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4" r:id="rId8"/>
    <p:sldId id="266" r:id="rId9"/>
    <p:sldId id="267" r:id="rId10"/>
    <p:sldId id="269" r:id="rId11"/>
    <p:sldId id="268" r:id="rId12"/>
    <p:sldId id="271" r:id="rId13"/>
    <p:sldId id="272" r:id="rId14"/>
    <p:sldId id="273" r:id="rId15"/>
    <p:sldId id="274" r:id="rId16"/>
    <p:sldId id="270" r:id="rId17"/>
    <p:sldId id="277" r:id="rId18"/>
    <p:sldId id="275" r:id="rId19"/>
    <p:sldId id="279" r:id="rId20"/>
    <p:sldId id="280"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prenhall.com/divisions/bp/app/cfl/RR/Diversificatio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wallstreetoasis.com/finance-dictionary/what-is-the-security-market-line-S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Risk&amp; Return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Standard </a:t>
            </a:r>
            <a:r>
              <a:rPr lang="en-US" b="1" dirty="0" smtClean="0"/>
              <a:t>Deviation</a:t>
            </a:r>
            <a:r>
              <a:rPr lang="en-US" dirty="0" smtClean="0"/>
              <a:t> </a:t>
            </a:r>
            <a:r>
              <a:rPr lang="en-US" dirty="0" smtClean="0"/>
              <a:t>(</a:t>
            </a:r>
            <a:r>
              <a:rPr lang="en-US" b="1" dirty="0" smtClean="0"/>
              <a:t>SD)</a:t>
            </a:r>
            <a:endParaRPr lang="en-US" dirty="0"/>
          </a:p>
        </p:txBody>
      </p:sp>
      <p:sp>
        <p:nvSpPr>
          <p:cNvPr id="3" name="Content Placeholder 2"/>
          <p:cNvSpPr>
            <a:spLocks noGrp="1"/>
          </p:cNvSpPr>
          <p:nvPr>
            <p:ph idx="1"/>
          </p:nvPr>
        </p:nvSpPr>
        <p:spPr/>
        <p:txBody>
          <a:bodyPr/>
          <a:lstStyle/>
          <a:p>
            <a:r>
              <a:rPr lang="en-US" dirty="0" smtClean="0"/>
              <a:t>a </a:t>
            </a:r>
            <a:r>
              <a:rPr lang="en-US" dirty="0" smtClean="0"/>
              <a:t>statistical measure of the variability of a distribution around its mean. It is the square root of variance. Note, this is for a discrete distribution. Where expected return of alternative securities are equal.</a:t>
            </a:r>
          </a:p>
          <a:p>
            <a:pPr algn="ctr">
              <a:buNone/>
            </a:pPr>
            <a:endParaRPr lang="en-US" dirty="0" smtClean="0"/>
          </a:p>
          <a:p>
            <a:pPr algn="ctr">
              <a:buNone/>
            </a:pPr>
            <a:r>
              <a:rPr lang="en-US" dirty="0" smtClean="0"/>
              <a:t>SD</a:t>
            </a:r>
            <a:r>
              <a:rPr lang="en-US" i="1" dirty="0" smtClean="0"/>
              <a:t>=√∑ [R- E(R)]</a:t>
            </a:r>
            <a:r>
              <a:rPr lang="en-US" i="1" baseline="30000" dirty="0" smtClean="0"/>
              <a:t>2</a:t>
            </a:r>
            <a:r>
              <a:rPr lang="en-US" i="1" dirty="0" smtClean="0"/>
              <a:t>*P</a:t>
            </a:r>
            <a:r>
              <a:rPr lang="en-US" dirty="0" smtClean="0"/>
              <a:t>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447800"/>
          <a:ext cx="9143999" cy="5375378"/>
        </p:xfrm>
        <a:graphic>
          <a:graphicData uri="http://schemas.openxmlformats.org/drawingml/2006/table">
            <a:tbl>
              <a:tblPr>
                <a:tableStyleId>{35758FB7-9AC5-4552-8A53-C91805E547FA}</a:tableStyleId>
              </a:tblPr>
              <a:tblGrid>
                <a:gridCol w="1192653"/>
                <a:gridCol w="1245747"/>
                <a:gridCol w="1219200"/>
                <a:gridCol w="1430038"/>
                <a:gridCol w="2172368"/>
                <a:gridCol w="1883993"/>
              </a:tblGrid>
              <a:tr h="933655">
                <a:tc>
                  <a:txBody>
                    <a:bodyPr/>
                    <a:lstStyle/>
                    <a:p>
                      <a:pPr marL="0" marR="0" algn="just">
                        <a:spcBef>
                          <a:spcPts val="0"/>
                        </a:spcBef>
                        <a:spcAft>
                          <a:spcPts val="0"/>
                        </a:spcAft>
                      </a:pPr>
                      <a:r>
                        <a:rPr lang="en-US" sz="1800" dirty="0">
                          <a:highlight>
                            <a:srgbClr val="C0C0C0"/>
                          </a:highlight>
                        </a:rPr>
                        <a:t>Probability (P)</a:t>
                      </a:r>
                      <a:endParaRPr lang="en-US" sz="1800" dirty="0">
                        <a:latin typeface="Calibri"/>
                        <a:ea typeface="Times New Roman"/>
                        <a:cs typeface="Times New Roman"/>
                      </a:endParaRPr>
                    </a:p>
                  </a:txBody>
                  <a:tcPr marL="68580" marR="68580" marT="0" marB="0">
                    <a:solidFill>
                      <a:schemeClr val="accent1">
                        <a:lumMod val="60000"/>
                        <a:lumOff val="40000"/>
                      </a:schemeClr>
                    </a:solidFill>
                  </a:tcPr>
                </a:tc>
                <a:tc>
                  <a:txBody>
                    <a:bodyPr/>
                    <a:lstStyle/>
                    <a:p>
                      <a:pPr marL="0" marR="0" algn="just">
                        <a:spcBef>
                          <a:spcPts val="0"/>
                        </a:spcBef>
                        <a:spcAft>
                          <a:spcPts val="0"/>
                        </a:spcAft>
                      </a:pPr>
                      <a:r>
                        <a:rPr lang="en-US" sz="1800">
                          <a:highlight>
                            <a:srgbClr val="C0C0C0"/>
                          </a:highlight>
                        </a:rPr>
                        <a:t>Return</a:t>
                      </a:r>
                      <a:endParaRPr lang="en-US" sz="1800"/>
                    </a:p>
                    <a:p>
                      <a:pPr marL="0" marR="0" algn="just">
                        <a:spcBef>
                          <a:spcPts val="0"/>
                        </a:spcBef>
                        <a:spcAft>
                          <a:spcPts val="0"/>
                        </a:spcAft>
                      </a:pPr>
                      <a:r>
                        <a:rPr lang="en-US" sz="1800">
                          <a:highlight>
                            <a:srgbClr val="C0C0C0"/>
                          </a:highlight>
                        </a:rPr>
                        <a:t>(R)</a:t>
                      </a:r>
                      <a:endParaRPr lang="en-US" sz="1800">
                        <a:latin typeface="Calibri"/>
                        <a:ea typeface="Times New Roman"/>
                        <a:cs typeface="Times New Roman"/>
                      </a:endParaRPr>
                    </a:p>
                  </a:txBody>
                  <a:tcPr marL="68580" marR="68580" marT="0" marB="0">
                    <a:solidFill>
                      <a:schemeClr val="accent1">
                        <a:lumMod val="60000"/>
                        <a:lumOff val="40000"/>
                      </a:schemeClr>
                    </a:solidFill>
                  </a:tcPr>
                </a:tc>
                <a:tc>
                  <a:txBody>
                    <a:bodyPr/>
                    <a:lstStyle/>
                    <a:p>
                      <a:pPr marL="0" marR="0" algn="just">
                        <a:spcBef>
                          <a:spcPts val="0"/>
                        </a:spcBef>
                        <a:spcAft>
                          <a:spcPts val="0"/>
                        </a:spcAft>
                      </a:pPr>
                      <a:r>
                        <a:rPr lang="en-US" sz="1800" kern="1800" dirty="0">
                          <a:highlight>
                            <a:srgbClr val="C0C0C0"/>
                          </a:highlight>
                        </a:rPr>
                        <a:t>P*R</a:t>
                      </a:r>
                      <a:endParaRPr lang="en-US" sz="1800" dirty="0">
                        <a:latin typeface="Calibri"/>
                        <a:ea typeface="Times New Roman"/>
                        <a:cs typeface="Times New Roman"/>
                      </a:endParaRPr>
                    </a:p>
                  </a:txBody>
                  <a:tcPr marL="68580" marR="68580" marT="0" marB="0">
                    <a:solidFill>
                      <a:schemeClr val="accent1">
                        <a:lumMod val="60000"/>
                        <a:lumOff val="40000"/>
                      </a:schemeClr>
                    </a:solidFill>
                  </a:tcPr>
                </a:tc>
                <a:tc>
                  <a:txBody>
                    <a:bodyPr/>
                    <a:lstStyle/>
                    <a:p>
                      <a:pPr marL="0" marR="0" algn="just">
                        <a:spcBef>
                          <a:spcPts val="0"/>
                        </a:spcBef>
                        <a:spcAft>
                          <a:spcPts val="0"/>
                        </a:spcAft>
                      </a:pPr>
                      <a:r>
                        <a:rPr lang="en-US" sz="1800" kern="1800"/>
                        <a:t>[R- E(R)]</a:t>
                      </a:r>
                      <a:r>
                        <a:rPr lang="en-US" sz="1800" kern="1800" baseline="30000"/>
                        <a:t>2</a:t>
                      </a:r>
                      <a:endParaRPr lang="en-US" sz="1800">
                        <a:latin typeface="Calibri"/>
                        <a:ea typeface="Times New Roman"/>
                        <a:cs typeface="Times New Roman"/>
                      </a:endParaRPr>
                    </a:p>
                  </a:txBody>
                  <a:tcPr marL="68580" marR="68580" marT="0" marB="0">
                    <a:solidFill>
                      <a:schemeClr val="accent1">
                        <a:lumMod val="60000"/>
                        <a:lumOff val="40000"/>
                      </a:schemeClr>
                    </a:solidFill>
                  </a:tcPr>
                </a:tc>
                <a:tc>
                  <a:txBody>
                    <a:bodyPr/>
                    <a:lstStyle/>
                    <a:p>
                      <a:pPr marL="0" marR="0" algn="just">
                        <a:spcBef>
                          <a:spcPts val="0"/>
                        </a:spcBef>
                        <a:spcAft>
                          <a:spcPts val="0"/>
                        </a:spcAft>
                      </a:pPr>
                      <a:r>
                        <a:rPr lang="en-US" sz="1800" kern="1800" dirty="0"/>
                        <a:t>[R- E(R)]</a:t>
                      </a:r>
                      <a:r>
                        <a:rPr lang="en-US" sz="1800" kern="1800" baseline="30000" dirty="0"/>
                        <a:t>2</a:t>
                      </a:r>
                      <a:r>
                        <a:rPr lang="en-US" sz="1800" kern="1800" dirty="0"/>
                        <a:t>*P</a:t>
                      </a:r>
                      <a:endParaRPr lang="en-US" sz="1800" dirty="0">
                        <a:latin typeface="Calibri"/>
                        <a:ea typeface="Times New Roman"/>
                        <a:cs typeface="Times New Roman"/>
                      </a:endParaRPr>
                    </a:p>
                  </a:txBody>
                  <a:tcPr marL="68580" marR="68580" marT="0" marB="0">
                    <a:lnR w="9525" cap="flat" cmpd="sng" algn="ctr">
                      <a:noFill/>
                      <a:prstDash val="solid"/>
                    </a:lnR>
                    <a:solidFill>
                      <a:schemeClr val="accent1">
                        <a:lumMod val="60000"/>
                        <a:lumOff val="40000"/>
                      </a:schemeClr>
                    </a:solidFill>
                  </a:tcPr>
                </a:tc>
                <a:tc>
                  <a:txBody>
                    <a:bodyPr/>
                    <a:lstStyle/>
                    <a:p>
                      <a:endParaRPr lang="en-US" dirty="0"/>
                    </a:p>
                  </a:txBody>
                  <a:tcPr marL="68580" marR="6858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466828">
                <a:tc>
                  <a:txBody>
                    <a:bodyPr/>
                    <a:lstStyle/>
                    <a:p>
                      <a:pPr marL="0" marR="0" algn="just">
                        <a:spcBef>
                          <a:spcPts val="0"/>
                        </a:spcBef>
                        <a:spcAft>
                          <a:spcPts val="0"/>
                        </a:spcAft>
                      </a:pPr>
                      <a:r>
                        <a:rPr lang="en-US" sz="1800">
                          <a:highlight>
                            <a:srgbClr val="C0C0C0"/>
                          </a:highlight>
                        </a:rPr>
                        <a:t>20%=.20</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a:highlight>
                            <a:srgbClr val="C0C0C0"/>
                          </a:highlight>
                        </a:rPr>
                        <a:t>5%=.05</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a:highlight>
                            <a:srgbClr val="C0C0C0"/>
                          </a:highlight>
                        </a:rPr>
                        <a:t>.01</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a:t>(.05-.125)</a:t>
                      </a:r>
                      <a:r>
                        <a:rPr lang="en-US" sz="1800" kern="1800" baseline="30000"/>
                        <a:t> 2</a:t>
                      </a:r>
                      <a:r>
                        <a:rPr lang="en-US" sz="1800" kern="1800"/>
                        <a:t>=.005</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kern="1800"/>
                        <a:t>.005*.20=.001</a:t>
                      </a:r>
                      <a:endParaRPr lang="en-US" sz="1800">
                        <a:latin typeface="Calibri"/>
                        <a:ea typeface="Times New Roman"/>
                        <a:cs typeface="Times New Roman"/>
                      </a:endParaRPr>
                    </a:p>
                  </a:txBody>
                  <a:tcPr marL="68580" marR="68580" marT="0" marB="0">
                    <a:lnR w="9525" cap="flat" cmpd="sng" algn="ctr">
                      <a:noFill/>
                      <a:prstDash val="solid"/>
                    </a:lnR>
                  </a:tcPr>
                </a:tc>
                <a:tc>
                  <a:txBody>
                    <a:bodyPr/>
                    <a:lstStyle/>
                    <a:p>
                      <a:endParaRPr lang="en-US" dirty="0"/>
                    </a:p>
                  </a:txBody>
                  <a:tcPr marL="68580" marR="6858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536853">
                <a:tc>
                  <a:txBody>
                    <a:bodyPr/>
                    <a:lstStyle/>
                    <a:p>
                      <a:pPr marL="0" marR="0" algn="just">
                        <a:spcBef>
                          <a:spcPts val="0"/>
                        </a:spcBef>
                        <a:spcAft>
                          <a:spcPts val="0"/>
                        </a:spcAft>
                      </a:pPr>
                      <a:r>
                        <a:rPr lang="en-US" sz="1800">
                          <a:highlight>
                            <a:srgbClr val="C0C0C0"/>
                          </a:highlight>
                        </a:rPr>
                        <a:t>30%=.30</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a:highlight>
                            <a:srgbClr val="C0C0C0"/>
                          </a:highlight>
                        </a:rPr>
                        <a:t>10%=.10</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a:highlight>
                            <a:srgbClr val="C0C0C0"/>
                          </a:highlight>
                        </a:rPr>
                        <a:t>.03</a:t>
                      </a:r>
                      <a:endParaRPr lang="en-US" sz="18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t>(.10-.125)</a:t>
                      </a:r>
                      <a:r>
                        <a:rPr lang="en-US" sz="1800" kern="1800" baseline="30000"/>
                        <a:t> 2</a:t>
                      </a:r>
                      <a:r>
                        <a:rPr lang="en-US" sz="1800" kern="1800"/>
                        <a:t>=.001</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kern="1800"/>
                        <a:t>.001*.30=.001</a:t>
                      </a:r>
                      <a:endParaRPr lang="en-US" sz="1800">
                        <a:latin typeface="Calibri"/>
                        <a:ea typeface="Times New Roman"/>
                        <a:cs typeface="Times New Roman"/>
                      </a:endParaRPr>
                    </a:p>
                  </a:txBody>
                  <a:tcPr marL="68580" marR="68580" marT="0" marB="0">
                    <a:lnR w="9525" cap="flat" cmpd="sng" algn="ctr">
                      <a:noFill/>
                      <a:prstDash val="solid"/>
                    </a:lnR>
                  </a:tcPr>
                </a:tc>
                <a:tc>
                  <a:txBody>
                    <a:bodyPr/>
                    <a:lstStyle/>
                    <a:p>
                      <a:endParaRPr lang="en-US" dirty="0"/>
                    </a:p>
                  </a:txBody>
                  <a:tcPr marL="68580" marR="6858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933655">
                <a:tc>
                  <a:txBody>
                    <a:bodyPr/>
                    <a:lstStyle/>
                    <a:p>
                      <a:pPr marL="0" marR="0" algn="just">
                        <a:spcBef>
                          <a:spcPts val="0"/>
                        </a:spcBef>
                        <a:spcAft>
                          <a:spcPts val="0"/>
                        </a:spcAft>
                      </a:pPr>
                      <a:r>
                        <a:rPr lang="en-US" sz="1800">
                          <a:highlight>
                            <a:srgbClr val="C0C0C0"/>
                          </a:highlight>
                        </a:rPr>
                        <a:t>30%=.30</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a:highlight>
                            <a:srgbClr val="C0C0C0"/>
                          </a:highlight>
                        </a:rPr>
                        <a:t>15%= .15</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a:highlight>
                            <a:srgbClr val="C0C0C0"/>
                          </a:highlight>
                        </a:rPr>
                        <a:t>.045</a:t>
                      </a:r>
                      <a:endParaRPr lang="en-US" sz="18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t>(.15-.125)</a:t>
                      </a:r>
                      <a:r>
                        <a:rPr lang="en-US" sz="1800" kern="1800" baseline="30000"/>
                        <a:t> 2</a:t>
                      </a:r>
                      <a:r>
                        <a:rPr lang="en-US" sz="1800" kern="1800"/>
                        <a:t>=.001</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kern="1800"/>
                        <a:t>.001*.30=.001</a:t>
                      </a:r>
                      <a:endParaRPr lang="en-US" sz="1800">
                        <a:latin typeface="Calibri"/>
                        <a:ea typeface="Times New Roman"/>
                        <a:cs typeface="Times New Roman"/>
                      </a:endParaRPr>
                    </a:p>
                  </a:txBody>
                  <a:tcPr marL="68580" marR="68580" marT="0" marB="0">
                    <a:lnR w="9525" cap="flat" cmpd="sng" algn="ctr">
                      <a:noFill/>
                      <a:prstDash val="solid"/>
                    </a:lnR>
                  </a:tcPr>
                </a:tc>
                <a:tc>
                  <a:txBody>
                    <a:bodyPr/>
                    <a:lstStyle/>
                    <a:p>
                      <a:endParaRPr lang="en-US" dirty="0"/>
                    </a:p>
                  </a:txBody>
                  <a:tcPr marL="68580" marR="6858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536853">
                <a:tc>
                  <a:txBody>
                    <a:bodyPr/>
                    <a:lstStyle/>
                    <a:p>
                      <a:pPr marL="0" marR="0" algn="just">
                        <a:spcBef>
                          <a:spcPts val="0"/>
                        </a:spcBef>
                        <a:spcAft>
                          <a:spcPts val="0"/>
                        </a:spcAft>
                      </a:pPr>
                      <a:r>
                        <a:rPr lang="en-US" sz="1800">
                          <a:highlight>
                            <a:srgbClr val="C0C0C0"/>
                          </a:highlight>
                        </a:rPr>
                        <a:t>20%=.20</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a:highlight>
                            <a:srgbClr val="C0C0C0"/>
                          </a:highlight>
                        </a:rPr>
                        <a:t>20%=.20</a:t>
                      </a:r>
                      <a:endParaRPr lang="en-US" sz="180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a:highlight>
                            <a:srgbClr val="C0C0C0"/>
                          </a:highlight>
                        </a:rPr>
                        <a:t>.04</a:t>
                      </a:r>
                      <a:endParaRPr lang="en-US" sz="18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t>(.20-.125)</a:t>
                      </a:r>
                      <a:r>
                        <a:rPr lang="en-US" sz="1800" kern="1800" baseline="30000" dirty="0"/>
                        <a:t> 2</a:t>
                      </a:r>
                      <a:r>
                        <a:rPr lang="en-US" sz="1800" kern="1800" dirty="0"/>
                        <a:t>=.005</a:t>
                      </a:r>
                      <a:endParaRPr lang="en-US" sz="1800" dirty="0">
                        <a:latin typeface="Calibri"/>
                        <a:ea typeface="Times New Roman"/>
                        <a:cs typeface="Times New Roman"/>
                      </a:endParaRPr>
                    </a:p>
                  </a:txBody>
                  <a:tcPr marL="68580" marR="68580" marT="0" marB="0"/>
                </a:tc>
                <a:tc>
                  <a:txBody>
                    <a:bodyPr/>
                    <a:lstStyle/>
                    <a:p>
                      <a:pPr marL="0" marR="0" algn="just">
                        <a:spcBef>
                          <a:spcPts val="0"/>
                        </a:spcBef>
                        <a:spcAft>
                          <a:spcPts val="0"/>
                        </a:spcAft>
                      </a:pPr>
                      <a:r>
                        <a:rPr lang="en-US" sz="1800" kern="1800"/>
                        <a:t>.005*</a:t>
                      </a:r>
                      <a:r>
                        <a:rPr lang="en-US" sz="1800"/>
                        <a:t>.20=.001</a:t>
                      </a:r>
                      <a:endParaRPr lang="en-US" sz="1800">
                        <a:latin typeface="Calibri"/>
                        <a:ea typeface="Times New Roman"/>
                        <a:cs typeface="Times New Roman"/>
                      </a:endParaRPr>
                    </a:p>
                  </a:txBody>
                  <a:tcPr marL="68580" marR="68580" marT="0" marB="0">
                    <a:lnR w="9525" cap="flat" cmpd="sng" algn="ctr">
                      <a:noFill/>
                      <a:prstDash val="solid"/>
                    </a:lnR>
                  </a:tcPr>
                </a:tc>
                <a:tc>
                  <a:txBody>
                    <a:bodyPr/>
                    <a:lstStyle/>
                    <a:p>
                      <a:endParaRPr lang="en-US" dirty="0"/>
                    </a:p>
                  </a:txBody>
                  <a:tcPr marL="68580" marR="6858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1697556">
                <a:tc>
                  <a:txBody>
                    <a:bodyPr/>
                    <a:lstStyle/>
                    <a:p>
                      <a:pPr marL="0" marR="0" algn="just">
                        <a:spcBef>
                          <a:spcPts val="0"/>
                        </a:spcBef>
                        <a:spcAft>
                          <a:spcPts val="0"/>
                        </a:spcAft>
                      </a:pPr>
                      <a:endParaRPr lang="en-US" sz="1800" dirty="0">
                        <a:highlight>
                          <a:srgbClr val="C0C0C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endParaRPr lang="en-US" sz="1800">
                        <a:highlight>
                          <a:srgbClr val="C0C0C0"/>
                        </a:highligh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800" kern="1800" dirty="0">
                          <a:highlight>
                            <a:srgbClr val="C0C0C0"/>
                          </a:highlight>
                        </a:rPr>
                        <a:t>∑PR=.125</a:t>
                      </a:r>
                      <a:endParaRPr lang="en-US" sz="1800" dirty="0">
                        <a:latin typeface="Calibri"/>
                        <a:ea typeface="Times New Roman"/>
                        <a:cs typeface="Times New Roman"/>
                      </a:endParaRPr>
                    </a:p>
                  </a:txBody>
                  <a:tcPr marL="68580" marR="68580" marT="0" marB="0"/>
                </a:tc>
                <a:tc>
                  <a:txBody>
                    <a:bodyPr/>
                    <a:lstStyle/>
                    <a:p>
                      <a:pPr marL="0" marR="0" algn="just">
                        <a:spcBef>
                          <a:spcPts val="0"/>
                        </a:spcBef>
                        <a:spcAft>
                          <a:spcPts val="0"/>
                        </a:spcAft>
                      </a:pPr>
                      <a:endParaRPr lang="en-US" sz="1800" dirty="0">
                        <a:latin typeface="Calibri"/>
                        <a:ea typeface="Times New Roman"/>
                        <a:cs typeface="Times New Roman"/>
                      </a:endParaRPr>
                    </a:p>
                  </a:txBody>
                  <a:tcPr marL="68580" marR="68580" marT="0" marB="0"/>
                </a:tc>
                <a:tc>
                  <a:txBody>
                    <a:bodyPr/>
                    <a:lstStyle/>
                    <a:p>
                      <a:pPr marL="0" marR="0">
                        <a:spcBef>
                          <a:spcPts val="0"/>
                        </a:spcBef>
                        <a:spcAft>
                          <a:spcPts val="0"/>
                        </a:spcAft>
                      </a:pPr>
                      <a:r>
                        <a:rPr lang="en-US" sz="1800" kern="1800" dirty="0">
                          <a:highlight>
                            <a:srgbClr val="FFFF00"/>
                          </a:highlight>
                        </a:rPr>
                        <a:t>∑ [R- E(R)]</a:t>
                      </a:r>
                      <a:r>
                        <a:rPr lang="en-US" sz="1800" kern="1800" baseline="30000" dirty="0">
                          <a:highlight>
                            <a:srgbClr val="FFFF00"/>
                          </a:highlight>
                        </a:rPr>
                        <a:t>2</a:t>
                      </a:r>
                      <a:r>
                        <a:rPr lang="en-US" sz="1800" kern="1800" dirty="0">
                          <a:highlight>
                            <a:srgbClr val="FFFF00"/>
                          </a:highlight>
                        </a:rPr>
                        <a:t>*P</a:t>
                      </a:r>
                      <a:r>
                        <a:rPr lang="en-US" sz="1800" kern="1800" dirty="0"/>
                        <a:t>=.004</a:t>
                      </a:r>
                      <a:endParaRPr lang="en-US" sz="1800" dirty="0">
                        <a:latin typeface="Calibri"/>
                        <a:ea typeface="Times New Roman"/>
                        <a:cs typeface="Times New Roman"/>
                      </a:endParaRPr>
                    </a:p>
                  </a:txBody>
                  <a:tcPr marL="68580" marR="68580" marT="0" marB="0"/>
                </a:tc>
                <a:tc>
                  <a:txBody>
                    <a:bodyPr/>
                    <a:lstStyle/>
                    <a:p>
                      <a:pPr marL="0" marR="0">
                        <a:spcBef>
                          <a:spcPts val="0"/>
                        </a:spcBef>
                        <a:spcAft>
                          <a:spcPts val="0"/>
                        </a:spcAft>
                      </a:pPr>
                      <a:r>
                        <a:rPr lang="en-US" sz="1800" kern="1800" dirty="0">
                          <a:highlight>
                            <a:srgbClr val="00FF00"/>
                          </a:highlight>
                        </a:rPr>
                        <a:t>SD=√</a:t>
                      </a:r>
                      <a:r>
                        <a:rPr lang="en-US" sz="1800" u="sng" kern="1800" dirty="0">
                          <a:highlight>
                            <a:srgbClr val="00FF00"/>
                          </a:highlight>
                        </a:rPr>
                        <a:t>∑ [R- E(R)]</a:t>
                      </a:r>
                      <a:r>
                        <a:rPr lang="en-US" sz="1800" u="sng" kern="1800" baseline="30000" dirty="0">
                          <a:highlight>
                            <a:srgbClr val="00FF00"/>
                          </a:highlight>
                        </a:rPr>
                        <a:t>2</a:t>
                      </a:r>
                      <a:r>
                        <a:rPr lang="en-US" sz="1800" u="sng" kern="1800" dirty="0">
                          <a:highlight>
                            <a:srgbClr val="00FF00"/>
                          </a:highlight>
                        </a:rPr>
                        <a:t>*P</a:t>
                      </a:r>
                      <a:endParaRPr lang="en-US" sz="1800" dirty="0"/>
                    </a:p>
                    <a:p>
                      <a:pPr marL="0" marR="0">
                        <a:spcBef>
                          <a:spcPts val="0"/>
                        </a:spcBef>
                        <a:spcAft>
                          <a:spcPts val="0"/>
                        </a:spcAft>
                      </a:pPr>
                      <a:r>
                        <a:rPr lang="en-US" sz="1800" kern="1800" dirty="0"/>
                        <a:t>=√.004</a:t>
                      </a:r>
                      <a:endParaRPr lang="en-US" sz="1800" dirty="0"/>
                    </a:p>
                    <a:p>
                      <a:pPr marL="0" marR="0">
                        <a:spcBef>
                          <a:spcPts val="0"/>
                        </a:spcBef>
                        <a:spcAft>
                          <a:spcPts val="0"/>
                        </a:spcAft>
                      </a:pPr>
                      <a:r>
                        <a:rPr lang="en-US" sz="1800" kern="1800" dirty="0"/>
                        <a:t>=.063</a:t>
                      </a:r>
                      <a:endParaRPr lang="en-US" sz="1800" dirty="0"/>
                    </a:p>
                    <a:p>
                      <a:pPr marL="0" marR="0">
                        <a:spcBef>
                          <a:spcPts val="0"/>
                        </a:spcBef>
                        <a:spcAft>
                          <a:spcPts val="0"/>
                        </a:spcAft>
                      </a:pPr>
                      <a:r>
                        <a:rPr lang="en-US" sz="1800" kern="1800" dirty="0"/>
                        <a:t>= 33.015 %</a:t>
                      </a:r>
                      <a:endParaRPr lang="en-US" sz="1800" dirty="0">
                        <a:latin typeface="Calibri"/>
                        <a:ea typeface="Times New Roman"/>
                        <a:cs typeface="Times New Roman"/>
                      </a:endParaRPr>
                    </a:p>
                  </a:txBody>
                  <a:tcPr marL="68580" marR="68580" marT="0" marB="0">
                    <a:lnT w="9525" cap="flat" cmpd="sng" algn="ctr">
                      <a:noFill/>
                      <a:prstDash val="solid"/>
                    </a:lnT>
                  </a:tcPr>
                </a:tc>
              </a:tr>
            </a:tbl>
          </a:graphicData>
        </a:graphic>
      </p:graphicFrame>
      <p:sp>
        <p:nvSpPr>
          <p:cNvPr id="26627" name="Rectangle 3"/>
          <p:cNvSpPr>
            <a:spLocks noChangeArrowheads="1"/>
          </p:cNvSpPr>
          <p:nvPr/>
        </p:nvSpPr>
        <p:spPr bwMode="auto">
          <a:xfrm>
            <a:off x="0" y="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SD of Stock 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Given that, </a:t>
            </a:r>
            <a:r>
              <a:rPr kumimoji="0" lang="en-US" sz="28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E(R)=12.5%=.125</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Coefficient of Variation (CV)</a:t>
            </a:r>
            <a:endParaRPr lang="en-US" dirty="0"/>
          </a:p>
        </p:txBody>
      </p:sp>
      <p:sp>
        <p:nvSpPr>
          <p:cNvPr id="3" name="Content Placeholder 2"/>
          <p:cNvSpPr>
            <a:spLocks noGrp="1"/>
          </p:cNvSpPr>
          <p:nvPr>
            <p:ph idx="1"/>
          </p:nvPr>
        </p:nvSpPr>
        <p:spPr/>
        <p:txBody>
          <a:bodyPr>
            <a:noAutofit/>
          </a:bodyPr>
          <a:lstStyle/>
          <a:p>
            <a:pPr>
              <a:buNone/>
            </a:pPr>
            <a:r>
              <a:rPr lang="en-US" sz="2400" dirty="0" smtClean="0"/>
              <a:t>is </a:t>
            </a:r>
            <a:r>
              <a:rPr lang="en-US" sz="2400" dirty="0" smtClean="0"/>
              <a:t>the ratio of the </a:t>
            </a:r>
            <a:r>
              <a:rPr lang="en-US" sz="2400" i="1" dirty="0" smtClean="0"/>
              <a:t>standard deviation </a:t>
            </a:r>
            <a:r>
              <a:rPr lang="en-US" sz="2400" dirty="0" smtClean="0"/>
              <a:t>of a distribution to the </a:t>
            </a:r>
            <a:r>
              <a:rPr lang="en-US" sz="2400" i="1" dirty="0" smtClean="0"/>
              <a:t>mean </a:t>
            </a:r>
            <a:r>
              <a:rPr lang="en-US" sz="2400" dirty="0" smtClean="0"/>
              <a:t>of that distribution. It is a measure of relative risk, where expected return of alternative securities are unequal.</a:t>
            </a:r>
          </a:p>
          <a:p>
            <a:pPr algn="ctr">
              <a:buNone/>
            </a:pPr>
            <a:r>
              <a:rPr lang="en-US" sz="2400" b="1" dirty="0" smtClean="0"/>
              <a:t>CV</a:t>
            </a:r>
            <a:r>
              <a:rPr lang="en-US" sz="2400" b="1" dirty="0" smtClean="0"/>
              <a:t>= SD/E(R</a:t>
            </a:r>
            <a:r>
              <a:rPr lang="en-US" sz="2400" b="1" dirty="0" smtClean="0"/>
              <a:t>)</a:t>
            </a:r>
          </a:p>
          <a:p>
            <a:pPr>
              <a:buNone/>
            </a:pPr>
            <a:r>
              <a:rPr lang="en-US" sz="2400" b="1" dirty="0" smtClean="0"/>
              <a:t>Given that,</a:t>
            </a:r>
            <a:endParaRPr lang="en-US" sz="2400" dirty="0" smtClean="0"/>
          </a:p>
          <a:p>
            <a:pPr>
              <a:buNone/>
            </a:pPr>
            <a:r>
              <a:rPr lang="en-US" sz="2400" b="1" dirty="0" smtClean="0"/>
              <a:t>SD: 33.015%</a:t>
            </a:r>
            <a:endParaRPr lang="en-US" sz="2400" dirty="0" smtClean="0"/>
          </a:p>
          <a:p>
            <a:pPr>
              <a:buNone/>
            </a:pPr>
            <a:r>
              <a:rPr lang="en-US" sz="2400" b="1" dirty="0" smtClean="0"/>
              <a:t>E(R): 12.5%</a:t>
            </a:r>
            <a:endParaRPr lang="en-US" sz="2400" dirty="0" smtClean="0"/>
          </a:p>
          <a:p>
            <a:pPr>
              <a:buNone/>
            </a:pPr>
            <a:r>
              <a:rPr lang="en-US" sz="2400" b="1" dirty="0" smtClean="0"/>
              <a:t> </a:t>
            </a:r>
            <a:endParaRPr lang="en-US" sz="2400" dirty="0" smtClean="0"/>
          </a:p>
          <a:p>
            <a:pPr algn="ctr">
              <a:buNone/>
            </a:pPr>
            <a:r>
              <a:rPr lang="en-US" sz="2400" b="1" dirty="0" smtClean="0"/>
              <a:t>CV= SD/E(R)</a:t>
            </a:r>
            <a:endParaRPr lang="en-US" sz="2400" dirty="0" smtClean="0"/>
          </a:p>
          <a:p>
            <a:pPr algn="ctr">
              <a:buNone/>
            </a:pPr>
            <a:r>
              <a:rPr lang="en-US" sz="2400" b="1" dirty="0" smtClean="0"/>
              <a:t>= 33.015/12.5</a:t>
            </a:r>
            <a:endParaRPr lang="en-US" sz="2400" dirty="0" smtClean="0"/>
          </a:p>
          <a:p>
            <a:pPr algn="ctr">
              <a:buNone/>
            </a:pPr>
            <a:r>
              <a:rPr lang="en-US" sz="2400" b="1" dirty="0" smtClean="0"/>
              <a:t>=2.64</a:t>
            </a:r>
            <a:r>
              <a:rPr lang="en-US" sz="2400" b="1" dirty="0" smtClean="0"/>
              <a:t>%</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Capital Asset Pricing Model (CAPM</a:t>
            </a:r>
            <a:r>
              <a:rPr lang="en-US" b="1" dirty="0" smtClean="0"/>
              <a:t>)</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dirty="0" smtClean="0"/>
              <a:t>Because </a:t>
            </a:r>
            <a:r>
              <a:rPr lang="en-US" dirty="0" smtClean="0"/>
              <a:t>investors are risk averse, they will choose to hold a portfolio of securities to take advantage of the benefits of </a:t>
            </a:r>
            <a:r>
              <a:rPr lang="en-US" dirty="0" smtClean="0">
                <a:hlinkClick r:id="rId2"/>
              </a:rPr>
              <a:t>Diversification</a:t>
            </a:r>
            <a:r>
              <a:rPr lang="en-US" dirty="0" smtClean="0"/>
              <a:t>. Therefore, when they are deciding whether or not to invest in a particular stock, they want to know how the stock will contribute to the risk and expected return of their portfolios. </a:t>
            </a:r>
          </a:p>
          <a:p>
            <a:pPr>
              <a:buNone/>
            </a:pPr>
            <a:r>
              <a:rPr lang="en-US" dirty="0" smtClean="0"/>
              <a:t>The standard deviation of an individual stock does not indicate how that stock will contribute to the risk and return of a diversified portfolio. Thus, another measure of risk is needed; a measure of a security's </a:t>
            </a:r>
            <a:r>
              <a:rPr lang="en-US" dirty="0" err="1" smtClean="0"/>
              <a:t>sytematic</a:t>
            </a:r>
            <a:r>
              <a:rPr lang="en-US" dirty="0" smtClean="0"/>
              <a:t> risk. This measure is provided by the Capital Asset Pricing Model (CAPM). </a:t>
            </a:r>
          </a:p>
          <a:p>
            <a:pPr>
              <a:buNone/>
            </a:pPr>
            <a:r>
              <a:rPr lang="en-US" dirty="0" smtClean="0"/>
              <a:t>CAPM is a model that describes the </a:t>
            </a:r>
            <a:r>
              <a:rPr lang="en-US" i="1" dirty="0" smtClean="0"/>
              <a:t>relationship</a:t>
            </a:r>
            <a:r>
              <a:rPr lang="en-US" dirty="0" smtClean="0"/>
              <a:t> between </a:t>
            </a:r>
            <a:r>
              <a:rPr lang="en-US" u="sng" dirty="0" smtClean="0"/>
              <a:t>risk</a:t>
            </a:r>
            <a:r>
              <a:rPr lang="en-US" dirty="0" smtClean="0"/>
              <a:t> and expected (required) </a:t>
            </a:r>
            <a:r>
              <a:rPr lang="en-US" u="sng" dirty="0" smtClean="0"/>
              <a:t>return</a:t>
            </a:r>
            <a:r>
              <a:rPr lang="en-US" dirty="0" smtClean="0"/>
              <a:t>; in this model, a security’s expected (required) return is the risk-free rate plus a premium based on the </a:t>
            </a:r>
            <a:r>
              <a:rPr lang="en-US" i="1" dirty="0" smtClean="0"/>
              <a:t>systematic risk </a:t>
            </a:r>
            <a:r>
              <a:rPr lang="en-US" dirty="0" smtClean="0"/>
              <a:t>of the security.</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CAPM Assumptions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1</a:t>
            </a:r>
            <a:r>
              <a:rPr lang="en-US" dirty="0" smtClean="0"/>
              <a:t>. Capital markets are efficient.</a:t>
            </a:r>
          </a:p>
          <a:p>
            <a:pPr>
              <a:buNone/>
            </a:pPr>
            <a:r>
              <a:rPr lang="en-US" dirty="0" smtClean="0"/>
              <a:t>2. Homogeneous investor expectations over a given period.</a:t>
            </a:r>
          </a:p>
          <a:p>
            <a:pPr>
              <a:buNone/>
            </a:pPr>
            <a:r>
              <a:rPr lang="en-US" dirty="0" smtClean="0"/>
              <a:t>3. </a:t>
            </a:r>
            <a:r>
              <a:rPr lang="en-US" i="1" dirty="0" smtClean="0"/>
              <a:t>Risk-free</a:t>
            </a:r>
            <a:r>
              <a:rPr lang="en-US" dirty="0" smtClean="0"/>
              <a:t> asset return is certain 	</a:t>
            </a:r>
          </a:p>
          <a:p>
            <a:pPr>
              <a:buNone/>
            </a:pPr>
            <a:r>
              <a:rPr lang="en-US" dirty="0" smtClean="0"/>
              <a:t>4. Market portfolio contains </a:t>
            </a:r>
            <a:r>
              <a:rPr lang="en-US" i="1" dirty="0" smtClean="0"/>
              <a:t>only</a:t>
            </a:r>
            <a:r>
              <a:rPr lang="en-US" dirty="0" smtClean="0"/>
              <a:t> </a:t>
            </a:r>
            <a:r>
              <a:rPr lang="en-US" i="1" dirty="0" smtClean="0"/>
              <a:t>systematic risk</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Required rate of return, </a:t>
            </a:r>
            <a:br>
              <a:rPr lang="en-US" dirty="0" smtClean="0"/>
            </a:br>
            <a:r>
              <a:rPr lang="en-US" b="1" i="1" dirty="0" smtClean="0"/>
              <a:t>R(R) = </a:t>
            </a:r>
            <a:r>
              <a:rPr lang="en-US" b="1" i="1" dirty="0" err="1" smtClean="0"/>
              <a:t>R</a:t>
            </a:r>
            <a:r>
              <a:rPr lang="en-US" b="1" i="1" baseline="-25000" dirty="0" err="1" smtClean="0"/>
              <a:t>f</a:t>
            </a:r>
            <a:r>
              <a:rPr lang="en-US" b="1" i="1" baseline="-25000" dirty="0" smtClean="0"/>
              <a:t> </a:t>
            </a:r>
            <a:r>
              <a:rPr lang="en-US" b="1" i="1" dirty="0" smtClean="0"/>
              <a:t>+ [</a:t>
            </a:r>
            <a:r>
              <a:rPr lang="en-US" b="1" i="1" dirty="0" err="1" smtClean="0"/>
              <a:t>R</a:t>
            </a:r>
            <a:r>
              <a:rPr lang="en-US" b="1" i="1" baseline="-25000" dirty="0" err="1" smtClean="0"/>
              <a:t>m</a:t>
            </a:r>
            <a:r>
              <a:rPr lang="en-US" b="1" i="1" dirty="0" smtClean="0"/>
              <a:t> – </a:t>
            </a:r>
            <a:r>
              <a:rPr lang="en-US" b="1" i="1" dirty="0" err="1" smtClean="0"/>
              <a:t>R</a:t>
            </a:r>
            <a:r>
              <a:rPr lang="en-US" b="1" i="1" baseline="-25000" dirty="0" err="1" smtClean="0"/>
              <a:t>f</a:t>
            </a:r>
            <a:r>
              <a:rPr lang="en-US" b="1" i="1" dirty="0" smtClean="0"/>
              <a:t>] </a:t>
            </a:r>
            <a:r>
              <a:rPr lang="en-US" b="1" i="1" dirty="0" smtClean="0">
                <a:sym typeface="Symbol"/>
              </a:rPr>
              <a:t></a:t>
            </a:r>
            <a:r>
              <a:rPr lang="en-US" b="1" i="1" dirty="0" smtClean="0"/>
              <a:t> </a:t>
            </a:r>
            <a:r>
              <a:rPr lang="en-US" b="1" i="1" dirty="0" smtClean="0">
                <a:sym typeface="Symbol"/>
              </a:rPr>
              <a:t></a:t>
            </a:r>
            <a:r>
              <a:rPr lang="en-US" b="1" i="1" baseline="-25000" dirty="0" smtClean="0"/>
              <a:t> </a:t>
            </a:r>
            <a:endParaRPr lang="en-US" dirty="0"/>
          </a:p>
        </p:txBody>
      </p:sp>
      <p:graphicFrame>
        <p:nvGraphicFramePr>
          <p:cNvPr id="4" name="Content Placeholder 3"/>
          <p:cNvGraphicFramePr>
            <a:graphicFrameLocks noGrp="1"/>
          </p:cNvGraphicFramePr>
          <p:nvPr>
            <p:ph idx="1"/>
          </p:nvPr>
        </p:nvGraphicFramePr>
        <p:xfrm>
          <a:off x="457200" y="1600200"/>
          <a:ext cx="8229600" cy="32969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A</a:t>
                      </a:r>
                      <a:endParaRPr lang="en-US" dirty="0"/>
                    </a:p>
                  </a:txBody>
                  <a:tcPr/>
                </a:tc>
                <a:tc>
                  <a:txBody>
                    <a:bodyPr/>
                    <a:lstStyle/>
                    <a:p>
                      <a:pPr algn="ctr"/>
                      <a:r>
                        <a:rPr lang="en-US" dirty="0" smtClean="0"/>
                        <a:t>B</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Pharmaceutical industry has a beta of 2.15. The risk-free rate is 5% and the expected return on market portfolio is 9%. You are interested to invest in the stock of A. Calculate the Required rate of return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Banking industry has a beta of 1.45. The risk-free rate is 3% and the expected return on market portfolio is 10%. You are interested to invest in the stock of B bank limited. Calculate the Required rate of return</a:t>
                      </a:r>
                      <a:endParaRPr lang="en-US" dirty="0"/>
                    </a:p>
                  </a:txBody>
                  <a:tcPr/>
                </a:tc>
              </a:tr>
              <a:tr h="370840">
                <a:tc>
                  <a:txBody>
                    <a:bodyPr/>
                    <a:lstStyle/>
                    <a:p>
                      <a:r>
                        <a:rPr lang="en-US" sz="1800" b="1" i="1" kern="1200" dirty="0" smtClean="0">
                          <a:solidFill>
                            <a:schemeClr val="dk1"/>
                          </a:solidFill>
                          <a:latin typeface="+mn-lt"/>
                          <a:ea typeface="+mn-ea"/>
                          <a:cs typeface="+mn-cs"/>
                        </a:rPr>
                        <a:t>R(R)     = </a:t>
                      </a:r>
                      <a:r>
                        <a:rPr lang="en-US" sz="1800" b="1" i="1" kern="1200" dirty="0" err="1" smtClean="0">
                          <a:solidFill>
                            <a:schemeClr val="dk1"/>
                          </a:solidFill>
                          <a:latin typeface="+mn-lt"/>
                          <a:ea typeface="+mn-ea"/>
                          <a:cs typeface="+mn-cs"/>
                        </a:rPr>
                        <a:t>R</a:t>
                      </a:r>
                      <a:r>
                        <a:rPr lang="en-US" sz="1800" b="1" i="1" kern="1200" baseline="-25000" dirty="0" err="1" smtClean="0">
                          <a:solidFill>
                            <a:schemeClr val="dk1"/>
                          </a:solidFill>
                          <a:latin typeface="+mn-lt"/>
                          <a:ea typeface="+mn-ea"/>
                          <a:cs typeface="+mn-cs"/>
                        </a:rPr>
                        <a:t>f</a:t>
                      </a:r>
                      <a:r>
                        <a:rPr lang="en-US" sz="1800" b="1" i="1" kern="1200" baseline="-25000" dirty="0" smtClean="0">
                          <a:solidFill>
                            <a:schemeClr val="dk1"/>
                          </a:solidFill>
                          <a:latin typeface="+mn-lt"/>
                          <a:ea typeface="+mn-ea"/>
                          <a:cs typeface="+mn-cs"/>
                        </a:rPr>
                        <a:t> </a:t>
                      </a:r>
                      <a:r>
                        <a:rPr lang="en-US" sz="1800" b="1" i="1" kern="1200" dirty="0" smtClean="0">
                          <a:solidFill>
                            <a:schemeClr val="dk1"/>
                          </a:solidFill>
                          <a:latin typeface="+mn-lt"/>
                          <a:ea typeface="+mn-ea"/>
                          <a:cs typeface="+mn-cs"/>
                        </a:rPr>
                        <a:t>+ [</a:t>
                      </a:r>
                      <a:r>
                        <a:rPr lang="en-US" sz="1800" b="1" i="1" kern="1200" dirty="0" err="1" smtClean="0">
                          <a:solidFill>
                            <a:schemeClr val="dk1"/>
                          </a:solidFill>
                          <a:latin typeface="+mn-lt"/>
                          <a:ea typeface="+mn-ea"/>
                          <a:cs typeface="+mn-cs"/>
                        </a:rPr>
                        <a:t>R</a:t>
                      </a:r>
                      <a:r>
                        <a:rPr lang="en-US" sz="1800" b="1" i="1" kern="1200" baseline="-25000" dirty="0" err="1" smtClean="0">
                          <a:solidFill>
                            <a:schemeClr val="dk1"/>
                          </a:solidFill>
                          <a:latin typeface="+mn-lt"/>
                          <a:ea typeface="+mn-ea"/>
                          <a:cs typeface="+mn-cs"/>
                        </a:rPr>
                        <a:t>m</a:t>
                      </a:r>
                      <a:r>
                        <a:rPr lang="en-US" sz="1800" b="1" i="1" kern="1200" dirty="0" smtClean="0">
                          <a:solidFill>
                            <a:schemeClr val="dk1"/>
                          </a:solidFill>
                          <a:latin typeface="+mn-lt"/>
                          <a:ea typeface="+mn-ea"/>
                          <a:cs typeface="+mn-cs"/>
                        </a:rPr>
                        <a:t> – </a:t>
                      </a:r>
                      <a:r>
                        <a:rPr lang="en-US" sz="1800" b="1" i="1" kern="1200" dirty="0" err="1" smtClean="0">
                          <a:solidFill>
                            <a:schemeClr val="dk1"/>
                          </a:solidFill>
                          <a:latin typeface="+mn-lt"/>
                          <a:ea typeface="+mn-ea"/>
                          <a:cs typeface="+mn-cs"/>
                        </a:rPr>
                        <a:t>R</a:t>
                      </a:r>
                      <a:r>
                        <a:rPr lang="en-US" sz="1800" b="1" i="1" kern="1200" baseline="-25000" dirty="0" err="1" smtClean="0">
                          <a:solidFill>
                            <a:schemeClr val="dk1"/>
                          </a:solidFill>
                          <a:latin typeface="+mn-lt"/>
                          <a:ea typeface="+mn-ea"/>
                          <a:cs typeface="+mn-cs"/>
                        </a:rPr>
                        <a:t>f</a:t>
                      </a:r>
                      <a:r>
                        <a:rPr lang="en-US" sz="1800" b="1" i="1" kern="1200" dirty="0" smtClean="0">
                          <a:solidFill>
                            <a:schemeClr val="dk1"/>
                          </a:solidFill>
                          <a:latin typeface="+mn-lt"/>
                          <a:ea typeface="+mn-ea"/>
                          <a:cs typeface="+mn-cs"/>
                        </a:rPr>
                        <a:t>] </a:t>
                      </a:r>
                      <a:r>
                        <a:rPr lang="en-US" sz="1800" b="1" i="1" kern="1200" dirty="0" smtClean="0">
                          <a:solidFill>
                            <a:schemeClr val="dk1"/>
                          </a:solidFill>
                          <a:latin typeface="+mn-lt"/>
                          <a:ea typeface="+mn-ea"/>
                          <a:cs typeface="+mn-cs"/>
                          <a:sym typeface="Symbol"/>
                        </a:rPr>
                        <a:t></a:t>
                      </a:r>
                      <a:r>
                        <a:rPr lang="en-US" sz="1800" b="1" i="1" kern="1200" dirty="0" smtClean="0">
                          <a:solidFill>
                            <a:schemeClr val="dk1"/>
                          </a:solidFill>
                          <a:latin typeface="+mn-lt"/>
                          <a:ea typeface="+mn-ea"/>
                          <a:cs typeface="+mn-cs"/>
                        </a:rPr>
                        <a:t> </a:t>
                      </a:r>
                      <a:r>
                        <a:rPr lang="en-US" sz="1800" b="1" i="1" kern="1200" dirty="0" smtClean="0">
                          <a:solidFill>
                            <a:schemeClr val="dk1"/>
                          </a:solidFill>
                          <a:latin typeface="+mn-lt"/>
                          <a:ea typeface="+mn-ea"/>
                          <a:cs typeface="+mn-cs"/>
                          <a:sym typeface="Symbol"/>
                        </a:rPr>
                        <a:t></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 5%  + [ 9  %- 5 %]* 2.15 </a:t>
                      </a:r>
                    </a:p>
                    <a:p>
                      <a:r>
                        <a:rPr lang="en-US" sz="1800" kern="1200" dirty="0" smtClean="0">
                          <a:solidFill>
                            <a:schemeClr val="dk1"/>
                          </a:solidFill>
                          <a:latin typeface="+mn-lt"/>
                          <a:ea typeface="+mn-ea"/>
                          <a:cs typeface="+mn-cs"/>
                        </a:rPr>
                        <a:t>	=13.6%</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c>
                  <a:txBody>
                    <a:bodyPr/>
                    <a:lstStyle/>
                    <a:p>
                      <a:r>
                        <a:rPr lang="en-US" sz="1800" b="1" i="1" kern="1200" dirty="0" smtClean="0">
                          <a:solidFill>
                            <a:schemeClr val="dk1"/>
                          </a:solidFill>
                          <a:latin typeface="+mn-lt"/>
                          <a:ea typeface="+mn-ea"/>
                          <a:cs typeface="+mn-cs"/>
                        </a:rPr>
                        <a:t>R(R)     = </a:t>
                      </a:r>
                      <a:r>
                        <a:rPr lang="en-US" sz="1800" b="1" i="1" kern="1200" dirty="0" err="1" smtClean="0">
                          <a:solidFill>
                            <a:schemeClr val="dk1"/>
                          </a:solidFill>
                          <a:latin typeface="+mn-lt"/>
                          <a:ea typeface="+mn-ea"/>
                          <a:cs typeface="+mn-cs"/>
                        </a:rPr>
                        <a:t>R</a:t>
                      </a:r>
                      <a:r>
                        <a:rPr lang="en-US" sz="1800" b="1" i="1" kern="1200" baseline="-25000" dirty="0" err="1" smtClean="0">
                          <a:solidFill>
                            <a:schemeClr val="dk1"/>
                          </a:solidFill>
                          <a:latin typeface="+mn-lt"/>
                          <a:ea typeface="+mn-ea"/>
                          <a:cs typeface="+mn-cs"/>
                        </a:rPr>
                        <a:t>f</a:t>
                      </a:r>
                      <a:r>
                        <a:rPr lang="en-US" sz="1800" b="1" i="1" kern="1200" baseline="-25000" dirty="0" smtClean="0">
                          <a:solidFill>
                            <a:schemeClr val="dk1"/>
                          </a:solidFill>
                          <a:latin typeface="+mn-lt"/>
                          <a:ea typeface="+mn-ea"/>
                          <a:cs typeface="+mn-cs"/>
                        </a:rPr>
                        <a:t> </a:t>
                      </a:r>
                      <a:r>
                        <a:rPr lang="en-US" sz="1800" b="1" i="1" kern="1200" dirty="0" smtClean="0">
                          <a:solidFill>
                            <a:schemeClr val="dk1"/>
                          </a:solidFill>
                          <a:latin typeface="+mn-lt"/>
                          <a:ea typeface="+mn-ea"/>
                          <a:cs typeface="+mn-cs"/>
                        </a:rPr>
                        <a:t>+ [</a:t>
                      </a:r>
                      <a:r>
                        <a:rPr lang="en-US" sz="1800" b="1" i="1" kern="1200" dirty="0" err="1" smtClean="0">
                          <a:solidFill>
                            <a:schemeClr val="dk1"/>
                          </a:solidFill>
                          <a:latin typeface="+mn-lt"/>
                          <a:ea typeface="+mn-ea"/>
                          <a:cs typeface="+mn-cs"/>
                        </a:rPr>
                        <a:t>R</a:t>
                      </a:r>
                      <a:r>
                        <a:rPr lang="en-US" sz="1800" b="1" i="1" kern="1200" baseline="-25000" dirty="0" err="1" smtClean="0">
                          <a:solidFill>
                            <a:schemeClr val="dk1"/>
                          </a:solidFill>
                          <a:latin typeface="+mn-lt"/>
                          <a:ea typeface="+mn-ea"/>
                          <a:cs typeface="+mn-cs"/>
                        </a:rPr>
                        <a:t>m</a:t>
                      </a:r>
                      <a:r>
                        <a:rPr lang="en-US" sz="1800" b="1" i="1" kern="1200" dirty="0" smtClean="0">
                          <a:solidFill>
                            <a:schemeClr val="dk1"/>
                          </a:solidFill>
                          <a:latin typeface="+mn-lt"/>
                          <a:ea typeface="+mn-ea"/>
                          <a:cs typeface="+mn-cs"/>
                        </a:rPr>
                        <a:t> – </a:t>
                      </a:r>
                      <a:r>
                        <a:rPr lang="en-US" sz="1800" b="1" i="1" kern="1200" dirty="0" err="1" smtClean="0">
                          <a:solidFill>
                            <a:schemeClr val="dk1"/>
                          </a:solidFill>
                          <a:latin typeface="+mn-lt"/>
                          <a:ea typeface="+mn-ea"/>
                          <a:cs typeface="+mn-cs"/>
                        </a:rPr>
                        <a:t>R</a:t>
                      </a:r>
                      <a:r>
                        <a:rPr lang="en-US" sz="1800" b="1" i="1" kern="1200" baseline="-25000" dirty="0" err="1" smtClean="0">
                          <a:solidFill>
                            <a:schemeClr val="dk1"/>
                          </a:solidFill>
                          <a:latin typeface="+mn-lt"/>
                          <a:ea typeface="+mn-ea"/>
                          <a:cs typeface="+mn-cs"/>
                        </a:rPr>
                        <a:t>f</a:t>
                      </a:r>
                      <a:r>
                        <a:rPr lang="en-US" sz="1800" b="1" i="1" kern="1200" dirty="0" smtClean="0">
                          <a:solidFill>
                            <a:schemeClr val="dk1"/>
                          </a:solidFill>
                          <a:latin typeface="+mn-lt"/>
                          <a:ea typeface="+mn-ea"/>
                          <a:cs typeface="+mn-cs"/>
                        </a:rPr>
                        <a:t>] </a:t>
                      </a:r>
                      <a:r>
                        <a:rPr lang="en-US" sz="1800" b="1" i="1" kern="1200" dirty="0" smtClean="0">
                          <a:solidFill>
                            <a:schemeClr val="dk1"/>
                          </a:solidFill>
                          <a:latin typeface="+mn-lt"/>
                          <a:ea typeface="+mn-ea"/>
                          <a:cs typeface="+mn-cs"/>
                          <a:sym typeface="Symbol"/>
                        </a:rPr>
                        <a:t></a:t>
                      </a:r>
                      <a:r>
                        <a:rPr lang="en-US" sz="1800" b="1" i="1" kern="1200" dirty="0" smtClean="0">
                          <a:solidFill>
                            <a:schemeClr val="dk1"/>
                          </a:solidFill>
                          <a:latin typeface="+mn-lt"/>
                          <a:ea typeface="+mn-ea"/>
                          <a:cs typeface="+mn-cs"/>
                        </a:rPr>
                        <a:t> </a:t>
                      </a:r>
                      <a:r>
                        <a:rPr lang="en-US" sz="1800" b="1" i="1" kern="1200" dirty="0" smtClean="0">
                          <a:solidFill>
                            <a:schemeClr val="dk1"/>
                          </a:solidFill>
                          <a:latin typeface="+mn-lt"/>
                          <a:ea typeface="+mn-ea"/>
                          <a:cs typeface="+mn-cs"/>
                          <a:sym typeface="Symbol"/>
                        </a:rPr>
                        <a:t></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=3%  + [10%-3%]* 1.45</a:t>
                      </a:r>
                    </a:p>
                    <a:p>
                      <a:r>
                        <a:rPr lang="en-US" sz="1800" kern="1200" dirty="0" smtClean="0">
                          <a:solidFill>
                            <a:schemeClr val="dk1"/>
                          </a:solidFill>
                          <a:latin typeface="+mn-lt"/>
                          <a:ea typeface="+mn-ea"/>
                          <a:cs typeface="+mn-cs"/>
                        </a:rPr>
                        <a:t>	=13.15%</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4" y="990600"/>
          <a:ext cx="8153395" cy="4267200"/>
        </p:xfrm>
        <a:graphic>
          <a:graphicData uri="http://schemas.openxmlformats.org/drawingml/2006/table">
            <a:tbl>
              <a:tblPr/>
              <a:tblGrid>
                <a:gridCol w="1630679"/>
                <a:gridCol w="1630679"/>
                <a:gridCol w="1630679"/>
                <a:gridCol w="1630679"/>
                <a:gridCol w="1630679"/>
              </a:tblGrid>
              <a:tr h="2133600">
                <a:tc>
                  <a:txBody>
                    <a:bodyPr/>
                    <a:lstStyle/>
                    <a:p>
                      <a:pPr marL="0" marR="0" algn="ctr">
                        <a:spcBef>
                          <a:spcPts val="0"/>
                        </a:spcBef>
                        <a:spcAft>
                          <a:spcPts val="0"/>
                        </a:spcAft>
                      </a:pPr>
                      <a:r>
                        <a:rPr lang="en-US" sz="2800" b="1" kern="1800" dirty="0">
                          <a:latin typeface="Times New Roman"/>
                          <a:ea typeface="Times New Roman"/>
                          <a:cs typeface="Times New Roman"/>
                        </a:rPr>
                        <a:t>Stock</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kern="1800">
                          <a:latin typeface="Times New Roman"/>
                          <a:ea typeface="Times New Roman"/>
                          <a:cs typeface="Times New Roman"/>
                        </a:rPr>
                        <a:t>Expected return</a:t>
                      </a:r>
                      <a:endParaRPr lang="en-US" sz="2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kern="1800" dirty="0">
                          <a:latin typeface="Times New Roman"/>
                          <a:ea typeface="Times New Roman"/>
                          <a:cs typeface="Times New Roman"/>
                        </a:rPr>
                        <a:t>Required rate of return</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kern="1800">
                          <a:latin typeface="Times New Roman"/>
                          <a:ea typeface="Times New Roman"/>
                          <a:cs typeface="Times New Roman"/>
                        </a:rPr>
                        <a:t>SD</a:t>
                      </a:r>
                      <a:endParaRPr lang="en-US" sz="2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kern="1800">
                          <a:latin typeface="Times New Roman"/>
                          <a:ea typeface="Times New Roman"/>
                          <a:cs typeface="Times New Roman"/>
                        </a:rPr>
                        <a:t>CV</a:t>
                      </a:r>
                      <a:endParaRPr lang="en-US" sz="2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marL="0" marR="0" algn="ctr">
                        <a:spcBef>
                          <a:spcPts val="0"/>
                        </a:spcBef>
                        <a:spcAft>
                          <a:spcPts val="0"/>
                        </a:spcAft>
                      </a:pPr>
                      <a:r>
                        <a:rPr lang="en-US" sz="2800" b="1" kern="1800">
                          <a:latin typeface="Times New Roman"/>
                          <a:ea typeface="Times New Roman"/>
                          <a:cs typeface="Times New Roman"/>
                        </a:rPr>
                        <a:t>A</a:t>
                      </a:r>
                      <a:endParaRPr lang="en-US" sz="2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kern="1800">
                          <a:latin typeface="Times New Roman"/>
                          <a:ea typeface="Times New Roman"/>
                          <a:cs typeface="Times New Roman"/>
                        </a:rPr>
                        <a:t>12.5%</a:t>
                      </a:r>
                      <a:endParaRPr lang="en-US" sz="2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800" dirty="0" smtClean="0">
                          <a:highlight>
                            <a:srgbClr val="00FF00"/>
                          </a:highlight>
                          <a:latin typeface="Times New Roman"/>
                          <a:ea typeface="Times New Roman"/>
                          <a:cs typeface="Times New Roman"/>
                        </a:rPr>
                        <a:t>13.6%</a:t>
                      </a:r>
                      <a:endParaRPr lang="en-US" sz="2800" dirty="0" smtClean="0">
                        <a:latin typeface="+mn-lt"/>
                        <a:ea typeface="Times New Roman"/>
                        <a:cs typeface="Times New Roman"/>
                      </a:endParaRPr>
                    </a:p>
                    <a:p>
                      <a:pPr marL="0" marR="0" algn="ctr">
                        <a:spcBef>
                          <a:spcPts val="0"/>
                        </a:spcBef>
                        <a:spcAft>
                          <a:spcPts val="0"/>
                        </a:spcAft>
                      </a:pP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kern="1800" dirty="0">
                          <a:highlight>
                            <a:srgbClr val="00FF00"/>
                          </a:highlight>
                          <a:latin typeface="Times New Roman"/>
                          <a:ea typeface="Times New Roman"/>
                          <a:cs typeface="Times New Roman"/>
                        </a:rPr>
                        <a:t>33.015%</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kern="1800" dirty="0">
                          <a:highlight>
                            <a:srgbClr val="00FF00"/>
                          </a:highlight>
                          <a:latin typeface="Times New Roman"/>
                          <a:ea typeface="Times New Roman"/>
                          <a:cs typeface="Times New Roman"/>
                        </a:rPr>
                        <a:t>2.64%</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marL="0" marR="0" algn="ctr">
                        <a:spcBef>
                          <a:spcPts val="0"/>
                        </a:spcBef>
                        <a:spcAft>
                          <a:spcPts val="0"/>
                        </a:spcAft>
                      </a:pPr>
                      <a:r>
                        <a:rPr lang="en-US" sz="2800" b="1" kern="1800" dirty="0">
                          <a:latin typeface="Times New Roman"/>
                          <a:ea typeface="Times New Roman"/>
                          <a:cs typeface="Times New Roman"/>
                        </a:rPr>
                        <a:t>B</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kern="1800" dirty="0">
                          <a:highlight>
                            <a:srgbClr val="00FF00"/>
                          </a:highlight>
                          <a:latin typeface="Times New Roman"/>
                          <a:ea typeface="Times New Roman"/>
                          <a:cs typeface="Times New Roman"/>
                        </a:rPr>
                        <a:t>20%</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800" dirty="0" smtClean="0">
                          <a:latin typeface="Times New Roman"/>
                          <a:ea typeface="Times New Roman"/>
                          <a:cs typeface="Times New Roman"/>
                        </a:rPr>
                        <a:t>13.15%</a:t>
                      </a:r>
                      <a:endParaRPr lang="en-US" sz="28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800" dirty="0" smtClean="0">
                          <a:solidFill>
                            <a:srgbClr val="FF0000"/>
                          </a:solidFill>
                          <a:latin typeface="Calibri"/>
                          <a:ea typeface="Times New Roman"/>
                          <a:cs typeface="Times New Roman"/>
                        </a:rPr>
                        <a:t>????</a:t>
                      </a:r>
                      <a:endParaRPr lang="en-US" sz="2800" dirty="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0000"/>
                          </a:solidFill>
                          <a:latin typeface="+mn-lt"/>
                          <a:ea typeface="Times New Roman"/>
                          <a:cs typeface="Times New Roman"/>
                        </a:rPr>
                        <a:t>????</a:t>
                      </a:r>
                    </a:p>
                    <a:p>
                      <a:pPr marL="0" marR="0" algn="ctr">
                        <a:spcBef>
                          <a:spcPts val="0"/>
                        </a:spcBef>
                        <a:spcAft>
                          <a:spcPts val="0"/>
                        </a:spcAft>
                      </a:pPr>
                      <a:endParaRPr lang="en-US" sz="2800" dirty="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8673"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Decision making: between</a:t>
            </a:r>
            <a:r>
              <a:rPr kumimoji="0" lang="en-US" sz="40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 &amp; B</a:t>
            </a:r>
            <a:r>
              <a:rPr kumimoji="0" lang="en-US" sz="4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Risk Attitudes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a:t>
            </a:r>
            <a:endParaRPr lang="en-US" dirty="0" smtClean="0"/>
          </a:p>
          <a:p>
            <a:pPr>
              <a:buNone/>
            </a:pPr>
            <a:r>
              <a:rPr lang="en-US" b="1" dirty="0" smtClean="0"/>
              <a:t>Certainty Equivalent</a:t>
            </a:r>
            <a:r>
              <a:rPr lang="en-US" dirty="0" smtClean="0"/>
              <a:t> (CE) is the amount of cash someone would require with certainty at a point in time to make the individual indifferent between that certain amount and an amount expected to be received with risk at the same point in time.</a:t>
            </a:r>
          </a:p>
          <a:p>
            <a:pPr>
              <a:buNone/>
            </a:pPr>
            <a:r>
              <a:rPr lang="en-US" dirty="0" smtClean="0"/>
              <a:t> </a:t>
            </a:r>
          </a:p>
          <a:p>
            <a:pPr lvl="0">
              <a:buNone/>
            </a:pPr>
            <a:r>
              <a:rPr lang="en-US" dirty="0" smtClean="0"/>
              <a:t>Certainty equivalent &gt; Expected value : Risk Preference </a:t>
            </a:r>
          </a:p>
          <a:p>
            <a:pPr lvl="0">
              <a:buNone/>
            </a:pPr>
            <a:r>
              <a:rPr lang="en-US" dirty="0" smtClean="0"/>
              <a:t>Certainty equivalent = Expected value : Risk Indifference </a:t>
            </a:r>
          </a:p>
          <a:p>
            <a:pPr lvl="0">
              <a:buNone/>
            </a:pPr>
            <a:r>
              <a:rPr lang="en-US" dirty="0" smtClean="0"/>
              <a:t>Certainty equivalent &lt; Expected value : Risk Aversion</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34"/>
          <p:cNvPicPr>
            <a:picLocks noChangeAspect="1" noChangeArrowheads="1"/>
          </p:cNvPicPr>
          <p:nvPr/>
        </p:nvPicPr>
        <p:blipFill>
          <a:blip r:embed="rId2"/>
          <a:srcRect l="33406" t="43117" r="19690" b="26617"/>
          <a:stretch>
            <a:fillRect/>
          </a:stretch>
        </p:blipFill>
        <p:spPr bwMode="auto">
          <a:xfrm>
            <a:off x="685800" y="4152478"/>
            <a:ext cx="3733800" cy="1791122"/>
          </a:xfrm>
          <a:prstGeom prst="rect">
            <a:avLst/>
          </a:prstGeom>
          <a:noFill/>
        </p:spPr>
      </p:pic>
      <p:pic>
        <p:nvPicPr>
          <p:cNvPr id="29699" name="Picture 40"/>
          <p:cNvPicPr>
            <a:picLocks noChangeAspect="1" noChangeArrowheads="1"/>
          </p:cNvPicPr>
          <p:nvPr/>
        </p:nvPicPr>
        <p:blipFill>
          <a:blip r:embed="rId3"/>
          <a:srcRect l="34975" t="44928" r="19859" b="24445"/>
          <a:stretch>
            <a:fillRect/>
          </a:stretch>
        </p:blipFill>
        <p:spPr bwMode="auto">
          <a:xfrm>
            <a:off x="4453598" y="4191000"/>
            <a:ext cx="3823628" cy="1847850"/>
          </a:xfrm>
          <a:prstGeom prst="rect">
            <a:avLst/>
          </a:prstGeom>
          <a:noFill/>
        </p:spPr>
      </p:pic>
      <p:sp>
        <p:nvSpPr>
          <p:cNvPr id="29701" name="Rectangle 5"/>
          <p:cNvSpPr>
            <a:spLocks noChangeArrowheads="1"/>
          </p:cNvSpPr>
          <p:nvPr/>
        </p:nvSpPr>
        <p:spPr bwMode="auto">
          <a:xfrm>
            <a:off x="0" y="0"/>
            <a:ext cx="9144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Portfolio Risk and Return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Most investors do not hold stocks in isolation. Instead, they choose to hold a portfolio of several stocks. When this is the case, a portion of an individual stock's risk can be eliminated, </a:t>
            </a:r>
            <a:r>
              <a:rPr kumimoji="0" lang="en-US" sz="2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i.e.,</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diversified away.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Why Diversification?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Minimization of risk</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Best return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On this page we shall explore this concept further to demonstrate that the benefits of diversification, </a:t>
            </a:r>
            <a:r>
              <a:rPr kumimoji="0" lang="en-US" sz="2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i.e.,</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reduction in risk, depend upon the correlation coefficient (or covariance) between the returns on the securities comprising the portfolio.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Total Risk = Systematic Risk + Unsystematic </a:t>
            </a:r>
            <a:r>
              <a:rPr lang="en-US" sz="3200" b="1" i="1" dirty="0" smtClean="0"/>
              <a:t>Risk</a:t>
            </a:r>
            <a:endParaRPr lang="en-US" sz="3200" dirty="0"/>
          </a:p>
        </p:txBody>
      </p:sp>
      <p:graphicFrame>
        <p:nvGraphicFramePr>
          <p:cNvPr id="4" name="Content Placeholder 3"/>
          <p:cNvGraphicFramePr>
            <a:graphicFrameLocks noGrp="1"/>
          </p:cNvGraphicFramePr>
          <p:nvPr>
            <p:ph idx="1"/>
          </p:nvPr>
        </p:nvGraphicFramePr>
        <p:xfrm>
          <a:off x="457200" y="1600200"/>
          <a:ext cx="8229600" cy="14630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800" b="1" kern="1200" dirty="0" smtClean="0">
                          <a:solidFill>
                            <a:schemeClr val="bg1"/>
                          </a:solidFill>
                          <a:latin typeface="+mn-lt"/>
                          <a:ea typeface="+mn-ea"/>
                          <a:cs typeface="+mn-cs"/>
                        </a:rPr>
                        <a:t>Systematic Risk</a:t>
                      </a:r>
                      <a:r>
                        <a:rPr lang="en-US" sz="1800" kern="1200" dirty="0" smtClean="0">
                          <a:solidFill>
                            <a:schemeClr val="bg1"/>
                          </a:solidFill>
                          <a:latin typeface="+mn-lt"/>
                          <a:ea typeface="+mn-ea"/>
                          <a:cs typeface="+mn-cs"/>
                        </a:rPr>
                        <a:t> </a:t>
                      </a:r>
                      <a:r>
                        <a:rPr lang="en-US" sz="1800" kern="1200" dirty="0" smtClean="0">
                          <a:solidFill>
                            <a:schemeClr val="dk1"/>
                          </a:solidFill>
                          <a:latin typeface="+mn-lt"/>
                          <a:ea typeface="+mn-ea"/>
                          <a:cs typeface="+mn-cs"/>
                        </a:rPr>
                        <a:t>is the variability of return on stocks or portfolios associated with changes in return on the market as a whole.</a:t>
                      </a:r>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latin typeface="+mn-lt"/>
                          <a:ea typeface="+mn-ea"/>
                          <a:cs typeface="+mn-cs"/>
                        </a:rPr>
                        <a:t>Unsystematic Risk</a:t>
                      </a:r>
                      <a:r>
                        <a:rPr lang="en-US" sz="1800" kern="1200" dirty="0" smtClean="0">
                          <a:solidFill>
                            <a:schemeClr val="bg1"/>
                          </a:solidFill>
                          <a:latin typeface="+mn-lt"/>
                          <a:ea typeface="+mn-ea"/>
                          <a:cs typeface="+mn-cs"/>
                        </a:rPr>
                        <a:t> </a:t>
                      </a:r>
                      <a:r>
                        <a:rPr lang="en-US" sz="1800" kern="1200" dirty="0" smtClean="0">
                          <a:solidFill>
                            <a:schemeClr val="dk1"/>
                          </a:solidFill>
                          <a:latin typeface="+mn-lt"/>
                          <a:ea typeface="+mn-ea"/>
                          <a:cs typeface="+mn-cs"/>
                        </a:rPr>
                        <a:t>is the variability of return on stocks or portfolios not explained by general market movements.  It is avoidable through diversification.</a:t>
                      </a:r>
                    </a:p>
                  </a:txBody>
                  <a:tcPr/>
                </a:tc>
              </a:tr>
            </a:tbl>
          </a:graphicData>
        </a:graphic>
      </p:graphicFrame>
      <p:pic>
        <p:nvPicPr>
          <p:cNvPr id="5" name="Picture 4"/>
          <p:cNvPicPr/>
          <p:nvPr/>
        </p:nvPicPr>
        <p:blipFill>
          <a:blip r:embed="rId2"/>
          <a:srcRect l="39040" t="42391" r="19446" b="25712"/>
          <a:stretch>
            <a:fillRect/>
          </a:stretch>
        </p:blipFill>
        <p:spPr bwMode="auto">
          <a:xfrm>
            <a:off x="457200" y="3048000"/>
            <a:ext cx="4114800" cy="3200400"/>
          </a:xfrm>
          <a:prstGeom prst="rect">
            <a:avLst/>
          </a:prstGeom>
          <a:noFill/>
          <a:ln w="9525">
            <a:noFill/>
            <a:miter lim="800000"/>
            <a:headEnd/>
            <a:tailEnd/>
          </a:ln>
        </p:spPr>
      </p:pic>
      <p:pic>
        <p:nvPicPr>
          <p:cNvPr id="6" name="Picture 5"/>
          <p:cNvPicPr/>
          <p:nvPr/>
        </p:nvPicPr>
        <p:blipFill>
          <a:blip r:embed="rId3"/>
          <a:srcRect l="39186" t="43659" r="19292" b="26619"/>
          <a:stretch>
            <a:fillRect/>
          </a:stretch>
        </p:blipFill>
        <p:spPr bwMode="auto">
          <a:xfrm>
            <a:off x="4572000" y="3048000"/>
            <a:ext cx="4038600" cy="3124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Risk and Return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dirty="0" smtClean="0"/>
              <a:t>Both </a:t>
            </a:r>
            <a:r>
              <a:rPr lang="en-US" dirty="0" smtClean="0"/>
              <a:t>are positively related </a:t>
            </a:r>
          </a:p>
          <a:p>
            <a:r>
              <a:rPr lang="en-US" dirty="0" smtClean="0"/>
              <a:t>Investors purchase financial assets such as shares of stock because they desire to increase their wealth, </a:t>
            </a:r>
            <a:r>
              <a:rPr lang="en-US" i="1" dirty="0" smtClean="0"/>
              <a:t>i.e.,</a:t>
            </a:r>
            <a:r>
              <a:rPr lang="en-US" dirty="0" smtClean="0"/>
              <a:t> earn a positive rate of return on their investments. The future, however, is uncertain; investors do not know what rate of return their investments will realize.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 Line</a:t>
            </a:r>
            <a:r>
              <a:rPr lang="en-US" dirty="0" smtClean="0"/>
              <a:t/>
            </a:r>
            <a:br>
              <a:rPr lang="en-US" dirty="0" smtClean="0"/>
            </a:br>
            <a:endParaRPr lang="en-US" dirty="0"/>
          </a:p>
        </p:txBody>
      </p:sp>
      <p:sp>
        <p:nvSpPr>
          <p:cNvPr id="3" name="Content Placeholder 2"/>
          <p:cNvSpPr>
            <a:spLocks noGrp="1"/>
          </p:cNvSpPr>
          <p:nvPr>
            <p:ph idx="1"/>
          </p:nvPr>
        </p:nvSpPr>
        <p:spPr>
          <a:xfrm>
            <a:off x="457200" y="990601"/>
            <a:ext cx="8229600" cy="3733800"/>
          </a:xfrm>
        </p:spPr>
        <p:txBody>
          <a:bodyPr>
            <a:normAutofit fontScale="55000" lnSpcReduction="20000"/>
          </a:bodyPr>
          <a:lstStyle/>
          <a:p>
            <a:pPr>
              <a:buNone/>
            </a:pPr>
            <a:r>
              <a:rPr lang="en-US" dirty="0" smtClean="0"/>
              <a:t> </a:t>
            </a:r>
            <a:r>
              <a:rPr lang="en-US" dirty="0" smtClean="0"/>
              <a:t>A </a:t>
            </a:r>
            <a:r>
              <a:rPr lang="en-US" dirty="0" smtClean="0"/>
              <a:t>straight line on a graph that shows the relationship over time between returns on a stock and returns on the market. The line is used to illustrate a stock's alpha (the vertical intercept) and beta (the line's slope) and to show the difference between systematic and unsystematic risk. The characteristic line is used to measure statistically the </a:t>
            </a:r>
            <a:r>
              <a:rPr lang="en-US" dirty="0" err="1" smtClean="0"/>
              <a:t>undiversifiable</a:t>
            </a:r>
            <a:r>
              <a:rPr lang="en-US" dirty="0" smtClean="0"/>
              <a:t> risk and diversifiable risk of individual assets and portfolios</a:t>
            </a:r>
          </a:p>
          <a:p>
            <a:pPr>
              <a:buNone/>
            </a:pPr>
            <a:r>
              <a:rPr lang="en-US" b="1" i="1" dirty="0" smtClean="0"/>
              <a:t> </a:t>
            </a:r>
            <a:endParaRPr lang="en-US" dirty="0" smtClean="0"/>
          </a:p>
          <a:p>
            <a:pPr>
              <a:buNone/>
            </a:pPr>
            <a:r>
              <a:rPr lang="en-US" b="1" i="1" dirty="0" smtClean="0"/>
              <a:t>How Characteristic Line leads to CAPM?</a:t>
            </a:r>
            <a:endParaRPr lang="en-US" dirty="0" smtClean="0"/>
          </a:p>
          <a:p>
            <a:pPr lvl="0">
              <a:buNone/>
            </a:pPr>
            <a:r>
              <a:rPr lang="en-US" dirty="0" smtClean="0"/>
              <a:t>The characteristic regression line of an asset explains the asset’s systematic variability of returns in terms of market forces that affect all assets simultaneously</a:t>
            </a:r>
          </a:p>
          <a:p>
            <a:pPr lvl="0">
              <a:buNone/>
            </a:pPr>
            <a:r>
              <a:rPr lang="en-US" dirty="0" smtClean="0"/>
              <a:t>The portion of total risk not explained by characteristic line is called unsystematic risk</a:t>
            </a:r>
          </a:p>
          <a:p>
            <a:pPr lvl="0">
              <a:buNone/>
            </a:pPr>
            <a:r>
              <a:rPr lang="en-US" dirty="0" smtClean="0"/>
              <a:t>Assets with high degrees systematic risk must be priced to yield high returns in order to induce investors to accept high degrees of risk that are </a:t>
            </a:r>
            <a:r>
              <a:rPr lang="en-US" dirty="0" err="1" smtClean="0"/>
              <a:t>undivesifiable</a:t>
            </a:r>
            <a:r>
              <a:rPr lang="en-US" dirty="0" smtClean="0"/>
              <a:t> in the market</a:t>
            </a:r>
          </a:p>
          <a:p>
            <a:pPr lvl="0">
              <a:buNone/>
            </a:pPr>
            <a:r>
              <a:rPr lang="en-US" dirty="0" smtClean="0"/>
              <a:t>CAPM illustrates positive relationship between systematic risk and return on an asset</a:t>
            </a:r>
          </a:p>
          <a:p>
            <a:pPr>
              <a:buNone/>
            </a:pPr>
            <a:endParaRPr lang="en-US" dirty="0"/>
          </a:p>
        </p:txBody>
      </p:sp>
      <p:pic>
        <p:nvPicPr>
          <p:cNvPr id="4" name="Picture 3"/>
          <p:cNvPicPr/>
          <p:nvPr/>
        </p:nvPicPr>
        <p:blipFill>
          <a:blip r:embed="rId2" cstate="print"/>
          <a:srcRect t="27717" b="8861"/>
          <a:stretch>
            <a:fillRect/>
          </a:stretch>
        </p:blipFill>
        <p:spPr bwMode="auto">
          <a:xfrm>
            <a:off x="2514600" y="4724400"/>
            <a:ext cx="3633614" cy="171004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Beta</a:t>
            </a:r>
            <a:endParaRPr lang="en-US" dirty="0"/>
          </a:p>
        </p:txBody>
      </p:sp>
      <p:sp>
        <p:nvSpPr>
          <p:cNvPr id="3" name="Content Placeholder 2"/>
          <p:cNvSpPr>
            <a:spLocks noGrp="1"/>
          </p:cNvSpPr>
          <p:nvPr>
            <p:ph idx="1"/>
          </p:nvPr>
        </p:nvSpPr>
        <p:spPr/>
        <p:txBody>
          <a:bodyPr>
            <a:noAutofit/>
          </a:bodyPr>
          <a:lstStyle/>
          <a:p>
            <a:pPr>
              <a:buNone/>
            </a:pPr>
            <a:r>
              <a:rPr lang="en-US" sz="2300" dirty="0" smtClean="0"/>
              <a:t>An </a:t>
            </a:r>
            <a:r>
              <a:rPr lang="en-US" sz="2300" dirty="0" smtClean="0"/>
              <a:t>index of systematic risk. It measures the sensitivity of a stock’s returns to changes in returns on the market portfolio. The beta for a portfolio is simply a weighted average of the individual stock betas in the portfolio. It measures the volatility of a stock (or portfolio) relative to the market. Beta Coefficients Combine the correlation between the stock's return and the market return .</a:t>
            </a:r>
          </a:p>
          <a:p>
            <a:r>
              <a:rPr lang="en-US" sz="2300" b="1" i="1" dirty="0" smtClean="0"/>
              <a:t>Interpretation of the Numerical Value of Beta</a:t>
            </a:r>
            <a:endParaRPr lang="en-US" sz="2300" dirty="0" smtClean="0"/>
          </a:p>
          <a:p>
            <a:r>
              <a:rPr lang="en-US" sz="2300" dirty="0" smtClean="0"/>
              <a:t>Beta = 1.0  Stock's return has same volatility as the market return</a:t>
            </a:r>
          </a:p>
          <a:p>
            <a:r>
              <a:rPr lang="en-US" sz="2300" dirty="0" smtClean="0"/>
              <a:t>Beta &gt; 1.0  Stock's return is more volatile than the market return</a:t>
            </a:r>
          </a:p>
          <a:p>
            <a:r>
              <a:rPr lang="en-US" sz="2300" dirty="0" smtClean="0"/>
              <a:t>Beta &lt; 1.0  Stock's return is less volatile than the market return</a:t>
            </a:r>
            <a:endParaRPr lang="en-US" sz="23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Security </a:t>
            </a:r>
            <a:r>
              <a:rPr lang="en-US" b="1" dirty="0" smtClean="0"/>
              <a:t>Market Line (SML</a:t>
            </a:r>
            <a:r>
              <a:rPr lang="en-US" b="1" dirty="0" smtClean="0"/>
              <a:t>)</a:t>
            </a:r>
            <a:br>
              <a:rPr lang="en-US" b="1" dirty="0" smtClean="0"/>
            </a:br>
            <a:endParaRPr lang="en-US" dirty="0"/>
          </a:p>
        </p:txBody>
      </p:sp>
      <p:sp>
        <p:nvSpPr>
          <p:cNvPr id="3" name="Content Placeholder 2"/>
          <p:cNvSpPr>
            <a:spLocks noGrp="1"/>
          </p:cNvSpPr>
          <p:nvPr>
            <p:ph idx="1"/>
          </p:nvPr>
        </p:nvSpPr>
        <p:spPr>
          <a:xfrm>
            <a:off x="533400" y="1066800"/>
            <a:ext cx="8229600" cy="3581400"/>
          </a:xfrm>
        </p:spPr>
        <p:txBody>
          <a:bodyPr>
            <a:normAutofit fontScale="70000" lnSpcReduction="20000"/>
          </a:bodyPr>
          <a:lstStyle/>
          <a:p>
            <a:pPr>
              <a:buNone/>
            </a:pPr>
            <a:r>
              <a:rPr lang="en-US" dirty="0" smtClean="0"/>
              <a:t> </a:t>
            </a:r>
            <a:r>
              <a:rPr lang="en-US" dirty="0" smtClean="0"/>
              <a:t>The </a:t>
            </a:r>
            <a:r>
              <a:rPr lang="en-US" b="1" dirty="0" smtClean="0"/>
              <a:t>Security Market Line</a:t>
            </a:r>
            <a:r>
              <a:rPr lang="en-US" dirty="0" smtClean="0"/>
              <a:t>, or </a:t>
            </a:r>
            <a:r>
              <a:rPr lang="en-US" u="sng" dirty="0" smtClean="0">
                <a:hlinkClick r:id="rId2"/>
              </a:rPr>
              <a:t>SML</a:t>
            </a:r>
            <a:r>
              <a:rPr lang="en-US" dirty="0" smtClean="0"/>
              <a:t>, is a line on a chart derived from the Markowitz Portfolio Theory. The Security Market Line is a graphical representation of the Capital Asset Pricing Model and it plots levels of risk against the expected return of the entire market at a given point in time.</a:t>
            </a:r>
          </a:p>
          <a:p>
            <a:pPr>
              <a:buNone/>
            </a:pPr>
            <a:r>
              <a:rPr lang="en-US" dirty="0" smtClean="0"/>
              <a:t> </a:t>
            </a:r>
          </a:p>
          <a:p>
            <a:pPr>
              <a:buNone/>
            </a:pPr>
            <a:r>
              <a:rPr lang="en-US" dirty="0" smtClean="0"/>
              <a:t>Going by values of beta, the security market line shows that the relationship between risk and return is linear for individual securities (i.e. increased risk = increased return). Essentially it shows what return you need to earn on an investment in order for it to be worth taking, and this increases with the riskiness of the investment. </a:t>
            </a:r>
          </a:p>
          <a:p>
            <a:pPr>
              <a:buNone/>
            </a:pPr>
            <a:endParaRPr lang="en-US" dirty="0"/>
          </a:p>
        </p:txBody>
      </p:sp>
      <p:pic>
        <p:nvPicPr>
          <p:cNvPr id="4" name="Picture 3"/>
          <p:cNvPicPr/>
          <p:nvPr/>
        </p:nvPicPr>
        <p:blipFill>
          <a:blip r:embed="rId3"/>
          <a:srcRect l="36281" t="43116" r="23063" b="27524"/>
          <a:stretch>
            <a:fillRect/>
          </a:stretch>
        </p:blipFill>
        <p:spPr bwMode="auto">
          <a:xfrm>
            <a:off x="3048000" y="4572000"/>
            <a:ext cx="2916057" cy="195942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Assume positive rate of return of 3 company:</a:t>
            </a:r>
            <a:br>
              <a:rPr lang="en-US" dirty="0" smtClean="0"/>
            </a:br>
            <a:endParaRPr lang="en-US" dirty="0"/>
          </a:p>
        </p:txBody>
      </p:sp>
      <p:graphicFrame>
        <p:nvGraphicFramePr>
          <p:cNvPr id="4" name="Content Placeholder 3"/>
          <p:cNvGraphicFramePr>
            <a:graphicFrameLocks noGrp="1"/>
          </p:cNvGraphicFramePr>
          <p:nvPr>
            <p:ph idx="1"/>
          </p:nvPr>
        </p:nvGraphicFramePr>
        <p:xfrm>
          <a:off x="457200" y="1600200"/>
          <a:ext cx="8229600" cy="15595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Risk</a:t>
                      </a:r>
                      <a:endParaRPr lang="en-US" dirty="0"/>
                    </a:p>
                  </a:txBody>
                  <a:tcPr/>
                </a:tc>
                <a:tc>
                  <a:txBody>
                    <a:bodyPr/>
                    <a:lstStyle/>
                    <a:p>
                      <a:pPr algn="ctr"/>
                      <a:r>
                        <a:rPr lang="en-US" dirty="0" smtClean="0"/>
                        <a:t>Return</a:t>
                      </a:r>
                      <a:endParaRPr lang="en-US" dirty="0"/>
                    </a:p>
                  </a:txBody>
                  <a:tcPr/>
                </a:tc>
              </a:tr>
              <a:tr h="370840">
                <a:tc>
                  <a:txBody>
                    <a:bodyPr/>
                    <a:lstStyle/>
                    <a:p>
                      <a:pPr algn="ctr"/>
                      <a:r>
                        <a:rPr lang="en-US" sz="1800" kern="1200" dirty="0" smtClean="0">
                          <a:solidFill>
                            <a:schemeClr val="dk1"/>
                          </a:solidFill>
                          <a:latin typeface="+mn-lt"/>
                          <a:ea typeface="+mn-ea"/>
                          <a:cs typeface="+mn-cs"/>
                        </a:rPr>
                        <a:t>X=10%</a:t>
                      </a:r>
                    </a:p>
                    <a:p>
                      <a:pPr algn="ctr"/>
                      <a:r>
                        <a:rPr lang="en-US" sz="1800" kern="1200" dirty="0" smtClean="0">
                          <a:solidFill>
                            <a:schemeClr val="dk1"/>
                          </a:solidFill>
                          <a:latin typeface="+mn-lt"/>
                          <a:ea typeface="+mn-ea"/>
                          <a:cs typeface="+mn-cs"/>
                        </a:rPr>
                        <a:t>Y= 12%</a:t>
                      </a:r>
                    </a:p>
                    <a:p>
                      <a:pPr algn="ctr"/>
                      <a:r>
                        <a:rPr lang="en-US" sz="1800" kern="1200" dirty="0" smtClean="0">
                          <a:solidFill>
                            <a:schemeClr val="dk1"/>
                          </a:solidFill>
                          <a:latin typeface="+mn-lt"/>
                          <a:ea typeface="+mn-ea"/>
                          <a:cs typeface="+mn-cs"/>
                        </a:rPr>
                        <a:t>Z=20%</a:t>
                      </a:r>
                    </a:p>
                  </a:txBody>
                  <a:tcPr/>
                </a:tc>
                <a:tc>
                  <a:txBody>
                    <a:bodyPr/>
                    <a:lstStyle/>
                    <a:p>
                      <a:pPr algn="ctr"/>
                      <a:r>
                        <a:rPr lang="en-US" sz="1800" kern="1200" dirty="0" smtClean="0">
                          <a:solidFill>
                            <a:schemeClr val="dk1"/>
                          </a:solidFill>
                          <a:latin typeface="+mn-lt"/>
                          <a:ea typeface="+mn-ea"/>
                          <a:cs typeface="+mn-cs"/>
                        </a:rPr>
                        <a:t>X= 9%</a:t>
                      </a:r>
                    </a:p>
                    <a:p>
                      <a:pPr algn="ctr"/>
                      <a:r>
                        <a:rPr lang="en-US" sz="1800" kern="1200" dirty="0" smtClean="0">
                          <a:solidFill>
                            <a:schemeClr val="dk1"/>
                          </a:solidFill>
                          <a:latin typeface="+mn-lt"/>
                          <a:ea typeface="+mn-ea"/>
                          <a:cs typeface="+mn-cs"/>
                        </a:rPr>
                        <a:t>Y=9.5%</a:t>
                      </a:r>
                    </a:p>
                    <a:p>
                      <a:pPr algn="ctr"/>
                      <a:r>
                        <a:rPr lang="en-US" sz="1800" kern="1200" dirty="0" smtClean="0">
                          <a:solidFill>
                            <a:schemeClr val="dk1"/>
                          </a:solidFill>
                          <a:latin typeface="+mn-lt"/>
                          <a:ea typeface="+mn-ea"/>
                          <a:cs typeface="+mn-cs"/>
                        </a:rPr>
                        <a:t>Z= 30%</a:t>
                      </a:r>
                    </a:p>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In finance, we assume that individuals base their decisions on what they expect to happen and their assessment of how likely it is that what actually occurs will be close to what they expected to happen. When evaluating potential investments in financial assets, these </a:t>
            </a:r>
            <a:r>
              <a:rPr lang="en-US" u="sng" dirty="0" smtClean="0"/>
              <a:t>two dimensions of the decision making</a:t>
            </a:r>
            <a:r>
              <a:rPr lang="en-US" dirty="0" smtClean="0"/>
              <a:t> process are called return and risk.</a:t>
            </a:r>
          </a:p>
          <a:p>
            <a:r>
              <a:rPr lang="en-US" dirty="0" smtClean="0"/>
              <a:t>The concepts presented in this section include the development of measures of expected return and risk on an individual financial asset and on a portfolio of financial assets, the principle of diversification, and the Capital Asset Pricing Model (CAPM).</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1295400"/>
          <a:ext cx="8077200" cy="4419599"/>
        </p:xfrm>
        <a:graphic>
          <a:graphicData uri="http://schemas.openxmlformats.org/drawingml/2006/table">
            <a:tbl>
              <a:tblPr>
                <a:tableStyleId>{35758FB7-9AC5-4552-8A53-C91805E547FA}</a:tableStyleId>
              </a:tblPr>
              <a:tblGrid>
                <a:gridCol w="4038600"/>
                <a:gridCol w="4038600"/>
              </a:tblGrid>
              <a:tr h="932576">
                <a:tc>
                  <a:txBody>
                    <a:bodyPr/>
                    <a:lstStyle/>
                    <a:p>
                      <a:pPr marL="0" marR="0" algn="ctr">
                        <a:lnSpc>
                          <a:spcPct val="115000"/>
                        </a:lnSpc>
                        <a:spcBef>
                          <a:spcPts val="0"/>
                        </a:spcBef>
                        <a:spcAft>
                          <a:spcPts val="0"/>
                        </a:spcAft>
                      </a:pPr>
                      <a:r>
                        <a:rPr lang="en-US" sz="2800" dirty="0"/>
                        <a:t>Return % (high return)</a:t>
                      </a:r>
                      <a:endParaRPr lang="en-US" sz="2800" dirty="0">
                        <a:latin typeface="Calibri"/>
                        <a:ea typeface="Times New Roman"/>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2800" dirty="0"/>
                        <a:t>Risk % (less risk)</a:t>
                      </a:r>
                      <a:endParaRPr lang="en-US" sz="2800" dirty="0">
                        <a:latin typeface="Calibri"/>
                        <a:ea typeface="Times New Roman"/>
                        <a:cs typeface="Times New Roman"/>
                      </a:endParaRPr>
                    </a:p>
                  </a:txBody>
                  <a:tcPr marL="68580" marR="68580" marT="0" marB="0">
                    <a:solidFill>
                      <a:schemeClr val="tx2">
                        <a:lumMod val="20000"/>
                        <a:lumOff val="80000"/>
                      </a:schemeClr>
                    </a:solidFill>
                  </a:tcPr>
                </a:tc>
              </a:tr>
              <a:tr h="1865152">
                <a:tc>
                  <a:txBody>
                    <a:bodyPr/>
                    <a:lstStyle/>
                    <a:p>
                      <a:pPr marL="0" marR="0">
                        <a:lnSpc>
                          <a:spcPct val="115000"/>
                        </a:lnSpc>
                        <a:spcBef>
                          <a:spcPts val="0"/>
                        </a:spcBef>
                        <a:spcAft>
                          <a:spcPts val="0"/>
                        </a:spcAft>
                      </a:pPr>
                      <a:r>
                        <a:rPr lang="en-US" sz="2800" kern="1800"/>
                        <a:t>Expected Return, </a:t>
                      </a:r>
                      <a:endParaRPr lang="en-US" sz="2800"/>
                    </a:p>
                    <a:p>
                      <a:pPr marL="0" marR="0">
                        <a:lnSpc>
                          <a:spcPct val="115000"/>
                        </a:lnSpc>
                        <a:spcBef>
                          <a:spcPts val="0"/>
                        </a:spcBef>
                        <a:spcAft>
                          <a:spcPts val="0"/>
                        </a:spcAft>
                      </a:pPr>
                      <a:r>
                        <a:rPr lang="en-US" sz="2800" kern="1800"/>
                        <a:t>E(R)= ∑PR</a:t>
                      </a:r>
                      <a:endParaRPr lang="en-US" sz="28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2800" kern="1800"/>
                        <a:t>SD=√∑ [R- E(R)]</a:t>
                      </a:r>
                      <a:r>
                        <a:rPr lang="en-US" sz="2800" kern="1800" baseline="30000"/>
                        <a:t>2</a:t>
                      </a:r>
                      <a:r>
                        <a:rPr lang="en-US" sz="2800" kern="1800"/>
                        <a:t>*P </a:t>
                      </a:r>
                      <a:endParaRPr lang="en-US" sz="2800">
                        <a:latin typeface="Calibri"/>
                        <a:ea typeface="Times New Roman"/>
                        <a:cs typeface="Times New Roman"/>
                      </a:endParaRPr>
                    </a:p>
                  </a:txBody>
                  <a:tcPr marL="68580" marR="68580" marT="0" marB="0"/>
                </a:tc>
              </a:tr>
              <a:tr h="1621871">
                <a:tc>
                  <a:txBody>
                    <a:bodyPr/>
                    <a:lstStyle/>
                    <a:p>
                      <a:pPr marL="0" marR="0" algn="just">
                        <a:spcBef>
                          <a:spcPts val="0"/>
                        </a:spcBef>
                        <a:spcAft>
                          <a:spcPts val="0"/>
                        </a:spcAft>
                      </a:pPr>
                      <a:r>
                        <a:rPr lang="en-US" sz="2800"/>
                        <a:t>Required rate of return, </a:t>
                      </a:r>
                    </a:p>
                    <a:p>
                      <a:pPr marL="0" marR="0" algn="just">
                        <a:spcBef>
                          <a:spcPts val="0"/>
                        </a:spcBef>
                        <a:spcAft>
                          <a:spcPts val="0"/>
                        </a:spcAft>
                      </a:pPr>
                      <a:r>
                        <a:rPr lang="en-US" sz="2800"/>
                        <a:t>R(R)= R</a:t>
                      </a:r>
                      <a:r>
                        <a:rPr lang="en-US" sz="2800" baseline="-25000"/>
                        <a:t>f </a:t>
                      </a:r>
                      <a:r>
                        <a:rPr lang="en-US" sz="2800"/>
                        <a:t>+ [R</a:t>
                      </a:r>
                      <a:r>
                        <a:rPr lang="en-US" sz="2800" baseline="-25000"/>
                        <a:t>m</a:t>
                      </a:r>
                      <a:r>
                        <a:rPr lang="en-US" sz="2800"/>
                        <a:t> – R</a:t>
                      </a:r>
                      <a:r>
                        <a:rPr lang="en-US" sz="2800" baseline="-25000"/>
                        <a:t>f</a:t>
                      </a:r>
                      <a:r>
                        <a:rPr lang="en-US" sz="2800"/>
                        <a:t>] </a:t>
                      </a:r>
                      <a:r>
                        <a:rPr lang="en-US" sz="2800">
                          <a:sym typeface="Symbol"/>
                        </a:rPr>
                        <a:t></a:t>
                      </a:r>
                      <a:endParaRPr lang="en-US" sz="28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2800" kern="1800" dirty="0"/>
                        <a:t>CV=SD/E(R)</a:t>
                      </a:r>
                      <a:endParaRPr lang="en-US" sz="2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Expected </a:t>
            </a:r>
            <a:r>
              <a:rPr lang="en-US" b="1" dirty="0" smtClean="0"/>
              <a:t>Return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t>future is uncertain. Investors do not know with certainty whether the economy will be growing rapidly or be in recession. As such, they do not know what rate of return their investments will yield. Therefore, they base their decisions on their expectations concerning the future. </a:t>
            </a:r>
          </a:p>
          <a:p>
            <a:r>
              <a:rPr lang="en-US" i="1" dirty="0" smtClean="0"/>
              <a:t>E(R)= ∑PR</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rmAutofit fontScale="90000"/>
          </a:bodyPr>
          <a:lstStyle/>
          <a:p>
            <a:r>
              <a:rPr lang="en-US" sz="3200" dirty="0" smtClean="0"/>
              <a:t>The expected rate of return on a stock represents the mean of a probability distribution of possible future returns on the stock. The table below provides a probability distribution for the returns on stocks A and B. </a:t>
            </a:r>
            <a:br>
              <a:rPr lang="en-US" sz="3200" dirty="0" smtClean="0"/>
            </a:br>
            <a:r>
              <a:rPr lang="en-US" sz="3200" b="1" dirty="0" smtClean="0"/>
              <a:t> </a:t>
            </a:r>
            <a:r>
              <a:rPr lang="en-US" sz="3200" dirty="0" smtClean="0"/>
              <a:t/>
            </a:r>
            <a:br>
              <a:rPr lang="en-US" sz="3200" dirty="0" smtClean="0"/>
            </a:br>
            <a:r>
              <a:rPr lang="en-US" sz="3200" b="1" dirty="0" smtClean="0"/>
              <a:t>Question: Which stock between A and B you will prefer</a:t>
            </a:r>
            <a:r>
              <a:rPr lang="en-US" sz="3200" b="1" dirty="0" smtClean="0"/>
              <a:t>?</a:t>
            </a:r>
            <a:endParaRPr lang="en-US" sz="3200" dirty="0"/>
          </a:p>
        </p:txBody>
      </p:sp>
      <p:graphicFrame>
        <p:nvGraphicFramePr>
          <p:cNvPr id="4" name="Table 3"/>
          <p:cNvGraphicFramePr>
            <a:graphicFrameLocks noGrp="1"/>
          </p:cNvGraphicFramePr>
          <p:nvPr/>
        </p:nvGraphicFramePr>
        <p:xfrm>
          <a:off x="914400" y="3733800"/>
          <a:ext cx="7238999" cy="2743200"/>
        </p:xfrm>
        <a:graphic>
          <a:graphicData uri="http://schemas.openxmlformats.org/drawingml/2006/table">
            <a:tbl>
              <a:tblPr/>
              <a:tblGrid>
                <a:gridCol w="992418"/>
                <a:gridCol w="1639374"/>
                <a:gridCol w="2036132"/>
                <a:gridCol w="2571075"/>
              </a:tblGrid>
              <a:tr h="548640">
                <a:tc>
                  <a:txBody>
                    <a:bodyPr/>
                    <a:lstStyle/>
                    <a:p>
                      <a:pPr marL="0" marR="0" algn="just">
                        <a:spcBef>
                          <a:spcPts val="0"/>
                        </a:spcBef>
                        <a:spcAft>
                          <a:spcPts val="0"/>
                        </a:spcAft>
                      </a:pPr>
                      <a:r>
                        <a:rPr lang="en-US" sz="2000" dirty="0">
                          <a:latin typeface="Times New Roman"/>
                          <a:ea typeface="Times New Roman"/>
                          <a:cs typeface="Times New Roman"/>
                        </a:rPr>
                        <a:t>State</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highlight>
                            <a:srgbClr val="FFFF00"/>
                          </a:highlight>
                          <a:latin typeface="Times New Roman"/>
                          <a:ea typeface="Times New Roman"/>
                          <a:cs typeface="Times New Roman"/>
                        </a:rPr>
                        <a:t>Probability</a:t>
                      </a:r>
                      <a:r>
                        <a:rPr lang="en-US" sz="2000">
                          <a:latin typeface="Times New Roman"/>
                          <a:ea typeface="Times New Roman"/>
                          <a:cs typeface="Times New Roman"/>
                        </a:rPr>
                        <a:t> (P)</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highlight>
                            <a:srgbClr val="FFFF00"/>
                          </a:highlight>
                          <a:latin typeface="Times New Roman"/>
                          <a:ea typeface="Times New Roman"/>
                          <a:cs typeface="Times New Roman"/>
                        </a:rPr>
                        <a:t>Return</a:t>
                      </a:r>
                      <a:r>
                        <a:rPr lang="en-US" sz="2000">
                          <a:latin typeface="Times New Roman"/>
                          <a:ea typeface="Times New Roman"/>
                          <a:cs typeface="Times New Roman"/>
                        </a:rPr>
                        <a:t> on </a:t>
                      </a:r>
                      <a:r>
                        <a:rPr lang="en-US" sz="2000">
                          <a:highlight>
                            <a:srgbClr val="00FFFF"/>
                          </a:highlight>
                          <a:latin typeface="Times New Roman"/>
                          <a:ea typeface="Times New Roman"/>
                          <a:cs typeface="Times New Roman"/>
                        </a:rPr>
                        <a:t>Stock A</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highlight>
                            <a:srgbClr val="FFFF00"/>
                          </a:highlight>
                          <a:latin typeface="Times New Roman"/>
                          <a:ea typeface="Times New Roman"/>
                          <a:cs typeface="Times New Roman"/>
                        </a:rPr>
                        <a:t>Return</a:t>
                      </a:r>
                      <a:r>
                        <a:rPr lang="en-US" sz="2000">
                          <a:latin typeface="Times New Roman"/>
                          <a:ea typeface="Times New Roman"/>
                          <a:cs typeface="Times New Roman"/>
                        </a:rPr>
                        <a:t> on </a:t>
                      </a:r>
                      <a:r>
                        <a:rPr lang="en-US" sz="2000">
                          <a:highlight>
                            <a:srgbClr val="FF00FF"/>
                          </a:highlight>
                          <a:latin typeface="Times New Roman"/>
                          <a:ea typeface="Times New Roman"/>
                          <a:cs typeface="Times New Roman"/>
                        </a:rPr>
                        <a:t>Stock B</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marL="0" marR="0" algn="just">
                        <a:spcBef>
                          <a:spcPts val="0"/>
                        </a:spcBef>
                        <a:spcAft>
                          <a:spcPts val="0"/>
                        </a:spcAft>
                      </a:pPr>
                      <a:r>
                        <a:rPr lang="en-US" sz="2000">
                          <a:latin typeface="Times New Roman"/>
                          <a:ea typeface="Times New Roman"/>
                          <a:cs typeface="Times New Roman"/>
                        </a:rPr>
                        <a:t>a</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20%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5%</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50%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marL="0" marR="0" algn="just">
                        <a:spcBef>
                          <a:spcPts val="0"/>
                        </a:spcBef>
                        <a:spcAft>
                          <a:spcPts val="0"/>
                        </a:spcAft>
                      </a:pPr>
                      <a:r>
                        <a:rPr lang="en-US" sz="2000">
                          <a:latin typeface="Times New Roman"/>
                          <a:ea typeface="Times New Roman"/>
                          <a:cs typeface="Times New Roman"/>
                        </a:rPr>
                        <a:t>b</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30%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10%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30%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marL="0" marR="0" algn="just">
                        <a:spcBef>
                          <a:spcPts val="0"/>
                        </a:spcBef>
                        <a:spcAft>
                          <a:spcPts val="0"/>
                        </a:spcAft>
                      </a:pPr>
                      <a:r>
                        <a:rPr lang="en-US" sz="2000">
                          <a:latin typeface="Times New Roman"/>
                          <a:ea typeface="Times New Roman"/>
                          <a:cs typeface="Times New Roman"/>
                        </a:rPr>
                        <a:t>c</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30%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15%</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10%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marL="0" marR="0" algn="just">
                        <a:spcBef>
                          <a:spcPts val="0"/>
                        </a:spcBef>
                        <a:spcAft>
                          <a:spcPts val="0"/>
                        </a:spcAft>
                      </a:pPr>
                      <a:r>
                        <a:rPr lang="en-US" sz="2000">
                          <a:latin typeface="Times New Roman"/>
                          <a:ea typeface="Times New Roman"/>
                          <a:cs typeface="Times New Roman"/>
                        </a:rPr>
                        <a:t>d</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20%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20%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Times New Roman"/>
                          <a:ea typeface="Times New Roman"/>
                          <a:cs typeface="Times New Roman"/>
                        </a:rPr>
                        <a:t>-10%</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609600"/>
          <a:ext cx="8610600" cy="5943600"/>
        </p:xfrm>
        <a:graphic>
          <a:graphicData uri="http://schemas.openxmlformats.org/drawingml/2006/table">
            <a:tbl>
              <a:tblPr/>
              <a:tblGrid>
                <a:gridCol w="2768600"/>
                <a:gridCol w="2768600"/>
                <a:gridCol w="3073400"/>
              </a:tblGrid>
              <a:tr h="990600">
                <a:tc>
                  <a:txBody>
                    <a:bodyPr/>
                    <a:lstStyle/>
                    <a:p>
                      <a:pPr marL="0" marR="0" algn="just">
                        <a:spcBef>
                          <a:spcPts val="0"/>
                        </a:spcBef>
                        <a:spcAft>
                          <a:spcPts val="0"/>
                        </a:spcAft>
                      </a:pPr>
                      <a:r>
                        <a:rPr lang="en-US" sz="3600" dirty="0">
                          <a:highlight>
                            <a:srgbClr val="FFFF00"/>
                          </a:highlight>
                          <a:latin typeface="Times New Roman"/>
                          <a:ea typeface="Times New Roman"/>
                          <a:cs typeface="Times New Roman"/>
                        </a:rPr>
                        <a:t>Probability</a:t>
                      </a:r>
                      <a:endParaRPr lang="en-US" sz="3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600">
                          <a:highlight>
                            <a:srgbClr val="FFFF00"/>
                          </a:highlight>
                          <a:latin typeface="Times New Roman"/>
                          <a:ea typeface="Times New Roman"/>
                          <a:cs typeface="Times New Roman"/>
                        </a:rPr>
                        <a:t>Return</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600" i="1" kern="1800">
                          <a:latin typeface="Times New Roman"/>
                          <a:ea typeface="Times New Roman"/>
                          <a:cs typeface="Times New Roman"/>
                        </a:rPr>
                        <a:t>P*R</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lgn="just">
                        <a:spcBef>
                          <a:spcPts val="0"/>
                        </a:spcBef>
                        <a:spcAft>
                          <a:spcPts val="0"/>
                        </a:spcAft>
                      </a:pPr>
                      <a:r>
                        <a:rPr lang="en-US" sz="3600">
                          <a:latin typeface="Times New Roman"/>
                          <a:ea typeface="Times New Roman"/>
                          <a:cs typeface="Times New Roman"/>
                        </a:rPr>
                        <a:t>20%=.20</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600">
                          <a:latin typeface="Times New Roman"/>
                          <a:ea typeface="Times New Roman"/>
                          <a:cs typeface="Times New Roman"/>
                        </a:rPr>
                        <a:t>5%=.05</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600">
                          <a:latin typeface="Times New Roman"/>
                          <a:ea typeface="Times New Roman"/>
                          <a:cs typeface="Times New Roman"/>
                        </a:rPr>
                        <a:t>.20*.05=.01</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lgn="just">
                        <a:spcBef>
                          <a:spcPts val="0"/>
                        </a:spcBef>
                        <a:spcAft>
                          <a:spcPts val="0"/>
                        </a:spcAft>
                      </a:pPr>
                      <a:r>
                        <a:rPr lang="en-US" sz="3600">
                          <a:latin typeface="Times New Roman"/>
                          <a:ea typeface="Times New Roman"/>
                          <a:cs typeface="Times New Roman"/>
                        </a:rPr>
                        <a:t>30%=.30</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600">
                          <a:latin typeface="Times New Roman"/>
                          <a:ea typeface="Times New Roman"/>
                          <a:cs typeface="Times New Roman"/>
                        </a:rPr>
                        <a:t>10%=.10</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600">
                          <a:latin typeface="Times New Roman"/>
                          <a:ea typeface="Times New Roman"/>
                          <a:cs typeface="Times New Roman"/>
                        </a:rPr>
                        <a:t>.03</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lgn="just">
                        <a:spcBef>
                          <a:spcPts val="0"/>
                        </a:spcBef>
                        <a:spcAft>
                          <a:spcPts val="0"/>
                        </a:spcAft>
                      </a:pPr>
                      <a:r>
                        <a:rPr lang="en-US" sz="3600">
                          <a:latin typeface="Times New Roman"/>
                          <a:ea typeface="Times New Roman"/>
                          <a:cs typeface="Times New Roman"/>
                        </a:rPr>
                        <a:t>30%=.30</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600">
                          <a:latin typeface="Times New Roman"/>
                          <a:ea typeface="Times New Roman"/>
                          <a:cs typeface="Times New Roman"/>
                        </a:rPr>
                        <a:t>15%= .15</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600">
                          <a:latin typeface="Times New Roman"/>
                          <a:ea typeface="Times New Roman"/>
                          <a:cs typeface="Times New Roman"/>
                        </a:rPr>
                        <a:t>.045</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lgn="just">
                        <a:spcBef>
                          <a:spcPts val="0"/>
                        </a:spcBef>
                        <a:spcAft>
                          <a:spcPts val="0"/>
                        </a:spcAft>
                      </a:pPr>
                      <a:r>
                        <a:rPr lang="en-US" sz="3600">
                          <a:latin typeface="Times New Roman"/>
                          <a:ea typeface="Times New Roman"/>
                          <a:cs typeface="Times New Roman"/>
                        </a:rPr>
                        <a:t>20%=.20</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600">
                          <a:latin typeface="Times New Roman"/>
                          <a:ea typeface="Times New Roman"/>
                          <a:cs typeface="Times New Roman"/>
                        </a:rPr>
                        <a:t>20%=.20</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600">
                          <a:latin typeface="Times New Roman"/>
                          <a:ea typeface="Times New Roman"/>
                          <a:cs typeface="Times New Roman"/>
                        </a:rPr>
                        <a:t>.04</a:t>
                      </a:r>
                      <a:endParaRPr lang="en-US" sz="3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lgn="just">
                        <a:spcBef>
                          <a:spcPts val="0"/>
                        </a:spcBef>
                        <a:spcAft>
                          <a:spcPts val="0"/>
                        </a:spcAft>
                      </a:pPr>
                      <a:endParaRPr lang="en-US" sz="3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i="1" kern="1800" dirty="0">
                          <a:highlight>
                            <a:srgbClr val="00FFFF"/>
                          </a:highlight>
                          <a:latin typeface="Times New Roman"/>
                          <a:ea typeface="Times New Roman"/>
                          <a:cs typeface="Times New Roman"/>
                        </a:rPr>
                        <a:t>∑PR=.125=12.5%</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29" name="Rectangle 1"/>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Expected Return on Stock 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066800"/>
          <a:ext cx="8382000" cy="4267200"/>
        </p:xfrm>
        <a:graphic>
          <a:graphicData uri="http://schemas.openxmlformats.org/drawingml/2006/table">
            <a:tbl>
              <a:tblPr/>
              <a:tblGrid>
                <a:gridCol w="2794000"/>
                <a:gridCol w="2794000"/>
                <a:gridCol w="2794000"/>
              </a:tblGrid>
              <a:tr h="711200">
                <a:tc>
                  <a:txBody>
                    <a:bodyPr/>
                    <a:lstStyle/>
                    <a:p>
                      <a:pPr marL="0" marR="0" algn="just">
                        <a:spcBef>
                          <a:spcPts val="0"/>
                        </a:spcBef>
                        <a:spcAft>
                          <a:spcPts val="0"/>
                        </a:spcAft>
                      </a:pPr>
                      <a:r>
                        <a:rPr lang="en-US" sz="3200">
                          <a:highlight>
                            <a:srgbClr val="FFFF00"/>
                          </a:highlight>
                          <a:latin typeface="Times New Roman"/>
                          <a:ea typeface="Times New Roman"/>
                          <a:cs typeface="Times New Roman"/>
                        </a:rPr>
                        <a:t>Probability</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a:highlight>
                            <a:srgbClr val="FFFF00"/>
                          </a:highlight>
                          <a:latin typeface="Times New Roman"/>
                          <a:ea typeface="Times New Roman"/>
                          <a:cs typeface="Times New Roman"/>
                        </a:rPr>
                        <a:t>Return</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i="1" kern="1800">
                          <a:latin typeface="Times New Roman"/>
                          <a:ea typeface="Times New Roman"/>
                          <a:cs typeface="Times New Roman"/>
                        </a:rPr>
                        <a:t>PR</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0">
                <a:tc>
                  <a:txBody>
                    <a:bodyPr/>
                    <a:lstStyle/>
                    <a:p>
                      <a:pPr marL="0" marR="0" algn="just">
                        <a:spcBef>
                          <a:spcPts val="0"/>
                        </a:spcBef>
                        <a:spcAft>
                          <a:spcPts val="0"/>
                        </a:spcAft>
                      </a:pPr>
                      <a:r>
                        <a:rPr lang="en-US" sz="3200">
                          <a:latin typeface="Times New Roman"/>
                          <a:ea typeface="Times New Roman"/>
                          <a:cs typeface="Times New Roman"/>
                        </a:rPr>
                        <a:t>20%=.20</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a:latin typeface="Times New Roman"/>
                          <a:ea typeface="Times New Roman"/>
                          <a:cs typeface="Times New Roman"/>
                        </a:rPr>
                        <a:t>50%=.50</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a:latin typeface="Times New Roman"/>
                          <a:ea typeface="Times New Roman"/>
                          <a:cs typeface="Times New Roman"/>
                        </a:rPr>
                        <a:t>.20*.50=.10</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0">
                <a:tc>
                  <a:txBody>
                    <a:bodyPr/>
                    <a:lstStyle/>
                    <a:p>
                      <a:pPr marL="0" marR="0" algn="just">
                        <a:spcBef>
                          <a:spcPts val="0"/>
                        </a:spcBef>
                        <a:spcAft>
                          <a:spcPts val="0"/>
                        </a:spcAft>
                      </a:pPr>
                      <a:r>
                        <a:rPr lang="en-US" sz="3200">
                          <a:latin typeface="Times New Roman"/>
                          <a:ea typeface="Times New Roman"/>
                          <a:cs typeface="Times New Roman"/>
                        </a:rPr>
                        <a:t>30%=.30</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a:latin typeface="Times New Roman"/>
                          <a:ea typeface="Times New Roman"/>
                          <a:cs typeface="Times New Roman"/>
                        </a:rPr>
                        <a:t>30%=.30</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a:latin typeface="Times New Roman"/>
                          <a:ea typeface="Times New Roman"/>
                          <a:cs typeface="Times New Roman"/>
                        </a:rPr>
                        <a:t>.09</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0">
                <a:tc>
                  <a:txBody>
                    <a:bodyPr/>
                    <a:lstStyle/>
                    <a:p>
                      <a:pPr marL="0" marR="0" algn="just">
                        <a:spcBef>
                          <a:spcPts val="0"/>
                        </a:spcBef>
                        <a:spcAft>
                          <a:spcPts val="0"/>
                        </a:spcAft>
                      </a:pPr>
                      <a:r>
                        <a:rPr lang="en-US" sz="3200">
                          <a:latin typeface="Times New Roman"/>
                          <a:ea typeface="Times New Roman"/>
                          <a:cs typeface="Times New Roman"/>
                        </a:rPr>
                        <a:t>30%=.30</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a:latin typeface="Times New Roman"/>
                          <a:ea typeface="Times New Roman"/>
                          <a:cs typeface="Times New Roman"/>
                        </a:rPr>
                        <a:t>10%=.10</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a:latin typeface="Times New Roman"/>
                          <a:ea typeface="Times New Roman"/>
                          <a:cs typeface="Times New Roman"/>
                        </a:rPr>
                        <a:t>.03</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0">
                <a:tc>
                  <a:txBody>
                    <a:bodyPr/>
                    <a:lstStyle/>
                    <a:p>
                      <a:pPr marL="0" marR="0" algn="just">
                        <a:spcBef>
                          <a:spcPts val="0"/>
                        </a:spcBef>
                        <a:spcAft>
                          <a:spcPts val="0"/>
                        </a:spcAft>
                      </a:pPr>
                      <a:r>
                        <a:rPr lang="en-US" sz="3200">
                          <a:latin typeface="Times New Roman"/>
                          <a:ea typeface="Times New Roman"/>
                          <a:cs typeface="Times New Roman"/>
                        </a:rPr>
                        <a:t>20%=.20</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a:latin typeface="Times New Roman"/>
                          <a:ea typeface="Times New Roman"/>
                          <a:cs typeface="Times New Roman"/>
                        </a:rPr>
                        <a:t>-10%=-.10</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a:latin typeface="Times New Roman"/>
                          <a:ea typeface="Times New Roman"/>
                          <a:cs typeface="Times New Roman"/>
                        </a:rPr>
                        <a:t>-.02</a:t>
                      </a:r>
                      <a:endParaRPr lang="en-US" sz="3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0">
                <a:tc>
                  <a:txBody>
                    <a:bodyPr/>
                    <a:lstStyle/>
                    <a:p>
                      <a:pPr marL="0" marR="0" algn="just">
                        <a:spcBef>
                          <a:spcPts val="0"/>
                        </a:spcBef>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i="1" kern="1800" dirty="0">
                          <a:highlight>
                            <a:srgbClr val="FF00FF"/>
                          </a:highlight>
                          <a:latin typeface="Times New Roman"/>
                          <a:ea typeface="Times New Roman"/>
                          <a:cs typeface="Times New Roman"/>
                        </a:rPr>
                        <a:t>∑PR=.20=20%</a:t>
                      </a:r>
                      <a:endParaRPr lang="en-US" sz="3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7" name="Rectangle 1"/>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Expected Return on Stock B</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1190</Words>
  <Application>Microsoft Office PowerPoint</Application>
  <PresentationFormat>On-screen Show (4:3)</PresentationFormat>
  <Paragraphs>200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Risk&amp; Return</vt:lpstr>
      <vt:lpstr>Risk and Return </vt:lpstr>
      <vt:lpstr>Assume positive rate of return of 3 company: </vt:lpstr>
      <vt:lpstr>Slide 4</vt:lpstr>
      <vt:lpstr>Slide 5</vt:lpstr>
      <vt:lpstr>Expected Return</vt:lpstr>
      <vt:lpstr>The expected rate of return on a stock represents the mean of a probability distribution of possible future returns on the stock. The table below provides a probability distribution for the returns on stocks A and B.    Question: Which stock between A and B you will prefer?</vt:lpstr>
      <vt:lpstr>Slide 8</vt:lpstr>
      <vt:lpstr>Slide 9</vt:lpstr>
      <vt:lpstr>Standard Deviation (SD)</vt:lpstr>
      <vt:lpstr>Slide 11</vt:lpstr>
      <vt:lpstr>Coefficient of Variation (CV)</vt:lpstr>
      <vt:lpstr>Capital Asset Pricing Model (CAPM)</vt:lpstr>
      <vt:lpstr>CAPM Assumptions </vt:lpstr>
      <vt:lpstr>Required rate of return,  R(R) = Rf + [Rm – Rf]   </vt:lpstr>
      <vt:lpstr>Slide 16</vt:lpstr>
      <vt:lpstr>Risk Attitudes </vt:lpstr>
      <vt:lpstr>Slide 18</vt:lpstr>
      <vt:lpstr>Total Risk = Systematic Risk + Unsystematic Risk</vt:lpstr>
      <vt:lpstr>Characteristic Line </vt:lpstr>
      <vt:lpstr>Beta</vt:lpstr>
      <vt:lpstr>Security Market Line (SML)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Risk&amp; Return</dc:title>
  <dc:creator>Dell</dc:creator>
  <cp:lastModifiedBy>Dell</cp:lastModifiedBy>
  <cp:revision>23</cp:revision>
  <dcterms:created xsi:type="dcterms:W3CDTF">2006-08-16T00:00:00Z</dcterms:created>
  <dcterms:modified xsi:type="dcterms:W3CDTF">2020-06-21T07:59:19Z</dcterms:modified>
</cp:coreProperties>
</file>