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50" r:id="rId2"/>
    <p:sldId id="273" r:id="rId3"/>
    <p:sldId id="395" r:id="rId4"/>
    <p:sldId id="412" r:id="rId5"/>
    <p:sldId id="397" r:id="rId6"/>
    <p:sldId id="413" r:id="rId7"/>
    <p:sldId id="396" r:id="rId8"/>
    <p:sldId id="398" r:id="rId9"/>
    <p:sldId id="399" r:id="rId10"/>
    <p:sldId id="400" r:id="rId11"/>
    <p:sldId id="401" r:id="rId12"/>
    <p:sldId id="404" r:id="rId13"/>
    <p:sldId id="414" r:id="rId14"/>
    <p:sldId id="405" r:id="rId15"/>
    <p:sldId id="410" r:id="rId16"/>
    <p:sldId id="411" r:id="rId17"/>
    <p:sldId id="408" r:id="rId18"/>
    <p:sldId id="409" r:id="rId19"/>
    <p:sldId id="423" r:id="rId20"/>
    <p:sldId id="402" r:id="rId21"/>
    <p:sldId id="403" r:id="rId22"/>
    <p:sldId id="415" r:id="rId23"/>
    <p:sldId id="406" r:id="rId24"/>
    <p:sldId id="407" r:id="rId25"/>
    <p:sldId id="416" r:id="rId26"/>
    <p:sldId id="417" r:id="rId27"/>
    <p:sldId id="420" r:id="rId28"/>
    <p:sldId id="421" r:id="rId29"/>
    <p:sldId id="418" r:id="rId30"/>
    <p:sldId id="430" r:id="rId31"/>
    <p:sldId id="422" r:id="rId32"/>
    <p:sldId id="424" r:id="rId33"/>
    <p:sldId id="425" r:id="rId34"/>
    <p:sldId id="426" r:id="rId35"/>
    <p:sldId id="427" r:id="rId36"/>
    <p:sldId id="428" r:id="rId37"/>
    <p:sldId id="431" r:id="rId38"/>
    <p:sldId id="429" r:id="rId39"/>
    <p:sldId id="433" r:id="rId40"/>
    <p:sldId id="432" r:id="rId41"/>
    <p:sldId id="434" r:id="rId42"/>
    <p:sldId id="435" r:id="rId43"/>
    <p:sldId id="436" r:id="rId44"/>
    <p:sldId id="437" r:id="rId45"/>
    <p:sldId id="438" r:id="rId46"/>
    <p:sldId id="439" r:id="rId47"/>
    <p:sldId id="444" r:id="rId48"/>
    <p:sldId id="445" r:id="rId49"/>
    <p:sldId id="446" r:id="rId50"/>
    <p:sldId id="447" r:id="rId51"/>
    <p:sldId id="440" r:id="rId52"/>
    <p:sldId id="441" r:id="rId53"/>
    <p:sldId id="442" r:id="rId54"/>
    <p:sldId id="443" r:id="rId55"/>
    <p:sldId id="449" r:id="rId56"/>
    <p:sldId id="44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035"/>
    <a:srgbClr val="E97F02"/>
    <a:srgbClr val="BD1550"/>
    <a:srgbClr val="8A9B0F"/>
    <a:srgbClr val="490A3D"/>
    <a:srgbClr val="A51A44"/>
    <a:srgbClr val="ABBD29"/>
    <a:srgbClr val="C8D84B"/>
    <a:srgbClr val="E0F254"/>
    <a:srgbClr val="5B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1" autoAdjust="0"/>
    <p:restoredTop sz="94660"/>
  </p:normalViewPr>
  <p:slideViewPr>
    <p:cSldViewPr>
      <p:cViewPr varScale="1">
        <p:scale>
          <a:sx n="63" d="100"/>
          <a:sy n="63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16-Jul-18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3608" y="4149080"/>
            <a:ext cx="7772400" cy="1470025"/>
          </a:xfrm>
        </p:spPr>
        <p:txBody>
          <a:bodyPr>
            <a:normAutofit/>
          </a:bodyPr>
          <a:lstStyle>
            <a:lvl1pPr algn="r">
              <a:defRPr sz="4400">
                <a:solidFill>
                  <a:srgbClr val="E97F02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3608" y="5733256"/>
            <a:ext cx="7772400" cy="924123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144000"/>
            <a:ext cx="9985376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69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E97F02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  <a:ea typeface="Helvetica" pitchFamily="2" charset="0"/>
                <a:cs typeface="Helvetica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ea typeface="Helvetica" pitchFamily="2" charset="0"/>
                <a:cs typeface="Helvetica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ea typeface="Helvetica" pitchFamily="2" charset="0"/>
                <a:cs typeface="Helvetica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ea typeface="Helvetica" pitchFamily="2" charset="0"/>
                <a:cs typeface="Helvetica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925D0BB4-ADA7-4C01-8F73-EC4CC0F0337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762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02EA-4DD3-43D5-9D44-A0125C69C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ctrTitle"/>
          </p:nvPr>
        </p:nvSpPr>
        <p:spPr>
          <a:xfrm>
            <a:off x="107504" y="3356992"/>
            <a:ext cx="9001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Signal Processing</a:t>
            </a:r>
            <a:br>
              <a:rPr lang="en-US" sz="4900" b="1" dirty="0"/>
            </a:b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Lecture-4</a:t>
            </a:r>
            <a:br>
              <a:rPr lang="en-US" dirty="0"/>
            </a:br>
            <a:endParaRPr lang="en-US" sz="3100" dirty="0">
              <a:solidFill>
                <a:srgbClr val="0070C0"/>
              </a:solidFill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idx="1"/>
          </p:nvPr>
        </p:nvSpPr>
        <p:spPr>
          <a:xfrm>
            <a:off x="1043608" y="5029200"/>
            <a:ext cx="7772400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7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Filter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Stop or Notch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91680" y="1784176"/>
            <a:ext cx="5869988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245" y="4942909"/>
            <a:ext cx="1620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_____</a:t>
            </a:r>
            <a:r>
              <a:rPr lang="en-US" dirty="0"/>
              <a:t> Real Filter</a:t>
            </a:r>
          </a:p>
          <a:p>
            <a:r>
              <a:rPr lang="en-US" dirty="0"/>
              <a:t>….... Ideal Filter</a:t>
            </a:r>
          </a:p>
        </p:txBody>
      </p:sp>
    </p:spTree>
    <p:extLst>
      <p:ext uri="{BB962C8B-B14F-4D97-AF65-F5344CB8AC3E}">
        <p14:creationId xmlns:p14="http://schemas.microsoft.com/office/powerpoint/2010/main" val="378491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Roll-Off</a:t>
            </a:r>
          </a:p>
          <a:p>
            <a:pPr marL="0" indent="0" algn="ctr">
              <a:buNone/>
            </a:pP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/>
              <a:t>Another important feature of a filter is its roll-off.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characteristic determines how quickly the gain drops outside the pass band.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higher the order of a digital filter, defined by the number of coefficients needed to specify it, the steeper the slope, and the higher the quality of the filter is said to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</a:t>
            </a:r>
          </a:p>
          <a:p>
            <a:endParaRPr lang="en-US" dirty="0"/>
          </a:p>
          <a:p>
            <a:pPr algn="just">
              <a:spcAft>
                <a:spcPts val="1200"/>
              </a:spcAft>
            </a:pPr>
            <a:r>
              <a:rPr lang="en-US" dirty="0"/>
              <a:t>A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filter’s gain at a certain frequency determines the amplification factor that the filter applies to an input at this frequency.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A gain may have any value.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In the pass band region, filter’s gain is high.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In the stop band region, filter’s gain is low.</a:t>
            </a:r>
          </a:p>
          <a:p>
            <a:pPr algn="just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3807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u="sng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Gain</a:t>
                </a:r>
              </a:p>
              <a:p>
                <a:endParaRPr lang="en-US" dirty="0"/>
              </a:p>
              <a:p>
                <a:pPr algn="just">
                  <a:spcAft>
                    <a:spcPts val="600"/>
                  </a:spcAft>
                </a:pPr>
                <a:r>
                  <a:rPr lang="en-US" dirty="0"/>
                  <a:t>The cutoff frequency of the filter occurs when the gain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0.707 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70.7%</m:t>
                    </m:r>
                  </m:oMath>
                </a14:m>
                <a:endParaRPr lang="en-US" dirty="0"/>
              </a:p>
              <a:p>
                <a:pPr algn="just">
                  <a:spcAft>
                    <a:spcPts val="600"/>
                  </a:spcAft>
                </a:pPr>
                <a:endParaRPr lang="en-US" dirty="0"/>
              </a:p>
              <a:p>
                <a:r>
                  <a:rPr lang="en-US" dirty="0"/>
                  <a:t>A gain in dB is calculated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𝐺𝑎𝑖𝑛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380707"/>
              </a:xfrm>
              <a:blipFill rotWithShape="0">
                <a:blip r:embed="rId2"/>
                <a:stretch>
                  <a:fillRect l="-963" t="-101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1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Bandwidth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Example-1: Find the bandwidth of the band pass filter.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The edges of the pass </a:t>
            </a:r>
          </a:p>
          <a:p>
            <a:pPr marL="0" indent="0">
              <a:buNone/>
            </a:pPr>
            <a:r>
              <a:rPr lang="en-US" dirty="0"/>
              <a:t>Band occur where the</a:t>
            </a:r>
          </a:p>
          <a:p>
            <a:pPr marL="0" indent="0">
              <a:buNone/>
            </a:pPr>
            <a:r>
              <a:rPr lang="en-US" dirty="0"/>
              <a:t>Gain equals 0.707.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bandwidth of the </a:t>
            </a:r>
          </a:p>
          <a:p>
            <a:pPr marL="0" indent="0">
              <a:buNone/>
            </a:pPr>
            <a:r>
              <a:rPr lang="en-US" dirty="0"/>
              <a:t>Filter is </a:t>
            </a:r>
          </a:p>
          <a:p>
            <a:pPr marL="0" indent="0">
              <a:buNone/>
            </a:pPr>
            <a:r>
              <a:rPr lang="en-US" dirty="0"/>
              <a:t>BW = </a:t>
            </a:r>
            <a:r>
              <a:rPr lang="en-US" i="1" dirty="0"/>
              <a:t>F</a:t>
            </a:r>
            <a:r>
              <a:rPr lang="en-US" baseline="-25000" dirty="0"/>
              <a:t>H</a:t>
            </a:r>
            <a:r>
              <a:rPr lang="en-US" dirty="0"/>
              <a:t> - </a:t>
            </a:r>
            <a:r>
              <a:rPr lang="en-US" i="1" dirty="0"/>
              <a:t>F</a:t>
            </a:r>
            <a:r>
              <a:rPr lang="en-US" baseline="-25000" dirty="0"/>
              <a:t>L</a:t>
            </a:r>
          </a:p>
          <a:p>
            <a:pPr marL="0" indent="0">
              <a:buNone/>
            </a:pPr>
            <a:r>
              <a:rPr lang="en-US" dirty="0"/>
              <a:t>BW = 4000 - 2000  </a:t>
            </a:r>
          </a:p>
          <a:p>
            <a:pPr marL="0" indent="0">
              <a:buNone/>
            </a:pPr>
            <a:r>
              <a:rPr lang="en-US" dirty="0"/>
              <a:t>BW = 2000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47864" y="2204864"/>
            <a:ext cx="5487603" cy="42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A square wave can be constructed from multiple sine waves at different frequencies. </a:t>
            </a:r>
          </a:p>
          <a:p>
            <a:pPr algn="just"/>
            <a:r>
              <a:rPr lang="en-US" sz="2000" dirty="0"/>
              <a:t>The sine waves added in addition to the fundamental frequency are called </a:t>
            </a:r>
            <a:r>
              <a:rPr lang="en-US" sz="2000" i="1" dirty="0"/>
              <a:t>harmonics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A square wave has harmonics at odd multiples of the fundamental frequency.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807" y="3338656"/>
            <a:ext cx="471681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1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 higher harmonics are added, the result gets closer to an ideal square wave, which contains infinite harmonics.</a:t>
            </a:r>
          </a:p>
          <a:p>
            <a:r>
              <a:rPr lang="da-DK" sz="2000" dirty="0"/>
              <a:t>sin(angle) + sin(3*angle)/3 + sin(5*angle)/5 + sin(7*angle)/7 + ...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15696"/>
            <a:ext cx="478482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Low Pass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5496" y="1250413"/>
            <a:ext cx="4435919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16016" y="1196752"/>
            <a:ext cx="4309122" cy="3749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589240"/>
            <a:ext cx="7261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filter type has a unique effect on an input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pass filters tend to smooth signals by averaging out sudden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1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High Pass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5496" y="1250413"/>
            <a:ext cx="4435919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589240"/>
            <a:ext cx="5496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filter type has a unique effect on an input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pass filters tend emphasize sharp 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16016" y="1211560"/>
            <a:ext cx="437613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Antialiasing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5497" y="1196752"/>
            <a:ext cx="4315855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99302" y="1268760"/>
            <a:ext cx="4309202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79712" y="3861048"/>
            <a:ext cx="500388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Filters</a:t>
            </a:r>
          </a:p>
          <a:p>
            <a:pPr>
              <a:lnSpc>
                <a:spcPct val="90000"/>
              </a:lnSpc>
            </a:pPr>
            <a:r>
              <a:rPr lang="en-US" dirty="0"/>
              <a:t>Common Filter Types</a:t>
            </a:r>
          </a:p>
          <a:p>
            <a:pPr>
              <a:lnSpc>
                <a:spcPct val="90000"/>
              </a:lnSpc>
            </a:pPr>
            <a:r>
              <a:rPr lang="en-US" dirty="0"/>
              <a:t>Analog vs. Digital Filters</a:t>
            </a:r>
          </a:p>
          <a:p>
            <a:pPr>
              <a:lnSpc>
                <a:spcPct val="90000"/>
              </a:lnSpc>
            </a:pPr>
            <a:r>
              <a:rPr lang="en-US" dirty="0"/>
              <a:t>Difference Equation</a:t>
            </a:r>
          </a:p>
          <a:p>
            <a:pPr>
              <a:lnSpc>
                <a:spcPct val="90000"/>
              </a:lnSpc>
            </a:pPr>
            <a:r>
              <a:rPr lang="en-US" dirty="0"/>
              <a:t>Difference Equation Diagram Elements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Nonrecursive</a:t>
            </a:r>
            <a:r>
              <a:rPr lang="en-US" dirty="0"/>
              <a:t> Difference Equation Diagrams </a:t>
            </a:r>
          </a:p>
          <a:p>
            <a:pPr>
              <a:lnSpc>
                <a:spcPct val="90000"/>
              </a:lnSpc>
            </a:pPr>
            <a:r>
              <a:rPr lang="en-US" dirty="0"/>
              <a:t>Recursive Difference Equation Diagrams</a:t>
            </a:r>
          </a:p>
          <a:p>
            <a:pPr>
              <a:lnSpc>
                <a:spcPct val="90000"/>
              </a:lnSpc>
            </a:pPr>
            <a:r>
              <a:rPr lang="en-US" dirty="0"/>
              <a:t>Impulse Response</a:t>
            </a:r>
          </a:p>
          <a:p>
            <a:pPr>
              <a:lnSpc>
                <a:spcPct val="90000"/>
              </a:lnSpc>
            </a:pPr>
            <a:r>
              <a:rPr lang="en-US" dirty="0"/>
              <a:t>Step Response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468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 vs. Digital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Filters may be implemented in either analog or digital form.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Analog filters are defined in hardware, while digital filters are defined in software.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general, digital filters are much less susceptible to noise and component variation than are analog filters.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Furthermore, digital filter re-design is simply a matter of editing a list of coefficients, while analog re-design requires building an entirely new circuit.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 </a:t>
            </a:r>
            <a:r>
              <a:rPr lang="en-US" dirty="0"/>
              <a:t>is one way to specify a filter or system. </a:t>
            </a:r>
          </a:p>
          <a:p>
            <a:r>
              <a:rPr lang="en-US" dirty="0"/>
              <a:t>It may be presented in equation or diagram form. </a:t>
            </a:r>
          </a:p>
          <a:p>
            <a:r>
              <a:rPr lang="en-US" dirty="0"/>
              <a:t>The general form of a difference equation is</a:t>
            </a:r>
          </a:p>
          <a:p>
            <a:endParaRPr lang="en-US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baseline="-25000" dirty="0">
                <a:solidFill>
                  <a:srgbClr val="0070C0"/>
                </a:solidFill>
              </a:rPr>
              <a:t>0</a:t>
            </a:r>
            <a:r>
              <a:rPr lang="pt-BR" b="1" dirty="0">
                <a:solidFill>
                  <a:srgbClr val="0070C0"/>
                </a:solidFill>
              </a:rPr>
              <a:t>y[n] + a</a:t>
            </a:r>
            <a:r>
              <a:rPr lang="pt-BR" b="1" baseline="-25000" dirty="0">
                <a:solidFill>
                  <a:srgbClr val="0070C0"/>
                </a:solidFill>
              </a:rPr>
              <a:t>1</a:t>
            </a:r>
            <a:r>
              <a:rPr lang="pt-BR" b="1" dirty="0">
                <a:solidFill>
                  <a:srgbClr val="0070C0"/>
                </a:solidFill>
              </a:rPr>
              <a:t>y[n-1] + a</a:t>
            </a:r>
            <a:r>
              <a:rPr lang="pt-BR" b="1" baseline="-25000" dirty="0">
                <a:solidFill>
                  <a:srgbClr val="0070C0"/>
                </a:solidFill>
              </a:rPr>
              <a:t>2</a:t>
            </a:r>
            <a:r>
              <a:rPr lang="pt-BR" b="1" dirty="0">
                <a:solidFill>
                  <a:srgbClr val="0070C0"/>
                </a:solidFill>
              </a:rPr>
              <a:t>y[n-2] + … + a</a:t>
            </a:r>
            <a:r>
              <a:rPr lang="pt-BR" b="1" baseline="-25000" dirty="0">
                <a:solidFill>
                  <a:srgbClr val="0070C0"/>
                </a:solidFill>
              </a:rPr>
              <a:t>N</a:t>
            </a:r>
            <a:r>
              <a:rPr lang="pt-BR" b="1" dirty="0">
                <a:solidFill>
                  <a:srgbClr val="0070C0"/>
                </a:solidFill>
              </a:rPr>
              <a:t>y[n-N]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                                   = b</a:t>
            </a:r>
            <a:r>
              <a:rPr lang="pt-BR" b="1" baseline="-25000" dirty="0">
                <a:solidFill>
                  <a:srgbClr val="0070C0"/>
                </a:solidFill>
              </a:rPr>
              <a:t>0</a:t>
            </a:r>
            <a:r>
              <a:rPr lang="pt-BR" b="1" dirty="0">
                <a:solidFill>
                  <a:srgbClr val="0070C0"/>
                </a:solidFill>
              </a:rPr>
              <a:t>x[n] + b</a:t>
            </a:r>
            <a:r>
              <a:rPr lang="pt-BR" b="1" baseline="-25000" dirty="0">
                <a:solidFill>
                  <a:srgbClr val="0070C0"/>
                </a:solidFill>
              </a:rPr>
              <a:t>1</a:t>
            </a:r>
            <a:r>
              <a:rPr lang="pt-BR" b="1" dirty="0">
                <a:solidFill>
                  <a:srgbClr val="0070C0"/>
                </a:solidFill>
              </a:rPr>
              <a:t>x[n-1] + b</a:t>
            </a:r>
            <a:r>
              <a:rPr lang="pt-BR" b="1" baseline="-25000" dirty="0">
                <a:solidFill>
                  <a:srgbClr val="0070C0"/>
                </a:solidFill>
              </a:rPr>
              <a:t>2</a:t>
            </a:r>
            <a:r>
              <a:rPr lang="pt-BR" b="1" dirty="0">
                <a:solidFill>
                  <a:srgbClr val="0070C0"/>
                </a:solidFill>
              </a:rPr>
              <a:t>x[n-2] + … + b</a:t>
            </a:r>
            <a:r>
              <a:rPr lang="pt-BR" b="1" baseline="-25000" dirty="0">
                <a:solidFill>
                  <a:srgbClr val="0070C0"/>
                </a:solidFill>
              </a:rPr>
              <a:t>M</a:t>
            </a:r>
            <a:r>
              <a:rPr lang="pt-BR" b="1" dirty="0">
                <a:solidFill>
                  <a:srgbClr val="0070C0"/>
                </a:solidFill>
              </a:rPr>
              <a:t>x[n-M]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i="1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 and </a:t>
            </a:r>
            <a:r>
              <a:rPr lang="en-US" i="1" dirty="0" err="1"/>
              <a:t>b</a:t>
            </a:r>
            <a:r>
              <a:rPr lang="en-US" baseline="-25000" dirty="0" err="1"/>
              <a:t>k</a:t>
            </a:r>
            <a:r>
              <a:rPr lang="en-US" dirty="0"/>
              <a:t> weightings are called filter coefficients. </a:t>
            </a:r>
          </a:p>
          <a:p>
            <a:pPr algn="just"/>
            <a:r>
              <a:rPr lang="en-US" dirty="0"/>
              <a:t>Generally difference equation has N+1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coefficients and M+1 </a:t>
            </a:r>
            <a:r>
              <a:rPr lang="en-US" dirty="0" err="1"/>
              <a:t>b</a:t>
            </a:r>
            <a:r>
              <a:rPr lang="en-US" baseline="-25000" dirty="0" err="1"/>
              <a:t>k</a:t>
            </a:r>
            <a:r>
              <a:rPr lang="en-US" dirty="0"/>
              <a:t> coefficients.</a:t>
            </a:r>
          </a:p>
          <a:p>
            <a:pPr algn="just"/>
            <a:r>
              <a:rPr lang="en-US" dirty="0"/>
              <a:t>N is the past output required, also referred as a filter order.</a:t>
            </a:r>
          </a:p>
          <a:p>
            <a:pPr algn="just"/>
            <a:r>
              <a:rPr lang="en-US" dirty="0"/>
              <a:t>M is the number of past input required.</a:t>
            </a:r>
          </a:p>
          <a:p>
            <a:pPr algn="just"/>
            <a:r>
              <a:rPr lang="en-US" dirty="0"/>
              <a:t>The equation defines how each new output y[n] is obtained. </a:t>
            </a:r>
          </a:p>
          <a:p>
            <a:pPr algn="just"/>
            <a:r>
              <a:rPr lang="en-US" dirty="0"/>
              <a:t>In general, a</a:t>
            </a:r>
            <a:r>
              <a:rPr lang="en-US" baseline="-25000" dirty="0"/>
              <a:t>0</a:t>
            </a:r>
            <a:r>
              <a:rPr lang="en-US" dirty="0"/>
              <a:t> is assumed to be one.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>
            <a:normAutofit/>
          </a:bodyPr>
          <a:lstStyle/>
          <a:p>
            <a:r>
              <a:rPr lang="en-US" dirty="0"/>
              <a:t>The general form of a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 </a:t>
            </a:r>
            <a:r>
              <a:rPr lang="en-US" dirty="0"/>
              <a:t>is</a:t>
            </a:r>
          </a:p>
          <a:p>
            <a:endParaRPr lang="en-US" dirty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baseline="-25000" dirty="0">
                <a:solidFill>
                  <a:srgbClr val="0070C0"/>
                </a:solidFill>
              </a:rPr>
              <a:t>0</a:t>
            </a:r>
            <a:r>
              <a:rPr lang="pt-BR" b="1" dirty="0">
                <a:solidFill>
                  <a:srgbClr val="0070C0"/>
                </a:solidFill>
              </a:rPr>
              <a:t>y[n] + a</a:t>
            </a:r>
            <a:r>
              <a:rPr lang="pt-BR" b="1" baseline="-25000" dirty="0">
                <a:solidFill>
                  <a:srgbClr val="0070C0"/>
                </a:solidFill>
              </a:rPr>
              <a:t>1</a:t>
            </a:r>
            <a:r>
              <a:rPr lang="pt-BR" b="1" dirty="0">
                <a:solidFill>
                  <a:srgbClr val="0070C0"/>
                </a:solidFill>
              </a:rPr>
              <a:t>y[n-1] + a</a:t>
            </a:r>
            <a:r>
              <a:rPr lang="pt-BR" b="1" baseline="-25000" dirty="0">
                <a:solidFill>
                  <a:srgbClr val="0070C0"/>
                </a:solidFill>
              </a:rPr>
              <a:t>2</a:t>
            </a:r>
            <a:r>
              <a:rPr lang="pt-BR" b="1" dirty="0">
                <a:solidFill>
                  <a:srgbClr val="0070C0"/>
                </a:solidFill>
              </a:rPr>
              <a:t>y[n-2] + … + a</a:t>
            </a:r>
            <a:r>
              <a:rPr lang="pt-BR" b="1" baseline="-25000" dirty="0">
                <a:solidFill>
                  <a:srgbClr val="0070C0"/>
                </a:solidFill>
              </a:rPr>
              <a:t>N</a:t>
            </a:r>
            <a:r>
              <a:rPr lang="pt-BR" b="1" dirty="0">
                <a:solidFill>
                  <a:srgbClr val="0070C0"/>
                </a:solidFill>
              </a:rPr>
              <a:t>y[n-N]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                                   = b</a:t>
            </a:r>
            <a:r>
              <a:rPr lang="pt-BR" b="1" baseline="-25000" dirty="0">
                <a:solidFill>
                  <a:srgbClr val="0070C0"/>
                </a:solidFill>
              </a:rPr>
              <a:t>0</a:t>
            </a:r>
            <a:r>
              <a:rPr lang="pt-BR" b="1" dirty="0">
                <a:solidFill>
                  <a:srgbClr val="0070C0"/>
                </a:solidFill>
              </a:rPr>
              <a:t>x[n] + b</a:t>
            </a:r>
            <a:r>
              <a:rPr lang="pt-BR" b="1" baseline="-25000" dirty="0">
                <a:solidFill>
                  <a:srgbClr val="0070C0"/>
                </a:solidFill>
              </a:rPr>
              <a:t>1</a:t>
            </a:r>
            <a:r>
              <a:rPr lang="pt-BR" b="1" dirty="0">
                <a:solidFill>
                  <a:srgbClr val="0070C0"/>
                </a:solidFill>
              </a:rPr>
              <a:t>x[n-1] + b</a:t>
            </a:r>
            <a:r>
              <a:rPr lang="pt-BR" b="1" baseline="-25000" dirty="0">
                <a:solidFill>
                  <a:srgbClr val="0070C0"/>
                </a:solidFill>
              </a:rPr>
              <a:t>2</a:t>
            </a:r>
            <a:r>
              <a:rPr lang="pt-BR" b="1" dirty="0">
                <a:solidFill>
                  <a:srgbClr val="0070C0"/>
                </a:solidFill>
              </a:rPr>
              <a:t>x[n-2] + … + b</a:t>
            </a:r>
            <a:r>
              <a:rPr lang="pt-BR" b="1" baseline="-25000" dirty="0">
                <a:solidFill>
                  <a:srgbClr val="0070C0"/>
                </a:solidFill>
              </a:rPr>
              <a:t>M</a:t>
            </a:r>
            <a:r>
              <a:rPr lang="pt-BR" b="1" dirty="0">
                <a:solidFill>
                  <a:srgbClr val="0070C0"/>
                </a:solidFill>
              </a:rPr>
              <a:t>x[n-M]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compact form of the recursive difference equation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In the above equation, both inputs and outputs are needed to compute a new output, so the difference equation is said to be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82254" y="4153645"/>
            <a:ext cx="4979491" cy="10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6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only inputs are needed to compute a new output, the difference equation is said to be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non-recursive</a:t>
            </a:r>
            <a:r>
              <a:rPr lang="en-US" dirty="0"/>
              <a:t>, that is,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y[n] = b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en-US" b="1" dirty="0">
                <a:solidFill>
                  <a:srgbClr val="0070C0"/>
                </a:solidFill>
              </a:rPr>
              <a:t>x[n] + b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x[n-1] + b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x[n-2] + … + </a:t>
            </a:r>
            <a:r>
              <a:rPr lang="en-US" b="1" dirty="0" err="1">
                <a:solidFill>
                  <a:srgbClr val="0070C0"/>
                </a:solidFill>
              </a:rPr>
              <a:t>b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[n-M]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The compact form of the non-recursive difference equation 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54768" y="4157856"/>
            <a:ext cx="2769360" cy="927328"/>
            <a:chOff x="4114700" y="3005728"/>
            <a:chExt cx="2769360" cy="9273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4114700" y="3111422"/>
              <a:ext cx="914600" cy="6351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5004048" y="3005728"/>
              <a:ext cx="1880012" cy="92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36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Example-2: A filter has a difference equation </a:t>
            </a:r>
            <a:r>
              <a:rPr lang="en-US" b="1" dirty="0">
                <a:solidFill>
                  <a:srgbClr val="0070C0"/>
                </a:solidFill>
              </a:rPr>
              <a:t>y[n] = 0.5y[n-1] + x[n]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solidFill>
                  <a:srgbClr val="C00000"/>
                </a:solidFill>
              </a:rPr>
              <a:t>Is this a recursive or non-recursive difference equation?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solidFill>
                  <a:srgbClr val="C00000"/>
                </a:solidFill>
              </a:rPr>
              <a:t>Identify all </a:t>
            </a:r>
            <a:r>
              <a:rPr lang="en-US" b="1" i="1" dirty="0" err="1">
                <a:solidFill>
                  <a:srgbClr val="C00000"/>
                </a:solidFill>
              </a:rPr>
              <a:t>a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 and </a:t>
            </a:r>
            <a:r>
              <a:rPr lang="en-US" b="1" i="1" dirty="0" err="1">
                <a:solidFill>
                  <a:srgbClr val="C00000"/>
                </a:solidFill>
              </a:rPr>
              <a:t>b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 coefficients.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solidFill>
                  <a:srgbClr val="C00000"/>
                </a:solidFill>
              </a:rPr>
              <a:t>If the input x[n] is u[n], find 5 samples of the output y[n].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u="sng" dirty="0">
                <a:solidFill>
                  <a:schemeClr val="accent6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a. </a:t>
            </a:r>
            <a:r>
              <a:rPr lang="en-US" dirty="0"/>
              <a:t>The equation is recursive as it depends on a past output y[n-1]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b. </a:t>
            </a:r>
            <a:r>
              <a:rPr lang="en-US" dirty="0"/>
              <a:t>Since y[n] – 0.5y[n-1] = x[n], therefore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= 1,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= -0.5, 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c.                          </a:t>
            </a:r>
            <a:r>
              <a:rPr lang="en-US" dirty="0"/>
              <a:t>y[n] = 0.5y[n-1] + x[n]</a:t>
            </a:r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b="1" dirty="0">
                <a:solidFill>
                  <a:srgbClr val="E97F02"/>
                </a:solidFill>
              </a:rPr>
              <a:t>n = 0</a:t>
            </a:r>
            <a:r>
              <a:rPr lang="en-US" dirty="0"/>
              <a:t>,     	y[0] = 0.5y[0-1] + x[0] = 0.5(0) + 1 = </a:t>
            </a:r>
            <a:r>
              <a:rPr lang="en-US" dirty="0">
                <a:solidFill>
                  <a:srgbClr val="0070C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b="1" dirty="0">
                <a:solidFill>
                  <a:srgbClr val="E97F02"/>
                </a:solidFill>
              </a:rPr>
              <a:t>n = 1</a:t>
            </a:r>
            <a:r>
              <a:rPr lang="en-US" dirty="0"/>
              <a:t>,     	y[1] = 0.5y[1-1] + x[1] = 0.5(1) + 1 = </a:t>
            </a:r>
            <a:r>
              <a:rPr lang="en-US" dirty="0">
                <a:solidFill>
                  <a:srgbClr val="0070C0"/>
                </a:solidFill>
              </a:rPr>
              <a:t>1.5</a:t>
            </a:r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b="1" dirty="0">
                <a:solidFill>
                  <a:srgbClr val="E97F02"/>
                </a:solidFill>
              </a:rPr>
              <a:t>n = 2</a:t>
            </a:r>
            <a:r>
              <a:rPr lang="en-US" dirty="0"/>
              <a:t>,     	y[2] = 0.5y[2-1] + x[2] = 0.5(1.5) + 1 = </a:t>
            </a:r>
            <a:r>
              <a:rPr lang="en-US" dirty="0">
                <a:solidFill>
                  <a:srgbClr val="0070C0"/>
                </a:solidFill>
              </a:rPr>
              <a:t>1.75</a:t>
            </a:r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b="1" dirty="0">
                <a:solidFill>
                  <a:srgbClr val="E97F02"/>
                </a:solidFill>
              </a:rPr>
              <a:t>n = 3</a:t>
            </a:r>
            <a:r>
              <a:rPr lang="en-US" dirty="0"/>
              <a:t>,     	y[3] = 0.5y[3-1] + x[3] = 0.5(1.75) + 1 = </a:t>
            </a:r>
            <a:r>
              <a:rPr lang="en-US" dirty="0">
                <a:solidFill>
                  <a:srgbClr val="0070C0"/>
                </a:solidFill>
              </a:rPr>
              <a:t>1.875</a:t>
            </a:r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b="1" dirty="0">
                <a:solidFill>
                  <a:srgbClr val="E97F02"/>
                </a:solidFill>
              </a:rPr>
              <a:t>n = 4</a:t>
            </a:r>
            <a:r>
              <a:rPr lang="en-US" dirty="0"/>
              <a:t>,     	y[4] = 0.5y[4-1] + x[4] = 0.5(1.875) + 1 = </a:t>
            </a:r>
            <a:r>
              <a:rPr lang="en-US" dirty="0">
                <a:solidFill>
                  <a:srgbClr val="0070C0"/>
                </a:solidFill>
              </a:rPr>
              <a:t>1.9375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0508" y="6207695"/>
            <a:ext cx="460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Y[n] = {1, 1.5, 1.75, 1.875, 1.9375}  </a:t>
            </a:r>
          </a:p>
        </p:txBody>
      </p:sp>
    </p:spTree>
    <p:extLst>
      <p:ext uri="{BB962C8B-B14F-4D97-AF65-F5344CB8AC3E}">
        <p14:creationId xmlns:p14="http://schemas.microsoft.com/office/powerpoint/2010/main" val="25374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43608" y="2492896"/>
            <a:ext cx="6707070" cy="4052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1383159"/>
            <a:ext cx="460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Y[n] = {1, 1.5, 1.75, 1.875, 1.9375}  </a:t>
            </a:r>
          </a:p>
        </p:txBody>
      </p:sp>
    </p:spTree>
    <p:extLst>
      <p:ext uri="{BB962C8B-B14F-4D97-AF65-F5344CB8AC3E}">
        <p14:creationId xmlns:p14="http://schemas.microsoft.com/office/powerpoint/2010/main" val="360245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 Diagram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85499" y="2946281"/>
            <a:ext cx="4573002" cy="9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 Diagram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Coefficient Multiplier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34688" y="2851007"/>
            <a:ext cx="4674624" cy="11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0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 Diagram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34688" y="2787492"/>
            <a:ext cx="4674624" cy="12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1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of the </a:t>
            </a:r>
            <a:r>
              <a:rPr lang="en-US" dirty="0" err="1"/>
              <a:t>nonrecursive</a:t>
            </a:r>
            <a:r>
              <a:rPr lang="en-US" dirty="0"/>
              <a:t> difference equation is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y[n] = b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en-US" b="1" dirty="0">
                <a:solidFill>
                  <a:srgbClr val="0070C0"/>
                </a:solidFill>
              </a:rPr>
              <a:t>x[n] + b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x[n-1] + b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x[n-2] + … + </a:t>
            </a:r>
            <a:r>
              <a:rPr lang="en-US" b="1" dirty="0" err="1">
                <a:solidFill>
                  <a:srgbClr val="0070C0"/>
                </a:solidFill>
              </a:rPr>
              <a:t>b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[n-M]</a:t>
            </a:r>
          </a:p>
          <a:p>
            <a:r>
              <a:rPr lang="en-US" dirty="0"/>
              <a:t>It can be schematically presented 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11760" y="2698576"/>
            <a:ext cx="46349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Filters change a signal’s characteristics by selectively removing some of its frequency elements.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low pass filter, for example, removes the high frequency components of a signal, but  passes low frequency components.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does this because the filter’s gain, the amplification factor it applies to an input, varies with frequency.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Word Length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When difference equations are implemented by a computer, quantization means that filter coefficients cannot be represented perfectly.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means that filter behavior will not match the design exactly.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Furthermore, computer arithmetic is always subject to rounding and truncation errors, again due to the limited number of bits available.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All of these effects are called </a:t>
            </a:r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word length effects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8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r>
              <a:rPr lang="en-US" dirty="0"/>
              <a:t>In order to reduce quantization error of filter’s coefficient one strategy is to break higher order filter into second order chunks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27584" y="2276872"/>
            <a:ext cx="7888342" cy="3840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616530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Figure: Cascaded second order </a:t>
            </a:r>
            <a:r>
              <a:rPr lang="en-US" b="1" dirty="0" err="1">
                <a:latin typeface="Times New Roman" panose="02020603050405020304" pitchFamily="18" charset="0"/>
              </a:rPr>
              <a:t>nonrecursive</a:t>
            </a:r>
            <a:r>
              <a:rPr lang="en-US" b="1" dirty="0">
                <a:latin typeface="Times New Roman" panose="02020603050405020304" pitchFamily="18" charset="0"/>
              </a:rPr>
              <a:t> filter sections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178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Example-3: Draw a diagram for the difference equation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= 0.5x[n] + 0.4x[n-1] - 0.2x[n-2]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80632" y="2752586"/>
            <a:ext cx="5182736" cy="39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8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Example-4: Write the difference equation of the following diagram.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= x[n] - 0.3x[n-2] + 0.7x[n-3]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48892" y="2028225"/>
            <a:ext cx="4471380" cy="38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85395"/>
          </a:xfrm>
        </p:spPr>
        <p:txBody>
          <a:bodyPr/>
          <a:lstStyle/>
          <a:p>
            <a:r>
              <a:rPr lang="en-US" dirty="0"/>
              <a:t>The general form of a recursive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equation </a:t>
            </a:r>
            <a:r>
              <a:rPr lang="en-US" dirty="0"/>
              <a:t>is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baseline="-25000" dirty="0">
                <a:solidFill>
                  <a:srgbClr val="0070C0"/>
                </a:solidFill>
              </a:rPr>
              <a:t>0</a:t>
            </a:r>
            <a:r>
              <a:rPr lang="pt-BR" b="1" dirty="0">
                <a:solidFill>
                  <a:srgbClr val="0070C0"/>
                </a:solidFill>
              </a:rPr>
              <a:t>y[n] + a</a:t>
            </a:r>
            <a:r>
              <a:rPr lang="pt-BR" b="1" baseline="-25000" dirty="0">
                <a:solidFill>
                  <a:srgbClr val="0070C0"/>
                </a:solidFill>
              </a:rPr>
              <a:t>1</a:t>
            </a:r>
            <a:r>
              <a:rPr lang="pt-BR" b="1" dirty="0">
                <a:solidFill>
                  <a:srgbClr val="0070C0"/>
                </a:solidFill>
              </a:rPr>
              <a:t>y[n-1] + a</a:t>
            </a:r>
            <a:r>
              <a:rPr lang="pt-BR" b="1" baseline="-25000" dirty="0">
                <a:solidFill>
                  <a:srgbClr val="0070C0"/>
                </a:solidFill>
              </a:rPr>
              <a:t>2</a:t>
            </a:r>
            <a:r>
              <a:rPr lang="pt-BR" b="1" dirty="0">
                <a:solidFill>
                  <a:srgbClr val="0070C0"/>
                </a:solidFill>
              </a:rPr>
              <a:t>y[n-2] + … + a</a:t>
            </a:r>
            <a:r>
              <a:rPr lang="pt-BR" b="1" baseline="-25000" dirty="0">
                <a:solidFill>
                  <a:srgbClr val="0070C0"/>
                </a:solidFill>
              </a:rPr>
              <a:t>N</a:t>
            </a:r>
            <a:r>
              <a:rPr lang="pt-BR" b="1" dirty="0">
                <a:solidFill>
                  <a:srgbClr val="0070C0"/>
                </a:solidFill>
              </a:rPr>
              <a:t>y[n-N]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</a:rPr>
              <a:t>                                   = b</a:t>
            </a:r>
            <a:r>
              <a:rPr lang="pt-BR" b="1" baseline="-25000" dirty="0">
                <a:solidFill>
                  <a:srgbClr val="0070C0"/>
                </a:solidFill>
              </a:rPr>
              <a:t>0</a:t>
            </a:r>
            <a:r>
              <a:rPr lang="pt-BR" b="1" dirty="0">
                <a:solidFill>
                  <a:srgbClr val="0070C0"/>
                </a:solidFill>
              </a:rPr>
              <a:t>x[n] + b</a:t>
            </a:r>
            <a:r>
              <a:rPr lang="pt-BR" b="1" baseline="-25000" dirty="0">
                <a:solidFill>
                  <a:srgbClr val="0070C0"/>
                </a:solidFill>
              </a:rPr>
              <a:t>1</a:t>
            </a:r>
            <a:r>
              <a:rPr lang="pt-BR" b="1" dirty="0">
                <a:solidFill>
                  <a:srgbClr val="0070C0"/>
                </a:solidFill>
              </a:rPr>
              <a:t>x[n-1] + b</a:t>
            </a:r>
            <a:r>
              <a:rPr lang="pt-BR" b="1" baseline="-25000" dirty="0">
                <a:solidFill>
                  <a:srgbClr val="0070C0"/>
                </a:solidFill>
              </a:rPr>
              <a:t>2</a:t>
            </a:r>
            <a:r>
              <a:rPr lang="pt-BR" b="1" dirty="0">
                <a:solidFill>
                  <a:srgbClr val="0070C0"/>
                </a:solidFill>
              </a:rPr>
              <a:t>x[n-2] + … + b</a:t>
            </a:r>
            <a:r>
              <a:rPr lang="pt-BR" b="1" baseline="-25000" dirty="0">
                <a:solidFill>
                  <a:srgbClr val="0070C0"/>
                </a:solidFill>
              </a:rPr>
              <a:t>M</a:t>
            </a:r>
            <a:r>
              <a:rPr lang="pt-BR" b="1" dirty="0">
                <a:solidFill>
                  <a:srgbClr val="0070C0"/>
                </a:solidFill>
              </a:rPr>
              <a:t>x[n-M]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92355" y="2636912"/>
            <a:ext cx="6303981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5696" y="6449196"/>
            <a:ext cx="521591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2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</a:rPr>
              <a:t>Example-5: Draw a direct form I diagram for the following recursive difference equation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+ 0.5y[n-2] = 0.8x[n] + 0.1x[n-1] - 0.3x[n-2]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44638" y="3315664"/>
            <a:ext cx="5995714" cy="31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20472" cy="55247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Example-6: Write the difference equation of the following diagram.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+ 0.5y[n-2] = 0.8x[n] + 0.1x[n-1] - 0.3x[n-2]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48737" y="1772816"/>
            <a:ext cx="6046525" cy="39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form I realization</a:t>
            </a:r>
            <a:r>
              <a:rPr lang="en-US" dirty="0"/>
              <a:t>, calculation for output y[n] require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</a:rPr>
              <a:t>M + 1 </a:t>
            </a:r>
            <a:r>
              <a:rPr lang="en-US" dirty="0"/>
              <a:t>input states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dirty="0"/>
              <a:t> output states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</a:rPr>
              <a:t>M + N + 1 </a:t>
            </a:r>
            <a:r>
              <a:rPr lang="en-US" dirty="0"/>
              <a:t>coefficient multiplications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0070C0"/>
                </a:solidFill>
              </a:rPr>
              <a:t>M + N </a:t>
            </a:r>
            <a:r>
              <a:rPr lang="en-US" dirty="0"/>
              <a:t>additions</a:t>
            </a:r>
          </a:p>
          <a:p>
            <a:endParaRPr lang="en-US" dirty="0"/>
          </a:p>
          <a:p>
            <a:r>
              <a:rPr lang="en-US" dirty="0"/>
              <a:t>When more than 2 or 3 delays are needed, this realization is very sensitive to the finite word length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1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712968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Recursive filters have an alternative representation, called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form 2</a:t>
            </a:r>
            <a:r>
              <a:rPr lang="en-US" dirty="0"/>
              <a:t>, that has certain advantages for implementation. </a:t>
            </a:r>
          </a:p>
          <a:p>
            <a:pPr algn="just"/>
            <a:r>
              <a:rPr lang="en-US" dirty="0"/>
              <a:t>This representation is defined by the pair of equations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w[n] = x[n] – a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w[n-1] – a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w[n-2] – … – a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w[n-N]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= b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w[n] + b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w[n-1] + b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w[n-2] + … + b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w[n-M] </a:t>
            </a: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12976"/>
            <a:ext cx="60143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8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Transpose of the direct form 2 realization is an another popular implementation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27584" y="2276872"/>
            <a:ext cx="712045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 a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pass filter</a:t>
            </a:r>
            <a:r>
              <a:rPr lang="en-US" dirty="0"/>
              <a:t>, the gains are highest at low frequency and much lower at high frequency.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pass filter </a:t>
            </a:r>
            <a:r>
              <a:rPr lang="en-US" dirty="0"/>
              <a:t>has exactly the opposite shape: its gains are highest at high frequency and lowest at low frequency.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band </a:t>
            </a:r>
            <a:r>
              <a:rPr lang="en-US" dirty="0"/>
              <a:t>of a filter determines the range of frequencies that are passed.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band </a:t>
            </a:r>
            <a:r>
              <a:rPr lang="en-US" dirty="0"/>
              <a:t>of the filter determines the range of frequencies that are strongly attenuated.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3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Difference Equation Diagram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8070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Example-7: Write the difference equation of the following diagram.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The output of the bottom summer is </a:t>
            </a:r>
            <a:r>
              <a:rPr lang="en-US" sz="1800" b="1" dirty="0">
                <a:solidFill>
                  <a:srgbClr val="0070C0"/>
                </a:solidFill>
              </a:rPr>
              <a:t>0.1x[n] – 0.3y[n]</a:t>
            </a:r>
          </a:p>
          <a:p>
            <a:r>
              <a:rPr lang="en-US" sz="1800" dirty="0"/>
              <a:t>The output of the middle summer is </a:t>
            </a:r>
            <a:r>
              <a:rPr lang="en-US" sz="1800" b="1" dirty="0">
                <a:solidFill>
                  <a:srgbClr val="0070C0"/>
                </a:solidFill>
              </a:rPr>
              <a:t>0.1x[n-1] – 0.3y[n-1] + 0.2x[n] – 0.2y[n]</a:t>
            </a:r>
          </a:p>
          <a:p>
            <a:r>
              <a:rPr lang="en-US" sz="1800" dirty="0"/>
              <a:t>The final out top summer is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= 0.1x[n-2] – 0.3y[n-2] + 0.2x[n-1] – 0.2y[n-1] + 0.8x[n]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48737" y="1955933"/>
            <a:ext cx="6046525" cy="29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23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85395"/>
          </a:xfrm>
        </p:spPr>
        <p:txBody>
          <a:bodyPr/>
          <a:lstStyle/>
          <a:p>
            <a:pPr algn="just"/>
            <a:r>
              <a:rPr lang="en-US" dirty="0"/>
              <a:t>The impulse response h[n] is an important way of characterizing a filter or system.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By definition, it is the system’s response to an impulse function input </a:t>
            </a:r>
            <a:r>
              <a:rPr lang="el-GR" dirty="0"/>
              <a:t>δ</a:t>
            </a:r>
            <a:r>
              <a:rPr lang="en-US" dirty="0"/>
              <a:t>[n].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31640" y="4941168"/>
            <a:ext cx="696941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61961" y="3444984"/>
            <a:ext cx="574634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1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For a musical instrument like a piano, an impulse response corresponds to the note obtained by striking a single key.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72" y="2774032"/>
            <a:ext cx="65909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impulse response may be calculated from a system’s difference equation.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impulse function </a:t>
            </a:r>
            <a:r>
              <a:rPr lang="el-GR" dirty="0"/>
              <a:t>δ</a:t>
            </a:r>
            <a:r>
              <a:rPr lang="en-US" dirty="0"/>
              <a:t>[n] substitutes for the input x[n]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impulse response h[n] substitutes for the output y[n]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5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For a non-recursive system, the impulse response is</a:t>
            </a:r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h[n] =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[n-1]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[n-2] + …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[n-M]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r>
              <a:rPr lang="pt-BR" dirty="0"/>
              <a:t>For a recursive system, the impulse response is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       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h[n] = – a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h[n-1] – a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h[n-2] – … – a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h[n-N]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                 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[n-1]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[n-2] + …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[n-M]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Because non-recursive systems do not rely on past outputs, they have finite impulse responses, which return to zero after a finite number of samples have elapsed.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Recursive systems, on the other hand, have infinite impulse responses, because each new output depends on past outputs as well as inputs.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For causal systems, both non-recursive and recursive, the impulse response h[n] is zero for n &lt;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8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80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</a:rPr>
              <a:t>Example-8: Find the first six samples of the impulse response h[n] for the difference equation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Y[n] – 0.4y[n-1] = x[n] – x[n-1]</a:t>
            </a:r>
          </a:p>
          <a:p>
            <a:pPr marL="0" indent="0">
              <a:buNone/>
            </a:pPr>
            <a:endParaRPr lang="en-US" dirty="0">
              <a:solidFill>
                <a:srgbClr val="66A0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rgbClr val="66A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The impulse response of the difference equation is </a:t>
            </a:r>
          </a:p>
          <a:p>
            <a:pPr marL="0" indent="0" algn="ctr">
              <a:buNone/>
            </a:pPr>
            <a:r>
              <a:rPr lang="en-US" dirty="0"/>
              <a:t>h[n] – 0.4h[n-1] = </a:t>
            </a:r>
            <a:r>
              <a:rPr lang="el-GR" dirty="0"/>
              <a:t>δ</a:t>
            </a:r>
            <a:r>
              <a:rPr lang="en-US" dirty="0"/>
              <a:t>[n] – </a:t>
            </a:r>
            <a:r>
              <a:rPr lang="el-GR" dirty="0"/>
              <a:t>δ</a:t>
            </a:r>
            <a:r>
              <a:rPr lang="en-US" dirty="0"/>
              <a:t>[n-1]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the first six samples of the impulse response are</a:t>
            </a:r>
          </a:p>
          <a:p>
            <a:pPr marL="0" indent="0">
              <a:buNone/>
            </a:pPr>
            <a:r>
              <a:rPr lang="en-US" dirty="0"/>
              <a:t>h[0] = 1		h[3] = -0.096</a:t>
            </a:r>
          </a:p>
          <a:p>
            <a:pPr marL="0" indent="0">
              <a:buNone/>
            </a:pPr>
            <a:r>
              <a:rPr lang="en-US" dirty="0"/>
              <a:t>h[1] = -0.6		h[4] = -0.0384</a:t>
            </a:r>
          </a:p>
          <a:p>
            <a:pPr marL="0" indent="0">
              <a:buNone/>
            </a:pPr>
            <a:r>
              <a:rPr lang="en-US" dirty="0"/>
              <a:t>h[2] = -0.24		h[5] = -0.01536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0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8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the first six samples of the impulse response are</a:t>
            </a:r>
          </a:p>
          <a:p>
            <a:pPr marL="0" indent="0">
              <a:buNone/>
            </a:pPr>
            <a:r>
              <a:rPr lang="en-US" dirty="0"/>
              <a:t>h[0] = 1		h[3] = -0.096</a:t>
            </a:r>
          </a:p>
          <a:p>
            <a:pPr marL="0" indent="0">
              <a:buNone/>
            </a:pPr>
            <a:r>
              <a:rPr lang="en-US" dirty="0"/>
              <a:t>h[1] = -0.6		h[4] = -0.0384</a:t>
            </a:r>
          </a:p>
          <a:p>
            <a:pPr marL="0" indent="0">
              <a:buNone/>
            </a:pPr>
            <a:r>
              <a:rPr lang="en-US" dirty="0"/>
              <a:t>h[2] = -0.24		h[5] = -0.01536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h[n] = [1, 0.6, -0.24, -0.096, -0.0384, -0.01536]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879058" y="3906728"/>
            <a:ext cx="3709166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99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5271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</a:rPr>
              <a:t>Example-9: write the difference equation whose impulse response is shown in the figure.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impulse response can be written as a sum of impulse functions.       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h[n] =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[n] + 0.8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[n-1] + 0.2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[n-2]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difference equation is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y[n] = x[n] + 0.8x[n-1] + 0.2x[n-2]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32040" y="1700808"/>
            <a:ext cx="339556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1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01608" cy="5452715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</a:rPr>
              <a:t>Example-10: The input signal x[n] and impulse response h[n] are shown in the figures. Find the output y[n] by breaking the input signal into impulse functions and finding the response to each.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5497" y="3268920"/>
            <a:ext cx="4106848" cy="21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72000" y="3303240"/>
            <a:ext cx="44050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4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380707"/>
          </a:xfrm>
        </p:spPr>
        <p:txBody>
          <a:bodyPr>
            <a:normAutofit/>
          </a:bodyPr>
          <a:lstStyle/>
          <a:p>
            <a:pPr algn="just"/>
            <a:endParaRPr lang="en-US" sz="2200" dirty="0"/>
          </a:p>
          <a:p>
            <a:pPr marL="0" lv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Cutoff Frequency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A filter is considered to pass signals at frequencies where the filter’s gain exceeds 0.707 of its maximum gain.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frequency or frequencies where the gain equals 0.707 of the maximum gain are called the cut-off frequencies of the filter.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Since 20log0.707 = -3 dB, they are also called –3 dB frequencies.</a:t>
            </a:r>
          </a:p>
          <a:p>
            <a:pPr algn="just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2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611" y="44624"/>
            <a:ext cx="5035445" cy="6766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Y[n] = 3h[n] + 2h[n-1] + h[n-2]</a:t>
            </a:r>
          </a:p>
        </p:txBody>
      </p:sp>
    </p:spTree>
    <p:extLst>
      <p:ext uri="{BB962C8B-B14F-4D97-AF65-F5344CB8AC3E}">
        <p14:creationId xmlns:p14="http://schemas.microsoft.com/office/powerpoint/2010/main" val="3243064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step response s[n] for a filter is its response to a step input u[n]. </a:t>
            </a:r>
          </a:p>
          <a:p>
            <a:endParaRPr lang="en-US" dirty="0"/>
          </a:p>
          <a:p>
            <a:r>
              <a:rPr lang="en-US" dirty="0"/>
              <a:t>It records the response of the system to a change in level, and may be calculated in two ways. </a:t>
            </a:r>
          </a:p>
          <a:p>
            <a:endParaRPr lang="en-US" dirty="0"/>
          </a:p>
          <a:p>
            <a:r>
              <a:rPr lang="en-US" dirty="0"/>
              <a:t>The first way mimics that for the impulse response, but with s[n] replacing y[n] and u[n] replacing x[n].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4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 non-recursive systems, 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s[n] =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u[n-1]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u[n-2] + …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u[n-M]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r>
              <a:rPr lang="pt-BR" dirty="0"/>
              <a:t>For recursive systems,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s[n] = – a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s[n-1] – a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s[n-2] – … – a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s[n-N]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u[n-1]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u[n-2] + … + b</a:t>
            </a:r>
            <a:r>
              <a:rPr lang="pt-BR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u[n-M]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62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step function u[n] is equivalent to a sum of impulse functions: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u[n] =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[n] +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[n-1] +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[n-2] + …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The step response s[n] is the same sum of impulse responses: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s[n] = h[n] + h[n-1] + h[n-2] +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07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way to compute the step response s[n] relies on the impulse response.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each step response sample is a cumulative sum of the impulse response samples. 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</a:t>
            </a:r>
          </a:p>
          <a:p>
            <a:pPr marL="0" indent="0" algn="ctr">
              <a:buNone/>
            </a:pPr>
            <a:r>
              <a:rPr lang="en-US" dirty="0"/>
              <a:t>s[4] = h[4] + h[3] + h[2] + h[1] + h[0]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9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80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</a:rPr>
              <a:t>Example-11: Find the first eight samples of the step response s[n] for the difference equation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Y[n] – 0.2y[n-1] = 0.5x[n] + 0.3x[n-1]</a:t>
            </a:r>
          </a:p>
          <a:p>
            <a:pPr marL="0" indent="0">
              <a:buNone/>
            </a:pPr>
            <a:endParaRPr lang="en-US" dirty="0">
              <a:solidFill>
                <a:srgbClr val="66A0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rgbClr val="66A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The step response s[n] of the difference equation is </a:t>
            </a:r>
          </a:p>
          <a:p>
            <a:pPr marL="0" indent="0" algn="ctr">
              <a:buNone/>
            </a:pPr>
            <a:r>
              <a:rPr lang="en-US" dirty="0"/>
              <a:t>s[n] – 0.4s[n-1] = u[n] – u[n-1]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the first eight samples of the step response are</a:t>
            </a:r>
          </a:p>
          <a:p>
            <a:pPr marL="0" indent="0">
              <a:buNone/>
            </a:pPr>
            <a:r>
              <a:rPr lang="en-US" dirty="0"/>
              <a:t>s[0] = 0.5		s[3] = 0.96		s[6] = 0.996</a:t>
            </a:r>
          </a:p>
          <a:p>
            <a:pPr marL="0" indent="0">
              <a:buNone/>
            </a:pPr>
            <a:r>
              <a:rPr lang="en-US" dirty="0"/>
              <a:t>s[1] = 0.8		s[4] = 0.98		s[7] = 0.9984</a:t>
            </a:r>
          </a:p>
          <a:p>
            <a:pPr marL="0" indent="0">
              <a:buNone/>
            </a:pPr>
            <a:r>
              <a:rPr lang="en-US" dirty="0"/>
              <a:t>s[2] = 0.9		s[5] = 0.992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0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the first eight samples of the step response are</a:t>
            </a:r>
          </a:p>
          <a:p>
            <a:pPr marL="0" indent="0">
              <a:buNone/>
            </a:pPr>
            <a:r>
              <a:rPr lang="en-US" dirty="0"/>
              <a:t>s[0] = 0.5		s[3] = 0.96		s[6] = 0.996</a:t>
            </a:r>
          </a:p>
          <a:p>
            <a:pPr marL="0" indent="0">
              <a:buNone/>
            </a:pPr>
            <a:r>
              <a:rPr lang="en-US" dirty="0"/>
              <a:t>s[1] = 0.8		s[4] = 0.98		s[7] = 0.9984</a:t>
            </a:r>
          </a:p>
          <a:p>
            <a:pPr marL="0" indent="0">
              <a:buNone/>
            </a:pPr>
            <a:r>
              <a:rPr lang="en-US" dirty="0"/>
              <a:t>s[2] = 0.9		s[5] = 0.992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S[n] = [0.5, 0.8, 0.9, 0.96, 0.98, 0.992, 0.996, 0.9984]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12005" y="3430096"/>
            <a:ext cx="43482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380707"/>
          </a:xfrm>
        </p:spPr>
        <p:txBody>
          <a:bodyPr>
            <a:normAutofit/>
          </a:bodyPr>
          <a:lstStyle/>
          <a:p>
            <a:pPr algn="just"/>
            <a:endParaRPr lang="en-US" sz="2200" dirty="0"/>
          </a:p>
          <a:p>
            <a:pPr marL="0" lv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Bandwidth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bandwidth of a low pass filter is the range of frequencies from 0 to the –3 dB frequency.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For a high pass filter, the bandwidth is the range of frequencies from the –3 dB frequency to half the sampling frequency.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For band pass filters, the bandwidth is the distance in Hz between the cut-off frequencies.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Filter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Pass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51895" y="1784176"/>
            <a:ext cx="584020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204864"/>
            <a:ext cx="1620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_____</a:t>
            </a:r>
            <a:r>
              <a:rPr lang="en-US" dirty="0"/>
              <a:t> Real Filter</a:t>
            </a:r>
          </a:p>
          <a:p>
            <a:r>
              <a:rPr lang="en-US" dirty="0"/>
              <a:t>….... Ideal Filter</a:t>
            </a:r>
          </a:p>
        </p:txBody>
      </p:sp>
    </p:spTree>
    <p:extLst>
      <p:ext uri="{BB962C8B-B14F-4D97-AF65-F5344CB8AC3E}">
        <p14:creationId xmlns:p14="http://schemas.microsoft.com/office/powerpoint/2010/main" val="261201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Filter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Pass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28947" y="1828800"/>
            <a:ext cx="5886106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2204864"/>
            <a:ext cx="1620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_____</a:t>
            </a:r>
            <a:r>
              <a:rPr lang="en-US" dirty="0"/>
              <a:t> Real Filter</a:t>
            </a:r>
          </a:p>
          <a:p>
            <a:r>
              <a:rPr lang="en-US" dirty="0"/>
              <a:t>….... Ideal Filter</a:t>
            </a:r>
          </a:p>
        </p:txBody>
      </p:sp>
    </p:spTree>
    <p:extLst>
      <p:ext uri="{BB962C8B-B14F-4D97-AF65-F5344CB8AC3E}">
        <p14:creationId xmlns:p14="http://schemas.microsoft.com/office/powerpoint/2010/main" val="8956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Filter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Pass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BB4-ADA7-4C01-8F73-EC4CC0F033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51895" y="1828529"/>
            <a:ext cx="5840209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2204864"/>
            <a:ext cx="1620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_____</a:t>
            </a:r>
            <a:r>
              <a:rPr lang="en-US" dirty="0"/>
              <a:t> Real Filter</a:t>
            </a:r>
          </a:p>
          <a:p>
            <a:r>
              <a:rPr lang="en-US" dirty="0"/>
              <a:t>….... Ideal Filter</a:t>
            </a:r>
          </a:p>
        </p:txBody>
      </p:sp>
    </p:spTree>
    <p:extLst>
      <p:ext uri="{BB962C8B-B14F-4D97-AF65-F5344CB8AC3E}">
        <p14:creationId xmlns:p14="http://schemas.microsoft.com/office/powerpoint/2010/main" val="886322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/>
        <a:effectLst>
          <a:glow rad="101600">
            <a:schemeClr val="accent6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2504</Words>
  <Application>Microsoft Office PowerPoint</Application>
  <PresentationFormat>On-screen Show (4:3)</PresentationFormat>
  <Paragraphs>435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Helvetica</vt:lpstr>
      <vt:lpstr>Times New Roman</vt:lpstr>
      <vt:lpstr>Thème Office</vt:lpstr>
      <vt:lpstr>Digital Signal Processing Lecture-4 </vt:lpstr>
      <vt:lpstr>Overview</vt:lpstr>
      <vt:lpstr>Filters</vt:lpstr>
      <vt:lpstr>Filters</vt:lpstr>
      <vt:lpstr>Filters</vt:lpstr>
      <vt:lpstr>Filters</vt:lpstr>
      <vt:lpstr>Common Filter Types</vt:lpstr>
      <vt:lpstr>Common Filter Types</vt:lpstr>
      <vt:lpstr>Common Filter Types</vt:lpstr>
      <vt:lpstr>Common Filter Types</vt:lpstr>
      <vt:lpstr>Filters</vt:lpstr>
      <vt:lpstr>Filters</vt:lpstr>
      <vt:lpstr>Filters</vt:lpstr>
      <vt:lpstr>Filters</vt:lpstr>
      <vt:lpstr>Square Wave</vt:lpstr>
      <vt:lpstr>Square Wave</vt:lpstr>
      <vt:lpstr>Effects of Low Pass Filters</vt:lpstr>
      <vt:lpstr>Effects of High Pass Filters</vt:lpstr>
      <vt:lpstr>Antialiasing Filter</vt:lpstr>
      <vt:lpstr>Analog vs. Digital Filters</vt:lpstr>
      <vt:lpstr>Difference Equation</vt:lpstr>
      <vt:lpstr>Difference Equation</vt:lpstr>
      <vt:lpstr>Difference Equation</vt:lpstr>
      <vt:lpstr>Difference Equation</vt:lpstr>
      <vt:lpstr>Difference Equation</vt:lpstr>
      <vt:lpstr>Difference Equation Diagram Elements</vt:lpstr>
      <vt:lpstr>Difference Equation Diagram Elements</vt:lpstr>
      <vt:lpstr>Difference Equation Diagram Elements</vt:lpstr>
      <vt:lpstr>Nonrecursive Difference Equation Diagram </vt:lpstr>
      <vt:lpstr>Finite Word Length Effects</vt:lpstr>
      <vt:lpstr>Nonrecursive Difference Equation Diagram </vt:lpstr>
      <vt:lpstr>Nonrecursive Difference Equation Diagram </vt:lpstr>
      <vt:lpstr>Nonrecursive Difference Equation Diagram </vt:lpstr>
      <vt:lpstr>Recursive Difference Equation Diagram </vt:lpstr>
      <vt:lpstr>Recursive Difference Equation Diagram </vt:lpstr>
      <vt:lpstr>Recursive Difference Equation Diagram </vt:lpstr>
      <vt:lpstr>Recursive Difference Equation Diagram </vt:lpstr>
      <vt:lpstr>Recursive Difference Equation Diagram </vt:lpstr>
      <vt:lpstr>Recursive Difference Equation Diagram </vt:lpstr>
      <vt:lpstr>Recursive Difference Equation Diagram </vt:lpstr>
      <vt:lpstr>Impulse Response</vt:lpstr>
      <vt:lpstr>Impulse Response</vt:lpstr>
      <vt:lpstr>Impulse Response</vt:lpstr>
      <vt:lpstr>Impulse Response</vt:lpstr>
      <vt:lpstr>Impulse Response</vt:lpstr>
      <vt:lpstr>Impulse Response</vt:lpstr>
      <vt:lpstr>Impulse Response</vt:lpstr>
      <vt:lpstr>Impulse Response</vt:lpstr>
      <vt:lpstr>Impulse Response</vt:lpstr>
      <vt:lpstr>Impulse Response</vt:lpstr>
      <vt:lpstr>Step Response</vt:lpstr>
      <vt:lpstr>Step Response</vt:lpstr>
      <vt:lpstr>Step Response</vt:lpstr>
      <vt:lpstr>Step Response</vt:lpstr>
      <vt:lpstr>Step Response</vt:lpstr>
      <vt:lpstr>Step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Clean wavy (orange)</dc:title>
  <dc:creator>showeet.com</dc:creator>
  <cp:lastModifiedBy>Md. Zahirul Islam</cp:lastModifiedBy>
  <cp:revision>345</cp:revision>
  <dcterms:created xsi:type="dcterms:W3CDTF">2012-01-16T12:17:13Z</dcterms:created>
  <dcterms:modified xsi:type="dcterms:W3CDTF">2018-07-16T05:32:55Z</dcterms:modified>
  <cp:category>Templates</cp:category>
</cp:coreProperties>
</file>