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275" r:id="rId3"/>
    <p:sldId id="293" r:id="rId4"/>
    <p:sldId id="292" r:id="rId5"/>
    <p:sldId id="313" r:id="rId6"/>
    <p:sldId id="314" r:id="rId7"/>
    <p:sldId id="315" r:id="rId8"/>
    <p:sldId id="316" r:id="rId9"/>
    <p:sldId id="317" r:id="rId10"/>
    <p:sldId id="318" r:id="rId11"/>
    <p:sldId id="319" r:id="rId12"/>
    <p:sldId id="320" r:id="rId13"/>
    <p:sldId id="321" r:id="rId14"/>
    <p:sldId id="322" r:id="rId15"/>
    <p:sldId id="323" r:id="rId16"/>
    <p:sldId id="324" r:id="rId17"/>
    <p:sldId id="325" r:id="rId18"/>
    <p:sldId id="327" r:id="rId19"/>
    <p:sldId id="326" r:id="rId20"/>
    <p:sldId id="328" r:id="rId21"/>
    <p:sldId id="329" r:id="rId22"/>
    <p:sldId id="330" r:id="rId23"/>
    <p:sldId id="331" r:id="rId24"/>
    <p:sldId id="332" r:id="rId25"/>
    <p:sldId id="333" r:id="rId26"/>
    <p:sldId id="334" r:id="rId27"/>
    <p:sldId id="335" r:id="rId28"/>
    <p:sldId id="336" r:id="rId29"/>
    <p:sldId id="337" r:id="rId30"/>
    <p:sldId id="338" r:id="rId31"/>
    <p:sldId id="270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8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706" autoAdjust="0"/>
  </p:normalViewPr>
  <p:slideViewPr>
    <p:cSldViewPr showGuides="1">
      <p:cViewPr>
        <p:scale>
          <a:sx n="60" d="100"/>
          <a:sy n="60" d="100"/>
        </p:scale>
        <p:origin x="67" y="5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CE221E-83ED-4F6C-BA5F-3F9E6FDB6953}" type="datetimeFigureOut">
              <a:rPr lang="en-US"/>
              <a:t>10/25/2020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4CBEF8-5CDE-472B-839B-B8BB0C8810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32892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53E5F-CE67-483C-A264-F17AC70E9CA2}" type="datetimeFigureOut">
              <a:rPr lang="en-US"/>
              <a:t>10/25/2020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B98AFB-CB0D-4DFE-87B9-B4B0D0DE73C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2805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9118" y="533401"/>
            <a:ext cx="3772883" cy="2514601"/>
          </a:xfrm>
        </p:spPr>
        <p:txBody>
          <a:bodyPr>
            <a:normAutofit/>
          </a:bodyPr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9118" y="3403600"/>
            <a:ext cx="3772883" cy="1397000"/>
          </a:xfrm>
        </p:spPr>
        <p:txBody>
          <a:bodyPr>
            <a:normAutofit/>
          </a:bodyPr>
          <a:lstStyle>
            <a:lvl1pPr marL="0" indent="0" algn="l">
              <a:spcBef>
                <a:spcPts val="45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10/25/2020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64752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10/25/2020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8093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771" y="533400"/>
            <a:ext cx="1772112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99118" y="533400"/>
            <a:ext cx="5602158" cy="5486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10/25/2020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244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10/25/2020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29153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119" y="533400"/>
            <a:ext cx="6516797" cy="2286000"/>
          </a:xfrm>
        </p:spPr>
        <p:txBody>
          <a:bodyPr anchor="b">
            <a:normAutofit/>
          </a:bodyPr>
          <a:lstStyle>
            <a:lvl1pPr algn="l">
              <a:defRPr sz="4051" b="1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9119" y="3124200"/>
            <a:ext cx="6516797" cy="1371600"/>
          </a:xfrm>
        </p:spPr>
        <p:txBody>
          <a:bodyPr anchor="t">
            <a:normAutofit/>
          </a:bodyPr>
          <a:lstStyle>
            <a:lvl1pPr marL="0" indent="0">
              <a:spcBef>
                <a:spcPts val="45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9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10/25/2020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1331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9117" y="1828800"/>
            <a:ext cx="3189801" cy="41910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99516" y="1828800"/>
            <a:ext cx="3189801" cy="41910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10/25/2020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13709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9118" y="1828800"/>
            <a:ext cx="3189801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500" b="0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9118" y="2590800"/>
            <a:ext cx="3189801" cy="34290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26114" y="1828800"/>
            <a:ext cx="3189801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500" b="0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26114" y="2590800"/>
            <a:ext cx="3189801" cy="34290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10/25/2020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0784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10/25/2020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07158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10/25/2020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1531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118" y="533400"/>
            <a:ext cx="3086904" cy="1524000"/>
          </a:xfrm>
        </p:spPr>
        <p:txBody>
          <a:bodyPr anchor="b">
            <a:normAutofit/>
          </a:bodyPr>
          <a:lstStyle>
            <a:lvl1pPr algn="l">
              <a:defRPr sz="2701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0506" y="533400"/>
            <a:ext cx="4401696" cy="54864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2209800"/>
            <a:ext cx="3086904" cy="38100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450"/>
              </a:spcBef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10/25/2020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01711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3886200"/>
            <a:ext cx="7506682" cy="5334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450"/>
              </a:spcBef>
              <a:buNone/>
              <a:defRPr sz="2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0" y="6488668"/>
            <a:ext cx="7777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Arial Narrow" panose="020B0606020202030204" pitchFamily="34" charset="0"/>
              </a:rPr>
              <a:t>@Rezwan</a:t>
            </a:r>
          </a:p>
        </p:txBody>
      </p:sp>
    </p:spTree>
    <p:extLst>
      <p:ext uri="{BB962C8B-B14F-4D97-AF65-F5344CB8AC3E}">
        <p14:creationId xmlns:p14="http://schemas.microsoft.com/office/powerpoint/2010/main" val="1419608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4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9117" y="533400"/>
            <a:ext cx="6516798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9117" y="1828800"/>
            <a:ext cx="6516798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9118" y="6155268"/>
            <a:ext cx="4240920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200813" y="6155268"/>
            <a:ext cx="1028968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E0FA9E5-6744-4841-888F-9E7CC0C2B7EC}" type="datetimeFigureOut">
              <a:rPr lang="en-US" smtClean="0"/>
              <a:pPr/>
              <a:t>10/25/2020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01276" y="6155268"/>
            <a:ext cx="914639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AEAE4A8-A6E5-453E-B946-FB774B73F48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12480" y="0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054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983" rtl="0" eaLnBrk="1" latinLnBrk="0" hangingPunct="1">
        <a:lnSpc>
          <a:spcPct val="80000"/>
        </a:lnSpc>
        <a:spcBef>
          <a:spcPct val="0"/>
        </a:spcBef>
        <a:buNone/>
        <a:defRPr sz="2701" b="1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05795" indent="-171496" algn="l" defTabSz="685983" rtl="0" eaLnBrk="1" latinLnBrk="0" hangingPunct="1">
        <a:lnSpc>
          <a:spcPct val="90000"/>
        </a:lnSpc>
        <a:spcBef>
          <a:spcPts val="135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45889" indent="-171496" algn="l" defTabSz="685983" rtl="0" eaLnBrk="1" latinLnBrk="0" hangingPunct="1">
        <a:lnSpc>
          <a:spcPct val="90000"/>
        </a:lnSpc>
        <a:spcBef>
          <a:spcPts val="75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3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583085" indent="-137197" algn="l" defTabSz="685983" rtl="0" eaLnBrk="1" latinLnBrk="0" hangingPunct="1">
        <a:lnSpc>
          <a:spcPct val="90000"/>
        </a:lnSpc>
        <a:spcBef>
          <a:spcPts val="45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720282" indent="-137197" algn="l" defTabSz="685983" rtl="0" eaLnBrk="1" latinLnBrk="0" hangingPunct="1">
        <a:lnSpc>
          <a:spcPct val="90000"/>
        </a:lnSpc>
        <a:spcBef>
          <a:spcPts val="45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823179" indent="-102897" algn="l" defTabSz="685983" rtl="0" eaLnBrk="1" latinLnBrk="0" hangingPunct="1">
        <a:lnSpc>
          <a:spcPct val="90000"/>
        </a:lnSpc>
        <a:spcBef>
          <a:spcPts val="45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926077" indent="-102897" algn="l" defTabSz="685983" rtl="0" eaLnBrk="1" latinLnBrk="0" hangingPunct="1">
        <a:spcBef>
          <a:spcPts val="450"/>
        </a:spcBef>
        <a:buSzPct val="80000"/>
        <a:buFont typeface="Arial" pitchFamily="34" charset="0"/>
        <a:buChar char="•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028974" indent="-102897" algn="l" defTabSz="685983" rtl="0" eaLnBrk="1" latinLnBrk="0" hangingPunct="1">
        <a:spcBef>
          <a:spcPts val="450"/>
        </a:spcBef>
        <a:buSzPct val="80000"/>
        <a:buFont typeface="Arial" pitchFamily="34" charset="0"/>
        <a:buChar char="•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131872" indent="-102897" algn="l" defTabSz="685983" rtl="0" eaLnBrk="1" latinLnBrk="0" hangingPunct="1">
        <a:spcBef>
          <a:spcPts val="450"/>
        </a:spcBef>
        <a:buSzPct val="80000"/>
        <a:buFont typeface="Arial" pitchFamily="34" charset="0"/>
        <a:buChar char="•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234769" indent="-102897" algn="l" defTabSz="685983" rtl="0" eaLnBrk="1" latinLnBrk="0" hangingPunct="1">
        <a:spcBef>
          <a:spcPts val="450"/>
        </a:spcBef>
        <a:buSzPct val="80000"/>
        <a:buFont typeface="Arial" pitchFamily="34" charset="0"/>
        <a:buChar char="•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0.emf"/><Relationship Id="rId5" Type="http://schemas.openxmlformats.org/officeDocument/2006/relationships/image" Target="../media/image39.emf"/><Relationship Id="rId4" Type="http://schemas.openxmlformats.org/officeDocument/2006/relationships/image" Target="../media/image38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0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1.e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00"/>
            <a:ext cx="8382000" cy="762002"/>
          </a:xfrm>
        </p:spPr>
        <p:txBody>
          <a:bodyPr>
            <a:no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EEE 333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Power System Analysis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9117" y="4495800"/>
            <a:ext cx="6439883" cy="381000"/>
          </a:xfrm>
        </p:spPr>
        <p:txBody>
          <a:bodyPr>
            <a:noAutofit/>
          </a:bodyPr>
          <a:lstStyle/>
          <a:p>
            <a:r>
              <a:rPr lang="en-US" sz="2400" b="1" dirty="0"/>
              <a:t>Power Flow Analysis</a:t>
            </a:r>
            <a:endParaRPr lang="en-US" sz="2400" baseline="-25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CB9C73-2686-4951-966B-8095864F38FB}"/>
              </a:ext>
            </a:extLst>
          </p:cNvPr>
          <p:cNvSpPr txBox="1"/>
          <p:nvPr/>
        </p:nvSpPr>
        <p:spPr>
          <a:xfrm>
            <a:off x="629174" y="5715000"/>
            <a:ext cx="3394712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Prepared by</a:t>
            </a:r>
          </a:p>
          <a:p>
            <a:r>
              <a:rPr lang="en-US" dirty="0">
                <a:solidFill>
                  <a:schemeClr val="tx2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Md. Rezwanul Ahsan</a:t>
            </a:r>
          </a:p>
          <a:p>
            <a:r>
              <a:rPr lang="en-US" dirty="0">
                <a:solidFill>
                  <a:schemeClr val="tx2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Assistant Professor, Dept. of EEE</a:t>
            </a:r>
          </a:p>
        </p:txBody>
      </p:sp>
    </p:spTree>
    <p:extLst>
      <p:ext uri="{BB962C8B-B14F-4D97-AF65-F5344CB8AC3E}">
        <p14:creationId xmlns:p14="http://schemas.microsoft.com/office/powerpoint/2010/main" val="1493259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3736" y="192024"/>
            <a:ext cx="52389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Gauss-Seidel Power Flow Solution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817B2C8-9F6D-4FD1-BB1F-0399AFB95BD6}"/>
              </a:ext>
            </a:extLst>
          </p:cNvPr>
          <p:cNvSpPr txBox="1">
            <a:spLocks/>
          </p:cNvSpPr>
          <p:nvPr/>
        </p:nvSpPr>
        <p:spPr>
          <a:xfrm>
            <a:off x="170688" y="653689"/>
            <a:ext cx="8639660" cy="2013311"/>
          </a:xfrm>
          <a:prstGeom prst="rect">
            <a:avLst/>
          </a:prstGeom>
        </p:spPr>
        <p:txBody>
          <a:bodyPr>
            <a:noAutofit/>
          </a:bodyPr>
          <a:lstStyle>
            <a:lvl1pPr marL="205795" indent="-171496" algn="l" defTabSz="685983" rtl="0" eaLnBrk="1" latinLnBrk="0" hangingPunct="1">
              <a:lnSpc>
                <a:spcPct val="90000"/>
              </a:lnSpc>
              <a:spcBef>
                <a:spcPts val="135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45889" indent="-171496" algn="l" defTabSz="685983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3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83085" indent="-137197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20282" indent="-137197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0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23179" indent="-102897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0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926077" indent="-102897" algn="l" defTabSz="685983" rtl="0" eaLnBrk="1" latinLnBrk="0" hangingPunct="1">
              <a:spcBef>
                <a:spcPts val="450"/>
              </a:spcBef>
              <a:buSzPct val="80000"/>
              <a:buFont typeface="Arial" pitchFamily="34" charset="0"/>
              <a:buChar char="•"/>
              <a:defRPr sz="10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028974" indent="-102897" algn="l" defTabSz="685983" rtl="0" eaLnBrk="1" latinLnBrk="0" hangingPunct="1">
              <a:spcBef>
                <a:spcPts val="450"/>
              </a:spcBef>
              <a:buSzPct val="80000"/>
              <a:buFont typeface="Arial" pitchFamily="34" charset="0"/>
              <a:buChar char="•"/>
              <a:defRPr sz="10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31872" indent="-102897" algn="l" defTabSz="685983" rtl="0" eaLnBrk="1" latinLnBrk="0" hangingPunct="1">
              <a:spcBef>
                <a:spcPts val="450"/>
              </a:spcBef>
              <a:buSzPct val="80000"/>
              <a:buFont typeface="Arial" pitchFamily="34" charset="0"/>
              <a:buChar char="•"/>
              <a:defRPr sz="10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34769" indent="-102897" algn="l" defTabSz="685983" rtl="0" eaLnBrk="1" latinLnBrk="0" hangingPunct="1">
              <a:spcBef>
                <a:spcPts val="450"/>
              </a:spcBef>
              <a:buSzPct val="80000"/>
              <a:buFont typeface="Arial" pitchFamily="34" charset="0"/>
              <a:buChar char="•"/>
              <a:defRPr sz="10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1313" indent="-341313" algn="just">
              <a:buFont typeface="Wingdings 2" panose="05020102010507070707" pitchFamily="18" charset="2"/>
              <a:buChar char="¨"/>
            </a:pPr>
            <a:r>
              <a:rPr lang="en-US" sz="2400" dirty="0">
                <a:latin typeface="Cambria" pitchFamily="18" charset="0"/>
              </a:rPr>
              <a:t>Rewriting the power flow equation in terms of the </a:t>
            </a:r>
            <a:r>
              <a:rPr lang="en-US" sz="2400" dirty="0">
                <a:solidFill>
                  <a:srgbClr val="FF0000"/>
                </a:solidFill>
                <a:latin typeface="Cambria" pitchFamily="18" charset="0"/>
              </a:rPr>
              <a:t>bus admittance matrix (Y-bus)</a:t>
            </a:r>
          </a:p>
          <a:p>
            <a:pPr marL="341313" indent="-341313" algn="just">
              <a:buFont typeface="Wingdings 2" panose="05020102010507070707" pitchFamily="18" charset="2"/>
              <a:buChar char="¨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Since the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off-diagonal elements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bus admittance matrix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shown by uppercase letters,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ij</a:t>
            </a:r>
            <a:r>
              <a:rPr 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-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ij</a:t>
            </a:r>
            <a:r>
              <a:rPr 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the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diagonal elements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-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ij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the diagonal elements are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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ij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becomes</a:t>
            </a:r>
            <a:endParaRPr lang="en-US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17A681-4E65-472D-9066-044E65DCE5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" r="3141"/>
          <a:stretch/>
        </p:blipFill>
        <p:spPr bwMode="auto">
          <a:xfrm>
            <a:off x="457200" y="4195583"/>
            <a:ext cx="4036972" cy="7315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59390493-ED5B-4AA2-98F5-00157FD77E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9"/>
          <a:stretch/>
        </p:blipFill>
        <p:spPr bwMode="auto">
          <a:xfrm>
            <a:off x="4649828" y="4191001"/>
            <a:ext cx="4036972" cy="7315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D9F8F98E-9E26-482A-BC23-63E150E16F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710405"/>
            <a:ext cx="5029200" cy="122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73673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3736" y="192024"/>
            <a:ext cx="52389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Gauss-Seidel Power Flow Solution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3E2F884-F2CF-40BE-B8A4-96C0B831D0E2}"/>
              </a:ext>
            </a:extLst>
          </p:cNvPr>
          <p:cNvSpPr txBox="1">
            <a:spLocks/>
          </p:cNvSpPr>
          <p:nvPr/>
        </p:nvSpPr>
        <p:spPr>
          <a:xfrm>
            <a:off x="169118" y="609600"/>
            <a:ext cx="8746282" cy="5791200"/>
          </a:xfrm>
          <a:prstGeom prst="rect">
            <a:avLst/>
          </a:prstGeom>
        </p:spPr>
        <p:txBody>
          <a:bodyPr>
            <a:noAutofit/>
          </a:bodyPr>
          <a:lstStyle>
            <a:lvl1pPr marL="205795" indent="-171496" algn="l" defTabSz="685983" rtl="0" eaLnBrk="1" latinLnBrk="0" hangingPunct="1">
              <a:lnSpc>
                <a:spcPct val="90000"/>
              </a:lnSpc>
              <a:spcBef>
                <a:spcPts val="135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45889" indent="-171496" algn="l" defTabSz="685983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3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83085" indent="-137197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20282" indent="-137197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0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23179" indent="-102897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0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926077" indent="-102897" algn="l" defTabSz="685983" rtl="0" eaLnBrk="1" latinLnBrk="0" hangingPunct="1">
              <a:spcBef>
                <a:spcPts val="450"/>
              </a:spcBef>
              <a:buSzPct val="80000"/>
              <a:buFont typeface="Arial" pitchFamily="34" charset="0"/>
              <a:buChar char="•"/>
              <a:defRPr sz="10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028974" indent="-102897" algn="l" defTabSz="685983" rtl="0" eaLnBrk="1" latinLnBrk="0" hangingPunct="1">
              <a:spcBef>
                <a:spcPts val="450"/>
              </a:spcBef>
              <a:buSzPct val="80000"/>
              <a:buFont typeface="Arial" pitchFamily="34" charset="0"/>
              <a:buChar char="•"/>
              <a:defRPr sz="10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31872" indent="-102897" algn="l" defTabSz="685983" rtl="0" eaLnBrk="1" latinLnBrk="0" hangingPunct="1">
              <a:spcBef>
                <a:spcPts val="450"/>
              </a:spcBef>
              <a:buSzPct val="80000"/>
              <a:buFont typeface="Arial" pitchFamily="34" charset="0"/>
              <a:buChar char="•"/>
              <a:defRPr sz="10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34769" indent="-102897" algn="l" defTabSz="685983" rtl="0" eaLnBrk="1" latinLnBrk="0" hangingPunct="1">
              <a:spcBef>
                <a:spcPts val="450"/>
              </a:spcBef>
              <a:buSzPct val="80000"/>
              <a:buFont typeface="Arial" pitchFamily="34" charset="0"/>
              <a:buChar char="•"/>
              <a:defRPr sz="10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1313" indent="-341313" algn="just">
              <a:buFont typeface="Wingdings 2" panose="05020102010507070707" pitchFamily="18" charset="2"/>
              <a:buChar char="¨"/>
            </a:pP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200" i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includes the admittance to ground of life charging susceptance and any other fixed admittance to ground</a:t>
            </a:r>
          </a:p>
          <a:p>
            <a:pPr marL="341313" indent="-341313" algn="just">
              <a:buFont typeface="Wingdings 2" panose="05020102010507070707" pitchFamily="18" charset="2"/>
              <a:buChar char="¨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Since both components 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(V and </a:t>
            </a:r>
            <a:r>
              <a:rPr lang="el-GR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θ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)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are specified for 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slack bus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, there are 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2(n-1) equations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which must be solved iteratively</a:t>
            </a:r>
          </a:p>
          <a:p>
            <a:pPr marL="341313" indent="-341313" algn="just">
              <a:buFont typeface="Wingdings 2" panose="05020102010507070707" pitchFamily="18" charset="2"/>
              <a:buChar char="¨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Under normal operating conditions, 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V of buses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are in neighborhood of 1.0 per unit or close to the 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V of the slack buses</a:t>
            </a:r>
          </a:p>
          <a:p>
            <a:pPr marL="341313" indent="-341313" algn="just">
              <a:buFont typeface="Wingdings 2" panose="05020102010507070707" pitchFamily="18" charset="2"/>
              <a:buChar char="¨"/>
            </a:pP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V of load buses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are lower than the slack bus value, depending on reactive power demand whereas the 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scheduled voltage at the generator buses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are higher</a:t>
            </a:r>
          </a:p>
          <a:p>
            <a:pPr marL="341313" indent="-341313" algn="just">
              <a:buFont typeface="Wingdings 2" panose="05020102010507070707" pitchFamily="18" charset="2"/>
              <a:buChar char="¨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l-GR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θ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of the load buses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are below the reference angle in accordance to power demand whereas </a:t>
            </a:r>
            <a:r>
              <a:rPr lang="el-GR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θ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of the generator buses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may be above the reference value depending on the amount of real power flowing into the bus</a:t>
            </a:r>
          </a:p>
          <a:p>
            <a:pPr marL="341313" indent="-341313" algn="just">
              <a:buFont typeface="Wingdings 2" panose="05020102010507070707" pitchFamily="18" charset="2"/>
              <a:buChar char="¨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Thus, for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Gauss-Seidel method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, an initial voltage estimate of 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1.0 +j 0.0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for unknown voltage is satisfactory and the converged solution correlates with actual operating states</a:t>
            </a:r>
          </a:p>
        </p:txBody>
      </p:sp>
    </p:spTree>
    <p:extLst>
      <p:ext uri="{BB962C8B-B14F-4D97-AF65-F5344CB8AC3E}">
        <p14:creationId xmlns:p14="http://schemas.microsoft.com/office/powerpoint/2010/main" val="23272694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3736" y="192024"/>
            <a:ext cx="52389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Gauss-Seidel Power Flow Solution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3E2F884-F2CF-40BE-B8A4-96C0B831D0E2}"/>
              </a:ext>
            </a:extLst>
          </p:cNvPr>
          <p:cNvSpPr txBox="1">
            <a:spLocks/>
          </p:cNvSpPr>
          <p:nvPr/>
        </p:nvSpPr>
        <p:spPr>
          <a:xfrm>
            <a:off x="169118" y="858982"/>
            <a:ext cx="8746282" cy="2667000"/>
          </a:xfrm>
          <a:prstGeom prst="rect">
            <a:avLst/>
          </a:prstGeom>
        </p:spPr>
        <p:txBody>
          <a:bodyPr>
            <a:noAutofit/>
          </a:bodyPr>
          <a:lstStyle>
            <a:lvl1pPr marL="205795" indent="-171496" algn="l" defTabSz="685983" rtl="0" eaLnBrk="1" latinLnBrk="0" hangingPunct="1">
              <a:lnSpc>
                <a:spcPct val="90000"/>
              </a:lnSpc>
              <a:spcBef>
                <a:spcPts val="135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45889" indent="-171496" algn="l" defTabSz="685983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3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83085" indent="-137197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20282" indent="-137197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0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23179" indent="-102897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0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926077" indent="-102897" algn="l" defTabSz="685983" rtl="0" eaLnBrk="1" latinLnBrk="0" hangingPunct="1">
              <a:spcBef>
                <a:spcPts val="450"/>
              </a:spcBef>
              <a:buSzPct val="80000"/>
              <a:buFont typeface="Arial" pitchFamily="34" charset="0"/>
              <a:buChar char="•"/>
              <a:defRPr sz="10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028974" indent="-102897" algn="l" defTabSz="685983" rtl="0" eaLnBrk="1" latinLnBrk="0" hangingPunct="1">
              <a:spcBef>
                <a:spcPts val="450"/>
              </a:spcBef>
              <a:buSzPct val="80000"/>
              <a:buFont typeface="Arial" pitchFamily="34" charset="0"/>
              <a:buChar char="•"/>
              <a:defRPr sz="10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31872" indent="-102897" algn="l" defTabSz="685983" rtl="0" eaLnBrk="1" latinLnBrk="0" hangingPunct="1">
              <a:spcBef>
                <a:spcPts val="450"/>
              </a:spcBef>
              <a:buSzPct val="80000"/>
              <a:buFont typeface="Arial" pitchFamily="34" charset="0"/>
              <a:buChar char="•"/>
              <a:defRPr sz="10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34769" indent="-102897" algn="l" defTabSz="685983" rtl="0" eaLnBrk="1" latinLnBrk="0" hangingPunct="1">
              <a:spcBef>
                <a:spcPts val="450"/>
              </a:spcBef>
              <a:buSzPct val="80000"/>
              <a:buFont typeface="Arial" pitchFamily="34" charset="0"/>
              <a:buChar char="•"/>
              <a:defRPr sz="10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1313" indent="-341313" algn="just">
              <a:buFont typeface="Wingdings 2" panose="05020102010507070707" pitchFamily="18" charset="2"/>
              <a:buChar char="¨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P-Q buses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i="1" baseline="-25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i="1" baseline="30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400" i="1" baseline="-25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i="1" baseline="30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are known. Starting with an initial estimate, 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Vi(k+1)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solved for the real and imaginary components of voltage</a:t>
            </a:r>
          </a:p>
          <a:p>
            <a:pPr marL="341313" indent="-341313" algn="just">
              <a:buFont typeface="Wingdings 2" panose="05020102010507070707" pitchFamily="18" charset="2"/>
              <a:buChar char="¨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P-V buses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i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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 are specified, 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400" i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i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(k+1)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then used in 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i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i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(k+1) </a:t>
            </a:r>
          </a:p>
          <a:p>
            <a:pPr marL="341313" indent="-341313" algn="just">
              <a:buFont typeface="Wingdings 2" panose="05020102010507070707" pitchFamily="18" charset="2"/>
              <a:buChar char="¨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Since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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 is specified, only imaginary part of 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000" i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i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(k+1)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retained. And its real part is selected in order to satisfy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  <a:sym typeface="Symbol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5B43ACB-C51B-44D0-AC3E-0B6B4C4AB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525982"/>
            <a:ext cx="518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D2B3B5B-0C46-4102-967B-0F0371DCFF09}"/>
              </a:ext>
            </a:extLst>
          </p:cNvPr>
          <p:cNvSpPr txBox="1">
            <a:spLocks/>
          </p:cNvSpPr>
          <p:nvPr/>
        </p:nvSpPr>
        <p:spPr>
          <a:xfrm>
            <a:off x="372041" y="4572000"/>
            <a:ext cx="8564141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2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2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(k+1)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</a:t>
            </a:r>
            <a:r>
              <a:rPr lang="en-US" sz="22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2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(k+1)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the real and imaginary components of the voltage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2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2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(k+1)</a:t>
            </a:r>
            <a:r>
              <a:rPr lang="en-US" sz="2200" i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iterative sequence</a:t>
            </a:r>
          </a:p>
        </p:txBody>
      </p:sp>
    </p:spTree>
    <p:extLst>
      <p:ext uri="{BB962C8B-B14F-4D97-AF65-F5344CB8AC3E}">
        <p14:creationId xmlns:p14="http://schemas.microsoft.com/office/powerpoint/2010/main" val="39346299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3736" y="192024"/>
            <a:ext cx="35493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 Flows and Losses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A74617E-4C4F-4B00-9847-F3E0436F52B9}"/>
              </a:ext>
            </a:extLst>
          </p:cNvPr>
          <p:cNvSpPr txBox="1">
            <a:spLocks/>
          </p:cNvSpPr>
          <p:nvPr/>
        </p:nvSpPr>
        <p:spPr>
          <a:xfrm>
            <a:off x="315468" y="653689"/>
            <a:ext cx="8513064" cy="1098911"/>
          </a:xfrm>
          <a:prstGeom prst="rect">
            <a:avLst/>
          </a:prstGeom>
        </p:spPr>
        <p:txBody>
          <a:bodyPr>
            <a:noAutofit/>
          </a:bodyPr>
          <a:lstStyle>
            <a:lvl1pPr marL="205795" indent="-171496" algn="l" defTabSz="685983" rtl="0" eaLnBrk="1" latinLnBrk="0" hangingPunct="1">
              <a:lnSpc>
                <a:spcPct val="90000"/>
              </a:lnSpc>
              <a:spcBef>
                <a:spcPts val="135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45889" indent="-171496" algn="l" defTabSz="685983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3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83085" indent="-137197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20282" indent="-137197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0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23179" indent="-102897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0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926077" indent="-102897" algn="l" defTabSz="685983" rtl="0" eaLnBrk="1" latinLnBrk="0" hangingPunct="1">
              <a:spcBef>
                <a:spcPts val="450"/>
              </a:spcBef>
              <a:buSzPct val="80000"/>
              <a:buFont typeface="Arial" pitchFamily="34" charset="0"/>
              <a:buChar char="•"/>
              <a:defRPr sz="10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028974" indent="-102897" algn="l" defTabSz="685983" rtl="0" eaLnBrk="1" latinLnBrk="0" hangingPunct="1">
              <a:spcBef>
                <a:spcPts val="450"/>
              </a:spcBef>
              <a:buSzPct val="80000"/>
              <a:buFont typeface="Arial" pitchFamily="34" charset="0"/>
              <a:buChar char="•"/>
              <a:defRPr sz="10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31872" indent="-102897" algn="l" defTabSz="685983" rtl="0" eaLnBrk="1" latinLnBrk="0" hangingPunct="1">
              <a:spcBef>
                <a:spcPts val="450"/>
              </a:spcBef>
              <a:buSzPct val="80000"/>
              <a:buFont typeface="Arial" pitchFamily="34" charset="0"/>
              <a:buChar char="•"/>
              <a:defRPr sz="10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34769" indent="-102897" algn="l" defTabSz="685983" rtl="0" eaLnBrk="1" latinLnBrk="0" hangingPunct="1">
              <a:spcBef>
                <a:spcPts val="450"/>
              </a:spcBef>
              <a:buSzPct val="80000"/>
              <a:buFont typeface="Arial" pitchFamily="34" charset="0"/>
              <a:buChar char="•"/>
              <a:defRPr sz="10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400" dirty="0">
                <a:latin typeface="Cambria" pitchFamily="18" charset="0"/>
              </a:rPr>
              <a:t>Consider the line connecting the </a:t>
            </a:r>
            <a:r>
              <a:rPr lang="en-US" sz="2400" dirty="0">
                <a:solidFill>
                  <a:srgbClr val="FF0000"/>
                </a:solidFill>
                <a:latin typeface="Cambria" pitchFamily="18" charset="0"/>
              </a:rPr>
              <a:t>two buses </a:t>
            </a:r>
            <a:r>
              <a:rPr lang="en-US" sz="2400" i="1" dirty="0" err="1">
                <a:solidFill>
                  <a:srgbClr val="FF0000"/>
                </a:solidFill>
                <a:latin typeface="Cambria" pitchFamily="18" charset="0"/>
              </a:rPr>
              <a:t>i</a:t>
            </a:r>
            <a:r>
              <a:rPr lang="en-US" sz="2400" dirty="0">
                <a:solidFill>
                  <a:srgbClr val="FF0000"/>
                </a:solidFill>
                <a:latin typeface="Cambria" pitchFamily="18" charset="0"/>
              </a:rPr>
              <a:t> and </a:t>
            </a:r>
            <a:r>
              <a:rPr lang="en-US" sz="2400" i="1" dirty="0">
                <a:solidFill>
                  <a:srgbClr val="FF0000"/>
                </a:solidFill>
                <a:latin typeface="Cambria" pitchFamily="18" charset="0"/>
              </a:rPr>
              <a:t>j </a:t>
            </a:r>
            <a:r>
              <a:rPr lang="en-US" sz="2400" dirty="0">
                <a:latin typeface="Cambria" pitchFamily="18" charset="0"/>
              </a:rPr>
              <a:t>in </a:t>
            </a:r>
            <a:r>
              <a:rPr lang="en-US" sz="2400" dirty="0">
                <a:solidFill>
                  <a:srgbClr val="C00000"/>
                </a:solidFill>
                <a:latin typeface="Cambria" pitchFamily="18" charset="0"/>
              </a:rPr>
              <a:t>Transmission line model </a:t>
            </a:r>
            <a:r>
              <a:rPr lang="en-US" sz="2400" dirty="0">
                <a:latin typeface="Cambria" pitchFamily="18" charset="0"/>
              </a:rPr>
              <a:t>below. The line current </a:t>
            </a:r>
            <a:r>
              <a:rPr lang="en-US" sz="2400" i="1" dirty="0" err="1">
                <a:solidFill>
                  <a:srgbClr val="FF0000"/>
                </a:solidFill>
                <a:latin typeface="Cambria" pitchFamily="18" charset="0"/>
              </a:rPr>
              <a:t>I</a:t>
            </a:r>
            <a:r>
              <a:rPr lang="en-US" sz="2400" i="1" baseline="-25000" dirty="0" err="1">
                <a:solidFill>
                  <a:srgbClr val="FF0000"/>
                </a:solidFill>
                <a:latin typeface="Cambria" pitchFamily="18" charset="0"/>
              </a:rPr>
              <a:t>ij</a:t>
            </a:r>
            <a:r>
              <a:rPr lang="en-US" sz="2400" dirty="0">
                <a:latin typeface="Cambria" pitchFamily="18" charset="0"/>
              </a:rPr>
              <a:t> measured at bus </a:t>
            </a:r>
            <a:r>
              <a:rPr lang="en-US" sz="2400" i="1" dirty="0" err="1">
                <a:latin typeface="Cambria" pitchFamily="18" charset="0"/>
              </a:rPr>
              <a:t>i</a:t>
            </a:r>
            <a:r>
              <a:rPr lang="en-US" sz="2400" dirty="0">
                <a:latin typeface="Cambria" pitchFamily="18" charset="0"/>
              </a:rPr>
              <a:t> and  defined positive in the direction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4380EE-89A2-4C4B-8E50-CC635F95A87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55118" y="1731905"/>
            <a:ext cx="3845065" cy="177329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CB52AC8-9253-4826-AC23-0B5178AD841F}"/>
                  </a:ext>
                </a:extLst>
              </p:cNvPr>
              <p:cNvSpPr txBox="1"/>
              <p:nvPr/>
            </p:nvSpPr>
            <p:spPr>
              <a:xfrm>
                <a:off x="1467319" y="3540189"/>
                <a:ext cx="6451743" cy="3990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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j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given by :     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/>
                  <a:t>)+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CB52AC8-9253-4826-AC23-0B5178AD84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7319" y="3540189"/>
                <a:ext cx="6451743" cy="399084"/>
              </a:xfrm>
              <a:prstGeom prst="rect">
                <a:avLst/>
              </a:prstGeom>
              <a:blipFill>
                <a:blip r:embed="rId3"/>
                <a:stretch>
                  <a:fillRect l="-2930" t="-24615" r="-378" b="-38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CBB69E9-04D6-49E1-AE22-4C92F1D008F8}"/>
                  </a:ext>
                </a:extLst>
              </p:cNvPr>
              <p:cNvSpPr txBox="1"/>
              <p:nvPr/>
            </p:nvSpPr>
            <p:spPr>
              <a:xfrm>
                <a:off x="685800" y="3958044"/>
                <a:ext cx="7233262" cy="3990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and,  j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 </a:t>
                </a:r>
                <a:r>
                  <a:rPr lang="en-US" sz="2400" i="1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given by :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/>
                  <a:t>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)+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CBB69E9-04D6-49E1-AE22-4C92F1D008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3958044"/>
                <a:ext cx="7233262" cy="399084"/>
              </a:xfrm>
              <a:prstGeom prst="rect">
                <a:avLst/>
              </a:prstGeom>
              <a:blipFill>
                <a:blip r:embed="rId4"/>
                <a:stretch>
                  <a:fillRect l="-2614" t="-22727" r="-253" b="-378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A4BBEC59-16B3-4EC0-9252-DDE6B07E9BE6}"/>
              </a:ext>
            </a:extLst>
          </p:cNvPr>
          <p:cNvSpPr txBox="1"/>
          <p:nvPr/>
        </p:nvSpPr>
        <p:spPr>
          <a:xfrm>
            <a:off x="228600" y="4457058"/>
            <a:ext cx="87927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Then, the complex power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i="1" baseline="-2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ij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from bus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i="1" baseline="-2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from bus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986EBAE-E0B4-463A-B8AE-ED36DD194823}"/>
                  </a:ext>
                </a:extLst>
              </p:cNvPr>
              <p:cNvSpPr txBox="1"/>
              <p:nvPr/>
            </p:nvSpPr>
            <p:spPr>
              <a:xfrm>
                <a:off x="2426150" y="4922605"/>
                <a:ext cx="3752562" cy="41139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400" dirty="0"/>
                  <a:t>   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  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986EBAE-E0B4-463A-B8AE-ED36DD1948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6150" y="4922605"/>
                <a:ext cx="3752562" cy="411395"/>
              </a:xfrm>
              <a:prstGeom prst="rect">
                <a:avLst/>
              </a:prstGeom>
              <a:blipFill>
                <a:blip r:embed="rId5"/>
                <a:stretch>
                  <a:fillRect l="-2922" t="-23881" b="-34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7BAAE847-72DA-4DDE-9CE2-8230366CD765}"/>
              </a:ext>
            </a:extLst>
          </p:cNvPr>
          <p:cNvSpPr txBox="1"/>
          <p:nvPr/>
        </p:nvSpPr>
        <p:spPr>
          <a:xfrm>
            <a:off x="228600" y="5545647"/>
            <a:ext cx="88440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power loss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line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j is the algebraic sum of the power flows.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93ADA5E-18C0-4440-A07D-17EFD590ED71}"/>
                  </a:ext>
                </a:extLst>
              </p:cNvPr>
              <p:cNvSpPr txBox="1"/>
              <p:nvPr/>
            </p:nvSpPr>
            <p:spPr>
              <a:xfrm>
                <a:off x="3274393" y="6044521"/>
                <a:ext cx="2056076" cy="3990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𝑗𝑖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93ADA5E-18C0-4440-A07D-17EFD590ED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4393" y="6044521"/>
                <a:ext cx="2056076" cy="399084"/>
              </a:xfrm>
              <a:prstGeom prst="rect">
                <a:avLst/>
              </a:prstGeom>
              <a:blipFill>
                <a:blip r:embed="rId6"/>
                <a:stretch>
                  <a:fillRect l="-2671" r="-1780" b="-2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38427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3736" y="192024"/>
            <a:ext cx="20665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6.7: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DD56CF3-CDFA-465C-B402-297159B5994B}"/>
              </a:ext>
            </a:extLst>
          </p:cNvPr>
          <p:cNvSpPr txBox="1">
            <a:spLocks/>
          </p:cNvSpPr>
          <p:nvPr/>
        </p:nvSpPr>
        <p:spPr>
          <a:xfrm>
            <a:off x="304800" y="762000"/>
            <a:ext cx="8665464" cy="1327511"/>
          </a:xfrm>
          <a:prstGeom prst="rect">
            <a:avLst/>
          </a:prstGeom>
        </p:spPr>
        <p:txBody>
          <a:bodyPr>
            <a:noAutofit/>
          </a:bodyPr>
          <a:lstStyle>
            <a:lvl1pPr marL="205795" indent="-171496" algn="l" defTabSz="685983" rtl="0" eaLnBrk="1" latinLnBrk="0" hangingPunct="1">
              <a:lnSpc>
                <a:spcPct val="90000"/>
              </a:lnSpc>
              <a:spcBef>
                <a:spcPts val="135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45889" indent="-171496" algn="l" defTabSz="685983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3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83085" indent="-137197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20282" indent="-137197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0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23179" indent="-102897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0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926077" indent="-102897" algn="l" defTabSz="685983" rtl="0" eaLnBrk="1" latinLnBrk="0" hangingPunct="1">
              <a:spcBef>
                <a:spcPts val="450"/>
              </a:spcBef>
              <a:buSzPct val="80000"/>
              <a:buFont typeface="Arial" pitchFamily="34" charset="0"/>
              <a:buChar char="•"/>
              <a:defRPr sz="10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028974" indent="-102897" algn="l" defTabSz="685983" rtl="0" eaLnBrk="1" latinLnBrk="0" hangingPunct="1">
              <a:spcBef>
                <a:spcPts val="450"/>
              </a:spcBef>
              <a:buSzPct val="80000"/>
              <a:buFont typeface="Arial" pitchFamily="34" charset="0"/>
              <a:buChar char="•"/>
              <a:defRPr sz="10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31872" indent="-102897" algn="l" defTabSz="685983" rtl="0" eaLnBrk="1" latinLnBrk="0" hangingPunct="1">
              <a:spcBef>
                <a:spcPts val="450"/>
              </a:spcBef>
              <a:buSzPct val="80000"/>
              <a:buFont typeface="Arial" pitchFamily="34" charset="0"/>
              <a:buChar char="•"/>
              <a:defRPr sz="10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34769" indent="-102897" algn="l" defTabSz="685983" rtl="0" eaLnBrk="1" latinLnBrk="0" hangingPunct="1">
              <a:spcBef>
                <a:spcPts val="450"/>
              </a:spcBef>
              <a:buSzPct val="80000"/>
              <a:buFont typeface="Arial" pitchFamily="34" charset="0"/>
              <a:buChar char="•"/>
              <a:defRPr sz="10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below shows the single-line diagram of three-bus power system with generation at bus 1. The scheduled loads at buses 2 and 3 are as marked on the diagram. Line impedances are marked in per unit on 100 MVA base and the line charging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susceptances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neglected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742518-CB67-4344-BE95-AFBBCD67AA6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4000" y="2089510"/>
            <a:ext cx="5577030" cy="240628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D83A229-F658-4FF7-8B85-EA93D2C0239B}"/>
              </a:ext>
            </a:extLst>
          </p:cNvPr>
          <p:cNvSpPr txBox="1"/>
          <p:nvPr/>
        </p:nvSpPr>
        <p:spPr>
          <a:xfrm>
            <a:off x="484632" y="4495800"/>
            <a:ext cx="8305800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algn="just">
              <a:buAutoNum type="alphaLcParenR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Using Gauss-Seidel method, determine the phasor values of the voltage at load buses 2 and 3 (P-Q buses) to 4 decimal places</a:t>
            </a:r>
          </a:p>
          <a:p>
            <a:pPr marL="514350" indent="-514350" algn="just">
              <a:buAutoNum type="alphaLcParenR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Find slack bus real and reactive power</a:t>
            </a:r>
          </a:p>
          <a:p>
            <a:pPr marL="514350" indent="-514350" algn="just">
              <a:buAutoNum type="alphaLcParenR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Determine the line flows and line losses</a:t>
            </a:r>
          </a:p>
          <a:p>
            <a:pPr marL="514350" indent="-514350" algn="just">
              <a:buAutoNum type="alphaLcParenR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Construct a power flow diagram showing the direction of line flow</a:t>
            </a:r>
          </a:p>
        </p:txBody>
      </p:sp>
    </p:spTree>
    <p:extLst>
      <p:ext uri="{BB962C8B-B14F-4D97-AF65-F5344CB8AC3E}">
        <p14:creationId xmlns:p14="http://schemas.microsoft.com/office/powerpoint/2010/main" val="11155429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3736" y="192024"/>
            <a:ext cx="3379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6.7: Solution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DBD5AD-549E-4C5E-B552-35784D5BDE43}"/>
              </a:ext>
            </a:extLst>
          </p:cNvPr>
          <p:cNvSpPr txBox="1"/>
          <p:nvPr/>
        </p:nvSpPr>
        <p:spPr>
          <a:xfrm>
            <a:off x="304800" y="762000"/>
            <a:ext cx="73152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Line impedances are converted to admittances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538976F-2956-4B69-8F33-59498E7B63F5}"/>
              </a:ext>
            </a:extLst>
          </p:cNvPr>
          <p:cNvGrpSpPr/>
          <p:nvPr/>
        </p:nvGrpSpPr>
        <p:grpSpPr>
          <a:xfrm>
            <a:off x="609600" y="1219200"/>
            <a:ext cx="7924800" cy="609600"/>
            <a:chOff x="609600" y="1295400"/>
            <a:chExt cx="7924800" cy="6096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0EC02DD-CB72-457D-A070-FFD4D72B51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822" t="14169" r="5048" b="809"/>
            <a:stretch/>
          </p:blipFill>
          <p:spPr>
            <a:xfrm>
              <a:off x="609600" y="1295400"/>
              <a:ext cx="3124200" cy="6096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90A4BFB-80B5-4333-8BBE-70514F5875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5746"/>
            <a:stretch/>
          </p:blipFill>
          <p:spPr>
            <a:xfrm>
              <a:off x="3886200" y="1440225"/>
              <a:ext cx="2268692" cy="319951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ED8225C-81DE-4AF2-B677-BC2466231B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30115" b="9006"/>
            <a:stretch/>
          </p:blipFill>
          <p:spPr>
            <a:xfrm>
              <a:off x="6400800" y="1440225"/>
              <a:ext cx="2133600" cy="319951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B6F87013-5B02-4212-B432-D6801D6F5E5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506" r="3450"/>
          <a:stretch/>
        </p:blipFill>
        <p:spPr>
          <a:xfrm>
            <a:off x="1409700" y="1855114"/>
            <a:ext cx="6076360" cy="279644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6272C68-3734-452F-BA18-06ABF332C97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2000" y="4651554"/>
            <a:ext cx="7239000" cy="1756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7923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3736" y="192024"/>
            <a:ext cx="3379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6.7: Solution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3C884A-8AC7-4371-AC1E-5367B24BFBFA}"/>
              </a:ext>
            </a:extLst>
          </p:cNvPr>
          <p:cNvSpPr txBox="1"/>
          <p:nvPr/>
        </p:nvSpPr>
        <p:spPr>
          <a:xfrm>
            <a:off x="173736" y="705678"/>
            <a:ext cx="88178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Bus 1 is taken as reference bus (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slack bus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Starting from an initial estimate of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DA2ED8-5FE3-4784-9981-30F66DB3A32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9600" y="1047650"/>
            <a:ext cx="4876800" cy="4674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18519E6-3F4B-4EC0-8393-8D7B88F3FBA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8336" y="1694826"/>
            <a:ext cx="4457699" cy="133018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2BBD3D1-D484-46FA-9935-8DFCD45031E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4032" y="2873785"/>
            <a:ext cx="7615935" cy="151023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ED9F4E1-1415-4EF2-BAAC-03E8FE77514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4800" y="4203972"/>
            <a:ext cx="8773912" cy="227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0378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3736" y="192024"/>
            <a:ext cx="3379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6.7: Solution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88739E-8FE2-4F95-AB4C-11280457DD2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1000" y="762000"/>
            <a:ext cx="8105775" cy="29527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68561A8-654C-489B-96D4-71AA6F93AA6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624" y="3823061"/>
            <a:ext cx="8010525" cy="11334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8CD9406-B1D8-4B24-952C-032C4BD4F11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71600" y="4931136"/>
            <a:ext cx="5977664" cy="170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2434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3736" y="192024"/>
            <a:ext cx="3379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6.7: Solution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C0735E4-9BE6-484E-88B9-4421871D048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4799" y="838200"/>
            <a:ext cx="6360059" cy="114300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D6FC37A-5582-4788-BC6D-2088CF281D38}"/>
              </a:ext>
            </a:extLst>
          </p:cNvPr>
          <p:cNvSpPr txBox="1">
            <a:spLocks/>
          </p:cNvSpPr>
          <p:nvPr/>
        </p:nvSpPr>
        <p:spPr>
          <a:xfrm>
            <a:off x="304799" y="2292198"/>
            <a:ext cx="8229600" cy="444500"/>
          </a:xfrm>
          <a:prstGeom prst="rect">
            <a:avLst/>
          </a:prstGeom>
        </p:spPr>
        <p:txBody>
          <a:bodyPr>
            <a:noAutofit/>
          </a:bodyPr>
          <a:lstStyle>
            <a:lvl1pPr marL="205795" indent="-171496" algn="l" defTabSz="685983" rtl="0" eaLnBrk="1" latinLnBrk="0" hangingPunct="1">
              <a:lnSpc>
                <a:spcPct val="90000"/>
              </a:lnSpc>
              <a:spcBef>
                <a:spcPts val="135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45889" indent="-171496" algn="l" defTabSz="685983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3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83085" indent="-137197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20282" indent="-137197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0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23179" indent="-102897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0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926077" indent="-102897" algn="l" defTabSz="685983" rtl="0" eaLnBrk="1" latinLnBrk="0" hangingPunct="1">
              <a:spcBef>
                <a:spcPts val="450"/>
              </a:spcBef>
              <a:buSzPct val="80000"/>
              <a:buFont typeface="Arial" pitchFamily="34" charset="0"/>
              <a:buChar char="•"/>
              <a:defRPr sz="10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028974" indent="-102897" algn="l" defTabSz="685983" rtl="0" eaLnBrk="1" latinLnBrk="0" hangingPunct="1">
              <a:spcBef>
                <a:spcPts val="450"/>
              </a:spcBef>
              <a:buSzPct val="80000"/>
              <a:buFont typeface="Arial" pitchFamily="34" charset="0"/>
              <a:buChar char="•"/>
              <a:defRPr sz="10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31872" indent="-102897" algn="l" defTabSz="685983" rtl="0" eaLnBrk="1" latinLnBrk="0" hangingPunct="1">
              <a:spcBef>
                <a:spcPts val="450"/>
              </a:spcBef>
              <a:buSzPct val="80000"/>
              <a:buFont typeface="Arial" pitchFamily="34" charset="0"/>
              <a:buChar char="•"/>
              <a:defRPr sz="10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34769" indent="-102897" algn="l" defTabSz="685983" rtl="0" eaLnBrk="1" latinLnBrk="0" hangingPunct="1">
              <a:spcBef>
                <a:spcPts val="450"/>
              </a:spcBef>
              <a:buSzPct val="80000"/>
              <a:buFont typeface="Arial" pitchFamily="34" charset="0"/>
              <a:buChar char="•"/>
              <a:defRPr sz="10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(b) The slack bus is: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FDECDF-C481-43C0-863B-A7ECDF0D7E6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" y="2774798"/>
            <a:ext cx="8229600" cy="2559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2404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3736" y="192024"/>
            <a:ext cx="3379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6.7: Solution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D6FC37A-5582-4788-BC6D-2088CF281D38}"/>
              </a:ext>
            </a:extLst>
          </p:cNvPr>
          <p:cNvSpPr txBox="1">
            <a:spLocks/>
          </p:cNvSpPr>
          <p:nvPr/>
        </p:nvSpPr>
        <p:spPr>
          <a:xfrm>
            <a:off x="173736" y="867218"/>
            <a:ext cx="8229600" cy="732982"/>
          </a:xfrm>
          <a:prstGeom prst="rect">
            <a:avLst/>
          </a:prstGeom>
        </p:spPr>
        <p:txBody>
          <a:bodyPr>
            <a:noAutofit/>
          </a:bodyPr>
          <a:lstStyle>
            <a:lvl1pPr marL="205795" indent="-171496" algn="l" defTabSz="685983" rtl="0" eaLnBrk="1" latinLnBrk="0" hangingPunct="1">
              <a:lnSpc>
                <a:spcPct val="90000"/>
              </a:lnSpc>
              <a:spcBef>
                <a:spcPts val="135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45889" indent="-171496" algn="l" defTabSz="685983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3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83085" indent="-137197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20282" indent="-137197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0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23179" indent="-102897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0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926077" indent="-102897" algn="l" defTabSz="685983" rtl="0" eaLnBrk="1" latinLnBrk="0" hangingPunct="1">
              <a:spcBef>
                <a:spcPts val="450"/>
              </a:spcBef>
              <a:buSzPct val="80000"/>
              <a:buFont typeface="Arial" pitchFamily="34" charset="0"/>
              <a:buChar char="•"/>
              <a:defRPr sz="10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028974" indent="-102897" algn="l" defTabSz="685983" rtl="0" eaLnBrk="1" latinLnBrk="0" hangingPunct="1">
              <a:spcBef>
                <a:spcPts val="450"/>
              </a:spcBef>
              <a:buSzPct val="80000"/>
              <a:buFont typeface="Arial" pitchFamily="34" charset="0"/>
              <a:buChar char="•"/>
              <a:defRPr sz="10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31872" indent="-102897" algn="l" defTabSz="685983" rtl="0" eaLnBrk="1" latinLnBrk="0" hangingPunct="1">
              <a:spcBef>
                <a:spcPts val="450"/>
              </a:spcBef>
              <a:buSzPct val="80000"/>
              <a:buFont typeface="Arial" pitchFamily="34" charset="0"/>
              <a:buChar char="•"/>
              <a:defRPr sz="10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34769" indent="-102897" algn="l" defTabSz="685983" rtl="0" eaLnBrk="1" latinLnBrk="0" hangingPunct="1">
              <a:spcBef>
                <a:spcPts val="450"/>
              </a:spcBef>
              <a:buSzPct val="80000"/>
              <a:buFont typeface="Arial" pitchFamily="34" charset="0"/>
              <a:buChar char="•"/>
              <a:defRPr sz="10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6400" indent="-406400" algn="just">
              <a:buNone/>
            </a:pP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(c) To find the line flows, first find the line currents are computed. With the line charging capacitors neglected, the line currents are: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49DCC7E-3D8D-4AB9-93EC-57825887189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1000" y="1638300"/>
            <a:ext cx="8229600" cy="201279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86832B1-B5C1-4B4E-B23E-AE086ED9FD1F}"/>
              </a:ext>
            </a:extLst>
          </p:cNvPr>
          <p:cNvSpPr txBox="1"/>
          <p:nvPr/>
        </p:nvSpPr>
        <p:spPr>
          <a:xfrm>
            <a:off x="355600" y="3836313"/>
            <a:ext cx="4572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line flows are: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D6C5030-7879-410B-9F44-98808397BF7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2000" y="4262437"/>
            <a:ext cx="6919132" cy="221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453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3736" y="192024"/>
            <a:ext cx="27158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Lecture Contents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7B628AC-0C2B-4B83-BC73-C4B949CBBAC6}"/>
              </a:ext>
            </a:extLst>
          </p:cNvPr>
          <p:cNvSpPr/>
          <p:nvPr/>
        </p:nvSpPr>
        <p:spPr>
          <a:xfrm>
            <a:off x="304800" y="653688"/>
            <a:ext cx="8153400" cy="1687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Power Flow Analysis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Gauss-Seidel method of power flow solution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4803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3736" y="192024"/>
            <a:ext cx="3379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6.7: Solution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717221A-D60B-4944-8269-FDFF3659E2E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9658" y="838200"/>
            <a:ext cx="7123816" cy="212883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0725A60-76AF-4D65-BABF-0C178B20A5F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4800" y="3257551"/>
            <a:ext cx="5933570" cy="146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3599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3736" y="192024"/>
            <a:ext cx="3379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6.7: Solution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A62A05-9D82-459F-AD3F-72020E5D382C}"/>
              </a:ext>
            </a:extLst>
          </p:cNvPr>
          <p:cNvSpPr txBox="1"/>
          <p:nvPr/>
        </p:nvSpPr>
        <p:spPr>
          <a:xfrm>
            <a:off x="173736" y="949601"/>
            <a:ext cx="4572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(d) The line flows are: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1909B3-7451-419A-A31A-8BEBED15691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3620" y="1600200"/>
            <a:ext cx="8016759" cy="3410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564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3736" y="192024"/>
            <a:ext cx="20665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6.8: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DD56CF3-CDFA-465C-B402-297159B5994B}"/>
              </a:ext>
            </a:extLst>
          </p:cNvPr>
          <p:cNvSpPr txBox="1">
            <a:spLocks/>
          </p:cNvSpPr>
          <p:nvPr/>
        </p:nvSpPr>
        <p:spPr>
          <a:xfrm>
            <a:off x="304800" y="762000"/>
            <a:ext cx="8665464" cy="2514600"/>
          </a:xfrm>
          <a:prstGeom prst="rect">
            <a:avLst/>
          </a:prstGeom>
        </p:spPr>
        <p:txBody>
          <a:bodyPr>
            <a:noAutofit/>
          </a:bodyPr>
          <a:lstStyle>
            <a:lvl1pPr marL="205795" indent="-171496" algn="l" defTabSz="685983" rtl="0" eaLnBrk="1" latinLnBrk="0" hangingPunct="1">
              <a:lnSpc>
                <a:spcPct val="90000"/>
              </a:lnSpc>
              <a:spcBef>
                <a:spcPts val="135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45889" indent="-171496" algn="l" defTabSz="685983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3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83085" indent="-137197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20282" indent="-137197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0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23179" indent="-102897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0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926077" indent="-102897" algn="l" defTabSz="685983" rtl="0" eaLnBrk="1" latinLnBrk="0" hangingPunct="1">
              <a:spcBef>
                <a:spcPts val="450"/>
              </a:spcBef>
              <a:buSzPct val="80000"/>
              <a:buFont typeface="Arial" pitchFamily="34" charset="0"/>
              <a:buChar char="•"/>
              <a:defRPr sz="10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028974" indent="-102897" algn="l" defTabSz="685983" rtl="0" eaLnBrk="1" latinLnBrk="0" hangingPunct="1">
              <a:spcBef>
                <a:spcPts val="450"/>
              </a:spcBef>
              <a:buSzPct val="80000"/>
              <a:buFont typeface="Arial" pitchFamily="34" charset="0"/>
              <a:buChar char="•"/>
              <a:defRPr sz="10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31872" indent="-102897" algn="l" defTabSz="685983" rtl="0" eaLnBrk="1" latinLnBrk="0" hangingPunct="1">
              <a:spcBef>
                <a:spcPts val="450"/>
              </a:spcBef>
              <a:buSzPct val="80000"/>
              <a:buFont typeface="Arial" pitchFamily="34" charset="0"/>
              <a:buChar char="•"/>
              <a:defRPr sz="10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34769" indent="-102897" algn="l" defTabSz="685983" rtl="0" eaLnBrk="1" latinLnBrk="0" hangingPunct="1">
              <a:spcBef>
                <a:spcPts val="450"/>
              </a:spcBef>
              <a:buSzPct val="80000"/>
              <a:buFont typeface="Arial" pitchFamily="34" charset="0"/>
              <a:buChar char="•"/>
              <a:defRPr sz="10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below shows the single-line diagram of three-bus power system with generator at buses 1 and 3. The magnitude of voltage at bus 1 is adjusted to 1.05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Voltage magnitude at bus 3 is fixed at 1.04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a real power generation at 200 MW. A load consisting of 400 MW and 250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Mvar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taken from bus 2. Line impedances are marked in per unit on a 100 MVA base and the line charging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susceptances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neglected. Obtain the 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power flow solution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Gauss-Seidel method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including 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line flows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line losses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38C607A-FB08-4B39-B150-D331AD60DCF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47800" y="3346811"/>
            <a:ext cx="6724650" cy="307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1892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3736" y="192024"/>
            <a:ext cx="3379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6.8: Solution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3DED839-3CE5-4C56-BB2C-685C673C2D96}"/>
              </a:ext>
            </a:extLst>
          </p:cNvPr>
          <p:cNvSpPr txBox="1">
            <a:spLocks/>
          </p:cNvSpPr>
          <p:nvPr/>
        </p:nvSpPr>
        <p:spPr>
          <a:xfrm>
            <a:off x="173736" y="662583"/>
            <a:ext cx="8229600" cy="457199"/>
          </a:xfrm>
          <a:prstGeom prst="rect">
            <a:avLst/>
          </a:prstGeom>
        </p:spPr>
        <p:txBody>
          <a:bodyPr>
            <a:noAutofit/>
          </a:bodyPr>
          <a:lstStyle>
            <a:lvl1pPr marL="205795" indent="-171496" algn="l" defTabSz="685983" rtl="0" eaLnBrk="1" latinLnBrk="0" hangingPunct="1">
              <a:lnSpc>
                <a:spcPct val="90000"/>
              </a:lnSpc>
              <a:spcBef>
                <a:spcPts val="135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45889" indent="-171496" algn="l" defTabSz="685983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3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83085" indent="-137197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20282" indent="-137197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0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23179" indent="-102897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0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926077" indent="-102897" algn="l" defTabSz="685983" rtl="0" eaLnBrk="1" latinLnBrk="0" hangingPunct="1">
              <a:spcBef>
                <a:spcPts val="450"/>
              </a:spcBef>
              <a:buSzPct val="80000"/>
              <a:buFont typeface="Arial" pitchFamily="34" charset="0"/>
              <a:buChar char="•"/>
              <a:defRPr sz="10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028974" indent="-102897" algn="l" defTabSz="685983" rtl="0" eaLnBrk="1" latinLnBrk="0" hangingPunct="1">
              <a:spcBef>
                <a:spcPts val="450"/>
              </a:spcBef>
              <a:buSzPct val="80000"/>
              <a:buFont typeface="Arial" pitchFamily="34" charset="0"/>
              <a:buChar char="•"/>
              <a:defRPr sz="10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31872" indent="-102897" algn="l" defTabSz="685983" rtl="0" eaLnBrk="1" latinLnBrk="0" hangingPunct="1">
              <a:spcBef>
                <a:spcPts val="450"/>
              </a:spcBef>
              <a:buSzPct val="80000"/>
              <a:buFont typeface="Arial" pitchFamily="34" charset="0"/>
              <a:buChar char="•"/>
              <a:defRPr sz="10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34769" indent="-102897" algn="l" defTabSz="685983" rtl="0" eaLnBrk="1" latinLnBrk="0" hangingPunct="1">
              <a:spcBef>
                <a:spcPts val="450"/>
              </a:spcBef>
              <a:buSzPct val="80000"/>
              <a:buFont typeface="Arial" pitchFamily="34" charset="0"/>
              <a:buChar char="•"/>
              <a:defRPr sz="10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Line impedances are converted to admittances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4EE4D19-CA2C-4037-9F72-6C5E801870C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6962" y="1039981"/>
            <a:ext cx="3866439" cy="4571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BC29C09-A256-4847-B7E1-CD9C1284831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57699" y="1023762"/>
            <a:ext cx="2209800" cy="457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A0B976D-B3D7-450F-8D53-C633982B2F6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8862" y="1434258"/>
            <a:ext cx="5985929" cy="150705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BAE508C-30BA-40CB-A9E0-2C1E05B074DA}"/>
              </a:ext>
            </a:extLst>
          </p:cNvPr>
          <p:cNvSpPr txBox="1"/>
          <p:nvPr/>
        </p:nvSpPr>
        <p:spPr>
          <a:xfrm>
            <a:off x="173736" y="2947886"/>
            <a:ext cx="87416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Bus 1 is taken as reference bus (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slack bus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Starting from an initial estimate of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637A720-B935-4ED7-B93F-1DCD382B5FB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1000" y="3801833"/>
            <a:ext cx="8381999" cy="225682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613E06F-2936-4FC7-BBD8-5C56B288BEC4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6726" y="3358006"/>
            <a:ext cx="5410200" cy="431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6727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3736" y="192024"/>
            <a:ext cx="3379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6.8: Solution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3DED839-3CE5-4C56-BB2C-685C673C2D96}"/>
              </a:ext>
            </a:extLst>
          </p:cNvPr>
          <p:cNvSpPr txBox="1">
            <a:spLocks/>
          </p:cNvSpPr>
          <p:nvPr/>
        </p:nvSpPr>
        <p:spPr>
          <a:xfrm>
            <a:off x="173736" y="662583"/>
            <a:ext cx="8229600" cy="709017"/>
          </a:xfrm>
          <a:prstGeom prst="rect">
            <a:avLst/>
          </a:prstGeom>
        </p:spPr>
        <p:txBody>
          <a:bodyPr>
            <a:noAutofit/>
          </a:bodyPr>
          <a:lstStyle>
            <a:lvl1pPr marL="205795" indent="-171496" algn="l" defTabSz="685983" rtl="0" eaLnBrk="1" latinLnBrk="0" hangingPunct="1">
              <a:lnSpc>
                <a:spcPct val="90000"/>
              </a:lnSpc>
              <a:spcBef>
                <a:spcPts val="135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45889" indent="-171496" algn="l" defTabSz="685983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3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83085" indent="-137197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20282" indent="-137197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0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23179" indent="-102897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0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926077" indent="-102897" algn="l" defTabSz="685983" rtl="0" eaLnBrk="1" latinLnBrk="0" hangingPunct="1">
              <a:spcBef>
                <a:spcPts val="450"/>
              </a:spcBef>
              <a:buSzPct val="80000"/>
              <a:buFont typeface="Arial" pitchFamily="34" charset="0"/>
              <a:buChar char="•"/>
              <a:defRPr sz="10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028974" indent="-102897" algn="l" defTabSz="685983" rtl="0" eaLnBrk="1" latinLnBrk="0" hangingPunct="1">
              <a:spcBef>
                <a:spcPts val="450"/>
              </a:spcBef>
              <a:buSzPct val="80000"/>
              <a:buFont typeface="Arial" pitchFamily="34" charset="0"/>
              <a:buChar char="•"/>
              <a:defRPr sz="10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31872" indent="-102897" algn="l" defTabSz="685983" rtl="0" eaLnBrk="1" latinLnBrk="0" hangingPunct="1">
              <a:spcBef>
                <a:spcPts val="450"/>
              </a:spcBef>
              <a:buSzPct val="80000"/>
              <a:buFont typeface="Arial" pitchFamily="34" charset="0"/>
              <a:buChar char="•"/>
              <a:defRPr sz="10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34769" indent="-102897" algn="l" defTabSz="685983" rtl="0" eaLnBrk="1" latinLnBrk="0" hangingPunct="1">
              <a:spcBef>
                <a:spcPts val="450"/>
              </a:spcBef>
              <a:buSzPct val="80000"/>
              <a:buFont typeface="Arial" pitchFamily="34" charset="0"/>
              <a:buChar char="•"/>
              <a:defRPr sz="10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Bus 3 is a regulated bus where voltage magnitude and real power are specified. For the voltage-controlled bus, the first reactive power is: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FEC1F82-79A1-454A-B785-5C1B3984F4E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4800" y="1382786"/>
            <a:ext cx="8229600" cy="169279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BB1DBFC-1F9E-4439-96B4-C1C619C882B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4800" y="3299817"/>
            <a:ext cx="82296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6265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3736" y="192024"/>
            <a:ext cx="3379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6.8: Solution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BB896B-7571-4DDC-A9CA-5819A0E34EA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1800" y="2489201"/>
            <a:ext cx="8509520" cy="38608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9A67CB6-E903-4248-ABE7-1B5D93B6945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1800" y="653689"/>
            <a:ext cx="8272660" cy="1784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4850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3736" y="192024"/>
            <a:ext cx="3379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6.8: Solution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DCA441-6C48-4818-8967-5642D34298C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" y="2971800"/>
            <a:ext cx="8229600" cy="28998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092C6B3-8B30-44DE-A5BC-D5C02922BCB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" y="822144"/>
            <a:ext cx="813435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3614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3736" y="192024"/>
            <a:ext cx="3379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6.8: Solution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4C066D0-701B-4FDB-85AD-F757BE83F02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1000" y="691789"/>
            <a:ext cx="5238750" cy="19240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E2BA25-90CC-4736-84B7-286E614BEC1A}"/>
              </a:ext>
            </a:extLst>
          </p:cNvPr>
          <p:cNvSpPr txBox="1"/>
          <p:nvPr/>
        </p:nvSpPr>
        <p:spPr>
          <a:xfrm>
            <a:off x="173736" y="2967335"/>
            <a:ext cx="8686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Line flows and line losses are computed as below:-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2544B7B-ACE2-4D31-A5A7-13096D431D8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4234" y="3657600"/>
            <a:ext cx="8305802" cy="1618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8865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3736" y="192024"/>
            <a:ext cx="3379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6.8: Solution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297A57-D622-461A-A7B5-39E67E4E1B2A}"/>
              </a:ext>
            </a:extLst>
          </p:cNvPr>
          <p:cNvSpPr txBox="1"/>
          <p:nvPr/>
        </p:nvSpPr>
        <p:spPr>
          <a:xfrm>
            <a:off x="514067" y="762000"/>
            <a:ext cx="8686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power flow diagram is as below:-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E4AF9A-89BD-477C-AAE5-356C1F543D8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4067" y="1524000"/>
            <a:ext cx="8172734" cy="411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5683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3736" y="192024"/>
            <a:ext cx="18117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Exercise 1: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8344935-64AB-421F-9824-EFB8D323C8B4}"/>
              </a:ext>
            </a:extLst>
          </p:cNvPr>
          <p:cNvSpPr/>
          <p:nvPr/>
        </p:nvSpPr>
        <p:spPr>
          <a:xfrm>
            <a:off x="224534" y="607961"/>
            <a:ext cx="8614665" cy="1833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Figure 1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shows the single-line diagram of a three-bus power system with generation at bus 1. The voltage at bus 1 is V</a:t>
            </a:r>
            <a:r>
              <a:rPr lang="en-US" sz="20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1.025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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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per unit. The scheduled loads on bus 2 and bus 3 are marked on the diagram. Line impedances are marked in per unit on a 100 MVA base. Line resistances and line charging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susceptances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are neglected.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A5AB285-40CC-4583-96F5-EE45DAF78F97}"/>
              </a:ext>
            </a:extLst>
          </p:cNvPr>
          <p:cNvSpPr/>
          <p:nvPr/>
        </p:nvSpPr>
        <p:spPr>
          <a:xfrm>
            <a:off x="224534" y="2423445"/>
            <a:ext cx="8449566" cy="7708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By using Gauss-Seidel method and initial estimates of V</a:t>
            </a:r>
            <a:r>
              <a:rPr lang="en-US" sz="20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0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(0)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=1.0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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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                   V</a:t>
            </a:r>
            <a:r>
              <a:rPr lang="en-US" sz="20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0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(0)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=1.3285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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19.8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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find V</a:t>
            </a:r>
            <a:r>
              <a:rPr lang="en-US" sz="20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V</a:t>
            </a:r>
            <a:r>
              <a:rPr lang="en-US" sz="20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Perform calculation for 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two iterations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061C19C-E0CA-4633-B6D7-07FF8A40C3CF}"/>
              </a:ext>
            </a:extLst>
          </p:cNvPr>
          <p:cNvSpPr/>
          <p:nvPr/>
        </p:nvSpPr>
        <p:spPr>
          <a:xfrm>
            <a:off x="224534" y="3159158"/>
            <a:ext cx="8178990" cy="417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  After several iterations, the bus voltages converge to 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68BFA3D-5999-47CB-B3F1-368A253AE725}"/>
              </a:ext>
            </a:extLst>
          </p:cNvPr>
          <p:cNvSpPr/>
          <p:nvPr/>
        </p:nvSpPr>
        <p:spPr>
          <a:xfrm>
            <a:off x="249933" y="3527413"/>
            <a:ext cx="3527917" cy="2187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en-US" sz="20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0.9346 – j0.1159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en-US" sz="20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0.9724 – j0.0604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Determine the line flows and losses and the slack bus real and reactive power.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A69EF8BB-8A9D-49DF-A88C-EBD0FED161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5863136"/>
              </p:ext>
            </p:extLst>
          </p:nvPr>
        </p:nvGraphicFramePr>
        <p:xfrm>
          <a:off x="3777850" y="3663704"/>
          <a:ext cx="5116217" cy="27714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r:id="rId3" imgW="10079102" imgH="5574713" progId="Visio.Drawing.11">
                  <p:embed/>
                </p:oleObj>
              </mc:Choice>
              <mc:Fallback>
                <p:oleObj r:id="rId3" imgW="10079102" imgH="5574713" progId="Visio.Drawing.11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7850" y="3663704"/>
                        <a:ext cx="5116217" cy="27714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72BA62F1-173D-4221-A7B0-B868BDA2FB54}"/>
              </a:ext>
            </a:extLst>
          </p:cNvPr>
          <p:cNvSpPr txBox="1"/>
          <p:nvPr/>
        </p:nvSpPr>
        <p:spPr>
          <a:xfrm>
            <a:off x="5164024" y="6455933"/>
            <a:ext cx="11973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Figure 1: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061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3736" y="192024"/>
            <a:ext cx="30732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Outcomes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7B628AC-0C2B-4B83-BC73-C4B949CBBAC6}"/>
              </a:ext>
            </a:extLst>
          </p:cNvPr>
          <p:cNvSpPr/>
          <p:nvPr/>
        </p:nvSpPr>
        <p:spPr>
          <a:xfrm>
            <a:off x="304800" y="653688"/>
            <a:ext cx="8153400" cy="1687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students will be able to…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Identify type of buses in power system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 general equation of power flow solution</a:t>
            </a:r>
          </a:p>
        </p:txBody>
      </p:sp>
    </p:spTree>
    <p:extLst>
      <p:ext uri="{BB962C8B-B14F-4D97-AF65-F5344CB8AC3E}">
        <p14:creationId xmlns:p14="http://schemas.microsoft.com/office/powerpoint/2010/main" val="22166749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3736" y="192024"/>
            <a:ext cx="18117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Exercise 2: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8344935-64AB-421F-9824-EFB8D323C8B4}"/>
              </a:ext>
            </a:extLst>
          </p:cNvPr>
          <p:cNvSpPr/>
          <p:nvPr/>
        </p:nvSpPr>
        <p:spPr>
          <a:xfrm>
            <a:off x="224534" y="607961"/>
            <a:ext cx="8614665" cy="2397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Figure 2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shows the single-line diagram of three-bus power system with generation at bus 1 and bus 3. The voltage at bus 1 is V1 = 1.0250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p.u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The voltage magnitude at bus 3 is fixed at 1.05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p.u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with a real power generation of 250 MW. The scheduled load on bus 2 is marked on the diagram. Line impedances are marked in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p.u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on a 100-MVA base. Line resistances and line charging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susceptances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are neglected.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2BA62F1-173D-4221-A7B0-B868BDA2FB54}"/>
              </a:ext>
            </a:extLst>
          </p:cNvPr>
          <p:cNvSpPr txBox="1"/>
          <p:nvPr/>
        </p:nvSpPr>
        <p:spPr>
          <a:xfrm>
            <a:off x="813516" y="5369192"/>
            <a:ext cx="11973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Figure 2:</a:t>
            </a:r>
            <a:endParaRPr lang="en-US" dirty="0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F1850E9A-0D2E-4AB1-9A6F-3EA2454864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7870939"/>
              </p:ext>
            </p:extLst>
          </p:nvPr>
        </p:nvGraphicFramePr>
        <p:xfrm>
          <a:off x="1676400" y="3927877"/>
          <a:ext cx="5312700" cy="2738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r:id="rId3" imgW="9949369" imgH="5161954" progId="Visio.Drawing.11">
                  <p:embed/>
                </p:oleObj>
              </mc:Choice>
              <mc:Fallback>
                <p:oleObj r:id="rId3" imgW="9949369" imgH="5161954" progId="Visio.Drawing.11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3927877"/>
                        <a:ext cx="5312700" cy="27380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2AFB2900-5D4C-4FEE-A756-B0621AA3E6E1}"/>
              </a:ext>
            </a:extLst>
          </p:cNvPr>
          <p:cNvSpPr/>
          <p:nvPr/>
        </p:nvSpPr>
        <p:spPr>
          <a:xfrm>
            <a:off x="224533" y="2971997"/>
            <a:ext cx="8614665" cy="1235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By using </a:t>
            </a:r>
            <a:r>
              <a:rPr lang="en-US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Gauss-Seidel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method and initial estimates of V</a:t>
            </a:r>
            <a:r>
              <a:rPr lang="en-US" sz="2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(0)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1.0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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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V</a:t>
            </a:r>
            <a:r>
              <a:rPr lang="en-US" sz="2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(0)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1.05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0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determine V</a:t>
            </a:r>
            <a:r>
              <a:rPr lang="en-US" sz="2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V</a:t>
            </a:r>
            <a:r>
              <a:rPr lang="en-US" sz="2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Perform calculation for </a:t>
            </a:r>
            <a:r>
              <a:rPr lang="en-US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one iteration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229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5" descr="Image result for induction motor"/>
          <p:cNvSpPr>
            <a:spLocks noChangeAspect="1" noChangeArrowheads="1"/>
          </p:cNvSpPr>
          <p:nvPr/>
        </p:nvSpPr>
        <p:spPr bwMode="auto">
          <a:xfrm>
            <a:off x="155575" y="-1371600"/>
            <a:ext cx="58769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7BB9EF-9358-4128-8D96-C6E084A33FE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7556" y="1143000"/>
            <a:ext cx="8748889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70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3736" y="192024"/>
            <a:ext cx="5832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to Power Flow/ Load Flow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F1B26C2-0A7E-4D47-98DB-62B973AAA56C}"/>
              </a:ext>
            </a:extLst>
          </p:cNvPr>
          <p:cNvSpPr txBox="1">
            <a:spLocks noChangeArrowheads="1"/>
          </p:cNvSpPr>
          <p:nvPr/>
        </p:nvSpPr>
        <p:spPr>
          <a:xfrm>
            <a:off x="186436" y="762000"/>
            <a:ext cx="8534400" cy="457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05795" indent="-171496" algn="l" defTabSz="685983" rtl="0" eaLnBrk="1" latinLnBrk="0" hangingPunct="1">
              <a:lnSpc>
                <a:spcPct val="90000"/>
              </a:lnSpc>
              <a:spcBef>
                <a:spcPts val="135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45889" indent="-171496" algn="l" defTabSz="685983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3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83085" indent="-137197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20282" indent="-137197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0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23179" indent="-102897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0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926077" indent="-102897" algn="l" defTabSz="685983" rtl="0" eaLnBrk="1" latinLnBrk="0" hangingPunct="1">
              <a:spcBef>
                <a:spcPts val="450"/>
              </a:spcBef>
              <a:buSzPct val="80000"/>
              <a:buFont typeface="Arial" pitchFamily="34" charset="0"/>
              <a:buChar char="•"/>
              <a:defRPr sz="10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028974" indent="-102897" algn="l" defTabSz="685983" rtl="0" eaLnBrk="1" latinLnBrk="0" hangingPunct="1">
              <a:spcBef>
                <a:spcPts val="450"/>
              </a:spcBef>
              <a:buSzPct val="80000"/>
              <a:buFont typeface="Arial" pitchFamily="34" charset="0"/>
              <a:buChar char="•"/>
              <a:defRPr sz="10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31872" indent="-102897" algn="l" defTabSz="685983" rtl="0" eaLnBrk="1" latinLnBrk="0" hangingPunct="1">
              <a:spcBef>
                <a:spcPts val="450"/>
              </a:spcBef>
              <a:buSzPct val="80000"/>
              <a:buFont typeface="Arial" pitchFamily="34" charset="0"/>
              <a:buChar char="•"/>
              <a:defRPr sz="10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34769" indent="-102897" algn="l" defTabSz="685983" rtl="0" eaLnBrk="1" latinLnBrk="0" hangingPunct="1">
              <a:spcBef>
                <a:spcPts val="450"/>
              </a:spcBef>
              <a:buSzPct val="80000"/>
              <a:buFont typeface="Arial" pitchFamily="34" charset="0"/>
              <a:buChar char="•"/>
              <a:defRPr sz="10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6400" indent="-406400" algn="just">
              <a:buFont typeface="Wingdings 2" panose="05020102010507070707" pitchFamily="18" charset="2"/>
              <a:buChar char=""/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Power Flow Studies (Load Flow)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an important part of power system analysis</a:t>
            </a:r>
          </a:p>
          <a:p>
            <a:pPr marL="406400" indent="-406400" algn="just">
              <a:buFont typeface="Wingdings 2" panose="05020102010507070707" pitchFamily="18" charset="2"/>
              <a:buChar char="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Necessary for planning, economic scheduling and control of an existing system as well as planning its future expansion</a:t>
            </a:r>
          </a:p>
          <a:p>
            <a:pPr marL="406400" indent="-406400" algn="just">
              <a:buFont typeface="Wingdings 2" panose="05020102010507070707" pitchFamily="18" charset="2"/>
              <a:buChar char="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problem consists of determining the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magnitudes and phase angle of voltages at each bus and active and reactive power flow in each line</a:t>
            </a:r>
          </a:p>
          <a:p>
            <a:pPr marL="406400" indent="-406400" algn="just">
              <a:buFont typeface="Wingdings 2" panose="05020102010507070707" pitchFamily="18" charset="2"/>
              <a:buChar char="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solving power flow problem, the system is assumed to be operating under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balanced conditions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a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single-phase model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used</a:t>
            </a:r>
          </a:p>
          <a:p>
            <a:pPr marL="406400" indent="-406400" algn="just">
              <a:buFont typeface="Wingdings 2" panose="05020102010507070707" pitchFamily="18" charset="2"/>
              <a:buChar char="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Four quantities are associated with each bus: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voltage magnitude |V|, phase angle </a:t>
            </a:r>
            <a:r>
              <a:rPr lang="el-GR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real power P and reactive power Q</a:t>
            </a:r>
          </a:p>
          <a:p>
            <a:pPr marL="406400" indent="-406400" algn="just">
              <a:buFont typeface="Wingdings 2" panose="05020102010507070707" pitchFamily="18" charset="2"/>
              <a:buChar char=""/>
            </a:pP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305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3736" y="192024"/>
            <a:ext cx="5832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to Power Flow/ Load Flow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CEF652-9236-4870-B25C-FED014109FE5}"/>
              </a:ext>
            </a:extLst>
          </p:cNvPr>
          <p:cNvSpPr txBox="1"/>
          <p:nvPr/>
        </p:nvSpPr>
        <p:spPr>
          <a:xfrm>
            <a:off x="173736" y="653689"/>
            <a:ext cx="8665464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system buses are generally classified into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types:-</a:t>
            </a:r>
          </a:p>
          <a:p>
            <a:pPr algn="just"/>
            <a:endParaRPr lang="en-US" sz="14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Clr>
                <a:schemeClr val="tx1"/>
              </a:buClr>
              <a:buSzPct val="80000"/>
              <a:buFont typeface="Wingdings 2" panose="05020102010507070707" pitchFamily="18" charset="2"/>
              <a:buChar char=""/>
            </a:pP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Slack bus (Swing bus or Reference bus)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one generator at slack bus - is taken as reference where the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magnitude voltage (V)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phase angle of the voltage (</a:t>
            </a:r>
            <a:r>
              <a:rPr lang="el-GR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)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specified. This bus makes up the difference between scheduled loads and generated power that caused by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losses in the network</a:t>
            </a:r>
          </a:p>
          <a:p>
            <a:pPr algn="just"/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Clr>
                <a:schemeClr val="tx1"/>
              </a:buClr>
              <a:buSzPct val="80000"/>
              <a:buFont typeface="Wingdings 2" panose="05020102010507070707" pitchFamily="18" charset="2"/>
              <a:buChar char="¨"/>
            </a:pP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Load buses (P-Q buses)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the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reactive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active powers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specified at these buses. The magnitude and the phase angle of the bus voltages are unknown</a:t>
            </a:r>
          </a:p>
          <a:p>
            <a:pPr marL="342900" indent="-342900" algn="just">
              <a:buClr>
                <a:schemeClr val="tx1"/>
              </a:buClr>
              <a:buSzPct val="80000"/>
              <a:buFont typeface="Wingdings 2" panose="05020102010507070707" pitchFamily="18" charset="2"/>
              <a:buChar char="¨"/>
            </a:pPr>
            <a:endParaRPr 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Clr>
                <a:schemeClr val="tx1"/>
              </a:buClr>
              <a:buSzPct val="80000"/>
              <a:buFont typeface="Wingdings 2" panose="05020102010507070707" pitchFamily="18" charset="2"/>
              <a:buChar char="¨"/>
            </a:pP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Regulated buses (Generator buses or P-V buses)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known as </a:t>
            </a:r>
            <a:r>
              <a:rPr lang="en-US" sz="24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voltage-controlled buses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 power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voltage magnitude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specified. The phase angles of the voltages and reactive power to be determined</a:t>
            </a:r>
            <a:endParaRPr 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338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3736" y="192024"/>
            <a:ext cx="3291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 Flow Equation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CEF652-9236-4870-B25C-FED014109FE5}"/>
              </a:ext>
            </a:extLst>
          </p:cNvPr>
          <p:cNvSpPr txBox="1"/>
          <p:nvPr/>
        </p:nvSpPr>
        <p:spPr>
          <a:xfrm>
            <a:off x="173736" y="815876"/>
            <a:ext cx="866546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Clr>
                <a:schemeClr val="tx1"/>
              </a:buClr>
              <a:buSzPct val="80000"/>
              <a:buFont typeface="Wingdings 2" panose="05020102010507070707" pitchFamily="18" charset="2"/>
              <a:buChar char="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 bus of a power system network as shown in figure below. Transmission lines are represented by equivalent </a:t>
            </a:r>
            <a:r>
              <a:rPr lang="el-GR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models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impedances have been converted to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 unit admittances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a common MVA base</a:t>
            </a:r>
          </a:p>
          <a:p>
            <a:pPr marL="342900" indent="-342900" algn="just">
              <a:buClr>
                <a:schemeClr val="tx1"/>
              </a:buClr>
              <a:buSzPct val="80000"/>
              <a:buFont typeface="Wingdings 2" panose="05020102010507070707" pitchFamily="18" charset="2"/>
              <a:buChar char="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Clr>
                <a:schemeClr val="tx1"/>
              </a:buClr>
              <a:buSzPct val="80000"/>
              <a:buFont typeface="Wingdings 2" panose="05020102010507070707" pitchFamily="18" charset="2"/>
              <a:buChar char="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Applying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KCL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this bus (bus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results in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01E965F0-1DC4-44DB-B63F-58045D0D5851}"/>
              </a:ext>
            </a:extLst>
          </p:cNvPr>
          <p:cNvGrpSpPr/>
          <p:nvPr/>
        </p:nvGrpSpPr>
        <p:grpSpPr>
          <a:xfrm>
            <a:off x="5451843" y="3352800"/>
            <a:ext cx="3615957" cy="3216537"/>
            <a:chOff x="381000" y="3260462"/>
            <a:chExt cx="3615957" cy="3216537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934CB345-3FF8-4222-8C7B-D14F3E36489A}"/>
                </a:ext>
              </a:extLst>
            </p:cNvPr>
            <p:cNvGrpSpPr/>
            <p:nvPr/>
          </p:nvGrpSpPr>
          <p:grpSpPr>
            <a:xfrm>
              <a:off x="381000" y="3695298"/>
              <a:ext cx="3378708" cy="2781701"/>
              <a:chOff x="655320" y="3352800"/>
              <a:chExt cx="3824953" cy="3324012"/>
            </a:xfrm>
          </p:grpSpPr>
          <p:cxnSp>
            <p:nvCxnSpPr>
              <p:cNvPr id="3" name="Straight Connector 2">
                <a:extLst>
                  <a:ext uri="{FF2B5EF4-FFF2-40B4-BE49-F238E27FC236}">
                    <a16:creationId xmlns:a16="http://schemas.microsoft.com/office/drawing/2014/main" id="{A8E1F250-688D-43B2-A933-44B94E06AA34}"/>
                  </a:ext>
                </a:extLst>
              </p:cNvPr>
              <p:cNvCxnSpPr/>
              <p:nvPr/>
            </p:nvCxnSpPr>
            <p:spPr>
              <a:xfrm flipH="1">
                <a:off x="1478280" y="3352800"/>
                <a:ext cx="0" cy="228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FE4BE0BE-7586-4760-9E92-401E05D25CA6}"/>
                  </a:ext>
                </a:extLst>
              </p:cNvPr>
              <p:cNvCxnSpPr/>
              <p:nvPr/>
            </p:nvCxnSpPr>
            <p:spPr>
              <a:xfrm>
                <a:off x="1478280" y="3581400"/>
                <a:ext cx="13716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5B3E902B-9926-4355-B7F4-FC3FAFCAF224}"/>
                  </a:ext>
                </a:extLst>
              </p:cNvPr>
              <p:cNvCxnSpPr/>
              <p:nvPr/>
            </p:nvCxnSpPr>
            <p:spPr>
              <a:xfrm>
                <a:off x="1478280" y="4114800"/>
                <a:ext cx="20574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D6F27F8F-9952-4806-881F-A2CE3F27665E}"/>
                  </a:ext>
                </a:extLst>
              </p:cNvPr>
              <p:cNvCxnSpPr/>
              <p:nvPr/>
            </p:nvCxnSpPr>
            <p:spPr>
              <a:xfrm>
                <a:off x="1478280" y="5029200"/>
                <a:ext cx="3001993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589FB9E8-6FD8-4D7D-8541-7B398C583B2B}"/>
                  </a:ext>
                </a:extLst>
              </p:cNvPr>
              <p:cNvCxnSpPr/>
              <p:nvPr/>
            </p:nvCxnSpPr>
            <p:spPr>
              <a:xfrm>
                <a:off x="655320" y="4572000"/>
                <a:ext cx="82296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4C0FC79E-1D92-487B-AEE2-38AC9B0EE936}"/>
                  </a:ext>
                </a:extLst>
              </p:cNvPr>
              <p:cNvCxnSpPr/>
              <p:nvPr/>
            </p:nvCxnSpPr>
            <p:spPr>
              <a:xfrm>
                <a:off x="1478280" y="5410200"/>
                <a:ext cx="64008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D0F864B2-0FCE-4235-A21D-26F068ECF1EC}"/>
                  </a:ext>
                </a:extLst>
              </p:cNvPr>
              <p:cNvGrpSpPr/>
              <p:nvPr/>
            </p:nvGrpSpPr>
            <p:grpSpPr>
              <a:xfrm>
                <a:off x="1941196" y="5396652"/>
                <a:ext cx="320040" cy="1280160"/>
                <a:chOff x="1965960" y="5410200"/>
                <a:chExt cx="320040" cy="1280160"/>
              </a:xfrm>
            </p:grpSpPr>
            <p:cxnSp>
              <p:nvCxnSpPr>
                <p:cNvPr id="14" name="Straight Connector 13">
                  <a:extLst>
                    <a:ext uri="{FF2B5EF4-FFF2-40B4-BE49-F238E27FC236}">
                      <a16:creationId xmlns:a16="http://schemas.microsoft.com/office/drawing/2014/main" id="{06ACC7BD-8DD8-478F-9A0A-4BFBA088C44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133600" y="5410200"/>
                  <a:ext cx="0" cy="109728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42D5A07F-CF51-4A96-A328-EDB34F6EA789}"/>
                    </a:ext>
                  </a:extLst>
                </p:cNvPr>
                <p:cNvSpPr/>
                <p:nvPr/>
              </p:nvSpPr>
              <p:spPr>
                <a:xfrm>
                  <a:off x="1981205" y="5638800"/>
                  <a:ext cx="304795" cy="60960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1ED40077-60ED-4EB7-8183-A3CFF755C23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965960" y="6507480"/>
                  <a:ext cx="32004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>
                  <a:extLst>
                    <a:ext uri="{FF2B5EF4-FFF2-40B4-BE49-F238E27FC236}">
                      <a16:creationId xmlns:a16="http://schemas.microsoft.com/office/drawing/2014/main" id="{02B47EE4-7A29-450D-9C55-89F5CF22F35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011680" y="6597015"/>
                  <a:ext cx="2286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1A71C18F-456F-471F-9CB6-7D8C8B88D77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057400" y="6690360"/>
                  <a:ext cx="13716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5B11E120-BE7C-4CB3-94BA-613C21523D12}"/>
                  </a:ext>
                </a:extLst>
              </p:cNvPr>
              <p:cNvCxnSpPr/>
              <p:nvPr/>
            </p:nvCxnSpPr>
            <p:spPr>
              <a:xfrm>
                <a:off x="670560" y="4572000"/>
                <a:ext cx="548640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DF21036A-99B5-4353-877B-9D5D03F06353}"/>
                  </a:ext>
                </a:extLst>
              </p:cNvPr>
              <p:cNvCxnSpPr/>
              <p:nvPr/>
            </p:nvCxnSpPr>
            <p:spPr>
              <a:xfrm>
                <a:off x="2849880" y="3390900"/>
                <a:ext cx="0" cy="381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17620710-E07F-4A53-9F29-F12A0E20A4F0}"/>
                  </a:ext>
                </a:extLst>
              </p:cNvPr>
              <p:cNvCxnSpPr/>
              <p:nvPr/>
            </p:nvCxnSpPr>
            <p:spPr>
              <a:xfrm>
                <a:off x="3535680" y="3924300"/>
                <a:ext cx="0" cy="381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18D7C0F0-56FB-4144-BAEA-6D9671D95A1A}"/>
                  </a:ext>
                </a:extLst>
              </p:cNvPr>
              <p:cNvCxnSpPr/>
              <p:nvPr/>
            </p:nvCxnSpPr>
            <p:spPr>
              <a:xfrm>
                <a:off x="4465528" y="4838700"/>
                <a:ext cx="0" cy="381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Flowchart: Connector 26">
                <a:extLst>
                  <a:ext uri="{FF2B5EF4-FFF2-40B4-BE49-F238E27FC236}">
                    <a16:creationId xmlns:a16="http://schemas.microsoft.com/office/drawing/2014/main" id="{0F48E792-39F9-4183-B62D-56DA7C0B4032}"/>
                  </a:ext>
                </a:extLst>
              </p:cNvPr>
              <p:cNvSpPr/>
              <p:nvPr/>
            </p:nvSpPr>
            <p:spPr>
              <a:xfrm>
                <a:off x="1739092" y="4251960"/>
                <a:ext cx="91440" cy="91440"/>
              </a:xfrm>
              <a:prstGeom prst="flowChartConnector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Flowchart: Connector 28">
                <a:extLst>
                  <a:ext uri="{FF2B5EF4-FFF2-40B4-BE49-F238E27FC236}">
                    <a16:creationId xmlns:a16="http://schemas.microsoft.com/office/drawing/2014/main" id="{BAB1A47B-AAE8-4454-B78E-BABF95636E1B}"/>
                  </a:ext>
                </a:extLst>
              </p:cNvPr>
              <p:cNvSpPr/>
              <p:nvPr/>
            </p:nvSpPr>
            <p:spPr>
              <a:xfrm>
                <a:off x="1739092" y="4547235"/>
                <a:ext cx="91440" cy="91440"/>
              </a:xfrm>
              <a:prstGeom prst="flowChartConnector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Flowchart: Connector 30">
                <a:extLst>
                  <a:ext uri="{FF2B5EF4-FFF2-40B4-BE49-F238E27FC236}">
                    <a16:creationId xmlns:a16="http://schemas.microsoft.com/office/drawing/2014/main" id="{726D7DF4-B95D-4173-B281-2E10EC5B39A2}"/>
                  </a:ext>
                </a:extLst>
              </p:cNvPr>
              <p:cNvSpPr/>
              <p:nvPr/>
            </p:nvSpPr>
            <p:spPr>
              <a:xfrm>
                <a:off x="1739092" y="4842510"/>
                <a:ext cx="91440" cy="91440"/>
              </a:xfrm>
              <a:prstGeom prst="flowChartConnector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785D70A-28E5-4682-8319-0B321B6A762A}"/>
                </a:ext>
              </a:extLst>
            </p:cNvPr>
            <p:cNvSpPr txBox="1"/>
            <p:nvPr/>
          </p:nvSpPr>
          <p:spPr>
            <a:xfrm>
              <a:off x="932002" y="3260462"/>
              <a:ext cx="3518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US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59CEA933-C0EC-4A72-838C-6B4BD40D9DAB}"/>
                </a:ext>
              </a:extLst>
            </p:cNvPr>
            <p:cNvSpPr txBox="1"/>
            <p:nvPr/>
          </p:nvSpPr>
          <p:spPr>
            <a:xfrm>
              <a:off x="458170" y="4263094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US" i="1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endPara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2696D43-E681-4CDF-8AE5-A8A365CA59F4}"/>
                </a:ext>
              </a:extLst>
            </p:cNvPr>
            <p:cNvSpPr txBox="1"/>
            <p:nvPr/>
          </p:nvSpPr>
          <p:spPr>
            <a:xfrm>
              <a:off x="2723981" y="3831020"/>
              <a:ext cx="4026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US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B841442-330D-489C-8CB6-A528C494BC9F}"/>
                </a:ext>
              </a:extLst>
            </p:cNvPr>
            <p:cNvSpPr txBox="1"/>
            <p:nvPr/>
          </p:nvSpPr>
          <p:spPr>
            <a:xfrm>
              <a:off x="2118191" y="3383097"/>
              <a:ext cx="4026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US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7F6ED482-32FA-4031-B594-CFEDD7DBBD53}"/>
                </a:ext>
              </a:extLst>
            </p:cNvPr>
            <p:cNvSpPr txBox="1"/>
            <p:nvPr/>
          </p:nvSpPr>
          <p:spPr>
            <a:xfrm>
              <a:off x="3594283" y="4593300"/>
              <a:ext cx="4026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US" i="1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endPara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EEA045BB-496F-4612-9A82-37E9BDC66B2B}"/>
                </a:ext>
              </a:extLst>
            </p:cNvPr>
            <p:cNvSpPr txBox="1"/>
            <p:nvPr/>
          </p:nvSpPr>
          <p:spPr>
            <a:xfrm>
              <a:off x="1506076" y="3523481"/>
              <a:ext cx="4074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en-US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i1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201A5359-1054-4C75-8559-6EBAA21C2973}"/>
                </a:ext>
              </a:extLst>
            </p:cNvPr>
            <p:cNvSpPr txBox="1"/>
            <p:nvPr/>
          </p:nvSpPr>
          <p:spPr>
            <a:xfrm>
              <a:off x="1734987" y="3968548"/>
              <a:ext cx="4074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en-US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i2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FE651C05-C9A2-4E7F-925F-05222E980039}"/>
                </a:ext>
              </a:extLst>
            </p:cNvPr>
            <p:cNvSpPr txBox="1"/>
            <p:nvPr/>
          </p:nvSpPr>
          <p:spPr>
            <a:xfrm>
              <a:off x="2517834" y="4723961"/>
              <a:ext cx="4074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en-US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i3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D3E1044B-2B02-4C0C-9B9D-ECF59E85602F}"/>
                </a:ext>
              </a:extLst>
            </p:cNvPr>
            <p:cNvSpPr txBox="1"/>
            <p:nvPr/>
          </p:nvSpPr>
          <p:spPr>
            <a:xfrm>
              <a:off x="1799556" y="5635784"/>
              <a:ext cx="4074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en-US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i0</a:t>
              </a:r>
            </a:p>
          </p:txBody>
        </p:sp>
      </p:grpSp>
      <p:pic>
        <p:nvPicPr>
          <p:cNvPr id="55" name="Picture 3">
            <a:extLst>
              <a:ext uri="{FF2B5EF4-FFF2-40B4-BE49-F238E27FC236}">
                <a16:creationId xmlns:a16="http://schemas.microsoft.com/office/drawing/2014/main" id="{9A9ECC87-99F1-4392-AB46-98BE50F939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5" r="3813"/>
          <a:stretch/>
        </p:blipFill>
        <p:spPr bwMode="auto">
          <a:xfrm>
            <a:off x="283519" y="3346178"/>
            <a:ext cx="5370054" cy="1716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3629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3736" y="192024"/>
            <a:ext cx="3291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 Flow Equation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CEF652-9236-4870-B25C-FED014109FE5}"/>
              </a:ext>
            </a:extLst>
          </p:cNvPr>
          <p:cNvSpPr txBox="1"/>
          <p:nvPr/>
        </p:nvSpPr>
        <p:spPr>
          <a:xfrm>
            <a:off x="173736" y="819912"/>
            <a:ext cx="86654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real and reactive power at bus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</a:t>
            </a: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222C33B9-FD63-4DB5-BB0C-0F74FB2F7016}"/>
              </a:ext>
            </a:extLst>
          </p:cNvPr>
          <p:cNvSpPr txBox="1">
            <a:spLocks/>
          </p:cNvSpPr>
          <p:nvPr/>
        </p:nvSpPr>
        <p:spPr>
          <a:xfrm>
            <a:off x="173736" y="3352800"/>
            <a:ext cx="8665464" cy="1547181"/>
          </a:xfrm>
          <a:prstGeom prst="rect">
            <a:avLst/>
          </a:prstGeom>
        </p:spPr>
        <p:txBody>
          <a:bodyPr>
            <a:normAutofit/>
          </a:bodyPr>
          <a:lstStyle>
            <a:lvl1pPr marL="205795" indent="-171496" algn="l" defTabSz="685983" rtl="0" eaLnBrk="1" latinLnBrk="0" hangingPunct="1">
              <a:lnSpc>
                <a:spcPct val="90000"/>
              </a:lnSpc>
              <a:spcBef>
                <a:spcPts val="135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45889" indent="-171496" algn="l" defTabSz="685983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3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83085" indent="-137197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20282" indent="-137197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0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23179" indent="-102897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0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926077" indent="-102897" algn="l" defTabSz="685983" rtl="0" eaLnBrk="1" latinLnBrk="0" hangingPunct="1">
              <a:spcBef>
                <a:spcPts val="450"/>
              </a:spcBef>
              <a:buSzPct val="80000"/>
              <a:buFont typeface="Arial" pitchFamily="34" charset="0"/>
              <a:buChar char="•"/>
              <a:defRPr sz="10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028974" indent="-102897" algn="l" defTabSz="685983" rtl="0" eaLnBrk="1" latinLnBrk="0" hangingPunct="1">
              <a:spcBef>
                <a:spcPts val="450"/>
              </a:spcBef>
              <a:buSzPct val="80000"/>
              <a:buFont typeface="Arial" pitchFamily="34" charset="0"/>
              <a:buChar char="•"/>
              <a:defRPr sz="10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31872" indent="-102897" algn="l" defTabSz="685983" rtl="0" eaLnBrk="1" latinLnBrk="0" hangingPunct="1">
              <a:spcBef>
                <a:spcPts val="450"/>
              </a:spcBef>
              <a:buSzPct val="80000"/>
              <a:buFont typeface="Arial" pitchFamily="34" charset="0"/>
              <a:buChar char="•"/>
              <a:defRPr sz="10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34769" indent="-102897" algn="l" defTabSz="685983" rtl="0" eaLnBrk="1" latinLnBrk="0" hangingPunct="1">
              <a:spcBef>
                <a:spcPts val="450"/>
              </a:spcBef>
              <a:buSzPct val="80000"/>
              <a:buFont typeface="Arial" pitchFamily="34" charset="0"/>
              <a:buChar char="•"/>
              <a:defRPr sz="10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this relationship, the mathematical formulation of the power flow problem results in a system of algebraic non-linear equations which must be solved by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iterative techniques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(like Gauss-Seidel, Newton-Raphson etc.)</a:t>
            </a:r>
          </a:p>
        </p:txBody>
      </p:sp>
      <p:pic>
        <p:nvPicPr>
          <p:cNvPr id="36" name="Picture 2">
            <a:extLst>
              <a:ext uri="{FF2B5EF4-FFF2-40B4-BE49-F238E27FC236}">
                <a16:creationId xmlns:a16="http://schemas.microsoft.com/office/drawing/2014/main" id="{315293FB-B22C-4654-B943-6784A3555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447800"/>
            <a:ext cx="489509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2181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3736" y="192024"/>
            <a:ext cx="52389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Gauss-Seidel Power Flow Solution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817B2C8-9F6D-4FD1-BB1F-0399AFB95BD6}"/>
              </a:ext>
            </a:extLst>
          </p:cNvPr>
          <p:cNvSpPr txBox="1">
            <a:spLocks/>
          </p:cNvSpPr>
          <p:nvPr/>
        </p:nvSpPr>
        <p:spPr>
          <a:xfrm>
            <a:off x="170688" y="653689"/>
            <a:ext cx="8639660" cy="1547181"/>
          </a:xfrm>
          <a:prstGeom prst="rect">
            <a:avLst/>
          </a:prstGeom>
        </p:spPr>
        <p:txBody>
          <a:bodyPr>
            <a:noAutofit/>
          </a:bodyPr>
          <a:lstStyle>
            <a:lvl1pPr marL="205795" indent="-171496" algn="l" defTabSz="685983" rtl="0" eaLnBrk="1" latinLnBrk="0" hangingPunct="1">
              <a:lnSpc>
                <a:spcPct val="90000"/>
              </a:lnSpc>
              <a:spcBef>
                <a:spcPts val="135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45889" indent="-171496" algn="l" defTabSz="685983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3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83085" indent="-137197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20282" indent="-137197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0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23179" indent="-102897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0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926077" indent="-102897" algn="l" defTabSz="685983" rtl="0" eaLnBrk="1" latinLnBrk="0" hangingPunct="1">
              <a:spcBef>
                <a:spcPts val="450"/>
              </a:spcBef>
              <a:buSzPct val="80000"/>
              <a:buFont typeface="Arial" pitchFamily="34" charset="0"/>
              <a:buChar char="•"/>
              <a:defRPr sz="10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028974" indent="-102897" algn="l" defTabSz="685983" rtl="0" eaLnBrk="1" latinLnBrk="0" hangingPunct="1">
              <a:spcBef>
                <a:spcPts val="450"/>
              </a:spcBef>
              <a:buSzPct val="80000"/>
              <a:buFont typeface="Arial" pitchFamily="34" charset="0"/>
              <a:buChar char="•"/>
              <a:defRPr sz="10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31872" indent="-102897" algn="l" defTabSz="685983" rtl="0" eaLnBrk="1" latinLnBrk="0" hangingPunct="1">
              <a:spcBef>
                <a:spcPts val="450"/>
              </a:spcBef>
              <a:buSzPct val="80000"/>
              <a:buFont typeface="Arial" pitchFamily="34" charset="0"/>
              <a:buChar char="•"/>
              <a:defRPr sz="10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34769" indent="-102897" algn="l" defTabSz="685983" rtl="0" eaLnBrk="1" latinLnBrk="0" hangingPunct="1">
              <a:spcBef>
                <a:spcPts val="450"/>
              </a:spcBef>
              <a:buSzPct val="80000"/>
              <a:buFont typeface="Arial" pitchFamily="34" charset="0"/>
              <a:buChar char="•"/>
              <a:defRPr sz="10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1313" indent="-341313" algn="just">
              <a:buFont typeface="Wingdings 2" panose="05020102010507070707" pitchFamily="18" charset="2"/>
              <a:buChar char="¨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power flow study, it is essential to solve the set of non-linear equations for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unknown variables at each node</a:t>
            </a:r>
          </a:p>
          <a:p>
            <a:pPr marL="341313" indent="-341313" algn="just">
              <a:buFont typeface="Wingdings 2" panose="05020102010507070707" pitchFamily="18" charset="2"/>
              <a:buChar char="¨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Gauss-Seidel method, 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i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solved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the iterative sequences become: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65820C7-EAF5-4FDB-9A5E-33805C91122D}"/>
              </a:ext>
            </a:extLst>
          </p:cNvPr>
          <p:cNvSpPr txBox="1">
            <a:spLocks/>
          </p:cNvSpPr>
          <p:nvPr/>
        </p:nvSpPr>
        <p:spPr>
          <a:xfrm>
            <a:off x="174863" y="3429000"/>
            <a:ext cx="8839200" cy="8292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where, 	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2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ij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shown in lowercase letters is the actual admittance in per unit</a:t>
            </a:r>
          </a:p>
          <a:p>
            <a:pPr marL="0" indent="0" algn="just">
              <a:buFont typeface="Arial" pitchFamily="34" charset="0"/>
              <a:buNone/>
            </a:pP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2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200" i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2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200" i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the net real and reactive powers in per unit</a:t>
            </a:r>
            <a:endParaRPr lang="en-US" sz="22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EBB046-E83E-4AFF-86CE-D96B81194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00870"/>
            <a:ext cx="4120082" cy="1118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16406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3736" y="192024"/>
            <a:ext cx="52389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Gauss-Seidel Power Flow Solution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817B2C8-9F6D-4FD1-BB1F-0399AFB95BD6}"/>
              </a:ext>
            </a:extLst>
          </p:cNvPr>
          <p:cNvSpPr txBox="1">
            <a:spLocks/>
          </p:cNvSpPr>
          <p:nvPr/>
        </p:nvSpPr>
        <p:spPr>
          <a:xfrm>
            <a:off x="170688" y="653689"/>
            <a:ext cx="8639660" cy="1547181"/>
          </a:xfrm>
          <a:prstGeom prst="rect">
            <a:avLst/>
          </a:prstGeom>
        </p:spPr>
        <p:txBody>
          <a:bodyPr>
            <a:noAutofit/>
          </a:bodyPr>
          <a:lstStyle>
            <a:lvl1pPr marL="205795" indent="-171496" algn="l" defTabSz="685983" rtl="0" eaLnBrk="1" latinLnBrk="0" hangingPunct="1">
              <a:lnSpc>
                <a:spcPct val="90000"/>
              </a:lnSpc>
              <a:spcBef>
                <a:spcPts val="135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45889" indent="-171496" algn="l" defTabSz="685983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3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83085" indent="-137197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20282" indent="-137197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0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23179" indent="-102897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0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926077" indent="-102897" algn="l" defTabSz="685983" rtl="0" eaLnBrk="1" latinLnBrk="0" hangingPunct="1">
              <a:spcBef>
                <a:spcPts val="450"/>
              </a:spcBef>
              <a:buSzPct val="80000"/>
              <a:buFont typeface="Arial" pitchFamily="34" charset="0"/>
              <a:buChar char="•"/>
              <a:defRPr sz="10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028974" indent="-102897" algn="l" defTabSz="685983" rtl="0" eaLnBrk="1" latinLnBrk="0" hangingPunct="1">
              <a:spcBef>
                <a:spcPts val="450"/>
              </a:spcBef>
              <a:buSzPct val="80000"/>
              <a:buFont typeface="Arial" pitchFamily="34" charset="0"/>
              <a:buChar char="•"/>
              <a:defRPr sz="10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31872" indent="-102897" algn="l" defTabSz="685983" rtl="0" eaLnBrk="1" latinLnBrk="0" hangingPunct="1">
              <a:spcBef>
                <a:spcPts val="450"/>
              </a:spcBef>
              <a:buSzPct val="80000"/>
              <a:buFont typeface="Arial" pitchFamily="34" charset="0"/>
              <a:buChar char="•"/>
              <a:defRPr sz="10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34769" indent="-102897" algn="l" defTabSz="685983" rtl="0" eaLnBrk="1" latinLnBrk="0" hangingPunct="1">
              <a:spcBef>
                <a:spcPts val="450"/>
              </a:spcBef>
              <a:buSzPct val="80000"/>
              <a:buFont typeface="Arial" pitchFamily="34" charset="0"/>
              <a:buChar char="•"/>
              <a:defRPr sz="10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1313" indent="-341313" algn="just">
              <a:buFont typeface="Wingdings 2" panose="05020102010507070707" pitchFamily="18" charset="2"/>
              <a:buChar char="¨"/>
            </a:pPr>
            <a:r>
              <a:rPr lang="en-US" sz="2400" dirty="0">
                <a:latin typeface="Cambria" pitchFamily="18" charset="0"/>
              </a:rPr>
              <a:t>In KCL, current entering bus </a:t>
            </a:r>
            <a:r>
              <a:rPr lang="en-US" sz="2400" i="1" dirty="0" err="1">
                <a:latin typeface="Cambria" pitchFamily="18" charset="0"/>
              </a:rPr>
              <a:t>i</a:t>
            </a:r>
            <a:r>
              <a:rPr lang="en-US" sz="2400" dirty="0">
                <a:latin typeface="Cambria" pitchFamily="18" charset="0"/>
              </a:rPr>
              <a:t> was assumed positive. Thus, for buses where </a:t>
            </a:r>
            <a:r>
              <a:rPr lang="en-US" sz="2400" dirty="0">
                <a:solidFill>
                  <a:srgbClr val="FF0000"/>
                </a:solidFill>
                <a:latin typeface="Cambria" pitchFamily="18" charset="0"/>
              </a:rPr>
              <a:t>real and reactive powers are injected into the bus</a:t>
            </a:r>
            <a:r>
              <a:rPr lang="en-US" sz="2400" dirty="0">
                <a:latin typeface="Cambria" pitchFamily="18" charset="0"/>
              </a:rPr>
              <a:t>, such as generator buses, </a:t>
            </a:r>
            <a:r>
              <a:rPr lang="en-US" sz="2400" i="1" dirty="0" err="1">
                <a:latin typeface="Cambria" pitchFamily="18" charset="0"/>
              </a:rPr>
              <a:t>P</a:t>
            </a:r>
            <a:r>
              <a:rPr lang="en-US" sz="2400" i="1" baseline="-25000" dirty="0" err="1">
                <a:latin typeface="Cambria" pitchFamily="18" charset="0"/>
              </a:rPr>
              <a:t>i</a:t>
            </a:r>
            <a:r>
              <a:rPr lang="en-US" sz="2400" i="1" baseline="30000" dirty="0" err="1">
                <a:latin typeface="Cambria" pitchFamily="18" charset="0"/>
              </a:rPr>
              <a:t>sch</a:t>
            </a:r>
            <a:r>
              <a:rPr lang="en-US" sz="2400" i="1" baseline="30000" dirty="0">
                <a:latin typeface="Cambria" pitchFamily="18" charset="0"/>
              </a:rPr>
              <a:t> </a:t>
            </a:r>
            <a:r>
              <a:rPr lang="en-US" sz="2400" dirty="0">
                <a:latin typeface="Cambria" pitchFamily="18" charset="0"/>
              </a:rPr>
              <a:t>and </a:t>
            </a:r>
            <a:r>
              <a:rPr lang="en-US" sz="2400" i="1" dirty="0" err="1">
                <a:latin typeface="Cambria" pitchFamily="18" charset="0"/>
              </a:rPr>
              <a:t>Q</a:t>
            </a:r>
            <a:r>
              <a:rPr lang="en-US" sz="2400" i="1" baseline="-25000" dirty="0" err="1">
                <a:latin typeface="Cambria" pitchFamily="18" charset="0"/>
              </a:rPr>
              <a:t>i</a:t>
            </a:r>
            <a:r>
              <a:rPr lang="en-US" sz="2400" i="1" baseline="30000" dirty="0" err="1">
                <a:latin typeface="Cambria" pitchFamily="18" charset="0"/>
              </a:rPr>
              <a:t>sch</a:t>
            </a:r>
            <a:r>
              <a:rPr lang="en-US" sz="2400" i="1" dirty="0">
                <a:latin typeface="Cambria" pitchFamily="18" charset="0"/>
              </a:rPr>
              <a:t> </a:t>
            </a:r>
            <a:r>
              <a:rPr lang="en-US" sz="2400" dirty="0">
                <a:latin typeface="Cambria" pitchFamily="18" charset="0"/>
              </a:rPr>
              <a:t>have positive values</a:t>
            </a:r>
          </a:p>
          <a:p>
            <a:pPr marL="341313" indent="-341313" algn="just">
              <a:buFont typeface="Wingdings 2" panose="05020102010507070707" pitchFamily="18" charset="2"/>
              <a:buChar char="¨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load buses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real and reactive powers are flowing away from the bus,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Pisch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Qisch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have negative values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17A681-4E65-472D-9066-044E65DCE5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19400"/>
            <a:ext cx="6477000" cy="1114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59390493-ED5B-4AA2-98F5-00157FD77E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002943"/>
            <a:ext cx="6248400" cy="1098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7186933"/>
      </p:ext>
    </p:extLst>
  </p:cSld>
  <p:clrMapOvr>
    <a:masterClrMapping/>
  </p:clrMapOvr>
</p:sld>
</file>

<file path=ppt/theme/theme1.xml><?xml version="1.0" encoding="utf-8"?>
<a:theme xmlns:a="http://schemas.openxmlformats.org/drawingml/2006/main" name="Business Contrast 16x9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siness contrast presentation (widescreen).potx" id="{7A5589E3-C8FC-42FF-9F45-97961AC9204A}" vid="{8FC8D05C-4C37-46F2-BA08-1F1922797ED2}"/>
    </a:ext>
  </a:extLst>
</a:theme>
</file>

<file path=ppt/theme/theme2.xml><?xml version="1.0" encoding="utf-8"?>
<a:theme xmlns:a="http://schemas.openxmlformats.org/drawingml/2006/main" name="Office Them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contrast presentation (widescreen)</Template>
  <TotalTime>1435</TotalTime>
  <Words>1707</Words>
  <Application>Microsoft Office PowerPoint</Application>
  <PresentationFormat>On-screen Show (4:3)</PresentationFormat>
  <Paragraphs>118</Paragraphs>
  <Slides>31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2" baseType="lpstr">
      <vt:lpstr>Arial</vt:lpstr>
      <vt:lpstr>Arial Narrow</vt:lpstr>
      <vt:lpstr>Calibri</vt:lpstr>
      <vt:lpstr>Cambria</vt:lpstr>
      <vt:lpstr>Cambria Math</vt:lpstr>
      <vt:lpstr>Franklin Gothic Medium</vt:lpstr>
      <vt:lpstr>Times New Roman</vt:lpstr>
      <vt:lpstr>Wingdings</vt:lpstr>
      <vt:lpstr>Wingdings 2</vt:lpstr>
      <vt:lpstr>Business Contrast 16x9</vt:lpstr>
      <vt:lpstr>Microsoft Visio 2003-2010 Drawing</vt:lpstr>
      <vt:lpstr>EEE 333 Power System Analysis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DIU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Electric Supply Systems</dc:title>
  <dc:creator>M Rezwanul Ahsan</dc:creator>
  <cp:lastModifiedBy>Md. Rezwanul Ahsan</cp:lastModifiedBy>
  <cp:revision>207</cp:revision>
  <dcterms:created xsi:type="dcterms:W3CDTF">2018-01-16T17:00:04Z</dcterms:created>
  <dcterms:modified xsi:type="dcterms:W3CDTF">2020-10-25T08:21:05Z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