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580" r:id="rId2"/>
    <p:sldId id="581" r:id="rId3"/>
    <p:sldId id="582" r:id="rId4"/>
    <p:sldId id="583" r:id="rId5"/>
    <p:sldId id="584" r:id="rId6"/>
    <p:sldId id="585" r:id="rId7"/>
    <p:sldId id="586" r:id="rId8"/>
    <p:sldId id="587" r:id="rId9"/>
    <p:sldId id="5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31044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033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4059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9992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2332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0842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84804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846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318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11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165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190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932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83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8863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3389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55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5/10/2021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72005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1E01-B056-413E-808C-F98B6319AD78}"/>
              </a:ext>
            </a:extLst>
          </p:cNvPr>
          <p:cNvSpPr txBox="1">
            <a:spLocks/>
          </p:cNvSpPr>
          <p:nvPr/>
        </p:nvSpPr>
        <p:spPr>
          <a:xfrm>
            <a:off x="0" y="206062"/>
            <a:ext cx="12192000" cy="8886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3600" dirty="0">
                <a:solidFill>
                  <a:schemeClr val="accent2">
                    <a:lumMod val="20000"/>
                    <a:lumOff val="80000"/>
                  </a:schemeClr>
                </a:solidFill>
              </a:rPr>
              <a:t>Chapter 01: </a:t>
            </a:r>
          </a:p>
          <a:p>
            <a:r>
              <a:rPr lang="en-US" sz="3600" dirty="0">
                <a:solidFill>
                  <a:schemeClr val="accent2">
                    <a:lumMod val="20000"/>
                    <a:lumOff val="80000"/>
                  </a:schemeClr>
                </a:solidFill>
              </a:rPr>
              <a:t>Overview of Emergency Management</a:t>
            </a:r>
          </a:p>
        </p:txBody>
      </p:sp>
      <p:sp>
        <p:nvSpPr>
          <p:cNvPr id="3" name="Subtitle 2">
            <a:extLst>
              <a:ext uri="{FF2B5EF4-FFF2-40B4-BE49-F238E27FC236}">
                <a16:creationId xmlns:a16="http://schemas.microsoft.com/office/drawing/2014/main" id="{9C433685-2645-40C2-8081-F8C8C92AE9E3}"/>
              </a:ext>
            </a:extLst>
          </p:cNvPr>
          <p:cNvSpPr txBox="1">
            <a:spLocks/>
          </p:cNvSpPr>
          <p:nvPr/>
        </p:nvSpPr>
        <p:spPr>
          <a:xfrm>
            <a:off x="0" y="1795244"/>
            <a:ext cx="12192000" cy="463072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Wingdings" panose="05000000000000000000" pitchFamily="2" charset="2"/>
              <a:buChar char="q"/>
            </a:pPr>
            <a:r>
              <a:rPr lang="en-US" sz="2400" b="1" dirty="0">
                <a:latin typeface="Book Antiqua" panose="02040602050305030304" pitchFamily="18" charset="0"/>
              </a:rPr>
              <a:t>Topic to Cover:</a:t>
            </a:r>
          </a:p>
          <a:p>
            <a:pPr marL="457200" indent="-457200">
              <a:buFont typeface="+mj-lt"/>
              <a:buAutoNum type="alphaUcPeriod"/>
            </a:pPr>
            <a:r>
              <a:rPr lang="en-US" sz="2400" b="1" dirty="0">
                <a:latin typeface="Book Antiqua" panose="02040602050305030304" pitchFamily="18" charset="0"/>
              </a:rPr>
              <a:t>Definition of Emergency Management</a:t>
            </a:r>
          </a:p>
          <a:p>
            <a:pPr marL="457200" indent="-457200">
              <a:buFont typeface="+mj-lt"/>
              <a:buAutoNum type="alphaUcPeriod"/>
            </a:pPr>
            <a:r>
              <a:rPr lang="en-US" sz="2400" b="1" dirty="0">
                <a:latin typeface="Book Antiqua" panose="02040602050305030304" pitchFamily="18" charset="0"/>
              </a:rPr>
              <a:t>Four Phases of Emergency Management</a:t>
            </a:r>
          </a:p>
          <a:p>
            <a:pPr marL="457200" indent="-457200">
              <a:buFont typeface="+mj-lt"/>
              <a:buAutoNum type="alphaUcPeriod"/>
            </a:pPr>
            <a:r>
              <a:rPr lang="en-US" sz="2400" b="1" dirty="0">
                <a:latin typeface="Book Antiqua" panose="02040602050305030304" pitchFamily="18" charset="0"/>
              </a:rPr>
              <a:t>Mitigation</a:t>
            </a:r>
          </a:p>
          <a:p>
            <a:pPr marL="457200" indent="-457200">
              <a:buFont typeface="+mj-lt"/>
              <a:buAutoNum type="alphaUcPeriod"/>
            </a:pPr>
            <a:r>
              <a:rPr lang="en-US" sz="2400" b="1" dirty="0">
                <a:latin typeface="Book Antiqua" panose="02040602050305030304" pitchFamily="18" charset="0"/>
              </a:rPr>
              <a:t>Preparedness</a:t>
            </a:r>
          </a:p>
          <a:p>
            <a:pPr marL="457200" indent="-457200">
              <a:buFont typeface="+mj-lt"/>
              <a:buAutoNum type="alphaUcPeriod"/>
            </a:pPr>
            <a:r>
              <a:rPr lang="en-US" sz="2400" b="1" dirty="0">
                <a:latin typeface="Book Antiqua" panose="02040602050305030304" pitchFamily="18" charset="0"/>
              </a:rPr>
              <a:t>Response</a:t>
            </a:r>
          </a:p>
          <a:p>
            <a:pPr marL="457200" indent="-457200">
              <a:buFont typeface="+mj-lt"/>
              <a:buAutoNum type="alphaUcPeriod"/>
            </a:pPr>
            <a:r>
              <a:rPr lang="en-US" sz="2400" b="1" dirty="0">
                <a:latin typeface="Book Antiqua" panose="02040602050305030304" pitchFamily="18" charset="0"/>
              </a:rPr>
              <a:t>Recovery</a:t>
            </a:r>
          </a:p>
          <a:p>
            <a:pPr marL="457200" indent="-457200">
              <a:buFont typeface="+mj-lt"/>
              <a:buAutoNum type="alphaUcPeriod"/>
            </a:pPr>
            <a:r>
              <a:rPr lang="en-US" sz="2400" b="1" dirty="0">
                <a:latin typeface="Book Antiqua" panose="02040602050305030304" pitchFamily="18" charset="0"/>
              </a:rPr>
              <a:t>Emergency Management Cycle</a:t>
            </a:r>
          </a:p>
          <a:p>
            <a:pPr marL="457200" indent="-457200">
              <a:buFont typeface="+mj-lt"/>
              <a:buAutoNum type="alphaUcPeriod"/>
            </a:pPr>
            <a:r>
              <a:rPr lang="en-US" sz="2400" b="1" dirty="0">
                <a:latin typeface="Book Antiqua" panose="02040602050305030304" pitchFamily="18" charset="0"/>
              </a:rPr>
              <a:t>Emergencies and Disasters and the Livestock Industry</a:t>
            </a:r>
          </a:p>
        </p:txBody>
      </p:sp>
    </p:spTree>
    <p:extLst>
      <p:ext uri="{BB962C8B-B14F-4D97-AF65-F5344CB8AC3E}">
        <p14:creationId xmlns:p14="http://schemas.microsoft.com/office/powerpoint/2010/main" val="32095382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A1A2-FAD3-460E-BA67-60B1FAF5ACA4}"/>
              </a:ext>
            </a:extLst>
          </p:cNvPr>
          <p:cNvSpPr>
            <a:spLocks noGrp="1"/>
          </p:cNvSpPr>
          <p:nvPr>
            <p:ph type="title"/>
          </p:nvPr>
        </p:nvSpPr>
        <p:spPr>
          <a:xfrm>
            <a:off x="0" y="83890"/>
            <a:ext cx="12192000" cy="607129"/>
          </a:xfrm>
        </p:spPr>
        <p:txBody>
          <a:bodyPr>
            <a:normAutofit/>
          </a:bodyPr>
          <a:lstStyle/>
          <a:p>
            <a:pPr algn="ctr"/>
            <a:r>
              <a:rPr lang="en-US" sz="2800" b="1" dirty="0"/>
              <a:t>A. Definition of Emergency Management</a:t>
            </a:r>
          </a:p>
        </p:txBody>
      </p:sp>
      <p:sp>
        <p:nvSpPr>
          <p:cNvPr id="3" name="Content Placeholder 2">
            <a:extLst>
              <a:ext uri="{FF2B5EF4-FFF2-40B4-BE49-F238E27FC236}">
                <a16:creationId xmlns:a16="http://schemas.microsoft.com/office/drawing/2014/main" id="{D229A0AE-EAF2-49BE-B7CA-AB48573371D6}"/>
              </a:ext>
            </a:extLst>
          </p:cNvPr>
          <p:cNvSpPr>
            <a:spLocks noGrp="1"/>
          </p:cNvSpPr>
          <p:nvPr>
            <p:ph idx="1"/>
          </p:nvPr>
        </p:nvSpPr>
        <p:spPr>
          <a:xfrm>
            <a:off x="-8389" y="2290749"/>
            <a:ext cx="12192000" cy="1895357"/>
          </a:xfrm>
        </p:spPr>
        <p:txBody>
          <a:bodyPr>
            <a:noAutofit/>
          </a:bodyPr>
          <a:lstStyle/>
          <a:p>
            <a:pPr>
              <a:buFont typeface="Wingdings" panose="05000000000000000000" pitchFamily="2" charset="2"/>
              <a:buChar char="q"/>
            </a:pPr>
            <a:r>
              <a:rPr lang="en-US" b="1" dirty="0">
                <a:latin typeface="Book Antiqua" panose="02040602050305030304" pitchFamily="18" charset="0"/>
              </a:rPr>
              <a:t> Definition: </a:t>
            </a:r>
          </a:p>
          <a:p>
            <a:pPr marL="0" indent="0">
              <a:buNone/>
            </a:pPr>
            <a:r>
              <a:rPr lang="en-US" b="1" dirty="0">
                <a:latin typeface="Book Antiqua" panose="02040602050305030304" pitchFamily="18" charset="0"/>
              </a:rPr>
              <a:t>At one end of the spectrum, emergencies are usually small scale, localized incidents which are resolved quickly using local resources. However, small-scale emergencies can escalate into disasters when there has been inadequate planning and wasteful use of resources.</a:t>
            </a:r>
            <a:endParaRPr lang="en-GB" dirty="0">
              <a:latin typeface="Book Antiqua" panose="02040602050305030304" pitchFamily="18" charset="0"/>
            </a:endParaRPr>
          </a:p>
        </p:txBody>
      </p:sp>
    </p:spTree>
    <p:extLst>
      <p:ext uri="{BB962C8B-B14F-4D97-AF65-F5344CB8AC3E}">
        <p14:creationId xmlns:p14="http://schemas.microsoft.com/office/powerpoint/2010/main" val="3143543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5A55-86A1-4878-BBC6-DD3707F01BA9}"/>
              </a:ext>
            </a:extLst>
          </p:cNvPr>
          <p:cNvSpPr>
            <a:spLocks noGrp="1"/>
          </p:cNvSpPr>
          <p:nvPr>
            <p:ph type="title"/>
          </p:nvPr>
        </p:nvSpPr>
        <p:spPr>
          <a:xfrm>
            <a:off x="0" y="109056"/>
            <a:ext cx="12192000" cy="463639"/>
          </a:xfrm>
        </p:spPr>
        <p:txBody>
          <a:bodyPr>
            <a:noAutofit/>
          </a:bodyPr>
          <a:lstStyle/>
          <a:p>
            <a:pPr algn="ctr"/>
            <a:r>
              <a:rPr lang="en-US" sz="2800" b="1" dirty="0">
                <a:latin typeface="+mn-lt"/>
              </a:rPr>
              <a:t>B. Four Phases of Emergency Management</a:t>
            </a:r>
          </a:p>
        </p:txBody>
      </p:sp>
      <p:pic>
        <p:nvPicPr>
          <p:cNvPr id="7" name="Picture 6">
            <a:extLst>
              <a:ext uri="{FF2B5EF4-FFF2-40B4-BE49-F238E27FC236}">
                <a16:creationId xmlns:a16="http://schemas.microsoft.com/office/drawing/2014/main" id="{2931012B-4D01-463C-980E-5C699633CE6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529" t="7951" r="7802" b="8869"/>
          <a:stretch/>
        </p:blipFill>
        <p:spPr>
          <a:xfrm>
            <a:off x="3783433" y="1359289"/>
            <a:ext cx="4681057" cy="4722729"/>
          </a:xfrm>
          <a:prstGeom prst="ellipse">
            <a:avLst/>
          </a:prstGeom>
        </p:spPr>
      </p:pic>
    </p:spTree>
    <p:extLst>
      <p:ext uri="{BB962C8B-B14F-4D97-AF65-F5344CB8AC3E}">
        <p14:creationId xmlns:p14="http://schemas.microsoft.com/office/powerpoint/2010/main" val="30032958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F8CC-EAAB-42F8-B75D-96BD8FC0CB8D}"/>
              </a:ext>
            </a:extLst>
          </p:cNvPr>
          <p:cNvSpPr>
            <a:spLocks noGrp="1"/>
          </p:cNvSpPr>
          <p:nvPr>
            <p:ph type="title"/>
          </p:nvPr>
        </p:nvSpPr>
        <p:spPr>
          <a:xfrm>
            <a:off x="0" y="83890"/>
            <a:ext cx="12192000" cy="545284"/>
          </a:xfrm>
        </p:spPr>
        <p:txBody>
          <a:bodyPr>
            <a:noAutofit/>
          </a:bodyPr>
          <a:lstStyle/>
          <a:p>
            <a:pPr algn="ctr"/>
            <a:r>
              <a:rPr lang="en-US" sz="2800" b="1" dirty="0"/>
              <a:t>C. Mitigation</a:t>
            </a:r>
          </a:p>
        </p:txBody>
      </p:sp>
      <p:sp>
        <p:nvSpPr>
          <p:cNvPr id="3" name="Content Placeholder 2">
            <a:extLst>
              <a:ext uri="{FF2B5EF4-FFF2-40B4-BE49-F238E27FC236}">
                <a16:creationId xmlns:a16="http://schemas.microsoft.com/office/drawing/2014/main" id="{7D85D897-BFD0-4AE0-BF5D-5C0399D9A404}"/>
              </a:ext>
            </a:extLst>
          </p:cNvPr>
          <p:cNvSpPr>
            <a:spLocks noGrp="1"/>
          </p:cNvSpPr>
          <p:nvPr>
            <p:ph idx="1"/>
          </p:nvPr>
        </p:nvSpPr>
        <p:spPr>
          <a:xfrm>
            <a:off x="0" y="1734945"/>
            <a:ext cx="12192000" cy="3868901"/>
          </a:xfrm>
        </p:spPr>
        <p:txBody>
          <a:bodyPr>
            <a:normAutofit fontScale="92500"/>
          </a:bodyPr>
          <a:lstStyle/>
          <a:p>
            <a:pPr>
              <a:buFont typeface="Wingdings" panose="05000000000000000000" pitchFamily="2" charset="2"/>
              <a:buChar char="Ø"/>
            </a:pPr>
            <a:r>
              <a:rPr lang="en-GB" dirty="0"/>
              <a:t> </a:t>
            </a:r>
            <a:r>
              <a:rPr lang="en-US" dirty="0"/>
              <a:t>This phase includes actions taken to prevent or reduce the cause, impact, and consequences of disasters.</a:t>
            </a:r>
            <a:endParaRPr lang="en-GB" dirty="0"/>
          </a:p>
          <a:p>
            <a:pPr marL="0" indent="0">
              <a:buNone/>
            </a:pPr>
            <a:r>
              <a:rPr lang="en-GB" dirty="0"/>
              <a:t> </a:t>
            </a:r>
          </a:p>
          <a:p>
            <a:pPr>
              <a:buFont typeface="Wingdings" panose="05000000000000000000" pitchFamily="2" charset="2"/>
              <a:buChar char="q"/>
            </a:pPr>
            <a:r>
              <a:rPr lang="en-US" dirty="0"/>
              <a:t>Examples of hazard mitigation include:</a:t>
            </a:r>
          </a:p>
          <a:p>
            <a:pPr>
              <a:buFont typeface="Wingdings" panose="05000000000000000000" pitchFamily="2" charset="2"/>
              <a:buChar char="v"/>
            </a:pPr>
            <a:r>
              <a:rPr lang="en-US" dirty="0"/>
              <a:t> Tying down homes or barns with ground anchors to withstand wind damage</a:t>
            </a:r>
          </a:p>
          <a:p>
            <a:pPr>
              <a:buFont typeface="Wingdings" panose="05000000000000000000" pitchFamily="2" charset="2"/>
              <a:buChar char="v"/>
            </a:pPr>
            <a:r>
              <a:rPr lang="en-US" dirty="0"/>
              <a:t> Digging water channels to redirect water and planting vegetation to absorb water</a:t>
            </a:r>
          </a:p>
          <a:p>
            <a:pPr>
              <a:buFont typeface="Wingdings" panose="05000000000000000000" pitchFamily="2" charset="2"/>
              <a:buChar char="v"/>
            </a:pPr>
            <a:r>
              <a:rPr lang="en-US" dirty="0"/>
              <a:t> Constructing levees or permanent barriers to control flooding</a:t>
            </a:r>
          </a:p>
          <a:p>
            <a:pPr>
              <a:buFont typeface="Wingdings" panose="05000000000000000000" pitchFamily="2" charset="2"/>
              <a:buChar char="v"/>
            </a:pPr>
            <a:r>
              <a:rPr lang="en-US" dirty="0"/>
              <a:t> Reinforcing fencing to prevent animal escapes</a:t>
            </a:r>
          </a:p>
          <a:p>
            <a:pPr>
              <a:buFont typeface="Wingdings" panose="05000000000000000000" pitchFamily="2" charset="2"/>
              <a:buChar char="v"/>
            </a:pPr>
            <a:r>
              <a:rPr lang="en-US" dirty="0"/>
              <a:t> Buying insurance policies</a:t>
            </a:r>
            <a:r>
              <a:rPr lang="en-GB" dirty="0"/>
              <a:t>Development Industry </a:t>
            </a:r>
          </a:p>
        </p:txBody>
      </p:sp>
    </p:spTree>
    <p:extLst>
      <p:ext uri="{BB962C8B-B14F-4D97-AF65-F5344CB8AC3E}">
        <p14:creationId xmlns:p14="http://schemas.microsoft.com/office/powerpoint/2010/main" val="9900045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1A8B-5893-4C6D-AE02-12CE5BFC6DB7}"/>
              </a:ext>
            </a:extLst>
          </p:cNvPr>
          <p:cNvSpPr>
            <a:spLocks noGrp="1"/>
          </p:cNvSpPr>
          <p:nvPr>
            <p:ph type="title"/>
          </p:nvPr>
        </p:nvSpPr>
        <p:spPr>
          <a:xfrm>
            <a:off x="0" y="0"/>
            <a:ext cx="12192000" cy="683567"/>
          </a:xfrm>
        </p:spPr>
        <p:txBody>
          <a:bodyPr>
            <a:normAutofit/>
          </a:bodyPr>
          <a:lstStyle/>
          <a:p>
            <a:pPr algn="ctr"/>
            <a:r>
              <a:rPr lang="en-US" sz="2800" b="1" dirty="0"/>
              <a:t>D. Preparedness</a:t>
            </a:r>
          </a:p>
        </p:txBody>
      </p:sp>
      <p:sp>
        <p:nvSpPr>
          <p:cNvPr id="6" name="Content Placeholder 2">
            <a:extLst>
              <a:ext uri="{FF2B5EF4-FFF2-40B4-BE49-F238E27FC236}">
                <a16:creationId xmlns:a16="http://schemas.microsoft.com/office/drawing/2014/main" id="{602C20EF-B611-4E17-9FE1-FEEDE14B2701}"/>
              </a:ext>
            </a:extLst>
          </p:cNvPr>
          <p:cNvSpPr>
            <a:spLocks noGrp="1"/>
          </p:cNvSpPr>
          <p:nvPr>
            <p:ph idx="1"/>
          </p:nvPr>
        </p:nvSpPr>
        <p:spPr>
          <a:xfrm>
            <a:off x="0" y="1718168"/>
            <a:ext cx="12192000" cy="3608842"/>
          </a:xfrm>
        </p:spPr>
        <p:txBody>
          <a:bodyPr>
            <a:normAutofit lnSpcReduction="10000"/>
          </a:bodyPr>
          <a:lstStyle/>
          <a:p>
            <a:pPr>
              <a:buFont typeface="Wingdings" panose="05000000000000000000" pitchFamily="2" charset="2"/>
              <a:buChar char="Ø"/>
            </a:pPr>
            <a:r>
              <a:rPr lang="en-GB" dirty="0"/>
              <a:t> </a:t>
            </a:r>
            <a:r>
              <a:rPr lang="en-US" dirty="0"/>
              <a:t>This phase includes planning, training, and educational activities for events that cannot be mitigated. </a:t>
            </a:r>
          </a:p>
          <a:p>
            <a:pPr marL="0" indent="0">
              <a:buNone/>
            </a:pPr>
            <a:endParaRPr lang="en-US" dirty="0"/>
          </a:p>
          <a:p>
            <a:pPr>
              <a:buFont typeface="Wingdings" panose="05000000000000000000" pitchFamily="2" charset="2"/>
              <a:buChar char="q"/>
            </a:pPr>
            <a:r>
              <a:rPr lang="en-US" dirty="0"/>
              <a:t>Examples include:</a:t>
            </a:r>
          </a:p>
          <a:p>
            <a:pPr>
              <a:buFont typeface="Wingdings" panose="05000000000000000000" pitchFamily="2" charset="2"/>
              <a:buChar char="v"/>
            </a:pPr>
            <a:r>
              <a:rPr lang="en-US" dirty="0"/>
              <a:t> Developing disaster preparedness plans for what to do, where to go, or who to call for help in a  disaster</a:t>
            </a:r>
          </a:p>
          <a:p>
            <a:pPr>
              <a:buFont typeface="Wingdings" panose="05000000000000000000" pitchFamily="2" charset="2"/>
              <a:buChar char="v"/>
            </a:pPr>
            <a:r>
              <a:rPr lang="en-US" dirty="0"/>
              <a:t> Exercising plans through drills, tabletop exercises, and full-scale exercises </a:t>
            </a:r>
          </a:p>
          <a:p>
            <a:pPr>
              <a:buFont typeface="Wingdings" panose="05000000000000000000" pitchFamily="2" charset="2"/>
              <a:buChar char="v"/>
            </a:pPr>
            <a:r>
              <a:rPr lang="en-US" dirty="0"/>
              <a:t> Creating a supply list of items that are useful in a disaster </a:t>
            </a:r>
          </a:p>
          <a:p>
            <a:pPr>
              <a:buFont typeface="Wingdings" panose="05000000000000000000" pitchFamily="2" charset="2"/>
              <a:buChar char="v"/>
            </a:pPr>
            <a:r>
              <a:rPr lang="en-US" dirty="0"/>
              <a:t> Walking around a farm and identifying possible vulnerabilities to high winds</a:t>
            </a:r>
            <a:endParaRPr lang="en-GB" dirty="0"/>
          </a:p>
        </p:txBody>
      </p:sp>
    </p:spTree>
    <p:extLst>
      <p:ext uri="{BB962C8B-B14F-4D97-AF65-F5344CB8AC3E}">
        <p14:creationId xmlns:p14="http://schemas.microsoft.com/office/powerpoint/2010/main" val="2065567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042C-412A-4DB5-8D61-95793C758F37}"/>
              </a:ext>
            </a:extLst>
          </p:cNvPr>
          <p:cNvSpPr>
            <a:spLocks noGrp="1"/>
          </p:cNvSpPr>
          <p:nvPr>
            <p:ph type="title"/>
          </p:nvPr>
        </p:nvSpPr>
        <p:spPr>
          <a:xfrm>
            <a:off x="0" y="0"/>
            <a:ext cx="12192000" cy="733900"/>
          </a:xfrm>
        </p:spPr>
        <p:txBody>
          <a:bodyPr>
            <a:normAutofit/>
          </a:bodyPr>
          <a:lstStyle/>
          <a:p>
            <a:pPr algn="ctr"/>
            <a:r>
              <a:rPr lang="en-US" sz="2800" b="1" dirty="0"/>
              <a:t>E. Response</a:t>
            </a:r>
          </a:p>
        </p:txBody>
      </p:sp>
      <p:sp>
        <p:nvSpPr>
          <p:cNvPr id="6" name="Content Placeholder 2">
            <a:extLst>
              <a:ext uri="{FF2B5EF4-FFF2-40B4-BE49-F238E27FC236}">
                <a16:creationId xmlns:a16="http://schemas.microsoft.com/office/drawing/2014/main" id="{4A5B70BA-47E4-4CAC-9DC7-0D55D48FCCAA}"/>
              </a:ext>
            </a:extLst>
          </p:cNvPr>
          <p:cNvSpPr txBox="1">
            <a:spLocks/>
          </p:cNvSpPr>
          <p:nvPr/>
        </p:nvSpPr>
        <p:spPr>
          <a:xfrm>
            <a:off x="0" y="1718168"/>
            <a:ext cx="12192000" cy="36088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Wingdings" panose="05000000000000000000" pitchFamily="2" charset="2"/>
              <a:buChar char="Ø"/>
            </a:pPr>
            <a:r>
              <a:rPr lang="en-GB" dirty="0"/>
              <a:t> </a:t>
            </a:r>
            <a:r>
              <a:rPr lang="en-US" dirty="0"/>
              <a:t>The response phase occurs in the immediate aftermath of a disaster. During the response phase, business and other operations do not function normally. Personal safety and wellbeing in an emergency and the duration of the response phase depend on the level of preparedness.</a:t>
            </a:r>
          </a:p>
          <a:p>
            <a:pPr>
              <a:buFont typeface="Wingdings" panose="05000000000000000000" pitchFamily="2" charset="2"/>
              <a:buChar char="Ø"/>
            </a:pPr>
            <a:endParaRPr lang="en-US" dirty="0"/>
          </a:p>
          <a:p>
            <a:pPr>
              <a:buFont typeface="Wingdings" panose="05000000000000000000" pitchFamily="2" charset="2"/>
              <a:buChar char="q"/>
            </a:pPr>
            <a:r>
              <a:rPr lang="en-US" dirty="0"/>
              <a:t> Examples of response activities include:</a:t>
            </a:r>
          </a:p>
          <a:p>
            <a:pPr>
              <a:buFont typeface="Wingdings" panose="05000000000000000000" pitchFamily="2" charset="2"/>
              <a:buChar char="v"/>
            </a:pPr>
            <a:r>
              <a:rPr lang="en-US" dirty="0"/>
              <a:t> Implementing disaster response plans</a:t>
            </a:r>
          </a:p>
          <a:p>
            <a:pPr>
              <a:buFont typeface="Wingdings" panose="05000000000000000000" pitchFamily="2" charset="2"/>
              <a:buChar char="v"/>
            </a:pPr>
            <a:r>
              <a:rPr lang="en-US" dirty="0"/>
              <a:t> Conducting search and rescue missions</a:t>
            </a:r>
          </a:p>
          <a:p>
            <a:pPr>
              <a:buFont typeface="Wingdings" panose="05000000000000000000" pitchFamily="2" charset="2"/>
              <a:buChar char="v"/>
            </a:pPr>
            <a:r>
              <a:rPr lang="en-US" dirty="0"/>
              <a:t> Taking actions to protect yourself, your family, your animals, and others</a:t>
            </a:r>
          </a:p>
          <a:p>
            <a:pPr>
              <a:buFont typeface="Wingdings" panose="05000000000000000000" pitchFamily="2" charset="2"/>
              <a:buChar char="v"/>
            </a:pPr>
            <a:r>
              <a:rPr lang="en-US" dirty="0"/>
              <a:t> Addressing public perceptions about food safety</a:t>
            </a:r>
            <a:endParaRPr lang="en-GB" dirty="0"/>
          </a:p>
        </p:txBody>
      </p:sp>
    </p:spTree>
    <p:extLst>
      <p:ext uri="{BB962C8B-B14F-4D97-AF65-F5344CB8AC3E}">
        <p14:creationId xmlns:p14="http://schemas.microsoft.com/office/powerpoint/2010/main" val="29176433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BFE4-9381-447B-834C-3F33C717DA75}"/>
              </a:ext>
            </a:extLst>
          </p:cNvPr>
          <p:cNvSpPr>
            <a:spLocks noGrp="1"/>
          </p:cNvSpPr>
          <p:nvPr>
            <p:ph type="title"/>
          </p:nvPr>
        </p:nvSpPr>
        <p:spPr>
          <a:xfrm>
            <a:off x="0" y="0"/>
            <a:ext cx="12192000" cy="618706"/>
          </a:xfrm>
        </p:spPr>
        <p:txBody>
          <a:bodyPr>
            <a:normAutofit/>
          </a:bodyPr>
          <a:lstStyle/>
          <a:p>
            <a:pPr algn="ctr"/>
            <a:r>
              <a:rPr lang="en-US" sz="2800" b="1" dirty="0"/>
              <a:t>F. Recovery</a:t>
            </a:r>
          </a:p>
        </p:txBody>
      </p:sp>
      <p:sp>
        <p:nvSpPr>
          <p:cNvPr id="6" name="Content Placeholder 2">
            <a:extLst>
              <a:ext uri="{FF2B5EF4-FFF2-40B4-BE49-F238E27FC236}">
                <a16:creationId xmlns:a16="http://schemas.microsoft.com/office/drawing/2014/main" id="{B8FA1685-4602-4FF4-BDA4-7B8BC5F55367}"/>
              </a:ext>
            </a:extLst>
          </p:cNvPr>
          <p:cNvSpPr txBox="1">
            <a:spLocks/>
          </p:cNvSpPr>
          <p:nvPr/>
        </p:nvSpPr>
        <p:spPr>
          <a:xfrm>
            <a:off x="0" y="1718168"/>
            <a:ext cx="12192000" cy="36088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Wingdings" panose="05000000000000000000" pitchFamily="2" charset="2"/>
              <a:buChar char="Ø"/>
            </a:pPr>
            <a:r>
              <a:rPr lang="en-GB" dirty="0"/>
              <a:t> </a:t>
            </a:r>
            <a:r>
              <a:rPr lang="en-US" dirty="0"/>
              <a:t>During the recovery period, restoration efforts occur concurrently with regular operations and activities. The recovery period from a disaster can be prolonged. </a:t>
            </a:r>
          </a:p>
          <a:p>
            <a:pPr>
              <a:buFont typeface="Wingdings" panose="05000000000000000000" pitchFamily="2" charset="2"/>
              <a:buChar char="Ø"/>
            </a:pPr>
            <a:endParaRPr lang="en-US" dirty="0"/>
          </a:p>
          <a:p>
            <a:pPr>
              <a:buFont typeface="Wingdings" panose="05000000000000000000" pitchFamily="2" charset="2"/>
              <a:buChar char="q"/>
            </a:pPr>
            <a:r>
              <a:rPr lang="en-US" dirty="0"/>
              <a:t> Examples of recovery activities include:</a:t>
            </a:r>
          </a:p>
          <a:p>
            <a:pPr>
              <a:buFont typeface="Wingdings" panose="05000000000000000000" pitchFamily="2" charset="2"/>
              <a:buChar char="v"/>
            </a:pPr>
            <a:r>
              <a:rPr lang="en-US" dirty="0"/>
              <a:t> Preventing or reducing stress-related illnesses and excessive financial burdens</a:t>
            </a:r>
          </a:p>
          <a:p>
            <a:pPr>
              <a:buFont typeface="Wingdings" panose="05000000000000000000" pitchFamily="2" charset="2"/>
              <a:buChar char="v"/>
            </a:pPr>
            <a:r>
              <a:rPr lang="en-US" dirty="0"/>
              <a:t> Rebuilding damaged structures based on advanced knowledge obtained from the preceding disaster</a:t>
            </a:r>
          </a:p>
          <a:p>
            <a:pPr>
              <a:buFont typeface="Wingdings" panose="05000000000000000000" pitchFamily="2" charset="2"/>
              <a:buChar char="v"/>
            </a:pPr>
            <a:r>
              <a:rPr lang="en-US" dirty="0"/>
              <a:t> Reducing vulnerability to future disasters</a:t>
            </a:r>
            <a:endParaRPr lang="en-GB" dirty="0"/>
          </a:p>
        </p:txBody>
      </p:sp>
    </p:spTree>
    <p:extLst>
      <p:ext uri="{BB962C8B-B14F-4D97-AF65-F5344CB8AC3E}">
        <p14:creationId xmlns:p14="http://schemas.microsoft.com/office/powerpoint/2010/main" val="29152131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5B5F-307C-4D01-BE76-665EFE8046AD}"/>
              </a:ext>
            </a:extLst>
          </p:cNvPr>
          <p:cNvSpPr>
            <a:spLocks noGrp="1"/>
          </p:cNvSpPr>
          <p:nvPr>
            <p:ph type="title"/>
          </p:nvPr>
        </p:nvSpPr>
        <p:spPr>
          <a:xfrm>
            <a:off x="0" y="1"/>
            <a:ext cx="11683701" cy="830509"/>
          </a:xfrm>
        </p:spPr>
        <p:txBody>
          <a:bodyPr>
            <a:normAutofit/>
          </a:bodyPr>
          <a:lstStyle/>
          <a:p>
            <a:pPr algn="ctr"/>
            <a:r>
              <a:rPr lang="en-US" sz="2800" b="1" dirty="0"/>
              <a:t>G. Emergency Management Cycle</a:t>
            </a:r>
          </a:p>
        </p:txBody>
      </p:sp>
      <p:pic>
        <p:nvPicPr>
          <p:cNvPr id="7" name="Picture 6">
            <a:extLst>
              <a:ext uri="{FF2B5EF4-FFF2-40B4-BE49-F238E27FC236}">
                <a16:creationId xmlns:a16="http://schemas.microsoft.com/office/drawing/2014/main" id="{E545123D-436A-41EE-B7CF-04D1F11B82C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851" t="-5001" r="3073" b="5001"/>
          <a:stretch/>
        </p:blipFill>
        <p:spPr>
          <a:xfrm>
            <a:off x="2813634" y="711578"/>
            <a:ext cx="6489758" cy="5665360"/>
          </a:xfrm>
          <a:prstGeom prst="rect">
            <a:avLst/>
          </a:prstGeom>
        </p:spPr>
      </p:pic>
    </p:spTree>
    <p:extLst>
      <p:ext uri="{BB962C8B-B14F-4D97-AF65-F5344CB8AC3E}">
        <p14:creationId xmlns:p14="http://schemas.microsoft.com/office/powerpoint/2010/main" val="3546671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BFE4-9381-447B-834C-3F33C717DA75}"/>
              </a:ext>
            </a:extLst>
          </p:cNvPr>
          <p:cNvSpPr>
            <a:spLocks noGrp="1"/>
          </p:cNvSpPr>
          <p:nvPr>
            <p:ph type="title"/>
          </p:nvPr>
        </p:nvSpPr>
        <p:spPr>
          <a:xfrm>
            <a:off x="0" y="0"/>
            <a:ext cx="12192000" cy="618706"/>
          </a:xfrm>
        </p:spPr>
        <p:txBody>
          <a:bodyPr>
            <a:normAutofit fontScale="90000"/>
          </a:bodyPr>
          <a:lstStyle/>
          <a:p>
            <a:pPr algn="ctr"/>
            <a:r>
              <a:rPr lang="en-US" sz="2800" b="1" dirty="0"/>
              <a:t>H. Emergencies and Disasters and the Livestock Industry</a:t>
            </a:r>
          </a:p>
        </p:txBody>
      </p:sp>
      <p:sp>
        <p:nvSpPr>
          <p:cNvPr id="6" name="Content Placeholder 2">
            <a:extLst>
              <a:ext uri="{FF2B5EF4-FFF2-40B4-BE49-F238E27FC236}">
                <a16:creationId xmlns:a16="http://schemas.microsoft.com/office/drawing/2014/main" id="{B8FA1685-4602-4FF4-BDA4-7B8BC5F55367}"/>
              </a:ext>
            </a:extLst>
          </p:cNvPr>
          <p:cNvSpPr txBox="1">
            <a:spLocks/>
          </p:cNvSpPr>
          <p:nvPr/>
        </p:nvSpPr>
        <p:spPr>
          <a:xfrm>
            <a:off x="-1" y="1593908"/>
            <a:ext cx="12192001" cy="422805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just">
              <a:buFont typeface="Wingdings" panose="05000000000000000000" pitchFamily="2" charset="2"/>
              <a:buChar char="Ø"/>
            </a:pPr>
            <a:r>
              <a:rPr lang="en-GB" dirty="0"/>
              <a:t> </a:t>
            </a:r>
            <a:r>
              <a:rPr lang="en-US" dirty="0"/>
              <a:t>Emergencies and disasters involving livestock also vary in degree, depending on the amount and availability of needed resources. The degree to which an incident results in a disaster depends on the size of the event and local response and recovery capabilities. In many cases, levels of preparedness, response, and recovery capabilities go hand-in-hand. For example, in the 1998 ice storm in the northeastern U.S., the most critical agricultural need was for electrical generators. Dairy farms suffering power outages depended on electricity to milk their cows. Farmers who had adequate-sized generators and who knew how to operate them faced an emergency because they were only temporarily prevented from milking their cows. In contrast, farmers without generators, or with generators that failed due to lack of adequate maintenance or fuel, were faced with disastrous consequences. They could not milk their cows and suffered great production losses. Their cows became ill and, in some cases, died.</a:t>
            </a:r>
            <a:endParaRPr lang="en-GB" dirty="0"/>
          </a:p>
        </p:txBody>
      </p:sp>
    </p:spTree>
    <p:extLst>
      <p:ext uri="{BB962C8B-B14F-4D97-AF65-F5344CB8AC3E}">
        <p14:creationId xmlns:p14="http://schemas.microsoft.com/office/powerpoint/2010/main" val="36137924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601</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Book Antiqua</vt:lpstr>
      <vt:lpstr>Bookman Old Style</vt:lpstr>
      <vt:lpstr>Rockwell</vt:lpstr>
      <vt:lpstr>Wingdings</vt:lpstr>
      <vt:lpstr>Damask</vt:lpstr>
      <vt:lpstr>PowerPoint Presentation</vt:lpstr>
      <vt:lpstr>A. Definition of Emergency Management</vt:lpstr>
      <vt:lpstr>B. Four Phases of Emergency Management</vt:lpstr>
      <vt:lpstr>C. Mitigation</vt:lpstr>
      <vt:lpstr>D. Preparedness</vt:lpstr>
      <vt:lpstr>E. Response</vt:lpstr>
      <vt:lpstr>F. Recovery</vt:lpstr>
      <vt:lpstr>G. Emergency Management Cycle</vt:lpstr>
      <vt:lpstr>H. Emergencies and Disasters and the Livestock Industry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Estate Basics</dc:title>
  <dc:creator>Administrator</dc:creator>
  <cp:lastModifiedBy>Shahi Khan</cp:lastModifiedBy>
  <cp:revision>44</cp:revision>
  <dcterms:created xsi:type="dcterms:W3CDTF">2020-05-07T16:59:49Z</dcterms:created>
  <dcterms:modified xsi:type="dcterms:W3CDTF">2021-05-10T13:18:11Z</dcterms:modified>
</cp:coreProperties>
</file>