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568" r:id="rId3"/>
    <p:sldId id="619" r:id="rId4"/>
    <p:sldId id="620" r:id="rId5"/>
    <p:sldId id="621" r:id="rId6"/>
    <p:sldId id="622" r:id="rId7"/>
    <p:sldId id="623" r:id="rId8"/>
    <p:sldId id="625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33" r:id="rId17"/>
    <p:sldId id="634" r:id="rId18"/>
    <p:sldId id="635" r:id="rId19"/>
    <p:sldId id="63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33AD-903B-4C26-B161-18F09FD32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0E945-C012-48D8-A7F3-D367E3156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1DE58-FEAA-42FE-A6C4-4B4E0EDF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1379D-3958-43C5-BCCC-99875431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26F12-9A2E-439F-98F1-7FF113CD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8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D0F2-DDF1-4B8E-B964-97CB7177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B5B3D-846C-4C5F-A52D-FAC157428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F83A2-5B83-4AE9-B904-5712FF60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CEBFF-6868-4F24-91BA-00532D77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00C6B-AD8F-48C6-92B4-156F4567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64081-EDF7-4D19-8E3F-D4D6CACD3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3302-89FD-4EEA-B2C5-2B336ED66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6FFDD-0E29-4708-A865-2A63BCB6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57076-CFED-4FAA-8FFC-094B6BA4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2FE89-E4E6-43B2-9905-420E36A3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3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6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94D5-B975-49AD-85CB-135F2A34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D31E8-C166-46F3-BBF4-A6A5FD5A5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A04E3-0FF6-4EAF-B4EC-01974C5E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CD62-BC1B-428C-BBAF-5DE516B8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AE473-06B8-46B4-9A81-4F6FEB17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37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A93B-5B33-49C0-B1C5-BBDA2673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7A3D3-ECA1-41B9-B158-95BD1635C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94892-926D-41D4-8D5C-FE4892AF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892FB-EBD5-41F4-BC95-DF183F3B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FF84-9B35-4E9D-B8E5-E2FFB5B5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2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5530-CC3E-45EA-AB7A-906083C3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2B8E5-BB31-4743-B886-6DB747839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52D97-8801-4CDB-86B5-A72C18B6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DD1E1-70B5-4BF9-BB4B-829A8086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C8A01-CCD4-4529-A7F3-9F55F6685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70620-89DD-4193-917A-11AACE9A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8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8553-327F-419C-8D88-8D83BFE7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EAC13-B0F6-4C64-AB13-DE58F19A1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17B9B-14E3-48E8-9DEA-07EC149EC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5C02E-3D6D-4043-8C95-1C6A517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EF598-2DA9-4FB6-ACF4-5316A1506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8857B0-4CAC-4943-9C15-54FC46C1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8F5C8-445C-40CB-BEDB-69999A6AC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3FEA4F-6AE6-4186-A50F-4D812BDA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6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846E-DAC0-49FB-8C08-B9DCF0DA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5D888-DC22-49C1-98CC-F7DDA676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4BD3B-A1FF-47C2-8188-DBC9614A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F6FD9-6B68-427C-BF7F-7CFB1F83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5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15B5B-2739-4A86-9C41-F936DD1D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20A73-4233-49F4-A4EF-75CEAE4F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A4D73-9B96-4B8E-BBCC-07009D10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CC95-B8F0-42D1-AD4F-F44E1269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7926F-90E3-4DEE-BB83-13DAE2AB0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3C336-ACD6-4558-B53A-7C09B74B7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2373F-611D-4FC2-A5E4-6B1BFD7B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4DB8E-C49D-4666-BF9E-D84C4BFD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CCEC7-5FBB-45BB-AB40-0D8320A2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5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D8F3-9BD0-4D5B-9E82-8FE4814A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62E124-BBEA-4449-A90F-B1A565DFD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98D2-2BDA-4167-8C6E-325A04AF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FD91E-4581-464E-AC36-C8300F4F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B1C45-1934-4C0B-871F-1AF0B036EAF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CB829-2730-4DE3-8994-79A44FC7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FCEE3-BCF8-4700-89BD-D465CAF7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9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F9985-94BF-4B47-931A-AF611446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22BE0-AACF-4CD1-B553-8AFEA27B7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5FBB9-296E-4A21-AD63-4693F0FA2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B1C45-1934-4C0B-871F-1AF0B036EAF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CDDA2-4223-4279-BFB4-2842A4A23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F40B-F7E8-497D-A1B2-E4F85279D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4336C-5DAB-4202-B49E-49DCA6CC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1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AAF7-095C-42EB-B89F-E2BA517F3CFB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541D-576D-481A-A979-1E647CF3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2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2853-0A0E-4762-8626-41AA01E46AA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69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Chapter 04: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Disaster Management : Bangladesh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1221F-387C-4500-B6F2-9BF4FF97B1DB}"/>
              </a:ext>
            </a:extLst>
          </p:cNvPr>
          <p:cNvSpPr txBox="1">
            <a:spLocks/>
          </p:cNvSpPr>
          <p:nvPr/>
        </p:nvSpPr>
        <p:spPr>
          <a:xfrm>
            <a:off x="0" y="1593908"/>
            <a:ext cx="12192000" cy="52640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Topics to Cover: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Bangladesh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Country Profile: Bangladesh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River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Disasters And Bangladesh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Disasters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Bangladesh Disasters Management History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Key Factors Of Vulnerability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Affects Of Climate Change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National Disaster Context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Flood, River Erosion, Cyclone And Earthquake Hazard Maps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Hazards Bangladesh Faces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Poverty - Disaster Interface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Cyclone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Sidr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, November 15, 2007: Damage And Loss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Cyclone Aila, May 25, 2009: Damage And Loss</a:t>
            </a:r>
          </a:p>
        </p:txBody>
      </p:sp>
    </p:spTree>
    <p:extLst>
      <p:ext uri="{BB962C8B-B14F-4D97-AF65-F5344CB8AC3E}">
        <p14:creationId xmlns:p14="http://schemas.microsoft.com/office/powerpoint/2010/main" val="5901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29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F. BANGLADESH DISASTERS MANAGEMENT HISTORY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468B43-DE94-4A03-ACE9-966C46BFFF60}"/>
              </a:ext>
            </a:extLst>
          </p:cNvPr>
          <p:cNvSpPr txBox="1">
            <a:spLocks/>
          </p:cNvSpPr>
          <p:nvPr/>
        </p:nvSpPr>
        <p:spPr>
          <a:xfrm>
            <a:off x="0" y="1031845"/>
            <a:ext cx="12192000" cy="5629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Soon after 1991 cyclone which caused huge of lives and damages to the properties the country has realized that the reactive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response to disaster is no longer an option for Bangladesh.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The country has adopted a paradigm shift from reactive response to comprehensive DM approach that includes a number of strategies and mechanism/policy decision.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Disaster Management Bureau (DMB) was created in 1993.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Standing Orders on Disasters (SOD) formulated in 1997 – SOD recognized every bodies’ roles and responsibilities in DM and those are clearly spelt out in the document. SOD also revised in 2010.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CDMP (Comprehensive Disaster Management Program) was formulated in 2000 and launched in 2004.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Ministry of Food &amp; Disaster Management was established in 2005.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Government also adopted a new DM vision.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A Bangladesh DM model has been created/developed and adopted – the model gave main emphasis on disaster risk reduction.</a:t>
            </a:r>
          </a:p>
        </p:txBody>
      </p:sp>
    </p:spTree>
    <p:extLst>
      <p:ext uri="{BB962C8B-B14F-4D97-AF65-F5344CB8AC3E}">
        <p14:creationId xmlns:p14="http://schemas.microsoft.com/office/powerpoint/2010/main" val="182299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29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G. KEY FACTORS OF VULNERABILITY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468B43-DE94-4A03-ACE9-966C46BFFF60}"/>
              </a:ext>
            </a:extLst>
          </p:cNvPr>
          <p:cNvSpPr txBox="1">
            <a:spLocks/>
          </p:cNvSpPr>
          <p:nvPr/>
        </p:nvSpPr>
        <p:spPr>
          <a:xfrm>
            <a:off x="0" y="2147582"/>
            <a:ext cx="12192000" cy="332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Global Warming and Climate Change.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Geographic location.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Dominance of floodplains.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Low elevation from the sea.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High population density.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High level of poverty.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Funnel shape of the Bay of Bengal.</a:t>
            </a:r>
          </a:p>
        </p:txBody>
      </p:sp>
    </p:spTree>
    <p:extLst>
      <p:ext uri="{BB962C8B-B14F-4D97-AF65-F5344CB8AC3E}">
        <p14:creationId xmlns:p14="http://schemas.microsoft.com/office/powerpoint/2010/main" val="410968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29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H. AFFECTS OF CLIMATE CHANGE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74FBD-E4E7-4754-87DA-6FDD58889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67" y="882835"/>
            <a:ext cx="8403759" cy="5562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2FF1A2-7F7E-46EC-8F40-7CD50ECCC85E}"/>
              </a:ext>
            </a:extLst>
          </p:cNvPr>
          <p:cNvSpPr txBox="1"/>
          <p:nvPr/>
        </p:nvSpPr>
        <p:spPr>
          <a:xfrm>
            <a:off x="9588617" y="6048462"/>
            <a:ext cx="7214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1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29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I. NATIONAL DISASTER CONTEXT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468B43-DE94-4A03-ACE9-966C46BFFF60}"/>
              </a:ext>
            </a:extLst>
          </p:cNvPr>
          <p:cNvSpPr txBox="1">
            <a:spLocks/>
          </p:cNvSpPr>
          <p:nvPr/>
        </p:nvSpPr>
        <p:spPr>
          <a:xfrm>
            <a:off x="0" y="1644242"/>
            <a:ext cx="12192000" cy="439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Frequently hit by various natural disasters like Cyclones, Storm surges, Floods, Tornadoes, Droughts and other calamities.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Monsoon flooding is an annual occurrence shaping lives and livelihoods.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Almost 200 disaster events have occurred causing more than 500,000 deaths and leaving prolonged damage to livelihoods, infrastructure and the economy.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Climate change is likely to cause significant impact in the form of severe floods, cyclones, droughts, sea level rise and salinity affecting agriculture, livelihoods, natural orders, water supply, health etc.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The disaster vulnerable people demonstrates strong resilience and enduring capacity to face the disaster challenges.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6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176169"/>
            <a:ext cx="12192000" cy="64595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J. FLOOD, RIVER EROSION, CYCLONE AND EARTHQUAKE HAZARD MAPS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652DF-056F-4CBF-AD08-851AB05E1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2" y="957174"/>
            <a:ext cx="109156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5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176169"/>
            <a:ext cx="12192000" cy="6459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K. HAZARDS BANGLADESH FACES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3A37A-1E07-4090-9676-D15BD81F2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25" y="656225"/>
            <a:ext cx="8138972" cy="610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9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29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L. POVERTY - DISASTER INTERFACE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468B43-DE94-4A03-ACE9-966C46BFFF60}"/>
              </a:ext>
            </a:extLst>
          </p:cNvPr>
          <p:cNvSpPr txBox="1">
            <a:spLocks/>
          </p:cNvSpPr>
          <p:nvPr/>
        </p:nvSpPr>
        <p:spPr>
          <a:xfrm>
            <a:off x="0" y="1644243"/>
            <a:ext cx="12192000" cy="372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Adverse long-term impact on economic and social activities.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The poor are more vulnerable to any kind of disaster.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Depletion of their assets.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Income reduction due to loss of employment.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Increase indebtedness.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Increase migration toward urban centers.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Cost to cope with disaster disproportionately higher for the poor.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2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109057"/>
            <a:ext cx="12192000" cy="6459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M. CYCLONE SIDR, NOVEMBER 15, 2007: DAMAGE AND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59CBD-7927-4C13-B002-4DC188E14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636" y="788620"/>
            <a:ext cx="8605696" cy="5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9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109057"/>
            <a:ext cx="12192000" cy="6459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N. CYCLONE AILA, MAY 25, 2009: DAMAGE AND LOSS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A1D47-519E-44FF-8FDF-F014AB436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34" y="968753"/>
            <a:ext cx="614362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0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29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A. BANGLADESH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0648D-A514-41CC-975C-E6159DB65F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17370" r="5226" b="7033"/>
          <a:stretch/>
        </p:blipFill>
        <p:spPr>
          <a:xfrm>
            <a:off x="2097248" y="1241570"/>
            <a:ext cx="8003097" cy="51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8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29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B. COUNTRY PROFILE: BANGLADESH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53A390-7690-4477-897E-7F675D7F635C}"/>
              </a:ext>
            </a:extLst>
          </p:cNvPr>
          <p:cNvSpPr txBox="1">
            <a:spLocks/>
          </p:cNvSpPr>
          <p:nvPr/>
        </p:nvSpPr>
        <p:spPr>
          <a:xfrm>
            <a:off x="0" y="2013358"/>
            <a:ext cx="12192000" cy="4018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 Population : 155 million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 Geographic Area : 144,000 </a:t>
            </a:r>
            <a:r>
              <a:rPr kumimoji="0" lang="en-US" sz="19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sqkm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 Population density in coastal areas : 1000/</a:t>
            </a:r>
            <a:r>
              <a:rPr kumimoji="0" lang="en-US" sz="19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sqkm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 Floodplains: 80% of total areas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 Located at fragile deltaic flood-plain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 More than 300 rivers (57 Trans boundary rivers)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</a:rPr>
              <a:t> High-risk country to recurrent 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54636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29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C. RIVER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48E5C-4D37-4945-B3F7-F8F58E1CC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05" y="728336"/>
            <a:ext cx="8056393" cy="604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6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29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D. DISASTERS AND BANGLADESH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5A10D-4017-4685-BEA6-A0BA91076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2"/>
          <a:stretch/>
        </p:blipFill>
        <p:spPr>
          <a:xfrm>
            <a:off x="1493240" y="620785"/>
            <a:ext cx="9094042" cy="61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29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E. DISASTERS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4696A-87CC-4E9C-BC8A-4909FF6F5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71" y="631826"/>
            <a:ext cx="8140283" cy="61087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F7FA32-5A43-434E-97FC-42D24B96D2C3}"/>
              </a:ext>
            </a:extLst>
          </p:cNvPr>
          <p:cNvSpPr/>
          <p:nvPr/>
        </p:nvSpPr>
        <p:spPr>
          <a:xfrm>
            <a:off x="10527698" y="6480538"/>
            <a:ext cx="1664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To be Continued </a:t>
            </a:r>
          </a:p>
        </p:txBody>
      </p:sp>
    </p:spTree>
    <p:extLst>
      <p:ext uri="{BB962C8B-B14F-4D97-AF65-F5344CB8AC3E}">
        <p14:creationId xmlns:p14="http://schemas.microsoft.com/office/powerpoint/2010/main" val="428318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29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E. DISASTERS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F7FA32-5A43-434E-97FC-42D24B96D2C3}"/>
              </a:ext>
            </a:extLst>
          </p:cNvPr>
          <p:cNvSpPr/>
          <p:nvPr/>
        </p:nvSpPr>
        <p:spPr>
          <a:xfrm>
            <a:off x="10527698" y="6480538"/>
            <a:ext cx="1664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To be Continued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34100-580E-4A97-BAE4-15A022356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18" y="692745"/>
            <a:ext cx="7913780" cy="59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1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29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E. DISASTERS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F7FA32-5A43-434E-97FC-42D24B96D2C3}"/>
              </a:ext>
            </a:extLst>
          </p:cNvPr>
          <p:cNvSpPr/>
          <p:nvPr/>
        </p:nvSpPr>
        <p:spPr>
          <a:xfrm>
            <a:off x="10527698" y="6480538"/>
            <a:ext cx="1664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</a:rPr>
              <a:t>To be Continued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ECFDA0-FE14-40BD-AD4F-05AFE5B3A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96" y="699137"/>
            <a:ext cx="8068728" cy="60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E5266D-BF2E-4264-AD41-F54A2261CAB2}"/>
              </a:ext>
            </a:extLst>
          </p:cNvPr>
          <p:cNvSpPr txBox="1">
            <a:spLocks/>
          </p:cNvSpPr>
          <p:nvPr/>
        </p:nvSpPr>
        <p:spPr>
          <a:xfrm>
            <a:off x="0" y="83891"/>
            <a:ext cx="12192000" cy="6291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E. DISASTERS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BFAF-7B9C-44A2-B550-C8C4FF5A9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94" y="598590"/>
            <a:ext cx="8150505" cy="61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3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601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Bookman Old Style</vt:lpstr>
      <vt:lpstr>Calibri</vt:lpstr>
      <vt:lpstr>Calibri Light</vt:lpstr>
      <vt:lpstr>Rockwell</vt:lpstr>
      <vt:lpstr>Wingdings</vt:lpstr>
      <vt:lpstr>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 Khan</dc:creator>
  <cp:lastModifiedBy>Shahi Khan</cp:lastModifiedBy>
  <cp:revision>23</cp:revision>
  <dcterms:created xsi:type="dcterms:W3CDTF">2021-01-17T09:05:47Z</dcterms:created>
  <dcterms:modified xsi:type="dcterms:W3CDTF">2021-05-10T11:51:28Z</dcterms:modified>
</cp:coreProperties>
</file>