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Lst>
  <p:sldIdLst>
    <p:sldId id="321" r:id="rId3"/>
    <p:sldId id="625" r:id="rId4"/>
    <p:sldId id="626" r:id="rId5"/>
    <p:sldId id="627" r:id="rId6"/>
    <p:sldId id="628" r:id="rId7"/>
    <p:sldId id="629" r:id="rId8"/>
    <p:sldId id="630" r:id="rId9"/>
    <p:sldId id="631" r:id="rId10"/>
    <p:sldId id="632" r:id="rId11"/>
    <p:sldId id="63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6" autoAdjust="0"/>
    <p:restoredTop sz="94660"/>
  </p:normalViewPr>
  <p:slideViewPr>
    <p:cSldViewPr snapToGrid="0">
      <p:cViewPr varScale="1">
        <p:scale>
          <a:sx n="114" d="100"/>
          <a:sy n="114" d="100"/>
        </p:scale>
        <p:origin x="57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33AD-903B-4C26-B161-18F09FD321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D0E945-C012-48D8-A7F3-D367E31564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E1DE58-FEAA-42FE-A6C4-4B4E0EDFCCB9}"/>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CA41379D-3958-43C5-BCCC-99875431D7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26F12-9A2E-439F-98F1-7FF113CD426B}"/>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62778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D0F2-DDF1-4B8E-B964-97CB717760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9B5B3D-846C-4C5F-A52D-FAC157428F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9F83A2-5B83-4AE9-B904-5712FF60E468}"/>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0A2CEBFF-6868-4F24-91BA-00532D77B0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00C6B-AD8F-48C6-92B4-156F45677E3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8173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F64081-EDF7-4D19-8E3F-D4D6CACD3B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AD3302-89FD-4EEA-B2C5-2B336ED66C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96FFDD-0E29-4708-A865-2A63BCB67CE1}"/>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BC457076-CFED-4FAA-8FFC-094B6BA43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2FE89-E4E6-43B2-9905-420E36A37ABC}"/>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6050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9F52DF3-91C2-44FF-869A-1CA5CF788F35}"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3978706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F52DF3-91C2-44FF-869A-1CA5CF788F35}"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987538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F52DF3-91C2-44FF-869A-1CA5CF788F35}"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1353317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F52DF3-91C2-44FF-869A-1CA5CF788F35}"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2512752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F52DF3-91C2-44FF-869A-1CA5CF788F35}" type="datetimeFigureOut">
              <a:rPr lang="en-US" smtClean="0"/>
              <a:t>5/10/2021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1816081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F52DF3-91C2-44FF-869A-1CA5CF788F35}" type="datetimeFigureOut">
              <a:rPr lang="en-US" smtClean="0"/>
              <a:t>5/10/2021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2922750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52DF3-91C2-44FF-869A-1CA5CF788F35}" type="datetimeFigureOut">
              <a:rPr lang="en-US" smtClean="0"/>
              <a:t>5/10/2021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10622860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F52DF3-91C2-44FF-869A-1CA5CF788F35}"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2420884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94D5-B975-49AD-85CB-135F2A34A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DD31E8-C166-46F3-BBF4-A6A5FD5A5F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5A04E3-0FF6-4EAF-B4EC-01974C5EF156}"/>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03ABCD62-BC1B-428C-BBAF-5DE516B89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AE473-06B8-46B4-9A81-4F6FEB170C00}"/>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489937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F52DF3-91C2-44FF-869A-1CA5CF788F35}"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2178113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F52DF3-91C2-44FF-869A-1CA5CF788F35}"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40576745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F52DF3-91C2-44FF-869A-1CA5CF788F35}"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B17535-AB25-485E-8A18-5B50944F7D7A}" type="slidenum">
              <a:rPr lang="en-US" smtClean="0"/>
              <a:t>‹#›</a:t>
            </a:fld>
            <a:endParaRPr lang="en-US"/>
          </a:p>
        </p:txBody>
      </p:sp>
    </p:spTree>
    <p:extLst>
      <p:ext uri="{BB962C8B-B14F-4D97-AF65-F5344CB8AC3E}">
        <p14:creationId xmlns:p14="http://schemas.microsoft.com/office/powerpoint/2010/main" val="117088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6A93B-5B33-49C0-B1C5-BBDA26738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47A3D3-ECA1-41B9-B158-95BD1635C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694892-926D-41D4-8D5C-FE4892AFC2C9}"/>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60E892FB-EBD5-41F4-BC95-DF183F3B4D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7FF84-9B35-4E9D-B8E5-E2FFB5B5A9E9}"/>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88502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5530-CC3E-45EA-AB7A-906083C395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52B8E5-BB31-4743-B886-6DB747839B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A52D97-8801-4CDB-86B5-A72C18B611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1DD1E1-70B5-4BF9-BB4B-829A80867827}"/>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B8DC8A01-CCD4-4529-A7F3-9F55F6685F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670620-89DD-4193-917A-11AACE9A1E4B}"/>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144078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8553-327F-419C-8D88-8D83BFE794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FEAC13-B0F6-4C64-AB13-DE58F19A11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D17B9B-14E3-48E8-9DEA-07EC149EC5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E5C02E-3D6D-4043-8C95-1C6A517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8EF598-2DA9-4FB6-ACF4-5316A1506E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8857B0-4CAC-4943-9C15-54FC46C19454}"/>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8" name="Footer Placeholder 7">
            <a:extLst>
              <a:ext uri="{FF2B5EF4-FFF2-40B4-BE49-F238E27FC236}">
                <a16:creationId xmlns:a16="http://schemas.microsoft.com/office/drawing/2014/main" id="{E6D8F5C8-445C-40CB-BEDB-69999A6AC7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3FEA4F-6AE6-4186-A50F-4D812BDAD18A}"/>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32416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846E-DAC0-49FB-8C08-B9DCF0DABB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75D888-DC22-49C1-98CC-F7DDA6766433}"/>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4" name="Footer Placeholder 3">
            <a:extLst>
              <a:ext uri="{FF2B5EF4-FFF2-40B4-BE49-F238E27FC236}">
                <a16:creationId xmlns:a16="http://schemas.microsoft.com/office/drawing/2014/main" id="{6174BD3B-A1FF-47C2-8188-DBC9614A13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2F6FD9-6B68-427C-BF7F-7CFB1F831D9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751857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15B5B-2739-4A86-9C41-F936DD1D7B0F}"/>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3" name="Footer Placeholder 2">
            <a:extLst>
              <a:ext uri="{FF2B5EF4-FFF2-40B4-BE49-F238E27FC236}">
                <a16:creationId xmlns:a16="http://schemas.microsoft.com/office/drawing/2014/main" id="{B3520A73-4233-49F4-A4EF-75CEAE4F51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8A4D73-9B96-4B8E-BBCC-07009D10D9D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1658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6CC95-B8F0-42D1-AD4F-F44E12694B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E7926F-90E3-4DEE-BB83-13DAE2AB08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3C336-ACD6-4558-B53A-7C09B74B7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F2373F-611D-4FC2-A5E4-6B1BFD7B6163}"/>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1094DB8E-C49D-4666-BF9E-D84C4BFD13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ACCEC7-5FBB-45BB-AB40-0D8320A26B3A}"/>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2329256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D8F3-9BD0-4D5B-9E82-8FE4814A9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62E124-BBEA-4449-A90F-B1A565DFD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4898D2-2BDA-4167-8C6E-325A04AFA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FD91E-4581-464E-AC36-C8300F4F3BDD}"/>
              </a:ext>
            </a:extLst>
          </p:cNvPr>
          <p:cNvSpPr>
            <a:spLocks noGrp="1"/>
          </p:cNvSpPr>
          <p:nvPr>
            <p:ph type="dt" sz="half" idx="10"/>
          </p:nvPr>
        </p:nvSpPr>
        <p:spPr/>
        <p:txBody>
          <a:bodyPr/>
          <a:lstStyle/>
          <a:p>
            <a:fld id="{D89B1C45-1934-4C0B-871F-1AF0B036EAFC}" type="datetimeFigureOut">
              <a:rPr lang="en-US" smtClean="0"/>
              <a:t>5/10/2021</a:t>
            </a:fld>
            <a:endParaRPr lang="en-US"/>
          </a:p>
        </p:txBody>
      </p:sp>
      <p:sp>
        <p:nvSpPr>
          <p:cNvPr id="6" name="Footer Placeholder 5">
            <a:extLst>
              <a:ext uri="{FF2B5EF4-FFF2-40B4-BE49-F238E27FC236}">
                <a16:creationId xmlns:a16="http://schemas.microsoft.com/office/drawing/2014/main" id="{4F0CB829-2730-4DE3-8994-79A44FC7BC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5FCEE3-BCF8-4700-89BD-D465CAF7D13E}"/>
              </a:ext>
            </a:extLst>
          </p:cNvPr>
          <p:cNvSpPr>
            <a:spLocks noGrp="1"/>
          </p:cNvSpPr>
          <p:nvPr>
            <p:ph type="sldNum" sz="quarter" idx="12"/>
          </p:nvPr>
        </p:nvSpPr>
        <p:spPr/>
        <p:txBody>
          <a:bodyPr/>
          <a:lstStyle/>
          <a:p>
            <a:fld id="{25D4336C-5DAB-4202-B49E-49DCA6CC0665}" type="slidenum">
              <a:rPr lang="en-US" smtClean="0"/>
              <a:t>‹#›</a:t>
            </a:fld>
            <a:endParaRPr lang="en-US"/>
          </a:p>
        </p:txBody>
      </p:sp>
    </p:spTree>
    <p:extLst>
      <p:ext uri="{BB962C8B-B14F-4D97-AF65-F5344CB8AC3E}">
        <p14:creationId xmlns:p14="http://schemas.microsoft.com/office/powerpoint/2010/main" val="348109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F9985-94BF-4B47-931A-AF61144677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022BE0-AACF-4CD1-B553-8AFEA27B7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35FBB9-296E-4A21-AD63-4693F0FA21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9B1C45-1934-4C0B-871F-1AF0B036EAFC}" type="datetimeFigureOut">
              <a:rPr lang="en-US" smtClean="0"/>
              <a:t>5/10/2021</a:t>
            </a:fld>
            <a:endParaRPr lang="en-US"/>
          </a:p>
        </p:txBody>
      </p:sp>
      <p:sp>
        <p:nvSpPr>
          <p:cNvPr id="5" name="Footer Placeholder 4">
            <a:extLst>
              <a:ext uri="{FF2B5EF4-FFF2-40B4-BE49-F238E27FC236}">
                <a16:creationId xmlns:a16="http://schemas.microsoft.com/office/drawing/2014/main" id="{8FCCDDA2-4223-4279-BFB4-2842A4A239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FBF40B-F7E8-497D-A1B2-E4F85279D4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4336C-5DAB-4202-B49E-49DCA6CC0665}" type="slidenum">
              <a:rPr lang="en-US" smtClean="0"/>
              <a:t>‹#›</a:t>
            </a:fld>
            <a:endParaRPr lang="en-US"/>
          </a:p>
        </p:txBody>
      </p:sp>
    </p:spTree>
    <p:extLst>
      <p:ext uri="{BB962C8B-B14F-4D97-AF65-F5344CB8AC3E}">
        <p14:creationId xmlns:p14="http://schemas.microsoft.com/office/powerpoint/2010/main" val="3751713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52DF3-91C2-44FF-869A-1CA5CF788F35}" type="datetimeFigureOut">
              <a:rPr lang="en-US" smtClean="0"/>
              <a:t>5/10/2021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17535-AB25-485E-8A18-5B50944F7D7A}" type="slidenum">
              <a:rPr lang="en-US" smtClean="0"/>
              <a:t>‹#›</a:t>
            </a:fld>
            <a:endParaRPr lang="en-US"/>
          </a:p>
        </p:txBody>
      </p:sp>
    </p:spTree>
    <p:extLst>
      <p:ext uri="{BB962C8B-B14F-4D97-AF65-F5344CB8AC3E}">
        <p14:creationId xmlns:p14="http://schemas.microsoft.com/office/powerpoint/2010/main" val="1288271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3C11F-0666-40BF-9F7D-7FAB913D3CD8}"/>
              </a:ext>
            </a:extLst>
          </p:cNvPr>
          <p:cNvSpPr txBox="1">
            <a:spLocks/>
          </p:cNvSpPr>
          <p:nvPr/>
        </p:nvSpPr>
        <p:spPr>
          <a:xfrm>
            <a:off x="0" y="0"/>
            <a:ext cx="12192000" cy="166940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all"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Chapter 06: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all"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Disaster Management &amp; Government</a:t>
            </a:r>
          </a:p>
        </p:txBody>
      </p:sp>
      <p:sp>
        <p:nvSpPr>
          <p:cNvPr id="3" name="Subtitle 2">
            <a:extLst>
              <a:ext uri="{FF2B5EF4-FFF2-40B4-BE49-F238E27FC236}">
                <a16:creationId xmlns:a16="http://schemas.microsoft.com/office/drawing/2014/main" id="{4CA9E9B9-55DD-448D-A236-95DCAA3F00DE}"/>
              </a:ext>
            </a:extLst>
          </p:cNvPr>
          <p:cNvSpPr txBox="1">
            <a:spLocks/>
          </p:cNvSpPr>
          <p:nvPr/>
        </p:nvSpPr>
        <p:spPr>
          <a:xfrm>
            <a:off x="0" y="1723937"/>
            <a:ext cx="12192000" cy="5062758"/>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228600" marR="0" lvl="0" indent="-228600" algn="l" defTabSz="914400" rtl="0" eaLnBrk="1" fontAlgn="auto" latinLnBrk="0" hangingPunct="1">
              <a:lnSpc>
                <a:spcPct val="120000"/>
              </a:lnSpc>
              <a:spcBef>
                <a:spcPts val="1000"/>
              </a:spcBef>
              <a:spcAft>
                <a:spcPts val="0"/>
              </a:spcAft>
              <a:buClrTx/>
              <a:buSzTx/>
              <a:buFont typeface="Wingdings" panose="05000000000000000000" pitchFamily="2" charset="2"/>
              <a:buChar char="q"/>
              <a:tabLst/>
              <a:defRPr/>
            </a:pPr>
            <a:r>
              <a:rPr kumimoji="0" lang="en-US" sz="2400" b="1" i="0" u="none" strike="noStrike" kern="1200" cap="none" spc="0" normalizeH="0" baseline="0" noProof="0" dirty="0">
                <a:ln>
                  <a:noFill/>
                </a:ln>
                <a:effectLst/>
                <a:uLnTx/>
                <a:uFillTx/>
                <a:latin typeface="Book Antiqua" panose="02040602050305030304" pitchFamily="18" charset="0"/>
                <a:ea typeface="+mn-ea"/>
                <a:cs typeface="+mn-cs"/>
              </a:rPr>
              <a:t> Topics to Cover:</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err="1">
                <a:ln>
                  <a:noFill/>
                </a:ln>
                <a:effectLst/>
                <a:uLnTx/>
                <a:uFillTx/>
                <a:latin typeface="Book Antiqua" panose="02040602050305030304" pitchFamily="18" charset="0"/>
                <a:ea typeface="+mn-ea"/>
                <a:cs typeface="+mn-cs"/>
              </a:rPr>
              <a:t>GoB</a:t>
            </a:r>
            <a:r>
              <a:rPr kumimoji="0" lang="en-US" b="1" i="0" u="none" strike="noStrike" kern="1200" cap="none" spc="0" normalizeH="0" baseline="0" noProof="0" dirty="0">
                <a:ln>
                  <a:noFill/>
                </a:ln>
                <a:effectLst/>
                <a:uLnTx/>
                <a:uFillTx/>
                <a:latin typeface="Book Antiqua" panose="02040602050305030304" pitchFamily="18" charset="0"/>
                <a:ea typeface="+mn-ea"/>
                <a:cs typeface="+mn-cs"/>
              </a:rPr>
              <a:t> Vision On Disaster Management</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Mission Of The MOFDM</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What Made The Difference</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err="1">
                <a:ln>
                  <a:noFill/>
                </a:ln>
                <a:effectLst/>
                <a:uLnTx/>
                <a:uFillTx/>
                <a:latin typeface="Book Antiqua" panose="02040602050305030304" pitchFamily="18" charset="0"/>
                <a:ea typeface="+mn-ea"/>
                <a:cs typeface="+mn-cs"/>
              </a:rPr>
              <a:t>GoB</a:t>
            </a:r>
            <a:r>
              <a:rPr kumimoji="0" lang="en-US" b="1" i="0" u="none" strike="noStrike" kern="1200" cap="none" spc="0" normalizeH="0" baseline="0" noProof="0" dirty="0">
                <a:ln>
                  <a:noFill/>
                </a:ln>
                <a:effectLst/>
                <a:uLnTx/>
                <a:uFillTx/>
                <a:latin typeface="Book Antiqua" panose="02040602050305030304" pitchFamily="18" charset="0"/>
                <a:ea typeface="+mn-ea"/>
                <a:cs typeface="+mn-cs"/>
              </a:rPr>
              <a:t> Capacity In Disaster Management</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CDMP</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Disaster Management Institutions In Bangladesh</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Standing Orders On Disaster</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Committees Under SOD</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r>
              <a:rPr kumimoji="0" lang="en-US" b="1" i="0" u="none" strike="noStrike" kern="1200" cap="none" spc="0" normalizeH="0" baseline="0" noProof="0" dirty="0">
                <a:ln>
                  <a:noFill/>
                </a:ln>
                <a:effectLst/>
                <a:uLnTx/>
                <a:uFillTx/>
                <a:latin typeface="Book Antiqua" panose="02040602050305030304" pitchFamily="18" charset="0"/>
                <a:ea typeface="+mn-ea"/>
                <a:cs typeface="+mn-cs"/>
              </a:rPr>
              <a:t>DRR Institutions</a:t>
            </a:r>
          </a:p>
          <a:p>
            <a:pPr marL="457200" marR="0" lvl="0" indent="-457200" algn="l" defTabSz="914400" rtl="0" eaLnBrk="1" fontAlgn="auto" latinLnBrk="0" hangingPunct="1">
              <a:lnSpc>
                <a:spcPct val="120000"/>
              </a:lnSpc>
              <a:spcBef>
                <a:spcPts val="1000"/>
              </a:spcBef>
              <a:spcAft>
                <a:spcPts val="0"/>
              </a:spcAft>
              <a:buClrTx/>
              <a:buSzTx/>
              <a:buFont typeface="+mj-lt"/>
              <a:buAutoNum type="alphaUcPeriod"/>
              <a:tabLst/>
              <a:defRPr/>
            </a:pPr>
            <a:endParaRPr kumimoji="0" lang="en-US" b="1" i="0" u="none" strike="noStrike" kern="1200" cap="none" spc="0" normalizeH="0" baseline="0" noProof="0" dirty="0">
              <a:ln>
                <a:noFill/>
              </a:ln>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7672553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I. DRR INSTITUTIONS</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1677797"/>
            <a:ext cx="12192000" cy="440120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DMRD	: Disaster Management &amp; Relief Division</a:t>
            </a:r>
          </a:p>
          <a:p>
            <a:pPr marL="342900" indent="-342900">
              <a:buFont typeface="Wingdings" panose="05000000000000000000" pitchFamily="2" charset="2"/>
              <a:buChar char="Ø"/>
            </a:pPr>
            <a:r>
              <a:rPr lang="en-US" sz="2000" dirty="0">
                <a:latin typeface="Rockwell" panose="02060603020205020403" pitchFamily="18" charset="0"/>
              </a:rPr>
              <a:t>DMB		: Disaster Management Bureau</a:t>
            </a:r>
          </a:p>
          <a:p>
            <a:pPr marL="342900" indent="-342900">
              <a:buFont typeface="Wingdings" panose="05000000000000000000" pitchFamily="2" charset="2"/>
              <a:buChar char="Ø"/>
            </a:pPr>
            <a:r>
              <a:rPr lang="en-US" sz="2000" dirty="0">
                <a:latin typeface="Rockwell" panose="02060603020205020403" pitchFamily="18" charset="0"/>
              </a:rPr>
              <a:t>DRR		: Directorate of Relief and Rehabilitation</a:t>
            </a:r>
          </a:p>
          <a:p>
            <a:pPr marL="342900" indent="-342900">
              <a:buFont typeface="Wingdings" panose="05000000000000000000" pitchFamily="2" charset="2"/>
              <a:buChar char="Ø"/>
            </a:pPr>
            <a:r>
              <a:rPr lang="en-US" sz="2000" dirty="0">
                <a:latin typeface="Rockwell" panose="02060603020205020403" pitchFamily="18" charset="0"/>
              </a:rPr>
              <a:t>DOE		: Department of Environment</a:t>
            </a:r>
          </a:p>
          <a:p>
            <a:pPr marL="342900" indent="-342900">
              <a:buFont typeface="Wingdings" panose="05000000000000000000" pitchFamily="2" charset="2"/>
              <a:buChar char="Ø"/>
            </a:pPr>
            <a:r>
              <a:rPr lang="en-US" sz="2000" dirty="0">
                <a:latin typeface="Rockwell" panose="02060603020205020403" pitchFamily="18" charset="0"/>
              </a:rPr>
              <a:t>BMD		: Bangladesh Metrological Department</a:t>
            </a:r>
          </a:p>
          <a:p>
            <a:pPr marL="342900" indent="-342900">
              <a:buFont typeface="Wingdings" panose="05000000000000000000" pitchFamily="2" charset="2"/>
              <a:buChar char="Ø"/>
            </a:pPr>
            <a:r>
              <a:rPr lang="en-US" sz="2000" dirty="0">
                <a:latin typeface="Rockwell" panose="02060603020205020403" pitchFamily="18" charset="0"/>
              </a:rPr>
              <a:t>CPP		: Cyclone Preparedness program</a:t>
            </a:r>
          </a:p>
          <a:p>
            <a:pPr marL="342900" indent="-342900">
              <a:buFont typeface="Wingdings" panose="05000000000000000000" pitchFamily="2" charset="2"/>
              <a:buChar char="Ø"/>
            </a:pPr>
            <a:r>
              <a:rPr lang="en-US" sz="2000" dirty="0">
                <a:latin typeface="Rockwell" panose="02060603020205020403" pitchFamily="18" charset="0"/>
              </a:rPr>
              <a:t>FFWC	: Flood Forecasting and warning Center</a:t>
            </a:r>
          </a:p>
          <a:p>
            <a:pPr marL="342900" indent="-342900">
              <a:buFont typeface="Wingdings" panose="05000000000000000000" pitchFamily="2" charset="2"/>
              <a:buChar char="Ø"/>
            </a:pPr>
            <a:r>
              <a:rPr lang="en-US" sz="2000" dirty="0">
                <a:latin typeface="Rockwell" panose="02060603020205020403" pitchFamily="18" charset="0"/>
              </a:rPr>
              <a:t>IWM		: Institute of Water Modeling</a:t>
            </a:r>
          </a:p>
          <a:p>
            <a:pPr marL="342900" indent="-342900">
              <a:buFont typeface="Wingdings" panose="05000000000000000000" pitchFamily="2" charset="2"/>
              <a:buChar char="Ø"/>
            </a:pPr>
            <a:r>
              <a:rPr lang="en-US" sz="2000" dirty="0">
                <a:latin typeface="Rockwell" panose="02060603020205020403" pitchFamily="18" charset="0"/>
              </a:rPr>
              <a:t>SPARRSO	: Space Research &amp; Remote Sensing Organization</a:t>
            </a:r>
          </a:p>
          <a:p>
            <a:pPr marL="342900" indent="-342900">
              <a:buFont typeface="Wingdings" panose="05000000000000000000" pitchFamily="2" charset="2"/>
              <a:buChar char="Ø"/>
            </a:pPr>
            <a:r>
              <a:rPr lang="en-US" sz="2000" dirty="0">
                <a:latin typeface="Rockwell" panose="02060603020205020403" pitchFamily="18" charset="0"/>
              </a:rPr>
              <a:t>SOB		: Survey of Bangladesh</a:t>
            </a:r>
          </a:p>
          <a:p>
            <a:pPr marL="342900" indent="-342900">
              <a:buFont typeface="Wingdings" panose="05000000000000000000" pitchFamily="2" charset="2"/>
              <a:buChar char="Ø"/>
            </a:pPr>
            <a:r>
              <a:rPr lang="en-US" sz="2000" dirty="0">
                <a:latin typeface="Rockwell" panose="02060603020205020403" pitchFamily="18" charset="0"/>
              </a:rPr>
              <a:t>BARC	: Bangladesh Rural Advancement Committee</a:t>
            </a:r>
          </a:p>
          <a:p>
            <a:pPr marL="342900" indent="-342900">
              <a:buFont typeface="Wingdings" panose="05000000000000000000" pitchFamily="2" charset="2"/>
              <a:buChar char="Ø"/>
            </a:pPr>
            <a:r>
              <a:rPr lang="en-US" sz="2000" dirty="0">
                <a:latin typeface="Rockwell" panose="02060603020205020403" pitchFamily="18" charset="0"/>
              </a:rPr>
              <a:t>DAE		: Department of Agriculture Extension</a:t>
            </a:r>
          </a:p>
          <a:p>
            <a:pPr marL="342900" indent="-342900">
              <a:buFont typeface="Wingdings" panose="05000000000000000000" pitchFamily="2" charset="2"/>
              <a:buChar char="Ø"/>
            </a:pPr>
            <a:r>
              <a:rPr lang="en-US" sz="2000" dirty="0">
                <a:latin typeface="Rockwell" panose="02060603020205020403" pitchFamily="18" charset="0"/>
              </a:rPr>
              <a:t>CEGIS	: Center for Environmental and Geographical Information Services</a:t>
            </a:r>
          </a:p>
          <a:p>
            <a:pPr marL="342900" indent="-342900">
              <a:buFont typeface="Wingdings" panose="05000000000000000000" pitchFamily="2" charset="2"/>
              <a:buChar char="Ø"/>
            </a:pPr>
            <a:r>
              <a:rPr lang="en-US" sz="2000" dirty="0">
                <a:latin typeface="Rockwell" panose="02060603020205020403" pitchFamily="18" charset="0"/>
              </a:rPr>
              <a:t>AFD		: Armed Forces Division</a:t>
            </a:r>
          </a:p>
        </p:txBody>
      </p:sp>
    </p:spTree>
    <p:extLst>
      <p:ext uri="{BB962C8B-B14F-4D97-AF65-F5344CB8AC3E}">
        <p14:creationId xmlns:p14="http://schemas.microsoft.com/office/powerpoint/2010/main" val="54411735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A. GOB VISION ON DISASTER MANAGEMENT</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2785144"/>
            <a:ext cx="12192000" cy="707886"/>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To reduce the vulnerability of people, especially the poor, to the effects of natural, environmental and human induced hazards to a manageable and acceptable humanitarian level.</a:t>
            </a:r>
          </a:p>
        </p:txBody>
      </p:sp>
    </p:spTree>
    <p:extLst>
      <p:ext uri="{BB962C8B-B14F-4D97-AF65-F5344CB8AC3E}">
        <p14:creationId xmlns:p14="http://schemas.microsoft.com/office/powerpoint/2010/main" val="267488009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B. MISSION OF THE MOFDM</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2785144"/>
            <a:ext cx="12192000" cy="1015663"/>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To bring a paradigm shift in disaster management from conventional response and relief to a more comprehensive risk reduction culture and to promote food security as an important factor in ensuring the resilience of the community to hazards.</a:t>
            </a:r>
          </a:p>
        </p:txBody>
      </p:sp>
    </p:spTree>
    <p:extLst>
      <p:ext uri="{BB962C8B-B14F-4D97-AF65-F5344CB8AC3E}">
        <p14:creationId xmlns:p14="http://schemas.microsoft.com/office/powerpoint/2010/main" val="391758604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C. WHAT MADE THE DIFFERENCE</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1946245"/>
            <a:ext cx="12192000" cy="347787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Improvement of disaster risk reduction measures including early warning system.</a:t>
            </a:r>
          </a:p>
          <a:p>
            <a:pPr marL="342900" indent="-342900">
              <a:buFont typeface="Wingdings" panose="05000000000000000000" pitchFamily="2" charset="2"/>
              <a:buChar char="Ø"/>
            </a:pPr>
            <a:r>
              <a:rPr lang="en-US" sz="2000" dirty="0">
                <a:latin typeface="Rockwell" panose="02060603020205020403" pitchFamily="18" charset="0"/>
              </a:rPr>
              <a:t>Active leadership role in the field level Disaster Management Committees.</a:t>
            </a:r>
          </a:p>
          <a:p>
            <a:pPr marL="342900" indent="-342900">
              <a:buFont typeface="Wingdings" panose="05000000000000000000" pitchFamily="2" charset="2"/>
              <a:buChar char="Ø"/>
            </a:pPr>
            <a:r>
              <a:rPr lang="en-US" sz="2000" dirty="0">
                <a:latin typeface="Rockwell" panose="02060603020205020403" pitchFamily="18" charset="0"/>
              </a:rPr>
              <a:t>Coastal afforestation projects. </a:t>
            </a:r>
          </a:p>
          <a:p>
            <a:pPr marL="342900" indent="-342900">
              <a:buFont typeface="Wingdings" panose="05000000000000000000" pitchFamily="2" charset="2"/>
              <a:buChar char="Ø"/>
            </a:pPr>
            <a:r>
              <a:rPr lang="en-US" sz="2000" dirty="0">
                <a:latin typeface="Rockwell" panose="02060603020205020403" pitchFamily="18" charset="0"/>
              </a:rPr>
              <a:t>Cyclone and Flood shelters.</a:t>
            </a:r>
          </a:p>
          <a:p>
            <a:pPr marL="342900" indent="-342900">
              <a:buFont typeface="Wingdings" panose="05000000000000000000" pitchFamily="2" charset="2"/>
              <a:buChar char="Ø"/>
            </a:pPr>
            <a:r>
              <a:rPr lang="en-US" sz="2000" dirty="0">
                <a:latin typeface="Rockwell" panose="02060603020205020403" pitchFamily="18" charset="0"/>
              </a:rPr>
              <a:t>Embankments in Coastal Belts (3433 KM)</a:t>
            </a:r>
          </a:p>
          <a:p>
            <a:pPr marL="342900" indent="-342900">
              <a:buFont typeface="Wingdings" panose="05000000000000000000" pitchFamily="2" charset="2"/>
              <a:buChar char="Ø"/>
            </a:pPr>
            <a:r>
              <a:rPr lang="en-US" sz="2000" dirty="0">
                <a:latin typeface="Rockwell" panose="02060603020205020403" pitchFamily="18" charset="0"/>
              </a:rPr>
              <a:t>Cyclone Preparedness Program (CPP) having 60,000 volunteers.</a:t>
            </a:r>
          </a:p>
          <a:p>
            <a:pPr marL="342900" indent="-342900">
              <a:buFont typeface="Wingdings" panose="05000000000000000000" pitchFamily="2" charset="2"/>
              <a:buChar char="Ø"/>
            </a:pPr>
            <a:r>
              <a:rPr lang="en-US" sz="2000" dirty="0">
                <a:latin typeface="Rockwell" panose="02060603020205020403" pitchFamily="18" charset="0"/>
              </a:rPr>
              <a:t>Paradigm shift from a relief centric approach to a more holistic, multidisciplinary DRR approach.</a:t>
            </a:r>
          </a:p>
          <a:p>
            <a:pPr marL="342900" indent="-342900">
              <a:buFont typeface="Wingdings" panose="05000000000000000000" pitchFamily="2" charset="2"/>
              <a:buChar char="Ø"/>
            </a:pPr>
            <a:r>
              <a:rPr lang="en-US" sz="2000" dirty="0">
                <a:latin typeface="Rockwell" panose="02060603020205020403" pitchFamily="18" charset="0"/>
              </a:rPr>
              <a:t>Community based disaster preparedness.</a:t>
            </a:r>
          </a:p>
          <a:p>
            <a:pPr marL="342900" indent="-342900">
              <a:buFont typeface="Wingdings" panose="05000000000000000000" pitchFamily="2" charset="2"/>
              <a:buChar char="Ø"/>
            </a:pPr>
            <a:r>
              <a:rPr lang="en-US" sz="2000" dirty="0">
                <a:latin typeface="Rockwell" panose="02060603020205020403" pitchFamily="18" charset="0"/>
              </a:rPr>
              <a:t>Disaster Management Committees are playing active and leadership role in the national, district, </a:t>
            </a:r>
            <a:r>
              <a:rPr lang="en-US" sz="2000" dirty="0" err="1">
                <a:latin typeface="Rockwell" panose="02060603020205020403" pitchFamily="18" charset="0"/>
              </a:rPr>
              <a:t>upazilla</a:t>
            </a:r>
            <a:r>
              <a:rPr lang="en-US" sz="2000" dirty="0">
                <a:latin typeface="Rockwell" panose="02060603020205020403" pitchFamily="18" charset="0"/>
              </a:rPr>
              <a:t> and union level.</a:t>
            </a:r>
          </a:p>
          <a:p>
            <a:pPr marL="342900" indent="-342900">
              <a:buFont typeface="Wingdings" panose="05000000000000000000" pitchFamily="2" charset="2"/>
              <a:buChar char="Ø"/>
            </a:pPr>
            <a:r>
              <a:rPr lang="en-US" sz="2000" dirty="0">
                <a:latin typeface="Rockwell" panose="02060603020205020403" pitchFamily="18" charset="0"/>
              </a:rPr>
              <a:t>Increased resilience of the vulnerable communities.</a:t>
            </a:r>
          </a:p>
        </p:txBody>
      </p:sp>
    </p:spTree>
    <p:extLst>
      <p:ext uri="{BB962C8B-B14F-4D97-AF65-F5344CB8AC3E}">
        <p14:creationId xmlns:p14="http://schemas.microsoft.com/office/powerpoint/2010/main" val="410855733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D. GOB CAPACITY IN DISASTER MANAGEMENT</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1946245"/>
            <a:ext cx="12192000" cy="2862322"/>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Specialized Ministry for Food and Disaster Management</a:t>
            </a:r>
          </a:p>
          <a:p>
            <a:pPr marL="342900" indent="-342900">
              <a:buFont typeface="Wingdings" panose="05000000000000000000" pitchFamily="2" charset="2"/>
              <a:buChar char="Ø"/>
            </a:pPr>
            <a:r>
              <a:rPr lang="en-US" sz="2000" dirty="0">
                <a:latin typeface="Rockwell" panose="02060603020205020403" pitchFamily="18" charset="0"/>
              </a:rPr>
              <a:t>Creation of Disaster Management Bureau (DMB): Shifting focus from relief to disaster management specially to risk reduction culture.</a:t>
            </a:r>
          </a:p>
          <a:p>
            <a:pPr marL="342900" indent="-342900">
              <a:buFont typeface="Wingdings" panose="05000000000000000000" pitchFamily="2" charset="2"/>
              <a:buChar char="Ø"/>
            </a:pPr>
            <a:r>
              <a:rPr lang="en-US" sz="2000" dirty="0">
                <a:latin typeface="Rockwell" panose="02060603020205020403" pitchFamily="18" charset="0"/>
              </a:rPr>
              <a:t>ECNEC Decision as part of Mainstreaming of Disaster Risk Reduction.</a:t>
            </a:r>
          </a:p>
          <a:p>
            <a:pPr marL="342900" indent="-342900">
              <a:buFont typeface="Wingdings" panose="05000000000000000000" pitchFamily="2" charset="2"/>
              <a:buChar char="Ø"/>
            </a:pPr>
            <a:r>
              <a:rPr lang="en-US" sz="2000" dirty="0">
                <a:latin typeface="Rockwell" panose="02060603020205020403" pitchFamily="18" charset="0"/>
              </a:rPr>
              <a:t>Issuance of SOD (Standing Order on Disaster): Establishing mechanisms and procedures for effective response at all levels during disaster emergency.</a:t>
            </a:r>
          </a:p>
          <a:p>
            <a:pPr marL="342900" indent="-342900">
              <a:buFont typeface="Wingdings" panose="05000000000000000000" pitchFamily="2" charset="2"/>
              <a:buChar char="Ø"/>
            </a:pPr>
            <a:r>
              <a:rPr lang="en-US" sz="2000" dirty="0">
                <a:latin typeface="Rockwell" panose="02060603020205020403" pitchFamily="18" charset="0"/>
              </a:rPr>
              <a:t>Initiate formulation of ‘Comprehensive Disaster Management Framework’ involving all disaster stakeholders including donor community.</a:t>
            </a:r>
          </a:p>
          <a:p>
            <a:pPr marL="342900" indent="-342900">
              <a:buFont typeface="Wingdings" panose="05000000000000000000" pitchFamily="2" charset="2"/>
              <a:buChar char="Ø"/>
            </a:pPr>
            <a:r>
              <a:rPr lang="en-US" sz="2000" dirty="0">
                <a:latin typeface="Rockwell" panose="02060603020205020403" pitchFamily="18" charset="0"/>
              </a:rPr>
              <a:t>From 2000 onwards – introduction and mainstreaming of risk reduction.</a:t>
            </a:r>
          </a:p>
        </p:txBody>
      </p:sp>
    </p:spTree>
    <p:extLst>
      <p:ext uri="{BB962C8B-B14F-4D97-AF65-F5344CB8AC3E}">
        <p14:creationId xmlns:p14="http://schemas.microsoft.com/office/powerpoint/2010/main" val="4869296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E. CDMP</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1946245"/>
            <a:ext cx="12192000" cy="2862322"/>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CDMP is a strategic institutional and programming approach that is designed to optimize the reduction of long term risk and to strengthen the operational capacities for responding to emergencies and disaster situations including actions to improve recovery from these events.</a:t>
            </a:r>
          </a:p>
          <a:p>
            <a:pPr marL="342900" indent="-342900">
              <a:buFont typeface="Wingdings" panose="05000000000000000000" pitchFamily="2" charset="2"/>
              <a:buChar char="Ø"/>
            </a:pPr>
            <a:endParaRPr lang="en-US" sz="2000" dirty="0">
              <a:latin typeface="Rockwell" panose="02060603020205020403" pitchFamily="18" charset="0"/>
            </a:endParaRPr>
          </a:p>
          <a:p>
            <a:pPr marL="342900" indent="-342900">
              <a:buFont typeface="Wingdings" panose="05000000000000000000" pitchFamily="2" charset="2"/>
              <a:buChar char="Ø"/>
            </a:pPr>
            <a:r>
              <a:rPr lang="en-US" sz="2000" dirty="0">
                <a:latin typeface="Rockwell" panose="02060603020205020403" pitchFamily="18" charset="0"/>
              </a:rPr>
              <a:t>CDMP is now implementing programs:</a:t>
            </a:r>
          </a:p>
          <a:p>
            <a:pPr marL="342900" indent="-342900">
              <a:buFont typeface="Wingdings" panose="05000000000000000000" pitchFamily="2" charset="2"/>
              <a:buChar char="v"/>
            </a:pPr>
            <a:r>
              <a:rPr lang="en-US" sz="2000" dirty="0">
                <a:latin typeface="Rockwell" panose="02060603020205020403" pitchFamily="18" charset="0"/>
              </a:rPr>
              <a:t>Capacity building</a:t>
            </a:r>
          </a:p>
          <a:p>
            <a:pPr marL="342900" indent="-342900">
              <a:buFont typeface="Wingdings" panose="05000000000000000000" pitchFamily="2" charset="2"/>
              <a:buChar char="v"/>
            </a:pPr>
            <a:r>
              <a:rPr lang="en-US" sz="2000" dirty="0">
                <a:latin typeface="Rockwell" panose="02060603020205020403" pitchFamily="18" charset="0"/>
              </a:rPr>
              <a:t>Partnership development</a:t>
            </a:r>
          </a:p>
          <a:p>
            <a:pPr marL="342900" indent="-342900">
              <a:buFont typeface="Wingdings" panose="05000000000000000000" pitchFamily="2" charset="2"/>
              <a:buChar char="v"/>
            </a:pPr>
            <a:r>
              <a:rPr lang="en-US" sz="2000" dirty="0">
                <a:latin typeface="Rockwell" panose="02060603020205020403" pitchFamily="18" charset="0"/>
              </a:rPr>
              <a:t>Community empowerment</a:t>
            </a:r>
          </a:p>
          <a:p>
            <a:pPr marL="342900" indent="-342900">
              <a:buFont typeface="Wingdings" panose="05000000000000000000" pitchFamily="2" charset="2"/>
              <a:buChar char="v"/>
            </a:pPr>
            <a:r>
              <a:rPr lang="en-US" sz="2000" dirty="0">
                <a:latin typeface="Rockwell" panose="02060603020205020403" pitchFamily="18" charset="0"/>
              </a:rPr>
              <a:t>Response management through its 12 components</a:t>
            </a:r>
          </a:p>
        </p:txBody>
      </p:sp>
    </p:spTree>
    <p:extLst>
      <p:ext uri="{BB962C8B-B14F-4D97-AF65-F5344CB8AC3E}">
        <p14:creationId xmlns:p14="http://schemas.microsoft.com/office/powerpoint/2010/main" val="250943021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F. DISASTER MANAGEMENT INSTITUTIONS IN BANGLADESH</a:t>
            </a:r>
          </a:p>
        </p:txBody>
      </p:sp>
      <p:pic>
        <p:nvPicPr>
          <p:cNvPr id="3" name="Picture 2">
            <a:extLst>
              <a:ext uri="{FF2B5EF4-FFF2-40B4-BE49-F238E27FC236}">
                <a16:creationId xmlns:a16="http://schemas.microsoft.com/office/drawing/2014/main" id="{F22E7DC3-BF2B-4DE2-873D-A0C535AEAF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3634" y="768110"/>
            <a:ext cx="8804813" cy="5952913"/>
          </a:xfrm>
          <a:prstGeom prst="rect">
            <a:avLst/>
          </a:prstGeom>
        </p:spPr>
      </p:pic>
    </p:spTree>
    <p:extLst>
      <p:ext uri="{BB962C8B-B14F-4D97-AF65-F5344CB8AC3E}">
        <p14:creationId xmlns:p14="http://schemas.microsoft.com/office/powerpoint/2010/main" val="131219542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G. STANDING ORDERS ON DISASTER</a:t>
            </a:r>
          </a:p>
        </p:txBody>
      </p:sp>
      <p:pic>
        <p:nvPicPr>
          <p:cNvPr id="5" name="Picture 4">
            <a:extLst>
              <a:ext uri="{FF2B5EF4-FFF2-40B4-BE49-F238E27FC236}">
                <a16:creationId xmlns:a16="http://schemas.microsoft.com/office/drawing/2014/main" id="{EC57C853-D950-4062-B6F8-E1CF6011F2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020" y="735761"/>
            <a:ext cx="8759321" cy="6063515"/>
          </a:xfrm>
          <a:prstGeom prst="rect">
            <a:avLst/>
          </a:prstGeom>
        </p:spPr>
      </p:pic>
    </p:spTree>
    <p:extLst>
      <p:ext uri="{BB962C8B-B14F-4D97-AF65-F5344CB8AC3E}">
        <p14:creationId xmlns:p14="http://schemas.microsoft.com/office/powerpoint/2010/main" val="14285474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B44878-9E84-45A8-8C9C-2AA7A9FB4216}"/>
              </a:ext>
            </a:extLst>
          </p:cNvPr>
          <p:cNvSpPr txBox="1">
            <a:spLocks/>
          </p:cNvSpPr>
          <p:nvPr/>
        </p:nvSpPr>
        <p:spPr>
          <a:xfrm>
            <a:off x="0" y="209725"/>
            <a:ext cx="12192000" cy="77178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effectLst>
                  <a:outerShdw blurRad="38100" dist="38100" dir="2700000" algn="tl">
                    <a:srgbClr val="000000">
                      <a:alpha val="43137"/>
                    </a:srgbClr>
                  </a:outerShdw>
                </a:effectLst>
                <a:latin typeface="Bookman Old Style" panose="02050604050505020204" pitchFamily="18" charset="0"/>
              </a:rPr>
              <a:t>H. COMMITTEES UNDER SOD</a:t>
            </a:r>
          </a:p>
        </p:txBody>
      </p:sp>
      <p:sp>
        <p:nvSpPr>
          <p:cNvPr id="5" name="TextBox 4">
            <a:extLst>
              <a:ext uri="{FF2B5EF4-FFF2-40B4-BE49-F238E27FC236}">
                <a16:creationId xmlns:a16="http://schemas.microsoft.com/office/drawing/2014/main" id="{47A8B458-8C1E-430D-9135-D3390E4F955D}"/>
              </a:ext>
            </a:extLst>
          </p:cNvPr>
          <p:cNvSpPr txBox="1"/>
          <p:nvPr/>
        </p:nvSpPr>
        <p:spPr>
          <a:xfrm>
            <a:off x="0" y="1946245"/>
            <a:ext cx="12192000" cy="255454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Rockwell" panose="02060603020205020403" pitchFamily="18" charset="0"/>
              </a:rPr>
              <a:t>NDMC	: National Disaster Management Council</a:t>
            </a:r>
          </a:p>
          <a:p>
            <a:pPr marL="342900" indent="-342900">
              <a:buFont typeface="Wingdings" panose="05000000000000000000" pitchFamily="2" charset="2"/>
              <a:buChar char="Ø"/>
            </a:pPr>
            <a:r>
              <a:rPr lang="en-US" sz="2000" dirty="0">
                <a:latin typeface="Rockwell" panose="02060603020205020403" pitchFamily="18" charset="0"/>
              </a:rPr>
              <a:t>IMDMCC	: Inter-Ministerial Disaster Management Co-ordination Committee</a:t>
            </a:r>
          </a:p>
          <a:p>
            <a:pPr marL="342900" indent="-342900">
              <a:buFont typeface="Wingdings" panose="05000000000000000000" pitchFamily="2" charset="2"/>
              <a:buChar char="Ø"/>
            </a:pPr>
            <a:r>
              <a:rPr lang="en-US" sz="2000" dirty="0">
                <a:latin typeface="Rockwell" panose="02060603020205020403" pitchFamily="18" charset="0"/>
              </a:rPr>
              <a:t>NDMAC	: National Disaster Management Advisory Committee</a:t>
            </a:r>
          </a:p>
          <a:p>
            <a:pPr marL="342900" indent="-342900">
              <a:buFont typeface="Wingdings" panose="05000000000000000000" pitchFamily="2" charset="2"/>
              <a:buChar char="Ø"/>
            </a:pPr>
            <a:r>
              <a:rPr lang="en-US" sz="2000" dirty="0">
                <a:latin typeface="Rockwell" panose="02060603020205020403" pitchFamily="18" charset="0"/>
              </a:rPr>
              <a:t>CPPIB	: Cyclone Preparedness Program Implementation Board</a:t>
            </a:r>
          </a:p>
          <a:p>
            <a:pPr marL="342900" indent="-342900">
              <a:buFont typeface="Wingdings" panose="05000000000000000000" pitchFamily="2" charset="2"/>
              <a:buChar char="Ø"/>
            </a:pPr>
            <a:r>
              <a:rPr lang="en-US" sz="2000" dirty="0">
                <a:latin typeface="Rockwell" panose="02060603020205020403" pitchFamily="18" charset="0"/>
              </a:rPr>
              <a:t>DMTATF	: Disaster Management Training and Public Awareness Building Task Force</a:t>
            </a:r>
          </a:p>
          <a:p>
            <a:pPr marL="342900" indent="-342900">
              <a:buFont typeface="Wingdings" panose="05000000000000000000" pitchFamily="2" charset="2"/>
              <a:buChar char="Ø"/>
            </a:pPr>
            <a:r>
              <a:rPr lang="en-US" sz="2000" dirty="0">
                <a:latin typeface="Rockwell" panose="02060603020205020403" pitchFamily="18" charset="0"/>
              </a:rPr>
              <a:t>FPOCG	: Focal Point Operation Coordination Group of Disaster Management</a:t>
            </a:r>
          </a:p>
          <a:p>
            <a:pPr marL="342900" indent="-342900">
              <a:buFont typeface="Wingdings" panose="05000000000000000000" pitchFamily="2" charset="2"/>
              <a:buChar char="Ø"/>
            </a:pPr>
            <a:r>
              <a:rPr lang="en-US" sz="2000" dirty="0">
                <a:latin typeface="Rockwell" panose="02060603020205020403" pitchFamily="18" charset="0"/>
              </a:rPr>
              <a:t>NGOCC	: NGO Coordination Committee on Disaster Management</a:t>
            </a:r>
          </a:p>
          <a:p>
            <a:pPr marL="342900" indent="-342900">
              <a:buFont typeface="Wingdings" panose="05000000000000000000" pitchFamily="2" charset="2"/>
              <a:buChar char="Ø"/>
            </a:pPr>
            <a:r>
              <a:rPr lang="en-US" sz="2000" dirty="0">
                <a:latin typeface="Rockwell" panose="02060603020205020403" pitchFamily="18" charset="0"/>
              </a:rPr>
              <a:t>CSDDWS	: Committee for Speedy Dissemination of Disaster Related Warning/ Signals</a:t>
            </a:r>
          </a:p>
        </p:txBody>
      </p:sp>
    </p:spTree>
    <p:extLst>
      <p:ext uri="{BB962C8B-B14F-4D97-AF65-F5344CB8AC3E}">
        <p14:creationId xmlns:p14="http://schemas.microsoft.com/office/powerpoint/2010/main" val="320849621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596</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Book Antiqua</vt:lpstr>
      <vt:lpstr>Bookman Old Style</vt:lpstr>
      <vt:lpstr>Calibri</vt:lpstr>
      <vt:lpstr>Calibri Light</vt:lpstr>
      <vt:lpstr>Rockwell</vt:lpstr>
      <vt:lpstr>Wingdings</vt:lpstr>
      <vt:lpstr>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Shahi Khan</dc:creator>
  <cp:lastModifiedBy>Shahi Khan</cp:lastModifiedBy>
  <cp:revision>23</cp:revision>
  <dcterms:created xsi:type="dcterms:W3CDTF">2021-01-17T09:05:47Z</dcterms:created>
  <dcterms:modified xsi:type="dcterms:W3CDTF">2021-05-10T13:03:21Z</dcterms:modified>
</cp:coreProperties>
</file>