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18"/>
  </p:notesMasterIdLst>
  <p:sldIdLst>
    <p:sldId id="339" r:id="rId2"/>
    <p:sldId id="600" r:id="rId3"/>
    <p:sldId id="601" r:id="rId4"/>
    <p:sldId id="602" r:id="rId5"/>
    <p:sldId id="603" r:id="rId6"/>
    <p:sldId id="604" r:id="rId7"/>
    <p:sldId id="605" r:id="rId8"/>
    <p:sldId id="606" r:id="rId9"/>
    <p:sldId id="607" r:id="rId10"/>
    <p:sldId id="608" r:id="rId11"/>
    <p:sldId id="609" r:id="rId12"/>
    <p:sldId id="610" r:id="rId13"/>
    <p:sldId id="611" r:id="rId14"/>
    <p:sldId id="612" r:id="rId15"/>
    <p:sldId id="613" r:id="rId16"/>
    <p:sldId id="61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68" autoAdjust="0"/>
    <p:restoredTop sz="94660"/>
  </p:normalViewPr>
  <p:slideViewPr>
    <p:cSldViewPr snapToGrid="0">
      <p:cViewPr varScale="1">
        <p:scale>
          <a:sx n="114" d="100"/>
          <a:sy n="114" d="100"/>
        </p:scale>
        <p:origin x="51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C456A7-F032-4EA6-8BD4-6E029314C3F3}" type="datetimeFigureOut">
              <a:rPr lang="en-US" smtClean="0"/>
              <a:t>5/10/2021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9B58E8-4441-4F7D-B1C0-0F03AEF14D92}" type="slidenum">
              <a:rPr lang="en-US" smtClean="0"/>
              <a:t>‹#›</a:t>
            </a:fld>
            <a:endParaRPr lang="en-US"/>
          </a:p>
        </p:txBody>
      </p:sp>
    </p:spTree>
    <p:extLst>
      <p:ext uri="{BB962C8B-B14F-4D97-AF65-F5344CB8AC3E}">
        <p14:creationId xmlns:p14="http://schemas.microsoft.com/office/powerpoint/2010/main" val="2992666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5BEE95-489E-4563-A6C5-234B9CEA77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1909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5BEE95-489E-4563-A6C5-234B9CEA77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29699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5BEE95-489E-4563-A6C5-234B9CEA77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55290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5BEE95-489E-4563-A6C5-234B9CEA77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141381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5BEE95-489E-4563-A6C5-234B9CEA77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91130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5BEE95-489E-4563-A6C5-234B9CEA77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899190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5BEE95-489E-4563-A6C5-234B9CEA77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80631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5BEE95-489E-4563-A6C5-234B9CEA77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6071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5BEE95-489E-4563-A6C5-234B9CEA77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41008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5BEE95-489E-4563-A6C5-234B9CEA77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1077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5BEE95-489E-4563-A6C5-234B9CEA77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0187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5BEE95-489E-4563-A6C5-234B9CEA77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8590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5BEE95-489E-4563-A6C5-234B9CEA77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20544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5BEE95-489E-4563-A6C5-234B9CEA77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01510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5BEE95-489E-4563-A6C5-234B9CEA77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30832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5BEE95-489E-4563-A6C5-234B9CEA77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0851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FB5AAF7-095C-42EB-B89F-E2BA517F3CFB}" type="datetimeFigureOut">
              <a:rPr lang="en-US" smtClean="0"/>
              <a:t>5/10/2021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B541D-576D-481A-A979-1E647CF3F0FC}" type="slidenum">
              <a:rPr lang="en-US" smtClean="0"/>
              <a:t>‹#›</a:t>
            </a:fld>
            <a:endParaRPr lang="en-US"/>
          </a:p>
        </p:txBody>
      </p:sp>
    </p:spTree>
    <p:extLst>
      <p:ext uri="{BB962C8B-B14F-4D97-AF65-F5344CB8AC3E}">
        <p14:creationId xmlns:p14="http://schemas.microsoft.com/office/powerpoint/2010/main" val="149742886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B5AAF7-095C-42EB-B89F-E2BA517F3CFB}" type="datetimeFigureOut">
              <a:rPr lang="en-US" smtClean="0"/>
              <a:t>5/10/2021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B541D-576D-481A-A979-1E647CF3F0FC}" type="slidenum">
              <a:rPr lang="en-US" smtClean="0"/>
              <a:t>‹#›</a:t>
            </a:fld>
            <a:endParaRPr lang="en-US"/>
          </a:p>
        </p:txBody>
      </p:sp>
    </p:spTree>
    <p:extLst>
      <p:ext uri="{BB962C8B-B14F-4D97-AF65-F5344CB8AC3E}">
        <p14:creationId xmlns:p14="http://schemas.microsoft.com/office/powerpoint/2010/main" val="427595985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B5AAF7-095C-42EB-B89F-E2BA517F3CFB}" type="datetimeFigureOut">
              <a:rPr lang="en-US" smtClean="0"/>
              <a:t>5/10/2021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B541D-576D-481A-A979-1E647CF3F0FC}" type="slidenum">
              <a:rPr lang="en-US" smtClean="0"/>
              <a:t>‹#›</a:t>
            </a:fld>
            <a:endParaRPr lang="en-US"/>
          </a:p>
        </p:txBody>
      </p:sp>
    </p:spTree>
    <p:extLst>
      <p:ext uri="{BB962C8B-B14F-4D97-AF65-F5344CB8AC3E}">
        <p14:creationId xmlns:p14="http://schemas.microsoft.com/office/powerpoint/2010/main" val="364374253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B5AAF7-095C-42EB-B89F-E2BA517F3CFB}" type="datetimeFigureOut">
              <a:rPr lang="en-US" smtClean="0"/>
              <a:t>5/10/2021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B541D-576D-481A-A979-1E647CF3F0FC}" type="slidenum">
              <a:rPr lang="en-US" smtClean="0"/>
              <a:t>‹#›</a:t>
            </a:fld>
            <a:endParaRPr lang="en-US"/>
          </a:p>
        </p:txBody>
      </p:sp>
    </p:spTree>
    <p:extLst>
      <p:ext uri="{BB962C8B-B14F-4D97-AF65-F5344CB8AC3E}">
        <p14:creationId xmlns:p14="http://schemas.microsoft.com/office/powerpoint/2010/main" val="292196248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FB5AAF7-095C-42EB-B89F-E2BA517F3CFB}" type="datetimeFigureOut">
              <a:rPr lang="en-US" smtClean="0"/>
              <a:t>5/10/2021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B541D-576D-481A-A979-1E647CF3F0FC}" type="slidenum">
              <a:rPr lang="en-US" smtClean="0"/>
              <a:t>‹#›</a:t>
            </a:fld>
            <a:endParaRPr lang="en-US"/>
          </a:p>
        </p:txBody>
      </p:sp>
    </p:spTree>
    <p:extLst>
      <p:ext uri="{BB962C8B-B14F-4D97-AF65-F5344CB8AC3E}">
        <p14:creationId xmlns:p14="http://schemas.microsoft.com/office/powerpoint/2010/main" val="400242176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FB5AAF7-095C-42EB-B89F-E2BA517F3CFB}" type="datetimeFigureOut">
              <a:rPr lang="en-US" smtClean="0"/>
              <a:t>5/10/2021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AB541D-576D-481A-A979-1E647CF3F0FC}" type="slidenum">
              <a:rPr lang="en-US" smtClean="0"/>
              <a:t>‹#›</a:t>
            </a:fld>
            <a:endParaRPr lang="en-US"/>
          </a:p>
        </p:txBody>
      </p:sp>
    </p:spTree>
    <p:extLst>
      <p:ext uri="{BB962C8B-B14F-4D97-AF65-F5344CB8AC3E}">
        <p14:creationId xmlns:p14="http://schemas.microsoft.com/office/powerpoint/2010/main" val="264561823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FB5AAF7-095C-42EB-B89F-E2BA517F3CFB}" type="datetimeFigureOut">
              <a:rPr lang="en-US" smtClean="0"/>
              <a:t>5/10/2021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AB541D-576D-481A-A979-1E647CF3F0FC}" type="slidenum">
              <a:rPr lang="en-US" smtClean="0"/>
              <a:t>‹#›</a:t>
            </a:fld>
            <a:endParaRPr lang="en-US"/>
          </a:p>
        </p:txBody>
      </p:sp>
    </p:spTree>
    <p:extLst>
      <p:ext uri="{BB962C8B-B14F-4D97-AF65-F5344CB8AC3E}">
        <p14:creationId xmlns:p14="http://schemas.microsoft.com/office/powerpoint/2010/main" val="88562435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FB5AAF7-095C-42EB-B89F-E2BA517F3CFB}" type="datetimeFigureOut">
              <a:rPr lang="en-US" smtClean="0"/>
              <a:t>5/10/2021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AB541D-576D-481A-A979-1E647CF3F0FC}" type="slidenum">
              <a:rPr lang="en-US" smtClean="0"/>
              <a:t>‹#›</a:t>
            </a:fld>
            <a:endParaRPr lang="en-US"/>
          </a:p>
        </p:txBody>
      </p:sp>
    </p:spTree>
    <p:extLst>
      <p:ext uri="{BB962C8B-B14F-4D97-AF65-F5344CB8AC3E}">
        <p14:creationId xmlns:p14="http://schemas.microsoft.com/office/powerpoint/2010/main" val="343744402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B5AAF7-095C-42EB-B89F-E2BA517F3CFB}" type="datetimeFigureOut">
              <a:rPr lang="en-US" smtClean="0"/>
              <a:t>5/10/2021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AB541D-576D-481A-A979-1E647CF3F0FC}" type="slidenum">
              <a:rPr lang="en-US" smtClean="0"/>
              <a:t>‹#›</a:t>
            </a:fld>
            <a:endParaRPr lang="en-US"/>
          </a:p>
        </p:txBody>
      </p:sp>
    </p:spTree>
    <p:extLst>
      <p:ext uri="{BB962C8B-B14F-4D97-AF65-F5344CB8AC3E}">
        <p14:creationId xmlns:p14="http://schemas.microsoft.com/office/powerpoint/2010/main" val="370595122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FB5AAF7-095C-42EB-B89F-E2BA517F3CFB}" type="datetimeFigureOut">
              <a:rPr lang="en-US" smtClean="0"/>
              <a:t>5/10/2021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AB541D-576D-481A-A979-1E647CF3F0FC}" type="slidenum">
              <a:rPr lang="en-US" smtClean="0"/>
              <a:t>‹#›</a:t>
            </a:fld>
            <a:endParaRPr lang="en-US"/>
          </a:p>
        </p:txBody>
      </p:sp>
    </p:spTree>
    <p:extLst>
      <p:ext uri="{BB962C8B-B14F-4D97-AF65-F5344CB8AC3E}">
        <p14:creationId xmlns:p14="http://schemas.microsoft.com/office/powerpoint/2010/main" val="353501309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FB5AAF7-095C-42EB-B89F-E2BA517F3CFB}" type="datetimeFigureOut">
              <a:rPr lang="en-US" smtClean="0"/>
              <a:t>5/10/2021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AB541D-576D-481A-A979-1E647CF3F0FC}" type="slidenum">
              <a:rPr lang="en-US" smtClean="0"/>
              <a:t>‹#›</a:t>
            </a:fld>
            <a:endParaRPr lang="en-US"/>
          </a:p>
        </p:txBody>
      </p:sp>
    </p:spTree>
    <p:extLst>
      <p:ext uri="{BB962C8B-B14F-4D97-AF65-F5344CB8AC3E}">
        <p14:creationId xmlns:p14="http://schemas.microsoft.com/office/powerpoint/2010/main" val="284348661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B5AAF7-095C-42EB-B89F-E2BA517F3CFB}" type="datetimeFigureOut">
              <a:rPr lang="en-US" smtClean="0"/>
              <a:t>5/10/2021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AB541D-576D-481A-A979-1E647CF3F0FC}" type="slidenum">
              <a:rPr lang="en-US" smtClean="0"/>
              <a:t>‹#›</a:t>
            </a:fld>
            <a:endParaRPr lang="en-US"/>
          </a:p>
        </p:txBody>
      </p:sp>
    </p:spTree>
    <p:extLst>
      <p:ext uri="{BB962C8B-B14F-4D97-AF65-F5344CB8AC3E}">
        <p14:creationId xmlns:p14="http://schemas.microsoft.com/office/powerpoint/2010/main" val="240286382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0">
              <a:schemeClr val="accent4">
                <a:lumMod val="0"/>
                <a:lumOff val="100000"/>
              </a:schemeClr>
            </a:gs>
            <a:gs pos="1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2DD4F-82B1-4E70-BB34-2C9E086A0351}"/>
              </a:ext>
            </a:extLst>
          </p:cNvPr>
          <p:cNvSpPr txBox="1">
            <a:spLocks/>
          </p:cNvSpPr>
          <p:nvPr/>
        </p:nvSpPr>
        <p:spPr>
          <a:xfrm>
            <a:off x="0" y="71837"/>
            <a:ext cx="12192000" cy="11026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2800" dirty="0">
                <a:latin typeface="Bookman Old Style" panose="02050604050505020204" pitchFamily="18" charset="0"/>
              </a:rPr>
              <a:t>Chapter 08: </a:t>
            </a:r>
          </a:p>
          <a:p>
            <a:r>
              <a:rPr lang="en-US" sz="2800" dirty="0">
                <a:latin typeface="Bookman Old Style" panose="02050604050505020204" pitchFamily="18" charset="0"/>
              </a:rPr>
              <a:t>Disaster Management Regulatory Framework</a:t>
            </a:r>
          </a:p>
        </p:txBody>
      </p:sp>
      <p:sp>
        <p:nvSpPr>
          <p:cNvPr id="3" name="Subtitle 2">
            <a:extLst>
              <a:ext uri="{FF2B5EF4-FFF2-40B4-BE49-F238E27FC236}">
                <a16:creationId xmlns:a16="http://schemas.microsoft.com/office/drawing/2014/main" id="{7E16C2A3-2D6C-4371-AEE3-9A6383C5D502}"/>
              </a:ext>
            </a:extLst>
          </p:cNvPr>
          <p:cNvSpPr txBox="1">
            <a:spLocks/>
          </p:cNvSpPr>
          <p:nvPr/>
        </p:nvSpPr>
        <p:spPr>
          <a:xfrm>
            <a:off x="0" y="1086374"/>
            <a:ext cx="12192000" cy="5700320"/>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a:lstStyle>
          <a:p>
            <a:pPr>
              <a:buFont typeface="Wingdings" panose="05000000000000000000" pitchFamily="2" charset="2"/>
              <a:buChar char="q"/>
            </a:pPr>
            <a:r>
              <a:rPr lang="en-US" sz="1400" b="1" dirty="0">
                <a:effectLst/>
                <a:latin typeface="Book Antiqua" panose="02040602050305030304" pitchFamily="18" charset="0"/>
              </a:rPr>
              <a:t>Topic to Cover:</a:t>
            </a:r>
          </a:p>
          <a:p>
            <a:pPr marL="457200" indent="-457200">
              <a:buFont typeface="+mj-lt"/>
              <a:buAutoNum type="alphaUcPeriod"/>
            </a:pPr>
            <a:r>
              <a:rPr lang="en-US" sz="1400" b="1" dirty="0">
                <a:effectLst/>
                <a:latin typeface="Book Antiqua" panose="02040602050305030304" pitchFamily="18" charset="0"/>
              </a:rPr>
              <a:t>Plans</a:t>
            </a:r>
          </a:p>
          <a:p>
            <a:pPr marL="457200" indent="-457200">
              <a:buFont typeface="+mj-lt"/>
              <a:buAutoNum type="alphaUcPeriod"/>
            </a:pPr>
            <a:r>
              <a:rPr lang="en-US" sz="1400" b="1" dirty="0">
                <a:effectLst/>
                <a:latin typeface="Book Antiqua" panose="02040602050305030304" pitchFamily="18" charset="0"/>
              </a:rPr>
              <a:t>Disaster Management Legal System-guidelines </a:t>
            </a:r>
          </a:p>
          <a:p>
            <a:pPr marL="457200" indent="-457200">
              <a:buFont typeface="+mj-lt"/>
              <a:buAutoNum type="alphaUcPeriod"/>
            </a:pPr>
            <a:r>
              <a:rPr lang="en-US" sz="1400" b="1" dirty="0">
                <a:effectLst/>
                <a:latin typeface="Book Antiqua" panose="02040602050305030304" pitchFamily="18" charset="0"/>
              </a:rPr>
              <a:t>Mainstreaming Strategies </a:t>
            </a:r>
          </a:p>
          <a:p>
            <a:pPr marL="457200" indent="-457200">
              <a:buFont typeface="+mj-lt"/>
              <a:buAutoNum type="alphaUcPeriod"/>
            </a:pPr>
            <a:r>
              <a:rPr lang="en-US" sz="1400" b="1" dirty="0">
                <a:effectLst/>
                <a:latin typeface="Book Antiqua" panose="02040602050305030304" pitchFamily="18" charset="0"/>
              </a:rPr>
              <a:t>International Cooperation With DMB</a:t>
            </a:r>
          </a:p>
          <a:p>
            <a:pPr marL="457200" indent="-457200">
              <a:buFont typeface="+mj-lt"/>
              <a:buAutoNum type="alphaUcPeriod"/>
            </a:pPr>
            <a:r>
              <a:rPr lang="en-US" sz="1400" b="1" dirty="0">
                <a:effectLst/>
                <a:latin typeface="Book Antiqua" panose="02040602050305030304" pitchFamily="18" charset="0"/>
              </a:rPr>
              <a:t>Bangladesh National Progress Report On The Implementation Of The Hyogo Framework For Action (2009-2011): Priority For Action 1</a:t>
            </a:r>
          </a:p>
          <a:p>
            <a:pPr marL="457200" indent="-457200">
              <a:buFont typeface="+mj-lt"/>
              <a:buAutoNum type="alphaUcPeriod"/>
            </a:pPr>
            <a:r>
              <a:rPr lang="en-US" sz="1400" b="1" dirty="0">
                <a:effectLst/>
                <a:latin typeface="Book Antiqua" panose="02040602050305030304" pitchFamily="18" charset="0"/>
              </a:rPr>
              <a:t>Bangladesh National Progress Report On The Implementation Of The Hyogo Framework For Action (2009-2011): Priority For Action 2</a:t>
            </a:r>
          </a:p>
          <a:p>
            <a:pPr marL="457200" indent="-457200">
              <a:buFont typeface="+mj-lt"/>
              <a:buAutoNum type="alphaUcPeriod"/>
            </a:pPr>
            <a:r>
              <a:rPr lang="en-US" sz="1400" b="1" dirty="0">
                <a:effectLst/>
                <a:latin typeface="Book Antiqua" panose="02040602050305030304" pitchFamily="18" charset="0"/>
              </a:rPr>
              <a:t>Bangladesh National Progress Report On The Implementation Of The Hyogo Framework For Action (2009-2011): Priority For Action 3</a:t>
            </a:r>
          </a:p>
          <a:p>
            <a:pPr marL="457200" indent="-457200">
              <a:buFont typeface="+mj-lt"/>
              <a:buAutoNum type="alphaUcPeriod"/>
            </a:pPr>
            <a:r>
              <a:rPr lang="en-US" sz="1400" b="1" dirty="0">
                <a:effectLst/>
                <a:latin typeface="Book Antiqua" panose="02040602050305030304" pitchFamily="18" charset="0"/>
              </a:rPr>
              <a:t>Bangladesh National Progress Report On The Implementation Of The Hyogo Framework For Action (2009-2011): Priority For Action 4</a:t>
            </a:r>
          </a:p>
          <a:p>
            <a:pPr marL="457200" indent="-457200">
              <a:buFont typeface="+mj-lt"/>
              <a:buAutoNum type="alphaUcPeriod"/>
            </a:pPr>
            <a:r>
              <a:rPr lang="en-US" sz="1400" b="1" dirty="0">
                <a:effectLst/>
                <a:latin typeface="Book Antiqua" panose="02040602050305030304" pitchFamily="18" charset="0"/>
              </a:rPr>
              <a:t>Bangladesh National Progress Report On The Implementation Of The Hyogo Framework For Action (2009-2011): Priority For Action 5</a:t>
            </a:r>
          </a:p>
          <a:p>
            <a:pPr marL="457200" indent="-457200">
              <a:buFont typeface="+mj-lt"/>
              <a:buAutoNum type="alphaUcPeriod"/>
            </a:pPr>
            <a:r>
              <a:rPr lang="en-US" sz="1400" b="1" dirty="0">
                <a:effectLst/>
                <a:latin typeface="Book Antiqua" panose="02040602050305030304" pitchFamily="18" charset="0"/>
              </a:rPr>
              <a:t>Risk Reduction Challenges</a:t>
            </a:r>
          </a:p>
          <a:p>
            <a:pPr marL="457200" indent="-457200">
              <a:buFont typeface="+mj-lt"/>
              <a:buAutoNum type="alphaUcPeriod"/>
            </a:pPr>
            <a:r>
              <a:rPr lang="en-US" sz="1400" b="1" dirty="0">
                <a:effectLst/>
                <a:latin typeface="Book Antiqua" panose="02040602050305030304" pitchFamily="18" charset="0"/>
              </a:rPr>
              <a:t>Risk Reduction Interventions Come-out Through CRA</a:t>
            </a:r>
          </a:p>
          <a:p>
            <a:pPr marL="457200" indent="-457200">
              <a:buFont typeface="+mj-lt"/>
              <a:buAutoNum type="alphaUcPeriod"/>
            </a:pPr>
            <a:r>
              <a:rPr lang="en-US" sz="1400" b="1" dirty="0">
                <a:effectLst/>
                <a:latin typeface="Book Antiqua" panose="02040602050305030304" pitchFamily="18" charset="0"/>
              </a:rPr>
              <a:t>Vulnerability Mapping For Earthquake</a:t>
            </a:r>
          </a:p>
          <a:p>
            <a:pPr marL="457200" indent="-457200">
              <a:buFont typeface="+mj-lt"/>
              <a:buAutoNum type="alphaUcPeriod"/>
            </a:pPr>
            <a:r>
              <a:rPr lang="en-US" sz="1400" b="1" dirty="0">
                <a:effectLst/>
                <a:latin typeface="Book Antiqua" panose="02040602050305030304" pitchFamily="18" charset="0"/>
              </a:rPr>
              <a:t>Seismic Microzoning Map Of Major Cities Of Bangladesh Under CDMP</a:t>
            </a:r>
          </a:p>
          <a:p>
            <a:pPr marL="457200" indent="-457200">
              <a:buFont typeface="+mj-lt"/>
              <a:buAutoNum type="alphaUcPeriod"/>
            </a:pPr>
            <a:r>
              <a:rPr lang="en-US" sz="1400" b="1" dirty="0">
                <a:effectLst/>
                <a:latin typeface="Book Antiqua" panose="02040602050305030304" pitchFamily="18" charset="0"/>
              </a:rPr>
              <a:t>Application Of Earthquake Vulnerability Map</a:t>
            </a:r>
          </a:p>
        </p:txBody>
      </p:sp>
    </p:spTree>
    <p:extLst>
      <p:ext uri="{BB962C8B-B14F-4D97-AF65-F5344CB8AC3E}">
        <p14:creationId xmlns:p14="http://schemas.microsoft.com/office/powerpoint/2010/main" val="196826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0">
              <a:schemeClr val="accent4">
                <a:lumMod val="0"/>
                <a:lumOff val="100000"/>
              </a:schemeClr>
            </a:gs>
            <a:gs pos="1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C3137A6-0602-4FFC-A474-85CBB43F8EE2}"/>
              </a:ext>
            </a:extLst>
          </p:cNvPr>
          <p:cNvSpPr txBox="1">
            <a:spLocks/>
          </p:cNvSpPr>
          <p:nvPr/>
        </p:nvSpPr>
        <p:spPr>
          <a:xfrm>
            <a:off x="0" y="83890"/>
            <a:ext cx="12192000" cy="1400961"/>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H. BANGLADESH NATIONAL PROGRESS REPORT ON THE IMPLEMENTATION OF THE HYOGO FRAMEWORK FOR ACTION (2009-2011): PRIORITY FOR ACTION 4</a:t>
            </a:r>
          </a:p>
        </p:txBody>
      </p:sp>
      <p:sp>
        <p:nvSpPr>
          <p:cNvPr id="5" name="Content Placeholder 2">
            <a:extLst>
              <a:ext uri="{FF2B5EF4-FFF2-40B4-BE49-F238E27FC236}">
                <a16:creationId xmlns:a16="http://schemas.microsoft.com/office/drawing/2014/main" id="{A3784EE0-8391-42A3-8B03-890C36DD2886}"/>
              </a:ext>
            </a:extLst>
          </p:cNvPr>
          <p:cNvSpPr txBox="1">
            <a:spLocks/>
          </p:cNvSpPr>
          <p:nvPr/>
        </p:nvSpPr>
        <p:spPr>
          <a:xfrm>
            <a:off x="0" y="1477016"/>
            <a:ext cx="12192000" cy="522578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sz="2000" b="1" dirty="0">
                <a:latin typeface="Book Antiqua" panose="02040602050305030304" pitchFamily="18" charset="0"/>
              </a:rPr>
              <a:t> “Reduce the underlying risk factors”</a:t>
            </a:r>
          </a:p>
          <a:p>
            <a:pPr>
              <a:buFont typeface="Wingdings" panose="05000000000000000000" pitchFamily="2" charset="2"/>
              <a:buChar char="q"/>
            </a:pPr>
            <a:endParaRPr lang="en-US" sz="2000" b="1" dirty="0">
              <a:latin typeface="Book Antiqua" panose="02040602050305030304" pitchFamily="18" charset="0"/>
            </a:endParaRPr>
          </a:p>
          <a:p>
            <a:pPr>
              <a:buFont typeface="Wingdings" panose="05000000000000000000" pitchFamily="2" charset="2"/>
              <a:buChar char="q"/>
            </a:pPr>
            <a:r>
              <a:rPr lang="en-US" sz="2000" b="1" dirty="0">
                <a:latin typeface="Book Antiqua" panose="02040602050305030304" pitchFamily="18" charset="0"/>
              </a:rPr>
              <a:t> PROGRESS:</a:t>
            </a:r>
          </a:p>
          <a:p>
            <a:pPr>
              <a:buFont typeface="Wingdings" panose="05000000000000000000" pitchFamily="2" charset="2"/>
              <a:buChar char="Ø"/>
            </a:pPr>
            <a:r>
              <a:rPr lang="en-US" sz="2000" b="1" dirty="0">
                <a:latin typeface="Book Antiqua" panose="02040602050305030304" pitchFamily="18" charset="0"/>
              </a:rPr>
              <a:t>National Adaptation Program of Action ( NAPA) &amp; Bangladesh Climate Change Strategy &amp; Action Plan has already prepared.</a:t>
            </a:r>
          </a:p>
          <a:p>
            <a:pPr>
              <a:buFont typeface="Wingdings" panose="05000000000000000000" pitchFamily="2" charset="2"/>
              <a:buChar char="Ø"/>
            </a:pPr>
            <a:r>
              <a:rPr lang="en-US" sz="2000" b="1" dirty="0">
                <a:latin typeface="Book Antiqua" panose="02040602050305030304" pitchFamily="18" charset="0"/>
              </a:rPr>
              <a:t>Bilateral &amp; multilateral donors exploring the possibilities of creating multi-donor trust fund to accelerate financing for research and adaptation.</a:t>
            </a:r>
          </a:p>
          <a:p>
            <a:pPr>
              <a:buFont typeface="Wingdings" panose="05000000000000000000" pitchFamily="2" charset="2"/>
              <a:buChar char="Ø"/>
            </a:pPr>
            <a:r>
              <a:rPr lang="en-US" sz="2000" b="1" dirty="0">
                <a:latin typeface="Book Antiqua" panose="02040602050305030304" pitchFamily="18" charset="0"/>
              </a:rPr>
              <a:t>Climate change Cell established and focal points identified for each ministries.</a:t>
            </a:r>
          </a:p>
          <a:p>
            <a:pPr>
              <a:buFont typeface="Wingdings" panose="05000000000000000000" pitchFamily="2" charset="2"/>
              <a:buChar char="Ø"/>
            </a:pPr>
            <a:r>
              <a:rPr lang="en-US" sz="2000" b="1" dirty="0">
                <a:latin typeface="Book Antiqua" panose="02040602050305030304" pitchFamily="18" charset="0"/>
              </a:rPr>
              <a:t>DRR &amp; CCA link developed with the introduction of various program launched by different ministries i.e. sustainable land management program, climate resilience crop verities, cyclone resistance house etc.</a:t>
            </a:r>
          </a:p>
          <a:p>
            <a:pPr>
              <a:buFont typeface="Wingdings" panose="05000000000000000000" pitchFamily="2" charset="2"/>
              <a:buChar char="Ø"/>
            </a:pPr>
            <a:r>
              <a:rPr lang="en-US" sz="2000" b="1" dirty="0">
                <a:latin typeface="Book Antiqua" panose="02040602050305030304" pitchFamily="18" charset="0"/>
              </a:rPr>
              <a:t>Strong institutional arrangement for implementing social protection program.</a:t>
            </a:r>
          </a:p>
          <a:p>
            <a:pPr>
              <a:buFont typeface="Wingdings" panose="05000000000000000000" pitchFamily="2" charset="2"/>
              <a:buChar char="Ø"/>
            </a:pPr>
            <a:r>
              <a:rPr lang="en-US" sz="2000" b="1" dirty="0">
                <a:latin typeface="Book Antiqua" panose="02040602050305030304" pitchFamily="18" charset="0"/>
              </a:rPr>
              <a:t>National committee for updating national building code, land use plan.</a:t>
            </a:r>
          </a:p>
          <a:p>
            <a:pPr>
              <a:buFont typeface="Wingdings" panose="05000000000000000000" pitchFamily="2" charset="2"/>
              <a:buChar char="Ø"/>
            </a:pPr>
            <a:r>
              <a:rPr lang="en-US" sz="2000" b="1" dirty="0">
                <a:latin typeface="Book Antiqua" panose="02040602050305030304" pitchFamily="18" charset="0"/>
              </a:rPr>
              <a:t>Disaster risk reduction &amp; EIA for all development projects.</a:t>
            </a:r>
          </a:p>
        </p:txBody>
      </p:sp>
    </p:spTree>
    <p:extLst>
      <p:ext uri="{BB962C8B-B14F-4D97-AF65-F5344CB8AC3E}">
        <p14:creationId xmlns:p14="http://schemas.microsoft.com/office/powerpoint/2010/main" val="986325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0">
              <a:schemeClr val="accent4">
                <a:lumMod val="0"/>
                <a:lumOff val="100000"/>
              </a:schemeClr>
            </a:gs>
            <a:gs pos="1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C3137A6-0602-4FFC-A474-85CBB43F8EE2}"/>
              </a:ext>
            </a:extLst>
          </p:cNvPr>
          <p:cNvSpPr txBox="1">
            <a:spLocks/>
          </p:cNvSpPr>
          <p:nvPr/>
        </p:nvSpPr>
        <p:spPr>
          <a:xfrm>
            <a:off x="0" y="83890"/>
            <a:ext cx="12192000" cy="1400961"/>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I. BANGLADESH NATIONAL PROGRESS REPORT ON THE IMPLEMENTATION OF THE HYOGO FRAMEWORK FOR ACTION (2009-2011): PRIORITY FOR ACTION 5</a:t>
            </a:r>
          </a:p>
        </p:txBody>
      </p:sp>
      <p:sp>
        <p:nvSpPr>
          <p:cNvPr id="5" name="Content Placeholder 2">
            <a:extLst>
              <a:ext uri="{FF2B5EF4-FFF2-40B4-BE49-F238E27FC236}">
                <a16:creationId xmlns:a16="http://schemas.microsoft.com/office/drawing/2014/main" id="{A3784EE0-8391-42A3-8B03-890C36DD2886}"/>
              </a:ext>
            </a:extLst>
          </p:cNvPr>
          <p:cNvSpPr txBox="1">
            <a:spLocks/>
          </p:cNvSpPr>
          <p:nvPr/>
        </p:nvSpPr>
        <p:spPr>
          <a:xfrm>
            <a:off x="0" y="1644797"/>
            <a:ext cx="12192000" cy="476439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sz="2000" b="1" dirty="0">
                <a:latin typeface="Book Antiqua" panose="02040602050305030304" pitchFamily="18" charset="0"/>
              </a:rPr>
              <a:t> “Strengthen disaster preparedness for effective response at all levels”</a:t>
            </a:r>
          </a:p>
          <a:p>
            <a:pPr>
              <a:buFont typeface="Wingdings" panose="05000000000000000000" pitchFamily="2" charset="2"/>
              <a:buChar char="q"/>
            </a:pPr>
            <a:endParaRPr lang="en-US" sz="2000" b="1" dirty="0">
              <a:latin typeface="Book Antiqua" panose="02040602050305030304" pitchFamily="18" charset="0"/>
            </a:endParaRPr>
          </a:p>
          <a:p>
            <a:pPr>
              <a:buFont typeface="Wingdings" panose="05000000000000000000" pitchFamily="2" charset="2"/>
              <a:buChar char="q"/>
            </a:pPr>
            <a:r>
              <a:rPr lang="en-US" sz="2000" b="1" dirty="0">
                <a:latin typeface="Book Antiqua" panose="02040602050305030304" pitchFamily="18" charset="0"/>
              </a:rPr>
              <a:t> PROGRESS:</a:t>
            </a:r>
          </a:p>
          <a:p>
            <a:pPr>
              <a:buFont typeface="Wingdings" panose="05000000000000000000" pitchFamily="2" charset="2"/>
              <a:buChar char="Ø"/>
            </a:pPr>
            <a:r>
              <a:rPr lang="en-US" sz="2000" b="1" dirty="0">
                <a:latin typeface="Book Antiqua" panose="02040602050305030304" pitchFamily="18" charset="0"/>
              </a:rPr>
              <a:t>National Plan for DM, DM Act, SOD mentioned tasks for all sectoral safety preparedness.</a:t>
            </a:r>
          </a:p>
          <a:p>
            <a:pPr>
              <a:buFont typeface="Wingdings" panose="05000000000000000000" pitchFamily="2" charset="2"/>
              <a:buChar char="Ø"/>
            </a:pPr>
            <a:r>
              <a:rPr lang="en-US" sz="2000" b="1" dirty="0">
                <a:latin typeface="Book Antiqua" panose="02040602050305030304" pitchFamily="18" charset="0"/>
              </a:rPr>
              <a:t>For existing structure, retrofitting techniques are being introduced to combat earthquake.</a:t>
            </a:r>
          </a:p>
          <a:p>
            <a:pPr>
              <a:buFont typeface="Wingdings" panose="05000000000000000000" pitchFamily="2" charset="2"/>
              <a:buChar char="Ø"/>
            </a:pPr>
            <a:r>
              <a:rPr lang="en-US" sz="2000" b="1" dirty="0">
                <a:latin typeface="Book Antiqua" panose="02040602050305030304" pitchFamily="18" charset="0"/>
              </a:rPr>
              <a:t>Mock drill guidelines for school and hospitals safety.</a:t>
            </a:r>
          </a:p>
          <a:p>
            <a:pPr>
              <a:buFont typeface="Wingdings" panose="05000000000000000000" pitchFamily="2" charset="2"/>
              <a:buChar char="Ø"/>
            </a:pPr>
            <a:r>
              <a:rPr lang="en-US" sz="2000" b="1" dirty="0">
                <a:latin typeface="Book Antiqua" panose="02040602050305030304" pitchFamily="18" charset="0"/>
              </a:rPr>
              <a:t>Earthquake contingency developed for AFD, FSCD, DGHS &amp; DRR.</a:t>
            </a:r>
          </a:p>
          <a:p>
            <a:pPr>
              <a:buFont typeface="Wingdings" panose="05000000000000000000" pitchFamily="2" charset="2"/>
              <a:buChar char="Ø"/>
            </a:pPr>
            <a:r>
              <a:rPr lang="en-US" sz="2000" b="1" dirty="0">
                <a:latin typeface="Book Antiqua" panose="02040602050305030304" pitchFamily="18" charset="0"/>
              </a:rPr>
              <a:t>30,000 members of local DMCs imparted training on comprehensive DM.</a:t>
            </a:r>
          </a:p>
          <a:p>
            <a:pPr>
              <a:buFont typeface="Wingdings" panose="05000000000000000000" pitchFamily="2" charset="2"/>
              <a:buChar char="Ø"/>
            </a:pPr>
            <a:r>
              <a:rPr lang="en-US" sz="2000" b="1" dirty="0">
                <a:latin typeface="Book Antiqua" panose="02040602050305030304" pitchFamily="18" charset="0"/>
              </a:rPr>
              <a:t>DMB established damage, loss and need assessment cell. </a:t>
            </a:r>
          </a:p>
          <a:p>
            <a:pPr>
              <a:buFont typeface="Wingdings" panose="05000000000000000000" pitchFamily="2" charset="2"/>
              <a:buChar char="Ø"/>
            </a:pPr>
            <a:r>
              <a:rPr lang="en-US" sz="2000" b="1" dirty="0">
                <a:latin typeface="Book Antiqua" panose="02040602050305030304" pitchFamily="18" charset="0"/>
              </a:rPr>
              <a:t>60,000 volunteer are working 13 cyclone prone district.</a:t>
            </a:r>
          </a:p>
          <a:p>
            <a:pPr>
              <a:buFont typeface="Wingdings" panose="05000000000000000000" pitchFamily="2" charset="2"/>
              <a:buChar char="Ø"/>
            </a:pPr>
            <a:r>
              <a:rPr lang="en-US" sz="2000" b="1" dirty="0">
                <a:latin typeface="Book Antiqua" panose="02040602050305030304" pitchFamily="18" charset="0"/>
              </a:rPr>
              <a:t>Search and rescue equipment.</a:t>
            </a:r>
          </a:p>
          <a:p>
            <a:pPr>
              <a:buFont typeface="Wingdings" panose="05000000000000000000" pitchFamily="2" charset="2"/>
              <a:buChar char="Ø"/>
            </a:pPr>
            <a:r>
              <a:rPr lang="en-US" sz="2000" b="1" dirty="0">
                <a:latin typeface="Book Antiqua" panose="02040602050305030304" pitchFamily="18" charset="0"/>
              </a:rPr>
              <a:t>Adequate reserve of relief materials in each district.</a:t>
            </a:r>
          </a:p>
        </p:txBody>
      </p:sp>
    </p:spTree>
    <p:extLst>
      <p:ext uri="{BB962C8B-B14F-4D97-AF65-F5344CB8AC3E}">
        <p14:creationId xmlns:p14="http://schemas.microsoft.com/office/powerpoint/2010/main" val="633820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0">
              <a:schemeClr val="accent4">
                <a:lumMod val="0"/>
                <a:lumOff val="100000"/>
              </a:schemeClr>
            </a:gs>
            <a:gs pos="1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C3137A6-0602-4FFC-A474-85CBB43F8EE2}"/>
              </a:ext>
            </a:extLst>
          </p:cNvPr>
          <p:cNvSpPr txBox="1">
            <a:spLocks/>
          </p:cNvSpPr>
          <p:nvPr/>
        </p:nvSpPr>
        <p:spPr>
          <a:xfrm>
            <a:off x="0" y="83890"/>
            <a:ext cx="12192000" cy="55367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J. RISK REDUCTION CHALLENGES</a:t>
            </a:r>
          </a:p>
        </p:txBody>
      </p:sp>
      <p:sp>
        <p:nvSpPr>
          <p:cNvPr id="5" name="Content Placeholder 2">
            <a:extLst>
              <a:ext uri="{FF2B5EF4-FFF2-40B4-BE49-F238E27FC236}">
                <a16:creationId xmlns:a16="http://schemas.microsoft.com/office/drawing/2014/main" id="{A3784EE0-8391-42A3-8B03-890C36DD2886}"/>
              </a:ext>
            </a:extLst>
          </p:cNvPr>
          <p:cNvSpPr txBox="1">
            <a:spLocks/>
          </p:cNvSpPr>
          <p:nvPr/>
        </p:nvSpPr>
        <p:spPr>
          <a:xfrm>
            <a:off x="0" y="2030691"/>
            <a:ext cx="12192000" cy="395066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sz="2000" b="1" dirty="0">
                <a:latin typeface="Book Antiqua" panose="02040602050305030304" pitchFamily="18" charset="0"/>
              </a:rPr>
              <a:t> Early warning with adequate lead time in community language.</a:t>
            </a:r>
          </a:p>
          <a:p>
            <a:pPr>
              <a:buFont typeface="Wingdings" panose="05000000000000000000" pitchFamily="2" charset="2"/>
              <a:buChar char="q"/>
            </a:pPr>
            <a:r>
              <a:rPr lang="en-US" sz="2000" b="1" dirty="0">
                <a:latin typeface="Book Antiqua" panose="02040602050305030304" pitchFamily="18" charset="0"/>
              </a:rPr>
              <a:t> Expansion of the operation areas of the Cyclone. Preparedness Programs (CPP). Develop similar program for flood prone areas. Develop Urban Volunteers for post- Earthquake response.</a:t>
            </a:r>
          </a:p>
          <a:p>
            <a:pPr>
              <a:buFont typeface="Wingdings" panose="05000000000000000000" pitchFamily="2" charset="2"/>
              <a:buChar char="q"/>
            </a:pPr>
            <a:r>
              <a:rPr lang="en-US" sz="2000" b="1" dirty="0">
                <a:latin typeface="Book Antiqua" panose="02040602050305030304" pitchFamily="18" charset="0"/>
              </a:rPr>
              <a:t> Ensure Cyclone/flood shelters for all vulnerable people.</a:t>
            </a:r>
          </a:p>
          <a:p>
            <a:pPr>
              <a:buFont typeface="Wingdings" panose="05000000000000000000" pitchFamily="2" charset="2"/>
              <a:buChar char="q"/>
            </a:pPr>
            <a:r>
              <a:rPr lang="en-US" sz="2000" b="1" dirty="0">
                <a:latin typeface="Book Antiqua" panose="02040602050305030304" pitchFamily="18" charset="0"/>
              </a:rPr>
              <a:t> Resilient embankment, green belt along the coast.</a:t>
            </a:r>
          </a:p>
          <a:p>
            <a:pPr>
              <a:buFont typeface="Wingdings" panose="05000000000000000000" pitchFamily="2" charset="2"/>
              <a:buChar char="q"/>
            </a:pPr>
            <a:r>
              <a:rPr lang="en-US" sz="2000" b="1" dirty="0">
                <a:latin typeface="Book Antiqua" panose="02040602050305030304" pitchFamily="18" charset="0"/>
              </a:rPr>
              <a:t> Expansion of disaster management information network.</a:t>
            </a:r>
          </a:p>
          <a:p>
            <a:pPr>
              <a:buFont typeface="Wingdings" panose="05000000000000000000" pitchFamily="2" charset="2"/>
              <a:buChar char="q"/>
            </a:pPr>
            <a:r>
              <a:rPr lang="en-US" sz="2000" b="1" dirty="0">
                <a:latin typeface="Book Antiqua" panose="02040602050305030304" pitchFamily="18" charset="0"/>
              </a:rPr>
              <a:t> Mainstreaming disaster risk reduction and climate change adaptation in development process.</a:t>
            </a:r>
          </a:p>
          <a:p>
            <a:pPr>
              <a:buFont typeface="Wingdings" panose="05000000000000000000" pitchFamily="2" charset="2"/>
              <a:buChar char="q"/>
            </a:pPr>
            <a:r>
              <a:rPr lang="en-US" sz="2000" b="1" dirty="0">
                <a:latin typeface="Book Antiqua" panose="02040602050305030304" pitchFamily="18" charset="0"/>
              </a:rPr>
              <a:t> Poverty reduction, increase resilience, shifting risks (e.g. insurance).</a:t>
            </a:r>
          </a:p>
          <a:p>
            <a:pPr>
              <a:buFont typeface="Wingdings" panose="05000000000000000000" pitchFamily="2" charset="2"/>
              <a:buChar char="q"/>
            </a:pPr>
            <a:r>
              <a:rPr lang="en-US" sz="2000" b="1" dirty="0">
                <a:latin typeface="Book Antiqua" panose="02040602050305030304" pitchFamily="18" charset="0"/>
              </a:rPr>
              <a:t> Strengthening linkage with regional and international organizations involved in DRR in line with Hyogo Framework for Action.</a:t>
            </a:r>
          </a:p>
        </p:txBody>
      </p:sp>
    </p:spTree>
    <p:extLst>
      <p:ext uri="{BB962C8B-B14F-4D97-AF65-F5344CB8AC3E}">
        <p14:creationId xmlns:p14="http://schemas.microsoft.com/office/powerpoint/2010/main" val="332657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0">
              <a:schemeClr val="accent4">
                <a:lumMod val="0"/>
                <a:lumOff val="100000"/>
              </a:schemeClr>
            </a:gs>
            <a:gs pos="1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C3137A6-0602-4FFC-A474-85CBB43F8EE2}"/>
              </a:ext>
            </a:extLst>
          </p:cNvPr>
          <p:cNvSpPr txBox="1">
            <a:spLocks/>
          </p:cNvSpPr>
          <p:nvPr/>
        </p:nvSpPr>
        <p:spPr>
          <a:xfrm>
            <a:off x="0" y="83890"/>
            <a:ext cx="12192000" cy="553673"/>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K. RISK REDUCTION INTERVENTIONS COME-OUT THROUGH CRA</a:t>
            </a:r>
          </a:p>
        </p:txBody>
      </p:sp>
      <p:pic>
        <p:nvPicPr>
          <p:cNvPr id="3" name="Picture 2">
            <a:extLst>
              <a:ext uri="{FF2B5EF4-FFF2-40B4-BE49-F238E27FC236}">
                <a16:creationId xmlns:a16="http://schemas.microsoft.com/office/drawing/2014/main" id="{ADC63545-C37D-4A19-BC53-4DE78388FE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2411" y="563285"/>
            <a:ext cx="10715625" cy="6134100"/>
          </a:xfrm>
          <a:prstGeom prst="rect">
            <a:avLst/>
          </a:prstGeom>
        </p:spPr>
      </p:pic>
    </p:spTree>
    <p:extLst>
      <p:ext uri="{BB962C8B-B14F-4D97-AF65-F5344CB8AC3E}">
        <p14:creationId xmlns:p14="http://schemas.microsoft.com/office/powerpoint/2010/main" val="232762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0">
              <a:schemeClr val="accent4">
                <a:lumMod val="0"/>
                <a:lumOff val="100000"/>
              </a:schemeClr>
            </a:gs>
            <a:gs pos="1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C3137A6-0602-4FFC-A474-85CBB43F8EE2}"/>
              </a:ext>
            </a:extLst>
          </p:cNvPr>
          <p:cNvSpPr txBox="1">
            <a:spLocks/>
          </p:cNvSpPr>
          <p:nvPr/>
        </p:nvSpPr>
        <p:spPr>
          <a:xfrm>
            <a:off x="0" y="83890"/>
            <a:ext cx="12192000" cy="55367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L. VULNERABILITY MAPPING FOR EARTHQUAKE</a:t>
            </a:r>
          </a:p>
        </p:txBody>
      </p:sp>
      <p:pic>
        <p:nvPicPr>
          <p:cNvPr id="5" name="Picture 4">
            <a:extLst>
              <a:ext uri="{FF2B5EF4-FFF2-40B4-BE49-F238E27FC236}">
                <a16:creationId xmlns:a16="http://schemas.microsoft.com/office/drawing/2014/main" id="{C83573C0-6979-44A9-BA83-4BEEA2C7E9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14200" y="669634"/>
            <a:ext cx="9648825" cy="6038850"/>
          </a:xfrm>
          <a:prstGeom prst="rect">
            <a:avLst/>
          </a:prstGeom>
        </p:spPr>
      </p:pic>
    </p:spTree>
    <p:extLst>
      <p:ext uri="{BB962C8B-B14F-4D97-AF65-F5344CB8AC3E}">
        <p14:creationId xmlns:p14="http://schemas.microsoft.com/office/powerpoint/2010/main" val="3467952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0">
              <a:schemeClr val="accent4">
                <a:lumMod val="0"/>
                <a:lumOff val="100000"/>
              </a:schemeClr>
            </a:gs>
            <a:gs pos="1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C3137A6-0602-4FFC-A474-85CBB43F8EE2}"/>
              </a:ext>
            </a:extLst>
          </p:cNvPr>
          <p:cNvSpPr txBox="1">
            <a:spLocks/>
          </p:cNvSpPr>
          <p:nvPr/>
        </p:nvSpPr>
        <p:spPr>
          <a:xfrm>
            <a:off x="0" y="83889"/>
            <a:ext cx="12192000" cy="989901"/>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M. SEISMIC MICROZONING MAP OF MAJOR CITIES OF BANGLADESH UNDER CDMP</a:t>
            </a:r>
          </a:p>
        </p:txBody>
      </p:sp>
      <p:pic>
        <p:nvPicPr>
          <p:cNvPr id="3" name="Picture 2">
            <a:extLst>
              <a:ext uri="{FF2B5EF4-FFF2-40B4-BE49-F238E27FC236}">
                <a16:creationId xmlns:a16="http://schemas.microsoft.com/office/drawing/2014/main" id="{8EA2C276-7D84-4BC4-918C-E9AC4ACC08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46846" y="1098958"/>
            <a:ext cx="8501058" cy="5624817"/>
          </a:xfrm>
          <a:prstGeom prst="rect">
            <a:avLst/>
          </a:prstGeom>
        </p:spPr>
      </p:pic>
    </p:spTree>
    <p:extLst>
      <p:ext uri="{BB962C8B-B14F-4D97-AF65-F5344CB8AC3E}">
        <p14:creationId xmlns:p14="http://schemas.microsoft.com/office/powerpoint/2010/main" val="93137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0">
              <a:schemeClr val="accent4">
                <a:lumMod val="0"/>
                <a:lumOff val="100000"/>
              </a:schemeClr>
            </a:gs>
            <a:gs pos="1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C3137A6-0602-4FFC-A474-85CBB43F8EE2}"/>
              </a:ext>
            </a:extLst>
          </p:cNvPr>
          <p:cNvSpPr txBox="1">
            <a:spLocks/>
          </p:cNvSpPr>
          <p:nvPr/>
        </p:nvSpPr>
        <p:spPr>
          <a:xfrm>
            <a:off x="0" y="83890"/>
            <a:ext cx="12192000" cy="55367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N. APPLICATION OF EARTHQUAKE VULNERABILITY MAP</a:t>
            </a:r>
          </a:p>
        </p:txBody>
      </p:sp>
      <p:sp>
        <p:nvSpPr>
          <p:cNvPr id="5" name="Content Placeholder 2">
            <a:extLst>
              <a:ext uri="{FF2B5EF4-FFF2-40B4-BE49-F238E27FC236}">
                <a16:creationId xmlns:a16="http://schemas.microsoft.com/office/drawing/2014/main" id="{A3784EE0-8391-42A3-8B03-890C36DD2886}"/>
              </a:ext>
            </a:extLst>
          </p:cNvPr>
          <p:cNvSpPr txBox="1">
            <a:spLocks/>
          </p:cNvSpPr>
          <p:nvPr/>
        </p:nvSpPr>
        <p:spPr>
          <a:xfrm>
            <a:off x="0" y="2819256"/>
            <a:ext cx="12192000" cy="191213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sz="2000" b="1" dirty="0">
                <a:latin typeface="Book Antiqua" panose="02040602050305030304" pitchFamily="18" charset="0"/>
              </a:rPr>
              <a:t> Preparation of earthquake contingency plan for national, city corporation and major agencies based on vulnerability map.</a:t>
            </a:r>
          </a:p>
          <a:p>
            <a:pPr>
              <a:buFont typeface="Wingdings" panose="05000000000000000000" pitchFamily="2" charset="2"/>
              <a:buChar char="q"/>
            </a:pPr>
            <a:r>
              <a:rPr lang="en-US" sz="2000" b="1" dirty="0">
                <a:latin typeface="Book Antiqua" panose="02040602050305030304" pitchFamily="18" charset="0"/>
              </a:rPr>
              <a:t> Preparation of spatial plans (maps) for search, rescue and evacuation.</a:t>
            </a:r>
          </a:p>
          <a:p>
            <a:pPr>
              <a:buFont typeface="Wingdings" panose="05000000000000000000" pitchFamily="2" charset="2"/>
              <a:buChar char="q"/>
            </a:pPr>
            <a:r>
              <a:rPr lang="en-US" sz="2000" b="1" dirty="0">
                <a:latin typeface="Book Antiqua" panose="02040602050305030304" pitchFamily="18" charset="0"/>
              </a:rPr>
              <a:t> Capacity building of major responding organizations based on risk assessment through training, advocacy and awareness activities.</a:t>
            </a:r>
          </a:p>
        </p:txBody>
      </p:sp>
    </p:spTree>
    <p:extLst>
      <p:ext uri="{BB962C8B-B14F-4D97-AF65-F5344CB8AC3E}">
        <p14:creationId xmlns:p14="http://schemas.microsoft.com/office/powerpoint/2010/main" val="1360560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0">
              <a:schemeClr val="accent4">
                <a:lumMod val="0"/>
                <a:lumOff val="100000"/>
              </a:schemeClr>
            </a:gs>
            <a:gs pos="1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C3137A6-0602-4FFC-A474-85CBB43F8EE2}"/>
              </a:ext>
            </a:extLst>
          </p:cNvPr>
          <p:cNvSpPr txBox="1">
            <a:spLocks/>
          </p:cNvSpPr>
          <p:nvPr/>
        </p:nvSpPr>
        <p:spPr>
          <a:xfrm>
            <a:off x="0" y="83890"/>
            <a:ext cx="12192000" cy="60712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A. PLANS </a:t>
            </a:r>
          </a:p>
        </p:txBody>
      </p:sp>
      <p:pic>
        <p:nvPicPr>
          <p:cNvPr id="6" name="Picture 5">
            <a:extLst>
              <a:ext uri="{FF2B5EF4-FFF2-40B4-BE49-F238E27FC236}">
                <a16:creationId xmlns:a16="http://schemas.microsoft.com/office/drawing/2014/main" id="{FAD230DA-E5D4-408A-8D9D-49B3D753A4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1411" y="957651"/>
            <a:ext cx="8589191" cy="5664496"/>
          </a:xfrm>
          <a:prstGeom prst="rect">
            <a:avLst/>
          </a:prstGeom>
        </p:spPr>
      </p:pic>
    </p:spTree>
    <p:extLst>
      <p:ext uri="{BB962C8B-B14F-4D97-AF65-F5344CB8AC3E}">
        <p14:creationId xmlns:p14="http://schemas.microsoft.com/office/powerpoint/2010/main" val="1936800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0">
              <a:schemeClr val="accent4">
                <a:lumMod val="0"/>
                <a:lumOff val="100000"/>
              </a:schemeClr>
            </a:gs>
            <a:gs pos="1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C3137A6-0602-4FFC-A474-85CBB43F8EE2}"/>
              </a:ext>
            </a:extLst>
          </p:cNvPr>
          <p:cNvSpPr txBox="1">
            <a:spLocks/>
          </p:cNvSpPr>
          <p:nvPr/>
        </p:nvSpPr>
        <p:spPr>
          <a:xfrm>
            <a:off x="0" y="83890"/>
            <a:ext cx="12192000" cy="60712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B. DISASTER MANAGEMENT LEGAL SYSTEM-GUIDELINES </a:t>
            </a:r>
          </a:p>
        </p:txBody>
      </p:sp>
      <p:sp>
        <p:nvSpPr>
          <p:cNvPr id="5" name="Content Placeholder 2">
            <a:extLst>
              <a:ext uri="{FF2B5EF4-FFF2-40B4-BE49-F238E27FC236}">
                <a16:creationId xmlns:a16="http://schemas.microsoft.com/office/drawing/2014/main" id="{A3784EE0-8391-42A3-8B03-890C36DD2886}"/>
              </a:ext>
            </a:extLst>
          </p:cNvPr>
          <p:cNvSpPr txBox="1">
            <a:spLocks/>
          </p:cNvSpPr>
          <p:nvPr/>
        </p:nvSpPr>
        <p:spPr>
          <a:xfrm>
            <a:off x="0" y="1577685"/>
            <a:ext cx="12192000" cy="485667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latin typeface="Book Antiqua" panose="02040602050305030304" pitchFamily="18" charset="0"/>
              </a:rPr>
              <a:t>1. Disaster Impact and Risk Assessment Guideline</a:t>
            </a:r>
          </a:p>
          <a:p>
            <a:pPr marL="0" indent="0">
              <a:buNone/>
            </a:pPr>
            <a:r>
              <a:rPr lang="en-US" sz="2000" b="1" dirty="0">
                <a:latin typeface="Book Antiqua" panose="02040602050305030304" pitchFamily="18" charset="0"/>
              </a:rPr>
              <a:t>2. Local Disaster Risk Reduction Fund Management Guidelines</a:t>
            </a:r>
          </a:p>
          <a:p>
            <a:pPr marL="0" indent="0">
              <a:buNone/>
            </a:pPr>
            <a:r>
              <a:rPr lang="en-US" sz="2000" b="1" dirty="0">
                <a:latin typeface="Book Antiqua" panose="02040602050305030304" pitchFamily="18" charset="0"/>
              </a:rPr>
              <a:t>3. Emergency Fund Management Guidelines</a:t>
            </a:r>
          </a:p>
          <a:p>
            <a:pPr marL="0" indent="0">
              <a:buNone/>
            </a:pPr>
            <a:r>
              <a:rPr lang="en-US" sz="2000" b="1" dirty="0">
                <a:latin typeface="Book Antiqua" panose="02040602050305030304" pitchFamily="18" charset="0"/>
              </a:rPr>
              <a:t>4. Indigenous Coping Mechanism Guidebook</a:t>
            </a:r>
          </a:p>
          <a:p>
            <a:pPr marL="0" indent="0">
              <a:buNone/>
            </a:pPr>
            <a:r>
              <a:rPr lang="en-US" sz="2000" b="1" dirty="0">
                <a:latin typeface="Book Antiqua" panose="02040602050305030304" pitchFamily="18" charset="0"/>
              </a:rPr>
              <a:t>5. Community Risk Assessment Guidelines</a:t>
            </a:r>
          </a:p>
          <a:p>
            <a:pPr marL="0" indent="0">
              <a:buNone/>
            </a:pPr>
            <a:r>
              <a:rPr lang="en-US" sz="2000" b="1" dirty="0">
                <a:latin typeface="Book Antiqua" panose="02040602050305030304" pitchFamily="18" charset="0"/>
              </a:rPr>
              <a:t>6. Damage and Needs Assessment Methodology</a:t>
            </a:r>
          </a:p>
          <a:p>
            <a:pPr marL="0" indent="0">
              <a:buNone/>
            </a:pPr>
            <a:r>
              <a:rPr lang="en-US" sz="2000" b="1" dirty="0">
                <a:latin typeface="Book Antiqua" panose="02040602050305030304" pitchFamily="18" charset="0"/>
              </a:rPr>
              <a:t>7. Hazard Specific Risk Assessment Guidelines</a:t>
            </a:r>
          </a:p>
          <a:p>
            <a:pPr marL="0" indent="0">
              <a:buNone/>
            </a:pPr>
            <a:r>
              <a:rPr lang="en-US" sz="2000" b="1" dirty="0">
                <a:latin typeface="Book Antiqua" panose="02040602050305030304" pitchFamily="18" charset="0"/>
              </a:rPr>
              <a:t>8. Emergency Response and Information Management Guideline</a:t>
            </a:r>
          </a:p>
          <a:p>
            <a:pPr marL="0" indent="0">
              <a:buNone/>
            </a:pPr>
            <a:r>
              <a:rPr lang="en-US" sz="2000" b="1" dirty="0">
                <a:latin typeface="Book Antiqua" panose="02040602050305030304" pitchFamily="18" charset="0"/>
              </a:rPr>
              <a:t>9. Contingency Planning Template</a:t>
            </a:r>
          </a:p>
          <a:p>
            <a:pPr marL="0" indent="0">
              <a:buNone/>
            </a:pPr>
            <a:r>
              <a:rPr lang="en-US" sz="2000" b="1" dirty="0">
                <a:latin typeface="Book Antiqua" panose="02040602050305030304" pitchFamily="18" charset="0"/>
              </a:rPr>
              <a:t>10. Sectoral Disaster Risk Reduction Planning Template</a:t>
            </a:r>
          </a:p>
        </p:txBody>
      </p:sp>
      <p:sp>
        <p:nvSpPr>
          <p:cNvPr id="2" name="TextBox 1">
            <a:extLst>
              <a:ext uri="{FF2B5EF4-FFF2-40B4-BE49-F238E27FC236}">
                <a16:creationId xmlns:a16="http://schemas.microsoft.com/office/drawing/2014/main" id="{BA652BEA-FF4E-44FC-8DD4-3A77C283DCAC}"/>
              </a:ext>
            </a:extLst>
          </p:cNvPr>
          <p:cNvSpPr txBox="1"/>
          <p:nvPr/>
        </p:nvSpPr>
        <p:spPr>
          <a:xfrm>
            <a:off x="10405145" y="6434356"/>
            <a:ext cx="1786855" cy="338554"/>
          </a:xfrm>
          <a:prstGeom prst="rect">
            <a:avLst/>
          </a:prstGeom>
          <a:noFill/>
        </p:spPr>
        <p:txBody>
          <a:bodyPr wrap="square" rtlCol="0">
            <a:spAutoFit/>
          </a:bodyPr>
          <a:lstStyle/>
          <a:p>
            <a:r>
              <a:rPr lang="en-US" sz="1600" b="1" dirty="0">
                <a:effectLst>
                  <a:outerShdw blurRad="38100" dist="38100" dir="2700000" algn="tl">
                    <a:srgbClr val="000000">
                      <a:alpha val="43137"/>
                    </a:srgbClr>
                  </a:outerShdw>
                </a:effectLst>
                <a:latin typeface="Bahnschrift" panose="020B0502040204020203" pitchFamily="34" charset="0"/>
              </a:rPr>
              <a:t>To be Continue </a:t>
            </a:r>
          </a:p>
        </p:txBody>
      </p:sp>
    </p:spTree>
    <p:extLst>
      <p:ext uri="{BB962C8B-B14F-4D97-AF65-F5344CB8AC3E}">
        <p14:creationId xmlns:p14="http://schemas.microsoft.com/office/powerpoint/2010/main" val="267453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0">
              <a:schemeClr val="accent4">
                <a:lumMod val="0"/>
                <a:lumOff val="100000"/>
              </a:schemeClr>
            </a:gs>
            <a:gs pos="1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C3137A6-0602-4FFC-A474-85CBB43F8EE2}"/>
              </a:ext>
            </a:extLst>
          </p:cNvPr>
          <p:cNvSpPr txBox="1">
            <a:spLocks/>
          </p:cNvSpPr>
          <p:nvPr/>
        </p:nvSpPr>
        <p:spPr>
          <a:xfrm>
            <a:off x="0" y="83890"/>
            <a:ext cx="12192000" cy="60712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B. DISASTER MANAGEMENT LEGAL SYSTEM-GUIDELINES </a:t>
            </a:r>
          </a:p>
        </p:txBody>
      </p:sp>
      <p:sp>
        <p:nvSpPr>
          <p:cNvPr id="5" name="Content Placeholder 2">
            <a:extLst>
              <a:ext uri="{FF2B5EF4-FFF2-40B4-BE49-F238E27FC236}">
                <a16:creationId xmlns:a16="http://schemas.microsoft.com/office/drawing/2014/main" id="{A3784EE0-8391-42A3-8B03-890C36DD2886}"/>
              </a:ext>
            </a:extLst>
          </p:cNvPr>
          <p:cNvSpPr txBox="1">
            <a:spLocks/>
          </p:cNvSpPr>
          <p:nvPr/>
        </p:nvSpPr>
        <p:spPr>
          <a:xfrm>
            <a:off x="0" y="2005523"/>
            <a:ext cx="12192000" cy="400099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latin typeface="Book Antiqua" panose="02040602050305030304" pitchFamily="18" charset="0"/>
              </a:rPr>
              <a:t>11. Local Level Planning Template</a:t>
            </a:r>
          </a:p>
          <a:p>
            <a:pPr marL="0" indent="0">
              <a:buNone/>
            </a:pPr>
            <a:r>
              <a:rPr lang="en-US" sz="2000" b="1" dirty="0">
                <a:latin typeface="Book Antiqua" panose="02040602050305030304" pitchFamily="18" charset="0"/>
              </a:rPr>
              <a:t>12. National Risk Reduction Fund Management Guideline</a:t>
            </a:r>
          </a:p>
          <a:p>
            <a:pPr marL="0" indent="0">
              <a:buNone/>
            </a:pPr>
            <a:r>
              <a:rPr lang="en-US" sz="2000" b="1" dirty="0">
                <a:latin typeface="Book Antiqua" panose="02040602050305030304" pitchFamily="18" charset="0"/>
              </a:rPr>
              <a:t>13. National Disaster Reduction &amp; Emergency Fund Management Guideline</a:t>
            </a:r>
          </a:p>
          <a:p>
            <a:pPr marL="0" indent="0">
              <a:buNone/>
            </a:pPr>
            <a:r>
              <a:rPr lang="en-US" sz="2000" b="1" dirty="0">
                <a:latin typeface="Book Antiqua" panose="02040602050305030304" pitchFamily="18" charset="0"/>
              </a:rPr>
              <a:t>14. Local Disaster Management Fund Guideline</a:t>
            </a:r>
          </a:p>
          <a:p>
            <a:pPr marL="0" indent="0">
              <a:buNone/>
            </a:pPr>
            <a:r>
              <a:rPr lang="en-US" sz="2000" b="1" dirty="0">
                <a:latin typeface="Book Antiqua" panose="02040602050305030304" pitchFamily="18" charset="0"/>
              </a:rPr>
              <a:t>15. Guideline for road and water safety</a:t>
            </a:r>
          </a:p>
          <a:p>
            <a:pPr marL="0" indent="0">
              <a:buNone/>
            </a:pPr>
            <a:r>
              <a:rPr lang="en-US" sz="2000" b="1" dirty="0">
                <a:latin typeface="Book Antiqua" panose="02040602050305030304" pitchFamily="18" charset="0"/>
              </a:rPr>
              <a:t>16. Guideline for industrial safety</a:t>
            </a:r>
          </a:p>
          <a:p>
            <a:pPr marL="0" indent="0">
              <a:buNone/>
            </a:pPr>
            <a:r>
              <a:rPr lang="en-US" sz="2000" b="1" dirty="0">
                <a:latin typeface="Book Antiqua" panose="02040602050305030304" pitchFamily="18" charset="0"/>
              </a:rPr>
              <a:t>17. Guideline for Disaster Shelter Management</a:t>
            </a:r>
          </a:p>
          <a:p>
            <a:pPr marL="0" indent="0">
              <a:buNone/>
            </a:pPr>
            <a:r>
              <a:rPr lang="en-US" sz="2000" b="1" dirty="0">
                <a:latin typeface="Book Antiqua" panose="02040602050305030304" pitchFamily="18" charset="0"/>
              </a:rPr>
              <a:t>18. Monitoring and Evaluation Guideline for the Implementation of the Plan</a:t>
            </a:r>
          </a:p>
          <a:p>
            <a:pPr marL="0" indent="0">
              <a:buNone/>
            </a:pPr>
            <a:r>
              <a:rPr lang="en-US" sz="2000" b="1" dirty="0">
                <a:latin typeface="Book Antiqua" panose="02040602050305030304" pitchFamily="18" charset="0"/>
              </a:rPr>
              <a:t>19. Guideline for international Assistance in disaster emergency</a:t>
            </a:r>
            <a:endParaRPr lang="en-GB" sz="2000" dirty="0">
              <a:latin typeface="Book Antiqua" panose="02040602050305030304" pitchFamily="18" charset="0"/>
            </a:endParaRPr>
          </a:p>
        </p:txBody>
      </p:sp>
    </p:spTree>
    <p:extLst>
      <p:ext uri="{BB962C8B-B14F-4D97-AF65-F5344CB8AC3E}">
        <p14:creationId xmlns:p14="http://schemas.microsoft.com/office/powerpoint/2010/main" val="3845259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0">
              <a:schemeClr val="accent4">
                <a:lumMod val="0"/>
                <a:lumOff val="100000"/>
              </a:schemeClr>
            </a:gs>
            <a:gs pos="1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C3137A6-0602-4FFC-A474-85CBB43F8EE2}"/>
              </a:ext>
            </a:extLst>
          </p:cNvPr>
          <p:cNvSpPr txBox="1">
            <a:spLocks/>
          </p:cNvSpPr>
          <p:nvPr/>
        </p:nvSpPr>
        <p:spPr>
          <a:xfrm>
            <a:off x="0" y="83890"/>
            <a:ext cx="12192000" cy="60712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C. MAINSTREAMING STRATEGIES </a:t>
            </a:r>
          </a:p>
        </p:txBody>
      </p:sp>
      <p:pic>
        <p:nvPicPr>
          <p:cNvPr id="3" name="Picture 2">
            <a:extLst>
              <a:ext uri="{FF2B5EF4-FFF2-40B4-BE49-F238E27FC236}">
                <a16:creationId xmlns:a16="http://schemas.microsoft.com/office/drawing/2014/main" id="{8910C064-B2C3-43EE-8561-78F3AF35AA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8465" y="849516"/>
            <a:ext cx="8982599" cy="5790370"/>
          </a:xfrm>
          <a:prstGeom prst="rect">
            <a:avLst/>
          </a:prstGeom>
        </p:spPr>
      </p:pic>
    </p:spTree>
    <p:extLst>
      <p:ext uri="{BB962C8B-B14F-4D97-AF65-F5344CB8AC3E}">
        <p14:creationId xmlns:p14="http://schemas.microsoft.com/office/powerpoint/2010/main" val="2926178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0">
              <a:schemeClr val="accent4">
                <a:lumMod val="0"/>
                <a:lumOff val="100000"/>
              </a:schemeClr>
            </a:gs>
            <a:gs pos="1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C3137A6-0602-4FFC-A474-85CBB43F8EE2}"/>
              </a:ext>
            </a:extLst>
          </p:cNvPr>
          <p:cNvSpPr txBox="1">
            <a:spLocks/>
          </p:cNvSpPr>
          <p:nvPr/>
        </p:nvSpPr>
        <p:spPr>
          <a:xfrm>
            <a:off x="0" y="83890"/>
            <a:ext cx="12192000" cy="60712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D. INTERNATIONAL COPERATION WITH DMB</a:t>
            </a:r>
          </a:p>
        </p:txBody>
      </p:sp>
      <p:sp>
        <p:nvSpPr>
          <p:cNvPr id="5" name="Content Placeholder 2">
            <a:extLst>
              <a:ext uri="{FF2B5EF4-FFF2-40B4-BE49-F238E27FC236}">
                <a16:creationId xmlns:a16="http://schemas.microsoft.com/office/drawing/2014/main" id="{A3784EE0-8391-42A3-8B03-890C36DD2886}"/>
              </a:ext>
            </a:extLst>
          </p:cNvPr>
          <p:cNvSpPr txBox="1">
            <a:spLocks/>
          </p:cNvSpPr>
          <p:nvPr/>
        </p:nvSpPr>
        <p:spPr>
          <a:xfrm>
            <a:off x="0" y="2575976"/>
            <a:ext cx="12192000" cy="240708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sz="2000" b="1" dirty="0">
                <a:latin typeface="Book Antiqua" panose="02040602050305030304" pitchFamily="18" charset="0"/>
              </a:rPr>
              <a:t> Chair, SDMC (SARRC Disaster Management Centre).</a:t>
            </a:r>
          </a:p>
          <a:p>
            <a:pPr>
              <a:buFont typeface="Wingdings" panose="05000000000000000000" pitchFamily="2" charset="2"/>
              <a:buChar char="q"/>
            </a:pPr>
            <a:r>
              <a:rPr lang="en-US" sz="2000" b="1" dirty="0">
                <a:latin typeface="Book Antiqua" panose="02040602050305030304" pitchFamily="18" charset="0"/>
              </a:rPr>
              <a:t> Focal Point, HFA Progress Monitoring and Reporting.</a:t>
            </a:r>
          </a:p>
          <a:p>
            <a:pPr>
              <a:buFont typeface="Wingdings" panose="05000000000000000000" pitchFamily="2" charset="2"/>
              <a:buChar char="q"/>
            </a:pPr>
            <a:r>
              <a:rPr lang="en-US" sz="2000" b="1" dirty="0">
                <a:latin typeface="Book Antiqua" panose="02040602050305030304" pitchFamily="18" charset="0"/>
              </a:rPr>
              <a:t> Development of close collaboration with ARF Member States, Asian Disaster Preparedness Centre (ADPC) of Thailand, Asian Disaster Reduction Centre (ADRC) of Japan, Federal Emergency Management Agency(FEMA) of America, Institute of Disaster Risk Management (IDRM) of Philippines, Emergency Management of Australia etc. </a:t>
            </a:r>
            <a:endParaRPr lang="en-GB" sz="2000" dirty="0">
              <a:latin typeface="Book Antiqua" panose="02040602050305030304" pitchFamily="18" charset="0"/>
            </a:endParaRPr>
          </a:p>
        </p:txBody>
      </p:sp>
    </p:spTree>
    <p:extLst>
      <p:ext uri="{BB962C8B-B14F-4D97-AF65-F5344CB8AC3E}">
        <p14:creationId xmlns:p14="http://schemas.microsoft.com/office/powerpoint/2010/main" val="2260456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0">
              <a:schemeClr val="accent4">
                <a:lumMod val="0"/>
                <a:lumOff val="100000"/>
              </a:schemeClr>
            </a:gs>
            <a:gs pos="1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C3137A6-0602-4FFC-A474-85CBB43F8EE2}"/>
              </a:ext>
            </a:extLst>
          </p:cNvPr>
          <p:cNvSpPr txBox="1">
            <a:spLocks/>
          </p:cNvSpPr>
          <p:nvPr/>
        </p:nvSpPr>
        <p:spPr>
          <a:xfrm>
            <a:off x="0" y="83890"/>
            <a:ext cx="12192000" cy="1400961"/>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E. BANGLADESH NATIONAL PROGRESS REPORT ON THE IMPLEMENTATION OF THE HYOGO FRAMEWORK FOR ACTION (2009-2011): PRIORITY FOR ACTION 1</a:t>
            </a:r>
          </a:p>
        </p:txBody>
      </p:sp>
      <p:sp>
        <p:nvSpPr>
          <p:cNvPr id="5" name="Content Placeholder 2">
            <a:extLst>
              <a:ext uri="{FF2B5EF4-FFF2-40B4-BE49-F238E27FC236}">
                <a16:creationId xmlns:a16="http://schemas.microsoft.com/office/drawing/2014/main" id="{A3784EE0-8391-42A3-8B03-890C36DD2886}"/>
              </a:ext>
            </a:extLst>
          </p:cNvPr>
          <p:cNvSpPr txBox="1">
            <a:spLocks/>
          </p:cNvSpPr>
          <p:nvPr/>
        </p:nvSpPr>
        <p:spPr>
          <a:xfrm>
            <a:off x="0" y="2139748"/>
            <a:ext cx="12192000" cy="373254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sz="2000" b="1" dirty="0">
                <a:latin typeface="Book Antiqua" panose="02040602050305030304" pitchFamily="18" charset="0"/>
              </a:rPr>
              <a:t> “Ensure that disaster risk reduction is a national and a local priority with a strong institutional basis for implementation”</a:t>
            </a:r>
          </a:p>
          <a:p>
            <a:pPr>
              <a:buFont typeface="Wingdings" panose="05000000000000000000" pitchFamily="2" charset="2"/>
              <a:buChar char="q"/>
            </a:pPr>
            <a:endParaRPr lang="en-US" sz="2000" b="1" dirty="0">
              <a:latin typeface="Book Antiqua" panose="02040602050305030304" pitchFamily="18" charset="0"/>
            </a:endParaRPr>
          </a:p>
          <a:p>
            <a:pPr>
              <a:buFont typeface="Wingdings" panose="05000000000000000000" pitchFamily="2" charset="2"/>
              <a:buChar char="q"/>
            </a:pPr>
            <a:r>
              <a:rPr lang="en-US" sz="2000" b="1" dirty="0">
                <a:latin typeface="Book Antiqua" panose="02040602050305030304" pitchFamily="18" charset="0"/>
              </a:rPr>
              <a:t> PROGRESS:</a:t>
            </a:r>
          </a:p>
          <a:p>
            <a:pPr>
              <a:buFont typeface="Wingdings" panose="05000000000000000000" pitchFamily="2" charset="2"/>
              <a:buChar char="Ø"/>
            </a:pPr>
            <a:r>
              <a:rPr lang="en-US" sz="2000" b="1" dirty="0">
                <a:latin typeface="Book Antiqua" panose="02040602050305030304" pitchFamily="18" charset="0"/>
              </a:rPr>
              <a:t>A new division established to deal with disaster management affairs exclusively named Disaster Management &amp; Relief Division (DMRD).</a:t>
            </a:r>
          </a:p>
          <a:p>
            <a:pPr>
              <a:buFont typeface="Wingdings" panose="05000000000000000000" pitchFamily="2" charset="2"/>
              <a:buChar char="Ø"/>
            </a:pPr>
            <a:r>
              <a:rPr lang="en-US" sz="2000" b="1" dirty="0">
                <a:latin typeface="Book Antiqua" panose="02040602050305030304" pitchFamily="18" charset="0"/>
              </a:rPr>
              <a:t>National Disaster Management Plan (2010-2015) approved in April, 2010 linked with Vision 2021 and 6th Five Year Plan.</a:t>
            </a:r>
          </a:p>
          <a:p>
            <a:pPr>
              <a:buFont typeface="Wingdings" panose="05000000000000000000" pitchFamily="2" charset="2"/>
              <a:buChar char="Ø"/>
            </a:pPr>
            <a:r>
              <a:rPr lang="en-US" sz="2000" b="1" dirty="0">
                <a:latin typeface="Book Antiqua" panose="02040602050305030304" pitchFamily="18" charset="0"/>
              </a:rPr>
              <a:t>Revised Standing Orders on Disaster ( SOD ), which explicitly outlined the DRR &amp; CCA business for GO, NGO, public representatives &amp; citizens.</a:t>
            </a:r>
          </a:p>
          <a:p>
            <a:pPr>
              <a:buFont typeface="Wingdings" panose="05000000000000000000" pitchFamily="2" charset="2"/>
              <a:buChar char="Ø"/>
            </a:pPr>
            <a:r>
              <a:rPr lang="en-US" sz="2000" b="1" dirty="0">
                <a:latin typeface="Book Antiqua" panose="02040602050305030304" pitchFamily="18" charset="0"/>
              </a:rPr>
              <a:t>National Disaster Management Act has already approved by the cabinet.</a:t>
            </a:r>
            <a:endParaRPr lang="en-GB" sz="2000" dirty="0">
              <a:latin typeface="Book Antiqua" panose="02040602050305030304" pitchFamily="18" charset="0"/>
            </a:endParaRPr>
          </a:p>
        </p:txBody>
      </p:sp>
    </p:spTree>
    <p:extLst>
      <p:ext uri="{BB962C8B-B14F-4D97-AF65-F5344CB8AC3E}">
        <p14:creationId xmlns:p14="http://schemas.microsoft.com/office/powerpoint/2010/main" val="3677508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0">
              <a:schemeClr val="accent4">
                <a:lumMod val="0"/>
                <a:lumOff val="100000"/>
              </a:schemeClr>
            </a:gs>
            <a:gs pos="1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C3137A6-0602-4FFC-A474-85CBB43F8EE2}"/>
              </a:ext>
            </a:extLst>
          </p:cNvPr>
          <p:cNvSpPr txBox="1">
            <a:spLocks/>
          </p:cNvSpPr>
          <p:nvPr/>
        </p:nvSpPr>
        <p:spPr>
          <a:xfrm>
            <a:off x="0" y="83890"/>
            <a:ext cx="12192000" cy="1400961"/>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F. BANGLADESH NATIONAL PROGRESS REPORT ON THE IMPLEMENTATION OF THE HYOGO FRAMEWORK FOR ACTION (2009-2011): PRIORITY FOR ACTION 2</a:t>
            </a:r>
          </a:p>
        </p:txBody>
      </p:sp>
      <p:sp>
        <p:nvSpPr>
          <p:cNvPr id="5" name="Content Placeholder 2">
            <a:extLst>
              <a:ext uri="{FF2B5EF4-FFF2-40B4-BE49-F238E27FC236}">
                <a16:creationId xmlns:a16="http://schemas.microsoft.com/office/drawing/2014/main" id="{A3784EE0-8391-42A3-8B03-890C36DD2886}"/>
              </a:ext>
            </a:extLst>
          </p:cNvPr>
          <p:cNvSpPr txBox="1">
            <a:spLocks/>
          </p:cNvSpPr>
          <p:nvPr/>
        </p:nvSpPr>
        <p:spPr>
          <a:xfrm>
            <a:off x="0" y="1745465"/>
            <a:ext cx="12192000" cy="443722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sz="2000" b="1" dirty="0">
                <a:latin typeface="Book Antiqua" panose="02040602050305030304" pitchFamily="18" charset="0"/>
              </a:rPr>
              <a:t> “Identify, assess and monitor disaster risks and enhance early warning”</a:t>
            </a:r>
          </a:p>
          <a:p>
            <a:pPr>
              <a:buFont typeface="Wingdings" panose="05000000000000000000" pitchFamily="2" charset="2"/>
              <a:buChar char="q"/>
            </a:pPr>
            <a:endParaRPr lang="en-US" sz="2000" b="1" dirty="0">
              <a:latin typeface="Book Antiqua" panose="02040602050305030304" pitchFamily="18" charset="0"/>
            </a:endParaRPr>
          </a:p>
          <a:p>
            <a:pPr>
              <a:buFont typeface="Wingdings" panose="05000000000000000000" pitchFamily="2" charset="2"/>
              <a:buChar char="q"/>
            </a:pPr>
            <a:r>
              <a:rPr lang="en-US" sz="2000" b="1" dirty="0">
                <a:latin typeface="Book Antiqua" panose="02040602050305030304" pitchFamily="18" charset="0"/>
              </a:rPr>
              <a:t> PROGRESS:</a:t>
            </a:r>
          </a:p>
          <a:p>
            <a:pPr>
              <a:buFont typeface="Wingdings" panose="05000000000000000000" pitchFamily="2" charset="2"/>
              <a:buChar char="Ø"/>
            </a:pPr>
            <a:r>
              <a:rPr lang="en-US" sz="2000" b="1" dirty="0">
                <a:latin typeface="Book Antiqua" panose="02040602050305030304" pitchFamily="18" charset="0"/>
              </a:rPr>
              <a:t>Updating of the risk assessment 12 guidelines in revised SOD.</a:t>
            </a:r>
          </a:p>
          <a:p>
            <a:pPr>
              <a:buFont typeface="Wingdings" panose="05000000000000000000" pitchFamily="2" charset="2"/>
              <a:buChar char="Ø"/>
            </a:pPr>
            <a:r>
              <a:rPr lang="en-US" sz="2000" b="1" dirty="0">
                <a:latin typeface="Book Antiqua" panose="02040602050305030304" pitchFamily="18" charset="0"/>
              </a:rPr>
              <a:t>Specific Sectoral Disaster Risk Reduction guidelines develops by CDMP.</a:t>
            </a:r>
          </a:p>
          <a:p>
            <a:pPr>
              <a:buFont typeface="Wingdings" panose="05000000000000000000" pitchFamily="2" charset="2"/>
              <a:buChar char="Ø"/>
            </a:pPr>
            <a:r>
              <a:rPr lang="en-US" sz="2000" b="1" dirty="0">
                <a:latin typeface="Book Antiqua" panose="02040602050305030304" pitchFamily="18" charset="0"/>
              </a:rPr>
              <a:t>Detailed risk assessment mapping for earthquake and tsunami for three cities Dhaka, Chittagong &amp; Sylhet prepared and planned for new eight cities.</a:t>
            </a:r>
          </a:p>
          <a:p>
            <a:pPr>
              <a:buFont typeface="Wingdings" panose="05000000000000000000" pitchFamily="2" charset="2"/>
              <a:buChar char="Ø"/>
            </a:pPr>
            <a:r>
              <a:rPr lang="en-US" sz="2000" b="1" dirty="0">
                <a:latin typeface="Book Antiqua" panose="02040602050305030304" pitchFamily="18" charset="0"/>
              </a:rPr>
              <a:t>DRR budget now 4.5% of national Budget.</a:t>
            </a:r>
          </a:p>
          <a:p>
            <a:pPr>
              <a:buFont typeface="Wingdings" panose="05000000000000000000" pitchFamily="2" charset="2"/>
              <a:buChar char="Ø"/>
            </a:pPr>
            <a:r>
              <a:rPr lang="en-US" sz="2000" b="1" dirty="0">
                <a:latin typeface="Book Antiqua" panose="02040602050305030304" pitchFamily="18" charset="0"/>
              </a:rPr>
              <a:t>Climate Change Fund (CCF ) US $ 100m/Year.</a:t>
            </a:r>
          </a:p>
          <a:p>
            <a:pPr>
              <a:buFont typeface="Wingdings" panose="05000000000000000000" pitchFamily="2" charset="2"/>
              <a:buChar char="Ø"/>
            </a:pPr>
            <a:r>
              <a:rPr lang="en-US" sz="2000" b="1" dirty="0">
                <a:latin typeface="Book Antiqua" panose="02040602050305030304" pitchFamily="18" charset="0"/>
              </a:rPr>
              <a:t>Bangladesh Climate Change Resilience Fund ( BCCRF ) US $ 110m.</a:t>
            </a:r>
          </a:p>
          <a:p>
            <a:pPr>
              <a:buFont typeface="Wingdings" panose="05000000000000000000" pitchFamily="2" charset="2"/>
              <a:buChar char="Ø"/>
            </a:pPr>
            <a:r>
              <a:rPr lang="en-US" sz="2000" b="1" dirty="0">
                <a:latin typeface="Book Antiqua" panose="02040602050305030304" pitchFamily="18" charset="0"/>
              </a:rPr>
              <a:t>Resource allocation increased to all line ministries towards DRR.</a:t>
            </a:r>
          </a:p>
          <a:p>
            <a:pPr>
              <a:buFont typeface="Wingdings" panose="05000000000000000000" pitchFamily="2" charset="2"/>
              <a:buChar char="Ø"/>
            </a:pPr>
            <a:r>
              <a:rPr lang="en-US" sz="2000" b="1" dirty="0">
                <a:latin typeface="Book Antiqua" panose="02040602050305030304" pitchFamily="18" charset="0"/>
              </a:rPr>
              <a:t>Development Partners support increases towards national DRR initiatives.</a:t>
            </a:r>
          </a:p>
        </p:txBody>
      </p:sp>
    </p:spTree>
    <p:extLst>
      <p:ext uri="{BB962C8B-B14F-4D97-AF65-F5344CB8AC3E}">
        <p14:creationId xmlns:p14="http://schemas.microsoft.com/office/powerpoint/2010/main" val="4276470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0">
              <a:schemeClr val="accent4">
                <a:lumMod val="0"/>
                <a:lumOff val="100000"/>
              </a:schemeClr>
            </a:gs>
            <a:gs pos="1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C3137A6-0602-4FFC-A474-85CBB43F8EE2}"/>
              </a:ext>
            </a:extLst>
          </p:cNvPr>
          <p:cNvSpPr txBox="1">
            <a:spLocks/>
          </p:cNvSpPr>
          <p:nvPr/>
        </p:nvSpPr>
        <p:spPr>
          <a:xfrm>
            <a:off x="0" y="83890"/>
            <a:ext cx="12192000" cy="1400961"/>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G. BANGLADESH NATIONAL PROGRESS REPORT ON THE IMPLEMENTATION OF THE HYOGO FRAMEWORK FOR ACTION (2009-2011): PRIORITY FOR ACTION 3</a:t>
            </a:r>
          </a:p>
        </p:txBody>
      </p:sp>
      <p:sp>
        <p:nvSpPr>
          <p:cNvPr id="5" name="Content Placeholder 2">
            <a:extLst>
              <a:ext uri="{FF2B5EF4-FFF2-40B4-BE49-F238E27FC236}">
                <a16:creationId xmlns:a16="http://schemas.microsoft.com/office/drawing/2014/main" id="{A3784EE0-8391-42A3-8B03-890C36DD2886}"/>
              </a:ext>
            </a:extLst>
          </p:cNvPr>
          <p:cNvSpPr txBox="1">
            <a:spLocks/>
          </p:cNvSpPr>
          <p:nvPr/>
        </p:nvSpPr>
        <p:spPr>
          <a:xfrm>
            <a:off x="0" y="1770632"/>
            <a:ext cx="12192000" cy="476439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sz="2000" b="1" dirty="0">
                <a:latin typeface="Book Antiqua" panose="02040602050305030304" pitchFamily="18" charset="0"/>
              </a:rPr>
              <a:t> “Use knowledge, innovation and education to built a culture of safety and resilience at all levels”</a:t>
            </a:r>
          </a:p>
          <a:p>
            <a:pPr>
              <a:buFont typeface="Wingdings" panose="05000000000000000000" pitchFamily="2" charset="2"/>
              <a:buChar char="q"/>
            </a:pPr>
            <a:endParaRPr lang="en-US" sz="2000" b="1" dirty="0">
              <a:latin typeface="Book Antiqua" panose="02040602050305030304" pitchFamily="18" charset="0"/>
            </a:endParaRPr>
          </a:p>
          <a:p>
            <a:pPr>
              <a:buFont typeface="Wingdings" panose="05000000000000000000" pitchFamily="2" charset="2"/>
              <a:buChar char="q"/>
            </a:pPr>
            <a:r>
              <a:rPr lang="en-US" sz="2000" b="1" dirty="0">
                <a:latin typeface="Book Antiqua" panose="02040602050305030304" pitchFamily="18" charset="0"/>
              </a:rPr>
              <a:t> PROGRESS:</a:t>
            </a:r>
          </a:p>
          <a:p>
            <a:pPr>
              <a:buFont typeface="Wingdings" panose="05000000000000000000" pitchFamily="2" charset="2"/>
              <a:buChar char="Ø"/>
            </a:pPr>
            <a:r>
              <a:rPr lang="en-US" sz="2000" b="1" dirty="0">
                <a:latin typeface="Book Antiqua" panose="02040602050305030304" pitchFamily="18" charset="0"/>
              </a:rPr>
              <a:t>Bangladesh DM Education Research and Training ( BDMERT ) established.</a:t>
            </a:r>
          </a:p>
          <a:p>
            <a:pPr>
              <a:buFont typeface="Wingdings" panose="05000000000000000000" pitchFamily="2" charset="2"/>
              <a:buChar char="Ø"/>
            </a:pPr>
            <a:r>
              <a:rPr lang="en-US" sz="2000" b="1" dirty="0">
                <a:latin typeface="Book Antiqua" panose="02040602050305030304" pitchFamily="18" charset="0"/>
              </a:rPr>
              <a:t>Key ministries, research institutions and civil society organization established website for sharing of disaster related knowledge.</a:t>
            </a:r>
          </a:p>
          <a:p>
            <a:pPr>
              <a:buFont typeface="Wingdings" panose="05000000000000000000" pitchFamily="2" charset="2"/>
              <a:buChar char="Ø"/>
            </a:pPr>
            <a:r>
              <a:rPr lang="en-US" sz="2000" b="1" dirty="0">
                <a:latin typeface="Book Antiqua" panose="02040602050305030304" pitchFamily="18" charset="0"/>
              </a:rPr>
              <a:t>DMIC established network with 64 Districts HQ and planned to expand to all 483 </a:t>
            </a:r>
            <a:r>
              <a:rPr lang="en-US" sz="2000" b="1" dirty="0" err="1">
                <a:latin typeface="Book Antiqua" panose="02040602050305030304" pitchFamily="18" charset="0"/>
              </a:rPr>
              <a:t>upazilas</a:t>
            </a:r>
            <a:r>
              <a:rPr lang="en-US" sz="2000" b="1" dirty="0">
                <a:latin typeface="Book Antiqua" panose="02040602050305030304" pitchFamily="18" charset="0"/>
              </a:rPr>
              <a:t> by 2012.</a:t>
            </a:r>
          </a:p>
          <a:p>
            <a:pPr>
              <a:buFont typeface="Wingdings" panose="05000000000000000000" pitchFamily="2" charset="2"/>
              <a:buChar char="Ø"/>
            </a:pPr>
            <a:r>
              <a:rPr lang="en-US" sz="2000" b="1" dirty="0">
                <a:latin typeface="Book Antiqua" panose="02040602050305030304" pitchFamily="18" charset="0"/>
              </a:rPr>
              <a:t>BMD. FFWC, CPP, BTV, Radio, mobile phone companies &amp; Other electronic and print media contributing significantly in dissemination of early warning and disaster Messages.</a:t>
            </a:r>
          </a:p>
          <a:p>
            <a:pPr>
              <a:buFont typeface="Wingdings" panose="05000000000000000000" pitchFamily="2" charset="2"/>
              <a:buChar char="Ø"/>
            </a:pPr>
            <a:r>
              <a:rPr lang="en-US" sz="2000" b="1" dirty="0">
                <a:latin typeface="Book Antiqua" panose="02040602050305030304" pitchFamily="18" charset="0"/>
              </a:rPr>
              <a:t>Disaster &amp; climate risk information are included in text book from elementary to higher secondary level.</a:t>
            </a:r>
          </a:p>
          <a:p>
            <a:pPr>
              <a:buFont typeface="Wingdings" panose="05000000000000000000" pitchFamily="2" charset="2"/>
              <a:buChar char="Ø"/>
            </a:pPr>
            <a:r>
              <a:rPr lang="en-US" sz="2000" b="1" dirty="0">
                <a:latin typeface="Book Antiqua" panose="02040602050305030304" pitchFamily="18" charset="0"/>
              </a:rPr>
              <a:t>DRR education &amp; special course in universities, institutions, armed forces division, civil service college etc.</a:t>
            </a:r>
          </a:p>
        </p:txBody>
      </p:sp>
    </p:spTree>
    <p:extLst>
      <p:ext uri="{BB962C8B-B14F-4D97-AF65-F5344CB8AC3E}">
        <p14:creationId xmlns:p14="http://schemas.microsoft.com/office/powerpoint/2010/main" val="848239217"/>
      </p:ext>
    </p:extLst>
  </p:cSld>
  <p:clrMapOvr>
    <a:masterClrMapping/>
  </p:clrMapOvr>
</p:sld>
</file>

<file path=ppt/theme/theme1.xml><?xml version="1.0" encoding="utf-8"?>
<a:theme xmlns:a="http://schemas.openxmlformats.org/drawingml/2006/main" name="9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285</TotalTime>
  <Words>1326</Words>
  <Application>Microsoft Office PowerPoint</Application>
  <PresentationFormat>Widescreen</PresentationFormat>
  <Paragraphs>131</Paragraphs>
  <Slides>16</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Bahnschrift</vt:lpstr>
      <vt:lpstr>Book Antiqua</vt:lpstr>
      <vt:lpstr>Bookman Old Style</vt:lpstr>
      <vt:lpstr>Calibri</vt:lpstr>
      <vt:lpstr>Calibri Light</vt:lpstr>
      <vt:lpstr>Wingdings</vt:lpstr>
      <vt:lpstr>9_Office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Estate Basics</dc:title>
  <dc:creator>Administrator</dc:creator>
  <cp:lastModifiedBy>Shahi Khan</cp:lastModifiedBy>
  <cp:revision>50</cp:revision>
  <dcterms:created xsi:type="dcterms:W3CDTF">2020-05-07T16:59:49Z</dcterms:created>
  <dcterms:modified xsi:type="dcterms:W3CDTF">2021-05-10T15:41:30Z</dcterms:modified>
</cp:coreProperties>
</file>