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1"/>
  </p:notesMasterIdLst>
  <p:sldIdLst>
    <p:sldId id="328" r:id="rId2"/>
    <p:sldId id="615" r:id="rId3"/>
    <p:sldId id="616" r:id="rId4"/>
    <p:sldId id="617" r:id="rId5"/>
    <p:sldId id="618" r:id="rId6"/>
    <p:sldId id="619" r:id="rId7"/>
    <p:sldId id="620" r:id="rId8"/>
    <p:sldId id="621" r:id="rId9"/>
    <p:sldId id="62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456A7-F032-4EA6-8BD4-6E029314C3F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B58E8-4441-4F7D-B1C0-0F03AEF14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6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AAF7-095C-42EB-B89F-E2BA517F3CF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1D-576D-481A-A979-1E647CF3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2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AAF7-095C-42EB-B89F-E2BA517F3CF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1D-576D-481A-A979-1E647CF3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5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AAF7-095C-42EB-B89F-E2BA517F3CF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1D-576D-481A-A979-1E647CF3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4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AAF7-095C-42EB-B89F-E2BA517F3CF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1D-576D-481A-A979-1E647CF3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6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AAF7-095C-42EB-B89F-E2BA517F3CF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1D-576D-481A-A979-1E647CF3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2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AAF7-095C-42EB-B89F-E2BA517F3CF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1D-576D-481A-A979-1E647CF3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1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AAF7-095C-42EB-B89F-E2BA517F3CF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1D-576D-481A-A979-1E647CF3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2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AAF7-095C-42EB-B89F-E2BA517F3CF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1D-576D-481A-A979-1E647CF3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4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AAF7-095C-42EB-B89F-E2BA517F3CF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1D-576D-481A-A979-1E647CF3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5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AAF7-095C-42EB-B89F-E2BA517F3CF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1D-576D-481A-A979-1E647CF3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1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AAF7-095C-42EB-B89F-E2BA517F3CF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1D-576D-481A-A979-1E647CF3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8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5AAF7-095C-42EB-B89F-E2BA517F3CF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B541D-576D-481A-A979-1E647CF3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6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tx2">
                <a:lumMod val="20000"/>
                <a:lumOff val="80000"/>
              </a:schemeClr>
            </a:gs>
            <a:gs pos="100000">
              <a:srgbClr val="F29CD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786AA-019A-4694-849A-4598758385FA}"/>
              </a:ext>
            </a:extLst>
          </p:cNvPr>
          <p:cNvSpPr txBox="1">
            <a:spLocks/>
          </p:cNvSpPr>
          <p:nvPr/>
        </p:nvSpPr>
        <p:spPr>
          <a:xfrm>
            <a:off x="0" y="71837"/>
            <a:ext cx="12192000" cy="8257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Bookman Old Style" panose="02050604050505020204" pitchFamily="18" charset="0"/>
              </a:rPr>
              <a:t>Chapter 09: Bangladesh: The Good Practices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D8C6D1-2483-4CCF-844F-EC384BFF5CA4}"/>
              </a:ext>
            </a:extLst>
          </p:cNvPr>
          <p:cNvSpPr txBox="1">
            <a:spLocks/>
          </p:cNvSpPr>
          <p:nvPr/>
        </p:nvSpPr>
        <p:spPr>
          <a:xfrm>
            <a:off x="0" y="1858161"/>
            <a:ext cx="12192000" cy="4089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1800" b="1" dirty="0">
                <a:effectLst/>
                <a:latin typeface="Book Antiqua" panose="02040602050305030304" pitchFamily="18" charset="0"/>
              </a:rPr>
              <a:t>Topic to Cover: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b="1" dirty="0">
                <a:effectLst/>
                <a:latin typeface="Book Antiqua" panose="02040602050305030304" pitchFamily="18" charset="0"/>
              </a:rPr>
              <a:t>Introduction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b="1" dirty="0">
                <a:effectLst/>
                <a:latin typeface="Book Antiqua" panose="02040602050305030304" pitchFamily="18" charset="0"/>
              </a:rPr>
              <a:t>Lessons Learned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b="1" dirty="0">
                <a:effectLst/>
                <a:latin typeface="Book Antiqua" panose="02040602050305030304" pitchFamily="18" charset="0"/>
              </a:rPr>
              <a:t>Challenges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b="1" dirty="0">
                <a:effectLst/>
                <a:latin typeface="Book Antiqua" panose="02040602050305030304" pitchFamily="18" charset="0"/>
              </a:rPr>
              <a:t>Strategic Goals Of The Disaster Management Policy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b="1" dirty="0">
                <a:effectLst/>
                <a:latin typeface="Book Antiqua" panose="02040602050305030304" pitchFamily="18" charset="0"/>
              </a:rPr>
              <a:t>National Priorities For 2011-2020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b="1" dirty="0">
                <a:effectLst/>
                <a:latin typeface="Book Antiqua" panose="02040602050305030304" pitchFamily="18" charset="0"/>
              </a:rPr>
              <a:t>Regional Priorities For 2011-2020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b="1" dirty="0">
                <a:effectLst/>
                <a:latin typeface="Book Antiqua" panose="02040602050305030304" pitchFamily="18" charset="0"/>
              </a:rPr>
              <a:t>A Comprehensive Approach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b="1" dirty="0">
                <a:effectLst/>
                <a:latin typeface="Book Antiqua" panose="02040602050305030304" pitchFamily="18" charset="0"/>
              </a:rPr>
              <a:t>Achieving The Cultural Shift</a:t>
            </a:r>
          </a:p>
        </p:txBody>
      </p:sp>
    </p:spTree>
    <p:extLst>
      <p:ext uri="{BB962C8B-B14F-4D97-AF65-F5344CB8AC3E}">
        <p14:creationId xmlns:p14="http://schemas.microsoft.com/office/powerpoint/2010/main" val="166017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tx2">
                <a:lumMod val="20000"/>
                <a:lumOff val="80000"/>
              </a:schemeClr>
            </a:gs>
            <a:gs pos="100000">
              <a:srgbClr val="F29CD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6F0660-BBA2-45ED-B0DF-D24031E5C329}"/>
              </a:ext>
            </a:extLst>
          </p:cNvPr>
          <p:cNvSpPr txBox="1">
            <a:spLocks/>
          </p:cNvSpPr>
          <p:nvPr/>
        </p:nvSpPr>
        <p:spPr>
          <a:xfrm>
            <a:off x="0" y="83890"/>
            <a:ext cx="12192000" cy="6071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A. INTRODUCTION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5C34AC-8968-4658-8338-0A504D1A3E45}"/>
              </a:ext>
            </a:extLst>
          </p:cNvPr>
          <p:cNvSpPr txBox="1">
            <a:spLocks/>
          </p:cNvSpPr>
          <p:nvPr/>
        </p:nvSpPr>
        <p:spPr>
          <a:xfrm>
            <a:off x="0" y="2114581"/>
            <a:ext cx="12192000" cy="367382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Established the DM Regulatory Framework – identified the actors and their roles related to DRR and Emergency Response.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Professionalizing the DM system – inclusion of disaster and climate risks in education curricula at primary, secondary and tertiary levels.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Introduction of a bottom up approach in development planning (CRA and RRAP).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Seismic vulnerability mapping and contingency planning (ADPC acted as a technical partner).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Information sharing through DMIC network from central to community level (ADPC acted as a technical partner).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Promoted volunteerism both in urban and rural (ADPC acted as a technical partner)</a:t>
            </a:r>
          </a:p>
        </p:txBody>
      </p:sp>
    </p:spTree>
    <p:extLst>
      <p:ext uri="{BB962C8B-B14F-4D97-AF65-F5344CB8AC3E}">
        <p14:creationId xmlns:p14="http://schemas.microsoft.com/office/powerpoint/2010/main" val="2221461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tx2">
                <a:lumMod val="20000"/>
                <a:lumOff val="80000"/>
              </a:schemeClr>
            </a:gs>
            <a:gs pos="100000">
              <a:srgbClr val="F29CD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6F0660-BBA2-45ED-B0DF-D24031E5C329}"/>
              </a:ext>
            </a:extLst>
          </p:cNvPr>
          <p:cNvSpPr txBox="1">
            <a:spLocks/>
          </p:cNvSpPr>
          <p:nvPr/>
        </p:nvSpPr>
        <p:spPr>
          <a:xfrm>
            <a:off x="0" y="83890"/>
            <a:ext cx="12192000" cy="6071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B. LESSONS LEARNED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5C34AC-8968-4658-8338-0A504D1A3E45}"/>
              </a:ext>
            </a:extLst>
          </p:cNvPr>
          <p:cNvSpPr txBox="1">
            <a:spLocks/>
          </p:cNvSpPr>
          <p:nvPr/>
        </p:nvSpPr>
        <p:spPr>
          <a:xfrm>
            <a:off x="0" y="1124680"/>
            <a:ext cx="12192000" cy="509995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Government ownership is the key to sustain the results.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Institutional reform and capacity building is a continuous process.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Partnership frameworks can help accelerate policy development with action on the ground.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Need to expand the program across other development sectors – coordination is a challenge.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Investing more in policies &amp; knowledge.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Working through &amp; with </a:t>
            </a:r>
            <a:r>
              <a:rPr lang="en-US" sz="2000" b="1" dirty="0" err="1">
                <a:latin typeface="Book Antiqua" panose="02040602050305030304" pitchFamily="18" charset="0"/>
              </a:rPr>
              <a:t>GoB</a:t>
            </a:r>
            <a:r>
              <a:rPr lang="en-US" sz="2000" b="1" dirty="0">
                <a:latin typeface="Book Antiqua" panose="02040602050305030304" pitchFamily="18" charset="0"/>
              </a:rPr>
              <a:t>, DMCs.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Reaching more people at-risk.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Being more comprehensive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Book Antiqua" panose="02040602050305030304" pitchFamily="18" charset="0"/>
              </a:rPr>
              <a:t> All hazards.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Book Antiqua" panose="02040602050305030304" pitchFamily="18" charset="0"/>
              </a:rPr>
              <a:t>All settings (rural, urban)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Book Antiqua" panose="02040602050305030304" pitchFamily="18" charset="0"/>
              </a:rPr>
              <a:t> All sectors &amp; actors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latin typeface="Book Antiqua" panose="02040602050305030304" pitchFamily="18" charset="0"/>
              </a:rPr>
              <a:t> All phases of DM</a:t>
            </a:r>
          </a:p>
        </p:txBody>
      </p:sp>
    </p:spTree>
    <p:extLst>
      <p:ext uri="{BB962C8B-B14F-4D97-AF65-F5344CB8AC3E}">
        <p14:creationId xmlns:p14="http://schemas.microsoft.com/office/powerpoint/2010/main" val="4235420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tx2">
                <a:lumMod val="20000"/>
                <a:lumOff val="80000"/>
              </a:schemeClr>
            </a:gs>
            <a:gs pos="100000">
              <a:srgbClr val="F29CD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6F0660-BBA2-45ED-B0DF-D24031E5C329}"/>
              </a:ext>
            </a:extLst>
          </p:cNvPr>
          <p:cNvSpPr txBox="1">
            <a:spLocks/>
          </p:cNvSpPr>
          <p:nvPr/>
        </p:nvSpPr>
        <p:spPr>
          <a:xfrm>
            <a:off x="0" y="83890"/>
            <a:ext cx="12192000" cy="6071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C. CHALLENGES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5C34AC-8968-4658-8338-0A504D1A3E45}"/>
              </a:ext>
            </a:extLst>
          </p:cNvPr>
          <p:cNvSpPr txBox="1">
            <a:spLocks/>
          </p:cNvSpPr>
          <p:nvPr/>
        </p:nvSpPr>
        <p:spPr>
          <a:xfrm>
            <a:off x="0" y="1678353"/>
            <a:ext cx="12192000" cy="345570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Historical centralized planning.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Difficult to implement in a holistic way.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Need clear executive direction for DRR at the national level.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The capacity of local government elected bodies is a great challenges.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Empowering local communities.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Adequate resources.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Governance of the implementation of HFA.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Setting indicators for better monitoring.</a:t>
            </a:r>
          </a:p>
        </p:txBody>
      </p:sp>
    </p:spTree>
    <p:extLst>
      <p:ext uri="{BB962C8B-B14F-4D97-AF65-F5344CB8AC3E}">
        <p14:creationId xmlns:p14="http://schemas.microsoft.com/office/powerpoint/2010/main" val="1707500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tx2">
                <a:lumMod val="20000"/>
                <a:lumOff val="80000"/>
              </a:schemeClr>
            </a:gs>
            <a:gs pos="100000">
              <a:srgbClr val="F29CD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6F0660-BBA2-45ED-B0DF-D24031E5C329}"/>
              </a:ext>
            </a:extLst>
          </p:cNvPr>
          <p:cNvSpPr txBox="1">
            <a:spLocks/>
          </p:cNvSpPr>
          <p:nvPr/>
        </p:nvSpPr>
        <p:spPr>
          <a:xfrm>
            <a:off x="0" y="192947"/>
            <a:ext cx="12192000" cy="66273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D. STRATEGIC GOALS OF THE DISASTER MANAGEMENT POLICY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5C34AC-8968-4658-8338-0A504D1A3E45}"/>
              </a:ext>
            </a:extLst>
          </p:cNvPr>
          <p:cNvSpPr txBox="1">
            <a:spLocks/>
          </p:cNvSpPr>
          <p:nvPr/>
        </p:nvSpPr>
        <p:spPr>
          <a:xfrm>
            <a:off x="0" y="2022301"/>
            <a:ext cx="12192000" cy="302787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GOAL - 1: PROFESSIONALISING THE MANAGEMENT SYSTEM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GOAL - 2: MAINSTREAMING RISK REDUCTION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GOAL - 3: STRENGTHENING INSTITUTIONAL MECHANISMS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GOAL - 4: EMPOWERING AT RISK COMMUN ITIES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GOAL - 5: EXPANDING RISK REDUCTION PROGRAMMING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GOAL - 6: STRENGTHENING EMERGENCY RESPONSE SYSTEMS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GOAL - 7: DEVELOPING AND STRENGTHENING NETWORKS</a:t>
            </a:r>
          </a:p>
        </p:txBody>
      </p:sp>
    </p:spTree>
    <p:extLst>
      <p:ext uri="{BB962C8B-B14F-4D97-AF65-F5344CB8AC3E}">
        <p14:creationId xmlns:p14="http://schemas.microsoft.com/office/powerpoint/2010/main" val="2955440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tx2">
                <a:lumMod val="20000"/>
                <a:lumOff val="80000"/>
              </a:schemeClr>
            </a:gs>
            <a:gs pos="100000">
              <a:srgbClr val="F29CD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6F0660-BBA2-45ED-B0DF-D24031E5C329}"/>
              </a:ext>
            </a:extLst>
          </p:cNvPr>
          <p:cNvSpPr txBox="1">
            <a:spLocks/>
          </p:cNvSpPr>
          <p:nvPr/>
        </p:nvSpPr>
        <p:spPr>
          <a:xfrm>
            <a:off x="0" y="192947"/>
            <a:ext cx="12192000" cy="6627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E. NATIONAL PRIORITIES FOR 2011-2020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5C34AC-8968-4658-8338-0A504D1A3E45}"/>
              </a:ext>
            </a:extLst>
          </p:cNvPr>
          <p:cNvSpPr txBox="1">
            <a:spLocks/>
          </p:cNvSpPr>
          <p:nvPr/>
        </p:nvSpPr>
        <p:spPr>
          <a:xfrm>
            <a:off x="0" y="2332695"/>
            <a:ext cx="12192000" cy="172757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Implementation of the National Plan for Disaster Management (2010-2015).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Strengthening institutional capacity of all actors as per the revised SOD.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Coordinated social safety net to reduce vulnerable population.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Strengthen mechanisms for sectoral and local level implementation of DRR/CCA measures</a:t>
            </a:r>
          </a:p>
        </p:txBody>
      </p:sp>
    </p:spTree>
    <p:extLst>
      <p:ext uri="{BB962C8B-B14F-4D97-AF65-F5344CB8AC3E}">
        <p14:creationId xmlns:p14="http://schemas.microsoft.com/office/powerpoint/2010/main" val="4103458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tx2">
                <a:lumMod val="20000"/>
                <a:lumOff val="80000"/>
              </a:schemeClr>
            </a:gs>
            <a:gs pos="100000">
              <a:srgbClr val="F29CD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6F0660-BBA2-45ED-B0DF-D24031E5C329}"/>
              </a:ext>
            </a:extLst>
          </p:cNvPr>
          <p:cNvSpPr txBox="1">
            <a:spLocks/>
          </p:cNvSpPr>
          <p:nvPr/>
        </p:nvSpPr>
        <p:spPr>
          <a:xfrm>
            <a:off x="0" y="192947"/>
            <a:ext cx="12192000" cy="6627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F. REGIONAL PRIORITIES FOR 2011-2020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5C34AC-8968-4658-8338-0A504D1A3E45}"/>
              </a:ext>
            </a:extLst>
          </p:cNvPr>
          <p:cNvSpPr txBox="1">
            <a:spLocks/>
          </p:cNvSpPr>
          <p:nvPr/>
        </p:nvSpPr>
        <p:spPr>
          <a:xfrm>
            <a:off x="0" y="2383029"/>
            <a:ext cx="12192000" cy="172757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Coordination of regional agendas for global representation and national level leveraging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Establishing/utilization of common resources/mechanisms for enhancing national risk reduction coordination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Establishing a regional response plan/mechanism for catastrophic disasters</a:t>
            </a:r>
          </a:p>
        </p:txBody>
      </p:sp>
    </p:spTree>
    <p:extLst>
      <p:ext uri="{BB962C8B-B14F-4D97-AF65-F5344CB8AC3E}">
        <p14:creationId xmlns:p14="http://schemas.microsoft.com/office/powerpoint/2010/main" val="1192716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tx2">
                <a:lumMod val="20000"/>
                <a:lumOff val="80000"/>
              </a:schemeClr>
            </a:gs>
            <a:gs pos="100000">
              <a:srgbClr val="F29CD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6F0660-BBA2-45ED-B0DF-D24031E5C329}"/>
              </a:ext>
            </a:extLst>
          </p:cNvPr>
          <p:cNvSpPr txBox="1">
            <a:spLocks/>
          </p:cNvSpPr>
          <p:nvPr/>
        </p:nvSpPr>
        <p:spPr>
          <a:xfrm>
            <a:off x="0" y="192947"/>
            <a:ext cx="12192000" cy="6627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G. A COMPREHENSIVE APPROACH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5C34AC-8968-4658-8338-0A504D1A3E45}"/>
              </a:ext>
            </a:extLst>
          </p:cNvPr>
          <p:cNvSpPr txBox="1">
            <a:spLocks/>
          </p:cNvSpPr>
          <p:nvPr/>
        </p:nvSpPr>
        <p:spPr>
          <a:xfrm>
            <a:off x="0" y="2676643"/>
            <a:ext cx="12192000" cy="14087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Getting the PPRR(Prevention, Preparedness, Response and Recovery) balance right.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Mainstreaming risk reduction within whole of government systems.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Empowering stakeholders partners and communities.</a:t>
            </a:r>
          </a:p>
        </p:txBody>
      </p:sp>
    </p:spTree>
    <p:extLst>
      <p:ext uri="{BB962C8B-B14F-4D97-AF65-F5344CB8AC3E}">
        <p14:creationId xmlns:p14="http://schemas.microsoft.com/office/powerpoint/2010/main" val="933323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tx2">
                <a:lumMod val="20000"/>
                <a:lumOff val="80000"/>
              </a:schemeClr>
            </a:gs>
            <a:gs pos="100000">
              <a:srgbClr val="F29CD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6F0660-BBA2-45ED-B0DF-D24031E5C329}"/>
              </a:ext>
            </a:extLst>
          </p:cNvPr>
          <p:cNvSpPr txBox="1">
            <a:spLocks/>
          </p:cNvSpPr>
          <p:nvPr/>
        </p:nvSpPr>
        <p:spPr>
          <a:xfrm>
            <a:off x="0" y="192947"/>
            <a:ext cx="12192000" cy="6627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H. ACHIEVING THE CULTURAL SHIFT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5C34AC-8968-4658-8338-0A504D1A3E45}"/>
              </a:ext>
            </a:extLst>
          </p:cNvPr>
          <p:cNvSpPr txBox="1">
            <a:spLocks/>
          </p:cNvSpPr>
          <p:nvPr/>
        </p:nvSpPr>
        <p:spPr>
          <a:xfrm>
            <a:off x="0" y="2323751"/>
            <a:ext cx="12192000" cy="282708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Mainstreaming Disaster Risk Reduction.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Developing medium to long term milestones.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Developing broad and logically sequenced.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PPRR strategies that target all levels.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Capacity Building.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Policy Reform.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Book Antiqua" panose="02040602050305030304" pitchFamily="18" charset="0"/>
              </a:rPr>
              <a:t> Legal Framework.</a:t>
            </a:r>
          </a:p>
        </p:txBody>
      </p:sp>
    </p:spTree>
    <p:extLst>
      <p:ext uri="{BB962C8B-B14F-4D97-AF65-F5344CB8AC3E}">
        <p14:creationId xmlns:p14="http://schemas.microsoft.com/office/powerpoint/2010/main" val="2469106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574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Book Antiqua</vt:lpstr>
      <vt:lpstr>Bookman Old Style</vt:lpstr>
      <vt:lpstr>Calibri</vt:lpstr>
      <vt:lpstr>Calibri Light</vt:lpstr>
      <vt:lpstr>Wingdings</vt:lpstr>
      <vt:lpstr>9_Office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Estate Basics</dc:title>
  <dc:creator>Administrator</dc:creator>
  <cp:lastModifiedBy>Shahi Khan</cp:lastModifiedBy>
  <cp:revision>53</cp:revision>
  <dcterms:created xsi:type="dcterms:W3CDTF">2020-05-07T16:59:49Z</dcterms:created>
  <dcterms:modified xsi:type="dcterms:W3CDTF">2021-05-10T16:09:42Z</dcterms:modified>
</cp:coreProperties>
</file>