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75" r:id="rId3"/>
    <p:sldId id="293" r:id="rId4"/>
    <p:sldId id="292" r:id="rId5"/>
    <p:sldId id="299" r:id="rId6"/>
    <p:sldId id="298" r:id="rId7"/>
    <p:sldId id="296" r:id="rId8"/>
    <p:sldId id="288" r:id="rId9"/>
    <p:sldId id="294" r:id="rId10"/>
    <p:sldId id="276" r:id="rId11"/>
    <p:sldId id="295" r:id="rId12"/>
    <p:sldId id="277" r:id="rId13"/>
    <p:sldId id="278" r:id="rId14"/>
    <p:sldId id="297" r:id="rId15"/>
    <p:sldId id="300" r:id="rId16"/>
    <p:sldId id="301" r:id="rId17"/>
    <p:sldId id="302" r:id="rId18"/>
    <p:sldId id="303" r:id="rId19"/>
    <p:sldId id="304" r:id="rId20"/>
    <p:sldId id="305"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8"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howGuides="1">
      <p:cViewPr varScale="1">
        <p:scale>
          <a:sx n="83" d="100"/>
          <a:sy n="83" d="100"/>
        </p:scale>
        <p:origin x="1358" y="67"/>
      </p:cViewPr>
      <p:guideLst>
        <p:guide orient="horz" pos="2160"/>
        <p:guide pos="288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21-05-2021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21-05-2021</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9118" y="533401"/>
            <a:ext cx="3772883" cy="2514601"/>
          </a:xfrm>
        </p:spPr>
        <p:txBody>
          <a:bodyPr>
            <a:normAutofit/>
          </a:bodyPr>
          <a:lstStyle>
            <a:lvl1pPr>
              <a:defRPr sz="2800">
                <a:latin typeface="Arial" panose="020B0604020202020204" pitchFamily="34" charset="0"/>
                <a:cs typeface="Arial" panose="020B0604020202020204" pitchFamily="34" charset="0"/>
              </a:defRPr>
            </a:lvl1pPr>
          </a:lstStyle>
          <a:p>
            <a:r>
              <a:rPr lang="en-US"/>
              <a:t>Click to edit Master title style</a:t>
            </a:r>
            <a:endParaRPr/>
          </a:p>
        </p:txBody>
      </p:sp>
      <p:sp>
        <p:nvSpPr>
          <p:cNvPr id="3" name="Subtitle 2"/>
          <p:cNvSpPr>
            <a:spLocks noGrp="1"/>
          </p:cNvSpPr>
          <p:nvPr>
            <p:ph type="subTitle" idx="1"/>
          </p:nvPr>
        </p:nvSpPr>
        <p:spPr>
          <a:xfrm>
            <a:off x="799118" y="3403600"/>
            <a:ext cx="3772883" cy="1397000"/>
          </a:xfrm>
        </p:spPr>
        <p:txBody>
          <a:bodyPr>
            <a:normAutofit/>
          </a:bodyPr>
          <a:lstStyle>
            <a:lvl1pPr marL="0" indent="0" algn="l">
              <a:spcBef>
                <a:spcPts val="450"/>
              </a:spcBef>
              <a:buNone/>
              <a:defRPr sz="1800">
                <a:solidFill>
                  <a:schemeClr val="tx1">
                    <a:lumMod val="65000"/>
                    <a:lumOff val="35000"/>
                  </a:schemeClr>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dirty="0"/>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21-05-2021</a:t>
            </a:fld>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66475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21-05-2021</a:t>
            </a:fld>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66809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771" y="533400"/>
            <a:ext cx="177211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99118" y="533400"/>
            <a:ext cx="5602158"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21-05-2021</a:t>
            </a:fld>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18824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21-05-2021</a:t>
            </a:fld>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2915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9119" y="533400"/>
            <a:ext cx="6516797" cy="2286000"/>
          </a:xfrm>
        </p:spPr>
        <p:txBody>
          <a:bodyPr anchor="b">
            <a:normAutofit/>
          </a:bodyPr>
          <a:lstStyle>
            <a:lvl1pPr algn="l">
              <a:defRPr sz="4051" b="1" cap="none" baseline="0"/>
            </a:lvl1pPr>
          </a:lstStyle>
          <a:p>
            <a:r>
              <a:rPr lang="en-US"/>
              <a:t>Click to edit Master title style</a:t>
            </a:r>
            <a:endParaRPr/>
          </a:p>
        </p:txBody>
      </p:sp>
      <p:sp>
        <p:nvSpPr>
          <p:cNvPr id="3" name="Text Placeholder 2"/>
          <p:cNvSpPr>
            <a:spLocks noGrp="1"/>
          </p:cNvSpPr>
          <p:nvPr>
            <p:ph type="body" idx="1"/>
          </p:nvPr>
        </p:nvSpPr>
        <p:spPr>
          <a:xfrm>
            <a:off x="799119" y="3124200"/>
            <a:ext cx="6516797" cy="1371600"/>
          </a:xfrm>
        </p:spPr>
        <p:txBody>
          <a:bodyPr anchor="t">
            <a:normAutofit/>
          </a:bodyPr>
          <a:lstStyle>
            <a:lvl1pPr marL="0" indent="0">
              <a:spcBef>
                <a:spcPts val="450"/>
              </a:spcBef>
              <a:buNone/>
              <a:defRPr sz="1800">
                <a:solidFill>
                  <a:schemeClr val="tx1">
                    <a:lumMod val="65000"/>
                    <a:lumOff val="35000"/>
                  </a:schemeClr>
                </a:solidFill>
              </a:defRPr>
            </a:lvl1pPr>
            <a:lvl2pPr marL="342991" indent="0">
              <a:buNone/>
              <a:defRPr sz="1350">
                <a:solidFill>
                  <a:schemeClr val="tx1">
                    <a:tint val="75000"/>
                  </a:schemeClr>
                </a:solidFill>
              </a:defRPr>
            </a:lvl2pPr>
            <a:lvl3pPr marL="685983" indent="0">
              <a:buNone/>
              <a:defRPr sz="1200">
                <a:solidFill>
                  <a:schemeClr val="tx1">
                    <a:tint val="75000"/>
                  </a:schemeClr>
                </a:solidFill>
              </a:defRPr>
            </a:lvl3pPr>
            <a:lvl4pPr marL="1028974" indent="0">
              <a:buNone/>
              <a:defRPr sz="1050">
                <a:solidFill>
                  <a:schemeClr val="tx1">
                    <a:tint val="75000"/>
                  </a:schemeClr>
                </a:solidFill>
              </a:defRPr>
            </a:lvl4pPr>
            <a:lvl5pPr marL="1371966" indent="0">
              <a:buNone/>
              <a:defRPr sz="1050">
                <a:solidFill>
                  <a:schemeClr val="tx1">
                    <a:tint val="75000"/>
                  </a:schemeClr>
                </a:solidFill>
              </a:defRPr>
            </a:lvl5pPr>
            <a:lvl6pPr marL="1714957" indent="0">
              <a:buNone/>
              <a:defRPr sz="1050">
                <a:solidFill>
                  <a:schemeClr val="tx1">
                    <a:tint val="75000"/>
                  </a:schemeClr>
                </a:solidFill>
              </a:defRPr>
            </a:lvl6pPr>
            <a:lvl7pPr marL="2057949" indent="0">
              <a:buNone/>
              <a:defRPr sz="1050">
                <a:solidFill>
                  <a:schemeClr val="tx1">
                    <a:tint val="75000"/>
                  </a:schemeClr>
                </a:solidFill>
              </a:defRPr>
            </a:lvl7pPr>
            <a:lvl8pPr marL="2400940" indent="0">
              <a:buNone/>
              <a:defRPr sz="1050">
                <a:solidFill>
                  <a:schemeClr val="tx1">
                    <a:tint val="75000"/>
                  </a:schemeClr>
                </a:solidFill>
              </a:defRPr>
            </a:lvl8pPr>
            <a:lvl9pPr marL="2743932" indent="0">
              <a:buNone/>
              <a:defRPr sz="105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0FA9E5-6744-4841-888F-9E7CC0C2B7EC}" type="datetimeFigureOut">
              <a:rPr lang="en-US"/>
              <a:t>21-05-2021</a:t>
            </a:fld>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70133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99117" y="1828800"/>
            <a:ext cx="3189801" cy="41910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099516" y="1828800"/>
            <a:ext cx="3189801" cy="41910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3E0FA9E5-6744-4841-888F-9E7CC0C2B7EC}" type="datetimeFigureOut">
              <a:rPr lang="en-US"/>
              <a:t>21-05-2021</a:t>
            </a:fld>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41370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99118" y="1828800"/>
            <a:ext cx="3189801" cy="685801"/>
          </a:xfrm>
        </p:spPr>
        <p:txBody>
          <a:bodyPr anchor="ctr">
            <a:normAutofit/>
          </a:bodyPr>
          <a:lstStyle>
            <a:lvl1pPr marL="0" indent="0">
              <a:spcBef>
                <a:spcPts val="0"/>
              </a:spcBef>
              <a:buNone/>
              <a:defRPr sz="15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Edit Master text styles</a:t>
            </a:r>
          </a:p>
        </p:txBody>
      </p:sp>
      <p:sp>
        <p:nvSpPr>
          <p:cNvPr id="4" name="Content Placeholder 3"/>
          <p:cNvSpPr>
            <a:spLocks noGrp="1"/>
          </p:cNvSpPr>
          <p:nvPr>
            <p:ph sz="half" idx="2"/>
          </p:nvPr>
        </p:nvSpPr>
        <p:spPr>
          <a:xfrm>
            <a:off x="799118" y="2590800"/>
            <a:ext cx="3189801" cy="34290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126114" y="1828800"/>
            <a:ext cx="3189801" cy="685801"/>
          </a:xfrm>
        </p:spPr>
        <p:txBody>
          <a:bodyPr anchor="ctr">
            <a:normAutofit/>
          </a:bodyPr>
          <a:lstStyle>
            <a:lvl1pPr marL="0" indent="0">
              <a:spcBef>
                <a:spcPts val="0"/>
              </a:spcBef>
              <a:buNone/>
              <a:defRPr sz="1500" b="0"/>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Edit Master text styles</a:t>
            </a:r>
          </a:p>
        </p:txBody>
      </p:sp>
      <p:sp>
        <p:nvSpPr>
          <p:cNvPr id="6" name="Content Placeholder 5"/>
          <p:cNvSpPr>
            <a:spLocks noGrp="1"/>
          </p:cNvSpPr>
          <p:nvPr>
            <p:ph sz="quarter" idx="4"/>
          </p:nvPr>
        </p:nvSpPr>
        <p:spPr>
          <a:xfrm>
            <a:off x="4126114" y="2590800"/>
            <a:ext cx="3189801" cy="34290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3E0FA9E5-6744-4841-888F-9E7CC0C2B7EC}" type="datetimeFigureOut">
              <a:rPr lang="en-US"/>
              <a:t>21-05-2021</a:t>
            </a:fld>
            <a:endParaRPr/>
          </a:p>
        </p:txBody>
      </p:sp>
      <p:sp>
        <p:nvSpPr>
          <p:cNvPr id="9" name="Slide Number Placeholder 8"/>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00078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3E0FA9E5-6744-4841-888F-9E7CC0C2B7EC}" type="datetimeFigureOut">
              <a:rPr lang="en-US"/>
              <a:t>21-05-2021</a:t>
            </a:fld>
            <a:endParaRPr/>
          </a:p>
        </p:txBody>
      </p:sp>
      <p:sp>
        <p:nvSpPr>
          <p:cNvPr id="5" name="Slide Number Placeholder 4"/>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90715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3E0FA9E5-6744-4841-888F-9E7CC0C2B7EC}" type="datetimeFigureOut">
              <a:rPr lang="en-US"/>
              <a:t>21-05-2021</a:t>
            </a:fld>
            <a:endParaRPr/>
          </a:p>
        </p:txBody>
      </p:sp>
      <p:sp>
        <p:nvSpPr>
          <p:cNvPr id="4" name="Slide Number Placeholder 3"/>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4153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118" y="533400"/>
            <a:ext cx="3086904" cy="1524000"/>
          </a:xfrm>
        </p:spPr>
        <p:txBody>
          <a:bodyPr anchor="b">
            <a:normAutofit/>
          </a:bodyPr>
          <a:lstStyle>
            <a:lvl1pPr algn="l">
              <a:defRPr sz="2701" b="1"/>
            </a:lvl1pPr>
          </a:lstStyle>
          <a:p>
            <a:r>
              <a:rPr lang="en-US"/>
              <a:t>Click to edit Master title style</a:t>
            </a:r>
            <a:endParaRPr/>
          </a:p>
        </p:txBody>
      </p:sp>
      <p:sp>
        <p:nvSpPr>
          <p:cNvPr id="3" name="Content Placeholder 2"/>
          <p:cNvSpPr>
            <a:spLocks noGrp="1"/>
          </p:cNvSpPr>
          <p:nvPr>
            <p:ph idx="1"/>
          </p:nvPr>
        </p:nvSpPr>
        <p:spPr>
          <a:xfrm>
            <a:off x="4400506" y="533400"/>
            <a:ext cx="4401696"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9118" y="2209800"/>
            <a:ext cx="3086904" cy="3810000"/>
          </a:xfrm>
        </p:spPr>
        <p:txBody>
          <a:bodyPr>
            <a:normAutofit/>
          </a:bodyPr>
          <a:lstStyle>
            <a:lvl1pPr marL="0" indent="0">
              <a:lnSpc>
                <a:spcPct val="110000"/>
              </a:lnSpc>
              <a:spcBef>
                <a:spcPts val="450"/>
              </a:spcBef>
              <a:buNone/>
              <a:defRPr sz="1350">
                <a:solidFill>
                  <a:schemeClr val="tx1">
                    <a:lumMod val="65000"/>
                    <a:lumOff val="35000"/>
                  </a:schemeClr>
                </a:solidFill>
              </a:defRPr>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3E0FA9E5-6744-4841-888F-9E7CC0C2B7EC}" type="datetimeFigureOut">
              <a:rPr lang="en-US"/>
              <a:t>21-05-2021</a:t>
            </a:fld>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10171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3886200"/>
            <a:ext cx="7506682" cy="533400"/>
          </a:xfrm>
        </p:spPr>
        <p:txBody>
          <a:bodyPr>
            <a:normAutofit/>
          </a:bodyPr>
          <a:lstStyle>
            <a:lvl1pPr marL="0" indent="0">
              <a:lnSpc>
                <a:spcPct val="110000"/>
              </a:lnSpc>
              <a:spcBef>
                <a:spcPts val="450"/>
              </a:spcBef>
              <a:buNone/>
              <a:defRPr sz="2200">
                <a:latin typeface="Times New Roman" panose="02020603050405020304" pitchFamily="18" charset="0"/>
                <a:cs typeface="Times New Roman" panose="02020603050405020304" pitchFamily="18" charset="0"/>
              </a:defRPr>
            </a:lvl1pPr>
            <a:lvl2pPr marL="342991" indent="0">
              <a:buNone/>
              <a:defRPr sz="900"/>
            </a:lvl2pPr>
            <a:lvl3pPr marL="685983" indent="0">
              <a:buNone/>
              <a:defRPr sz="750"/>
            </a:lvl3pPr>
            <a:lvl4pPr marL="1028974" indent="0">
              <a:buNone/>
              <a:defRPr sz="675"/>
            </a:lvl4pPr>
            <a:lvl5pPr marL="1371966" indent="0">
              <a:buNone/>
              <a:defRPr sz="675"/>
            </a:lvl5pPr>
            <a:lvl6pPr marL="1714957" indent="0">
              <a:buNone/>
              <a:defRPr sz="675"/>
            </a:lvl6pPr>
            <a:lvl7pPr marL="2057949" indent="0">
              <a:buNone/>
              <a:defRPr sz="675"/>
            </a:lvl7pPr>
            <a:lvl8pPr marL="2400940" indent="0">
              <a:buNone/>
              <a:defRPr sz="675"/>
            </a:lvl8pPr>
            <a:lvl9pPr marL="2743932" indent="0">
              <a:buNone/>
              <a:defRPr sz="675"/>
            </a:lvl9pPr>
          </a:lstStyle>
          <a:p>
            <a:pPr lvl="0"/>
            <a:r>
              <a:rPr lang="en-US"/>
              <a:t>Edit Master text styles</a:t>
            </a:r>
          </a:p>
        </p:txBody>
      </p:sp>
      <p:sp>
        <p:nvSpPr>
          <p:cNvPr id="2" name="TextBox 1"/>
          <p:cNvSpPr txBox="1"/>
          <p:nvPr userDrawn="1"/>
        </p:nvSpPr>
        <p:spPr>
          <a:xfrm>
            <a:off x="0" y="6488668"/>
            <a:ext cx="777777" cy="276999"/>
          </a:xfrm>
          <a:prstGeom prst="rect">
            <a:avLst/>
          </a:prstGeom>
          <a:noFill/>
        </p:spPr>
        <p:txBody>
          <a:bodyPr wrap="none" rtlCol="0">
            <a:spAutoFit/>
          </a:bodyPr>
          <a:lstStyle/>
          <a:p>
            <a:r>
              <a:rPr lang="en-US" sz="1200" b="1" dirty="0">
                <a:latin typeface="Arial Narrow" panose="020B0606020202030204" pitchFamily="34" charset="0"/>
              </a:rPr>
              <a:t>@Rezwan</a:t>
            </a:r>
          </a:p>
        </p:txBody>
      </p:sp>
    </p:spTree>
    <p:extLst>
      <p:ext uri="{BB962C8B-B14F-4D97-AF65-F5344CB8AC3E}">
        <p14:creationId xmlns:p14="http://schemas.microsoft.com/office/powerpoint/2010/main" val="141960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4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9117" y="533400"/>
            <a:ext cx="651679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799117" y="1828800"/>
            <a:ext cx="6516798" cy="4191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799118" y="6155268"/>
            <a:ext cx="4240920" cy="273049"/>
          </a:xfrm>
          <a:prstGeom prst="rect">
            <a:avLst/>
          </a:prstGeom>
        </p:spPr>
        <p:txBody>
          <a:bodyPr vert="horz" lIns="91440" tIns="45720" rIns="91440" bIns="45720" rtlCol="0" anchor="ctr"/>
          <a:lstStyle>
            <a:lvl1pPr algn="l">
              <a:defRPr sz="900">
                <a:solidFill>
                  <a:schemeClr val="tx1">
                    <a:lumMod val="65000"/>
                    <a:lumOff val="35000"/>
                  </a:schemeClr>
                </a:solidFill>
              </a:defRPr>
            </a:lvl1pPr>
          </a:lstStyle>
          <a:p>
            <a:r>
              <a:rPr lang="en-US" dirty="0"/>
              <a:t>Add a footer</a:t>
            </a:r>
          </a:p>
        </p:txBody>
      </p:sp>
      <p:sp>
        <p:nvSpPr>
          <p:cNvPr id="4" name="Date Placeholder 3"/>
          <p:cNvSpPr>
            <a:spLocks noGrp="1"/>
          </p:cNvSpPr>
          <p:nvPr>
            <p:ph type="dt" sz="half" idx="2"/>
          </p:nvPr>
        </p:nvSpPr>
        <p:spPr>
          <a:xfrm>
            <a:off x="5200813" y="6155268"/>
            <a:ext cx="1028968" cy="273049"/>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3E0FA9E5-6744-4841-888F-9E7CC0C2B7EC}" type="datetimeFigureOut">
              <a:rPr lang="en-US" smtClean="0"/>
              <a:pPr/>
              <a:t>21-05-2021</a:t>
            </a:fld>
            <a:endParaRPr lang="en-US" dirty="0"/>
          </a:p>
        </p:txBody>
      </p:sp>
      <p:sp>
        <p:nvSpPr>
          <p:cNvPr id="6" name="Slide Number Placeholder 5"/>
          <p:cNvSpPr>
            <a:spLocks noGrp="1"/>
          </p:cNvSpPr>
          <p:nvPr>
            <p:ph type="sldNum" sz="quarter" idx="4"/>
          </p:nvPr>
        </p:nvSpPr>
        <p:spPr>
          <a:xfrm>
            <a:off x="6401276" y="6155268"/>
            <a:ext cx="914639" cy="273049"/>
          </a:xfrm>
          <a:prstGeom prst="rect">
            <a:avLst/>
          </a:prstGeom>
        </p:spPr>
        <p:txBody>
          <a:bodyPr vert="horz" lIns="91440" tIns="45720" rIns="91440" bIns="45720" rtlCol="0" anchor="ctr"/>
          <a:lstStyle>
            <a:lvl1pPr algn="r">
              <a:defRPr sz="900">
                <a:solidFill>
                  <a:schemeClr val="tx1">
                    <a:lumMod val="65000"/>
                    <a:lumOff val="35000"/>
                  </a:schemeClr>
                </a:solidFill>
              </a:defRPr>
            </a:lvl1pPr>
          </a:lstStyle>
          <a:p>
            <a:fld id="{AAEAE4A8-A6E5-453E-B946-FB774B73F48C}" type="slidenum">
              <a:rPr lang="en-US" smtClean="0"/>
              <a:pPr/>
              <a:t>‹#›</a:t>
            </a:fld>
            <a:endParaRPr lang="en-US" dirty="0"/>
          </a:p>
        </p:txBody>
      </p:sp>
      <p:pic>
        <p:nvPicPr>
          <p:cNvPr id="8" name="Picture 7"/>
          <p:cNvPicPr>
            <a:picLocks noChangeAspect="1"/>
          </p:cNvPicPr>
          <p:nvPr userDrawn="1"/>
        </p:nvPicPr>
        <p:blipFill>
          <a:blip r:embed="rId14">
            <a:clrChange>
              <a:clrFrom>
                <a:srgbClr val="FFFFFF"/>
              </a:clrFrom>
              <a:clrTo>
                <a:srgbClr val="FFFFFF">
                  <a:alpha val="0"/>
                </a:srgbClr>
              </a:clrTo>
            </a:clrChange>
          </a:blip>
          <a:stretch>
            <a:fillRect/>
          </a:stretch>
        </p:blipFill>
        <p:spPr>
          <a:xfrm>
            <a:off x="8412480" y="0"/>
            <a:ext cx="731520" cy="731520"/>
          </a:xfrm>
          <a:prstGeom prst="rect">
            <a:avLst/>
          </a:prstGeom>
        </p:spPr>
      </p:pic>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983" rtl="0" eaLnBrk="1" latinLnBrk="0" hangingPunct="1">
        <a:lnSpc>
          <a:spcPct val="80000"/>
        </a:lnSpc>
        <a:spcBef>
          <a:spcPct val="0"/>
        </a:spcBef>
        <a:buNone/>
        <a:defRPr sz="2701" b="1" kern="1200">
          <a:solidFill>
            <a:schemeClr val="accent1">
              <a:lumMod val="75000"/>
            </a:schemeClr>
          </a:solidFill>
          <a:latin typeface="+mj-lt"/>
          <a:ea typeface="+mj-ea"/>
          <a:cs typeface="+mj-cs"/>
        </a:defRPr>
      </a:lvl1pPr>
    </p:titleStyle>
    <p:bodyStyle>
      <a:lvl1pPr marL="205795" indent="-171496" algn="l" defTabSz="685983" rtl="0" eaLnBrk="1" latinLnBrk="0" hangingPunct="1">
        <a:lnSpc>
          <a:spcPct val="90000"/>
        </a:lnSpc>
        <a:spcBef>
          <a:spcPts val="1350"/>
        </a:spcBef>
        <a:buClr>
          <a:schemeClr val="tx1">
            <a:lumMod val="65000"/>
            <a:lumOff val="35000"/>
          </a:schemeClr>
        </a:buClr>
        <a:buSzPct val="80000"/>
        <a:buFont typeface="Arial" pitchFamily="34" charset="0"/>
        <a:buChar char="•"/>
        <a:defRPr sz="1500" kern="1200">
          <a:solidFill>
            <a:schemeClr val="tx1">
              <a:lumMod val="65000"/>
              <a:lumOff val="35000"/>
            </a:schemeClr>
          </a:solidFill>
          <a:latin typeface="+mn-lt"/>
          <a:ea typeface="+mn-ea"/>
          <a:cs typeface="+mn-cs"/>
        </a:defRPr>
      </a:lvl1pPr>
      <a:lvl2pPr marL="445889" indent="-171496" algn="l" defTabSz="685983" rtl="0" eaLnBrk="1" latinLnBrk="0" hangingPunct="1">
        <a:lnSpc>
          <a:spcPct val="90000"/>
        </a:lnSpc>
        <a:spcBef>
          <a:spcPts val="750"/>
        </a:spcBef>
        <a:buClr>
          <a:schemeClr val="tx1">
            <a:lumMod val="65000"/>
            <a:lumOff val="35000"/>
          </a:schemeClr>
        </a:buClr>
        <a:buSzPct val="80000"/>
        <a:buFont typeface="Arial" pitchFamily="34" charset="0"/>
        <a:buChar char="•"/>
        <a:defRPr sz="1350" kern="1200">
          <a:solidFill>
            <a:schemeClr val="tx1">
              <a:lumMod val="65000"/>
              <a:lumOff val="35000"/>
            </a:schemeClr>
          </a:solidFill>
          <a:latin typeface="+mn-lt"/>
          <a:ea typeface="+mn-ea"/>
          <a:cs typeface="+mn-cs"/>
        </a:defRPr>
      </a:lvl2pPr>
      <a:lvl3pPr marL="583085"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200" kern="1200">
          <a:solidFill>
            <a:schemeClr val="tx1">
              <a:lumMod val="65000"/>
              <a:lumOff val="35000"/>
            </a:schemeClr>
          </a:solidFill>
          <a:latin typeface="+mn-lt"/>
          <a:ea typeface="+mn-ea"/>
          <a:cs typeface="+mn-cs"/>
        </a:defRPr>
      </a:lvl3pPr>
      <a:lvl4pPr marL="720282"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4pPr>
      <a:lvl5pPr marL="823179" indent="-1028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5pPr>
      <a:lvl6pPr marL="926077"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6pPr>
      <a:lvl7pPr marL="1028974"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7pPr>
      <a:lvl8pPr marL="1131872"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8pPr>
      <a:lvl9pPr marL="1234769"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1.bin"/><Relationship Id="rId1" Type="http://schemas.openxmlformats.org/officeDocument/2006/relationships/slideLayout" Target="../slideLayouts/slideLayout9.xml"/><Relationship Id="rId5" Type="http://schemas.openxmlformats.org/officeDocument/2006/relationships/image" Target="../media/image14.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0"/>
            <a:ext cx="8382000" cy="762002"/>
          </a:xfrm>
        </p:spPr>
        <p:txBody>
          <a:bodyPr>
            <a:noAutofit/>
          </a:bodyPr>
          <a:lstStyle/>
          <a:p>
            <a:r>
              <a:rPr lang="en-US" sz="2800" dirty="0">
                <a:latin typeface="Arial" panose="020B0604020202020204" pitchFamily="34" charset="0"/>
                <a:cs typeface="Arial" panose="020B0604020202020204" pitchFamily="34" charset="0"/>
              </a:rPr>
              <a:t>EEE 333</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Power System Analysis</a:t>
            </a:r>
          </a:p>
        </p:txBody>
      </p:sp>
      <p:sp>
        <p:nvSpPr>
          <p:cNvPr id="3" name="Subtitle 2"/>
          <p:cNvSpPr>
            <a:spLocks noGrp="1"/>
          </p:cNvSpPr>
          <p:nvPr>
            <p:ph type="subTitle" idx="1"/>
          </p:nvPr>
        </p:nvSpPr>
        <p:spPr>
          <a:xfrm>
            <a:off x="799117" y="4495800"/>
            <a:ext cx="6439883" cy="381000"/>
          </a:xfrm>
        </p:spPr>
        <p:txBody>
          <a:bodyPr>
            <a:noAutofit/>
          </a:bodyPr>
          <a:lstStyle/>
          <a:p>
            <a:r>
              <a:rPr lang="en-US" b="1" dirty="0"/>
              <a:t>Power System | Single Line Diagram | Per-Unit System</a:t>
            </a:r>
            <a:br>
              <a:rPr lang="en-US" dirty="0"/>
            </a:br>
            <a:endParaRPr lang="en-US" dirty="0"/>
          </a:p>
        </p:txBody>
      </p:sp>
      <p:sp>
        <p:nvSpPr>
          <p:cNvPr id="4" name="TextBox 3">
            <a:extLst>
              <a:ext uri="{FF2B5EF4-FFF2-40B4-BE49-F238E27FC236}">
                <a16:creationId xmlns:a16="http://schemas.microsoft.com/office/drawing/2014/main" id="{06CB9C73-2686-4951-966B-8095864F38FB}"/>
              </a:ext>
            </a:extLst>
          </p:cNvPr>
          <p:cNvSpPr txBox="1"/>
          <p:nvPr/>
        </p:nvSpPr>
        <p:spPr>
          <a:xfrm>
            <a:off x="629174" y="5715000"/>
            <a:ext cx="2629694" cy="92333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dirty="0">
                <a:solidFill>
                  <a:schemeClr val="tx2">
                    <a:lumMod val="85000"/>
                    <a:lumOff val="15000"/>
                  </a:schemeClr>
                </a:solidFill>
                <a:effectLst>
                  <a:outerShdw blurRad="38100" dist="38100" dir="2700000" algn="tl">
                    <a:srgbClr val="000000">
                      <a:alpha val="43137"/>
                    </a:srgbClr>
                  </a:outerShdw>
                </a:effectLst>
              </a:rPr>
              <a:t>Prepared by</a:t>
            </a:r>
          </a:p>
          <a:p>
            <a:r>
              <a:rPr lang="en-US" dirty="0" err="1">
                <a:solidFill>
                  <a:schemeClr val="tx2">
                    <a:lumMod val="85000"/>
                    <a:lumOff val="15000"/>
                  </a:schemeClr>
                </a:solidFill>
                <a:effectLst>
                  <a:outerShdw blurRad="38100" dist="38100" dir="2700000" algn="tl">
                    <a:srgbClr val="000000">
                      <a:alpha val="43137"/>
                    </a:srgbClr>
                  </a:outerShdw>
                </a:effectLst>
              </a:rPr>
              <a:t>Mahzuba</a:t>
            </a:r>
            <a:r>
              <a:rPr lang="en-US" dirty="0">
                <a:solidFill>
                  <a:schemeClr val="tx2">
                    <a:lumMod val="85000"/>
                    <a:lumOff val="15000"/>
                  </a:schemeClr>
                </a:solidFill>
                <a:effectLst>
                  <a:outerShdw blurRad="38100" dist="38100" dir="2700000" algn="tl">
                    <a:srgbClr val="000000">
                      <a:alpha val="43137"/>
                    </a:srgbClr>
                  </a:outerShdw>
                </a:effectLst>
              </a:rPr>
              <a:t> Islam</a:t>
            </a:r>
          </a:p>
          <a:p>
            <a:r>
              <a:rPr lang="en-US" dirty="0">
                <a:solidFill>
                  <a:schemeClr val="tx2">
                    <a:lumMod val="85000"/>
                    <a:lumOff val="15000"/>
                  </a:schemeClr>
                </a:solidFill>
                <a:effectLst>
                  <a:outerShdw blurRad="38100" dist="38100" dir="2700000" algn="tl">
                    <a:srgbClr val="000000">
                      <a:alpha val="43137"/>
                    </a:srgbClr>
                  </a:outerShdw>
                </a:effectLst>
              </a:rPr>
              <a:t>Sr. </a:t>
            </a:r>
            <a:r>
              <a:rPr lang="en-US">
                <a:solidFill>
                  <a:schemeClr val="tx2">
                    <a:lumMod val="85000"/>
                    <a:lumOff val="15000"/>
                  </a:schemeClr>
                </a:solidFill>
                <a:effectLst>
                  <a:outerShdw blurRad="38100" dist="38100" dir="2700000" algn="tl">
                    <a:srgbClr val="000000">
                      <a:alpha val="43137"/>
                    </a:srgbClr>
                  </a:outerShdw>
                </a:effectLst>
              </a:rPr>
              <a:t>Lecturer, </a:t>
            </a:r>
            <a:r>
              <a:rPr lang="en-US" dirty="0">
                <a:solidFill>
                  <a:schemeClr val="tx2">
                    <a:lumMod val="85000"/>
                    <a:lumOff val="15000"/>
                  </a:schemeClr>
                </a:solidFill>
                <a:effectLst>
                  <a:outerShdw blurRad="38100" dist="38100" dir="2700000" algn="tl">
                    <a:srgbClr val="000000">
                      <a:alpha val="43137"/>
                    </a:srgbClr>
                  </a:outerShdw>
                </a:effectLst>
              </a:rPr>
              <a:t>Dept. of EEE</a:t>
            </a:r>
          </a:p>
        </p:txBody>
      </p:sp>
    </p:spTree>
    <p:extLst>
      <p:ext uri="{BB962C8B-B14F-4D97-AF65-F5344CB8AC3E}">
        <p14:creationId xmlns:p14="http://schemas.microsoft.com/office/powerpoint/2010/main" val="1493259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B27840-D9A2-4289-8A92-0E91773CA4B2}"/>
              </a:ext>
            </a:extLst>
          </p:cNvPr>
          <p:cNvSpPr txBox="1"/>
          <p:nvPr/>
        </p:nvSpPr>
        <p:spPr>
          <a:xfrm>
            <a:off x="177386" y="192024"/>
            <a:ext cx="3100336"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Several Advantages</a:t>
            </a:r>
          </a:p>
        </p:txBody>
      </p:sp>
      <p:sp>
        <p:nvSpPr>
          <p:cNvPr id="17" name="Rectangle 16">
            <a:extLst>
              <a:ext uri="{FF2B5EF4-FFF2-40B4-BE49-F238E27FC236}">
                <a16:creationId xmlns:a16="http://schemas.microsoft.com/office/drawing/2014/main" id="{CF53C13F-7C27-4BDA-B96A-D194EDBC46DC}"/>
              </a:ext>
            </a:extLst>
          </p:cNvPr>
          <p:cNvSpPr/>
          <p:nvPr/>
        </p:nvSpPr>
        <p:spPr>
          <a:xfrm>
            <a:off x="304101" y="838200"/>
            <a:ext cx="8610600" cy="5940088"/>
          </a:xfrm>
          <a:prstGeom prst="rect">
            <a:avLst/>
          </a:prstGeom>
        </p:spPr>
        <p:txBody>
          <a:bodyPr wrap="square">
            <a:spAutoFit/>
          </a:bodyPr>
          <a:lstStyle/>
          <a:p>
            <a:pPr marL="400050" indent="-400050" algn="just">
              <a:buFont typeface="+mj-lt"/>
              <a:buAutoNum type="romanLcPeriod"/>
            </a:pPr>
            <a:r>
              <a:rPr lang="en-US" b="1" dirty="0">
                <a:solidFill>
                  <a:srgbClr val="FF0000"/>
                </a:solidFill>
                <a:latin typeface="Times-Bold"/>
              </a:rPr>
              <a:t>Exchange of peak loads.</a:t>
            </a:r>
            <a:r>
              <a:rPr lang="en-US" b="1" dirty="0">
                <a:solidFill>
                  <a:srgbClr val="EC008C"/>
                </a:solidFill>
                <a:latin typeface="Times-Bold"/>
              </a:rPr>
              <a:t> </a:t>
            </a:r>
            <a:r>
              <a:rPr lang="en-US" dirty="0">
                <a:solidFill>
                  <a:srgbClr val="231F20"/>
                </a:solidFill>
                <a:latin typeface="Times-Roman"/>
              </a:rPr>
              <a:t>An important advantage of interconnected system is that the peak load of the power station can be exchanged. If the load curve of a power station shows a peak demand that is greater than the rated capacity of the plant, then the excess load can be shared by other stations interconnected with it.</a:t>
            </a:r>
          </a:p>
          <a:p>
            <a:pPr marL="400050" indent="-400050" algn="just">
              <a:buFont typeface="+mj-lt"/>
              <a:buAutoNum type="romanLcPeriod"/>
            </a:pPr>
            <a:endParaRPr lang="en-US" sz="1100" dirty="0">
              <a:solidFill>
                <a:srgbClr val="231F20"/>
              </a:solidFill>
              <a:latin typeface="Times-Roman"/>
            </a:endParaRPr>
          </a:p>
          <a:p>
            <a:pPr marL="400050" indent="-400050" algn="just">
              <a:buFont typeface="+mj-lt"/>
              <a:buAutoNum type="romanLcPeriod"/>
            </a:pPr>
            <a:r>
              <a:rPr lang="en-US" b="1" dirty="0">
                <a:solidFill>
                  <a:srgbClr val="FF0000"/>
                </a:solidFill>
                <a:latin typeface="Times-Bold"/>
              </a:rPr>
              <a:t>Use of older power plants.</a:t>
            </a:r>
            <a:r>
              <a:rPr lang="en-US" dirty="0">
                <a:solidFill>
                  <a:srgbClr val="231F20"/>
                </a:solidFill>
                <a:latin typeface="Times-Roman"/>
              </a:rPr>
              <a:t> The interconnected system makes it possible to use the older and less efficient plants to carry peak loads of short durations. Although such plants may be inadequate when used alone, yet they have sufficient capacity to carry short peaks of loads when interconnected with other modern plants. Therefore, interconnected system gives a direct key to the use of obsolete plants.</a:t>
            </a:r>
          </a:p>
          <a:p>
            <a:pPr marL="400050" indent="-400050" algn="just">
              <a:buFont typeface="+mj-lt"/>
              <a:buAutoNum type="romanLcPeriod"/>
            </a:pPr>
            <a:endParaRPr lang="en-US" sz="1100" dirty="0"/>
          </a:p>
          <a:p>
            <a:pPr marL="400050" indent="-400050" algn="just">
              <a:buFont typeface="+mj-lt"/>
              <a:buAutoNum type="romanLcPeriod"/>
            </a:pPr>
            <a:r>
              <a:rPr lang="en-US" b="1" dirty="0">
                <a:solidFill>
                  <a:srgbClr val="FF0000"/>
                </a:solidFill>
                <a:latin typeface="Times-Bold"/>
              </a:rPr>
              <a:t>Ensure economical operation. </a:t>
            </a:r>
            <a:r>
              <a:rPr lang="en-US" dirty="0">
                <a:latin typeface="Times-Bold"/>
              </a:rPr>
              <a:t>The interconnected system makes the operation of concerned power stations quite economical. It is because sharing of load among the stations is arranged in such a way that more efficient stations work continuously through outs the year at a high load factor and the less efficient plants work for peak load hours only.</a:t>
            </a:r>
          </a:p>
          <a:p>
            <a:pPr marL="400050" indent="-400050" algn="just">
              <a:buFont typeface="+mj-lt"/>
              <a:buAutoNum type="romanLcPeriod"/>
            </a:pPr>
            <a:endParaRPr lang="en-US" sz="1100" dirty="0">
              <a:latin typeface="Times-Bold"/>
            </a:endParaRPr>
          </a:p>
          <a:p>
            <a:pPr marL="400050" indent="-400050" algn="just">
              <a:buFont typeface="+mj-lt"/>
              <a:buAutoNum type="romanLcPeriod"/>
            </a:pPr>
            <a:r>
              <a:rPr lang="en-US" b="1" dirty="0">
                <a:solidFill>
                  <a:srgbClr val="FF0000"/>
                </a:solidFill>
                <a:latin typeface="Times-Bold"/>
              </a:rPr>
              <a:t>Increases diversity factor. </a:t>
            </a:r>
            <a:r>
              <a:rPr lang="en-US" dirty="0">
                <a:latin typeface="Times-Bold"/>
              </a:rPr>
              <a:t>The load curves of different interconnected stations are generally different. The result is that the maximum demand on the system is much reduced as compared to the sum of individual maximum demands on different stations. In other words, the diversity factor of the system is improved, thereby increasing the effective capacity of the system.</a:t>
            </a:r>
          </a:p>
        </p:txBody>
      </p:sp>
    </p:spTree>
    <p:extLst>
      <p:ext uri="{BB962C8B-B14F-4D97-AF65-F5344CB8AC3E}">
        <p14:creationId xmlns:p14="http://schemas.microsoft.com/office/powerpoint/2010/main" val="153623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B27840-D9A2-4289-8A92-0E91773CA4B2}"/>
              </a:ext>
            </a:extLst>
          </p:cNvPr>
          <p:cNvSpPr txBox="1"/>
          <p:nvPr/>
        </p:nvSpPr>
        <p:spPr>
          <a:xfrm>
            <a:off x="177386" y="192024"/>
            <a:ext cx="3100336"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Several Advantages</a:t>
            </a:r>
          </a:p>
        </p:txBody>
      </p:sp>
      <p:sp>
        <p:nvSpPr>
          <p:cNvPr id="17" name="Rectangle 16">
            <a:extLst>
              <a:ext uri="{FF2B5EF4-FFF2-40B4-BE49-F238E27FC236}">
                <a16:creationId xmlns:a16="http://schemas.microsoft.com/office/drawing/2014/main" id="{CF53C13F-7C27-4BDA-B96A-D194EDBC46DC}"/>
              </a:ext>
            </a:extLst>
          </p:cNvPr>
          <p:cNvSpPr/>
          <p:nvPr/>
        </p:nvSpPr>
        <p:spPr>
          <a:xfrm>
            <a:off x="304101" y="838200"/>
            <a:ext cx="8610600" cy="2369880"/>
          </a:xfrm>
          <a:prstGeom prst="rect">
            <a:avLst/>
          </a:prstGeom>
        </p:spPr>
        <p:txBody>
          <a:bodyPr wrap="square">
            <a:spAutoFit/>
          </a:bodyPr>
          <a:lstStyle/>
          <a:p>
            <a:pPr marL="400050" indent="-400050" algn="just">
              <a:buFont typeface="+mj-lt"/>
              <a:buAutoNum type="romanLcPeriod" startAt="5"/>
            </a:pPr>
            <a:r>
              <a:rPr lang="en-US" b="1" dirty="0">
                <a:solidFill>
                  <a:srgbClr val="FF0000"/>
                </a:solidFill>
                <a:latin typeface="Times-Bold"/>
              </a:rPr>
              <a:t>Reduces plant reserve capacity</a:t>
            </a:r>
            <a:r>
              <a:rPr lang="en-US" b="1" dirty="0">
                <a:solidFill>
                  <a:srgbClr val="EC008C"/>
                </a:solidFill>
                <a:latin typeface="Times-Bold"/>
              </a:rPr>
              <a:t> </a:t>
            </a:r>
            <a:r>
              <a:rPr lang="en-US" dirty="0">
                <a:solidFill>
                  <a:srgbClr val="231F20"/>
                </a:solidFill>
                <a:latin typeface="Times-Roman"/>
              </a:rPr>
              <a:t>Every power station is required to have a standby unit for emergencies. However, when several power stations are connected in parallel, the reserve capacity of the system is much reduced. This increases the efficiency of the system.</a:t>
            </a:r>
          </a:p>
          <a:p>
            <a:pPr marL="400050" indent="-400050" algn="just">
              <a:buFont typeface="+mj-lt"/>
              <a:buAutoNum type="romanLcPeriod" startAt="5"/>
            </a:pPr>
            <a:endParaRPr lang="en-US" sz="1100" dirty="0">
              <a:solidFill>
                <a:srgbClr val="231F20"/>
              </a:solidFill>
              <a:latin typeface="Times-Roman"/>
            </a:endParaRPr>
          </a:p>
          <a:p>
            <a:pPr marL="400050" indent="-400050" algn="just">
              <a:buFont typeface="+mj-lt"/>
              <a:buAutoNum type="romanLcPeriod" startAt="5"/>
            </a:pPr>
            <a:r>
              <a:rPr lang="en-US" b="1" dirty="0">
                <a:solidFill>
                  <a:srgbClr val="FF0000"/>
                </a:solidFill>
                <a:latin typeface="Times-Bold"/>
              </a:rPr>
              <a:t>Increases reliability of supply.</a:t>
            </a:r>
            <a:r>
              <a:rPr lang="en-US" dirty="0">
                <a:solidFill>
                  <a:srgbClr val="231F20"/>
                </a:solidFill>
                <a:latin typeface="Times-Roman"/>
              </a:rPr>
              <a:t> The interconnected system increases the reliability of supply. If a major breakdown occurs in one station, continuity of supply can be maintained by other healthy stations.</a:t>
            </a:r>
          </a:p>
          <a:p>
            <a:pPr marL="400050" indent="-400050" algn="just">
              <a:buFont typeface="+mj-lt"/>
              <a:buAutoNum type="romanLcPeriod" startAt="5"/>
            </a:pPr>
            <a:endParaRPr lang="en-US" sz="1100" dirty="0"/>
          </a:p>
        </p:txBody>
      </p:sp>
    </p:spTree>
    <p:extLst>
      <p:ext uri="{BB962C8B-B14F-4D97-AF65-F5344CB8AC3E}">
        <p14:creationId xmlns:p14="http://schemas.microsoft.com/office/powerpoint/2010/main" val="1934453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4745210"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One-Line / Single-Line Diagram</a:t>
            </a:r>
          </a:p>
        </p:txBody>
      </p:sp>
      <p:sp>
        <p:nvSpPr>
          <p:cNvPr id="5" name="Rectangle 4"/>
          <p:cNvSpPr/>
          <p:nvPr/>
        </p:nvSpPr>
        <p:spPr>
          <a:xfrm>
            <a:off x="304800" y="914400"/>
            <a:ext cx="8763000" cy="3908762"/>
          </a:xfrm>
          <a:prstGeom prst="rect">
            <a:avLst/>
          </a:prstGeom>
        </p:spPr>
        <p:txBody>
          <a:bodyPr wrap="square">
            <a:spAutoFit/>
          </a:bodyPr>
          <a:lstStyle/>
          <a:p>
            <a:pPr algn="just"/>
            <a:r>
              <a:rPr lang="en-US" sz="2400" dirty="0">
                <a:solidFill>
                  <a:srgbClr val="231F20"/>
                </a:solidFill>
                <a:latin typeface="Times New Roman" panose="02020603050405020304" pitchFamily="18" charset="0"/>
                <a:cs typeface="Times New Roman" panose="02020603050405020304" pitchFamily="18" charset="0"/>
              </a:rPr>
              <a:t>A one-line diagram or single-line diagram (SLD) is a simplified notation for representing a three-phase power system.</a:t>
            </a:r>
          </a:p>
          <a:p>
            <a:pPr algn="just"/>
            <a:endParaRPr lang="en-US" sz="2000" dirty="0">
              <a:solidFill>
                <a:srgbClr val="231F20"/>
              </a:solidFill>
              <a:latin typeface="Times New Roman" panose="02020603050405020304" pitchFamily="18" charset="0"/>
              <a:cs typeface="Times New Roman" panose="02020603050405020304" pitchFamily="18" charset="0"/>
            </a:endParaRPr>
          </a:p>
          <a:p>
            <a:pPr algn="just"/>
            <a:r>
              <a:rPr lang="en-US" sz="2000" dirty="0">
                <a:solidFill>
                  <a:srgbClr val="231F20"/>
                </a:solidFill>
                <a:latin typeface="Times New Roman" panose="02020603050405020304" pitchFamily="18" charset="0"/>
                <a:cs typeface="Times New Roman" panose="02020603050405020304" pitchFamily="18" charset="0"/>
              </a:rPr>
              <a:t>The one-line diagram has its largest application in power flow studies. Electrical elements such as circuit breakers, transformers, capacitors, bus bars, and conductors are shown by </a:t>
            </a:r>
            <a:r>
              <a:rPr lang="en-US" sz="2000" b="1" dirty="0">
                <a:solidFill>
                  <a:srgbClr val="231F20"/>
                </a:solidFill>
                <a:latin typeface="Times New Roman" panose="02020603050405020304" pitchFamily="18" charset="0"/>
                <a:cs typeface="Times New Roman" panose="02020603050405020304" pitchFamily="18" charset="0"/>
              </a:rPr>
              <a:t>standardized schematic symbols</a:t>
            </a:r>
            <a:r>
              <a:rPr lang="en-US" sz="2000" dirty="0">
                <a:solidFill>
                  <a:srgbClr val="231F20"/>
                </a:solidFill>
                <a:latin typeface="Times New Roman" panose="02020603050405020304" pitchFamily="18" charset="0"/>
                <a:cs typeface="Times New Roman" panose="02020603050405020304" pitchFamily="18" charset="0"/>
              </a:rPr>
              <a:t>. Instead of representing each of three phases with a separate line or terminal, </a:t>
            </a:r>
            <a:r>
              <a:rPr lang="en-US" sz="2000" b="1" dirty="0">
                <a:solidFill>
                  <a:srgbClr val="231F20"/>
                </a:solidFill>
                <a:latin typeface="Times New Roman" panose="02020603050405020304" pitchFamily="18" charset="0"/>
                <a:cs typeface="Times New Roman" panose="02020603050405020304" pitchFamily="18" charset="0"/>
              </a:rPr>
              <a:t>only one conductor</a:t>
            </a:r>
            <a:r>
              <a:rPr lang="en-US" sz="2000" dirty="0">
                <a:solidFill>
                  <a:srgbClr val="231F20"/>
                </a:solidFill>
                <a:latin typeface="Times New Roman" panose="02020603050405020304" pitchFamily="18" charset="0"/>
                <a:cs typeface="Times New Roman" panose="02020603050405020304" pitchFamily="18" charset="0"/>
              </a:rPr>
              <a:t> is represented. It is a form of </a:t>
            </a:r>
            <a:r>
              <a:rPr lang="en-US" sz="2000" b="1" dirty="0">
                <a:solidFill>
                  <a:srgbClr val="231F20"/>
                </a:solidFill>
                <a:latin typeface="Times New Roman" panose="02020603050405020304" pitchFamily="18" charset="0"/>
                <a:cs typeface="Times New Roman" panose="02020603050405020304" pitchFamily="18" charset="0"/>
              </a:rPr>
              <a:t>block diagram</a:t>
            </a:r>
            <a:r>
              <a:rPr lang="en-US" sz="2000" dirty="0">
                <a:solidFill>
                  <a:srgbClr val="231F20"/>
                </a:solidFill>
                <a:latin typeface="Times New Roman" panose="02020603050405020304" pitchFamily="18" charset="0"/>
                <a:cs typeface="Times New Roman" panose="02020603050405020304" pitchFamily="18" charset="0"/>
              </a:rPr>
              <a:t> graphically depicting the paths for power flow between entities of the system. Elements on the diagram do not represent the physical size or location of the electrical equipment, but it is a common convention to organize the diagram with the same left-to-right, top-to-bottom sequence as the switchgear or other apparatus represented. </a:t>
            </a:r>
          </a:p>
        </p:txBody>
      </p:sp>
      <p:pic>
        <p:nvPicPr>
          <p:cNvPr id="8" name="Picture 7">
            <a:extLst>
              <a:ext uri="{FF2B5EF4-FFF2-40B4-BE49-F238E27FC236}">
                <a16:creationId xmlns:a16="http://schemas.microsoft.com/office/drawing/2014/main" id="{B02388DF-7596-4CC9-B3E6-69E26503141E}"/>
              </a:ext>
            </a:extLst>
          </p:cNvPr>
          <p:cNvPicPr>
            <a:picLocks noChangeAspect="1"/>
          </p:cNvPicPr>
          <p:nvPr/>
        </p:nvPicPr>
        <p:blipFill rotWithShape="1">
          <a:blip r:embed="rId2"/>
          <a:srcRect b="22659"/>
          <a:stretch/>
        </p:blipFill>
        <p:spPr>
          <a:xfrm>
            <a:off x="1133468" y="4886662"/>
            <a:ext cx="6877065" cy="1653838"/>
          </a:xfrm>
          <a:prstGeom prst="rect">
            <a:avLst/>
          </a:prstGeom>
        </p:spPr>
      </p:pic>
    </p:spTree>
    <p:extLst>
      <p:ext uri="{BB962C8B-B14F-4D97-AF65-F5344CB8AC3E}">
        <p14:creationId xmlns:p14="http://schemas.microsoft.com/office/powerpoint/2010/main" val="1769018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2563522"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Per-Unit System</a:t>
            </a:r>
          </a:p>
        </p:txBody>
      </p:sp>
      <p:sp>
        <p:nvSpPr>
          <p:cNvPr id="11" name="TextBox 10">
            <a:extLst>
              <a:ext uri="{FF2B5EF4-FFF2-40B4-BE49-F238E27FC236}">
                <a16:creationId xmlns:a16="http://schemas.microsoft.com/office/drawing/2014/main" id="{E1DC3DC5-111C-496C-998C-DDDC920F75AE}"/>
              </a:ext>
            </a:extLst>
          </p:cNvPr>
          <p:cNvSpPr txBox="1"/>
          <p:nvPr/>
        </p:nvSpPr>
        <p:spPr>
          <a:xfrm>
            <a:off x="304800" y="762000"/>
            <a:ext cx="8534400" cy="1569660"/>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It is usual to express voltage, current, voltamperes and impedance of an electrical circuit in per unit (or percentage) of base or reference values of these quantities. The Per Unit System Definition value of any quantity is defined as:</a:t>
            </a:r>
          </a:p>
        </p:txBody>
      </p:sp>
      <p:pic>
        <p:nvPicPr>
          <p:cNvPr id="12" name="Picture 11">
            <a:extLst>
              <a:ext uri="{FF2B5EF4-FFF2-40B4-BE49-F238E27FC236}">
                <a16:creationId xmlns:a16="http://schemas.microsoft.com/office/drawing/2014/main" id="{0305FFB9-7042-4869-B027-A1A595D3151F}"/>
              </a:ext>
            </a:extLst>
          </p:cNvPr>
          <p:cNvPicPr>
            <a:picLocks noChangeAspect="1"/>
          </p:cNvPicPr>
          <p:nvPr/>
        </p:nvPicPr>
        <p:blipFill rotWithShape="1">
          <a:blip r:embed="rId2"/>
          <a:srcRect l="19167" t="78707" r="21667"/>
          <a:stretch/>
        </p:blipFill>
        <p:spPr>
          <a:xfrm>
            <a:off x="1866900" y="2439971"/>
            <a:ext cx="5410200" cy="734785"/>
          </a:xfrm>
          <a:prstGeom prst="rect">
            <a:avLst/>
          </a:prstGeom>
        </p:spPr>
      </p:pic>
      <p:sp>
        <p:nvSpPr>
          <p:cNvPr id="14" name="TextBox 13">
            <a:extLst>
              <a:ext uri="{FF2B5EF4-FFF2-40B4-BE49-F238E27FC236}">
                <a16:creationId xmlns:a16="http://schemas.microsoft.com/office/drawing/2014/main" id="{B5D6D901-4B1D-4E4B-91AB-F95A39389C8E}"/>
              </a:ext>
            </a:extLst>
          </p:cNvPr>
          <p:cNvSpPr txBox="1"/>
          <p:nvPr/>
        </p:nvSpPr>
        <p:spPr>
          <a:xfrm>
            <a:off x="330200" y="3683245"/>
            <a:ext cx="8509000" cy="1938992"/>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The Per Unit System is particularly convenient in power systems as the various sections of a power system are connected through transformers and have different voltage levels which converted to single voltage level. In this system, the different voltage levels disappear and a power network involving generators, transformers and lines (of different voltage levels) reduces to a system of simple impedance.</a:t>
            </a:r>
          </a:p>
        </p:txBody>
      </p:sp>
    </p:spTree>
    <p:extLst>
      <p:ext uri="{BB962C8B-B14F-4D97-AF65-F5344CB8AC3E}">
        <p14:creationId xmlns:p14="http://schemas.microsoft.com/office/powerpoint/2010/main" val="848348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4769254"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Advantages of Per-Unit System</a:t>
            </a:r>
          </a:p>
        </p:txBody>
      </p:sp>
      <p:sp>
        <p:nvSpPr>
          <p:cNvPr id="11" name="TextBox 10">
            <a:extLst>
              <a:ext uri="{FF2B5EF4-FFF2-40B4-BE49-F238E27FC236}">
                <a16:creationId xmlns:a16="http://schemas.microsoft.com/office/drawing/2014/main" id="{E1DC3DC5-111C-496C-998C-DDDC920F75AE}"/>
              </a:ext>
            </a:extLst>
          </p:cNvPr>
          <p:cNvSpPr txBox="1"/>
          <p:nvPr/>
        </p:nvSpPr>
        <p:spPr>
          <a:xfrm>
            <a:off x="304800" y="762000"/>
            <a:ext cx="8534400" cy="5833456"/>
          </a:xfrm>
          <a:prstGeom prst="rect">
            <a:avLst/>
          </a:prstGeom>
          <a:noFill/>
        </p:spPr>
        <p:txBody>
          <a:bodyPr wrap="square">
            <a:spAutoFit/>
          </a:bodyPr>
          <a:lstStyle/>
          <a:p>
            <a:pPr marL="285750" indent="-285750" algn="just">
              <a:lnSpc>
                <a:spcPts val="2800"/>
              </a:lnSpc>
              <a:spcBef>
                <a:spcPts val="600"/>
              </a:spcBef>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per-unit system gives a clear idea of relative magnitudes of various quantities such as voltage, current, power and impedance</a:t>
            </a:r>
          </a:p>
          <a:p>
            <a:pPr marL="285750" indent="-285750" algn="just">
              <a:lnSpc>
                <a:spcPts val="2800"/>
              </a:lnSpc>
              <a:spcBef>
                <a:spcPts val="600"/>
              </a:spcBef>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per-unit impedance of equipment of the same general type based on their own ratings fall in a narrow range regardless of the rating of the equipment. Whereas their impedance in ohms vary greatly with the rating</a:t>
            </a:r>
          </a:p>
          <a:p>
            <a:pPr marL="285750" indent="-285750" algn="just">
              <a:lnSpc>
                <a:spcPts val="2800"/>
              </a:lnSpc>
              <a:spcBef>
                <a:spcPts val="600"/>
              </a:spcBef>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per-unit values of impedance, voltage and current of a transformer are the same regardless of whether they are referred to the primary or the secondary side. This a great advantage since the different voltage levels disappear and the entire system reduces to a system of simple impedance</a:t>
            </a:r>
          </a:p>
          <a:p>
            <a:pPr marL="285750" indent="-285750" algn="just">
              <a:lnSpc>
                <a:spcPts val="2800"/>
              </a:lnSpc>
              <a:spcBef>
                <a:spcPts val="600"/>
              </a:spcBef>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per-unit systems are ideal for the computerized analysis and simulation of complex power system problems</a:t>
            </a:r>
          </a:p>
          <a:p>
            <a:pPr marL="285750" indent="-285750" algn="just">
              <a:lnSpc>
                <a:spcPts val="2800"/>
              </a:lnSpc>
              <a:spcBef>
                <a:spcPts val="600"/>
              </a:spcBef>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circuit laws are valid in per-unit systems and the power and voltage equations are simplified since the factor of </a:t>
            </a:r>
            <a:r>
              <a:rPr lang="en-US" sz="2000" dirty="0">
                <a:latin typeface="Times New Roman" panose="02020603050405020304" pitchFamily="18"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cs typeface="Times New Roman" panose="02020603050405020304" pitchFamily="18" charset="0"/>
              </a:rPr>
              <a:t>3 ad 3 are eliminated in the per-unit system</a:t>
            </a:r>
          </a:p>
          <a:p>
            <a:pPr marL="285750" indent="-285750" algn="just">
              <a:lnSpc>
                <a:spcPts val="2800"/>
              </a:lnSpc>
              <a:spcBef>
                <a:spcPts val="60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437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4612160"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Formulation - Per-Unit System</a:t>
            </a:r>
          </a:p>
        </p:txBody>
      </p:sp>
      <p:pic>
        <p:nvPicPr>
          <p:cNvPr id="2" name="Picture 1">
            <a:extLst>
              <a:ext uri="{FF2B5EF4-FFF2-40B4-BE49-F238E27FC236}">
                <a16:creationId xmlns:a16="http://schemas.microsoft.com/office/drawing/2014/main" id="{24B65A01-A2FD-4A3F-B1E4-34F3CD3274C4}"/>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31612" y="838200"/>
            <a:ext cx="8773590" cy="5105400"/>
          </a:xfrm>
          <a:prstGeom prst="rect">
            <a:avLst/>
          </a:prstGeom>
        </p:spPr>
      </p:pic>
    </p:spTree>
    <p:extLst>
      <p:ext uri="{BB962C8B-B14F-4D97-AF65-F5344CB8AC3E}">
        <p14:creationId xmlns:p14="http://schemas.microsoft.com/office/powerpoint/2010/main" val="129287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4612160"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Formulation - Per-Unit System</a:t>
            </a:r>
          </a:p>
        </p:txBody>
      </p:sp>
      <p:pic>
        <p:nvPicPr>
          <p:cNvPr id="4" name="Picture 3">
            <a:extLst>
              <a:ext uri="{FF2B5EF4-FFF2-40B4-BE49-F238E27FC236}">
                <a16:creationId xmlns:a16="http://schemas.microsoft.com/office/drawing/2014/main" id="{2B02B6E1-3252-4936-8B67-971E711E16B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77385" y="762000"/>
            <a:ext cx="8797637" cy="5334000"/>
          </a:xfrm>
          <a:prstGeom prst="rect">
            <a:avLst/>
          </a:prstGeom>
        </p:spPr>
      </p:pic>
    </p:spTree>
    <p:extLst>
      <p:ext uri="{BB962C8B-B14F-4D97-AF65-F5344CB8AC3E}">
        <p14:creationId xmlns:p14="http://schemas.microsoft.com/office/powerpoint/2010/main" val="174879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4612160"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Formulation - Per-Unit System</a:t>
            </a:r>
          </a:p>
        </p:txBody>
      </p:sp>
      <p:pic>
        <p:nvPicPr>
          <p:cNvPr id="2" name="Picture 1">
            <a:extLst>
              <a:ext uri="{FF2B5EF4-FFF2-40B4-BE49-F238E27FC236}">
                <a16:creationId xmlns:a16="http://schemas.microsoft.com/office/drawing/2014/main" id="{231EF50C-F2E2-455A-AF85-D0C44D7443A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04800" y="911437"/>
            <a:ext cx="8280814" cy="1163851"/>
          </a:xfrm>
          <a:prstGeom prst="rect">
            <a:avLst/>
          </a:prstGeom>
        </p:spPr>
      </p:pic>
      <p:pic>
        <p:nvPicPr>
          <p:cNvPr id="3" name="Picture 2">
            <a:extLst>
              <a:ext uri="{FF2B5EF4-FFF2-40B4-BE49-F238E27FC236}">
                <a16:creationId xmlns:a16="http://schemas.microsoft.com/office/drawing/2014/main" id="{3E8C9FAE-127C-43E5-B01D-4B3BAA370A0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99617" y="2099974"/>
            <a:ext cx="8766998" cy="3691225"/>
          </a:xfrm>
          <a:prstGeom prst="rect">
            <a:avLst/>
          </a:prstGeom>
        </p:spPr>
      </p:pic>
    </p:spTree>
    <p:extLst>
      <p:ext uri="{BB962C8B-B14F-4D97-AF65-F5344CB8AC3E}">
        <p14:creationId xmlns:p14="http://schemas.microsoft.com/office/powerpoint/2010/main" val="3170516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2510624"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Change of Base</a:t>
            </a:r>
          </a:p>
        </p:txBody>
      </p:sp>
      <p:sp>
        <p:nvSpPr>
          <p:cNvPr id="4" name="TextBox 3">
            <a:extLst>
              <a:ext uri="{FF2B5EF4-FFF2-40B4-BE49-F238E27FC236}">
                <a16:creationId xmlns:a16="http://schemas.microsoft.com/office/drawing/2014/main" id="{71732B66-AFED-4609-8603-D0D2B500FA7F}"/>
              </a:ext>
            </a:extLst>
          </p:cNvPr>
          <p:cNvSpPr txBox="1"/>
          <p:nvPr/>
        </p:nvSpPr>
        <p:spPr>
          <a:xfrm>
            <a:off x="304800" y="762000"/>
            <a:ext cx="8534400" cy="3416320"/>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The impedance of individual generators and transformers, as supplied by the manufacturer, are generally in terms of percent or per-unit quantities based on their own ratings. The impedance of transmission lines are usually express in per-unit on a common system base. To accomplish this, an arbitrary base for apparent power is selected and then the voltage bases must be selected. Once a voltage base has been selected for a point in a system, the remaining voltage bases are no longer independent; they are determined by the various transformer turns ratios.</a:t>
            </a:r>
          </a:p>
        </p:txBody>
      </p:sp>
      <p:pic>
        <p:nvPicPr>
          <p:cNvPr id="8" name="Picture 7">
            <a:extLst>
              <a:ext uri="{FF2B5EF4-FFF2-40B4-BE49-F238E27FC236}">
                <a16:creationId xmlns:a16="http://schemas.microsoft.com/office/drawing/2014/main" id="{0041210E-7BAC-4428-81A8-549395AC99A2}"/>
              </a:ext>
            </a:extLst>
          </p:cNvPr>
          <p:cNvPicPr>
            <a:picLocks noChangeAspect="1"/>
          </p:cNvPicPr>
          <p:nvPr/>
        </p:nvPicPr>
        <p:blipFill rotWithShape="1">
          <a:blip r:embed="rId2">
            <a:clrChange>
              <a:clrFrom>
                <a:srgbClr val="FFFFFF"/>
              </a:clrFrom>
              <a:clrTo>
                <a:srgbClr val="FFFFFF">
                  <a:alpha val="0"/>
                </a:srgbClr>
              </a:clrTo>
            </a:clrChange>
          </a:blip>
          <a:srcRect t="71497"/>
          <a:stretch/>
        </p:blipFill>
        <p:spPr>
          <a:xfrm>
            <a:off x="177386" y="4572000"/>
            <a:ext cx="8839200" cy="1679108"/>
          </a:xfrm>
          <a:prstGeom prst="rect">
            <a:avLst/>
          </a:prstGeom>
        </p:spPr>
      </p:pic>
    </p:spTree>
    <p:extLst>
      <p:ext uri="{BB962C8B-B14F-4D97-AF65-F5344CB8AC3E}">
        <p14:creationId xmlns:p14="http://schemas.microsoft.com/office/powerpoint/2010/main" val="1899243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2510624"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Change of Base</a:t>
            </a:r>
          </a:p>
        </p:txBody>
      </p:sp>
      <p:pic>
        <p:nvPicPr>
          <p:cNvPr id="2" name="Picture 1">
            <a:extLst>
              <a:ext uri="{FF2B5EF4-FFF2-40B4-BE49-F238E27FC236}">
                <a16:creationId xmlns:a16="http://schemas.microsoft.com/office/drawing/2014/main" id="{0B152240-8F06-4823-93C9-C0363B0E8A93}"/>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60237" y="1219200"/>
            <a:ext cx="8586209" cy="1600200"/>
          </a:xfrm>
          <a:prstGeom prst="rect">
            <a:avLst/>
          </a:prstGeom>
        </p:spPr>
      </p:pic>
      <p:pic>
        <p:nvPicPr>
          <p:cNvPr id="3" name="Picture 2">
            <a:extLst>
              <a:ext uri="{FF2B5EF4-FFF2-40B4-BE49-F238E27FC236}">
                <a16:creationId xmlns:a16="http://schemas.microsoft.com/office/drawing/2014/main" id="{FAEC2B75-B8C2-412E-A552-791168AFB67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60238" y="2985695"/>
            <a:ext cx="8587338" cy="2780248"/>
          </a:xfrm>
          <a:prstGeom prst="rect">
            <a:avLst/>
          </a:prstGeom>
        </p:spPr>
      </p:pic>
    </p:spTree>
    <p:extLst>
      <p:ext uri="{BB962C8B-B14F-4D97-AF65-F5344CB8AC3E}">
        <p14:creationId xmlns:p14="http://schemas.microsoft.com/office/powerpoint/2010/main" val="210862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2715808"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Lecture Contents</a:t>
            </a:r>
          </a:p>
        </p:txBody>
      </p:sp>
      <p:sp>
        <p:nvSpPr>
          <p:cNvPr id="3" name="Rectangle 2">
            <a:extLst>
              <a:ext uri="{FF2B5EF4-FFF2-40B4-BE49-F238E27FC236}">
                <a16:creationId xmlns:a16="http://schemas.microsoft.com/office/drawing/2014/main" id="{F7B628AC-0C2B-4B83-BC73-C4B949CBBAC6}"/>
              </a:ext>
            </a:extLst>
          </p:cNvPr>
          <p:cNvSpPr/>
          <p:nvPr/>
        </p:nvSpPr>
        <p:spPr>
          <a:xfrm>
            <a:off x="304800" y="653688"/>
            <a:ext cx="8153400" cy="2241960"/>
          </a:xfrm>
          <a:prstGeom prst="rect">
            <a:avLst/>
          </a:prstGeom>
        </p:spPr>
        <p:txBody>
          <a:bodyPr wrap="square">
            <a:spAutoFit/>
          </a:bodyPr>
          <a:lstStyle/>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Power System Basics</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Interconnected System and its Advantages</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Single-Line or One-Line Diagram</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Per-Unit System</a:t>
            </a:r>
          </a:p>
        </p:txBody>
      </p:sp>
    </p:spTree>
    <p:extLst>
      <p:ext uri="{BB962C8B-B14F-4D97-AF65-F5344CB8AC3E}">
        <p14:creationId xmlns:p14="http://schemas.microsoft.com/office/powerpoint/2010/main" val="3655480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386" y="192024"/>
            <a:ext cx="5251759"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3-</a:t>
            </a:r>
            <a:r>
              <a:rPr lang="en-US" sz="2400" b="1" dirty="0">
                <a:solidFill>
                  <a:schemeClr val="accent1">
                    <a:lumMod val="50000"/>
                  </a:schemeClr>
                </a:solidFill>
                <a:latin typeface="Arial" panose="020B0604020202020204" pitchFamily="34" charset="0"/>
                <a:cs typeface="Arial" panose="020B0604020202020204" pitchFamily="34" charset="0"/>
                <a:sym typeface="Symbol" panose="05050102010706020507" pitchFamily="18" charset="2"/>
              </a:rPr>
              <a:t> Per-unit Conversion Procedure</a:t>
            </a:r>
            <a:endParaRPr lang="en-US" sz="2400" b="1" dirty="0">
              <a:solidFill>
                <a:schemeClr val="accent1">
                  <a:lumMod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92FE791-086D-4A8B-8F46-D76DEBECAD71}"/>
              </a:ext>
            </a:extLst>
          </p:cNvPr>
          <p:cNvSpPr txBox="1">
            <a:spLocks noChangeArrowheads="1"/>
          </p:cNvSpPr>
          <p:nvPr/>
        </p:nvSpPr>
        <p:spPr>
          <a:xfrm>
            <a:off x="304800" y="1342862"/>
            <a:ext cx="8534400" cy="1905000"/>
          </a:xfrm>
          <a:prstGeom prst="rect">
            <a:avLst/>
          </a:prstGeom>
          <a:noFill/>
        </p:spPr>
        <p:txBody>
          <a:bodyPr/>
          <a:lstStyle>
            <a:lvl1pPr marL="205795" indent="-171496" algn="l" defTabSz="685983" rtl="0" eaLnBrk="1" latinLnBrk="0" hangingPunct="1">
              <a:lnSpc>
                <a:spcPct val="90000"/>
              </a:lnSpc>
              <a:spcBef>
                <a:spcPts val="1350"/>
              </a:spcBef>
              <a:buClr>
                <a:schemeClr val="tx1">
                  <a:lumMod val="65000"/>
                  <a:lumOff val="35000"/>
                </a:schemeClr>
              </a:buClr>
              <a:buSzPct val="80000"/>
              <a:buFont typeface="Arial" pitchFamily="34" charset="0"/>
              <a:buChar char="•"/>
              <a:defRPr sz="1500" kern="1200">
                <a:solidFill>
                  <a:schemeClr val="tx1">
                    <a:lumMod val="65000"/>
                    <a:lumOff val="35000"/>
                  </a:schemeClr>
                </a:solidFill>
                <a:latin typeface="+mn-lt"/>
                <a:ea typeface="+mn-ea"/>
                <a:cs typeface="+mn-cs"/>
              </a:defRPr>
            </a:lvl1pPr>
            <a:lvl2pPr marL="445889" indent="-171496" algn="l" defTabSz="685983" rtl="0" eaLnBrk="1" latinLnBrk="0" hangingPunct="1">
              <a:lnSpc>
                <a:spcPct val="90000"/>
              </a:lnSpc>
              <a:spcBef>
                <a:spcPts val="750"/>
              </a:spcBef>
              <a:buClr>
                <a:schemeClr val="tx1">
                  <a:lumMod val="65000"/>
                  <a:lumOff val="35000"/>
                </a:schemeClr>
              </a:buClr>
              <a:buSzPct val="80000"/>
              <a:buFont typeface="Arial" pitchFamily="34" charset="0"/>
              <a:buChar char="•"/>
              <a:defRPr sz="1350" kern="1200">
                <a:solidFill>
                  <a:schemeClr val="tx1">
                    <a:lumMod val="65000"/>
                    <a:lumOff val="35000"/>
                  </a:schemeClr>
                </a:solidFill>
                <a:latin typeface="+mn-lt"/>
                <a:ea typeface="+mn-ea"/>
                <a:cs typeface="+mn-cs"/>
              </a:defRPr>
            </a:lvl2pPr>
            <a:lvl3pPr marL="583085"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200" kern="1200">
                <a:solidFill>
                  <a:schemeClr val="tx1">
                    <a:lumMod val="65000"/>
                    <a:lumOff val="35000"/>
                  </a:schemeClr>
                </a:solidFill>
                <a:latin typeface="+mn-lt"/>
                <a:ea typeface="+mn-ea"/>
                <a:cs typeface="+mn-cs"/>
              </a:defRPr>
            </a:lvl3pPr>
            <a:lvl4pPr marL="720282"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4pPr>
            <a:lvl5pPr marL="823179" indent="-1028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5pPr>
            <a:lvl6pPr marL="926077"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6pPr>
            <a:lvl7pPr marL="1028974"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7pPr>
            <a:lvl8pPr marL="1131872"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8pPr>
            <a:lvl9pPr marL="1234769"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9pPr>
          </a:lstStyle>
          <a:p>
            <a:pPr marL="457200" indent="-457200">
              <a:lnSpc>
                <a:spcPct val="100000"/>
              </a:lnSpc>
              <a:spcBef>
                <a:spcPts val="0"/>
              </a:spcBef>
              <a:buClr>
                <a:schemeClr val="tx1"/>
              </a:buClr>
              <a:buSzPct val="100000"/>
              <a:buFont typeface="+mj-lt"/>
              <a:buAutoNum type="arabicPeriod"/>
            </a:pPr>
            <a:r>
              <a:rPr lang="en-US" altLang="en-US" sz="2000" dirty="0">
                <a:solidFill>
                  <a:schemeClr val="tx1"/>
                </a:solidFill>
                <a:latin typeface="Times New Roman" panose="02020603050405020304" pitchFamily="18" charset="0"/>
                <a:cs typeface="Times New Roman" panose="02020603050405020304" pitchFamily="18" charset="0"/>
              </a:rPr>
              <a:t>Pick a</a:t>
            </a:r>
            <a:r>
              <a:rPr lang="en-US" altLang="en-US" sz="2000" dirty="0">
                <a:latin typeface="Times New Roman" panose="02020603050405020304" pitchFamily="18" charset="0"/>
                <a:cs typeface="Times New Roman" panose="02020603050405020304" pitchFamily="18" charset="0"/>
              </a:rPr>
              <a:t> </a:t>
            </a:r>
            <a:r>
              <a:rPr lang="en-US" altLang="en-US" sz="2000" dirty="0">
                <a:solidFill>
                  <a:srgbClr val="FF3300"/>
                </a:solidFill>
                <a:latin typeface="Times New Roman" panose="02020603050405020304" pitchFamily="18" charset="0"/>
                <a:cs typeface="Times New Roman" panose="02020603050405020304" pitchFamily="18" charset="0"/>
              </a:rPr>
              <a:t>3</a:t>
            </a:r>
            <a:r>
              <a:rPr lang="en-US" altLang="en-US" sz="2000" dirty="0">
                <a:solidFill>
                  <a:srgbClr val="FF3300"/>
                </a:solidFill>
                <a:latin typeface="Times New Roman" panose="02020603050405020304" pitchFamily="18" charset="0"/>
                <a:cs typeface="Times New Roman" panose="02020603050405020304" pitchFamily="18" charset="0"/>
                <a:sym typeface="Symbol" panose="05050102010706020507" pitchFamily="18" charset="2"/>
              </a:rPr>
              <a:t></a:t>
            </a:r>
            <a:r>
              <a:rPr lang="en-US" altLang="en-US" sz="2000" dirty="0">
                <a:latin typeface="Times New Roman" panose="02020603050405020304" pitchFamily="18" charset="0"/>
                <a:cs typeface="Times New Roman" panose="02020603050405020304" pitchFamily="18" charset="0"/>
              </a:rPr>
              <a:t> </a:t>
            </a:r>
            <a:r>
              <a:rPr lang="en-US" altLang="en-US" sz="2000" dirty="0">
                <a:solidFill>
                  <a:schemeClr val="tx1"/>
                </a:solidFill>
                <a:latin typeface="Times New Roman" panose="02020603050405020304" pitchFamily="18" charset="0"/>
                <a:cs typeface="Times New Roman" panose="02020603050405020304" pitchFamily="18" charset="0"/>
              </a:rPr>
              <a:t>VA base for the entire system</a:t>
            </a:r>
          </a:p>
          <a:p>
            <a:pPr marL="457200" indent="-457200">
              <a:lnSpc>
                <a:spcPct val="100000"/>
              </a:lnSpc>
              <a:spcBef>
                <a:spcPts val="0"/>
              </a:spcBef>
              <a:buClr>
                <a:schemeClr val="tx1"/>
              </a:buClr>
              <a:buSzPct val="100000"/>
              <a:buFont typeface="+mj-lt"/>
              <a:buAutoNum type="arabicPeriod"/>
            </a:pPr>
            <a:r>
              <a:rPr lang="en-US" altLang="en-US" sz="2000" dirty="0">
                <a:solidFill>
                  <a:schemeClr val="tx1"/>
                </a:solidFill>
                <a:latin typeface="Times New Roman" panose="02020603050405020304" pitchFamily="18" charset="0"/>
                <a:cs typeface="Times New Roman" panose="02020603050405020304" pitchFamily="18" charset="0"/>
              </a:rPr>
              <a:t>Pick a voltage base for each different voltage level, V</a:t>
            </a:r>
            <a:r>
              <a:rPr lang="en-US" altLang="en-US" sz="2000" baseline="-25000" dirty="0">
                <a:solidFill>
                  <a:schemeClr val="tx1"/>
                </a:solidFill>
                <a:latin typeface="Times New Roman" panose="02020603050405020304" pitchFamily="18" charset="0"/>
                <a:cs typeface="Times New Roman" panose="02020603050405020304" pitchFamily="18" charset="0"/>
              </a:rPr>
              <a:t>B</a:t>
            </a:r>
            <a:r>
              <a:rPr lang="en-US" altLang="en-US" sz="2000" dirty="0">
                <a:solidFill>
                  <a:schemeClr val="tx1"/>
                </a:solidFill>
                <a:latin typeface="Times New Roman" panose="02020603050405020304" pitchFamily="18" charset="0"/>
                <a:cs typeface="Times New Roman" panose="02020603050405020304" pitchFamily="18" charset="0"/>
              </a:rPr>
              <a:t>. </a:t>
            </a:r>
            <a:r>
              <a:rPr lang="en-US" altLang="en-US" sz="2000" dirty="0">
                <a:solidFill>
                  <a:srgbClr val="FF3300"/>
                </a:solidFill>
                <a:latin typeface="Times New Roman" panose="02020603050405020304" pitchFamily="18" charset="0"/>
                <a:cs typeface="Times New Roman" panose="02020603050405020304" pitchFamily="18" charset="0"/>
              </a:rPr>
              <a:t>Voltages are line to line</a:t>
            </a:r>
            <a:r>
              <a:rPr lang="en-US" altLang="en-US" sz="2000" dirty="0">
                <a:latin typeface="Times New Roman" panose="02020603050405020304" pitchFamily="18" charset="0"/>
                <a:cs typeface="Times New Roman" panose="02020603050405020304" pitchFamily="18" charset="0"/>
              </a:rPr>
              <a:t>.</a:t>
            </a:r>
          </a:p>
          <a:p>
            <a:pPr marL="457200" indent="-457200">
              <a:lnSpc>
                <a:spcPct val="100000"/>
              </a:lnSpc>
              <a:spcBef>
                <a:spcPts val="0"/>
              </a:spcBef>
              <a:buClr>
                <a:schemeClr val="tx1"/>
              </a:buClr>
              <a:buSzPct val="100000"/>
              <a:buFont typeface="+mj-lt"/>
              <a:buAutoNum type="arabicPeriod"/>
            </a:pPr>
            <a:r>
              <a:rPr lang="en-US" altLang="en-US" sz="2000" dirty="0">
                <a:solidFill>
                  <a:schemeClr val="tx1"/>
                </a:solidFill>
                <a:latin typeface="Times New Roman" panose="02020603050405020304" pitchFamily="18" charset="0"/>
                <a:cs typeface="Times New Roman" panose="02020603050405020304" pitchFamily="18" charset="0"/>
              </a:rPr>
              <a:t>Calculate the impedance base</a:t>
            </a:r>
          </a:p>
          <a:p>
            <a:pPr marL="0" indent="0">
              <a:lnSpc>
                <a:spcPct val="100000"/>
              </a:lnSpc>
              <a:spcBef>
                <a:spcPts val="0"/>
              </a:spcBef>
              <a:buNone/>
            </a:pPr>
            <a:endParaRPr lang="en-US" altLang="en-US" sz="2000" dirty="0">
              <a:latin typeface="Times New Roman" panose="02020603050405020304" pitchFamily="18" charset="0"/>
              <a:cs typeface="Times New Roman" panose="02020603050405020304" pitchFamily="18" charset="0"/>
            </a:endParaRPr>
          </a:p>
        </p:txBody>
      </p:sp>
      <p:sp>
        <p:nvSpPr>
          <p:cNvPr id="7" name="Text Box 5">
            <a:extLst>
              <a:ext uri="{FF2B5EF4-FFF2-40B4-BE49-F238E27FC236}">
                <a16:creationId xmlns:a16="http://schemas.microsoft.com/office/drawing/2014/main" id="{333E9041-C741-49FE-A3A6-0B74CCA7A175}"/>
              </a:ext>
            </a:extLst>
          </p:cNvPr>
          <p:cNvSpPr txBox="1">
            <a:spLocks noChangeArrowheads="1"/>
          </p:cNvSpPr>
          <p:nvPr/>
        </p:nvSpPr>
        <p:spPr bwMode="auto">
          <a:xfrm>
            <a:off x="304800" y="762000"/>
            <a:ext cx="66305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a:cs typeface="Times New Roman" panose="02020603050405020304" pitchFamily="18" charset="0"/>
              </a:rPr>
              <a:t>Use a 3</a:t>
            </a:r>
            <a:r>
              <a:rPr lang="en-US" altLang="en-US" dirty="0">
                <a:cs typeface="Times New Roman" panose="02020603050405020304" pitchFamily="18" charset="0"/>
                <a:sym typeface="Symbol" panose="05050102010706020507" pitchFamily="18" charset="2"/>
              </a:rPr>
              <a:t></a:t>
            </a:r>
            <a:r>
              <a:rPr lang="en-US" altLang="en-US" dirty="0">
                <a:cs typeface="Times New Roman" panose="02020603050405020304" pitchFamily="18" charset="0"/>
              </a:rPr>
              <a:t> VA base, and use line to line voltage bases</a:t>
            </a:r>
          </a:p>
        </p:txBody>
      </p:sp>
      <p:sp>
        <p:nvSpPr>
          <p:cNvPr id="9" name="TextBox 8">
            <a:extLst>
              <a:ext uri="{FF2B5EF4-FFF2-40B4-BE49-F238E27FC236}">
                <a16:creationId xmlns:a16="http://schemas.microsoft.com/office/drawing/2014/main" id="{94ECAABF-913F-4763-BE84-8D185BF8EBB7}"/>
              </a:ext>
            </a:extLst>
          </p:cNvPr>
          <p:cNvSpPr txBox="1"/>
          <p:nvPr/>
        </p:nvSpPr>
        <p:spPr>
          <a:xfrm>
            <a:off x="326570" y="3429000"/>
            <a:ext cx="7141029" cy="1733808"/>
          </a:xfrm>
          <a:prstGeom prst="rect">
            <a:avLst/>
          </a:prstGeom>
          <a:noFill/>
        </p:spPr>
        <p:txBody>
          <a:bodyPr wrap="square">
            <a:spAutoFit/>
          </a:bodyPr>
          <a:lstStyle/>
          <a:p>
            <a:pPr marL="457200" indent="-457200" eaLnBrk="1" hangingPunct="1">
              <a:buFont typeface="+mj-lt"/>
              <a:buAutoNum type="arabicPeriod" startAt="4"/>
            </a:pPr>
            <a:r>
              <a:rPr lang="en-US" altLang="en-US" sz="2000" dirty="0">
                <a:latin typeface="Times New Roman" panose="02020603050405020304" pitchFamily="18" charset="0"/>
                <a:cs typeface="Times New Roman" panose="02020603050405020304" pitchFamily="18" charset="0"/>
              </a:rPr>
              <a:t>Calculate the current base, I</a:t>
            </a:r>
            <a:r>
              <a:rPr lang="en-US" altLang="en-US" sz="2000" baseline="-25000" dirty="0">
                <a:latin typeface="Times New Roman" panose="02020603050405020304" pitchFamily="18" charset="0"/>
                <a:cs typeface="Times New Roman" panose="02020603050405020304" pitchFamily="18" charset="0"/>
              </a:rPr>
              <a:t>B</a:t>
            </a:r>
          </a:p>
          <a:p>
            <a:pPr marL="457200" indent="-457200" eaLnBrk="1" hangingPunct="1">
              <a:buFont typeface="+mj-lt"/>
              <a:buAutoNum type="arabicPeriod" startAt="4"/>
            </a:pPr>
            <a:endParaRPr lang="en-US" altLang="en-US" sz="2000" baseline="-25000" dirty="0">
              <a:latin typeface="Times New Roman" panose="02020603050405020304" pitchFamily="18" charset="0"/>
              <a:cs typeface="Times New Roman" panose="02020603050405020304" pitchFamily="18" charset="0"/>
            </a:endParaRPr>
          </a:p>
          <a:p>
            <a:pPr marL="457200" indent="-457200" eaLnBrk="1" hangingPunct="1">
              <a:buFont typeface="+mj-lt"/>
              <a:buAutoNum type="arabicPeriod" startAt="4"/>
            </a:pPr>
            <a:endParaRPr lang="en-US" altLang="en-US" sz="2000" baseline="-25000" dirty="0">
              <a:latin typeface="Times New Roman" panose="02020603050405020304" pitchFamily="18" charset="0"/>
              <a:cs typeface="Times New Roman" panose="02020603050405020304" pitchFamily="18" charset="0"/>
            </a:endParaRPr>
          </a:p>
          <a:p>
            <a:pPr marL="457200" indent="-457200" eaLnBrk="1" hangingPunct="1">
              <a:buFont typeface="+mj-lt"/>
              <a:buAutoNum type="arabicPeriod" startAt="4"/>
            </a:pPr>
            <a:endParaRPr lang="en-US" altLang="en-US" sz="2000" baseline="-25000" dirty="0">
              <a:latin typeface="Times New Roman" panose="02020603050405020304" pitchFamily="18" charset="0"/>
              <a:cs typeface="Times New Roman" panose="02020603050405020304" pitchFamily="18" charset="0"/>
            </a:endParaRPr>
          </a:p>
          <a:p>
            <a:pPr marL="457200" indent="-457200" eaLnBrk="1" hangingPunct="1">
              <a:buFont typeface="+mj-lt"/>
              <a:buAutoNum type="arabicPeriod" startAt="4"/>
            </a:pPr>
            <a:endParaRPr lang="en-US" altLang="en-US" sz="2000" baseline="-25000" dirty="0">
              <a:latin typeface="Times New Roman" panose="02020603050405020304" pitchFamily="18" charset="0"/>
              <a:cs typeface="Times New Roman" panose="02020603050405020304" pitchFamily="18" charset="0"/>
            </a:endParaRPr>
          </a:p>
          <a:p>
            <a:pPr marL="457200" indent="-457200" eaLnBrk="1" hangingPunct="1">
              <a:buFont typeface="+mj-lt"/>
              <a:buAutoNum type="arabicPeriod" startAt="4"/>
            </a:pPr>
            <a:endParaRPr lang="en-US" altLang="en-US" sz="2000" baseline="-25000" dirty="0">
              <a:latin typeface="Times New Roman" panose="02020603050405020304" pitchFamily="18" charset="0"/>
              <a:cs typeface="Times New Roman" panose="02020603050405020304" pitchFamily="18" charset="0"/>
            </a:endParaRPr>
          </a:p>
          <a:p>
            <a:pPr marL="457200" indent="-457200" eaLnBrk="1" hangingPunct="1">
              <a:buFont typeface="+mj-lt"/>
              <a:buAutoNum type="arabicPeriod" startAt="4"/>
            </a:pPr>
            <a:r>
              <a:rPr lang="en-US" altLang="en-US" sz="2000" dirty="0">
                <a:latin typeface="Times New Roman" panose="02020603050405020304" pitchFamily="18" charset="0"/>
                <a:cs typeface="Times New Roman" panose="02020603050405020304" pitchFamily="18" charset="0"/>
              </a:rPr>
              <a:t>Convert actual values to per unit quantities</a:t>
            </a:r>
          </a:p>
        </p:txBody>
      </p:sp>
      <p:graphicFrame>
        <p:nvGraphicFramePr>
          <p:cNvPr id="11" name="Object 10">
            <a:extLst>
              <a:ext uri="{FF2B5EF4-FFF2-40B4-BE49-F238E27FC236}">
                <a16:creationId xmlns:a16="http://schemas.microsoft.com/office/drawing/2014/main" id="{8EE47702-7133-4214-827D-AF83BACEFC42}"/>
              </a:ext>
            </a:extLst>
          </p:cNvPr>
          <p:cNvGraphicFramePr>
            <a:graphicFrameLocks noChangeAspect="1"/>
          </p:cNvGraphicFramePr>
          <p:nvPr>
            <p:extLst>
              <p:ext uri="{D42A27DB-BD31-4B8C-83A1-F6EECF244321}">
                <p14:modId xmlns:p14="http://schemas.microsoft.com/office/powerpoint/2010/main" val="1740797934"/>
              </p:ext>
            </p:extLst>
          </p:nvPr>
        </p:nvGraphicFramePr>
        <p:xfrm>
          <a:off x="2514600" y="2673684"/>
          <a:ext cx="3124200" cy="682489"/>
        </p:xfrm>
        <a:graphic>
          <a:graphicData uri="http://schemas.openxmlformats.org/presentationml/2006/ole">
            <mc:AlternateContent xmlns:mc="http://schemas.openxmlformats.org/markup-compatibility/2006">
              <mc:Choice xmlns:v="urn:schemas-microsoft-com:vml" Requires="v">
                <p:oleObj name="Equation" r:id="rId2" imgW="4940300" imgH="1079500" progId="Equation.DSMT4">
                  <p:embed/>
                </p:oleObj>
              </mc:Choice>
              <mc:Fallback>
                <p:oleObj name="Equation" r:id="rId2" imgW="4940300" imgH="1079500" progId="Equation.DSMT4">
                  <p:embed/>
                  <p:pic>
                    <p:nvPicPr>
                      <p:cNvPr id="8" name="Object 7">
                        <a:extLst>
                          <a:ext uri="{FF2B5EF4-FFF2-40B4-BE49-F238E27FC236}">
                            <a16:creationId xmlns:a16="http://schemas.microsoft.com/office/drawing/2014/main" id="{484D4F31-3EC0-4086-B9D2-46B1F45319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673684"/>
                        <a:ext cx="3124200" cy="682489"/>
                      </a:xfrm>
                      <a:prstGeom prst="rect">
                        <a:avLst/>
                      </a:prstGeom>
                      <a:noFill/>
                      <a:ln>
                        <a:noFill/>
                      </a:ln>
                      <a:effectLst/>
                    </p:spPr>
                  </p:pic>
                </p:oleObj>
              </mc:Fallback>
            </mc:AlternateContent>
          </a:graphicData>
        </a:graphic>
      </p:graphicFrame>
      <p:graphicFrame>
        <p:nvGraphicFramePr>
          <p:cNvPr id="13" name="Object 4">
            <a:extLst>
              <a:ext uri="{FF2B5EF4-FFF2-40B4-BE49-F238E27FC236}">
                <a16:creationId xmlns:a16="http://schemas.microsoft.com/office/drawing/2014/main" id="{E2920EBA-D32E-4387-9BCD-669BF6B5B0E1}"/>
              </a:ext>
            </a:extLst>
          </p:cNvPr>
          <p:cNvGraphicFramePr>
            <a:graphicFrameLocks noChangeAspect="1"/>
          </p:cNvGraphicFramePr>
          <p:nvPr>
            <p:extLst>
              <p:ext uri="{D42A27DB-BD31-4B8C-83A1-F6EECF244321}">
                <p14:modId xmlns:p14="http://schemas.microsoft.com/office/powerpoint/2010/main" val="3298053430"/>
              </p:ext>
            </p:extLst>
          </p:nvPr>
        </p:nvGraphicFramePr>
        <p:xfrm>
          <a:off x="2615292" y="3837146"/>
          <a:ext cx="4114800" cy="712332"/>
        </p:xfrm>
        <a:graphic>
          <a:graphicData uri="http://schemas.openxmlformats.org/presentationml/2006/ole">
            <mc:AlternateContent xmlns:mc="http://schemas.openxmlformats.org/markup-compatibility/2006">
              <mc:Choice xmlns:v="urn:schemas-microsoft-com:vml" Requires="v">
                <p:oleObj name="Equation" r:id="rId4" imgW="6235700" imgH="1079500" progId="Equation.DSMT4">
                  <p:embed/>
                </p:oleObj>
              </mc:Choice>
              <mc:Fallback>
                <p:oleObj name="Equation" r:id="rId4" imgW="6235700" imgH="1079500" progId="Equation.DSMT4">
                  <p:embed/>
                  <p:pic>
                    <p:nvPicPr>
                      <p:cNvPr id="1946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5292" y="3837146"/>
                        <a:ext cx="4114800" cy="712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09751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descr="Image result for induction motor"/>
          <p:cNvSpPr>
            <a:spLocks noChangeAspect="1" noChangeArrowheads="1"/>
          </p:cNvSpPr>
          <p:nvPr/>
        </p:nvSpPr>
        <p:spPr bwMode="auto">
          <a:xfrm>
            <a:off x="155575" y="-1371600"/>
            <a:ext cx="5876925"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a:extLst>
              <a:ext uri="{FF2B5EF4-FFF2-40B4-BE49-F238E27FC236}">
                <a16:creationId xmlns:a16="http://schemas.microsoft.com/office/drawing/2014/main" id="{627BB9EF-9358-4128-8D96-C6E084A33FE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97556" y="1143000"/>
            <a:ext cx="8748889" cy="4572000"/>
          </a:xfrm>
          <a:prstGeom prst="rect">
            <a:avLst/>
          </a:prstGeom>
        </p:spPr>
      </p:pic>
    </p:spTree>
    <p:extLst>
      <p:ext uri="{BB962C8B-B14F-4D97-AF65-F5344CB8AC3E}">
        <p14:creationId xmlns:p14="http://schemas.microsoft.com/office/powerpoint/2010/main" val="377147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3073277"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Learning Outcomes</a:t>
            </a:r>
          </a:p>
        </p:txBody>
      </p:sp>
      <p:sp>
        <p:nvSpPr>
          <p:cNvPr id="3" name="Rectangle 2">
            <a:extLst>
              <a:ext uri="{FF2B5EF4-FFF2-40B4-BE49-F238E27FC236}">
                <a16:creationId xmlns:a16="http://schemas.microsoft.com/office/drawing/2014/main" id="{F7B628AC-0C2B-4B83-BC73-C4B949CBBAC6}"/>
              </a:ext>
            </a:extLst>
          </p:cNvPr>
          <p:cNvSpPr/>
          <p:nvPr/>
        </p:nvSpPr>
        <p:spPr>
          <a:xfrm>
            <a:off x="304800" y="653688"/>
            <a:ext cx="8153400" cy="2795958"/>
          </a:xfrm>
          <a:prstGeom prst="rect">
            <a:avLst/>
          </a:prstGeom>
        </p:spPr>
        <p:txBody>
          <a:bodyPr wrap="square">
            <a:spAutoFit/>
          </a:bodyPr>
          <a:lstStyle/>
          <a:p>
            <a:pPr>
              <a:lnSpc>
                <a:spcPct val="150000"/>
              </a:lnSpc>
            </a:pPr>
            <a:r>
              <a:rPr lang="en-US" sz="2400" dirty="0">
                <a:latin typeface="Times New Roman" panose="02020603050405020304" pitchFamily="18" charset="0"/>
                <a:cs typeface="Times New Roman" panose="02020603050405020304" pitchFamily="18" charset="0"/>
              </a:rPr>
              <a:t>The students will be able to</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Learn the basic concepts of Power Supply Systems</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Know how the interconnected system works</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Get idea on one-line diagram</a:t>
            </a:r>
          </a:p>
          <a:p>
            <a:pPr marL="342900" indent="-342900">
              <a:lnSpc>
                <a:spcPct val="150000"/>
              </a:lnSpc>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Understand the per-unit system</a:t>
            </a:r>
          </a:p>
        </p:txBody>
      </p:sp>
    </p:spTree>
    <p:extLst>
      <p:ext uri="{BB962C8B-B14F-4D97-AF65-F5344CB8AC3E}">
        <p14:creationId xmlns:p14="http://schemas.microsoft.com/office/powerpoint/2010/main" val="221667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4613764"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Brief History of Electric Power</a:t>
            </a:r>
          </a:p>
        </p:txBody>
      </p:sp>
      <p:sp>
        <p:nvSpPr>
          <p:cNvPr id="4" name="Rectangle 3">
            <a:extLst>
              <a:ext uri="{FF2B5EF4-FFF2-40B4-BE49-F238E27FC236}">
                <a16:creationId xmlns:a16="http://schemas.microsoft.com/office/drawing/2014/main" id="{AF1B26C2-0A7E-4D47-98DB-62B973AAA56C}"/>
              </a:ext>
            </a:extLst>
          </p:cNvPr>
          <p:cNvSpPr txBox="1">
            <a:spLocks noChangeArrowheads="1"/>
          </p:cNvSpPr>
          <p:nvPr/>
        </p:nvSpPr>
        <p:spPr>
          <a:xfrm>
            <a:off x="186436" y="914400"/>
            <a:ext cx="8534400" cy="5562600"/>
          </a:xfrm>
          <a:prstGeom prst="rect">
            <a:avLst/>
          </a:prstGeom>
        </p:spPr>
        <p:txBody>
          <a:bodyPr vert="horz" lIns="91440" tIns="45720" rIns="91440" bIns="45720" rtlCol="0">
            <a:noAutofit/>
          </a:bodyPr>
          <a:lstStyle>
            <a:lvl1pPr marL="205795" indent="-171496" algn="l" defTabSz="685983" rtl="0" eaLnBrk="1" latinLnBrk="0" hangingPunct="1">
              <a:lnSpc>
                <a:spcPct val="90000"/>
              </a:lnSpc>
              <a:spcBef>
                <a:spcPts val="1350"/>
              </a:spcBef>
              <a:buClr>
                <a:schemeClr val="tx1">
                  <a:lumMod val="65000"/>
                  <a:lumOff val="35000"/>
                </a:schemeClr>
              </a:buClr>
              <a:buSzPct val="80000"/>
              <a:buFont typeface="Arial" pitchFamily="34" charset="0"/>
              <a:buChar char="•"/>
              <a:defRPr sz="1500" kern="1200">
                <a:solidFill>
                  <a:schemeClr val="tx1">
                    <a:lumMod val="65000"/>
                    <a:lumOff val="35000"/>
                  </a:schemeClr>
                </a:solidFill>
                <a:latin typeface="+mn-lt"/>
                <a:ea typeface="+mn-ea"/>
                <a:cs typeface="+mn-cs"/>
              </a:defRPr>
            </a:lvl1pPr>
            <a:lvl2pPr marL="445889" indent="-171496" algn="l" defTabSz="685983" rtl="0" eaLnBrk="1" latinLnBrk="0" hangingPunct="1">
              <a:lnSpc>
                <a:spcPct val="90000"/>
              </a:lnSpc>
              <a:spcBef>
                <a:spcPts val="750"/>
              </a:spcBef>
              <a:buClr>
                <a:schemeClr val="tx1">
                  <a:lumMod val="65000"/>
                  <a:lumOff val="35000"/>
                </a:schemeClr>
              </a:buClr>
              <a:buSzPct val="80000"/>
              <a:buFont typeface="Arial" pitchFamily="34" charset="0"/>
              <a:buChar char="•"/>
              <a:defRPr sz="1350" kern="1200">
                <a:solidFill>
                  <a:schemeClr val="tx1">
                    <a:lumMod val="65000"/>
                    <a:lumOff val="35000"/>
                  </a:schemeClr>
                </a:solidFill>
                <a:latin typeface="+mn-lt"/>
                <a:ea typeface="+mn-ea"/>
                <a:cs typeface="+mn-cs"/>
              </a:defRPr>
            </a:lvl2pPr>
            <a:lvl3pPr marL="583085"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200" kern="1200">
                <a:solidFill>
                  <a:schemeClr val="tx1">
                    <a:lumMod val="65000"/>
                    <a:lumOff val="35000"/>
                  </a:schemeClr>
                </a:solidFill>
                <a:latin typeface="+mn-lt"/>
                <a:ea typeface="+mn-ea"/>
                <a:cs typeface="+mn-cs"/>
              </a:defRPr>
            </a:lvl3pPr>
            <a:lvl4pPr marL="720282"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4pPr>
            <a:lvl5pPr marL="823179" indent="-1028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5pPr>
            <a:lvl6pPr marL="926077"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6pPr>
            <a:lvl7pPr marL="1028974"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7pPr>
            <a:lvl8pPr marL="1131872"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8pPr>
            <a:lvl9pPr marL="1234769"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First real practical uses of electricity began with the telegraph (1860's) and then arc lighting in the 1870’s </a:t>
            </a:r>
          </a:p>
          <a:p>
            <a:pPr algn="just"/>
            <a:r>
              <a:rPr lang="en-US" altLang="en-US" sz="2400" dirty="0">
                <a:latin typeface="Times New Roman" panose="02020603050405020304" pitchFamily="18" charset="0"/>
                <a:cs typeface="Times New Roman" panose="02020603050405020304" pitchFamily="18" charset="0"/>
              </a:rPr>
              <a:t>Early 1880’s – Edison introduced Pearl Street dc system in Manhattan supplying 59 customers</a:t>
            </a:r>
          </a:p>
          <a:p>
            <a:pPr algn="just"/>
            <a:r>
              <a:rPr lang="en-US" altLang="en-US" sz="2400" dirty="0">
                <a:latin typeface="Times New Roman" panose="02020603050405020304" pitchFamily="18" charset="0"/>
                <a:cs typeface="Times New Roman" panose="02020603050405020304" pitchFamily="18" charset="0"/>
              </a:rPr>
              <a:t>1884 – Sprague produces practical dc motor</a:t>
            </a:r>
          </a:p>
          <a:p>
            <a:pPr algn="just"/>
            <a:r>
              <a:rPr lang="en-US" altLang="en-US" sz="2400" dirty="0">
                <a:latin typeface="Times New Roman" panose="02020603050405020304" pitchFamily="18" charset="0"/>
                <a:cs typeface="Times New Roman" panose="02020603050405020304" pitchFamily="18" charset="0"/>
              </a:rPr>
              <a:t>1885 – invention of transformer</a:t>
            </a:r>
          </a:p>
          <a:p>
            <a:pPr algn="just"/>
            <a:r>
              <a:rPr lang="en-US" altLang="en-US" sz="2400" dirty="0">
                <a:latin typeface="Times New Roman" panose="02020603050405020304" pitchFamily="18" charset="0"/>
                <a:cs typeface="Times New Roman" panose="02020603050405020304" pitchFamily="18" charset="0"/>
              </a:rPr>
              <a:t>Mid 1880’s – Westinghouse/Tesla introduce rival ac system</a:t>
            </a:r>
          </a:p>
          <a:p>
            <a:pPr algn="just"/>
            <a:r>
              <a:rPr lang="en-US" altLang="en-US" sz="2400" dirty="0">
                <a:latin typeface="Times New Roman" panose="02020603050405020304" pitchFamily="18" charset="0"/>
                <a:cs typeface="Times New Roman" panose="02020603050405020304" pitchFamily="18" charset="0"/>
              </a:rPr>
              <a:t>Late 1880’s – Tesla invents ac induction motor</a:t>
            </a:r>
          </a:p>
          <a:p>
            <a:pPr algn="just"/>
            <a:r>
              <a:rPr lang="en-US" altLang="en-US" sz="2400" dirty="0">
                <a:latin typeface="Times New Roman" panose="02020603050405020304" pitchFamily="18" charset="0"/>
                <a:cs typeface="Times New Roman" panose="02020603050405020304" pitchFamily="18" charset="0"/>
              </a:rPr>
              <a:t>1893 – Three-phase transmission line at 2.3 kV</a:t>
            </a:r>
          </a:p>
          <a:p>
            <a:pPr algn="just"/>
            <a:r>
              <a:rPr lang="en-US" altLang="en-US" sz="2400" dirty="0">
                <a:latin typeface="Times New Roman" panose="02020603050405020304" pitchFamily="18" charset="0"/>
                <a:cs typeface="Times New Roman" panose="02020603050405020304" pitchFamily="18" charset="0"/>
              </a:rPr>
              <a:t>1896 – ac lines deliver electricity from hydro generation at Niagara Falls to Buffalo, 20 miles away; </a:t>
            </a:r>
            <a:r>
              <a:rPr lang="en-US" sz="2400" dirty="0">
                <a:latin typeface="Times New Roman" panose="02020603050405020304" pitchFamily="18" charset="0"/>
                <a:cs typeface="Times New Roman" panose="02020603050405020304" pitchFamily="18" charset="0"/>
              </a:rPr>
              <a:t>also 30kV line in Germany</a:t>
            </a:r>
            <a:endParaRPr lang="en-US" altLang="en-US" sz="2400" dirty="0">
              <a:latin typeface="Times New Roman" panose="02020603050405020304" pitchFamily="18" charset="0"/>
              <a:cs typeface="Times New Roman" panose="02020603050405020304" pitchFamily="18" charset="0"/>
            </a:endParaRPr>
          </a:p>
          <a:p>
            <a:pPr algn="just"/>
            <a:endParaRPr lang="en-US" altLang="en-US" sz="2400" dirty="0">
              <a:latin typeface="Times New Roman" panose="02020603050405020304" pitchFamily="18" charset="0"/>
              <a:cs typeface="Times New Roman" panose="02020603050405020304" pitchFamily="18" charset="0"/>
            </a:endParaRPr>
          </a:p>
          <a:p>
            <a:pPr algn="just"/>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305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4613764"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Brief History of Electric Power</a:t>
            </a:r>
          </a:p>
        </p:txBody>
      </p:sp>
      <p:sp>
        <p:nvSpPr>
          <p:cNvPr id="4" name="Rectangle 3">
            <a:extLst>
              <a:ext uri="{FF2B5EF4-FFF2-40B4-BE49-F238E27FC236}">
                <a16:creationId xmlns:a16="http://schemas.microsoft.com/office/drawing/2014/main" id="{AF1B26C2-0A7E-4D47-98DB-62B973AAA56C}"/>
              </a:ext>
            </a:extLst>
          </p:cNvPr>
          <p:cNvSpPr txBox="1">
            <a:spLocks noChangeArrowheads="1"/>
          </p:cNvSpPr>
          <p:nvPr/>
        </p:nvSpPr>
        <p:spPr>
          <a:xfrm>
            <a:off x="186436" y="914400"/>
            <a:ext cx="8534400" cy="5562600"/>
          </a:xfrm>
          <a:prstGeom prst="rect">
            <a:avLst/>
          </a:prstGeom>
        </p:spPr>
        <p:txBody>
          <a:bodyPr vert="horz" lIns="91440" tIns="45720" rIns="91440" bIns="45720" rtlCol="0">
            <a:noAutofit/>
          </a:bodyPr>
          <a:lstStyle>
            <a:lvl1pPr marL="205795" indent="-171496" algn="l" defTabSz="685983" rtl="0" eaLnBrk="1" latinLnBrk="0" hangingPunct="1">
              <a:lnSpc>
                <a:spcPct val="90000"/>
              </a:lnSpc>
              <a:spcBef>
                <a:spcPts val="1350"/>
              </a:spcBef>
              <a:buClr>
                <a:schemeClr val="tx1">
                  <a:lumMod val="65000"/>
                  <a:lumOff val="35000"/>
                </a:schemeClr>
              </a:buClr>
              <a:buSzPct val="80000"/>
              <a:buFont typeface="Arial" pitchFamily="34" charset="0"/>
              <a:buChar char="•"/>
              <a:defRPr sz="1500" kern="1200">
                <a:solidFill>
                  <a:schemeClr val="tx1">
                    <a:lumMod val="65000"/>
                    <a:lumOff val="35000"/>
                  </a:schemeClr>
                </a:solidFill>
                <a:latin typeface="+mn-lt"/>
                <a:ea typeface="+mn-ea"/>
                <a:cs typeface="+mn-cs"/>
              </a:defRPr>
            </a:lvl1pPr>
            <a:lvl2pPr marL="445889" indent="-171496" algn="l" defTabSz="685983" rtl="0" eaLnBrk="1" latinLnBrk="0" hangingPunct="1">
              <a:lnSpc>
                <a:spcPct val="90000"/>
              </a:lnSpc>
              <a:spcBef>
                <a:spcPts val="750"/>
              </a:spcBef>
              <a:buClr>
                <a:schemeClr val="tx1">
                  <a:lumMod val="65000"/>
                  <a:lumOff val="35000"/>
                </a:schemeClr>
              </a:buClr>
              <a:buSzPct val="80000"/>
              <a:buFont typeface="Arial" pitchFamily="34" charset="0"/>
              <a:buChar char="•"/>
              <a:defRPr sz="1350" kern="1200">
                <a:solidFill>
                  <a:schemeClr val="tx1">
                    <a:lumMod val="65000"/>
                    <a:lumOff val="35000"/>
                  </a:schemeClr>
                </a:solidFill>
                <a:latin typeface="+mn-lt"/>
                <a:ea typeface="+mn-ea"/>
                <a:cs typeface="+mn-cs"/>
              </a:defRPr>
            </a:lvl2pPr>
            <a:lvl3pPr marL="583085"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200" kern="1200">
                <a:solidFill>
                  <a:schemeClr val="tx1">
                    <a:lumMod val="65000"/>
                    <a:lumOff val="35000"/>
                  </a:schemeClr>
                </a:solidFill>
                <a:latin typeface="+mn-lt"/>
                <a:ea typeface="+mn-ea"/>
                <a:cs typeface="+mn-cs"/>
              </a:defRPr>
            </a:lvl3pPr>
            <a:lvl4pPr marL="720282" indent="-1371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4pPr>
            <a:lvl5pPr marL="823179" indent="-102897" algn="l" defTabSz="685983" rtl="0" eaLnBrk="1" latinLnBrk="0" hangingPunct="1">
              <a:lnSpc>
                <a:spcPct val="90000"/>
              </a:lnSpc>
              <a:spcBef>
                <a:spcPts val="450"/>
              </a:spcBef>
              <a:buClr>
                <a:schemeClr val="tx1">
                  <a:lumMod val="65000"/>
                  <a:lumOff val="35000"/>
                </a:schemeClr>
              </a:buClr>
              <a:buSzPct val="80000"/>
              <a:buFont typeface="Arial" pitchFamily="34" charset="0"/>
              <a:buChar char="•"/>
              <a:defRPr sz="1050" kern="1200">
                <a:solidFill>
                  <a:schemeClr val="tx1">
                    <a:lumMod val="65000"/>
                    <a:lumOff val="35000"/>
                  </a:schemeClr>
                </a:solidFill>
                <a:latin typeface="+mn-lt"/>
                <a:ea typeface="+mn-ea"/>
                <a:cs typeface="+mn-cs"/>
              </a:defRPr>
            </a:lvl5pPr>
            <a:lvl6pPr marL="926077"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6pPr>
            <a:lvl7pPr marL="1028974"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7pPr>
            <a:lvl8pPr marL="1131872"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8pPr>
            <a:lvl9pPr marL="1234769" indent="-102897" algn="l" defTabSz="685983" rtl="0" eaLnBrk="1" latinLnBrk="0" hangingPunct="1">
              <a:spcBef>
                <a:spcPts val="450"/>
              </a:spcBef>
              <a:buSzPct val="80000"/>
              <a:buFont typeface="Arial" pitchFamily="34" charset="0"/>
              <a:buChar char="•"/>
              <a:defRPr sz="1050" kern="1200">
                <a:solidFill>
                  <a:schemeClr val="tx1">
                    <a:lumMod val="65000"/>
                    <a:lumOff val="35000"/>
                  </a:schemeClr>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Early 1900’s – Private utilities supply all customers in area (city); recognized as a natural monopoly; states step in to begin regulation</a:t>
            </a:r>
          </a:p>
          <a:p>
            <a:pPr algn="just"/>
            <a:r>
              <a:rPr lang="en-US" sz="2400" dirty="0">
                <a:latin typeface="Times New Roman" panose="02020603050405020304" pitchFamily="18" charset="0"/>
                <a:cs typeface="Times New Roman" panose="02020603050405020304" pitchFamily="18" charset="0"/>
              </a:rPr>
              <a:t>By 1920’s – Large interstate holding companies control most electricity systems</a:t>
            </a:r>
          </a:p>
          <a:p>
            <a:pPr algn="just"/>
            <a:r>
              <a:rPr lang="en-US" altLang="en-US" sz="2400" dirty="0">
                <a:latin typeface="Times New Roman" panose="02020603050405020304" pitchFamily="18" charset="0"/>
                <a:cs typeface="Times New Roman" panose="02020603050405020304" pitchFamily="18" charset="0"/>
              </a:rPr>
              <a:t>1935 – Congress passes Public Utility Holding Company Act to establish national regulation, breaking up large interstate utilities (repealed 2005)</a:t>
            </a:r>
          </a:p>
          <a:p>
            <a:pPr lvl="2" algn="just"/>
            <a:r>
              <a:rPr lang="en-US" altLang="en-US" sz="1800" dirty="0">
                <a:latin typeface="Times New Roman" panose="02020603050405020304" pitchFamily="18" charset="0"/>
                <a:cs typeface="Times New Roman" panose="02020603050405020304" pitchFamily="18" charset="0"/>
              </a:rPr>
              <a:t>This gave rise to electric utilities that only operated in one state</a:t>
            </a:r>
          </a:p>
          <a:p>
            <a:pPr algn="just"/>
            <a:r>
              <a:rPr lang="en-US" altLang="en-US" sz="2400" dirty="0">
                <a:latin typeface="Times New Roman" panose="02020603050405020304" pitchFamily="18" charset="0"/>
                <a:cs typeface="Times New Roman" panose="02020603050405020304" pitchFamily="18" charset="0"/>
              </a:rPr>
              <a:t>1935/6 – Rural Electrification Act brought electricity to rural areas</a:t>
            </a:r>
          </a:p>
          <a:p>
            <a:pPr algn="just"/>
            <a:r>
              <a:rPr lang="en-US" altLang="en-US" sz="2400" dirty="0">
                <a:latin typeface="Times New Roman" panose="02020603050405020304" pitchFamily="18" charset="0"/>
                <a:cs typeface="Times New Roman" panose="02020603050405020304" pitchFamily="18" charset="0"/>
              </a:rPr>
              <a:t>1930’s – Electric utilities established as vertical monopolies</a:t>
            </a:r>
          </a:p>
          <a:p>
            <a:pPr algn="just"/>
            <a:r>
              <a:rPr lang="en-US" altLang="en-US" sz="2400" dirty="0">
                <a:latin typeface="Times New Roman" panose="02020603050405020304" pitchFamily="18" charset="0"/>
                <a:cs typeface="Times New Roman" panose="02020603050405020304" pitchFamily="18" charset="0"/>
              </a:rPr>
              <a:t>Frequency standardized in the 1930’s</a:t>
            </a:r>
          </a:p>
          <a:p>
            <a:pPr algn="just"/>
            <a:r>
              <a:rPr lang="en-US" altLang="en-US" sz="2400" dirty="0">
                <a:latin typeface="Times New Roman" panose="02020603050405020304" pitchFamily="18" charset="0"/>
                <a:cs typeface="Times New Roman" panose="02020603050405020304" pitchFamily="18" charset="0"/>
              </a:rPr>
              <a:t>1970’s brought inflation, increased fossil-fuel prices, calls for conservation and growing environmental concerns</a:t>
            </a:r>
          </a:p>
          <a:p>
            <a:pPr algn="just"/>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16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3368230"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Power System Basics</a:t>
            </a:r>
          </a:p>
        </p:txBody>
      </p:sp>
      <p:sp>
        <p:nvSpPr>
          <p:cNvPr id="7" name="TextBox 6"/>
          <p:cNvSpPr txBox="1"/>
          <p:nvPr/>
        </p:nvSpPr>
        <p:spPr>
          <a:xfrm>
            <a:off x="317269" y="990600"/>
            <a:ext cx="8569325" cy="5293757"/>
          </a:xfrm>
          <a:prstGeom prst="rect">
            <a:avLst/>
          </a:prstGeom>
          <a:noFill/>
        </p:spPr>
        <p:txBody>
          <a:bodyPr>
            <a:spAutoFit/>
          </a:bodyPr>
          <a:lstStyle/>
          <a:p>
            <a:pPr marL="342900" indent="-342900">
              <a:buFont typeface="Franklin Gothic Medium" panose="020B0603020102020204" pitchFamily="34" charset="0"/>
              <a:buChar char="■"/>
              <a:defRPr/>
            </a:pPr>
            <a:r>
              <a:rPr lang="en-US" sz="2200" dirty="0">
                <a:solidFill>
                  <a:schemeClr val="tx2"/>
                </a:solidFill>
                <a:latin typeface="Times New Roman" panose="02020603050405020304" pitchFamily="18" charset="0"/>
                <a:cs typeface="Times New Roman" panose="02020603050405020304" pitchFamily="18" charset="0"/>
              </a:rPr>
              <a:t>All power systems have three major components: </a:t>
            </a:r>
          </a:p>
          <a:p>
            <a:pPr lvl="1">
              <a:defRPr/>
            </a:pPr>
            <a:r>
              <a:rPr lang="en-US" sz="2200" dirty="0">
                <a:solidFill>
                  <a:schemeClr val="tx2"/>
                </a:solidFill>
                <a:latin typeface="Times New Roman" panose="02020603050405020304" pitchFamily="18" charset="0"/>
                <a:cs typeface="Times New Roman" panose="02020603050405020304" pitchFamily="18" charset="0"/>
              </a:rPr>
              <a:t>Generation, Transmission/Distribution and Load</a:t>
            </a:r>
          </a:p>
          <a:p>
            <a:pPr marL="342900" indent="-342900">
              <a:buFont typeface="Franklin Gothic Medium" panose="020B0603020102020204" pitchFamily="34" charset="0"/>
              <a:buChar char="■"/>
              <a:defRPr/>
            </a:pPr>
            <a:endParaRPr lang="en-IN" sz="2200" dirty="0">
              <a:solidFill>
                <a:schemeClr val="tx2"/>
              </a:solidFill>
              <a:latin typeface="Times New Roman" panose="02020603050405020304" pitchFamily="18" charset="0"/>
              <a:cs typeface="Times New Roman" panose="02020603050405020304" pitchFamily="18" charset="0"/>
            </a:endParaRPr>
          </a:p>
          <a:p>
            <a:pPr marL="342900" indent="-342900">
              <a:buFont typeface="Franklin Gothic Medium" panose="020B0603020102020204" pitchFamily="34" charset="0"/>
              <a:buChar char="■"/>
              <a:defRPr/>
            </a:pPr>
            <a:r>
              <a:rPr lang="en-IN" sz="2200" b="1" dirty="0">
                <a:solidFill>
                  <a:schemeClr val="tx2"/>
                </a:solidFill>
                <a:latin typeface="Times New Roman" panose="02020603050405020304" pitchFamily="18" charset="0"/>
                <a:cs typeface="Times New Roman" panose="02020603050405020304" pitchFamily="18" charset="0"/>
              </a:rPr>
              <a:t>Generation</a:t>
            </a:r>
            <a:r>
              <a:rPr lang="en-IN" sz="2200" dirty="0">
                <a:solidFill>
                  <a:schemeClr val="tx2"/>
                </a:solidFill>
                <a:latin typeface="Times New Roman" panose="02020603050405020304" pitchFamily="18" charset="0"/>
                <a:cs typeface="Times New Roman" panose="02020603050405020304" pitchFamily="18" charset="0"/>
              </a:rPr>
              <a:t>: Creates electric power</a:t>
            </a:r>
          </a:p>
          <a:p>
            <a:pPr marL="342900" indent="-342900">
              <a:buFont typeface="Franklin Gothic Medium" panose="020B0603020102020204" pitchFamily="34" charset="0"/>
              <a:buChar char="■"/>
              <a:defRPr/>
            </a:pPr>
            <a:endParaRPr lang="en-IN" sz="2200" dirty="0">
              <a:solidFill>
                <a:schemeClr val="tx2"/>
              </a:solidFill>
              <a:latin typeface="Times New Roman" panose="02020603050405020304" pitchFamily="18" charset="0"/>
              <a:cs typeface="Times New Roman" panose="02020603050405020304" pitchFamily="18" charset="0"/>
            </a:endParaRPr>
          </a:p>
          <a:p>
            <a:pPr marL="342900" indent="-342900">
              <a:buFont typeface="Franklin Gothic Medium" panose="020B0603020102020204" pitchFamily="34" charset="0"/>
              <a:buChar char="■"/>
              <a:defRPr/>
            </a:pPr>
            <a:r>
              <a:rPr lang="en-US" sz="2200" b="1" dirty="0">
                <a:solidFill>
                  <a:schemeClr val="tx2"/>
                </a:solidFill>
                <a:latin typeface="Times New Roman" panose="02020603050405020304" pitchFamily="18" charset="0"/>
                <a:cs typeface="Times New Roman" panose="02020603050405020304" pitchFamily="18" charset="0"/>
              </a:rPr>
              <a:t>Transmission/Distribution</a:t>
            </a:r>
            <a:r>
              <a:rPr lang="en-US" sz="2200" dirty="0">
                <a:solidFill>
                  <a:schemeClr val="tx2"/>
                </a:solidFill>
                <a:latin typeface="Times New Roman" panose="02020603050405020304" pitchFamily="18" charset="0"/>
                <a:cs typeface="Times New Roman" panose="02020603050405020304" pitchFamily="18" charset="0"/>
              </a:rPr>
              <a:t>: Moves electric power from generation to load. </a:t>
            </a:r>
          </a:p>
          <a:p>
            <a:pPr marL="342900" indent="-342900">
              <a:buFont typeface="Franklin Gothic Medium" panose="020B0603020102020204" pitchFamily="34" charset="0"/>
              <a:buChar char="■"/>
              <a:defRPr/>
            </a:pPr>
            <a:endParaRPr lang="en-US" sz="2200" dirty="0">
              <a:solidFill>
                <a:schemeClr val="tx2"/>
              </a:solidFill>
              <a:latin typeface="Times New Roman" panose="02020603050405020304" pitchFamily="18" charset="0"/>
              <a:cs typeface="Times New Roman" panose="02020603050405020304" pitchFamily="18" charset="0"/>
            </a:endParaRPr>
          </a:p>
          <a:p>
            <a:pPr marL="571500" lvl="1" indent="-228600">
              <a:buFont typeface="Wingdings" panose="05000000000000000000" pitchFamily="2" charset="2"/>
              <a:buChar char="§"/>
              <a:defRPr/>
            </a:pPr>
            <a:r>
              <a:rPr lang="en-US" sz="2000" dirty="0">
                <a:solidFill>
                  <a:schemeClr val="tx2"/>
                </a:solidFill>
                <a:latin typeface="Times New Roman" panose="02020603050405020304" pitchFamily="18" charset="0"/>
                <a:cs typeface="Times New Roman" panose="02020603050405020304" pitchFamily="18" charset="0"/>
              </a:rPr>
              <a:t>Lines/transformers operating at voltages </a:t>
            </a:r>
            <a:r>
              <a:rPr lang="en-US" sz="2000" b="1" dirty="0">
                <a:solidFill>
                  <a:schemeClr val="tx2"/>
                </a:solidFill>
                <a:latin typeface="Times New Roman" panose="02020603050405020304" pitchFamily="18" charset="0"/>
                <a:cs typeface="Times New Roman" panose="02020603050405020304" pitchFamily="18" charset="0"/>
              </a:rPr>
              <a:t>above 100 kV </a:t>
            </a:r>
            <a:r>
              <a:rPr lang="en-US" sz="2000" dirty="0">
                <a:solidFill>
                  <a:schemeClr val="tx2"/>
                </a:solidFill>
                <a:latin typeface="Times New Roman" panose="02020603050405020304" pitchFamily="18" charset="0"/>
                <a:cs typeface="Times New Roman" panose="02020603050405020304" pitchFamily="18" charset="0"/>
              </a:rPr>
              <a:t>are usually called the </a:t>
            </a:r>
            <a:r>
              <a:rPr lang="en-US" sz="2000" b="1" dirty="0">
                <a:solidFill>
                  <a:srgbClr val="FF0000"/>
                </a:solidFill>
                <a:latin typeface="Times New Roman" panose="02020603050405020304" pitchFamily="18" charset="0"/>
                <a:cs typeface="Times New Roman" panose="02020603050405020304" pitchFamily="18" charset="0"/>
              </a:rPr>
              <a:t>Transmission system</a:t>
            </a:r>
            <a:r>
              <a:rPr lang="en-US" sz="2000" dirty="0">
                <a:solidFill>
                  <a:schemeClr val="tx2"/>
                </a:solidFill>
                <a:latin typeface="Times New Roman" panose="02020603050405020304" pitchFamily="18" charset="0"/>
                <a:cs typeface="Times New Roman" panose="02020603050405020304" pitchFamily="18" charset="0"/>
              </a:rPr>
              <a:t>.  The transmission system is usually networked.</a:t>
            </a:r>
          </a:p>
          <a:p>
            <a:pPr marL="571500" lvl="1" indent="-228600">
              <a:buFont typeface="Wingdings" panose="05000000000000000000" pitchFamily="2" charset="2"/>
              <a:buChar char="§"/>
              <a:defRPr/>
            </a:pPr>
            <a:endParaRPr lang="en-US" sz="2000" dirty="0">
              <a:solidFill>
                <a:schemeClr val="tx2"/>
              </a:solidFill>
              <a:latin typeface="Times New Roman" panose="02020603050405020304" pitchFamily="18" charset="0"/>
              <a:cs typeface="Times New Roman" panose="02020603050405020304" pitchFamily="18" charset="0"/>
            </a:endParaRPr>
          </a:p>
          <a:p>
            <a:pPr marL="571500" lvl="1" indent="-228600">
              <a:buFont typeface="Wingdings" panose="05000000000000000000" pitchFamily="2" charset="2"/>
              <a:buChar char="§"/>
              <a:defRPr/>
            </a:pPr>
            <a:r>
              <a:rPr lang="en-US" sz="2000" dirty="0">
                <a:solidFill>
                  <a:schemeClr val="tx2"/>
                </a:solidFill>
                <a:latin typeface="Times New Roman" panose="02020603050405020304" pitchFamily="18" charset="0"/>
                <a:cs typeface="Times New Roman" panose="02020603050405020304" pitchFamily="18" charset="0"/>
              </a:rPr>
              <a:t>Lines/transformers operating at voltages </a:t>
            </a:r>
            <a:r>
              <a:rPr lang="en-US" sz="2000" b="1" dirty="0">
                <a:solidFill>
                  <a:schemeClr val="tx2"/>
                </a:solidFill>
                <a:latin typeface="Times New Roman" panose="02020603050405020304" pitchFamily="18" charset="0"/>
                <a:cs typeface="Times New Roman" panose="02020603050405020304" pitchFamily="18" charset="0"/>
              </a:rPr>
              <a:t>below 100 kV </a:t>
            </a:r>
            <a:r>
              <a:rPr lang="en-US" sz="2000" dirty="0">
                <a:solidFill>
                  <a:schemeClr val="tx2"/>
                </a:solidFill>
                <a:latin typeface="Times New Roman" panose="02020603050405020304" pitchFamily="18" charset="0"/>
                <a:cs typeface="Times New Roman" panose="02020603050405020304" pitchFamily="18" charset="0"/>
              </a:rPr>
              <a:t>are usually called the </a:t>
            </a:r>
            <a:r>
              <a:rPr lang="en-US" sz="2000" b="1" dirty="0">
                <a:solidFill>
                  <a:schemeClr val="accent4">
                    <a:lumMod val="75000"/>
                  </a:schemeClr>
                </a:solidFill>
                <a:latin typeface="Times New Roman" panose="02020603050405020304" pitchFamily="18" charset="0"/>
                <a:cs typeface="Times New Roman" panose="02020603050405020304" pitchFamily="18" charset="0"/>
              </a:rPr>
              <a:t>Distribution system</a:t>
            </a:r>
            <a:r>
              <a:rPr lang="en-US" sz="2000" dirty="0">
                <a:solidFill>
                  <a:schemeClr val="tx2"/>
                </a:solidFill>
                <a:latin typeface="Times New Roman" panose="02020603050405020304" pitchFamily="18" charset="0"/>
                <a:cs typeface="Times New Roman" panose="02020603050405020304" pitchFamily="18" charset="0"/>
              </a:rPr>
              <a:t>.  The distribution system is usually radial except in urban areas. </a:t>
            </a:r>
          </a:p>
          <a:p>
            <a:pPr marL="571500" lvl="1" indent="-228600">
              <a:buFont typeface="Wingdings" panose="05000000000000000000" pitchFamily="2" charset="2"/>
              <a:buChar char="§"/>
              <a:defRPr/>
            </a:pPr>
            <a:endParaRPr lang="en-US" sz="2000" dirty="0">
              <a:solidFill>
                <a:schemeClr val="tx2"/>
              </a:solidFill>
              <a:latin typeface="Times New Roman" panose="02020603050405020304" pitchFamily="18" charset="0"/>
              <a:cs typeface="Times New Roman" panose="02020603050405020304" pitchFamily="18" charset="0"/>
            </a:endParaRPr>
          </a:p>
          <a:p>
            <a:pPr marL="342900" indent="-342900">
              <a:buFont typeface="Franklin Gothic Medium" panose="020B0603020102020204" pitchFamily="34" charset="0"/>
              <a:buChar char="■"/>
              <a:defRPr/>
            </a:pPr>
            <a:r>
              <a:rPr lang="en-IN" sz="2200" b="1" dirty="0">
                <a:solidFill>
                  <a:schemeClr val="tx2"/>
                </a:solidFill>
                <a:latin typeface="Times New Roman" panose="02020603050405020304" pitchFamily="18" charset="0"/>
                <a:cs typeface="Times New Roman" panose="02020603050405020304" pitchFamily="18" charset="0"/>
              </a:rPr>
              <a:t>Load</a:t>
            </a:r>
            <a:r>
              <a:rPr lang="en-IN" sz="2200" dirty="0">
                <a:solidFill>
                  <a:schemeClr val="tx2"/>
                </a:solidFill>
                <a:latin typeface="Times New Roman" panose="02020603050405020304" pitchFamily="18" charset="0"/>
                <a:cs typeface="Times New Roman" panose="02020603050405020304" pitchFamily="18" charset="0"/>
              </a:rPr>
              <a:t>: Consumes the power, final destination</a:t>
            </a:r>
          </a:p>
        </p:txBody>
      </p:sp>
    </p:spTree>
    <p:extLst>
      <p:ext uri="{BB962C8B-B14F-4D97-AF65-F5344CB8AC3E}">
        <p14:creationId xmlns:p14="http://schemas.microsoft.com/office/powerpoint/2010/main" val="244544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3368230"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Power System Basics</a:t>
            </a:r>
          </a:p>
        </p:txBody>
      </p:sp>
      <p:pic>
        <p:nvPicPr>
          <p:cNvPr id="2" name="Picture 1">
            <a:extLst>
              <a:ext uri="{FF2B5EF4-FFF2-40B4-BE49-F238E27FC236}">
                <a16:creationId xmlns:a16="http://schemas.microsoft.com/office/drawing/2014/main" id="{C496D48C-AF49-4AC1-9C2D-B9E81A4695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232" y="1447800"/>
            <a:ext cx="8511536" cy="4648200"/>
          </a:xfrm>
          <a:prstGeom prst="rect">
            <a:avLst/>
          </a:prstGeom>
        </p:spPr>
      </p:pic>
    </p:spTree>
    <p:extLst>
      <p:ext uri="{BB962C8B-B14F-4D97-AF65-F5344CB8AC3E}">
        <p14:creationId xmlns:p14="http://schemas.microsoft.com/office/powerpoint/2010/main" val="3658713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2289409"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Power System</a:t>
            </a:r>
          </a:p>
        </p:txBody>
      </p:sp>
      <p:sp>
        <p:nvSpPr>
          <p:cNvPr id="7" name="TextBox 6"/>
          <p:cNvSpPr txBox="1"/>
          <p:nvPr/>
        </p:nvSpPr>
        <p:spPr>
          <a:xfrm>
            <a:off x="317269" y="990600"/>
            <a:ext cx="8569325" cy="2800767"/>
          </a:xfrm>
          <a:prstGeom prst="rect">
            <a:avLst/>
          </a:prstGeom>
          <a:noFill/>
        </p:spPr>
        <p:txBody>
          <a:bodyPr>
            <a:spAutoFit/>
          </a:bodyPr>
          <a:lstStyle/>
          <a:p>
            <a:pPr algn="just" eaLnBrk="1" fontAlgn="auto" hangingPunct="1">
              <a:spcBef>
                <a:spcPts val="0"/>
              </a:spcBef>
              <a:spcAft>
                <a:spcPts val="0"/>
              </a:spcAft>
              <a:defRPr/>
            </a:pPr>
            <a:r>
              <a:rPr lang="en-US" sz="2200" dirty="0">
                <a:solidFill>
                  <a:schemeClr val="tx2"/>
                </a:solidFill>
                <a:latin typeface="Times New Roman" panose="02020603050405020304" pitchFamily="18" charset="0"/>
                <a:cs typeface="Times New Roman" panose="02020603050405020304" pitchFamily="18" charset="0"/>
              </a:rPr>
              <a:t>Power system analysis is a branch of electrical engineering for </a:t>
            </a:r>
            <a:r>
              <a:rPr lang="en-US" sz="2200" b="1" dirty="0">
                <a:solidFill>
                  <a:schemeClr val="tx2"/>
                </a:solidFill>
                <a:latin typeface="Times New Roman" panose="02020603050405020304" pitchFamily="18" charset="0"/>
                <a:cs typeface="Times New Roman" panose="02020603050405020304" pitchFamily="18" charset="0"/>
              </a:rPr>
              <a:t>designing</a:t>
            </a:r>
            <a:r>
              <a:rPr lang="en-US" sz="2200" dirty="0">
                <a:solidFill>
                  <a:schemeClr val="tx2"/>
                </a:solidFill>
                <a:latin typeface="Times New Roman" panose="02020603050405020304" pitchFamily="18" charset="0"/>
                <a:cs typeface="Times New Roman" panose="02020603050405020304" pitchFamily="18" charset="0"/>
              </a:rPr>
              <a:t> entire power systems consisting of </a:t>
            </a:r>
            <a:r>
              <a:rPr lang="en-US" sz="2200" u="sng" dirty="0">
                <a:solidFill>
                  <a:schemeClr val="tx2"/>
                </a:solidFill>
                <a:latin typeface="Times New Roman" panose="02020603050405020304" pitchFamily="18" charset="0"/>
                <a:cs typeface="Times New Roman" panose="02020603050405020304" pitchFamily="18" charset="0"/>
              </a:rPr>
              <a:t>generators</a:t>
            </a:r>
            <a:r>
              <a:rPr lang="en-US" sz="2200" dirty="0">
                <a:solidFill>
                  <a:schemeClr val="tx2"/>
                </a:solidFill>
                <a:latin typeface="Times New Roman" panose="02020603050405020304" pitchFamily="18" charset="0"/>
                <a:cs typeface="Times New Roman" panose="02020603050405020304" pitchFamily="18" charset="0"/>
              </a:rPr>
              <a:t>, </a:t>
            </a:r>
            <a:r>
              <a:rPr lang="en-US" sz="2200" u="sng" dirty="0">
                <a:solidFill>
                  <a:schemeClr val="tx2"/>
                </a:solidFill>
                <a:latin typeface="Times New Roman" panose="02020603050405020304" pitchFamily="18" charset="0"/>
                <a:cs typeface="Times New Roman" panose="02020603050405020304" pitchFamily="18" charset="0"/>
              </a:rPr>
              <a:t>transformers</a:t>
            </a:r>
            <a:r>
              <a:rPr lang="en-US" sz="2200" dirty="0">
                <a:solidFill>
                  <a:schemeClr val="tx2"/>
                </a:solidFill>
                <a:latin typeface="Times New Roman" panose="02020603050405020304" pitchFamily="18" charset="0"/>
                <a:cs typeface="Times New Roman" panose="02020603050405020304" pitchFamily="18" charset="0"/>
              </a:rPr>
              <a:t>, </a:t>
            </a:r>
            <a:r>
              <a:rPr lang="en-US" sz="2200" u="sng" dirty="0">
                <a:solidFill>
                  <a:schemeClr val="tx2"/>
                </a:solidFill>
                <a:latin typeface="Times New Roman" panose="02020603050405020304" pitchFamily="18" charset="0"/>
                <a:cs typeface="Times New Roman" panose="02020603050405020304" pitchFamily="18" charset="0"/>
              </a:rPr>
              <a:t>capacitor banks</a:t>
            </a:r>
            <a:r>
              <a:rPr lang="en-US" sz="2200" dirty="0">
                <a:solidFill>
                  <a:schemeClr val="tx2"/>
                </a:solidFill>
                <a:latin typeface="Times New Roman" panose="02020603050405020304" pitchFamily="18" charset="0"/>
                <a:cs typeface="Times New Roman" panose="02020603050405020304" pitchFamily="18" charset="0"/>
              </a:rPr>
              <a:t>, </a:t>
            </a:r>
            <a:r>
              <a:rPr lang="en-US" sz="2200" u="sng" dirty="0">
                <a:solidFill>
                  <a:schemeClr val="tx2"/>
                </a:solidFill>
                <a:latin typeface="Times New Roman" panose="02020603050405020304" pitchFamily="18" charset="0"/>
                <a:cs typeface="Times New Roman" panose="02020603050405020304" pitchFamily="18" charset="0"/>
              </a:rPr>
              <a:t>shunt </a:t>
            </a:r>
            <a:r>
              <a:rPr lang="en-US" sz="2200" u="sng" dirty="0" err="1">
                <a:solidFill>
                  <a:schemeClr val="tx2"/>
                </a:solidFill>
                <a:latin typeface="Times New Roman" panose="02020603050405020304" pitchFamily="18" charset="0"/>
                <a:cs typeface="Times New Roman" panose="02020603050405020304" pitchFamily="18" charset="0"/>
              </a:rPr>
              <a:t>reactances</a:t>
            </a:r>
            <a:r>
              <a:rPr lang="en-US" sz="2200" dirty="0">
                <a:solidFill>
                  <a:schemeClr val="tx2"/>
                </a:solidFill>
                <a:latin typeface="Times New Roman" panose="02020603050405020304" pitchFamily="18" charset="0"/>
                <a:cs typeface="Times New Roman" panose="02020603050405020304" pitchFamily="18" charset="0"/>
              </a:rPr>
              <a:t>, </a:t>
            </a:r>
            <a:r>
              <a:rPr lang="en-US" sz="2200" u="sng" dirty="0">
                <a:solidFill>
                  <a:schemeClr val="tx2"/>
                </a:solidFill>
                <a:latin typeface="Times New Roman" panose="02020603050405020304" pitchFamily="18" charset="0"/>
                <a:cs typeface="Times New Roman" panose="02020603050405020304" pitchFamily="18" charset="0"/>
              </a:rPr>
              <a:t>transmission lines </a:t>
            </a:r>
            <a:r>
              <a:rPr lang="en-US" sz="2200" dirty="0">
                <a:solidFill>
                  <a:schemeClr val="tx2"/>
                </a:solidFill>
                <a:latin typeface="Times New Roman" panose="02020603050405020304" pitchFamily="18" charset="0"/>
                <a:cs typeface="Times New Roman" panose="02020603050405020304" pitchFamily="18" charset="0"/>
              </a:rPr>
              <a:t>and so on. </a:t>
            </a:r>
          </a:p>
          <a:p>
            <a:pPr algn="just" eaLnBrk="1" fontAlgn="auto" hangingPunct="1">
              <a:spcBef>
                <a:spcPts val="0"/>
              </a:spcBef>
              <a:spcAft>
                <a:spcPts val="0"/>
              </a:spcAft>
              <a:defRPr/>
            </a:pPr>
            <a:endParaRPr lang="en-US" sz="2200" dirty="0">
              <a:solidFill>
                <a:schemeClr val="tx2"/>
              </a:solidFill>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en-US" sz="2200" dirty="0">
                <a:solidFill>
                  <a:schemeClr val="tx2"/>
                </a:solidFill>
                <a:latin typeface="Times New Roman" panose="02020603050405020304" pitchFamily="18" charset="0"/>
                <a:cs typeface="Times New Roman" panose="02020603050405020304" pitchFamily="18" charset="0"/>
              </a:rPr>
              <a:t>This is different from electrical installation design for consumer premises in that the latter not only pertains to low voltage but also assume availability of a stable power supply from utility, while power system analysis is concerned with designing the utility itself. </a:t>
            </a:r>
          </a:p>
        </p:txBody>
      </p:sp>
    </p:spTree>
    <p:extLst>
      <p:ext uri="{BB962C8B-B14F-4D97-AF65-F5344CB8AC3E}">
        <p14:creationId xmlns:p14="http://schemas.microsoft.com/office/powerpoint/2010/main" val="145780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3736" y="192024"/>
            <a:ext cx="3571812"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Interconnected System</a:t>
            </a:r>
          </a:p>
        </p:txBody>
      </p:sp>
      <p:sp>
        <p:nvSpPr>
          <p:cNvPr id="7" name="TextBox 6"/>
          <p:cNvSpPr txBox="1"/>
          <p:nvPr/>
        </p:nvSpPr>
        <p:spPr>
          <a:xfrm>
            <a:off x="317269" y="990600"/>
            <a:ext cx="8569325" cy="769441"/>
          </a:xfrm>
          <a:prstGeom prst="rect">
            <a:avLst/>
          </a:prstGeom>
          <a:noFill/>
        </p:spPr>
        <p:txBody>
          <a:bodyPr>
            <a:spAutoFit/>
          </a:bodyPr>
          <a:lstStyle/>
          <a:p>
            <a:pPr algn="just" eaLnBrk="1" fontAlgn="auto" hangingPunct="1">
              <a:spcBef>
                <a:spcPts val="0"/>
              </a:spcBef>
              <a:spcAft>
                <a:spcPts val="0"/>
              </a:spcAft>
              <a:defRPr/>
            </a:pPr>
            <a:r>
              <a:rPr lang="en-US" sz="2200" dirty="0">
                <a:solidFill>
                  <a:schemeClr val="tx2"/>
                </a:solidFill>
                <a:latin typeface="Times New Roman" panose="02020603050405020304" pitchFamily="18" charset="0"/>
                <a:cs typeface="Times New Roman" panose="02020603050405020304" pitchFamily="18" charset="0"/>
              </a:rPr>
              <a:t>The connection of several generating station in parallel is known as interconnected system.</a:t>
            </a:r>
          </a:p>
        </p:txBody>
      </p:sp>
      <p:sp>
        <p:nvSpPr>
          <p:cNvPr id="2" name="TextBox 1">
            <a:extLst>
              <a:ext uri="{FF2B5EF4-FFF2-40B4-BE49-F238E27FC236}">
                <a16:creationId xmlns:a16="http://schemas.microsoft.com/office/drawing/2014/main" id="{76D40D70-AB17-4D9E-B8AD-97879F16DBC4}"/>
              </a:ext>
            </a:extLst>
          </p:cNvPr>
          <p:cNvSpPr txBox="1"/>
          <p:nvPr/>
        </p:nvSpPr>
        <p:spPr>
          <a:xfrm>
            <a:off x="186436" y="2362200"/>
            <a:ext cx="1930337" cy="461665"/>
          </a:xfrm>
          <a:prstGeom prst="rect">
            <a:avLst/>
          </a:prstGeom>
          <a:noFill/>
        </p:spPr>
        <p:txBody>
          <a:bodyPr wrap="none" rtlCol="0">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Advantages</a:t>
            </a:r>
          </a:p>
        </p:txBody>
      </p:sp>
      <p:sp>
        <p:nvSpPr>
          <p:cNvPr id="3" name="TextBox 2">
            <a:extLst>
              <a:ext uri="{FF2B5EF4-FFF2-40B4-BE49-F238E27FC236}">
                <a16:creationId xmlns:a16="http://schemas.microsoft.com/office/drawing/2014/main" id="{79326030-64D3-4828-B101-74B610008305}"/>
              </a:ext>
            </a:extLst>
          </p:cNvPr>
          <p:cNvSpPr txBox="1"/>
          <p:nvPr/>
        </p:nvSpPr>
        <p:spPr>
          <a:xfrm>
            <a:off x="308633" y="2932176"/>
            <a:ext cx="6015967" cy="2518125"/>
          </a:xfrm>
          <a:prstGeom prst="rect">
            <a:avLst/>
          </a:prstGeom>
          <a:noFill/>
        </p:spPr>
        <p:txBody>
          <a:bodyPr wrap="square">
            <a:spAutoFit/>
          </a:bodyPr>
          <a:lstStyle/>
          <a:p>
            <a:pPr marL="342900" indent="-342900" algn="just" eaLnBrk="1" fontAlgn="auto" hangingPunct="1">
              <a:lnSpc>
                <a:spcPts val="3200"/>
              </a:lnSpc>
              <a:spcBef>
                <a:spcPts val="0"/>
              </a:spcBef>
              <a:spcAft>
                <a:spcPts val="0"/>
              </a:spcAft>
              <a:buFont typeface="Wingdings" panose="05000000000000000000" pitchFamily="2" charset="2"/>
              <a:buChar char="§"/>
              <a:defRPr/>
            </a:pPr>
            <a:r>
              <a:rPr lang="en-US" sz="2200" dirty="0">
                <a:solidFill>
                  <a:schemeClr val="tx2"/>
                </a:solidFill>
                <a:latin typeface="Times New Roman" panose="02020603050405020304" pitchFamily="18" charset="0"/>
                <a:cs typeface="Times New Roman" panose="02020603050405020304" pitchFamily="18" charset="0"/>
              </a:rPr>
              <a:t>Exchange of peak loads</a:t>
            </a:r>
          </a:p>
          <a:p>
            <a:pPr marL="342900" indent="-342900" algn="just" eaLnBrk="1" fontAlgn="auto" hangingPunct="1">
              <a:lnSpc>
                <a:spcPts val="3200"/>
              </a:lnSpc>
              <a:spcBef>
                <a:spcPts val="0"/>
              </a:spcBef>
              <a:spcAft>
                <a:spcPts val="0"/>
              </a:spcAft>
              <a:buFont typeface="Wingdings" panose="05000000000000000000" pitchFamily="2" charset="2"/>
              <a:buChar char="§"/>
              <a:defRPr/>
            </a:pPr>
            <a:r>
              <a:rPr lang="en-US" sz="2200" dirty="0">
                <a:solidFill>
                  <a:schemeClr val="tx2"/>
                </a:solidFill>
                <a:latin typeface="Times New Roman" panose="02020603050405020304" pitchFamily="18" charset="0"/>
                <a:cs typeface="Times New Roman" panose="02020603050405020304" pitchFamily="18" charset="0"/>
              </a:rPr>
              <a:t>Use of older power plants</a:t>
            </a:r>
          </a:p>
          <a:p>
            <a:pPr marL="342900" indent="-342900" algn="just" eaLnBrk="1" fontAlgn="auto" hangingPunct="1">
              <a:lnSpc>
                <a:spcPts val="3200"/>
              </a:lnSpc>
              <a:spcBef>
                <a:spcPts val="0"/>
              </a:spcBef>
              <a:spcAft>
                <a:spcPts val="0"/>
              </a:spcAft>
              <a:buFont typeface="Wingdings" panose="05000000000000000000" pitchFamily="2" charset="2"/>
              <a:buChar char="§"/>
              <a:defRPr/>
            </a:pPr>
            <a:r>
              <a:rPr lang="en-US" sz="2200" dirty="0">
                <a:solidFill>
                  <a:schemeClr val="tx2"/>
                </a:solidFill>
                <a:latin typeface="Times New Roman" panose="02020603050405020304" pitchFamily="18" charset="0"/>
                <a:cs typeface="Times New Roman" panose="02020603050405020304" pitchFamily="18" charset="0"/>
              </a:rPr>
              <a:t>Ensures economical operations</a:t>
            </a:r>
          </a:p>
          <a:p>
            <a:pPr marL="342900" indent="-342900" algn="just" eaLnBrk="1" fontAlgn="auto" hangingPunct="1">
              <a:lnSpc>
                <a:spcPts val="3200"/>
              </a:lnSpc>
              <a:spcBef>
                <a:spcPts val="0"/>
              </a:spcBef>
              <a:spcAft>
                <a:spcPts val="0"/>
              </a:spcAft>
              <a:buFont typeface="Wingdings" panose="05000000000000000000" pitchFamily="2" charset="2"/>
              <a:buChar char="§"/>
              <a:defRPr/>
            </a:pPr>
            <a:r>
              <a:rPr lang="en-US" sz="2200" dirty="0">
                <a:solidFill>
                  <a:schemeClr val="tx2"/>
                </a:solidFill>
                <a:latin typeface="Times New Roman" panose="02020603050405020304" pitchFamily="18" charset="0"/>
                <a:cs typeface="Times New Roman" panose="02020603050405020304" pitchFamily="18" charset="0"/>
              </a:rPr>
              <a:t>Increases diversity factor</a:t>
            </a:r>
          </a:p>
          <a:p>
            <a:pPr marL="342900" indent="-342900" algn="just" eaLnBrk="1" fontAlgn="auto" hangingPunct="1">
              <a:lnSpc>
                <a:spcPts val="3200"/>
              </a:lnSpc>
              <a:spcBef>
                <a:spcPts val="0"/>
              </a:spcBef>
              <a:spcAft>
                <a:spcPts val="0"/>
              </a:spcAft>
              <a:buFont typeface="Wingdings" panose="05000000000000000000" pitchFamily="2" charset="2"/>
              <a:buChar char="§"/>
              <a:defRPr/>
            </a:pPr>
            <a:r>
              <a:rPr lang="en-US" sz="2200" dirty="0">
                <a:solidFill>
                  <a:schemeClr val="tx2"/>
                </a:solidFill>
                <a:latin typeface="Times New Roman" panose="02020603050405020304" pitchFamily="18" charset="0"/>
                <a:cs typeface="Times New Roman" panose="02020603050405020304" pitchFamily="18" charset="0"/>
              </a:rPr>
              <a:t>Reduces plant reserve capacity</a:t>
            </a:r>
          </a:p>
          <a:p>
            <a:pPr marL="342900" indent="-342900" algn="just" eaLnBrk="1" fontAlgn="auto" hangingPunct="1">
              <a:lnSpc>
                <a:spcPts val="3200"/>
              </a:lnSpc>
              <a:spcBef>
                <a:spcPts val="0"/>
              </a:spcBef>
              <a:spcAft>
                <a:spcPts val="0"/>
              </a:spcAft>
              <a:buFont typeface="Wingdings" panose="05000000000000000000" pitchFamily="2" charset="2"/>
              <a:buChar char="§"/>
              <a:defRPr/>
            </a:pPr>
            <a:r>
              <a:rPr lang="en-US" sz="2200" dirty="0">
                <a:solidFill>
                  <a:schemeClr val="tx2"/>
                </a:solidFill>
                <a:latin typeface="Times New Roman" panose="02020603050405020304" pitchFamily="18" charset="0"/>
                <a:cs typeface="Times New Roman" panose="02020603050405020304" pitchFamily="18" charset="0"/>
              </a:rPr>
              <a:t>Increases reliability of supply</a:t>
            </a:r>
          </a:p>
        </p:txBody>
      </p:sp>
    </p:spTree>
    <p:extLst>
      <p:ext uri="{BB962C8B-B14F-4D97-AF65-F5344CB8AC3E}">
        <p14:creationId xmlns:p14="http://schemas.microsoft.com/office/powerpoint/2010/main" val="4189819761"/>
      </p:ext>
    </p:extLst>
  </p:cSld>
  <p:clrMapOvr>
    <a:masterClrMapping/>
  </p:clrMapOvr>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contrast presentation (widescreen).potx" id="{7A5589E3-C8FC-42FF-9F45-97961AC9204A}" vid="{8FC8D05C-4C37-46F2-BA08-1F1922797ED2}"/>
    </a:ext>
  </a:ext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contrast presentation (widescreen)</Template>
  <TotalTime>842</TotalTime>
  <Words>1438</Words>
  <Application>Microsoft Office PowerPoint</Application>
  <PresentationFormat>On-screen Show (4:3)</PresentationFormat>
  <Paragraphs>104</Paragraphs>
  <Slides>21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vt:lpstr>
      <vt:lpstr>Arial Narrow</vt:lpstr>
      <vt:lpstr>Franklin Gothic Medium</vt:lpstr>
      <vt:lpstr>Times New Roman</vt:lpstr>
      <vt:lpstr>Times-Bold</vt:lpstr>
      <vt:lpstr>Times-Roman</vt:lpstr>
      <vt:lpstr>Wingdings</vt:lpstr>
      <vt:lpstr>Business Contrast 16x9</vt:lpstr>
      <vt:lpstr>Equation</vt:lpstr>
      <vt:lpstr>EEE 333 Power System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Supply Systems</dc:title>
  <dc:creator>M Rezwanul Ahsan</dc:creator>
  <cp:lastModifiedBy>Md. Ashraf-ud-dowla</cp:lastModifiedBy>
  <cp:revision>69</cp:revision>
  <dcterms:created xsi:type="dcterms:W3CDTF">2018-01-16T17:00:04Z</dcterms:created>
  <dcterms:modified xsi:type="dcterms:W3CDTF">2021-05-21T10:01:24Z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