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media/image7.jpg" ContentType="image/jpg"/>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84" r:id="rId1"/>
  </p:sldMasterIdLst>
  <p:notesMasterIdLst>
    <p:notesMasterId r:id="rId21"/>
  </p:notesMasterIdLst>
  <p:handoutMasterIdLst>
    <p:handoutMasterId r:id="rId22"/>
  </p:handoutMasterIdLst>
  <p:sldIdLst>
    <p:sldId id="275" r:id="rId2"/>
    <p:sldId id="257" r:id="rId3"/>
    <p:sldId id="258" r:id="rId4"/>
    <p:sldId id="276" r:id="rId5"/>
    <p:sldId id="261" r:id="rId6"/>
    <p:sldId id="259" r:id="rId7"/>
    <p:sldId id="260" r:id="rId8"/>
    <p:sldId id="262" r:id="rId9"/>
    <p:sldId id="263" r:id="rId10"/>
    <p:sldId id="277" r:id="rId11"/>
    <p:sldId id="265" r:id="rId12"/>
    <p:sldId id="266" r:id="rId13"/>
    <p:sldId id="267" r:id="rId14"/>
    <p:sldId id="268" r:id="rId15"/>
    <p:sldId id="269" r:id="rId16"/>
    <p:sldId id="270" r:id="rId17"/>
    <p:sldId id="271" r:id="rId18"/>
    <p:sldId id="272" r:id="rId19"/>
    <p:sldId id="278" r:id="rId20"/>
  </p:sldIdLst>
  <p:sldSz cx="12192000" cy="6858000"/>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3" d="100"/>
          <a:sy n="63" d="100"/>
        </p:scale>
        <p:origin x="780" y="92"/>
      </p:cViewPr>
      <p:guideLst>
        <p:guide orient="horz" pos="288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2B312DB-54EE-4789-875B-CC9020256817}"/>
              </a:ext>
            </a:extLst>
          </p:cNvPr>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58650A97-FD12-43C2-AD71-F83A88FD6032}"/>
              </a:ext>
            </a:extLst>
          </p:cNvPr>
          <p:cNvSpPr>
            <a:spLocks noGrp="1"/>
          </p:cNvSpPr>
          <p:nvPr>
            <p:ph type="dt" sz="quarter" idx="1"/>
          </p:nvPr>
        </p:nvSpPr>
        <p:spPr>
          <a:xfrm>
            <a:off x="5180013" y="0"/>
            <a:ext cx="3962400" cy="344488"/>
          </a:xfrm>
          <a:prstGeom prst="rect">
            <a:avLst/>
          </a:prstGeom>
        </p:spPr>
        <p:txBody>
          <a:bodyPr vert="horz" lIns="91440" tIns="45720" rIns="91440" bIns="45720" rtlCol="0"/>
          <a:lstStyle>
            <a:lvl1pPr algn="r">
              <a:defRPr sz="1200"/>
            </a:lvl1pPr>
          </a:lstStyle>
          <a:p>
            <a:fld id="{FB1848C6-5E2C-46D7-89F3-C518D0F062E7}" type="datetimeFigureOut">
              <a:rPr lang="en-US" smtClean="0"/>
              <a:t>3/12/2021</a:t>
            </a:fld>
            <a:endParaRPr lang="en-US"/>
          </a:p>
        </p:txBody>
      </p:sp>
      <p:sp>
        <p:nvSpPr>
          <p:cNvPr id="4" name="Footer Placeholder 3">
            <a:extLst>
              <a:ext uri="{FF2B5EF4-FFF2-40B4-BE49-F238E27FC236}">
                <a16:creationId xmlns:a16="http://schemas.microsoft.com/office/drawing/2014/main" id="{B4F215B7-4EDF-4794-A8D0-5F0F6F506FF0}"/>
              </a:ext>
            </a:extLst>
          </p:cNvPr>
          <p:cNvSpPr>
            <a:spLocks noGrp="1"/>
          </p:cNvSpPr>
          <p:nvPr>
            <p:ph type="ftr" sz="quarter" idx="2"/>
          </p:nvPr>
        </p:nvSpPr>
        <p:spPr>
          <a:xfrm>
            <a:off x="0" y="6513513"/>
            <a:ext cx="3962400" cy="3444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A94E0435-06DB-49E0-949D-A15C07182DC0}"/>
              </a:ext>
            </a:extLst>
          </p:cNvPr>
          <p:cNvSpPr>
            <a:spLocks noGrp="1"/>
          </p:cNvSpPr>
          <p:nvPr>
            <p:ph type="sldNum" sz="quarter" idx="3"/>
          </p:nvPr>
        </p:nvSpPr>
        <p:spPr>
          <a:xfrm>
            <a:off x="5180013" y="6513513"/>
            <a:ext cx="3962400" cy="344487"/>
          </a:xfrm>
          <a:prstGeom prst="rect">
            <a:avLst/>
          </a:prstGeom>
        </p:spPr>
        <p:txBody>
          <a:bodyPr vert="horz" lIns="91440" tIns="45720" rIns="91440" bIns="45720" rtlCol="0" anchor="b"/>
          <a:lstStyle>
            <a:lvl1pPr algn="r">
              <a:defRPr sz="1200"/>
            </a:lvl1pPr>
          </a:lstStyle>
          <a:p>
            <a:fld id="{D80CA982-05DC-421A-8DBD-BEDC91833DD9}" type="slidenum">
              <a:rPr lang="en-US" smtClean="0"/>
              <a:t>‹#›</a:t>
            </a:fld>
            <a:endParaRPr lang="en-US"/>
          </a:p>
        </p:txBody>
      </p:sp>
    </p:spTree>
    <p:extLst>
      <p:ext uri="{BB962C8B-B14F-4D97-AF65-F5344CB8AC3E}">
        <p14:creationId xmlns:p14="http://schemas.microsoft.com/office/powerpoint/2010/main" val="13393201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509059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r>
              <a:t>Presenter</a:t>
            </a:r>
          </a:p>
          <a:p>
            <a:r>
              <a:t>2013-09-11 10:00:51</a:t>
            </a:r>
          </a:p>
          <a:p>
            <a:r>
              <a:t>--------------------------------------------</a:t>
            </a:r>
          </a:p>
          <a:p>
            <a:r>
              <a:t>ES 5 answers these questions:</a:t>
            </a:r>
          </a:p>
          <a:p>
            <a:r>
              <a:t>What policies in both the government  and private sector promote  health in our state/community?  How well are we setting health  policies?</a:t>
            </a:r>
          </a:p>
          <a:p>
            <a:r>
              <a:t>Effective local public health governance.</a:t>
            </a:r>
          </a:p>
          <a:p>
            <a:r>
              <a:t>Development of policy, codes,  regulations, and legislation to protect the  health of the public and to guide  the practice of public health.  Systematic LPHPS and  state-level planning for health  improvement in all jurisdictions.</a:t>
            </a:r>
          </a:p>
          <a:p>
            <a:r>
              <a:t>Alignment of LPHS resources and  strategies with community health  improvement plans.</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r>
              <a:t>Presenter</a:t>
            </a:r>
          </a:p>
          <a:p>
            <a:r>
              <a:t>2013-09-11 10:00:52</a:t>
            </a:r>
          </a:p>
          <a:p>
            <a:r>
              <a:t>--------------------------------------------</a:t>
            </a:r>
          </a:p>
          <a:p>
            <a:r>
              <a:t>ES 6 answers this question:</a:t>
            </a:r>
          </a:p>
          <a:p>
            <a:r>
              <a:t>When we enforce health regulations  are we technically competent,  fair, and effective?</a:t>
            </a:r>
          </a:p>
          <a:p>
            <a:r>
              <a:t>Assurance of due process and  recognition of individuals’ civil rights in all  procedures, enforcement of laws  and regulations, and public  health emergency actions taken  under the board of health or  other governing body’s authority.  Review, evaluation, and revision  of laws and regulations designed  to protect health and safety,  reflect current scientific  knowledge, and utilize best  practice for achieving  compliance.</a:t>
            </a:r>
          </a:p>
          <a:p>
            <a:r>
              <a:t>Education of persons and entities  obligated to obey and agencies obligated  to enforce laws and regulations  to encourage compliance.</a:t>
            </a:r>
          </a:p>
          <a:p>
            <a:r>
              <a:t>Enforcement activities in a wide  variety of areas of public health  concern under authority granted  by local, state, and federal rule or  law including, but not limited to:  abatement of nuisances, animal  control, childhood immunizations  and other vaccinations, food  safety, housing code, local  sanitary code, on-site  wastewater disposal (septic  systems), protection of drinking  water, school environment, solid  waste disposal, swimming pool  and bathing area safety and  water quality, tobacco control,  enforcement activities during  emergency situations, and vector  control.</a:t>
            </a:r>
          </a:p>
          <a:p>
            <a:r>
              <a:t>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r>
              <a:t>Presenter</a:t>
            </a:r>
          </a:p>
          <a:p>
            <a:r>
              <a:t>2013-09-11 10:00:52</a:t>
            </a:r>
          </a:p>
          <a:p>
            <a:r>
              <a:t>--------------------------------------------</a:t>
            </a:r>
          </a:p>
          <a:p>
            <a:r>
              <a:t>ES 7 answers this question:</a:t>
            </a:r>
          </a:p>
          <a:p>
            <a:r>
              <a:t>Are people in my state/community  receiving the health services they  need? Assuring the identification  of populations with barriers to  personal health services.</a:t>
            </a:r>
          </a:p>
          <a:p>
            <a:r>
              <a:t>Assuring identification of personal  health service needs of  populations with limited access  to a coordinated system of  clinical care.</a:t>
            </a:r>
          </a:p>
          <a:p>
            <a:r>
              <a:t>Assuring the linkage of people to  appropriate personal health services  through coordination of provider  services and development of  interventions that address  barriers to care (e.g., culturally  and linguistically appropriate staff  and materials, transportation  services).</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r>
              <a:t>Presenter</a:t>
            </a:r>
          </a:p>
          <a:p>
            <a:r>
              <a:t>2013-09-11 10:00:52</a:t>
            </a:r>
          </a:p>
          <a:p>
            <a:r>
              <a:t>--------------------------------------------</a:t>
            </a:r>
          </a:p>
          <a:p>
            <a:r>
              <a:t>ES 8 answers these questions:</a:t>
            </a:r>
          </a:p>
          <a:p>
            <a:r>
              <a:t>Do we have a competent public  health staff? How can we be sure  that our staff stays current?</a:t>
            </a:r>
          </a:p>
          <a:p>
            <a:r>
              <a:t>Education, training, and assessment  of personnel (including  volunteers and other lay  community health workers) to  meet community needs for public  and personal health services.  Efficient processes for licensure  of professionals.</a:t>
            </a:r>
          </a:p>
          <a:p>
            <a:r>
              <a:t>Adoption of continuous quality  improvement and life-long learning  programs that include  determinants of health.</a:t>
            </a:r>
          </a:p>
          <a:p>
            <a:r>
              <a:t>Active partnerships and strategic  alliances with professional training  programs to assure  community-relevant learning  experiences for all students.  Continuing education in  management and leadership  development programs for those  charged with  administrative/executive roles.</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r>
              <a:t>Presenter</a:t>
            </a:r>
          </a:p>
          <a:p>
            <a:r>
              <a:t>2013-09-11 10:00:53</a:t>
            </a:r>
          </a:p>
          <a:p>
            <a:r>
              <a:t>--------------------------------------------</a:t>
            </a:r>
          </a:p>
          <a:p>
            <a:r>
              <a:t>ES 9 answers these questions:</a:t>
            </a:r>
          </a:p>
          <a:p>
            <a:r>
              <a:t>Are we meeting the needs of the  population we serve? Are we doing things  right?</a:t>
            </a:r>
          </a:p>
          <a:p>
            <a:r>
              <a:t>Are we doing the right things?</a:t>
            </a:r>
          </a:p>
          <a:p>
            <a:r>
              <a:t>Assurance of ongoing evaluation and  critical review of health program  effectiveness, based on analysis  of health status and service  utilization data. Assurance of the  provision of information  necessary for allocating  resources and reshaping  programs.</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r>
              <a:t>Presenter</a:t>
            </a:r>
          </a:p>
          <a:p>
            <a:r>
              <a:t>2013-09-11 10:00:53</a:t>
            </a:r>
          </a:p>
          <a:p>
            <a:r>
              <a:t>--------------------------------------------</a:t>
            </a:r>
          </a:p>
          <a:p>
            <a:r>
              <a:t>ES 10 answers this question:</a:t>
            </a:r>
          </a:p>
          <a:p>
            <a:r>
              <a:t>Are we discovering and using new  ways to get the job done? Public  health research activities:</a:t>
            </a:r>
          </a:p>
          <a:p>
            <a:r>
              <a:t>Initiating research</a:t>
            </a:r>
          </a:p>
          <a:p>
            <a:r>
              <a:t>Participating in research by others  Reporting results</a:t>
            </a:r>
          </a:p>
          <a:p>
            <a:r>
              <a:t>Implementing policy based on these  results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r>
              <a:t>Presenter</a:t>
            </a:r>
          </a:p>
          <a:p>
            <a:r>
              <a:t>2013-09-11 10:00:49</a:t>
            </a:r>
          </a:p>
          <a:p>
            <a:r>
              <a:t>--------------------------------------------</a:t>
            </a:r>
          </a:p>
          <a:p>
            <a:r>
              <a:t>First, a little history. Many of you   may be familiar with the core  functions, which were outlined in  the 1988 Institute of Medicine  (IOM) report “The Future of  Public Health.” As stated in the  IOM report, the three core  functions of public health are  assessment, policy  development, and assurance.  This is a good start to describing  public health, but in 1994, when  the country was exploring issues  related to healthcare reform, the  public health sector felt that a  better definition and description  of public health was needed. A  “Core Functions of Public Health  Steering Committee” was  convened to address this need.  This Steering Committee  involved representatives from  Public Health Service Agencies  (CDC, HRSA, Office of Disease  Prevention and Health  Promotion, etc.) and key national  public health organizations. The  committee produced a statement  called “Public Health in  America.” Public Health in  America – Vision and Mission</a:t>
            </a:r>
          </a:p>
          <a:p>
            <a:r>
              <a:t>The Public Health in America  statement provides a vision and  mission for public health, as well  as the context of what public  health should be prepared to do  and how public health service is  delivered. The vision for public  health is broad: “Healthy People  in Healthy Communities.” The  mission identified is to “Promote  Physical and Mental Health and  Prevent Disease, Injury, and  Disability.”</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r>
              <a:t>Presenter</a:t>
            </a:r>
          </a:p>
          <a:p>
            <a:r>
              <a:t>2013-09-11 10:00:49</a:t>
            </a:r>
          </a:p>
          <a:p>
            <a:r>
              <a:t>--------------------------------------------</a:t>
            </a:r>
          </a:p>
          <a:p>
            <a:r>
              <a:t>The Public Health Wheel shows  the three core functions  (assessment, policy  development, and assurance) in  black around the “wheel” of  essential services. The essential  services can be grouped under  the three core functions.</a:t>
            </a:r>
          </a:p>
          <a:p>
            <a:r>
              <a:t>Essential services #1 and 2 fit under  the core function of assessment.  Essential services #3, 4, and 5 fit  under policy development while  essential services #6, 7, 8, and 9  fit under assurance. Research  (essential service #10) and  system management form the  center of the wheel, since these  activities are included within all  three core functions.</a:t>
            </a:r>
          </a:p>
          <a:p>
            <a:r>
              <a:t>Adopted: Fall 1994, Source: Public  Health Functions Steering  Committee, Members (July  1995):   American Public Health  Association·Association of  Schools of Public  Health·Association of State and  Territorial Health  Officials·Environmental Council  of the States·National  Association of County and City  Health Officials·National  Association of State Alcohol and  Drug Abuse Directors·National  Association of State Mental  Health Program Directors·Public  Health Foundation·U.S. Public  Health Service --Agency for  Health Care Policy and  Research·Centers for Disease  Control and Prevention·Food and  Drug Administration·Health  Resources and Services  Administration·Indian Health  Service·National Institutes of  Health·Office of the Assistant  Secretary for Health·Substance  Abuse and Mental Health  Services Administration</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r>
              <a:t>Presenter</a:t>
            </a:r>
          </a:p>
          <a:p>
            <a:r>
              <a:t>2014-03-21 09:09:08</a:t>
            </a:r>
          </a:p>
          <a:p>
            <a:r>
              <a:t>--------------------------------------------</a:t>
            </a:r>
          </a:p>
          <a:p>
            <a:r>
              <a:t>The last part of the Public Health in  America statement defines the “Essential  Services of Public Health.” The 10  essential services are shown here on  the screen and include 1. Monitor  health status to identify and solve  community health problems</a:t>
            </a:r>
          </a:p>
          <a:p>
            <a:r>
              <a:t>2. Diagnose and investigate health problems  and health hazards in the community 3.  Inform, educate, and empower people  about health issues</a:t>
            </a:r>
          </a:p>
          <a:p>
            <a:r>
              <a:t>4. Mobilize community partnerships to  identify and solve health problems</a:t>
            </a:r>
          </a:p>
          <a:p>
            <a:r>
              <a:t>5. Develop policies and plans that support  individual and community health efforts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r>
              <a:t>Presenter</a:t>
            </a:r>
          </a:p>
          <a:p>
            <a:r>
              <a:t>2014-03-21 09:09:41</a:t>
            </a:r>
          </a:p>
          <a:p>
            <a:r>
              <a:t>--------------------------------------------</a:t>
            </a:r>
          </a:p>
          <a:p>
            <a:r>
              <a:t>6. Enforce laws and regulations that  protect health and ensure safety</a:t>
            </a:r>
          </a:p>
          <a:p>
            <a:r>
              <a:t>7. Link people to needed personal health  services and assure the provision of  health care when otherwise  unavailable 8. Assure a competent  public and personal health care  workforce</a:t>
            </a:r>
          </a:p>
          <a:p>
            <a:r>
              <a:t>9. Evaluate effectiveness, accessibility,  and quality of personal and  population-based health services 10.  Research for new insights and  innovative solutions to health problems</a:t>
            </a:r>
          </a:p>
          <a:p>
            <a:r>
              <a:t>Basically, any public health activity can fit  into one of these 10 categories. So, for  example, Essential Service #1 includes  activities such as data collection,  community health assessments, and  the maintenance of population health  registries. As another example,  Essential Service #7 includes personal  healthcare services as well as  transportation and other enabling  services and assuring the availability of  culturally appropriate personnel and  materials. Since the release of the 10  Essential Services, numerous initiatives  have explored the utility and feasibility  of these services and have found them  to be a good descriptor of public health.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r>
              <a:t>Presenter</a:t>
            </a:r>
          </a:p>
          <a:p>
            <a:r>
              <a:t>2013-09-11 10:00:50</a:t>
            </a:r>
          </a:p>
          <a:p>
            <a:r>
              <a:t>--------------------------------------------</a:t>
            </a:r>
          </a:p>
          <a:p>
            <a:r>
              <a:t>ES 1 answers these questions:</a:t>
            </a:r>
          </a:p>
          <a:p>
            <a:r>
              <a:t>What’s going on in our state/community?  Do we know how healthy we are?</a:t>
            </a:r>
          </a:p>
          <a:p>
            <a:r>
              <a:t>Accurate, periodic assessment of  the community’s health status,  including</a:t>
            </a:r>
          </a:p>
          <a:p>
            <a:r>
              <a:t>Identification of health risks,  determinants of health, and  determination of health service  needs</a:t>
            </a:r>
          </a:p>
          <a:p>
            <a:r>
              <a:t>Attention to the vital statistics and  health status indicators of groups  that are at higher risk than the  total population</a:t>
            </a:r>
          </a:p>
          <a:p>
            <a:r>
              <a:t>Identification of community assets  that support the local public  health system (LPHS) in  promoting health and improving  quality of life</a:t>
            </a:r>
          </a:p>
          <a:p>
            <a:r>
              <a:t>Use of appropriate methods and  technology, such as geographic  information systems (GIS), to  interpret and communicate data  to diverse audiences</a:t>
            </a:r>
          </a:p>
          <a:p>
            <a:r>
              <a:t>Collaboration among all LPHS  components, including private providers  and health benefit plans, to  establish and use population  health registries, such as disease  or immunization registries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r>
              <a:t>Presenter</a:t>
            </a:r>
          </a:p>
          <a:p>
            <a:r>
              <a:t>2013-09-11 10:00:51</a:t>
            </a:r>
          </a:p>
          <a:p>
            <a:r>
              <a:t>--------------------------------------------</a:t>
            </a:r>
          </a:p>
          <a:p>
            <a:r>
              <a:t>ES 3 answers this question:</a:t>
            </a:r>
          </a:p>
          <a:p>
            <a:r>
              <a:t>How well do we keep all segments  of our state/community informed  about health issues?</a:t>
            </a:r>
          </a:p>
          <a:p>
            <a:r>
              <a:t>Health information, health education,  and health promotion activities  designed to reduce health risk  and promote improved health.  Health communication plans and  activities, such as media  advocacy and social marketing.</a:t>
            </a:r>
          </a:p>
          <a:p>
            <a:r>
              <a:t>Accessible health information and  educational resources.</a:t>
            </a:r>
          </a:p>
          <a:p>
            <a:r>
              <a:t>Health education and health promotion  program partnerships with  schools, faith-based  communities, work sites,  personal care providers, and  others to implement and  reinforce health promotion  programs and messages.</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r>
              <a:t>Presenter</a:t>
            </a:r>
          </a:p>
          <a:p>
            <a:r>
              <a:t>2013-09-11 10:00:51</a:t>
            </a:r>
          </a:p>
          <a:p>
            <a:r>
              <a:t>--------------------------------------------</a:t>
            </a:r>
          </a:p>
          <a:p>
            <a:r>
              <a:t>ES 4 answers this question:</a:t>
            </a:r>
          </a:p>
          <a:p>
            <a:r>
              <a:t>How well do we truly engage people  in state/community health  issues?</a:t>
            </a:r>
          </a:p>
          <a:p>
            <a:r>
              <a:t>Identifying potential stakeholders   who contribute to or benefit from  public health and increasing their  awareness of the value of public  health.</a:t>
            </a:r>
          </a:p>
          <a:p>
            <a:r>
              <a:t>Building coalitions, partnerships, and  strategic alliances to draw upon  the full range of potential human  and material resources to  improve community health.</a:t>
            </a:r>
          </a:p>
          <a:p>
            <a:r>
              <a:t>Convening and facilitating partnerships  and strategic alliances among  groups and associations  (including those not typically  considered to be health-related)  in undertaking defined health  improvement projects, including  preventive, screening,  rehabilitation, and support  programs.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9E84A90-D6E4-4D43-AF11-9B805D6E8C1E}" type="datetime1">
              <a:rPr lang="en-US" smtClean="0"/>
              <a:t>3/12/2021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30748005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27944A3D-5E95-4293-8CCA-FEEEDBA07613}" type="datetime1">
              <a:rPr lang="en-US" smtClean="0"/>
              <a:t>3/12/2021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16395623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EAC5670B-818C-4F72-ABF5-5D448FB6F320}" type="datetime1">
              <a:rPr lang="en-US" smtClean="0"/>
              <a:t>3/12/2021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7454307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CDF90A97-2894-4232-BD40-F157408A96C4}" type="datetime1">
              <a:rPr lang="en-US" smtClean="0"/>
              <a:t>3/12/2021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26573747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BF42CCB-3BFC-41B4-8065-F67B2F0CC761}" type="datetime1">
              <a:rPr lang="en-US" smtClean="0"/>
              <a:t>3/12/2021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38179023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84E0C6BA-EE0A-49CD-8929-53E69E23AF5C}" type="datetime1">
              <a:rPr lang="en-US" smtClean="0"/>
              <a:t>3/12/2021</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30189162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CF1EC507-6D8C-466D-9A83-06585EE53B36}" type="datetime1">
              <a:rPr lang="en-US" smtClean="0"/>
              <a:t>3/12/2021</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34629381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4D86298-73C2-4E2E-8E60-00E4B7CC0646}" type="datetime1">
              <a:rPr lang="en-US" smtClean="0"/>
              <a:t>3/12/2021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18115573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D86D23D-B0C0-4154-8289-0237CD793B93}" type="datetime1">
              <a:rPr lang="en-US" smtClean="0"/>
              <a:t>3/12/2021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26763649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A95E65D7-B366-47CF-9FF3-7B512A72A4A9}" type="datetime1">
              <a:rPr lang="en-US" smtClean="0"/>
              <a:t>3/12/2021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35758729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B90631-1B1D-4082-ACED-FA27062D885B}" type="datetime1">
              <a:rPr lang="en-US" smtClean="0"/>
              <a:t>3/12/2021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26607667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F9409D2-CA1E-4D60-95CB-306DDBC85BC9}" type="datetime1">
              <a:rPr lang="en-US" smtClean="0"/>
              <a:t>3/12/2021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25225960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EA6C2A9-E19F-4A69-BD60-C90B21845545}" type="datetime1">
              <a:rPr lang="en-US" smtClean="0"/>
              <a:t>3/12/2021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36724021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4EFACD63-774D-4471-A5D1-235335B406EF}" type="datetime1">
              <a:rPr lang="en-US" smtClean="0"/>
              <a:t>3/12/2021</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30022229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FACA46ED-11D7-47E8-9C65-04B02837D5E9}" type="datetime1">
              <a:rPr lang="en-US" smtClean="0"/>
              <a:t>3/12/2021</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20347870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1653C214-62BF-4FBA-8267-900F6E82A290}" type="datetime1">
              <a:rPr lang="en-US" smtClean="0"/>
              <a:t>3/12/2021</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36348605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1A9D8A14-D0A8-4466-9E5C-517612A4524E}" type="datetime1">
              <a:rPr lang="en-US" smtClean="0"/>
              <a:t>3/12/2021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35227633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A09BBC01-6309-48D2-AB1F-DFBF97EA21D8}" type="datetime1">
              <a:rPr lang="en-US" smtClean="0"/>
              <a:t>3/12/2021</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B6F15528-21DE-4FAA-801E-634DDDAF4B2B}" type="slidenum">
              <a:rPr lang="en-US" smtClean="0"/>
              <a:t>‹#›</a:t>
            </a:fld>
            <a:endParaRPr lang="en-US"/>
          </a:p>
        </p:txBody>
      </p:sp>
    </p:spTree>
    <p:extLst>
      <p:ext uri="{BB962C8B-B14F-4D97-AF65-F5344CB8AC3E}">
        <p14:creationId xmlns:p14="http://schemas.microsoft.com/office/powerpoint/2010/main" val="4174247020"/>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 id="2147483701" r:id="rId17"/>
  </p:sldLayoutIdLst>
  <p:hf hdr="0" ftr="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EDE052-93BC-4D31-9357-B8436D65412A}"/>
              </a:ext>
            </a:extLst>
          </p:cNvPr>
          <p:cNvSpPr>
            <a:spLocks noGrp="1"/>
          </p:cNvSpPr>
          <p:nvPr>
            <p:ph type="title"/>
          </p:nvPr>
        </p:nvSpPr>
        <p:spPr>
          <a:xfrm>
            <a:off x="1154956" y="1600201"/>
            <a:ext cx="8825657" cy="1981199"/>
          </a:xfrm>
        </p:spPr>
        <p:txBody>
          <a:bodyPr/>
          <a:lstStyle/>
          <a:p>
            <a:pPr algn="ctr"/>
            <a:r>
              <a:rPr lang="en-US" sz="4800" b="1" dirty="0">
                <a:solidFill>
                  <a:srgbClr val="FFFF00"/>
                </a:solidFill>
              </a:rPr>
              <a:t>Functions and Services of Public Health</a:t>
            </a:r>
          </a:p>
        </p:txBody>
      </p:sp>
      <p:sp>
        <p:nvSpPr>
          <p:cNvPr id="3" name="Text Placeholder 2">
            <a:extLst>
              <a:ext uri="{FF2B5EF4-FFF2-40B4-BE49-F238E27FC236}">
                <a16:creationId xmlns:a16="http://schemas.microsoft.com/office/drawing/2014/main" id="{6BE0B51D-7CEC-462C-97AB-3D45C702A248}"/>
              </a:ext>
            </a:extLst>
          </p:cNvPr>
          <p:cNvSpPr>
            <a:spLocks noGrp="1"/>
          </p:cNvSpPr>
          <p:nvPr>
            <p:ph type="body" idx="1"/>
          </p:nvPr>
        </p:nvSpPr>
        <p:spPr/>
        <p:txBody>
          <a:bodyPr>
            <a:normAutofit/>
          </a:bodyPr>
          <a:lstStyle/>
          <a:p>
            <a:pPr algn="ctr"/>
            <a:r>
              <a:rPr lang="en-US" sz="2400" b="1" dirty="0" err="1">
                <a:solidFill>
                  <a:srgbClr val="FFFF00"/>
                </a:solidFill>
              </a:rPr>
              <a:t>Bakibillah</a:t>
            </a:r>
            <a:endParaRPr lang="en-US" sz="2400" b="1" dirty="0">
              <a:solidFill>
                <a:srgbClr val="FFFF00"/>
              </a:solidFill>
            </a:endParaRPr>
          </a:p>
          <a:p>
            <a:pPr algn="ctr"/>
            <a:endParaRPr lang="en-US" sz="2400" b="1" dirty="0">
              <a:solidFill>
                <a:srgbClr val="FFFF00"/>
              </a:solidFill>
            </a:endParaRPr>
          </a:p>
        </p:txBody>
      </p:sp>
      <p:sp>
        <p:nvSpPr>
          <p:cNvPr id="4" name="Date Placeholder 3">
            <a:extLst>
              <a:ext uri="{FF2B5EF4-FFF2-40B4-BE49-F238E27FC236}">
                <a16:creationId xmlns:a16="http://schemas.microsoft.com/office/drawing/2014/main" id="{585229BF-72CF-4D91-8518-5A980049A9F9}"/>
              </a:ext>
            </a:extLst>
          </p:cNvPr>
          <p:cNvSpPr>
            <a:spLocks noGrp="1"/>
          </p:cNvSpPr>
          <p:nvPr>
            <p:ph type="dt" sz="half" idx="10"/>
          </p:nvPr>
        </p:nvSpPr>
        <p:spPr/>
        <p:txBody>
          <a:bodyPr/>
          <a:lstStyle/>
          <a:p>
            <a:fld id="{48B90631-1B1D-4082-ACED-FA27062D885B}" type="datetime1">
              <a:rPr lang="en-US" smtClean="0"/>
              <a:t>3/12/2021</a:t>
            </a:fld>
            <a:endParaRPr lang="en-US"/>
          </a:p>
        </p:txBody>
      </p:sp>
      <p:sp>
        <p:nvSpPr>
          <p:cNvPr id="5" name="Slide Number Placeholder 4">
            <a:extLst>
              <a:ext uri="{FF2B5EF4-FFF2-40B4-BE49-F238E27FC236}">
                <a16:creationId xmlns:a16="http://schemas.microsoft.com/office/drawing/2014/main" id="{C0EF4B19-C284-4B92-91F7-2F053BC8E23A}"/>
              </a:ext>
            </a:extLst>
          </p:cNvPr>
          <p:cNvSpPr>
            <a:spLocks noGrp="1"/>
          </p:cNvSpPr>
          <p:nvPr>
            <p:ph type="sldNum" sz="quarter" idx="12"/>
          </p:nvPr>
        </p:nvSpPr>
        <p:spPr/>
        <p:txBody>
          <a:bodyPr/>
          <a:lstStyle/>
          <a:p>
            <a:fld id="{B6F15528-21DE-4FAA-801E-634DDDAF4B2B}" type="slidenum">
              <a:rPr lang="en-US" smtClean="0"/>
              <a:t>1</a:t>
            </a:fld>
            <a:endParaRPr lang="en-US"/>
          </a:p>
        </p:txBody>
      </p:sp>
    </p:spTree>
    <p:extLst>
      <p:ext uri="{BB962C8B-B14F-4D97-AF65-F5344CB8AC3E}">
        <p14:creationId xmlns:p14="http://schemas.microsoft.com/office/powerpoint/2010/main" val="32457586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13A9DC-F4FC-4FB5-9AA6-F60010D84CBE}"/>
              </a:ext>
            </a:extLst>
          </p:cNvPr>
          <p:cNvSpPr>
            <a:spLocks noGrp="1"/>
          </p:cNvSpPr>
          <p:nvPr>
            <p:ph type="title"/>
          </p:nvPr>
        </p:nvSpPr>
        <p:spPr/>
        <p:txBody>
          <a:bodyPr/>
          <a:lstStyle/>
          <a:p>
            <a:r>
              <a:rPr lang="en-US" sz="3200" b="1" spc="-20" dirty="0">
                <a:solidFill>
                  <a:srgbClr val="FFFF00"/>
                </a:solidFill>
              </a:rPr>
              <a:t>ES 2</a:t>
            </a:r>
            <a:r>
              <a:rPr lang="en-US" sz="3200" b="1" dirty="0">
                <a:solidFill>
                  <a:srgbClr val="FFFF00"/>
                </a:solidFill>
              </a:rPr>
              <a:t> – Diagnose and Investigate Health Problems and Hazards* in the Community </a:t>
            </a:r>
            <a:endParaRPr lang="en-US" sz="3200" dirty="0">
              <a:solidFill>
                <a:srgbClr val="FFFF00"/>
              </a:solidFill>
            </a:endParaRPr>
          </a:p>
        </p:txBody>
      </p:sp>
      <p:sp>
        <p:nvSpPr>
          <p:cNvPr id="3" name="Content Placeholder 2">
            <a:extLst>
              <a:ext uri="{FF2B5EF4-FFF2-40B4-BE49-F238E27FC236}">
                <a16:creationId xmlns:a16="http://schemas.microsoft.com/office/drawing/2014/main" id="{D58B2A50-31A9-470C-B9F9-37031EC49ED3}"/>
              </a:ext>
            </a:extLst>
          </p:cNvPr>
          <p:cNvSpPr>
            <a:spLocks noGrp="1"/>
          </p:cNvSpPr>
          <p:nvPr>
            <p:ph idx="1"/>
          </p:nvPr>
        </p:nvSpPr>
        <p:spPr>
          <a:xfrm>
            <a:off x="762000" y="2286000"/>
            <a:ext cx="8946541" cy="4195481"/>
          </a:xfrm>
        </p:spPr>
        <p:txBody>
          <a:bodyPr>
            <a:normAutofit/>
          </a:bodyPr>
          <a:lstStyle/>
          <a:p>
            <a:r>
              <a:rPr lang="en-US" sz="2800" b="1" dirty="0">
                <a:solidFill>
                  <a:schemeClr val="bg1"/>
                </a:solidFill>
              </a:rPr>
              <a:t>Timely identification and investigation of the health problems and hazards </a:t>
            </a:r>
          </a:p>
          <a:p>
            <a:r>
              <a:rPr lang="en-US" sz="2800" b="1" dirty="0">
                <a:solidFill>
                  <a:schemeClr val="bg1"/>
                </a:solidFill>
              </a:rPr>
              <a:t>Availability of Diagnostic Services </a:t>
            </a:r>
          </a:p>
          <a:p>
            <a:r>
              <a:rPr lang="en-US" sz="2800" b="1" dirty="0">
                <a:solidFill>
                  <a:schemeClr val="bg1"/>
                </a:solidFill>
              </a:rPr>
              <a:t>Response Plans to address major health threats </a:t>
            </a:r>
          </a:p>
          <a:p>
            <a:pPr marL="0" indent="0">
              <a:buNone/>
            </a:pPr>
            <a:endParaRPr lang="en-US" sz="2800" b="1" dirty="0">
              <a:solidFill>
                <a:schemeClr val="bg1"/>
              </a:solidFill>
            </a:endParaRPr>
          </a:p>
          <a:p>
            <a:pPr marL="0" indent="0">
              <a:buNone/>
            </a:pPr>
            <a:r>
              <a:rPr lang="en-US" dirty="0"/>
              <a:t> **danger or risk</a:t>
            </a:r>
            <a:endParaRPr lang="en-US" sz="2800" b="1" dirty="0">
              <a:solidFill>
                <a:schemeClr val="bg1"/>
              </a:solidFill>
            </a:endParaRPr>
          </a:p>
        </p:txBody>
      </p:sp>
      <p:sp>
        <p:nvSpPr>
          <p:cNvPr id="4" name="Date Placeholder 3">
            <a:extLst>
              <a:ext uri="{FF2B5EF4-FFF2-40B4-BE49-F238E27FC236}">
                <a16:creationId xmlns:a16="http://schemas.microsoft.com/office/drawing/2014/main" id="{B3D2A34A-6250-494F-83CB-FB702DE544D3}"/>
              </a:ext>
            </a:extLst>
          </p:cNvPr>
          <p:cNvSpPr>
            <a:spLocks noGrp="1"/>
          </p:cNvSpPr>
          <p:nvPr>
            <p:ph type="dt" sz="half" idx="10"/>
          </p:nvPr>
        </p:nvSpPr>
        <p:spPr/>
        <p:txBody>
          <a:bodyPr/>
          <a:lstStyle/>
          <a:p>
            <a:fld id="{A95E65D7-B366-47CF-9FF3-7B512A72A4A9}" type="datetime1">
              <a:rPr lang="en-US" smtClean="0"/>
              <a:t>3/12/2021</a:t>
            </a:fld>
            <a:endParaRPr lang="en-US"/>
          </a:p>
        </p:txBody>
      </p:sp>
      <p:sp>
        <p:nvSpPr>
          <p:cNvPr id="5" name="Slide Number Placeholder 4">
            <a:extLst>
              <a:ext uri="{FF2B5EF4-FFF2-40B4-BE49-F238E27FC236}">
                <a16:creationId xmlns:a16="http://schemas.microsoft.com/office/drawing/2014/main" id="{9C9F7244-15B4-4732-B094-32677568D19E}"/>
              </a:ext>
            </a:extLst>
          </p:cNvPr>
          <p:cNvSpPr>
            <a:spLocks noGrp="1"/>
          </p:cNvSpPr>
          <p:nvPr>
            <p:ph type="sldNum" sz="quarter" idx="12"/>
          </p:nvPr>
        </p:nvSpPr>
        <p:spPr/>
        <p:txBody>
          <a:bodyPr/>
          <a:lstStyle/>
          <a:p>
            <a:fld id="{B6F15528-21DE-4FAA-801E-634DDDAF4B2B}" type="slidenum">
              <a:rPr lang="en-US" smtClean="0"/>
              <a:t>10</a:t>
            </a:fld>
            <a:endParaRPr lang="en-US"/>
          </a:p>
        </p:txBody>
      </p:sp>
    </p:spTree>
    <p:extLst>
      <p:ext uri="{BB962C8B-B14F-4D97-AF65-F5344CB8AC3E}">
        <p14:creationId xmlns:p14="http://schemas.microsoft.com/office/powerpoint/2010/main" val="22325886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0505419" y="4849803"/>
            <a:ext cx="1691661" cy="1977717"/>
          </a:xfrm>
          <a:prstGeom prst="rect">
            <a:avLst/>
          </a:prstGeom>
          <a:blipFill>
            <a:blip r:embed="rId3"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203200" y="71195"/>
            <a:ext cx="10295339" cy="1120820"/>
          </a:xfrm>
          <a:prstGeom prst="rect">
            <a:avLst/>
          </a:prstGeom>
        </p:spPr>
        <p:txBody>
          <a:bodyPr vert="horz" wrap="square" lIns="0" tIns="12700" rIns="0" bIns="0" rtlCol="0" anchor="t">
            <a:spAutoFit/>
          </a:bodyPr>
          <a:lstStyle/>
          <a:p>
            <a:pPr marL="2247900" marR="5080" indent="-2080895">
              <a:spcBef>
                <a:spcPts val="100"/>
              </a:spcBef>
            </a:pPr>
            <a:r>
              <a:rPr sz="3600" b="1" spc="-20" dirty="0"/>
              <a:t>ES </a:t>
            </a:r>
            <a:r>
              <a:rPr sz="3600" b="1" dirty="0"/>
              <a:t>3 – </a:t>
            </a:r>
            <a:r>
              <a:rPr sz="3600" b="1" spc="-10" dirty="0"/>
              <a:t>Inform, </a:t>
            </a:r>
            <a:r>
              <a:rPr sz="3600" b="1" spc="-20" dirty="0"/>
              <a:t>Educate, </a:t>
            </a:r>
            <a:r>
              <a:rPr sz="3600" b="1" dirty="0"/>
              <a:t>and </a:t>
            </a:r>
            <a:r>
              <a:rPr sz="3600" b="1" spc="-10" dirty="0"/>
              <a:t>Empower</a:t>
            </a:r>
            <a:r>
              <a:rPr lang="en-US" sz="3600" b="1" spc="-10" dirty="0"/>
              <a:t>* </a:t>
            </a:r>
            <a:r>
              <a:rPr sz="3600" b="1" spc="-10" dirty="0"/>
              <a:t>People  </a:t>
            </a:r>
            <a:r>
              <a:rPr sz="3600" b="1" dirty="0"/>
              <a:t>About Health</a:t>
            </a:r>
            <a:r>
              <a:rPr sz="3600" b="1" spc="-35" dirty="0"/>
              <a:t> </a:t>
            </a:r>
            <a:r>
              <a:rPr sz="3600" b="1" dirty="0"/>
              <a:t>Issues</a:t>
            </a:r>
          </a:p>
        </p:txBody>
      </p:sp>
      <p:sp>
        <p:nvSpPr>
          <p:cNvPr id="4" name="object 4"/>
          <p:cNvSpPr txBox="1"/>
          <p:nvPr/>
        </p:nvSpPr>
        <p:spPr>
          <a:xfrm>
            <a:off x="203200" y="1354046"/>
            <a:ext cx="11531599" cy="5254644"/>
          </a:xfrm>
          <a:prstGeom prst="rect">
            <a:avLst/>
          </a:prstGeom>
        </p:spPr>
        <p:txBody>
          <a:bodyPr vert="horz" wrap="square" lIns="0" tIns="12065" rIns="0" bIns="0" rtlCol="0">
            <a:spAutoFit/>
          </a:bodyPr>
          <a:lstStyle/>
          <a:p>
            <a:pPr marL="355600" marR="1313815" indent="-343535">
              <a:spcBef>
                <a:spcPts val="95"/>
              </a:spcBef>
              <a:buClr>
                <a:srgbClr val="D6E3FF"/>
              </a:buClr>
              <a:buFont typeface="Arial"/>
              <a:buChar char="•"/>
              <a:tabLst>
                <a:tab pos="355600" algn="l"/>
                <a:tab pos="356235" algn="l"/>
              </a:tabLst>
            </a:pPr>
            <a:r>
              <a:rPr sz="3200" b="1" spc="-10" dirty="0">
                <a:solidFill>
                  <a:srgbClr val="FFFF00"/>
                </a:solidFill>
                <a:latin typeface="Carlito"/>
                <a:cs typeface="Carlito"/>
              </a:rPr>
              <a:t>Initiatives </a:t>
            </a:r>
            <a:r>
              <a:rPr sz="3200" b="1" spc="-5" dirty="0">
                <a:solidFill>
                  <a:srgbClr val="FFFF00"/>
                </a:solidFill>
                <a:latin typeface="Carlito"/>
                <a:cs typeface="Carlito"/>
              </a:rPr>
              <a:t>using health </a:t>
            </a:r>
            <a:r>
              <a:rPr sz="3200" b="1" spc="-10" dirty="0">
                <a:solidFill>
                  <a:srgbClr val="FFFF00"/>
                </a:solidFill>
                <a:latin typeface="Carlito"/>
                <a:cs typeface="Carlito"/>
              </a:rPr>
              <a:t>education and  communication </a:t>
            </a:r>
            <a:r>
              <a:rPr sz="3200" b="1" spc="-5" dirty="0">
                <a:solidFill>
                  <a:srgbClr val="FFFF00"/>
                </a:solidFill>
                <a:latin typeface="Carlito"/>
                <a:cs typeface="Carlito"/>
              </a:rPr>
              <a:t>sciences</a:t>
            </a:r>
            <a:r>
              <a:rPr sz="3200" b="1" spc="15" dirty="0">
                <a:solidFill>
                  <a:srgbClr val="FFFF00"/>
                </a:solidFill>
                <a:latin typeface="Carlito"/>
                <a:cs typeface="Carlito"/>
              </a:rPr>
              <a:t> </a:t>
            </a:r>
            <a:r>
              <a:rPr sz="3200" b="1" spc="-15" dirty="0">
                <a:solidFill>
                  <a:srgbClr val="FFFF00"/>
                </a:solidFill>
                <a:latin typeface="Carlito"/>
                <a:cs typeface="Carlito"/>
              </a:rPr>
              <a:t>to</a:t>
            </a:r>
            <a:endParaRPr sz="3200" dirty="0">
              <a:solidFill>
                <a:srgbClr val="FFFF00"/>
              </a:solidFill>
              <a:latin typeface="Carlito"/>
              <a:cs typeface="Carlito"/>
            </a:endParaRPr>
          </a:p>
          <a:p>
            <a:pPr marL="817244" lvl="1" indent="-221615">
              <a:spcBef>
                <a:spcPts val="25"/>
              </a:spcBef>
              <a:buClr>
                <a:srgbClr val="D6E3FF"/>
              </a:buClr>
              <a:buSzPct val="75000"/>
              <a:buFont typeface="Arial"/>
              <a:buChar char="•"/>
              <a:tabLst>
                <a:tab pos="817244" algn="l"/>
                <a:tab pos="817880" algn="l"/>
              </a:tabLst>
            </a:pPr>
            <a:r>
              <a:rPr sz="2800" spc="-5" dirty="0">
                <a:solidFill>
                  <a:srgbClr val="FFFF00"/>
                </a:solidFill>
                <a:latin typeface="Carlito"/>
                <a:cs typeface="Carlito"/>
              </a:rPr>
              <a:t>Build </a:t>
            </a:r>
            <a:r>
              <a:rPr sz="2800" spc="-10" dirty="0">
                <a:solidFill>
                  <a:srgbClr val="FFFF00"/>
                </a:solidFill>
                <a:latin typeface="Carlito"/>
                <a:cs typeface="Carlito"/>
              </a:rPr>
              <a:t>knowledge </a:t>
            </a:r>
            <a:r>
              <a:rPr sz="2800" spc="-5" dirty="0">
                <a:solidFill>
                  <a:srgbClr val="FFFF00"/>
                </a:solidFill>
                <a:latin typeface="Carlito"/>
                <a:cs typeface="Carlito"/>
              </a:rPr>
              <a:t>and shape </a:t>
            </a:r>
            <a:r>
              <a:rPr sz="2800" spc="-10" dirty="0">
                <a:solidFill>
                  <a:srgbClr val="FFFF00"/>
                </a:solidFill>
                <a:latin typeface="Carlito"/>
                <a:cs typeface="Carlito"/>
              </a:rPr>
              <a:t>attitudes</a:t>
            </a:r>
            <a:endParaRPr sz="2800" dirty="0">
              <a:solidFill>
                <a:srgbClr val="FFFF00"/>
              </a:solidFill>
              <a:latin typeface="Carlito"/>
              <a:cs typeface="Carlito"/>
            </a:endParaRPr>
          </a:p>
          <a:p>
            <a:pPr marL="817244" lvl="1" indent="-221615">
              <a:buClr>
                <a:srgbClr val="D6E3FF"/>
              </a:buClr>
              <a:buSzPct val="75000"/>
              <a:buFont typeface="Arial"/>
              <a:buChar char="•"/>
              <a:tabLst>
                <a:tab pos="817244" algn="l"/>
                <a:tab pos="817880" algn="l"/>
              </a:tabLst>
            </a:pPr>
            <a:r>
              <a:rPr sz="2800" spc="-15" dirty="0">
                <a:solidFill>
                  <a:srgbClr val="FFFF00"/>
                </a:solidFill>
                <a:latin typeface="Carlito"/>
                <a:cs typeface="Carlito"/>
              </a:rPr>
              <a:t>Inform </a:t>
            </a:r>
            <a:r>
              <a:rPr sz="2800" spc="-5" dirty="0">
                <a:solidFill>
                  <a:srgbClr val="FFFF00"/>
                </a:solidFill>
                <a:latin typeface="Carlito"/>
                <a:cs typeface="Carlito"/>
              </a:rPr>
              <a:t>decision-making</a:t>
            </a:r>
            <a:r>
              <a:rPr sz="2800" spc="-25" dirty="0">
                <a:solidFill>
                  <a:srgbClr val="FFFF00"/>
                </a:solidFill>
                <a:latin typeface="Carlito"/>
                <a:cs typeface="Carlito"/>
              </a:rPr>
              <a:t> </a:t>
            </a:r>
            <a:r>
              <a:rPr sz="2800" spc="-5" dirty="0">
                <a:solidFill>
                  <a:srgbClr val="FFFF00"/>
                </a:solidFill>
                <a:latin typeface="Carlito"/>
                <a:cs typeface="Carlito"/>
              </a:rPr>
              <a:t>choices</a:t>
            </a:r>
            <a:endParaRPr sz="2800" dirty="0">
              <a:solidFill>
                <a:srgbClr val="FFFF00"/>
              </a:solidFill>
              <a:latin typeface="Carlito"/>
              <a:cs typeface="Carlito"/>
            </a:endParaRPr>
          </a:p>
          <a:p>
            <a:pPr marL="817244" lvl="1" indent="-221615">
              <a:buClr>
                <a:srgbClr val="D6E3FF"/>
              </a:buClr>
              <a:buSzPct val="75000"/>
              <a:buFont typeface="Arial"/>
              <a:buChar char="•"/>
              <a:tabLst>
                <a:tab pos="817244" algn="l"/>
                <a:tab pos="817880" algn="l"/>
              </a:tabLst>
            </a:pPr>
            <a:r>
              <a:rPr sz="2800" spc="-10" dirty="0">
                <a:solidFill>
                  <a:srgbClr val="FFFF00"/>
                </a:solidFill>
                <a:latin typeface="Carlito"/>
                <a:cs typeface="Carlito"/>
              </a:rPr>
              <a:t>Develop </a:t>
            </a:r>
            <a:r>
              <a:rPr sz="2800" spc="-5" dirty="0">
                <a:solidFill>
                  <a:srgbClr val="FFFF00"/>
                </a:solidFill>
                <a:latin typeface="Carlito"/>
                <a:cs typeface="Carlito"/>
              </a:rPr>
              <a:t>skills </a:t>
            </a:r>
            <a:r>
              <a:rPr sz="2800" dirty="0">
                <a:solidFill>
                  <a:srgbClr val="FFFF00"/>
                </a:solidFill>
                <a:latin typeface="Carlito"/>
                <a:cs typeface="Carlito"/>
              </a:rPr>
              <a:t>and </a:t>
            </a:r>
            <a:r>
              <a:rPr sz="2800" spc="-10" dirty="0">
                <a:solidFill>
                  <a:srgbClr val="FFFF00"/>
                </a:solidFill>
                <a:latin typeface="Carlito"/>
                <a:cs typeface="Carlito"/>
              </a:rPr>
              <a:t>behaviors </a:t>
            </a:r>
            <a:r>
              <a:rPr sz="2800" spc="-20" dirty="0">
                <a:solidFill>
                  <a:srgbClr val="FFFF00"/>
                </a:solidFill>
                <a:latin typeface="Carlito"/>
                <a:cs typeface="Carlito"/>
              </a:rPr>
              <a:t>for </a:t>
            </a:r>
            <a:r>
              <a:rPr sz="2800" spc="-10" dirty="0">
                <a:solidFill>
                  <a:srgbClr val="FFFF00"/>
                </a:solidFill>
                <a:latin typeface="Carlito"/>
                <a:cs typeface="Carlito"/>
              </a:rPr>
              <a:t>healthy</a:t>
            </a:r>
            <a:r>
              <a:rPr sz="2800" spc="-5" dirty="0">
                <a:solidFill>
                  <a:srgbClr val="FFFF00"/>
                </a:solidFill>
                <a:latin typeface="Carlito"/>
                <a:cs typeface="Carlito"/>
              </a:rPr>
              <a:t> living</a:t>
            </a:r>
            <a:endParaRPr sz="2800" dirty="0">
              <a:solidFill>
                <a:srgbClr val="FFFF00"/>
              </a:solidFill>
              <a:latin typeface="Carlito"/>
              <a:cs typeface="Carlito"/>
            </a:endParaRPr>
          </a:p>
          <a:p>
            <a:pPr marL="355600" marR="5080" indent="-342900">
              <a:spcBef>
                <a:spcPts val="1820"/>
              </a:spcBef>
              <a:buClr>
                <a:srgbClr val="D6E3FF"/>
              </a:buClr>
              <a:buFont typeface="Arial"/>
              <a:buChar char="•"/>
              <a:tabLst>
                <a:tab pos="355600" algn="l"/>
                <a:tab pos="356235" algn="l"/>
              </a:tabLst>
            </a:pPr>
            <a:r>
              <a:rPr sz="3200" b="1" spc="-5" dirty="0">
                <a:solidFill>
                  <a:srgbClr val="FFFF00"/>
                </a:solidFill>
                <a:latin typeface="Carlito"/>
                <a:cs typeface="Carlito"/>
              </a:rPr>
              <a:t>Health </a:t>
            </a:r>
            <a:r>
              <a:rPr sz="3200" b="1" spc="-10" dirty="0">
                <a:solidFill>
                  <a:srgbClr val="FFFF00"/>
                </a:solidFill>
                <a:latin typeface="Carlito"/>
                <a:cs typeface="Carlito"/>
              </a:rPr>
              <a:t>education </a:t>
            </a:r>
            <a:r>
              <a:rPr sz="3200" b="1" spc="-5" dirty="0">
                <a:solidFill>
                  <a:srgbClr val="FFFF00"/>
                </a:solidFill>
                <a:latin typeface="Carlito"/>
                <a:cs typeface="Carlito"/>
              </a:rPr>
              <a:t>and health </a:t>
            </a:r>
            <a:r>
              <a:rPr sz="3200" b="1" spc="-10" dirty="0">
                <a:solidFill>
                  <a:srgbClr val="FFFF00"/>
                </a:solidFill>
                <a:latin typeface="Carlito"/>
                <a:cs typeface="Carlito"/>
              </a:rPr>
              <a:t>promotion  partnerships </a:t>
            </a:r>
            <a:r>
              <a:rPr sz="3200" b="1" spc="-5" dirty="0">
                <a:solidFill>
                  <a:srgbClr val="FFFF00"/>
                </a:solidFill>
                <a:latin typeface="Carlito"/>
                <a:cs typeface="Carlito"/>
              </a:rPr>
              <a:t>within the community </a:t>
            </a:r>
            <a:r>
              <a:rPr sz="3200" b="1" spc="-15" dirty="0">
                <a:solidFill>
                  <a:srgbClr val="FFFF00"/>
                </a:solidFill>
                <a:latin typeface="Carlito"/>
                <a:cs typeface="Carlito"/>
              </a:rPr>
              <a:t>to </a:t>
            </a:r>
            <a:r>
              <a:rPr sz="3200" b="1" spc="-5" dirty="0">
                <a:solidFill>
                  <a:srgbClr val="FFFF00"/>
                </a:solidFill>
                <a:latin typeface="Carlito"/>
                <a:cs typeface="Carlito"/>
              </a:rPr>
              <a:t>support  </a:t>
            </a:r>
            <a:r>
              <a:rPr sz="3200" b="1" spc="-15" dirty="0">
                <a:solidFill>
                  <a:srgbClr val="FFFF00"/>
                </a:solidFill>
                <a:latin typeface="Carlito"/>
                <a:cs typeface="Carlito"/>
              </a:rPr>
              <a:t>healthy</a:t>
            </a:r>
            <a:r>
              <a:rPr sz="3200" b="1" spc="15" dirty="0">
                <a:solidFill>
                  <a:srgbClr val="FFFF00"/>
                </a:solidFill>
                <a:latin typeface="Carlito"/>
                <a:cs typeface="Carlito"/>
              </a:rPr>
              <a:t> </a:t>
            </a:r>
            <a:r>
              <a:rPr sz="3200" b="1" spc="-10" dirty="0">
                <a:solidFill>
                  <a:srgbClr val="FFFF00"/>
                </a:solidFill>
                <a:latin typeface="Carlito"/>
                <a:cs typeface="Carlito"/>
              </a:rPr>
              <a:t>living</a:t>
            </a:r>
            <a:endParaRPr sz="3200" dirty="0">
              <a:solidFill>
                <a:srgbClr val="FFFF00"/>
              </a:solidFill>
              <a:latin typeface="Carlito"/>
              <a:cs typeface="Carlito"/>
            </a:endParaRPr>
          </a:p>
          <a:p>
            <a:pPr marL="355600" indent="-343535">
              <a:spcBef>
                <a:spcPts val="1850"/>
              </a:spcBef>
              <a:buClr>
                <a:srgbClr val="D6E3FF"/>
              </a:buClr>
              <a:buFont typeface="Arial"/>
              <a:buChar char="•"/>
              <a:tabLst>
                <a:tab pos="355600" algn="l"/>
                <a:tab pos="356235" algn="l"/>
              </a:tabLst>
            </a:pPr>
            <a:r>
              <a:rPr sz="3200" b="1" spc="-10" dirty="0">
                <a:solidFill>
                  <a:srgbClr val="FFFF00"/>
                </a:solidFill>
                <a:latin typeface="Carlito"/>
                <a:cs typeface="Carlito"/>
              </a:rPr>
              <a:t>Media advocacy </a:t>
            </a:r>
            <a:r>
              <a:rPr sz="3200" b="1" spc="-5" dirty="0">
                <a:solidFill>
                  <a:srgbClr val="FFFF00"/>
                </a:solidFill>
                <a:latin typeface="Carlito"/>
                <a:cs typeface="Carlito"/>
              </a:rPr>
              <a:t>and social</a:t>
            </a:r>
            <a:r>
              <a:rPr sz="3200" b="1" spc="75" dirty="0">
                <a:solidFill>
                  <a:srgbClr val="FFFF00"/>
                </a:solidFill>
                <a:latin typeface="Carlito"/>
                <a:cs typeface="Carlito"/>
              </a:rPr>
              <a:t> </a:t>
            </a:r>
            <a:r>
              <a:rPr sz="3200" b="1" spc="-15" dirty="0">
                <a:solidFill>
                  <a:srgbClr val="FFFF00"/>
                </a:solidFill>
                <a:latin typeface="Carlito"/>
                <a:cs typeface="Carlito"/>
              </a:rPr>
              <a:t>marketing</a:t>
            </a:r>
            <a:endParaRPr lang="en-US" sz="3200" b="1" spc="-15" dirty="0">
              <a:solidFill>
                <a:srgbClr val="FFFF00"/>
              </a:solidFill>
              <a:latin typeface="Carlito"/>
              <a:cs typeface="Carlito"/>
            </a:endParaRPr>
          </a:p>
          <a:p>
            <a:pPr marL="12065">
              <a:spcBef>
                <a:spcPts val="1850"/>
              </a:spcBef>
              <a:buClr>
                <a:srgbClr val="D6E3FF"/>
              </a:buClr>
              <a:tabLst>
                <a:tab pos="355600" algn="l"/>
                <a:tab pos="356235" algn="l"/>
              </a:tabLst>
            </a:pPr>
            <a:r>
              <a:rPr lang="en-US" sz="3200" b="1" spc="-15" dirty="0">
                <a:solidFill>
                  <a:srgbClr val="FFFF00"/>
                </a:solidFill>
                <a:latin typeface="Carlito"/>
                <a:cs typeface="Carlito"/>
              </a:rPr>
              <a:t>*</a:t>
            </a:r>
            <a:r>
              <a:rPr lang="en-US" dirty="0"/>
              <a:t> make (someone) stronger and more confident, especially in controlling their life and claiming their rights</a:t>
            </a:r>
            <a:endParaRPr sz="3200" dirty="0">
              <a:solidFill>
                <a:srgbClr val="FFFF00"/>
              </a:solidFill>
              <a:latin typeface="Carlito"/>
              <a:cs typeface="Carlito"/>
            </a:endParaRPr>
          </a:p>
        </p:txBody>
      </p:sp>
      <p:sp>
        <p:nvSpPr>
          <p:cNvPr id="5" name="Date Placeholder 4">
            <a:extLst>
              <a:ext uri="{FF2B5EF4-FFF2-40B4-BE49-F238E27FC236}">
                <a16:creationId xmlns:a16="http://schemas.microsoft.com/office/drawing/2014/main" id="{695A3364-0FD4-41CA-8141-5FBEF1F4248B}"/>
              </a:ext>
            </a:extLst>
          </p:cNvPr>
          <p:cNvSpPr>
            <a:spLocks noGrp="1"/>
          </p:cNvSpPr>
          <p:nvPr>
            <p:ph type="dt" sz="half" idx="10"/>
          </p:nvPr>
        </p:nvSpPr>
        <p:spPr/>
        <p:txBody>
          <a:bodyPr/>
          <a:lstStyle/>
          <a:p>
            <a:fld id="{1F12E06F-B4D5-4D44-800D-BF4CEDAF4837}" type="datetime1">
              <a:rPr lang="en-US" smtClean="0"/>
              <a:t>3/12/2021</a:t>
            </a:fld>
            <a:endParaRPr lang="en-US"/>
          </a:p>
        </p:txBody>
      </p:sp>
      <p:sp>
        <p:nvSpPr>
          <p:cNvPr id="6" name="Slide Number Placeholder 5">
            <a:extLst>
              <a:ext uri="{FF2B5EF4-FFF2-40B4-BE49-F238E27FC236}">
                <a16:creationId xmlns:a16="http://schemas.microsoft.com/office/drawing/2014/main" id="{8242AEE1-89D9-4776-9C54-2B13F024150F}"/>
              </a:ext>
            </a:extLst>
          </p:cNvPr>
          <p:cNvSpPr>
            <a:spLocks noGrp="1"/>
          </p:cNvSpPr>
          <p:nvPr>
            <p:ph type="sldNum" sz="quarter" idx="12"/>
          </p:nvPr>
        </p:nvSpPr>
        <p:spPr/>
        <p:txBody>
          <a:bodyPr/>
          <a:lstStyle/>
          <a:p>
            <a:fld id="{B6F15528-21DE-4FAA-801E-634DDDAF4B2B}" type="slidenum">
              <a:rPr lang="en-US" smtClean="0"/>
              <a:t>11</a:t>
            </a:fld>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81000" y="444834"/>
            <a:ext cx="9407173" cy="1174936"/>
          </a:xfrm>
          <a:prstGeom prst="rect">
            <a:avLst/>
          </a:prstGeom>
        </p:spPr>
        <p:txBody>
          <a:bodyPr vert="horz" wrap="square" lIns="0" tIns="66293" rIns="0" bIns="0" rtlCol="0" anchor="t">
            <a:spAutoFit/>
          </a:bodyPr>
          <a:lstStyle/>
          <a:p>
            <a:pPr marL="965835" marR="5080" indent="-654050">
              <a:spcBef>
                <a:spcPts val="100"/>
              </a:spcBef>
            </a:pPr>
            <a:r>
              <a:rPr sz="3600" b="1" spc="-20" dirty="0">
                <a:solidFill>
                  <a:schemeClr val="accent3"/>
                </a:solidFill>
              </a:rPr>
              <a:t>ES </a:t>
            </a:r>
            <a:r>
              <a:rPr sz="3600" b="1" dirty="0">
                <a:solidFill>
                  <a:schemeClr val="accent3"/>
                </a:solidFill>
              </a:rPr>
              <a:t>4 – </a:t>
            </a:r>
            <a:r>
              <a:rPr sz="3600" b="1" spc="-10" dirty="0">
                <a:solidFill>
                  <a:schemeClr val="accent3"/>
                </a:solidFill>
              </a:rPr>
              <a:t>Mobilize </a:t>
            </a:r>
            <a:r>
              <a:rPr sz="3600" b="1" dirty="0">
                <a:solidFill>
                  <a:schemeClr val="accent3"/>
                </a:solidFill>
              </a:rPr>
              <a:t>Community </a:t>
            </a:r>
            <a:r>
              <a:rPr sz="3600" b="1" spc="-10" dirty="0">
                <a:solidFill>
                  <a:schemeClr val="accent3"/>
                </a:solidFill>
              </a:rPr>
              <a:t>Partnerships </a:t>
            </a:r>
            <a:r>
              <a:rPr sz="3600" b="1" spc="-20" dirty="0">
                <a:solidFill>
                  <a:schemeClr val="accent3"/>
                </a:solidFill>
              </a:rPr>
              <a:t>to  </a:t>
            </a:r>
            <a:r>
              <a:rPr sz="3600" b="1" spc="-5" dirty="0">
                <a:solidFill>
                  <a:schemeClr val="accent3"/>
                </a:solidFill>
              </a:rPr>
              <a:t>Identify </a:t>
            </a:r>
            <a:r>
              <a:rPr sz="3600" b="1" dirty="0">
                <a:solidFill>
                  <a:schemeClr val="accent3"/>
                </a:solidFill>
              </a:rPr>
              <a:t>and </a:t>
            </a:r>
            <a:r>
              <a:rPr sz="3600" b="1" spc="-5" dirty="0">
                <a:solidFill>
                  <a:schemeClr val="accent3"/>
                </a:solidFill>
              </a:rPr>
              <a:t>Solve </a:t>
            </a:r>
            <a:r>
              <a:rPr sz="3600" b="1" dirty="0">
                <a:solidFill>
                  <a:schemeClr val="accent3"/>
                </a:solidFill>
              </a:rPr>
              <a:t>Health</a:t>
            </a:r>
            <a:r>
              <a:rPr sz="3600" b="1" spc="-75" dirty="0">
                <a:solidFill>
                  <a:schemeClr val="accent3"/>
                </a:solidFill>
              </a:rPr>
              <a:t> </a:t>
            </a:r>
            <a:r>
              <a:rPr sz="3600" b="1" spc="-5" dirty="0">
                <a:solidFill>
                  <a:schemeClr val="accent3"/>
                </a:solidFill>
              </a:rPr>
              <a:t>Problems</a:t>
            </a:r>
          </a:p>
        </p:txBody>
      </p:sp>
      <p:sp>
        <p:nvSpPr>
          <p:cNvPr id="3" name="object 3"/>
          <p:cNvSpPr txBox="1"/>
          <p:nvPr/>
        </p:nvSpPr>
        <p:spPr>
          <a:xfrm>
            <a:off x="923156" y="2133600"/>
            <a:ext cx="9220200" cy="3551613"/>
          </a:xfrm>
          <a:prstGeom prst="rect">
            <a:avLst/>
          </a:prstGeom>
        </p:spPr>
        <p:txBody>
          <a:bodyPr vert="horz" wrap="square" lIns="0" tIns="12065" rIns="0" bIns="0" rtlCol="0">
            <a:spAutoFit/>
          </a:bodyPr>
          <a:lstStyle/>
          <a:p>
            <a:pPr marL="355600" indent="-343535">
              <a:spcBef>
                <a:spcPts val="95"/>
              </a:spcBef>
              <a:buFont typeface="Arial"/>
              <a:buChar char="•"/>
              <a:tabLst>
                <a:tab pos="355600" algn="l"/>
                <a:tab pos="356235" algn="l"/>
              </a:tabLst>
            </a:pPr>
            <a:r>
              <a:rPr sz="3600" b="1" spc="-10" dirty="0">
                <a:solidFill>
                  <a:srgbClr val="92D050"/>
                </a:solidFill>
                <a:latin typeface="Carlito"/>
                <a:cs typeface="Carlito"/>
              </a:rPr>
              <a:t>Constituency</a:t>
            </a:r>
            <a:r>
              <a:rPr sz="3600" b="1" spc="25" dirty="0">
                <a:solidFill>
                  <a:srgbClr val="92D050"/>
                </a:solidFill>
                <a:latin typeface="Carlito"/>
                <a:cs typeface="Carlito"/>
              </a:rPr>
              <a:t> </a:t>
            </a:r>
            <a:r>
              <a:rPr sz="3600" b="1" spc="-15" dirty="0">
                <a:solidFill>
                  <a:srgbClr val="92D050"/>
                </a:solidFill>
                <a:latin typeface="Carlito"/>
                <a:cs typeface="Carlito"/>
              </a:rPr>
              <a:t>development</a:t>
            </a:r>
            <a:endParaRPr sz="3600" dirty="0">
              <a:solidFill>
                <a:srgbClr val="92D050"/>
              </a:solidFill>
              <a:latin typeface="Carlito"/>
              <a:cs typeface="Carlito"/>
            </a:endParaRPr>
          </a:p>
          <a:p>
            <a:pPr marL="355600" indent="-343535">
              <a:spcBef>
                <a:spcPts val="2014"/>
              </a:spcBef>
              <a:buFont typeface="Arial"/>
              <a:buChar char="•"/>
              <a:tabLst>
                <a:tab pos="355600" algn="l"/>
                <a:tab pos="356235" algn="l"/>
              </a:tabLst>
            </a:pPr>
            <a:r>
              <a:rPr sz="3600" b="1" spc="-30" dirty="0">
                <a:solidFill>
                  <a:srgbClr val="92D050"/>
                </a:solidFill>
                <a:latin typeface="Carlito"/>
                <a:cs typeface="Carlito"/>
              </a:rPr>
              <a:t>system </a:t>
            </a:r>
            <a:r>
              <a:rPr sz="3600" b="1" spc="-10" dirty="0">
                <a:solidFill>
                  <a:srgbClr val="92D050"/>
                </a:solidFill>
                <a:latin typeface="Carlito"/>
                <a:cs typeface="Carlito"/>
              </a:rPr>
              <a:t>partners and</a:t>
            </a:r>
            <a:r>
              <a:rPr sz="3600" b="1" spc="-25" dirty="0">
                <a:solidFill>
                  <a:srgbClr val="92D050"/>
                </a:solidFill>
                <a:latin typeface="Carlito"/>
                <a:cs typeface="Carlito"/>
              </a:rPr>
              <a:t> </a:t>
            </a:r>
            <a:r>
              <a:rPr sz="3600" b="1" spc="-20" dirty="0">
                <a:solidFill>
                  <a:srgbClr val="92D050"/>
                </a:solidFill>
                <a:latin typeface="Carlito"/>
                <a:cs typeface="Carlito"/>
              </a:rPr>
              <a:t>stakeholders</a:t>
            </a:r>
            <a:endParaRPr sz="3600" dirty="0">
              <a:solidFill>
                <a:srgbClr val="92D050"/>
              </a:solidFill>
              <a:latin typeface="Carlito"/>
              <a:cs typeface="Carlito"/>
            </a:endParaRPr>
          </a:p>
          <a:p>
            <a:pPr marL="355600" indent="-343535">
              <a:spcBef>
                <a:spcPts val="2014"/>
              </a:spcBef>
              <a:buFont typeface="Arial"/>
              <a:buChar char="•"/>
              <a:tabLst>
                <a:tab pos="355600" algn="l"/>
                <a:tab pos="356235" algn="l"/>
              </a:tabLst>
            </a:pPr>
            <a:r>
              <a:rPr sz="3600" b="1" spc="-10" dirty="0">
                <a:solidFill>
                  <a:srgbClr val="92D050"/>
                </a:solidFill>
                <a:latin typeface="Carlito"/>
                <a:cs typeface="Carlito"/>
              </a:rPr>
              <a:t>Coalition</a:t>
            </a:r>
            <a:r>
              <a:rPr sz="3600" b="1" spc="30" dirty="0">
                <a:solidFill>
                  <a:srgbClr val="92D050"/>
                </a:solidFill>
                <a:latin typeface="Carlito"/>
                <a:cs typeface="Carlito"/>
              </a:rPr>
              <a:t> </a:t>
            </a:r>
            <a:r>
              <a:rPr sz="3600" b="1" spc="-15" dirty="0">
                <a:solidFill>
                  <a:srgbClr val="92D050"/>
                </a:solidFill>
                <a:latin typeface="Carlito"/>
                <a:cs typeface="Carlito"/>
              </a:rPr>
              <a:t>development</a:t>
            </a:r>
            <a:endParaRPr sz="3600" dirty="0">
              <a:solidFill>
                <a:srgbClr val="92D050"/>
              </a:solidFill>
              <a:latin typeface="Carlito"/>
              <a:cs typeface="Carlito"/>
            </a:endParaRPr>
          </a:p>
          <a:p>
            <a:pPr marL="355600" marR="52069" indent="-343535">
              <a:spcBef>
                <a:spcPts val="2020"/>
              </a:spcBef>
              <a:buFont typeface="Arial"/>
              <a:buChar char="•"/>
              <a:tabLst>
                <a:tab pos="355600" algn="l"/>
                <a:tab pos="356235" algn="l"/>
              </a:tabLst>
            </a:pPr>
            <a:r>
              <a:rPr sz="3600" b="1" spc="-10" dirty="0">
                <a:solidFill>
                  <a:srgbClr val="92D050"/>
                </a:solidFill>
                <a:latin typeface="Carlito"/>
                <a:cs typeface="Carlito"/>
              </a:rPr>
              <a:t>Formal and </a:t>
            </a:r>
            <a:r>
              <a:rPr sz="3600" b="1" spc="-15" dirty="0">
                <a:solidFill>
                  <a:srgbClr val="92D050"/>
                </a:solidFill>
                <a:latin typeface="Carlito"/>
                <a:cs typeface="Carlito"/>
              </a:rPr>
              <a:t>informal </a:t>
            </a:r>
            <a:r>
              <a:rPr sz="3600" b="1" spc="-10" dirty="0">
                <a:solidFill>
                  <a:srgbClr val="92D050"/>
                </a:solidFill>
                <a:latin typeface="Carlito"/>
                <a:cs typeface="Carlito"/>
              </a:rPr>
              <a:t>partnerships </a:t>
            </a:r>
            <a:r>
              <a:rPr sz="3600" b="1" spc="-15" dirty="0">
                <a:solidFill>
                  <a:srgbClr val="92D050"/>
                </a:solidFill>
                <a:latin typeface="Carlito"/>
                <a:cs typeface="Carlito"/>
              </a:rPr>
              <a:t>to promote  </a:t>
            </a:r>
            <a:r>
              <a:rPr sz="3600" b="1" spc="-10" dirty="0">
                <a:solidFill>
                  <a:srgbClr val="92D050"/>
                </a:solidFill>
                <a:latin typeface="Carlito"/>
                <a:cs typeface="Carlito"/>
              </a:rPr>
              <a:t>health</a:t>
            </a:r>
            <a:r>
              <a:rPr sz="3600" b="1" spc="20" dirty="0">
                <a:solidFill>
                  <a:srgbClr val="92D050"/>
                </a:solidFill>
                <a:latin typeface="Carlito"/>
                <a:cs typeface="Carlito"/>
              </a:rPr>
              <a:t> </a:t>
            </a:r>
            <a:r>
              <a:rPr sz="3600" b="1" spc="-15" dirty="0">
                <a:solidFill>
                  <a:srgbClr val="92D050"/>
                </a:solidFill>
                <a:latin typeface="Carlito"/>
                <a:cs typeface="Carlito"/>
              </a:rPr>
              <a:t>improvement</a:t>
            </a:r>
            <a:endParaRPr sz="3600" dirty="0">
              <a:solidFill>
                <a:srgbClr val="92D050"/>
              </a:solidFill>
              <a:latin typeface="Carlito"/>
              <a:cs typeface="Carlito"/>
            </a:endParaRPr>
          </a:p>
        </p:txBody>
      </p:sp>
      <p:sp>
        <p:nvSpPr>
          <p:cNvPr id="4" name="Date Placeholder 3">
            <a:extLst>
              <a:ext uri="{FF2B5EF4-FFF2-40B4-BE49-F238E27FC236}">
                <a16:creationId xmlns:a16="http://schemas.microsoft.com/office/drawing/2014/main" id="{B09C2D98-6627-445A-866E-BDC7FD9109B9}"/>
              </a:ext>
            </a:extLst>
          </p:cNvPr>
          <p:cNvSpPr>
            <a:spLocks noGrp="1"/>
          </p:cNvSpPr>
          <p:nvPr>
            <p:ph type="dt" sz="half" idx="10"/>
          </p:nvPr>
        </p:nvSpPr>
        <p:spPr/>
        <p:txBody>
          <a:bodyPr/>
          <a:lstStyle/>
          <a:p>
            <a:fld id="{94E2FC2E-396C-42EC-9676-6D9A6C29A909}" type="datetime1">
              <a:rPr lang="en-US" smtClean="0"/>
              <a:t>3/12/2021</a:t>
            </a:fld>
            <a:endParaRPr lang="en-US"/>
          </a:p>
        </p:txBody>
      </p:sp>
      <p:sp>
        <p:nvSpPr>
          <p:cNvPr id="5" name="Slide Number Placeholder 4">
            <a:extLst>
              <a:ext uri="{FF2B5EF4-FFF2-40B4-BE49-F238E27FC236}">
                <a16:creationId xmlns:a16="http://schemas.microsoft.com/office/drawing/2014/main" id="{EBCF3A8F-58A5-475F-AC97-8A60C36F147D}"/>
              </a:ext>
            </a:extLst>
          </p:cNvPr>
          <p:cNvSpPr>
            <a:spLocks noGrp="1"/>
          </p:cNvSpPr>
          <p:nvPr>
            <p:ph type="sldNum" sz="quarter" idx="12"/>
          </p:nvPr>
        </p:nvSpPr>
        <p:spPr/>
        <p:txBody>
          <a:bodyPr/>
          <a:lstStyle/>
          <a:p>
            <a:fld id="{B6F15528-21DE-4FAA-801E-634DDDAF4B2B}" type="slidenum">
              <a:rPr lang="en-US" smtClean="0"/>
              <a:t>12</a:t>
            </a:fld>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0055978" y="3429000"/>
            <a:ext cx="2049782" cy="3300583"/>
          </a:xfrm>
          <a:prstGeom prst="rect">
            <a:avLst/>
          </a:prstGeom>
          <a:blipFill>
            <a:blip r:embed="rId3"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152401" y="452718"/>
            <a:ext cx="10200139" cy="1170243"/>
          </a:xfrm>
          <a:prstGeom prst="rect">
            <a:avLst/>
          </a:prstGeom>
        </p:spPr>
        <p:txBody>
          <a:bodyPr vert="horz" wrap="square" lIns="0" tIns="183565" rIns="0" bIns="0" rtlCol="0" anchor="t">
            <a:spAutoFit/>
          </a:bodyPr>
          <a:lstStyle/>
          <a:p>
            <a:pPr marL="727075" marR="5080" indent="-480695">
              <a:spcBef>
                <a:spcPts val="105"/>
              </a:spcBef>
            </a:pPr>
            <a:r>
              <a:rPr sz="3200" b="1" spc="-20" dirty="0">
                <a:solidFill>
                  <a:schemeClr val="accent3"/>
                </a:solidFill>
              </a:rPr>
              <a:t>ES </a:t>
            </a:r>
            <a:r>
              <a:rPr sz="3200" b="1" dirty="0">
                <a:solidFill>
                  <a:schemeClr val="accent3"/>
                </a:solidFill>
              </a:rPr>
              <a:t>5 – </a:t>
            </a:r>
            <a:r>
              <a:rPr sz="3200" b="1" spc="-10" dirty="0">
                <a:solidFill>
                  <a:schemeClr val="accent3"/>
                </a:solidFill>
              </a:rPr>
              <a:t>Develop </a:t>
            </a:r>
            <a:r>
              <a:rPr sz="3200" b="1" spc="-5" dirty="0">
                <a:solidFill>
                  <a:schemeClr val="accent3"/>
                </a:solidFill>
              </a:rPr>
              <a:t>Policies </a:t>
            </a:r>
            <a:r>
              <a:rPr sz="3200" b="1" dirty="0">
                <a:solidFill>
                  <a:schemeClr val="accent3"/>
                </a:solidFill>
              </a:rPr>
              <a:t>and Plans </a:t>
            </a:r>
            <a:r>
              <a:rPr sz="3200" b="1" spc="-10" dirty="0">
                <a:solidFill>
                  <a:schemeClr val="accent3"/>
                </a:solidFill>
              </a:rPr>
              <a:t>That </a:t>
            </a:r>
            <a:r>
              <a:rPr sz="3200" b="1" spc="-5" dirty="0">
                <a:solidFill>
                  <a:schemeClr val="accent3"/>
                </a:solidFill>
              </a:rPr>
              <a:t>Support  Individual </a:t>
            </a:r>
            <a:r>
              <a:rPr sz="3200" b="1" dirty="0">
                <a:solidFill>
                  <a:schemeClr val="accent3"/>
                </a:solidFill>
              </a:rPr>
              <a:t>and Community Health</a:t>
            </a:r>
            <a:r>
              <a:rPr sz="3200" b="1" spc="-100" dirty="0">
                <a:solidFill>
                  <a:schemeClr val="accent3"/>
                </a:solidFill>
              </a:rPr>
              <a:t> </a:t>
            </a:r>
            <a:r>
              <a:rPr sz="3200" b="1" spc="-20" dirty="0">
                <a:solidFill>
                  <a:schemeClr val="accent3"/>
                </a:solidFill>
              </a:rPr>
              <a:t>Efforts</a:t>
            </a:r>
          </a:p>
        </p:txBody>
      </p:sp>
      <p:sp>
        <p:nvSpPr>
          <p:cNvPr id="4" name="object 4"/>
          <p:cNvSpPr txBox="1"/>
          <p:nvPr/>
        </p:nvSpPr>
        <p:spPr>
          <a:xfrm>
            <a:off x="685800" y="1943100"/>
            <a:ext cx="9067799" cy="4146648"/>
          </a:xfrm>
          <a:prstGeom prst="rect">
            <a:avLst/>
          </a:prstGeom>
        </p:spPr>
        <p:txBody>
          <a:bodyPr vert="horz" wrap="square" lIns="0" tIns="12065" rIns="0" bIns="0" rtlCol="0">
            <a:spAutoFit/>
          </a:bodyPr>
          <a:lstStyle/>
          <a:p>
            <a:pPr marL="355600" marR="5080" indent="-343535">
              <a:spcBef>
                <a:spcPts val="95"/>
              </a:spcBef>
              <a:buFont typeface="Arial"/>
              <a:buChar char="•"/>
              <a:tabLst>
                <a:tab pos="355600" algn="l"/>
                <a:tab pos="356235" algn="l"/>
              </a:tabLst>
            </a:pPr>
            <a:r>
              <a:rPr sz="3600" b="1" spc="-15" dirty="0">
                <a:solidFill>
                  <a:srgbClr val="FFFFFF"/>
                </a:solidFill>
                <a:latin typeface="Carlito"/>
                <a:cs typeface="Carlito"/>
              </a:rPr>
              <a:t>Policy development to protect </a:t>
            </a:r>
            <a:r>
              <a:rPr sz="3600" b="1" spc="-10" dirty="0">
                <a:solidFill>
                  <a:srgbClr val="FFFFFF"/>
                </a:solidFill>
                <a:latin typeface="Carlito"/>
                <a:cs typeface="Carlito"/>
              </a:rPr>
              <a:t>health  </a:t>
            </a:r>
            <a:r>
              <a:rPr sz="3600" b="1" spc="-5" dirty="0">
                <a:solidFill>
                  <a:srgbClr val="FFFFFF"/>
                </a:solidFill>
                <a:latin typeface="Carlito"/>
                <a:cs typeface="Carlito"/>
              </a:rPr>
              <a:t>and </a:t>
            </a:r>
            <a:r>
              <a:rPr sz="3600" b="1" spc="-10" dirty="0">
                <a:solidFill>
                  <a:srgbClr val="FFFFFF"/>
                </a:solidFill>
                <a:latin typeface="Carlito"/>
                <a:cs typeface="Carlito"/>
              </a:rPr>
              <a:t>guide public </a:t>
            </a:r>
            <a:r>
              <a:rPr sz="3600" b="1" spc="-5" dirty="0">
                <a:solidFill>
                  <a:srgbClr val="FFFFFF"/>
                </a:solidFill>
                <a:latin typeface="Carlito"/>
                <a:cs typeface="Carlito"/>
              </a:rPr>
              <a:t>health</a:t>
            </a:r>
            <a:r>
              <a:rPr sz="3600" b="1" spc="75" dirty="0">
                <a:solidFill>
                  <a:srgbClr val="FFFFFF"/>
                </a:solidFill>
                <a:latin typeface="Carlito"/>
                <a:cs typeface="Carlito"/>
              </a:rPr>
              <a:t> </a:t>
            </a:r>
            <a:r>
              <a:rPr sz="3600" b="1" spc="-10" dirty="0">
                <a:solidFill>
                  <a:srgbClr val="FFFFFF"/>
                </a:solidFill>
                <a:latin typeface="Carlito"/>
                <a:cs typeface="Carlito"/>
              </a:rPr>
              <a:t>practice</a:t>
            </a:r>
            <a:endParaRPr sz="3600" dirty="0">
              <a:latin typeface="Carlito"/>
              <a:cs typeface="Carlito"/>
            </a:endParaRPr>
          </a:p>
          <a:p>
            <a:pPr marL="355600" marR="240665" indent="-343535">
              <a:spcBef>
                <a:spcPts val="1010"/>
              </a:spcBef>
              <a:buFont typeface="Arial"/>
              <a:buChar char="•"/>
              <a:tabLst>
                <a:tab pos="355600" algn="l"/>
                <a:tab pos="356235" algn="l"/>
              </a:tabLst>
            </a:pPr>
            <a:r>
              <a:rPr sz="3600" b="1" spc="-5" dirty="0">
                <a:solidFill>
                  <a:srgbClr val="FFFFFF"/>
                </a:solidFill>
                <a:latin typeface="Carlito"/>
                <a:cs typeface="Carlito"/>
              </a:rPr>
              <a:t>Community </a:t>
            </a:r>
            <a:r>
              <a:rPr sz="3600" b="1" spc="-10" dirty="0">
                <a:solidFill>
                  <a:srgbClr val="FFFFFF"/>
                </a:solidFill>
                <a:latin typeface="Carlito"/>
                <a:cs typeface="Carlito"/>
              </a:rPr>
              <a:t>and </a:t>
            </a:r>
            <a:r>
              <a:rPr sz="3600" b="1" spc="-30" dirty="0">
                <a:solidFill>
                  <a:srgbClr val="FFFFFF"/>
                </a:solidFill>
                <a:latin typeface="Carlito"/>
                <a:cs typeface="Carlito"/>
              </a:rPr>
              <a:t>state </a:t>
            </a:r>
            <a:r>
              <a:rPr sz="3600" b="1" spc="-15" dirty="0">
                <a:solidFill>
                  <a:srgbClr val="FFFFFF"/>
                </a:solidFill>
                <a:latin typeface="Carlito"/>
                <a:cs typeface="Carlito"/>
              </a:rPr>
              <a:t>improvement  </a:t>
            </a:r>
            <a:r>
              <a:rPr sz="3600" b="1" spc="-5" dirty="0">
                <a:solidFill>
                  <a:srgbClr val="FFFFFF"/>
                </a:solidFill>
                <a:latin typeface="Carlito"/>
                <a:cs typeface="Carlito"/>
              </a:rPr>
              <a:t>planning</a:t>
            </a:r>
            <a:endParaRPr sz="3600" dirty="0">
              <a:latin typeface="Carlito"/>
              <a:cs typeface="Carlito"/>
            </a:endParaRPr>
          </a:p>
          <a:p>
            <a:pPr marL="355600" indent="-343535">
              <a:buFont typeface="Arial"/>
              <a:buChar char="•"/>
              <a:tabLst>
                <a:tab pos="355600" algn="l"/>
                <a:tab pos="356235" algn="l"/>
              </a:tabLst>
            </a:pPr>
            <a:r>
              <a:rPr sz="3600" b="1" spc="-10" dirty="0">
                <a:solidFill>
                  <a:srgbClr val="FFFFFF"/>
                </a:solidFill>
                <a:latin typeface="Carlito"/>
                <a:cs typeface="Carlito"/>
              </a:rPr>
              <a:t>Emergency response</a:t>
            </a:r>
            <a:r>
              <a:rPr sz="3600" b="1" spc="35" dirty="0">
                <a:solidFill>
                  <a:srgbClr val="FFFFFF"/>
                </a:solidFill>
                <a:latin typeface="Carlito"/>
                <a:cs typeface="Carlito"/>
              </a:rPr>
              <a:t> </a:t>
            </a:r>
            <a:r>
              <a:rPr sz="3600" b="1" spc="-10" dirty="0">
                <a:solidFill>
                  <a:srgbClr val="FFFFFF"/>
                </a:solidFill>
                <a:latin typeface="Carlito"/>
                <a:cs typeface="Carlito"/>
              </a:rPr>
              <a:t>planning</a:t>
            </a:r>
            <a:endParaRPr sz="3600" dirty="0">
              <a:latin typeface="Carlito"/>
              <a:cs typeface="Carlito"/>
            </a:endParaRPr>
          </a:p>
          <a:p>
            <a:pPr marL="355600" marR="654050" indent="-343535">
              <a:spcBef>
                <a:spcPts val="1005"/>
              </a:spcBef>
              <a:buFont typeface="Arial"/>
              <a:buChar char="•"/>
              <a:tabLst>
                <a:tab pos="355600" algn="l"/>
                <a:tab pos="356235" algn="l"/>
              </a:tabLst>
            </a:pPr>
            <a:r>
              <a:rPr sz="3600" b="1" spc="-10" dirty="0">
                <a:solidFill>
                  <a:srgbClr val="FFFFFF"/>
                </a:solidFill>
                <a:latin typeface="Carlito"/>
                <a:cs typeface="Carlito"/>
              </a:rPr>
              <a:t>Alignment </a:t>
            </a:r>
            <a:r>
              <a:rPr sz="3600" b="1" spc="-5" dirty="0">
                <a:solidFill>
                  <a:srgbClr val="FFFFFF"/>
                </a:solidFill>
                <a:latin typeface="Carlito"/>
                <a:cs typeface="Carlito"/>
              </a:rPr>
              <a:t>of </a:t>
            </a:r>
            <a:r>
              <a:rPr sz="3600" b="1" spc="-15" dirty="0">
                <a:solidFill>
                  <a:srgbClr val="FFFFFF"/>
                </a:solidFill>
                <a:latin typeface="Carlito"/>
                <a:cs typeface="Carlito"/>
              </a:rPr>
              <a:t>resources to </a:t>
            </a:r>
            <a:r>
              <a:rPr sz="3600" b="1" spc="-10" dirty="0">
                <a:solidFill>
                  <a:srgbClr val="FFFFFF"/>
                </a:solidFill>
                <a:latin typeface="Carlito"/>
                <a:cs typeface="Carlito"/>
              </a:rPr>
              <a:t>assure  </a:t>
            </a:r>
            <a:r>
              <a:rPr sz="3600" b="1" spc="-5" dirty="0">
                <a:solidFill>
                  <a:srgbClr val="FFFFFF"/>
                </a:solidFill>
                <a:latin typeface="Carlito"/>
                <a:cs typeface="Carlito"/>
              </a:rPr>
              <a:t>successful</a:t>
            </a:r>
            <a:r>
              <a:rPr sz="3600" b="1" spc="-10" dirty="0">
                <a:solidFill>
                  <a:srgbClr val="FFFFFF"/>
                </a:solidFill>
                <a:latin typeface="Carlito"/>
                <a:cs typeface="Carlito"/>
              </a:rPr>
              <a:t> planning</a:t>
            </a:r>
            <a:endParaRPr sz="3600" dirty="0">
              <a:latin typeface="Carlito"/>
              <a:cs typeface="Carlito"/>
            </a:endParaRPr>
          </a:p>
        </p:txBody>
      </p:sp>
      <p:sp>
        <p:nvSpPr>
          <p:cNvPr id="5" name="Date Placeholder 4">
            <a:extLst>
              <a:ext uri="{FF2B5EF4-FFF2-40B4-BE49-F238E27FC236}">
                <a16:creationId xmlns:a16="http://schemas.microsoft.com/office/drawing/2014/main" id="{701B6DD5-69ED-4FDC-9D1E-F3B9B86D5EDC}"/>
              </a:ext>
            </a:extLst>
          </p:cNvPr>
          <p:cNvSpPr>
            <a:spLocks noGrp="1"/>
          </p:cNvSpPr>
          <p:nvPr>
            <p:ph type="dt" sz="half" idx="10"/>
          </p:nvPr>
        </p:nvSpPr>
        <p:spPr/>
        <p:txBody>
          <a:bodyPr/>
          <a:lstStyle/>
          <a:p>
            <a:fld id="{01CF3ADF-B841-45C6-880A-4232D3E055DC}" type="datetime1">
              <a:rPr lang="en-US" smtClean="0"/>
              <a:t>3/12/2021</a:t>
            </a:fld>
            <a:endParaRPr lang="en-US"/>
          </a:p>
        </p:txBody>
      </p:sp>
      <p:sp>
        <p:nvSpPr>
          <p:cNvPr id="6" name="Slide Number Placeholder 5">
            <a:extLst>
              <a:ext uri="{FF2B5EF4-FFF2-40B4-BE49-F238E27FC236}">
                <a16:creationId xmlns:a16="http://schemas.microsoft.com/office/drawing/2014/main" id="{4CDFACCF-9AE7-4C86-96A5-6C9550865DFC}"/>
              </a:ext>
            </a:extLst>
          </p:cNvPr>
          <p:cNvSpPr>
            <a:spLocks noGrp="1"/>
          </p:cNvSpPr>
          <p:nvPr>
            <p:ph type="sldNum" sz="quarter" idx="12"/>
          </p:nvPr>
        </p:nvSpPr>
        <p:spPr/>
        <p:txBody>
          <a:bodyPr/>
          <a:lstStyle/>
          <a:p>
            <a:fld id="{B6F15528-21DE-4FAA-801E-634DDDAF4B2B}" type="slidenum">
              <a:rPr lang="en-US" smtClean="0"/>
              <a:t>13</a:t>
            </a:fld>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0803338" y="5133234"/>
            <a:ext cx="1288852" cy="1479837"/>
          </a:xfrm>
          <a:prstGeom prst="rect">
            <a:avLst/>
          </a:prstGeom>
          <a:blipFill>
            <a:blip r:embed="rId3"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13011" y="207388"/>
            <a:ext cx="9407173" cy="1160689"/>
          </a:xfrm>
          <a:prstGeom prst="rect">
            <a:avLst/>
          </a:prstGeom>
        </p:spPr>
        <p:txBody>
          <a:bodyPr vert="horz" wrap="square" lIns="0" tIns="174104" rIns="0" bIns="0" rtlCol="0" anchor="t">
            <a:spAutoFit/>
          </a:bodyPr>
          <a:lstStyle/>
          <a:p>
            <a:pPr marL="1321435" marR="5080" indent="-684530">
              <a:spcBef>
                <a:spcPts val="105"/>
              </a:spcBef>
            </a:pPr>
            <a:r>
              <a:rPr sz="3200" b="1" spc="-20" dirty="0">
                <a:solidFill>
                  <a:schemeClr val="accent3"/>
                </a:solidFill>
              </a:rPr>
              <a:t>ES </a:t>
            </a:r>
            <a:r>
              <a:rPr sz="3200" b="1" dirty="0">
                <a:solidFill>
                  <a:schemeClr val="accent3"/>
                </a:solidFill>
              </a:rPr>
              <a:t>6 – </a:t>
            </a:r>
            <a:r>
              <a:rPr sz="3200" b="1" spc="-20" dirty="0">
                <a:solidFill>
                  <a:schemeClr val="accent3"/>
                </a:solidFill>
              </a:rPr>
              <a:t>Enforce </a:t>
            </a:r>
            <a:r>
              <a:rPr sz="3200" b="1" spc="-15" dirty="0">
                <a:solidFill>
                  <a:schemeClr val="accent3"/>
                </a:solidFill>
              </a:rPr>
              <a:t>Laws </a:t>
            </a:r>
            <a:r>
              <a:rPr sz="3200" b="1" dirty="0">
                <a:solidFill>
                  <a:schemeClr val="accent3"/>
                </a:solidFill>
              </a:rPr>
              <a:t>and </a:t>
            </a:r>
            <a:r>
              <a:rPr sz="3200" b="1" spc="-5" dirty="0">
                <a:solidFill>
                  <a:schemeClr val="accent3"/>
                </a:solidFill>
              </a:rPr>
              <a:t>Regulations </a:t>
            </a:r>
            <a:r>
              <a:rPr sz="3200" b="1" spc="-10" dirty="0">
                <a:solidFill>
                  <a:schemeClr val="accent3"/>
                </a:solidFill>
              </a:rPr>
              <a:t>That  Protect </a:t>
            </a:r>
            <a:r>
              <a:rPr sz="3200" b="1" dirty="0">
                <a:solidFill>
                  <a:schemeClr val="accent3"/>
                </a:solidFill>
              </a:rPr>
              <a:t>Health and </a:t>
            </a:r>
            <a:r>
              <a:rPr sz="3200" b="1" spc="-10" dirty="0">
                <a:solidFill>
                  <a:schemeClr val="accent3"/>
                </a:solidFill>
              </a:rPr>
              <a:t>Ensure</a:t>
            </a:r>
            <a:r>
              <a:rPr sz="3200" b="1" spc="-65" dirty="0">
                <a:solidFill>
                  <a:schemeClr val="accent3"/>
                </a:solidFill>
              </a:rPr>
              <a:t> </a:t>
            </a:r>
            <a:r>
              <a:rPr sz="3200" b="1" spc="-20" dirty="0">
                <a:solidFill>
                  <a:schemeClr val="accent3"/>
                </a:solidFill>
              </a:rPr>
              <a:t>Safety</a:t>
            </a:r>
          </a:p>
        </p:txBody>
      </p:sp>
      <p:sp>
        <p:nvSpPr>
          <p:cNvPr id="4" name="object 4"/>
          <p:cNvSpPr txBox="1"/>
          <p:nvPr/>
        </p:nvSpPr>
        <p:spPr>
          <a:xfrm>
            <a:off x="342900" y="1943100"/>
            <a:ext cx="11506200" cy="3736279"/>
          </a:xfrm>
          <a:prstGeom prst="rect">
            <a:avLst/>
          </a:prstGeom>
        </p:spPr>
        <p:txBody>
          <a:bodyPr vert="horz" wrap="square" lIns="0" tIns="12065" rIns="0" bIns="0" rtlCol="0">
            <a:spAutoFit/>
          </a:bodyPr>
          <a:lstStyle/>
          <a:p>
            <a:pPr marL="356235" marR="1099185" indent="-343535">
              <a:spcBef>
                <a:spcPts val="95"/>
              </a:spcBef>
              <a:buFont typeface="Arial"/>
              <a:buChar char="•"/>
              <a:tabLst>
                <a:tab pos="356235" algn="l"/>
                <a:tab pos="356870" algn="l"/>
              </a:tabLst>
            </a:pPr>
            <a:r>
              <a:rPr sz="3200" b="1" spc="-45" dirty="0">
                <a:solidFill>
                  <a:srgbClr val="FFFFFF"/>
                </a:solidFill>
                <a:latin typeface="Carlito"/>
                <a:cs typeface="Carlito"/>
              </a:rPr>
              <a:t>Review, </a:t>
            </a:r>
            <a:r>
              <a:rPr sz="3200" b="1" spc="-15" dirty="0">
                <a:solidFill>
                  <a:srgbClr val="FFFFFF"/>
                </a:solidFill>
                <a:latin typeface="Carlito"/>
                <a:cs typeface="Carlito"/>
              </a:rPr>
              <a:t>evaluation, </a:t>
            </a:r>
            <a:r>
              <a:rPr sz="3200" b="1" spc="-10" dirty="0">
                <a:solidFill>
                  <a:srgbClr val="FFFFFF"/>
                </a:solidFill>
                <a:latin typeface="Carlito"/>
                <a:cs typeface="Carlito"/>
              </a:rPr>
              <a:t>and </a:t>
            </a:r>
            <a:r>
              <a:rPr sz="3200" b="1" spc="-15" dirty="0">
                <a:solidFill>
                  <a:srgbClr val="FFFFFF"/>
                </a:solidFill>
                <a:latin typeface="Carlito"/>
                <a:cs typeface="Carlito"/>
              </a:rPr>
              <a:t>revision </a:t>
            </a:r>
            <a:r>
              <a:rPr sz="3200" b="1" spc="-5" dirty="0">
                <a:solidFill>
                  <a:srgbClr val="FFFFFF"/>
                </a:solidFill>
                <a:latin typeface="Carlito"/>
                <a:cs typeface="Carlito"/>
              </a:rPr>
              <a:t>of </a:t>
            </a:r>
            <a:r>
              <a:rPr sz="3200" b="1" spc="-20" dirty="0">
                <a:solidFill>
                  <a:srgbClr val="FFFFFF"/>
                </a:solidFill>
                <a:latin typeface="Carlito"/>
                <a:cs typeface="Carlito"/>
              </a:rPr>
              <a:t>legal  </a:t>
            </a:r>
            <a:r>
              <a:rPr sz="3200" b="1" spc="-25" dirty="0">
                <a:solidFill>
                  <a:srgbClr val="FFFFFF"/>
                </a:solidFill>
                <a:latin typeface="Carlito"/>
                <a:cs typeface="Carlito"/>
              </a:rPr>
              <a:t>authority, </a:t>
            </a:r>
            <a:r>
              <a:rPr sz="3200" b="1" spc="-10" dirty="0">
                <a:solidFill>
                  <a:srgbClr val="FFFFFF"/>
                </a:solidFill>
                <a:latin typeface="Carlito"/>
                <a:cs typeface="Carlito"/>
              </a:rPr>
              <a:t>laws, </a:t>
            </a:r>
            <a:r>
              <a:rPr sz="3200" b="1" spc="-5" dirty="0">
                <a:solidFill>
                  <a:srgbClr val="FFFFFF"/>
                </a:solidFill>
                <a:latin typeface="Carlito"/>
                <a:cs typeface="Carlito"/>
              </a:rPr>
              <a:t>and</a:t>
            </a:r>
            <a:r>
              <a:rPr sz="3200" b="1" spc="75" dirty="0">
                <a:solidFill>
                  <a:srgbClr val="FFFFFF"/>
                </a:solidFill>
                <a:latin typeface="Carlito"/>
                <a:cs typeface="Carlito"/>
              </a:rPr>
              <a:t> </a:t>
            </a:r>
            <a:r>
              <a:rPr sz="3200" b="1" spc="-15" dirty="0">
                <a:solidFill>
                  <a:srgbClr val="FFFFFF"/>
                </a:solidFill>
                <a:latin typeface="Carlito"/>
                <a:cs typeface="Carlito"/>
              </a:rPr>
              <a:t>regulations</a:t>
            </a:r>
            <a:endParaRPr sz="3200" dirty="0">
              <a:latin typeface="Carlito"/>
              <a:cs typeface="Carlito"/>
            </a:endParaRPr>
          </a:p>
          <a:p>
            <a:pPr marL="356235" indent="-343535">
              <a:spcBef>
                <a:spcPts val="2014"/>
              </a:spcBef>
              <a:buFont typeface="Arial"/>
              <a:buChar char="•"/>
              <a:tabLst>
                <a:tab pos="356235" algn="l"/>
                <a:tab pos="356870" algn="l"/>
              </a:tabLst>
            </a:pPr>
            <a:r>
              <a:rPr sz="3200" b="1" spc="-15" dirty="0">
                <a:solidFill>
                  <a:srgbClr val="FFFFFF"/>
                </a:solidFill>
                <a:latin typeface="Carlito"/>
                <a:cs typeface="Carlito"/>
              </a:rPr>
              <a:t>Education </a:t>
            </a:r>
            <a:r>
              <a:rPr sz="3200" b="1" spc="-5" dirty="0">
                <a:solidFill>
                  <a:srgbClr val="FFFFFF"/>
                </a:solidFill>
                <a:latin typeface="Carlito"/>
                <a:cs typeface="Carlito"/>
              </a:rPr>
              <a:t>about </a:t>
            </a:r>
            <a:r>
              <a:rPr sz="3200" b="1" spc="-15" dirty="0">
                <a:solidFill>
                  <a:srgbClr val="FFFFFF"/>
                </a:solidFill>
                <a:latin typeface="Carlito"/>
                <a:cs typeface="Carlito"/>
              </a:rPr>
              <a:t>laws </a:t>
            </a:r>
            <a:r>
              <a:rPr sz="3200" b="1" spc="-5" dirty="0">
                <a:solidFill>
                  <a:srgbClr val="FFFFFF"/>
                </a:solidFill>
                <a:latin typeface="Carlito"/>
                <a:cs typeface="Carlito"/>
              </a:rPr>
              <a:t>and</a:t>
            </a:r>
            <a:r>
              <a:rPr sz="3200" b="1" spc="55" dirty="0">
                <a:solidFill>
                  <a:srgbClr val="FFFFFF"/>
                </a:solidFill>
                <a:latin typeface="Carlito"/>
                <a:cs typeface="Carlito"/>
              </a:rPr>
              <a:t> </a:t>
            </a:r>
            <a:r>
              <a:rPr sz="3200" b="1" spc="-15" dirty="0">
                <a:solidFill>
                  <a:srgbClr val="FFFFFF"/>
                </a:solidFill>
                <a:latin typeface="Carlito"/>
                <a:cs typeface="Carlito"/>
              </a:rPr>
              <a:t>regulations</a:t>
            </a:r>
            <a:endParaRPr sz="3200" dirty="0">
              <a:latin typeface="Carlito"/>
              <a:cs typeface="Carlito"/>
            </a:endParaRPr>
          </a:p>
          <a:p>
            <a:pPr marL="356235" marR="378460" indent="-343535">
              <a:spcBef>
                <a:spcPts val="2014"/>
              </a:spcBef>
              <a:buFont typeface="Arial"/>
              <a:buChar char="•"/>
              <a:tabLst>
                <a:tab pos="356235" algn="l"/>
                <a:tab pos="356870" algn="l"/>
              </a:tabLst>
            </a:pPr>
            <a:r>
              <a:rPr sz="3200" b="1" spc="-15" dirty="0">
                <a:solidFill>
                  <a:srgbClr val="FFFFFF"/>
                </a:solidFill>
                <a:latin typeface="Carlito"/>
                <a:cs typeface="Carlito"/>
              </a:rPr>
              <a:t>Advocating </a:t>
            </a:r>
            <a:r>
              <a:rPr sz="3200" b="1" spc="-20" dirty="0">
                <a:solidFill>
                  <a:srgbClr val="FFFFFF"/>
                </a:solidFill>
                <a:latin typeface="Carlito"/>
                <a:cs typeface="Carlito"/>
              </a:rPr>
              <a:t>for </a:t>
            </a:r>
            <a:r>
              <a:rPr sz="3200" b="1" spc="-15" dirty="0">
                <a:solidFill>
                  <a:srgbClr val="FFFFFF"/>
                </a:solidFill>
                <a:latin typeface="Carlito"/>
                <a:cs typeface="Carlito"/>
              </a:rPr>
              <a:t>regulations </a:t>
            </a:r>
            <a:r>
              <a:rPr sz="3200" b="1" spc="-10" dirty="0">
                <a:solidFill>
                  <a:srgbClr val="FFFFFF"/>
                </a:solidFill>
                <a:latin typeface="Carlito"/>
                <a:cs typeface="Carlito"/>
              </a:rPr>
              <a:t>needed </a:t>
            </a:r>
            <a:r>
              <a:rPr sz="3200" b="1" spc="-15" dirty="0">
                <a:solidFill>
                  <a:srgbClr val="FFFFFF"/>
                </a:solidFill>
                <a:latin typeface="Carlito"/>
                <a:cs typeface="Carlito"/>
              </a:rPr>
              <a:t>to protect  </a:t>
            </a:r>
            <a:r>
              <a:rPr sz="3200" b="1" spc="-5" dirty="0">
                <a:solidFill>
                  <a:srgbClr val="FFFFFF"/>
                </a:solidFill>
                <a:latin typeface="Carlito"/>
                <a:cs typeface="Carlito"/>
              </a:rPr>
              <a:t>and </a:t>
            </a:r>
            <a:r>
              <a:rPr sz="3200" b="1" spc="-15" dirty="0">
                <a:solidFill>
                  <a:srgbClr val="FFFFFF"/>
                </a:solidFill>
                <a:latin typeface="Carlito"/>
                <a:cs typeface="Carlito"/>
              </a:rPr>
              <a:t>promote</a:t>
            </a:r>
            <a:r>
              <a:rPr sz="3200" b="1" spc="20" dirty="0">
                <a:solidFill>
                  <a:srgbClr val="FFFFFF"/>
                </a:solidFill>
                <a:latin typeface="Carlito"/>
                <a:cs typeface="Carlito"/>
              </a:rPr>
              <a:t> </a:t>
            </a:r>
            <a:r>
              <a:rPr sz="3200" b="1" spc="-5" dirty="0">
                <a:solidFill>
                  <a:srgbClr val="FFFFFF"/>
                </a:solidFill>
                <a:latin typeface="Carlito"/>
                <a:cs typeface="Carlito"/>
              </a:rPr>
              <a:t>health</a:t>
            </a:r>
            <a:endParaRPr sz="3200" dirty="0">
              <a:latin typeface="Carlito"/>
              <a:cs typeface="Carlito"/>
            </a:endParaRPr>
          </a:p>
          <a:p>
            <a:pPr marL="355600" marR="5080" indent="-343535">
              <a:spcBef>
                <a:spcPts val="2014"/>
              </a:spcBef>
              <a:buFont typeface="Arial"/>
              <a:buChar char="•"/>
              <a:tabLst>
                <a:tab pos="355600" algn="l"/>
                <a:tab pos="356235" algn="l"/>
              </a:tabLst>
            </a:pPr>
            <a:r>
              <a:rPr sz="3200" b="1" spc="-10" dirty="0">
                <a:solidFill>
                  <a:srgbClr val="FFFFFF"/>
                </a:solidFill>
                <a:latin typeface="Carlito"/>
                <a:cs typeface="Carlito"/>
              </a:rPr>
              <a:t>Support </a:t>
            </a:r>
            <a:r>
              <a:rPr sz="3200" b="1" spc="-5" dirty="0">
                <a:solidFill>
                  <a:srgbClr val="FFFFFF"/>
                </a:solidFill>
                <a:latin typeface="Carlito"/>
                <a:cs typeface="Carlito"/>
              </a:rPr>
              <a:t>of compliance </a:t>
            </a:r>
            <a:r>
              <a:rPr sz="3200" b="1" spc="-15" dirty="0">
                <a:solidFill>
                  <a:srgbClr val="FFFFFF"/>
                </a:solidFill>
                <a:latin typeface="Carlito"/>
                <a:cs typeface="Carlito"/>
              </a:rPr>
              <a:t>efforts </a:t>
            </a:r>
            <a:r>
              <a:rPr sz="3200" b="1" spc="-10" dirty="0">
                <a:solidFill>
                  <a:srgbClr val="FFFFFF"/>
                </a:solidFill>
                <a:latin typeface="Carlito"/>
                <a:cs typeface="Carlito"/>
              </a:rPr>
              <a:t>and </a:t>
            </a:r>
            <a:r>
              <a:rPr sz="3200" b="1" spc="-15" dirty="0">
                <a:solidFill>
                  <a:srgbClr val="FFFFFF"/>
                </a:solidFill>
                <a:latin typeface="Carlito"/>
                <a:cs typeface="Carlito"/>
              </a:rPr>
              <a:t>enforcement  </a:t>
            </a:r>
            <a:r>
              <a:rPr sz="3200" b="1" spc="-5" dirty="0">
                <a:solidFill>
                  <a:srgbClr val="FFFFFF"/>
                </a:solidFill>
                <a:latin typeface="Carlito"/>
                <a:cs typeface="Carlito"/>
              </a:rPr>
              <a:t>as </a:t>
            </a:r>
            <a:r>
              <a:rPr sz="3200" b="1" spc="-10" dirty="0">
                <a:solidFill>
                  <a:srgbClr val="FFFFFF"/>
                </a:solidFill>
                <a:latin typeface="Carlito"/>
                <a:cs typeface="Carlito"/>
              </a:rPr>
              <a:t>needed</a:t>
            </a:r>
            <a:endParaRPr sz="3200" dirty="0">
              <a:latin typeface="Carlito"/>
              <a:cs typeface="Carlito"/>
            </a:endParaRPr>
          </a:p>
        </p:txBody>
      </p:sp>
      <p:sp>
        <p:nvSpPr>
          <p:cNvPr id="5" name="Date Placeholder 4">
            <a:extLst>
              <a:ext uri="{FF2B5EF4-FFF2-40B4-BE49-F238E27FC236}">
                <a16:creationId xmlns:a16="http://schemas.microsoft.com/office/drawing/2014/main" id="{D838DD0C-8450-4220-BC18-B946C2DDF6CE}"/>
              </a:ext>
            </a:extLst>
          </p:cNvPr>
          <p:cNvSpPr>
            <a:spLocks noGrp="1"/>
          </p:cNvSpPr>
          <p:nvPr>
            <p:ph type="dt" sz="half" idx="10"/>
          </p:nvPr>
        </p:nvSpPr>
        <p:spPr/>
        <p:txBody>
          <a:bodyPr/>
          <a:lstStyle/>
          <a:p>
            <a:fld id="{947C9B1C-1516-4198-B0B3-AA0D5DEC7091}" type="datetime1">
              <a:rPr lang="en-US" smtClean="0"/>
              <a:t>3/12/2021</a:t>
            </a:fld>
            <a:endParaRPr lang="en-US"/>
          </a:p>
        </p:txBody>
      </p:sp>
      <p:sp>
        <p:nvSpPr>
          <p:cNvPr id="6" name="Slide Number Placeholder 5">
            <a:extLst>
              <a:ext uri="{FF2B5EF4-FFF2-40B4-BE49-F238E27FC236}">
                <a16:creationId xmlns:a16="http://schemas.microsoft.com/office/drawing/2014/main" id="{D2EE1B26-8862-4DAD-94C2-20A3E5A47A50}"/>
              </a:ext>
            </a:extLst>
          </p:cNvPr>
          <p:cNvSpPr>
            <a:spLocks noGrp="1"/>
          </p:cNvSpPr>
          <p:nvPr>
            <p:ph type="sldNum" sz="quarter" idx="12"/>
          </p:nvPr>
        </p:nvSpPr>
        <p:spPr/>
        <p:txBody>
          <a:bodyPr/>
          <a:lstStyle/>
          <a:p>
            <a:fld id="{B6F15528-21DE-4FAA-801E-634DDDAF4B2B}" type="slidenum">
              <a:rPr lang="en-US" smtClean="0"/>
              <a:t>14</a:t>
            </a:fld>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81001" y="452719"/>
            <a:ext cx="9971539" cy="1490152"/>
          </a:xfrm>
          <a:prstGeom prst="rect">
            <a:avLst/>
          </a:prstGeom>
        </p:spPr>
        <p:txBody>
          <a:bodyPr vert="horz" wrap="square" lIns="0" tIns="12700" rIns="0" bIns="0" rtlCol="0" anchor="t">
            <a:spAutoFit/>
          </a:bodyPr>
          <a:lstStyle/>
          <a:p>
            <a:pPr marL="12065" marR="5080" indent="-1270">
              <a:spcBef>
                <a:spcPts val="100"/>
              </a:spcBef>
            </a:pPr>
            <a:r>
              <a:rPr sz="3200" spc="-20" dirty="0">
                <a:solidFill>
                  <a:srgbClr val="00B0F0"/>
                </a:solidFill>
              </a:rPr>
              <a:t>ES </a:t>
            </a:r>
            <a:r>
              <a:rPr sz="3200" dirty="0">
                <a:solidFill>
                  <a:srgbClr val="00B0F0"/>
                </a:solidFill>
              </a:rPr>
              <a:t>7 – Link </a:t>
            </a:r>
            <a:r>
              <a:rPr sz="3200" spc="-10" dirty="0">
                <a:solidFill>
                  <a:srgbClr val="00B0F0"/>
                </a:solidFill>
              </a:rPr>
              <a:t>People </a:t>
            </a:r>
            <a:r>
              <a:rPr sz="3200" spc="-20" dirty="0">
                <a:solidFill>
                  <a:srgbClr val="00B0F0"/>
                </a:solidFill>
              </a:rPr>
              <a:t>to </a:t>
            </a:r>
            <a:r>
              <a:rPr sz="3200" spc="-5" dirty="0">
                <a:solidFill>
                  <a:srgbClr val="00B0F0"/>
                </a:solidFill>
              </a:rPr>
              <a:t>Needed </a:t>
            </a:r>
            <a:r>
              <a:rPr sz="3200" spc="-10" dirty="0">
                <a:solidFill>
                  <a:srgbClr val="00B0F0"/>
                </a:solidFill>
              </a:rPr>
              <a:t>Personal </a:t>
            </a:r>
            <a:r>
              <a:rPr sz="3200" dirty="0">
                <a:solidFill>
                  <a:srgbClr val="00B0F0"/>
                </a:solidFill>
              </a:rPr>
              <a:t>Health  Services and </a:t>
            </a:r>
            <a:r>
              <a:rPr sz="3200" spc="-5" dirty="0">
                <a:solidFill>
                  <a:srgbClr val="00B0F0"/>
                </a:solidFill>
              </a:rPr>
              <a:t>Assure </a:t>
            </a:r>
            <a:r>
              <a:rPr sz="3200" dirty="0">
                <a:solidFill>
                  <a:srgbClr val="00B0F0"/>
                </a:solidFill>
              </a:rPr>
              <a:t>the </a:t>
            </a:r>
            <a:r>
              <a:rPr sz="3200" spc="-5" dirty="0">
                <a:solidFill>
                  <a:srgbClr val="00B0F0"/>
                </a:solidFill>
              </a:rPr>
              <a:t>Provision </a:t>
            </a:r>
            <a:r>
              <a:rPr sz="3200" dirty="0">
                <a:solidFill>
                  <a:srgbClr val="00B0F0"/>
                </a:solidFill>
              </a:rPr>
              <a:t>of Health</a:t>
            </a:r>
            <a:r>
              <a:rPr sz="3200" spc="-140" dirty="0">
                <a:solidFill>
                  <a:srgbClr val="00B0F0"/>
                </a:solidFill>
              </a:rPr>
              <a:t> </a:t>
            </a:r>
            <a:r>
              <a:rPr sz="3200" spc="-10" dirty="0">
                <a:solidFill>
                  <a:srgbClr val="00B0F0"/>
                </a:solidFill>
              </a:rPr>
              <a:t>Care  </a:t>
            </a:r>
            <a:r>
              <a:rPr sz="3200" spc="-5" dirty="0">
                <a:solidFill>
                  <a:srgbClr val="00B0F0"/>
                </a:solidFill>
              </a:rPr>
              <a:t>When </a:t>
            </a:r>
            <a:r>
              <a:rPr sz="3200" spc="5" dirty="0">
                <a:solidFill>
                  <a:srgbClr val="00B0F0"/>
                </a:solidFill>
              </a:rPr>
              <a:t>Otherwise</a:t>
            </a:r>
            <a:r>
              <a:rPr sz="3200" spc="-50" dirty="0">
                <a:solidFill>
                  <a:srgbClr val="00B0F0"/>
                </a:solidFill>
              </a:rPr>
              <a:t> </a:t>
            </a:r>
            <a:r>
              <a:rPr sz="3200" spc="-10" dirty="0">
                <a:solidFill>
                  <a:srgbClr val="00B0F0"/>
                </a:solidFill>
              </a:rPr>
              <a:t>Unavailable</a:t>
            </a:r>
          </a:p>
        </p:txBody>
      </p:sp>
      <p:sp>
        <p:nvSpPr>
          <p:cNvPr id="3" name="object 3"/>
          <p:cNvSpPr txBox="1"/>
          <p:nvPr/>
        </p:nvSpPr>
        <p:spPr>
          <a:xfrm>
            <a:off x="1066800" y="2286000"/>
            <a:ext cx="9971539" cy="3572773"/>
          </a:xfrm>
          <a:prstGeom prst="rect">
            <a:avLst/>
          </a:prstGeom>
        </p:spPr>
        <p:txBody>
          <a:bodyPr vert="horz" wrap="square" lIns="0" tIns="12700" rIns="0" bIns="0" rtlCol="0">
            <a:spAutoFit/>
          </a:bodyPr>
          <a:lstStyle/>
          <a:p>
            <a:pPr marL="355600" indent="-342900">
              <a:spcBef>
                <a:spcPts val="100"/>
              </a:spcBef>
              <a:buFont typeface="Arial"/>
              <a:buChar char="•"/>
              <a:tabLst>
                <a:tab pos="354965" algn="l"/>
                <a:tab pos="355600" algn="l"/>
              </a:tabLst>
            </a:pPr>
            <a:r>
              <a:rPr sz="2800" b="1" spc="-10" dirty="0">
                <a:solidFill>
                  <a:schemeClr val="accent3"/>
                </a:solidFill>
                <a:latin typeface="Carlito"/>
                <a:cs typeface="Carlito"/>
              </a:rPr>
              <a:t>Identification </a:t>
            </a:r>
            <a:r>
              <a:rPr sz="2800" b="1" dirty="0">
                <a:solidFill>
                  <a:schemeClr val="accent3"/>
                </a:solidFill>
                <a:latin typeface="Carlito"/>
                <a:cs typeface="Carlito"/>
              </a:rPr>
              <a:t>of </a:t>
            </a:r>
            <a:r>
              <a:rPr sz="2800" b="1" spc="-5" dirty="0">
                <a:solidFill>
                  <a:schemeClr val="accent3"/>
                </a:solidFill>
                <a:latin typeface="Carlito"/>
                <a:cs typeface="Carlito"/>
              </a:rPr>
              <a:t>populations with </a:t>
            </a:r>
            <a:r>
              <a:rPr sz="2800" b="1" spc="-10" dirty="0">
                <a:solidFill>
                  <a:schemeClr val="accent3"/>
                </a:solidFill>
                <a:latin typeface="Carlito"/>
                <a:cs typeface="Carlito"/>
              </a:rPr>
              <a:t>barriers </a:t>
            </a:r>
            <a:r>
              <a:rPr sz="2800" b="1" spc="-15" dirty="0">
                <a:solidFill>
                  <a:schemeClr val="accent3"/>
                </a:solidFill>
                <a:latin typeface="Carlito"/>
                <a:cs typeface="Carlito"/>
              </a:rPr>
              <a:t>to</a:t>
            </a:r>
            <a:r>
              <a:rPr sz="2800" b="1" spc="60" dirty="0">
                <a:solidFill>
                  <a:schemeClr val="accent3"/>
                </a:solidFill>
                <a:latin typeface="Carlito"/>
                <a:cs typeface="Carlito"/>
              </a:rPr>
              <a:t> </a:t>
            </a:r>
            <a:r>
              <a:rPr sz="2800" b="1" spc="-15" dirty="0">
                <a:solidFill>
                  <a:schemeClr val="accent3"/>
                </a:solidFill>
                <a:latin typeface="Carlito"/>
                <a:cs typeface="Carlito"/>
              </a:rPr>
              <a:t>care</a:t>
            </a:r>
            <a:endParaRPr sz="2800" dirty="0">
              <a:solidFill>
                <a:schemeClr val="accent3"/>
              </a:solidFill>
              <a:latin typeface="Carlito"/>
              <a:cs typeface="Carlito"/>
            </a:endParaRPr>
          </a:p>
          <a:p>
            <a:pPr marL="355600" indent="-342900">
              <a:spcBef>
                <a:spcPts val="1939"/>
              </a:spcBef>
              <a:buFont typeface="Arial"/>
              <a:buChar char="•"/>
              <a:tabLst>
                <a:tab pos="354965" algn="l"/>
                <a:tab pos="355600" algn="l"/>
              </a:tabLst>
            </a:pPr>
            <a:r>
              <a:rPr sz="2800" b="1" spc="-20" dirty="0">
                <a:solidFill>
                  <a:schemeClr val="accent3"/>
                </a:solidFill>
                <a:latin typeface="Carlito"/>
                <a:cs typeface="Carlito"/>
              </a:rPr>
              <a:t>Effective </a:t>
            </a:r>
            <a:r>
              <a:rPr sz="2800" b="1" spc="-5" dirty="0">
                <a:solidFill>
                  <a:schemeClr val="accent3"/>
                </a:solidFill>
                <a:latin typeface="Carlito"/>
                <a:cs typeface="Carlito"/>
              </a:rPr>
              <a:t>entry </a:t>
            </a:r>
            <a:r>
              <a:rPr sz="2800" b="1" spc="-15" dirty="0">
                <a:solidFill>
                  <a:schemeClr val="accent3"/>
                </a:solidFill>
                <a:latin typeface="Carlito"/>
                <a:cs typeface="Carlito"/>
              </a:rPr>
              <a:t>into </a:t>
            </a:r>
            <a:r>
              <a:rPr sz="2800" b="1" dirty="0">
                <a:solidFill>
                  <a:schemeClr val="accent3"/>
                </a:solidFill>
                <a:latin typeface="Carlito"/>
                <a:cs typeface="Carlito"/>
              </a:rPr>
              <a:t>a </a:t>
            </a:r>
            <a:r>
              <a:rPr sz="2800" b="1" spc="-15" dirty="0">
                <a:solidFill>
                  <a:schemeClr val="accent3"/>
                </a:solidFill>
                <a:latin typeface="Carlito"/>
                <a:cs typeface="Carlito"/>
              </a:rPr>
              <a:t>coordinated </a:t>
            </a:r>
            <a:r>
              <a:rPr sz="2800" b="1" spc="-25" dirty="0">
                <a:solidFill>
                  <a:schemeClr val="accent3"/>
                </a:solidFill>
                <a:latin typeface="Carlito"/>
                <a:cs typeface="Carlito"/>
              </a:rPr>
              <a:t>system </a:t>
            </a:r>
            <a:r>
              <a:rPr sz="2800" b="1" dirty="0">
                <a:solidFill>
                  <a:schemeClr val="accent3"/>
                </a:solidFill>
                <a:latin typeface="Carlito"/>
                <a:cs typeface="Carlito"/>
              </a:rPr>
              <a:t>of </a:t>
            </a:r>
            <a:r>
              <a:rPr sz="2800" b="1" spc="-5" dirty="0">
                <a:solidFill>
                  <a:schemeClr val="accent3"/>
                </a:solidFill>
                <a:latin typeface="Carlito"/>
                <a:cs typeface="Carlito"/>
              </a:rPr>
              <a:t>clinical</a:t>
            </a:r>
            <a:r>
              <a:rPr sz="2800" b="1" spc="65" dirty="0">
                <a:solidFill>
                  <a:schemeClr val="accent3"/>
                </a:solidFill>
                <a:latin typeface="Carlito"/>
                <a:cs typeface="Carlito"/>
              </a:rPr>
              <a:t> </a:t>
            </a:r>
            <a:r>
              <a:rPr sz="2800" b="1" spc="-15" dirty="0">
                <a:solidFill>
                  <a:schemeClr val="accent3"/>
                </a:solidFill>
                <a:latin typeface="Carlito"/>
                <a:cs typeface="Carlito"/>
              </a:rPr>
              <a:t>care</a:t>
            </a:r>
            <a:endParaRPr sz="2800" dirty="0">
              <a:solidFill>
                <a:schemeClr val="accent3"/>
              </a:solidFill>
              <a:latin typeface="Carlito"/>
              <a:cs typeface="Carlito"/>
            </a:endParaRPr>
          </a:p>
          <a:p>
            <a:pPr marL="355600" indent="-342900">
              <a:spcBef>
                <a:spcPts val="1945"/>
              </a:spcBef>
              <a:buFont typeface="Arial"/>
              <a:buChar char="•"/>
              <a:tabLst>
                <a:tab pos="354965" algn="l"/>
                <a:tab pos="355600" algn="l"/>
              </a:tabLst>
            </a:pPr>
            <a:r>
              <a:rPr sz="2800" b="1" spc="-5" dirty="0">
                <a:solidFill>
                  <a:schemeClr val="accent3"/>
                </a:solidFill>
                <a:latin typeface="Carlito"/>
                <a:cs typeface="Carlito"/>
              </a:rPr>
              <a:t>Ongoing </a:t>
            </a:r>
            <a:r>
              <a:rPr sz="2800" b="1" spc="-15" dirty="0">
                <a:solidFill>
                  <a:schemeClr val="accent3"/>
                </a:solidFill>
                <a:latin typeface="Carlito"/>
                <a:cs typeface="Carlito"/>
              </a:rPr>
              <a:t>care</a:t>
            </a:r>
            <a:r>
              <a:rPr sz="2800" b="1" spc="-10" dirty="0">
                <a:solidFill>
                  <a:schemeClr val="accent3"/>
                </a:solidFill>
                <a:latin typeface="Carlito"/>
                <a:cs typeface="Carlito"/>
              </a:rPr>
              <a:t> management</a:t>
            </a:r>
            <a:endParaRPr sz="2800" dirty="0">
              <a:solidFill>
                <a:schemeClr val="accent3"/>
              </a:solidFill>
              <a:latin typeface="Carlito"/>
              <a:cs typeface="Carlito"/>
            </a:endParaRPr>
          </a:p>
          <a:p>
            <a:pPr marL="355600" marR="123825" indent="-342900">
              <a:spcBef>
                <a:spcPts val="1945"/>
              </a:spcBef>
              <a:buFont typeface="Arial"/>
              <a:buChar char="•"/>
              <a:tabLst>
                <a:tab pos="354965" algn="l"/>
                <a:tab pos="355600" algn="l"/>
              </a:tabLst>
            </a:pPr>
            <a:r>
              <a:rPr sz="2800" b="1" spc="-10" dirty="0">
                <a:solidFill>
                  <a:schemeClr val="accent3"/>
                </a:solidFill>
                <a:latin typeface="Carlito"/>
                <a:cs typeface="Carlito"/>
              </a:rPr>
              <a:t>Culturally </a:t>
            </a:r>
            <a:r>
              <a:rPr sz="2800" b="1" spc="-15" dirty="0">
                <a:solidFill>
                  <a:schemeClr val="accent3"/>
                </a:solidFill>
                <a:latin typeface="Carlito"/>
                <a:cs typeface="Carlito"/>
              </a:rPr>
              <a:t>appropriate </a:t>
            </a:r>
            <a:r>
              <a:rPr sz="2800" b="1" spc="-5" dirty="0">
                <a:solidFill>
                  <a:schemeClr val="accent3"/>
                </a:solidFill>
                <a:latin typeface="Carlito"/>
                <a:cs typeface="Carlito"/>
              </a:rPr>
              <a:t>and </a:t>
            </a:r>
            <a:r>
              <a:rPr sz="2800" b="1" spc="-25" dirty="0">
                <a:solidFill>
                  <a:schemeClr val="accent3"/>
                </a:solidFill>
                <a:latin typeface="Carlito"/>
                <a:cs typeface="Carlito"/>
              </a:rPr>
              <a:t>targeted </a:t>
            </a:r>
            <a:r>
              <a:rPr sz="2800" b="1" spc="-5" dirty="0">
                <a:solidFill>
                  <a:schemeClr val="accent3"/>
                </a:solidFill>
                <a:latin typeface="Carlito"/>
                <a:cs typeface="Carlito"/>
              </a:rPr>
              <a:t>health </a:t>
            </a:r>
            <a:r>
              <a:rPr sz="2800" b="1" spc="-10" dirty="0">
                <a:solidFill>
                  <a:schemeClr val="accent3"/>
                </a:solidFill>
                <a:latin typeface="Carlito"/>
                <a:cs typeface="Carlito"/>
              </a:rPr>
              <a:t>information  </a:t>
            </a:r>
            <a:r>
              <a:rPr sz="2800" b="1" spc="-15" dirty="0">
                <a:solidFill>
                  <a:schemeClr val="accent3"/>
                </a:solidFill>
                <a:latin typeface="Carlito"/>
                <a:cs typeface="Carlito"/>
              </a:rPr>
              <a:t>for at </a:t>
            </a:r>
            <a:r>
              <a:rPr sz="2800" b="1" spc="-5" dirty="0">
                <a:solidFill>
                  <a:schemeClr val="accent3"/>
                </a:solidFill>
                <a:latin typeface="Carlito"/>
                <a:cs typeface="Carlito"/>
              </a:rPr>
              <a:t>risk population</a:t>
            </a:r>
            <a:r>
              <a:rPr sz="2800" b="1" spc="40" dirty="0">
                <a:solidFill>
                  <a:schemeClr val="accent3"/>
                </a:solidFill>
                <a:latin typeface="Carlito"/>
                <a:cs typeface="Carlito"/>
              </a:rPr>
              <a:t> </a:t>
            </a:r>
            <a:r>
              <a:rPr sz="2800" b="1" spc="-10" dirty="0">
                <a:solidFill>
                  <a:schemeClr val="accent3"/>
                </a:solidFill>
                <a:latin typeface="Carlito"/>
                <a:cs typeface="Carlito"/>
              </a:rPr>
              <a:t>groups</a:t>
            </a:r>
            <a:endParaRPr sz="2800" dirty="0">
              <a:solidFill>
                <a:schemeClr val="accent3"/>
              </a:solidFill>
              <a:latin typeface="Carlito"/>
              <a:cs typeface="Carlito"/>
            </a:endParaRPr>
          </a:p>
          <a:p>
            <a:pPr marL="355600" indent="-342900">
              <a:spcBef>
                <a:spcPts val="1945"/>
              </a:spcBef>
              <a:buFont typeface="Arial"/>
              <a:buChar char="•"/>
              <a:tabLst>
                <a:tab pos="354965" algn="l"/>
                <a:tab pos="355600" algn="l"/>
              </a:tabLst>
            </a:pPr>
            <a:r>
              <a:rPr sz="2800" b="1" spc="-20" dirty="0">
                <a:solidFill>
                  <a:schemeClr val="accent3"/>
                </a:solidFill>
                <a:latin typeface="Carlito"/>
                <a:cs typeface="Carlito"/>
              </a:rPr>
              <a:t>Transportation </a:t>
            </a:r>
            <a:r>
              <a:rPr sz="2800" b="1" spc="-5" dirty="0">
                <a:solidFill>
                  <a:schemeClr val="accent3"/>
                </a:solidFill>
                <a:latin typeface="Carlito"/>
                <a:cs typeface="Carlito"/>
              </a:rPr>
              <a:t>and other enabling</a:t>
            </a:r>
            <a:r>
              <a:rPr sz="2800" b="1" spc="60" dirty="0">
                <a:solidFill>
                  <a:schemeClr val="accent3"/>
                </a:solidFill>
                <a:latin typeface="Carlito"/>
                <a:cs typeface="Carlito"/>
              </a:rPr>
              <a:t> </a:t>
            </a:r>
            <a:r>
              <a:rPr sz="2800" b="1" spc="-5" dirty="0">
                <a:solidFill>
                  <a:schemeClr val="accent3"/>
                </a:solidFill>
                <a:latin typeface="Carlito"/>
                <a:cs typeface="Carlito"/>
              </a:rPr>
              <a:t>services</a:t>
            </a:r>
            <a:endParaRPr sz="2800" dirty="0">
              <a:solidFill>
                <a:schemeClr val="accent3"/>
              </a:solidFill>
              <a:latin typeface="Carlito"/>
              <a:cs typeface="Carlito"/>
            </a:endParaRPr>
          </a:p>
        </p:txBody>
      </p:sp>
      <p:sp>
        <p:nvSpPr>
          <p:cNvPr id="4" name="Date Placeholder 3">
            <a:extLst>
              <a:ext uri="{FF2B5EF4-FFF2-40B4-BE49-F238E27FC236}">
                <a16:creationId xmlns:a16="http://schemas.microsoft.com/office/drawing/2014/main" id="{AA880072-6FF0-4E1E-8E2A-E1921784F65D}"/>
              </a:ext>
            </a:extLst>
          </p:cNvPr>
          <p:cNvSpPr>
            <a:spLocks noGrp="1"/>
          </p:cNvSpPr>
          <p:nvPr>
            <p:ph type="dt" sz="half" idx="10"/>
          </p:nvPr>
        </p:nvSpPr>
        <p:spPr/>
        <p:txBody>
          <a:bodyPr/>
          <a:lstStyle/>
          <a:p>
            <a:fld id="{DC313AB7-7A74-4211-9C46-6FA4007F7E22}" type="datetime1">
              <a:rPr lang="en-US" smtClean="0"/>
              <a:t>3/12/2021</a:t>
            </a:fld>
            <a:endParaRPr lang="en-US"/>
          </a:p>
        </p:txBody>
      </p:sp>
      <p:sp>
        <p:nvSpPr>
          <p:cNvPr id="5" name="Slide Number Placeholder 4">
            <a:extLst>
              <a:ext uri="{FF2B5EF4-FFF2-40B4-BE49-F238E27FC236}">
                <a16:creationId xmlns:a16="http://schemas.microsoft.com/office/drawing/2014/main" id="{025BD660-FFA4-4B28-B37A-BDC2CE981377}"/>
              </a:ext>
            </a:extLst>
          </p:cNvPr>
          <p:cNvSpPr>
            <a:spLocks noGrp="1"/>
          </p:cNvSpPr>
          <p:nvPr>
            <p:ph type="sldNum" sz="quarter" idx="12"/>
          </p:nvPr>
        </p:nvSpPr>
        <p:spPr/>
        <p:txBody>
          <a:bodyPr/>
          <a:lstStyle/>
          <a:p>
            <a:fld id="{B6F15528-21DE-4FAA-801E-634DDDAF4B2B}" type="slidenum">
              <a:rPr lang="en-US" smtClean="0"/>
              <a:t>15</a:t>
            </a:fld>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0512371" y="4439920"/>
            <a:ext cx="1668969" cy="1519199"/>
          </a:xfrm>
          <a:prstGeom prst="rect">
            <a:avLst/>
          </a:prstGeom>
          <a:blipFill>
            <a:blip r:embed="rId3"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228600" y="187960"/>
            <a:ext cx="10123940" cy="1160112"/>
          </a:xfrm>
          <a:prstGeom prst="rect">
            <a:avLst/>
          </a:prstGeom>
        </p:spPr>
        <p:txBody>
          <a:bodyPr vert="horz" wrap="square" lIns="0" tIns="51612" rIns="0" bIns="0" rtlCol="0" anchor="t">
            <a:spAutoFit/>
          </a:bodyPr>
          <a:lstStyle/>
          <a:p>
            <a:pPr marL="2247900" marR="5080" indent="-2083435" algn="ctr">
              <a:spcBef>
                <a:spcPts val="100"/>
              </a:spcBef>
            </a:pPr>
            <a:r>
              <a:rPr sz="3600" b="1" spc="-20" dirty="0"/>
              <a:t>ES </a:t>
            </a:r>
            <a:r>
              <a:rPr sz="3600" b="1" dirty="0"/>
              <a:t>8 – </a:t>
            </a:r>
            <a:r>
              <a:rPr sz="3600" b="1" spc="-5" dirty="0"/>
              <a:t>Assure </a:t>
            </a:r>
            <a:r>
              <a:rPr sz="3600" b="1" dirty="0"/>
              <a:t>a </a:t>
            </a:r>
            <a:r>
              <a:rPr sz="3600" b="1" spc="-15" dirty="0"/>
              <a:t>Competent </a:t>
            </a:r>
            <a:r>
              <a:rPr sz="3600" b="1" dirty="0"/>
              <a:t>Public and </a:t>
            </a:r>
            <a:r>
              <a:rPr sz="3600" b="1" spc="-10" dirty="0"/>
              <a:t>Personal  Healthcare</a:t>
            </a:r>
            <a:r>
              <a:rPr sz="3600" b="1" spc="-30" dirty="0"/>
              <a:t> </a:t>
            </a:r>
            <a:r>
              <a:rPr sz="3600" b="1" spc="-25" dirty="0"/>
              <a:t>Workforce</a:t>
            </a:r>
          </a:p>
        </p:txBody>
      </p:sp>
      <p:sp>
        <p:nvSpPr>
          <p:cNvPr id="4" name="object 4"/>
          <p:cNvSpPr txBox="1"/>
          <p:nvPr/>
        </p:nvSpPr>
        <p:spPr>
          <a:xfrm>
            <a:off x="609600" y="1579544"/>
            <a:ext cx="9144000" cy="5090496"/>
          </a:xfrm>
          <a:prstGeom prst="rect">
            <a:avLst/>
          </a:prstGeom>
        </p:spPr>
        <p:txBody>
          <a:bodyPr vert="horz" wrap="square" lIns="0" tIns="12065" rIns="0" bIns="0" rtlCol="0">
            <a:spAutoFit/>
          </a:bodyPr>
          <a:lstStyle/>
          <a:p>
            <a:pPr marL="355600" marR="389890" indent="-343535">
              <a:spcBef>
                <a:spcPts val="95"/>
              </a:spcBef>
              <a:buClr>
                <a:srgbClr val="D6E3FF"/>
              </a:buClr>
              <a:buFont typeface="Arial"/>
              <a:buChar char="•"/>
              <a:tabLst>
                <a:tab pos="355600" algn="l"/>
                <a:tab pos="356235" algn="l"/>
              </a:tabLst>
            </a:pPr>
            <a:r>
              <a:rPr sz="3200" b="1" spc="-5" dirty="0">
                <a:solidFill>
                  <a:srgbClr val="FFFFFF"/>
                </a:solidFill>
                <a:latin typeface="Carlito"/>
                <a:cs typeface="Carlito"/>
              </a:rPr>
              <a:t>Assessing the </a:t>
            </a:r>
            <a:r>
              <a:rPr sz="3200" b="1" spc="-10" dirty="0">
                <a:solidFill>
                  <a:srgbClr val="FFFFFF"/>
                </a:solidFill>
                <a:latin typeface="Carlito"/>
                <a:cs typeface="Carlito"/>
              </a:rPr>
              <a:t>public health and personal  </a:t>
            </a:r>
            <a:r>
              <a:rPr sz="3200" b="1" spc="-5" dirty="0">
                <a:solidFill>
                  <a:srgbClr val="FFFFFF"/>
                </a:solidFill>
                <a:latin typeface="Carlito"/>
                <a:cs typeface="Carlito"/>
              </a:rPr>
              <a:t>health</a:t>
            </a:r>
            <a:r>
              <a:rPr sz="3200" b="1" spc="20" dirty="0">
                <a:solidFill>
                  <a:srgbClr val="FFFFFF"/>
                </a:solidFill>
                <a:latin typeface="Carlito"/>
                <a:cs typeface="Carlito"/>
              </a:rPr>
              <a:t> </a:t>
            </a:r>
            <a:r>
              <a:rPr sz="3200" b="1" spc="-15" dirty="0">
                <a:solidFill>
                  <a:srgbClr val="FFFFFF"/>
                </a:solidFill>
                <a:latin typeface="Carlito"/>
                <a:cs typeface="Carlito"/>
              </a:rPr>
              <a:t>workforce</a:t>
            </a:r>
            <a:endParaRPr sz="3200" dirty="0">
              <a:latin typeface="Carlito"/>
              <a:cs typeface="Carlito"/>
            </a:endParaRPr>
          </a:p>
          <a:p>
            <a:pPr marL="355600" marR="1006475" indent="-343535">
              <a:spcBef>
                <a:spcPts val="1845"/>
              </a:spcBef>
              <a:buClr>
                <a:srgbClr val="D6E3FF"/>
              </a:buClr>
              <a:buFont typeface="Arial"/>
              <a:buChar char="•"/>
              <a:tabLst>
                <a:tab pos="355600" algn="l"/>
                <a:tab pos="356235" algn="l"/>
              </a:tabLst>
            </a:pPr>
            <a:r>
              <a:rPr sz="3200" b="1" spc="-10" dirty="0">
                <a:solidFill>
                  <a:srgbClr val="FFFFFF"/>
                </a:solidFill>
                <a:latin typeface="Carlito"/>
                <a:cs typeface="Carlito"/>
              </a:rPr>
              <a:t>Maintaining public health </a:t>
            </a:r>
            <a:r>
              <a:rPr sz="3200" b="1" spc="-15" dirty="0">
                <a:solidFill>
                  <a:srgbClr val="FFFFFF"/>
                </a:solidFill>
                <a:latin typeface="Carlito"/>
                <a:cs typeface="Carlito"/>
              </a:rPr>
              <a:t>workforce  standards</a:t>
            </a:r>
            <a:endParaRPr sz="3200" dirty="0">
              <a:latin typeface="Carlito"/>
              <a:cs typeface="Carlito"/>
            </a:endParaRPr>
          </a:p>
          <a:p>
            <a:pPr marL="695325" marR="389255" lvl="1" indent="-227329">
              <a:spcBef>
                <a:spcPts val="30"/>
              </a:spcBef>
              <a:buClr>
                <a:srgbClr val="D6E3FF"/>
              </a:buClr>
              <a:buSzPct val="75000"/>
              <a:buFont typeface="Arial"/>
              <a:buChar char="•"/>
              <a:tabLst>
                <a:tab pos="695325" algn="l"/>
                <a:tab pos="695960" algn="l"/>
              </a:tabLst>
            </a:pPr>
            <a:r>
              <a:rPr sz="2800" spc="-15" dirty="0">
                <a:solidFill>
                  <a:srgbClr val="FFFFFF"/>
                </a:solidFill>
                <a:latin typeface="Carlito"/>
                <a:cs typeface="Carlito"/>
              </a:rPr>
              <a:t>Efficient </a:t>
            </a:r>
            <a:r>
              <a:rPr sz="2800" spc="-5" dirty="0">
                <a:solidFill>
                  <a:srgbClr val="FFFFFF"/>
                </a:solidFill>
                <a:latin typeface="Carlito"/>
                <a:cs typeface="Carlito"/>
              </a:rPr>
              <a:t>processes </a:t>
            </a:r>
            <a:r>
              <a:rPr sz="2800" spc="-20" dirty="0">
                <a:solidFill>
                  <a:srgbClr val="FFFFFF"/>
                </a:solidFill>
                <a:latin typeface="Carlito"/>
                <a:cs typeface="Carlito"/>
              </a:rPr>
              <a:t>for </a:t>
            </a:r>
            <a:r>
              <a:rPr sz="2800" spc="-5" dirty="0">
                <a:solidFill>
                  <a:srgbClr val="FFFFFF"/>
                </a:solidFill>
                <a:latin typeface="Carlito"/>
                <a:cs typeface="Carlito"/>
              </a:rPr>
              <a:t>licensing </a:t>
            </a:r>
            <a:r>
              <a:rPr sz="2800" spc="-10" dirty="0">
                <a:solidFill>
                  <a:srgbClr val="FFFFFF"/>
                </a:solidFill>
                <a:latin typeface="Carlito"/>
                <a:cs typeface="Carlito"/>
              </a:rPr>
              <a:t>/credentialing  requirements</a:t>
            </a:r>
            <a:endParaRPr sz="2800" dirty="0">
              <a:latin typeface="Carlito"/>
              <a:cs typeface="Carlito"/>
            </a:endParaRPr>
          </a:p>
          <a:p>
            <a:pPr marL="695325" lvl="1" indent="-227965">
              <a:buClr>
                <a:srgbClr val="D6E3FF"/>
              </a:buClr>
              <a:buSzPct val="75000"/>
              <a:buFont typeface="Arial"/>
              <a:buChar char="•"/>
              <a:tabLst>
                <a:tab pos="695325" algn="l"/>
                <a:tab pos="695960" algn="l"/>
              </a:tabLst>
            </a:pPr>
            <a:r>
              <a:rPr sz="2800" spc="-5" dirty="0">
                <a:solidFill>
                  <a:srgbClr val="FFFFFF"/>
                </a:solidFill>
                <a:latin typeface="Carlito"/>
                <a:cs typeface="Carlito"/>
              </a:rPr>
              <a:t>Use of public health</a:t>
            </a:r>
            <a:r>
              <a:rPr sz="2800" spc="5" dirty="0">
                <a:solidFill>
                  <a:srgbClr val="FFFFFF"/>
                </a:solidFill>
                <a:latin typeface="Carlito"/>
                <a:cs typeface="Carlito"/>
              </a:rPr>
              <a:t> </a:t>
            </a:r>
            <a:r>
              <a:rPr sz="2800" spc="-10" dirty="0">
                <a:solidFill>
                  <a:srgbClr val="FFFFFF"/>
                </a:solidFill>
                <a:latin typeface="Carlito"/>
                <a:cs typeface="Carlito"/>
              </a:rPr>
              <a:t>competencies</a:t>
            </a:r>
            <a:endParaRPr sz="2800" dirty="0">
              <a:latin typeface="Carlito"/>
              <a:cs typeface="Carlito"/>
            </a:endParaRPr>
          </a:p>
          <a:p>
            <a:pPr marL="355600" indent="-343535">
              <a:spcBef>
                <a:spcPts val="1820"/>
              </a:spcBef>
              <a:buClr>
                <a:srgbClr val="D6E3FF"/>
              </a:buClr>
              <a:buFont typeface="Arial"/>
              <a:buChar char="•"/>
              <a:tabLst>
                <a:tab pos="355600" algn="l"/>
                <a:tab pos="356235" algn="l"/>
              </a:tabLst>
            </a:pPr>
            <a:r>
              <a:rPr sz="3200" b="1" spc="-10" dirty="0">
                <a:solidFill>
                  <a:srgbClr val="FFFFFF"/>
                </a:solidFill>
                <a:latin typeface="Carlito"/>
                <a:cs typeface="Carlito"/>
              </a:rPr>
              <a:t>Continuing education and </a:t>
            </a:r>
            <a:r>
              <a:rPr sz="3200" b="1" spc="-15" dirty="0">
                <a:solidFill>
                  <a:srgbClr val="FFFFFF"/>
                </a:solidFill>
                <a:latin typeface="Carlito"/>
                <a:cs typeface="Carlito"/>
              </a:rPr>
              <a:t>life-long</a:t>
            </a:r>
            <a:r>
              <a:rPr sz="3200" b="1" spc="125" dirty="0">
                <a:solidFill>
                  <a:srgbClr val="FFFFFF"/>
                </a:solidFill>
                <a:latin typeface="Carlito"/>
                <a:cs typeface="Carlito"/>
              </a:rPr>
              <a:t> </a:t>
            </a:r>
            <a:r>
              <a:rPr sz="3200" b="1" spc="-10" dirty="0">
                <a:solidFill>
                  <a:srgbClr val="FFFFFF"/>
                </a:solidFill>
                <a:latin typeface="Carlito"/>
                <a:cs typeface="Carlito"/>
              </a:rPr>
              <a:t>learning</a:t>
            </a:r>
            <a:endParaRPr sz="3200" dirty="0">
              <a:latin typeface="Carlito"/>
              <a:cs typeface="Carlito"/>
            </a:endParaRPr>
          </a:p>
          <a:p>
            <a:pPr marL="695325" lvl="1" indent="-227965">
              <a:spcBef>
                <a:spcPts val="30"/>
              </a:spcBef>
              <a:buClr>
                <a:srgbClr val="D6E3FF"/>
              </a:buClr>
              <a:buSzPct val="75000"/>
              <a:buFont typeface="Arial"/>
              <a:buChar char="•"/>
              <a:tabLst>
                <a:tab pos="695325" algn="l"/>
                <a:tab pos="695960" algn="l"/>
              </a:tabLst>
            </a:pPr>
            <a:r>
              <a:rPr sz="2800" spc="-10" dirty="0">
                <a:solidFill>
                  <a:srgbClr val="FFFFFF"/>
                </a:solidFill>
                <a:latin typeface="Carlito"/>
                <a:cs typeface="Carlito"/>
              </a:rPr>
              <a:t>Leadership development</a:t>
            </a:r>
            <a:endParaRPr sz="2800" dirty="0">
              <a:latin typeface="Carlito"/>
              <a:cs typeface="Carlito"/>
            </a:endParaRPr>
          </a:p>
          <a:p>
            <a:pPr marL="695325" lvl="1" indent="-227965">
              <a:buClr>
                <a:srgbClr val="D6E3FF"/>
              </a:buClr>
              <a:buSzPct val="75000"/>
              <a:buFont typeface="Arial"/>
              <a:buChar char="•"/>
              <a:tabLst>
                <a:tab pos="695325" algn="l"/>
                <a:tab pos="695960" algn="l"/>
              </a:tabLst>
            </a:pPr>
            <a:r>
              <a:rPr sz="2800" spc="-10" dirty="0">
                <a:solidFill>
                  <a:srgbClr val="FFFFFF"/>
                </a:solidFill>
                <a:latin typeface="Carlito"/>
                <a:cs typeface="Carlito"/>
              </a:rPr>
              <a:t>Cultural</a:t>
            </a:r>
            <a:r>
              <a:rPr sz="2800" spc="-35" dirty="0">
                <a:solidFill>
                  <a:srgbClr val="FFFFFF"/>
                </a:solidFill>
                <a:latin typeface="Carlito"/>
                <a:cs typeface="Carlito"/>
              </a:rPr>
              <a:t> </a:t>
            </a:r>
            <a:r>
              <a:rPr sz="2800" spc="-10" dirty="0">
                <a:solidFill>
                  <a:srgbClr val="FFFFFF"/>
                </a:solidFill>
                <a:latin typeface="Carlito"/>
                <a:cs typeface="Carlito"/>
              </a:rPr>
              <a:t>competence</a:t>
            </a:r>
            <a:endParaRPr sz="2800" dirty="0">
              <a:latin typeface="Carlito"/>
              <a:cs typeface="Carlito"/>
            </a:endParaRPr>
          </a:p>
        </p:txBody>
      </p:sp>
      <p:sp>
        <p:nvSpPr>
          <p:cNvPr id="5" name="Date Placeholder 4">
            <a:extLst>
              <a:ext uri="{FF2B5EF4-FFF2-40B4-BE49-F238E27FC236}">
                <a16:creationId xmlns:a16="http://schemas.microsoft.com/office/drawing/2014/main" id="{52D40B56-6461-47A0-9647-D39D9F362B0C}"/>
              </a:ext>
            </a:extLst>
          </p:cNvPr>
          <p:cNvSpPr>
            <a:spLocks noGrp="1"/>
          </p:cNvSpPr>
          <p:nvPr>
            <p:ph type="dt" sz="half" idx="10"/>
          </p:nvPr>
        </p:nvSpPr>
        <p:spPr/>
        <p:txBody>
          <a:bodyPr/>
          <a:lstStyle/>
          <a:p>
            <a:fld id="{8571CC89-851D-4693-917E-7D40E3B84D81}" type="datetime1">
              <a:rPr lang="en-US" smtClean="0"/>
              <a:t>3/12/2021</a:t>
            </a:fld>
            <a:endParaRPr lang="en-US"/>
          </a:p>
        </p:txBody>
      </p:sp>
      <p:sp>
        <p:nvSpPr>
          <p:cNvPr id="6" name="Slide Number Placeholder 5">
            <a:extLst>
              <a:ext uri="{FF2B5EF4-FFF2-40B4-BE49-F238E27FC236}">
                <a16:creationId xmlns:a16="http://schemas.microsoft.com/office/drawing/2014/main" id="{1E4C14B3-1CE9-453E-8291-49318E561040}"/>
              </a:ext>
            </a:extLst>
          </p:cNvPr>
          <p:cNvSpPr>
            <a:spLocks noGrp="1"/>
          </p:cNvSpPr>
          <p:nvPr>
            <p:ph type="sldNum" sz="quarter" idx="12"/>
          </p:nvPr>
        </p:nvSpPr>
        <p:spPr/>
        <p:txBody>
          <a:bodyPr/>
          <a:lstStyle/>
          <a:p>
            <a:fld id="{B6F15528-21DE-4FAA-801E-634DDDAF4B2B}" type="slidenum">
              <a:rPr lang="en-US" smtClean="0"/>
              <a:t>16</a:t>
            </a:fld>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0838898" y="5486400"/>
            <a:ext cx="1238172" cy="1233270"/>
          </a:xfrm>
          <a:prstGeom prst="rect">
            <a:avLst/>
          </a:prstGeom>
          <a:blipFill>
            <a:blip r:embed="rId3"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152400" y="311913"/>
            <a:ext cx="10200140" cy="1490152"/>
          </a:xfrm>
          <a:prstGeom prst="rect">
            <a:avLst/>
          </a:prstGeom>
        </p:spPr>
        <p:txBody>
          <a:bodyPr vert="horz" wrap="square" lIns="0" tIns="12700" rIns="0" bIns="0" rtlCol="0" anchor="t">
            <a:spAutoFit/>
          </a:bodyPr>
          <a:lstStyle/>
          <a:p>
            <a:pPr marL="12700" marR="5080" algn="ctr">
              <a:spcBef>
                <a:spcPts val="100"/>
              </a:spcBef>
            </a:pPr>
            <a:r>
              <a:rPr sz="3200" b="1" spc="-20" dirty="0"/>
              <a:t>ES </a:t>
            </a:r>
            <a:r>
              <a:rPr sz="3200" b="1" dirty="0"/>
              <a:t>9 – </a:t>
            </a:r>
            <a:r>
              <a:rPr sz="3200" b="1" spc="-25" dirty="0"/>
              <a:t>Evaluate </a:t>
            </a:r>
            <a:r>
              <a:rPr sz="3200" b="1" spc="-15" dirty="0"/>
              <a:t>Effectiveness, Accessibility, </a:t>
            </a:r>
            <a:r>
              <a:rPr sz="3200" b="1" dirty="0"/>
              <a:t>and  Quality of </a:t>
            </a:r>
            <a:r>
              <a:rPr sz="3200" b="1" spc="-15" dirty="0"/>
              <a:t>Personal </a:t>
            </a:r>
            <a:r>
              <a:rPr sz="3200" b="1" dirty="0"/>
              <a:t>and </a:t>
            </a:r>
            <a:r>
              <a:rPr sz="3200" b="1" spc="-10" dirty="0"/>
              <a:t>Population-Based  </a:t>
            </a:r>
            <a:r>
              <a:rPr sz="3200" b="1" dirty="0"/>
              <a:t>Health</a:t>
            </a:r>
            <a:r>
              <a:rPr sz="3200" b="1" spc="-15" dirty="0"/>
              <a:t> </a:t>
            </a:r>
            <a:r>
              <a:rPr sz="3200" b="1" dirty="0"/>
              <a:t>Services</a:t>
            </a:r>
          </a:p>
        </p:txBody>
      </p:sp>
      <p:sp>
        <p:nvSpPr>
          <p:cNvPr id="4" name="object 4"/>
          <p:cNvSpPr txBox="1"/>
          <p:nvPr/>
        </p:nvSpPr>
        <p:spPr>
          <a:xfrm>
            <a:off x="431896" y="2133600"/>
            <a:ext cx="10046323" cy="3582391"/>
          </a:xfrm>
          <a:prstGeom prst="rect">
            <a:avLst/>
          </a:prstGeom>
        </p:spPr>
        <p:txBody>
          <a:bodyPr vert="horz" wrap="square" lIns="0" tIns="12065" rIns="0" bIns="0" rtlCol="0">
            <a:spAutoFit/>
          </a:bodyPr>
          <a:lstStyle/>
          <a:p>
            <a:pPr marL="355600" indent="-343535">
              <a:spcBef>
                <a:spcPts val="95"/>
              </a:spcBef>
              <a:buClr>
                <a:srgbClr val="D6E3FF"/>
              </a:buClr>
              <a:buFont typeface="Arial"/>
              <a:buChar char="•"/>
              <a:tabLst>
                <a:tab pos="355600" algn="l"/>
                <a:tab pos="356235" algn="l"/>
              </a:tabLst>
            </a:pPr>
            <a:r>
              <a:rPr sz="3200" b="1" spc="-20" dirty="0">
                <a:solidFill>
                  <a:schemeClr val="accent3"/>
                </a:solidFill>
                <a:latin typeface="Carlito"/>
                <a:cs typeface="Carlito"/>
              </a:rPr>
              <a:t>Evaluation </a:t>
            </a:r>
            <a:r>
              <a:rPr sz="3200" b="1" spc="-15" dirty="0">
                <a:solidFill>
                  <a:schemeClr val="accent3"/>
                </a:solidFill>
                <a:latin typeface="Carlito"/>
                <a:cs typeface="Carlito"/>
              </a:rPr>
              <a:t>must </a:t>
            </a:r>
            <a:r>
              <a:rPr sz="3200" b="1" spc="-5" dirty="0">
                <a:solidFill>
                  <a:schemeClr val="accent3"/>
                </a:solidFill>
                <a:latin typeface="Carlito"/>
                <a:cs typeface="Carlito"/>
              </a:rPr>
              <a:t>be </a:t>
            </a:r>
            <a:r>
              <a:rPr sz="3200" b="1" spc="-10" dirty="0">
                <a:solidFill>
                  <a:schemeClr val="accent3"/>
                </a:solidFill>
                <a:latin typeface="Carlito"/>
                <a:cs typeface="Carlito"/>
              </a:rPr>
              <a:t>ongoing </a:t>
            </a:r>
            <a:r>
              <a:rPr sz="3200" b="1" spc="-5" dirty="0">
                <a:solidFill>
                  <a:schemeClr val="accent3"/>
                </a:solidFill>
                <a:latin typeface="Carlito"/>
                <a:cs typeface="Carlito"/>
              </a:rPr>
              <a:t>and </a:t>
            </a:r>
            <a:r>
              <a:rPr sz="3200" b="1" spc="-10" dirty="0">
                <a:solidFill>
                  <a:schemeClr val="accent3"/>
                </a:solidFill>
                <a:latin typeface="Carlito"/>
                <a:cs typeface="Carlito"/>
              </a:rPr>
              <a:t>should</a:t>
            </a:r>
            <a:r>
              <a:rPr sz="3200" b="1" spc="85" dirty="0">
                <a:solidFill>
                  <a:schemeClr val="accent3"/>
                </a:solidFill>
                <a:latin typeface="Carlito"/>
                <a:cs typeface="Carlito"/>
              </a:rPr>
              <a:t> </a:t>
            </a:r>
            <a:r>
              <a:rPr sz="3200" b="1" spc="-20" dirty="0">
                <a:solidFill>
                  <a:schemeClr val="accent3"/>
                </a:solidFill>
                <a:latin typeface="Carlito"/>
                <a:cs typeface="Carlito"/>
              </a:rPr>
              <a:t>examine:</a:t>
            </a:r>
            <a:endParaRPr sz="3200" dirty="0">
              <a:solidFill>
                <a:schemeClr val="accent3"/>
              </a:solidFill>
              <a:latin typeface="Carlito"/>
              <a:cs typeface="Carlito"/>
            </a:endParaRPr>
          </a:p>
          <a:p>
            <a:pPr marL="695325" lvl="1" indent="-235585">
              <a:spcBef>
                <a:spcPts val="30"/>
              </a:spcBef>
              <a:buClr>
                <a:srgbClr val="D6E3FF"/>
              </a:buClr>
              <a:buSzPct val="75000"/>
              <a:buFont typeface="Arial"/>
              <a:buChar char="•"/>
              <a:tabLst>
                <a:tab pos="695325" algn="l"/>
                <a:tab pos="695960" algn="l"/>
              </a:tabLst>
            </a:pPr>
            <a:r>
              <a:rPr sz="2800" spc="-15" dirty="0">
                <a:solidFill>
                  <a:schemeClr val="accent3"/>
                </a:solidFill>
                <a:latin typeface="Carlito"/>
                <a:cs typeface="Carlito"/>
              </a:rPr>
              <a:t>Personal </a:t>
            </a:r>
            <a:r>
              <a:rPr sz="2800" dirty="0">
                <a:solidFill>
                  <a:schemeClr val="accent3"/>
                </a:solidFill>
                <a:latin typeface="Carlito"/>
                <a:cs typeface="Carlito"/>
              </a:rPr>
              <a:t>health</a:t>
            </a:r>
            <a:r>
              <a:rPr sz="2800" spc="-10" dirty="0">
                <a:solidFill>
                  <a:schemeClr val="accent3"/>
                </a:solidFill>
                <a:latin typeface="Carlito"/>
                <a:cs typeface="Carlito"/>
              </a:rPr>
              <a:t> </a:t>
            </a:r>
            <a:r>
              <a:rPr sz="2800" dirty="0">
                <a:solidFill>
                  <a:schemeClr val="accent3"/>
                </a:solidFill>
                <a:latin typeface="Carlito"/>
                <a:cs typeface="Carlito"/>
              </a:rPr>
              <a:t>services</a:t>
            </a:r>
          </a:p>
          <a:p>
            <a:pPr marL="695325" lvl="1" indent="-235585">
              <a:buClr>
                <a:srgbClr val="D6E3FF"/>
              </a:buClr>
              <a:buSzPct val="75000"/>
              <a:buFont typeface="Arial"/>
              <a:buChar char="•"/>
              <a:tabLst>
                <a:tab pos="695325" algn="l"/>
                <a:tab pos="695960" algn="l"/>
              </a:tabLst>
            </a:pPr>
            <a:r>
              <a:rPr sz="2800" spc="-15" dirty="0">
                <a:solidFill>
                  <a:schemeClr val="accent3"/>
                </a:solidFill>
                <a:latin typeface="Carlito"/>
                <a:cs typeface="Carlito"/>
              </a:rPr>
              <a:t>Population </a:t>
            </a:r>
            <a:r>
              <a:rPr sz="2800" spc="-5" dirty="0">
                <a:solidFill>
                  <a:schemeClr val="accent3"/>
                </a:solidFill>
                <a:latin typeface="Carlito"/>
                <a:cs typeface="Carlito"/>
              </a:rPr>
              <a:t>based</a:t>
            </a:r>
            <a:r>
              <a:rPr sz="2800" dirty="0">
                <a:solidFill>
                  <a:schemeClr val="accent3"/>
                </a:solidFill>
                <a:latin typeface="Carlito"/>
                <a:cs typeface="Carlito"/>
              </a:rPr>
              <a:t> services</a:t>
            </a:r>
          </a:p>
          <a:p>
            <a:pPr marL="695325" lvl="1" indent="-235585">
              <a:buClr>
                <a:srgbClr val="D6E3FF"/>
              </a:buClr>
              <a:buSzPct val="75000"/>
              <a:buFont typeface="Arial"/>
              <a:buChar char="•"/>
              <a:tabLst>
                <a:tab pos="695325" algn="l"/>
                <a:tab pos="695960" algn="l"/>
              </a:tabLst>
            </a:pPr>
            <a:r>
              <a:rPr sz="2800" spc="-5" dirty="0">
                <a:solidFill>
                  <a:schemeClr val="accent3"/>
                </a:solidFill>
                <a:latin typeface="Carlito"/>
                <a:cs typeface="Carlito"/>
              </a:rPr>
              <a:t>The public health</a:t>
            </a:r>
            <a:r>
              <a:rPr sz="2800" dirty="0">
                <a:solidFill>
                  <a:schemeClr val="accent3"/>
                </a:solidFill>
                <a:latin typeface="Carlito"/>
                <a:cs typeface="Carlito"/>
              </a:rPr>
              <a:t> </a:t>
            </a:r>
            <a:r>
              <a:rPr sz="2800" spc="-25" dirty="0">
                <a:solidFill>
                  <a:schemeClr val="accent3"/>
                </a:solidFill>
                <a:latin typeface="Carlito"/>
                <a:cs typeface="Carlito"/>
              </a:rPr>
              <a:t>system</a:t>
            </a:r>
            <a:endParaRPr sz="2800" dirty="0">
              <a:solidFill>
                <a:schemeClr val="accent3"/>
              </a:solidFill>
              <a:latin typeface="Carlito"/>
              <a:cs typeface="Carlito"/>
            </a:endParaRPr>
          </a:p>
          <a:p>
            <a:pPr lvl="1">
              <a:spcBef>
                <a:spcPts val="40"/>
              </a:spcBef>
              <a:buClr>
                <a:srgbClr val="D6E3FF"/>
              </a:buClr>
              <a:buFont typeface="Arial"/>
              <a:buChar char="•"/>
            </a:pPr>
            <a:endParaRPr sz="2400" dirty="0">
              <a:solidFill>
                <a:schemeClr val="accent3"/>
              </a:solidFill>
              <a:latin typeface="Carlito"/>
              <a:cs typeface="Carlito"/>
            </a:endParaRPr>
          </a:p>
          <a:p>
            <a:pPr marL="355600" indent="-343535">
              <a:buFont typeface="Arial"/>
              <a:buChar char="•"/>
              <a:tabLst>
                <a:tab pos="355600" algn="l"/>
                <a:tab pos="356235" algn="l"/>
              </a:tabLst>
            </a:pPr>
            <a:r>
              <a:rPr sz="3200" b="1" spc="-5" dirty="0">
                <a:solidFill>
                  <a:schemeClr val="accent3"/>
                </a:solidFill>
                <a:latin typeface="Carlito"/>
                <a:cs typeface="Carlito"/>
              </a:rPr>
              <a:t>Quality</a:t>
            </a:r>
            <a:r>
              <a:rPr sz="3200" b="1" spc="15" dirty="0">
                <a:solidFill>
                  <a:schemeClr val="accent3"/>
                </a:solidFill>
                <a:latin typeface="Carlito"/>
                <a:cs typeface="Carlito"/>
              </a:rPr>
              <a:t> </a:t>
            </a:r>
            <a:r>
              <a:rPr sz="3200" b="1" spc="-15" dirty="0">
                <a:solidFill>
                  <a:schemeClr val="accent3"/>
                </a:solidFill>
                <a:latin typeface="Carlito"/>
                <a:cs typeface="Carlito"/>
              </a:rPr>
              <a:t>Improvement</a:t>
            </a:r>
            <a:endParaRPr sz="3200" dirty="0">
              <a:solidFill>
                <a:schemeClr val="accent3"/>
              </a:solidFill>
              <a:latin typeface="Carlito"/>
              <a:cs typeface="Carlito"/>
            </a:endParaRPr>
          </a:p>
          <a:p>
            <a:pPr>
              <a:spcBef>
                <a:spcPts val="5"/>
              </a:spcBef>
              <a:buChar char="•"/>
            </a:pPr>
            <a:endParaRPr sz="2800" dirty="0">
              <a:solidFill>
                <a:schemeClr val="accent3"/>
              </a:solidFill>
              <a:latin typeface="Carlito"/>
              <a:cs typeface="Carlito"/>
            </a:endParaRPr>
          </a:p>
          <a:p>
            <a:pPr marL="355600" indent="-343535">
              <a:buFont typeface="Arial"/>
              <a:buChar char="•"/>
              <a:tabLst>
                <a:tab pos="355600" algn="l"/>
                <a:tab pos="356235" algn="l"/>
              </a:tabLst>
            </a:pPr>
            <a:r>
              <a:rPr sz="3200" b="1" spc="-15" dirty="0">
                <a:solidFill>
                  <a:schemeClr val="accent3"/>
                </a:solidFill>
                <a:latin typeface="Carlito"/>
                <a:cs typeface="Carlito"/>
              </a:rPr>
              <a:t>Performance</a:t>
            </a:r>
            <a:r>
              <a:rPr sz="3200" b="1" spc="25" dirty="0">
                <a:solidFill>
                  <a:schemeClr val="accent3"/>
                </a:solidFill>
                <a:latin typeface="Carlito"/>
                <a:cs typeface="Carlito"/>
              </a:rPr>
              <a:t> </a:t>
            </a:r>
            <a:r>
              <a:rPr sz="3200" b="1" spc="-15" dirty="0">
                <a:solidFill>
                  <a:schemeClr val="accent3"/>
                </a:solidFill>
                <a:latin typeface="Carlito"/>
                <a:cs typeface="Carlito"/>
              </a:rPr>
              <a:t>Management</a:t>
            </a:r>
            <a:endParaRPr sz="3200" dirty="0">
              <a:solidFill>
                <a:schemeClr val="accent3"/>
              </a:solidFill>
              <a:latin typeface="Carlito"/>
              <a:cs typeface="Carlito"/>
            </a:endParaRPr>
          </a:p>
        </p:txBody>
      </p:sp>
      <p:sp>
        <p:nvSpPr>
          <p:cNvPr id="5" name="Date Placeholder 4">
            <a:extLst>
              <a:ext uri="{FF2B5EF4-FFF2-40B4-BE49-F238E27FC236}">
                <a16:creationId xmlns:a16="http://schemas.microsoft.com/office/drawing/2014/main" id="{6A239AC1-818B-4A1F-A8E9-062DC7C93B36}"/>
              </a:ext>
            </a:extLst>
          </p:cNvPr>
          <p:cNvSpPr>
            <a:spLocks noGrp="1"/>
          </p:cNvSpPr>
          <p:nvPr>
            <p:ph type="dt" sz="half" idx="10"/>
          </p:nvPr>
        </p:nvSpPr>
        <p:spPr/>
        <p:txBody>
          <a:bodyPr/>
          <a:lstStyle/>
          <a:p>
            <a:fld id="{5F01C701-FEF5-4D62-9306-0410EFB647BF}" type="datetime1">
              <a:rPr lang="en-US" smtClean="0"/>
              <a:t>3/12/2021</a:t>
            </a:fld>
            <a:endParaRPr lang="en-US"/>
          </a:p>
        </p:txBody>
      </p:sp>
      <p:sp>
        <p:nvSpPr>
          <p:cNvPr id="6" name="Slide Number Placeholder 5">
            <a:extLst>
              <a:ext uri="{FF2B5EF4-FFF2-40B4-BE49-F238E27FC236}">
                <a16:creationId xmlns:a16="http://schemas.microsoft.com/office/drawing/2014/main" id="{00BEE842-5AFE-47CB-B845-5A31F1559B71}"/>
              </a:ext>
            </a:extLst>
          </p:cNvPr>
          <p:cNvSpPr>
            <a:spLocks noGrp="1"/>
          </p:cNvSpPr>
          <p:nvPr>
            <p:ph type="sldNum" sz="quarter" idx="12"/>
          </p:nvPr>
        </p:nvSpPr>
        <p:spPr/>
        <p:txBody>
          <a:bodyPr/>
          <a:lstStyle/>
          <a:p>
            <a:fld id="{B6F15528-21DE-4FAA-801E-634DDDAF4B2B}" type="slidenum">
              <a:rPr lang="en-US" smtClean="0"/>
              <a:t>17</a:t>
            </a:fld>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0498539" y="5287849"/>
            <a:ext cx="1589405" cy="1374775"/>
            <a:chOff x="7315196" y="5113288"/>
            <a:chExt cx="1589405" cy="1374775"/>
          </a:xfrm>
        </p:grpSpPr>
        <p:sp>
          <p:nvSpPr>
            <p:cNvPr id="3" name="object 3"/>
            <p:cNvSpPr/>
            <p:nvPr/>
          </p:nvSpPr>
          <p:spPr>
            <a:xfrm>
              <a:off x="7606394" y="5918801"/>
              <a:ext cx="1298575" cy="568960"/>
            </a:xfrm>
            <a:custGeom>
              <a:avLst/>
              <a:gdLst/>
              <a:ahLst/>
              <a:cxnLst/>
              <a:rect l="l" t="t" r="r" b="b"/>
              <a:pathLst>
                <a:path w="1298575" h="568960">
                  <a:moveTo>
                    <a:pt x="813436" y="568954"/>
                  </a:moveTo>
                  <a:lnTo>
                    <a:pt x="639562" y="516790"/>
                  </a:lnTo>
                  <a:lnTo>
                    <a:pt x="51067" y="540446"/>
                  </a:lnTo>
                  <a:lnTo>
                    <a:pt x="0" y="516790"/>
                  </a:lnTo>
                  <a:lnTo>
                    <a:pt x="13374" y="488887"/>
                  </a:lnTo>
                  <a:lnTo>
                    <a:pt x="98488" y="404575"/>
                  </a:lnTo>
                  <a:lnTo>
                    <a:pt x="949617" y="0"/>
                  </a:lnTo>
                  <a:lnTo>
                    <a:pt x="1119235" y="52163"/>
                  </a:lnTo>
                  <a:lnTo>
                    <a:pt x="1119235" y="112819"/>
                  </a:lnTo>
                  <a:lnTo>
                    <a:pt x="1293107" y="188034"/>
                  </a:lnTo>
                  <a:lnTo>
                    <a:pt x="1297971" y="216541"/>
                  </a:lnTo>
                  <a:lnTo>
                    <a:pt x="883959" y="559249"/>
                  </a:lnTo>
                  <a:lnTo>
                    <a:pt x="813436" y="568954"/>
                  </a:lnTo>
                  <a:close/>
                </a:path>
              </a:pathLst>
            </a:custGeom>
            <a:solidFill>
              <a:srgbClr val="A38C8C"/>
            </a:solidFill>
          </p:spPr>
          <p:txBody>
            <a:bodyPr wrap="square" lIns="0" tIns="0" rIns="0" bIns="0" rtlCol="0"/>
            <a:lstStyle/>
            <a:p>
              <a:endParaRPr/>
            </a:p>
          </p:txBody>
        </p:sp>
        <p:sp>
          <p:nvSpPr>
            <p:cNvPr id="4" name="object 4"/>
            <p:cNvSpPr/>
            <p:nvPr/>
          </p:nvSpPr>
          <p:spPr>
            <a:xfrm>
              <a:off x="7416723" y="5263713"/>
              <a:ext cx="1057275" cy="1126490"/>
            </a:xfrm>
            <a:custGeom>
              <a:avLst/>
              <a:gdLst/>
              <a:ahLst/>
              <a:cxnLst/>
              <a:rect l="l" t="t" r="r" b="b"/>
              <a:pathLst>
                <a:path w="1057275" h="1126489">
                  <a:moveTo>
                    <a:pt x="231021" y="1126387"/>
                  </a:moveTo>
                  <a:lnTo>
                    <a:pt x="0" y="654480"/>
                  </a:lnTo>
                  <a:lnTo>
                    <a:pt x="150163" y="336036"/>
                  </a:lnTo>
                  <a:lnTo>
                    <a:pt x="4255" y="217755"/>
                  </a:lnTo>
                  <a:lnTo>
                    <a:pt x="38909" y="126164"/>
                  </a:lnTo>
                  <a:lnTo>
                    <a:pt x="38300" y="0"/>
                  </a:lnTo>
                  <a:lnTo>
                    <a:pt x="731362" y="90984"/>
                  </a:lnTo>
                  <a:lnTo>
                    <a:pt x="1057223" y="773367"/>
                  </a:lnTo>
                  <a:lnTo>
                    <a:pt x="721027" y="1063304"/>
                  </a:lnTo>
                  <a:lnTo>
                    <a:pt x="231021" y="1126387"/>
                  </a:lnTo>
                  <a:close/>
                </a:path>
              </a:pathLst>
            </a:custGeom>
            <a:solidFill>
              <a:srgbClr val="FFFFFF"/>
            </a:solidFill>
          </p:spPr>
          <p:txBody>
            <a:bodyPr wrap="square" lIns="0" tIns="0" rIns="0" bIns="0" rtlCol="0"/>
            <a:lstStyle/>
            <a:p>
              <a:endParaRPr/>
            </a:p>
          </p:txBody>
        </p:sp>
        <p:sp>
          <p:nvSpPr>
            <p:cNvPr id="5" name="object 5"/>
            <p:cNvSpPr/>
            <p:nvPr/>
          </p:nvSpPr>
          <p:spPr>
            <a:xfrm>
              <a:off x="7349845" y="5645251"/>
              <a:ext cx="595630" cy="762635"/>
            </a:xfrm>
            <a:custGeom>
              <a:avLst/>
              <a:gdLst/>
              <a:ahLst/>
              <a:cxnLst/>
              <a:rect l="l" t="t" r="r" b="b"/>
              <a:pathLst>
                <a:path w="595629" h="762635">
                  <a:moveTo>
                    <a:pt x="269925" y="402145"/>
                  </a:moveTo>
                  <a:lnTo>
                    <a:pt x="170218" y="52158"/>
                  </a:lnTo>
                  <a:lnTo>
                    <a:pt x="153797" y="0"/>
                  </a:lnTo>
                  <a:lnTo>
                    <a:pt x="30391" y="20015"/>
                  </a:lnTo>
                  <a:lnTo>
                    <a:pt x="45593" y="55803"/>
                  </a:lnTo>
                  <a:lnTo>
                    <a:pt x="269925" y="402145"/>
                  </a:lnTo>
                  <a:close/>
                </a:path>
                <a:path w="595629" h="762635">
                  <a:moveTo>
                    <a:pt x="595172" y="744855"/>
                  </a:moveTo>
                  <a:lnTo>
                    <a:pt x="296062" y="683590"/>
                  </a:lnTo>
                  <a:lnTo>
                    <a:pt x="83896" y="262026"/>
                  </a:lnTo>
                  <a:lnTo>
                    <a:pt x="101523" y="197739"/>
                  </a:lnTo>
                  <a:lnTo>
                    <a:pt x="0" y="235953"/>
                  </a:lnTo>
                  <a:lnTo>
                    <a:pt x="269925" y="762444"/>
                  </a:lnTo>
                  <a:lnTo>
                    <a:pt x="595172" y="744855"/>
                  </a:lnTo>
                  <a:close/>
                </a:path>
              </a:pathLst>
            </a:custGeom>
            <a:solidFill>
              <a:srgbClr val="CCCCFF"/>
            </a:solidFill>
          </p:spPr>
          <p:txBody>
            <a:bodyPr wrap="square" lIns="0" tIns="0" rIns="0" bIns="0" rtlCol="0"/>
            <a:lstStyle/>
            <a:p>
              <a:endParaRPr/>
            </a:p>
          </p:txBody>
        </p:sp>
        <p:sp>
          <p:nvSpPr>
            <p:cNvPr id="6" name="object 6"/>
            <p:cNvSpPr/>
            <p:nvPr/>
          </p:nvSpPr>
          <p:spPr>
            <a:xfrm>
              <a:off x="7328573" y="5124818"/>
              <a:ext cx="760095" cy="635635"/>
            </a:xfrm>
            <a:custGeom>
              <a:avLst/>
              <a:gdLst/>
              <a:ahLst/>
              <a:cxnLst/>
              <a:rect l="l" t="t" r="r" b="b"/>
              <a:pathLst>
                <a:path w="760095" h="635635">
                  <a:moveTo>
                    <a:pt x="697306" y="300240"/>
                  </a:moveTo>
                  <a:lnTo>
                    <a:pt x="347738" y="186817"/>
                  </a:lnTo>
                  <a:lnTo>
                    <a:pt x="621322" y="30937"/>
                  </a:lnTo>
                  <a:lnTo>
                    <a:pt x="602475" y="0"/>
                  </a:lnTo>
                  <a:lnTo>
                    <a:pt x="7899" y="112814"/>
                  </a:lnTo>
                  <a:lnTo>
                    <a:pt x="0" y="137680"/>
                  </a:lnTo>
                  <a:lnTo>
                    <a:pt x="572071" y="351193"/>
                  </a:lnTo>
                  <a:lnTo>
                    <a:pt x="697306" y="300240"/>
                  </a:lnTo>
                  <a:close/>
                </a:path>
                <a:path w="760095" h="635635">
                  <a:moveTo>
                    <a:pt x="759929" y="533781"/>
                  </a:moveTo>
                  <a:lnTo>
                    <a:pt x="664476" y="525894"/>
                  </a:lnTo>
                  <a:lnTo>
                    <a:pt x="569633" y="561073"/>
                  </a:lnTo>
                  <a:lnTo>
                    <a:pt x="101511" y="352412"/>
                  </a:lnTo>
                  <a:lnTo>
                    <a:pt x="115493" y="299643"/>
                  </a:lnTo>
                  <a:lnTo>
                    <a:pt x="16408" y="340893"/>
                  </a:lnTo>
                  <a:lnTo>
                    <a:pt x="16408" y="370001"/>
                  </a:lnTo>
                  <a:lnTo>
                    <a:pt x="572071" y="635076"/>
                  </a:lnTo>
                  <a:lnTo>
                    <a:pt x="748982" y="581698"/>
                  </a:lnTo>
                  <a:lnTo>
                    <a:pt x="759929" y="533781"/>
                  </a:lnTo>
                  <a:close/>
                </a:path>
              </a:pathLst>
            </a:custGeom>
            <a:solidFill>
              <a:srgbClr val="F09999"/>
            </a:solidFill>
          </p:spPr>
          <p:txBody>
            <a:bodyPr wrap="square" lIns="0" tIns="0" rIns="0" bIns="0" rtlCol="0"/>
            <a:lstStyle/>
            <a:p>
              <a:endParaRPr/>
            </a:p>
          </p:txBody>
        </p:sp>
        <p:sp>
          <p:nvSpPr>
            <p:cNvPr id="7" name="object 7"/>
            <p:cNvSpPr/>
            <p:nvPr/>
          </p:nvSpPr>
          <p:spPr>
            <a:xfrm>
              <a:off x="7476302" y="5583371"/>
              <a:ext cx="560070" cy="444500"/>
            </a:xfrm>
            <a:custGeom>
              <a:avLst/>
              <a:gdLst/>
              <a:ahLst/>
              <a:cxnLst/>
              <a:rect l="l" t="t" r="r" b="b"/>
              <a:pathLst>
                <a:path w="560070" h="444500">
                  <a:moveTo>
                    <a:pt x="512500" y="444002"/>
                  </a:moveTo>
                  <a:lnTo>
                    <a:pt x="436507" y="427625"/>
                  </a:lnTo>
                  <a:lnTo>
                    <a:pt x="331330" y="346952"/>
                  </a:lnTo>
                  <a:lnTo>
                    <a:pt x="93015" y="172263"/>
                  </a:lnTo>
                  <a:lnTo>
                    <a:pt x="32221" y="157705"/>
                  </a:lnTo>
                  <a:lnTo>
                    <a:pt x="4255" y="129198"/>
                  </a:lnTo>
                  <a:lnTo>
                    <a:pt x="0" y="74001"/>
                  </a:lnTo>
                  <a:lnTo>
                    <a:pt x="2431" y="24261"/>
                  </a:lnTo>
                  <a:lnTo>
                    <a:pt x="20669" y="0"/>
                  </a:lnTo>
                  <a:lnTo>
                    <a:pt x="442586" y="185000"/>
                  </a:lnTo>
                  <a:lnTo>
                    <a:pt x="559919" y="191066"/>
                  </a:lnTo>
                  <a:lnTo>
                    <a:pt x="502166" y="343313"/>
                  </a:lnTo>
                  <a:lnTo>
                    <a:pt x="512500" y="444002"/>
                  </a:lnTo>
                  <a:close/>
                </a:path>
              </a:pathLst>
            </a:custGeom>
            <a:solidFill>
              <a:srgbClr val="F7A856"/>
            </a:solidFill>
          </p:spPr>
          <p:txBody>
            <a:bodyPr wrap="square" lIns="0" tIns="0" rIns="0" bIns="0" rtlCol="0"/>
            <a:lstStyle/>
            <a:p>
              <a:endParaRPr/>
            </a:p>
          </p:txBody>
        </p:sp>
        <p:sp>
          <p:nvSpPr>
            <p:cNvPr id="8" name="object 8"/>
            <p:cNvSpPr/>
            <p:nvPr/>
          </p:nvSpPr>
          <p:spPr>
            <a:xfrm>
              <a:off x="7817357" y="5204871"/>
              <a:ext cx="678180" cy="160655"/>
            </a:xfrm>
            <a:custGeom>
              <a:avLst/>
              <a:gdLst/>
              <a:ahLst/>
              <a:cxnLst/>
              <a:rect l="l" t="t" r="r" b="b"/>
              <a:pathLst>
                <a:path w="678179" h="160654">
                  <a:moveTo>
                    <a:pt x="65049" y="160132"/>
                  </a:moveTo>
                  <a:lnTo>
                    <a:pt x="0" y="120099"/>
                  </a:lnTo>
                  <a:lnTo>
                    <a:pt x="21884" y="112214"/>
                  </a:lnTo>
                  <a:lnTo>
                    <a:pt x="78425" y="97657"/>
                  </a:lnTo>
                  <a:lnTo>
                    <a:pt x="115509" y="88558"/>
                  </a:lnTo>
                  <a:lnTo>
                    <a:pt x="157457" y="78246"/>
                  </a:lnTo>
                  <a:lnTo>
                    <a:pt x="201837" y="67935"/>
                  </a:lnTo>
                  <a:lnTo>
                    <a:pt x="294247" y="46098"/>
                  </a:lnTo>
                  <a:lnTo>
                    <a:pt x="338627" y="35787"/>
                  </a:lnTo>
                  <a:lnTo>
                    <a:pt x="380576" y="26083"/>
                  </a:lnTo>
                  <a:lnTo>
                    <a:pt x="417659" y="17590"/>
                  </a:lnTo>
                  <a:lnTo>
                    <a:pt x="494870" y="0"/>
                  </a:lnTo>
                  <a:lnTo>
                    <a:pt x="677863" y="30934"/>
                  </a:lnTo>
                  <a:lnTo>
                    <a:pt x="65049" y="160132"/>
                  </a:lnTo>
                  <a:close/>
                </a:path>
              </a:pathLst>
            </a:custGeom>
            <a:solidFill>
              <a:srgbClr val="F0EAB2"/>
            </a:solidFill>
          </p:spPr>
          <p:txBody>
            <a:bodyPr wrap="square" lIns="0" tIns="0" rIns="0" bIns="0" rtlCol="0"/>
            <a:lstStyle/>
            <a:p>
              <a:endParaRPr/>
            </a:p>
          </p:txBody>
        </p:sp>
        <p:sp>
          <p:nvSpPr>
            <p:cNvPr id="9" name="object 9"/>
            <p:cNvSpPr/>
            <p:nvPr/>
          </p:nvSpPr>
          <p:spPr>
            <a:xfrm>
              <a:off x="7729816" y="5786569"/>
              <a:ext cx="184813" cy="271741"/>
            </a:xfrm>
            <a:prstGeom prst="rect">
              <a:avLst/>
            </a:prstGeom>
            <a:blipFill>
              <a:blip r:embed="rId3" cstate="print"/>
              <a:stretch>
                <a:fillRect/>
              </a:stretch>
            </a:blipFill>
          </p:spPr>
          <p:txBody>
            <a:bodyPr wrap="square" lIns="0" tIns="0" rIns="0" bIns="0" rtlCol="0"/>
            <a:lstStyle/>
            <a:p>
              <a:endParaRPr/>
            </a:p>
          </p:txBody>
        </p:sp>
        <p:sp>
          <p:nvSpPr>
            <p:cNvPr id="10" name="object 10"/>
            <p:cNvSpPr/>
            <p:nvPr/>
          </p:nvSpPr>
          <p:spPr>
            <a:xfrm>
              <a:off x="7682394" y="6068015"/>
              <a:ext cx="979805" cy="309245"/>
            </a:xfrm>
            <a:custGeom>
              <a:avLst/>
              <a:gdLst/>
              <a:ahLst/>
              <a:cxnLst/>
              <a:rect l="l" t="t" r="r" b="b"/>
              <a:pathLst>
                <a:path w="979804" h="309245">
                  <a:moveTo>
                    <a:pt x="232235" y="308740"/>
                  </a:moveTo>
                  <a:lnTo>
                    <a:pt x="0" y="246870"/>
                  </a:lnTo>
                  <a:lnTo>
                    <a:pt x="53497" y="185003"/>
                  </a:lnTo>
                  <a:lnTo>
                    <a:pt x="63832" y="123739"/>
                  </a:lnTo>
                  <a:lnTo>
                    <a:pt x="592748" y="57624"/>
                  </a:lnTo>
                  <a:lnTo>
                    <a:pt x="913747" y="0"/>
                  </a:lnTo>
                  <a:lnTo>
                    <a:pt x="979405" y="76427"/>
                  </a:lnTo>
                  <a:lnTo>
                    <a:pt x="967246" y="193495"/>
                  </a:lnTo>
                  <a:lnTo>
                    <a:pt x="958127" y="201379"/>
                  </a:lnTo>
                  <a:lnTo>
                    <a:pt x="937457" y="219575"/>
                  </a:lnTo>
                  <a:lnTo>
                    <a:pt x="914963" y="238378"/>
                  </a:lnTo>
                  <a:lnTo>
                    <a:pt x="900980" y="249297"/>
                  </a:lnTo>
                  <a:lnTo>
                    <a:pt x="841401" y="259003"/>
                  </a:lnTo>
                  <a:lnTo>
                    <a:pt x="787901" y="265674"/>
                  </a:lnTo>
                  <a:lnTo>
                    <a:pt x="726499" y="252936"/>
                  </a:lnTo>
                  <a:lnTo>
                    <a:pt x="693669" y="265674"/>
                  </a:lnTo>
                  <a:lnTo>
                    <a:pt x="232235" y="308740"/>
                  </a:lnTo>
                  <a:close/>
                </a:path>
              </a:pathLst>
            </a:custGeom>
            <a:solidFill>
              <a:srgbClr val="D1BABA"/>
            </a:solidFill>
          </p:spPr>
          <p:txBody>
            <a:bodyPr wrap="square" lIns="0" tIns="0" rIns="0" bIns="0" rtlCol="0"/>
            <a:lstStyle/>
            <a:p>
              <a:endParaRPr/>
            </a:p>
          </p:txBody>
        </p:sp>
        <p:sp>
          <p:nvSpPr>
            <p:cNvPr id="11" name="object 11"/>
            <p:cNvSpPr/>
            <p:nvPr/>
          </p:nvSpPr>
          <p:spPr>
            <a:xfrm>
              <a:off x="7414899" y="5673750"/>
              <a:ext cx="1261745" cy="711200"/>
            </a:xfrm>
            <a:custGeom>
              <a:avLst/>
              <a:gdLst/>
              <a:ahLst/>
              <a:cxnLst/>
              <a:rect l="l" t="t" r="r" b="b"/>
              <a:pathLst>
                <a:path w="1261745" h="711200">
                  <a:moveTo>
                    <a:pt x="459000" y="710889"/>
                  </a:moveTo>
                  <a:lnTo>
                    <a:pt x="231020" y="655087"/>
                  </a:lnTo>
                  <a:lnTo>
                    <a:pt x="396989" y="630823"/>
                  </a:lnTo>
                  <a:lnTo>
                    <a:pt x="1051751" y="579266"/>
                  </a:lnTo>
                  <a:lnTo>
                    <a:pt x="1156318" y="573199"/>
                  </a:lnTo>
                  <a:lnTo>
                    <a:pt x="1197659" y="476756"/>
                  </a:lnTo>
                  <a:lnTo>
                    <a:pt x="1175773" y="441577"/>
                  </a:lnTo>
                  <a:lnTo>
                    <a:pt x="1148415" y="402756"/>
                  </a:lnTo>
                  <a:lnTo>
                    <a:pt x="1044456" y="413674"/>
                  </a:lnTo>
                  <a:lnTo>
                    <a:pt x="976974" y="422773"/>
                  </a:lnTo>
                  <a:lnTo>
                    <a:pt x="946576" y="427624"/>
                  </a:lnTo>
                  <a:lnTo>
                    <a:pt x="322819" y="499198"/>
                  </a:lnTo>
                  <a:lnTo>
                    <a:pt x="289383" y="508297"/>
                  </a:lnTo>
                  <a:lnTo>
                    <a:pt x="0" y="49131"/>
                  </a:lnTo>
                  <a:lnTo>
                    <a:pt x="189072" y="291756"/>
                  </a:lnTo>
                  <a:lnTo>
                    <a:pt x="6078" y="12131"/>
                  </a:lnTo>
                  <a:lnTo>
                    <a:pt x="55323" y="0"/>
                  </a:lnTo>
                  <a:lnTo>
                    <a:pt x="84504" y="75819"/>
                  </a:lnTo>
                  <a:lnTo>
                    <a:pt x="125846" y="87344"/>
                  </a:lnTo>
                  <a:lnTo>
                    <a:pt x="362337" y="259000"/>
                  </a:lnTo>
                  <a:lnTo>
                    <a:pt x="275400" y="279623"/>
                  </a:lnTo>
                  <a:lnTo>
                    <a:pt x="333156" y="384560"/>
                  </a:lnTo>
                  <a:lnTo>
                    <a:pt x="528915" y="363937"/>
                  </a:lnTo>
                  <a:lnTo>
                    <a:pt x="656585" y="402756"/>
                  </a:lnTo>
                  <a:lnTo>
                    <a:pt x="1010411" y="289936"/>
                  </a:lnTo>
                  <a:lnTo>
                    <a:pt x="1187324" y="300248"/>
                  </a:lnTo>
                  <a:lnTo>
                    <a:pt x="1261494" y="398510"/>
                  </a:lnTo>
                  <a:lnTo>
                    <a:pt x="1241431" y="586544"/>
                  </a:lnTo>
                  <a:lnTo>
                    <a:pt x="1176989" y="639315"/>
                  </a:lnTo>
                  <a:lnTo>
                    <a:pt x="1045064" y="663578"/>
                  </a:lnTo>
                  <a:lnTo>
                    <a:pt x="983661" y="649626"/>
                  </a:lnTo>
                  <a:lnTo>
                    <a:pt x="934417" y="666003"/>
                  </a:lnTo>
                  <a:lnTo>
                    <a:pt x="459000" y="710889"/>
                  </a:lnTo>
                  <a:close/>
                </a:path>
              </a:pathLst>
            </a:custGeom>
            <a:solidFill>
              <a:srgbClr val="7A7AAD"/>
            </a:solidFill>
          </p:spPr>
          <p:txBody>
            <a:bodyPr wrap="square" lIns="0" tIns="0" rIns="0" bIns="0" rtlCol="0"/>
            <a:lstStyle/>
            <a:p>
              <a:endParaRPr/>
            </a:p>
          </p:txBody>
        </p:sp>
        <p:sp>
          <p:nvSpPr>
            <p:cNvPr id="12" name="object 12"/>
            <p:cNvSpPr/>
            <p:nvPr/>
          </p:nvSpPr>
          <p:spPr>
            <a:xfrm>
              <a:off x="8278794" y="5951555"/>
              <a:ext cx="244394" cy="73395"/>
            </a:xfrm>
            <a:prstGeom prst="rect">
              <a:avLst/>
            </a:prstGeom>
            <a:blipFill>
              <a:blip r:embed="rId4" cstate="print"/>
              <a:stretch>
                <a:fillRect/>
              </a:stretch>
            </a:blipFill>
          </p:spPr>
          <p:txBody>
            <a:bodyPr wrap="square" lIns="0" tIns="0" rIns="0" bIns="0" rtlCol="0"/>
            <a:lstStyle/>
            <a:p>
              <a:endParaRPr/>
            </a:p>
          </p:txBody>
        </p:sp>
        <p:sp>
          <p:nvSpPr>
            <p:cNvPr id="13" name="object 13"/>
            <p:cNvSpPr/>
            <p:nvPr/>
          </p:nvSpPr>
          <p:spPr>
            <a:xfrm>
              <a:off x="7793644" y="5761700"/>
              <a:ext cx="108824" cy="195919"/>
            </a:xfrm>
            <a:prstGeom prst="rect">
              <a:avLst/>
            </a:prstGeom>
            <a:blipFill>
              <a:blip r:embed="rId5" cstate="print"/>
              <a:stretch>
                <a:fillRect/>
              </a:stretch>
            </a:blipFill>
          </p:spPr>
          <p:txBody>
            <a:bodyPr wrap="square" lIns="0" tIns="0" rIns="0" bIns="0" rtlCol="0"/>
            <a:lstStyle/>
            <a:p>
              <a:endParaRPr/>
            </a:p>
          </p:txBody>
        </p:sp>
        <p:sp>
          <p:nvSpPr>
            <p:cNvPr id="14" name="object 14"/>
            <p:cNvSpPr/>
            <p:nvPr/>
          </p:nvSpPr>
          <p:spPr>
            <a:xfrm>
              <a:off x="7813712" y="5196384"/>
              <a:ext cx="570865" cy="203835"/>
            </a:xfrm>
            <a:custGeom>
              <a:avLst/>
              <a:gdLst/>
              <a:ahLst/>
              <a:cxnLst/>
              <a:rect l="l" t="t" r="r" b="b"/>
              <a:pathLst>
                <a:path w="570865" h="203835">
                  <a:moveTo>
                    <a:pt x="119765" y="203806"/>
                  </a:moveTo>
                  <a:lnTo>
                    <a:pt x="0" y="121918"/>
                  </a:lnTo>
                  <a:lnTo>
                    <a:pt x="457175" y="0"/>
                  </a:lnTo>
                  <a:lnTo>
                    <a:pt x="516754" y="12737"/>
                  </a:lnTo>
                  <a:lnTo>
                    <a:pt x="110645" y="126771"/>
                  </a:lnTo>
                  <a:lnTo>
                    <a:pt x="570254" y="49736"/>
                  </a:lnTo>
                  <a:lnTo>
                    <a:pt x="119765" y="203806"/>
                  </a:lnTo>
                  <a:close/>
                </a:path>
              </a:pathLst>
            </a:custGeom>
            <a:solidFill>
              <a:srgbClr val="B8AD4C"/>
            </a:solidFill>
          </p:spPr>
          <p:txBody>
            <a:bodyPr wrap="square" lIns="0" tIns="0" rIns="0" bIns="0" rtlCol="0"/>
            <a:lstStyle/>
            <a:p>
              <a:endParaRPr/>
            </a:p>
          </p:txBody>
        </p:sp>
        <p:sp>
          <p:nvSpPr>
            <p:cNvPr id="15" name="object 15"/>
            <p:cNvSpPr/>
            <p:nvPr/>
          </p:nvSpPr>
          <p:spPr>
            <a:xfrm>
              <a:off x="7690294" y="5935177"/>
              <a:ext cx="245002" cy="123133"/>
            </a:xfrm>
            <a:prstGeom prst="rect">
              <a:avLst/>
            </a:prstGeom>
            <a:blipFill>
              <a:blip r:embed="rId6" cstate="print"/>
              <a:stretch>
                <a:fillRect/>
              </a:stretch>
            </a:blipFill>
          </p:spPr>
          <p:txBody>
            <a:bodyPr wrap="square" lIns="0" tIns="0" rIns="0" bIns="0" rtlCol="0"/>
            <a:lstStyle/>
            <a:p>
              <a:endParaRPr/>
            </a:p>
          </p:txBody>
        </p:sp>
        <p:sp>
          <p:nvSpPr>
            <p:cNvPr id="16" name="object 16"/>
            <p:cNvSpPr/>
            <p:nvPr/>
          </p:nvSpPr>
          <p:spPr>
            <a:xfrm>
              <a:off x="8072694" y="5476012"/>
              <a:ext cx="186055" cy="498475"/>
            </a:xfrm>
            <a:custGeom>
              <a:avLst/>
              <a:gdLst/>
              <a:ahLst/>
              <a:cxnLst/>
              <a:rect l="l" t="t" r="r" b="b"/>
              <a:pathLst>
                <a:path w="186054" h="498475">
                  <a:moveTo>
                    <a:pt x="74778" y="497987"/>
                  </a:moveTo>
                  <a:lnTo>
                    <a:pt x="29180" y="446428"/>
                  </a:lnTo>
                  <a:lnTo>
                    <a:pt x="20063" y="386985"/>
                  </a:lnTo>
                  <a:lnTo>
                    <a:pt x="10943" y="345739"/>
                  </a:lnTo>
                  <a:lnTo>
                    <a:pt x="1823" y="326329"/>
                  </a:lnTo>
                  <a:lnTo>
                    <a:pt x="0" y="317230"/>
                  </a:lnTo>
                  <a:lnTo>
                    <a:pt x="1823" y="294181"/>
                  </a:lnTo>
                  <a:lnTo>
                    <a:pt x="12158" y="225641"/>
                  </a:lnTo>
                  <a:lnTo>
                    <a:pt x="24925" y="157098"/>
                  </a:lnTo>
                  <a:lnTo>
                    <a:pt x="31613" y="125557"/>
                  </a:lnTo>
                  <a:lnTo>
                    <a:pt x="15199" y="49736"/>
                  </a:lnTo>
                  <a:lnTo>
                    <a:pt x="29180" y="39425"/>
                  </a:lnTo>
                  <a:lnTo>
                    <a:pt x="148948" y="0"/>
                  </a:lnTo>
                  <a:lnTo>
                    <a:pt x="186032" y="45490"/>
                  </a:lnTo>
                  <a:lnTo>
                    <a:pt x="132534" y="319049"/>
                  </a:lnTo>
                  <a:lnTo>
                    <a:pt x="76602" y="368182"/>
                  </a:lnTo>
                  <a:lnTo>
                    <a:pt x="74778" y="497987"/>
                  </a:lnTo>
                  <a:close/>
                </a:path>
              </a:pathLst>
            </a:custGeom>
            <a:solidFill>
              <a:srgbClr val="FFB2B2"/>
            </a:solidFill>
          </p:spPr>
          <p:txBody>
            <a:bodyPr wrap="square" lIns="0" tIns="0" rIns="0" bIns="0" rtlCol="0"/>
            <a:lstStyle/>
            <a:p>
              <a:endParaRPr/>
            </a:p>
          </p:txBody>
        </p:sp>
        <p:sp>
          <p:nvSpPr>
            <p:cNvPr id="17" name="object 17"/>
            <p:cNvSpPr/>
            <p:nvPr/>
          </p:nvSpPr>
          <p:spPr>
            <a:xfrm>
              <a:off x="8093976" y="5455993"/>
              <a:ext cx="195580" cy="530225"/>
            </a:xfrm>
            <a:custGeom>
              <a:avLst/>
              <a:gdLst/>
              <a:ahLst/>
              <a:cxnLst/>
              <a:rect l="l" t="t" r="r" b="b"/>
              <a:pathLst>
                <a:path w="195579" h="530225">
                  <a:moveTo>
                    <a:pt x="57755" y="530135"/>
                  </a:moveTo>
                  <a:lnTo>
                    <a:pt x="23710" y="421560"/>
                  </a:lnTo>
                  <a:lnTo>
                    <a:pt x="6079" y="320264"/>
                  </a:lnTo>
                  <a:lnTo>
                    <a:pt x="37086" y="209264"/>
                  </a:lnTo>
                  <a:lnTo>
                    <a:pt x="13982" y="124952"/>
                  </a:lnTo>
                  <a:lnTo>
                    <a:pt x="51068" y="87950"/>
                  </a:lnTo>
                  <a:lnTo>
                    <a:pt x="94839" y="100083"/>
                  </a:lnTo>
                  <a:lnTo>
                    <a:pt x="78425" y="139509"/>
                  </a:lnTo>
                  <a:lnTo>
                    <a:pt x="108824" y="160132"/>
                  </a:lnTo>
                  <a:lnTo>
                    <a:pt x="47421" y="283265"/>
                  </a:lnTo>
                  <a:lnTo>
                    <a:pt x="78425" y="277199"/>
                  </a:lnTo>
                  <a:lnTo>
                    <a:pt x="47421" y="370003"/>
                  </a:lnTo>
                  <a:lnTo>
                    <a:pt x="88151" y="322691"/>
                  </a:lnTo>
                  <a:lnTo>
                    <a:pt x="107000" y="228067"/>
                  </a:lnTo>
                  <a:lnTo>
                    <a:pt x="107000" y="198952"/>
                  </a:lnTo>
                  <a:lnTo>
                    <a:pt x="139828" y="129198"/>
                  </a:lnTo>
                  <a:lnTo>
                    <a:pt x="117335" y="123132"/>
                  </a:lnTo>
                  <a:lnTo>
                    <a:pt x="125238" y="69754"/>
                  </a:lnTo>
                  <a:lnTo>
                    <a:pt x="74169" y="61262"/>
                  </a:lnTo>
                  <a:lnTo>
                    <a:pt x="82072" y="40640"/>
                  </a:lnTo>
                  <a:lnTo>
                    <a:pt x="10335" y="80066"/>
                  </a:lnTo>
                  <a:lnTo>
                    <a:pt x="0" y="44886"/>
                  </a:lnTo>
                  <a:lnTo>
                    <a:pt x="151986" y="0"/>
                  </a:lnTo>
                  <a:lnTo>
                    <a:pt x="195152" y="87950"/>
                  </a:lnTo>
                  <a:lnTo>
                    <a:pt x="127669" y="283265"/>
                  </a:lnTo>
                  <a:lnTo>
                    <a:pt x="178738" y="413068"/>
                  </a:lnTo>
                  <a:lnTo>
                    <a:pt x="94839" y="394264"/>
                  </a:lnTo>
                  <a:lnTo>
                    <a:pt x="57755" y="530135"/>
                  </a:lnTo>
                  <a:close/>
                </a:path>
              </a:pathLst>
            </a:custGeom>
            <a:solidFill>
              <a:srgbClr val="FF4D4D"/>
            </a:solidFill>
          </p:spPr>
          <p:txBody>
            <a:bodyPr wrap="square" lIns="0" tIns="0" rIns="0" bIns="0" rtlCol="0"/>
            <a:lstStyle/>
            <a:p>
              <a:endParaRPr/>
            </a:p>
          </p:txBody>
        </p:sp>
        <p:sp>
          <p:nvSpPr>
            <p:cNvPr id="18" name="object 18"/>
            <p:cNvSpPr/>
            <p:nvPr/>
          </p:nvSpPr>
          <p:spPr>
            <a:xfrm>
              <a:off x="7483589" y="5548198"/>
              <a:ext cx="1313815" cy="528320"/>
            </a:xfrm>
            <a:custGeom>
              <a:avLst/>
              <a:gdLst/>
              <a:ahLst/>
              <a:cxnLst/>
              <a:rect l="l" t="t" r="r" b="b"/>
              <a:pathLst>
                <a:path w="1313815" h="528320">
                  <a:moveTo>
                    <a:pt x="334365" y="252933"/>
                  </a:moveTo>
                  <a:lnTo>
                    <a:pt x="276618" y="304495"/>
                  </a:lnTo>
                  <a:lnTo>
                    <a:pt x="151371" y="232308"/>
                  </a:lnTo>
                  <a:lnTo>
                    <a:pt x="66878" y="152247"/>
                  </a:lnTo>
                  <a:lnTo>
                    <a:pt x="62611" y="112814"/>
                  </a:lnTo>
                  <a:lnTo>
                    <a:pt x="32219" y="129197"/>
                  </a:lnTo>
                  <a:lnTo>
                    <a:pt x="7289" y="168630"/>
                  </a:lnTo>
                  <a:lnTo>
                    <a:pt x="15798" y="201371"/>
                  </a:lnTo>
                  <a:lnTo>
                    <a:pt x="48641" y="207441"/>
                  </a:lnTo>
                  <a:lnTo>
                    <a:pt x="301536" y="394868"/>
                  </a:lnTo>
                  <a:lnTo>
                    <a:pt x="334365" y="252933"/>
                  </a:lnTo>
                  <a:close/>
                </a:path>
                <a:path w="1313815" h="528320">
                  <a:moveTo>
                    <a:pt x="371462" y="217754"/>
                  </a:moveTo>
                  <a:lnTo>
                    <a:pt x="38303" y="38823"/>
                  </a:lnTo>
                  <a:lnTo>
                    <a:pt x="13373" y="55194"/>
                  </a:lnTo>
                  <a:lnTo>
                    <a:pt x="0" y="80670"/>
                  </a:lnTo>
                  <a:lnTo>
                    <a:pt x="58978" y="88557"/>
                  </a:lnTo>
                  <a:lnTo>
                    <a:pt x="316141" y="221996"/>
                  </a:lnTo>
                  <a:lnTo>
                    <a:pt x="334365" y="252933"/>
                  </a:lnTo>
                  <a:lnTo>
                    <a:pt x="371462" y="217754"/>
                  </a:lnTo>
                  <a:close/>
                </a:path>
                <a:path w="1313815" h="528320">
                  <a:moveTo>
                    <a:pt x="1285811" y="69748"/>
                  </a:moveTo>
                  <a:lnTo>
                    <a:pt x="995222" y="0"/>
                  </a:lnTo>
                  <a:lnTo>
                    <a:pt x="775144" y="86131"/>
                  </a:lnTo>
                  <a:lnTo>
                    <a:pt x="733806" y="178930"/>
                  </a:lnTo>
                  <a:lnTo>
                    <a:pt x="739876" y="240804"/>
                  </a:lnTo>
                  <a:lnTo>
                    <a:pt x="1231709" y="104940"/>
                  </a:lnTo>
                  <a:lnTo>
                    <a:pt x="1285811" y="69748"/>
                  </a:lnTo>
                  <a:close/>
                </a:path>
                <a:path w="1313815" h="528320">
                  <a:moveTo>
                    <a:pt x="1313776" y="281444"/>
                  </a:moveTo>
                  <a:lnTo>
                    <a:pt x="1116799" y="199555"/>
                  </a:lnTo>
                  <a:lnTo>
                    <a:pt x="1159967" y="283870"/>
                  </a:lnTo>
                  <a:lnTo>
                    <a:pt x="581812" y="458558"/>
                  </a:lnTo>
                  <a:lnTo>
                    <a:pt x="544118" y="380314"/>
                  </a:lnTo>
                  <a:lnTo>
                    <a:pt x="563575" y="274777"/>
                  </a:lnTo>
                  <a:lnTo>
                    <a:pt x="590931" y="254152"/>
                  </a:lnTo>
                  <a:lnTo>
                    <a:pt x="593966" y="158318"/>
                  </a:lnTo>
                  <a:lnTo>
                    <a:pt x="443801" y="234137"/>
                  </a:lnTo>
                  <a:lnTo>
                    <a:pt x="441375" y="288112"/>
                  </a:lnTo>
                  <a:lnTo>
                    <a:pt x="447459" y="314198"/>
                  </a:lnTo>
                  <a:lnTo>
                    <a:pt x="466305" y="300253"/>
                  </a:lnTo>
                  <a:lnTo>
                    <a:pt x="515543" y="275374"/>
                  </a:lnTo>
                  <a:lnTo>
                    <a:pt x="478459" y="368185"/>
                  </a:lnTo>
                  <a:lnTo>
                    <a:pt x="476631" y="450062"/>
                  </a:lnTo>
                  <a:lnTo>
                    <a:pt x="420700" y="427621"/>
                  </a:lnTo>
                  <a:lnTo>
                    <a:pt x="387870" y="370001"/>
                  </a:lnTo>
                  <a:lnTo>
                    <a:pt x="383616" y="405180"/>
                  </a:lnTo>
                  <a:lnTo>
                    <a:pt x="402463" y="462800"/>
                  </a:lnTo>
                  <a:lnTo>
                    <a:pt x="527100" y="513753"/>
                  </a:lnTo>
                  <a:lnTo>
                    <a:pt x="587895" y="528320"/>
                  </a:lnTo>
                  <a:lnTo>
                    <a:pt x="1280947" y="304495"/>
                  </a:lnTo>
                  <a:lnTo>
                    <a:pt x="1313776" y="281444"/>
                  </a:lnTo>
                  <a:close/>
                </a:path>
              </a:pathLst>
            </a:custGeom>
            <a:solidFill>
              <a:srgbClr val="B56C43"/>
            </a:solidFill>
          </p:spPr>
          <p:txBody>
            <a:bodyPr wrap="square" lIns="0" tIns="0" rIns="0" bIns="0" rtlCol="0"/>
            <a:lstStyle/>
            <a:p>
              <a:endParaRPr/>
            </a:p>
          </p:txBody>
        </p:sp>
        <p:sp>
          <p:nvSpPr>
            <p:cNvPr id="19" name="object 19"/>
            <p:cNvSpPr/>
            <p:nvPr/>
          </p:nvSpPr>
          <p:spPr>
            <a:xfrm>
              <a:off x="7355928" y="5478440"/>
              <a:ext cx="571500" cy="316865"/>
            </a:xfrm>
            <a:custGeom>
              <a:avLst/>
              <a:gdLst/>
              <a:ahLst/>
              <a:cxnLst/>
              <a:rect l="l" t="t" r="r" b="b"/>
              <a:pathLst>
                <a:path w="571500" h="316864">
                  <a:moveTo>
                    <a:pt x="558705" y="316624"/>
                  </a:moveTo>
                  <a:lnTo>
                    <a:pt x="0" y="18805"/>
                  </a:lnTo>
                  <a:lnTo>
                    <a:pt x="9725" y="0"/>
                  </a:lnTo>
                  <a:lnTo>
                    <a:pt x="571472" y="271133"/>
                  </a:lnTo>
                  <a:lnTo>
                    <a:pt x="558705" y="316624"/>
                  </a:lnTo>
                  <a:close/>
                </a:path>
              </a:pathLst>
            </a:custGeom>
            <a:solidFill>
              <a:srgbClr val="AE4D4D"/>
            </a:solidFill>
          </p:spPr>
          <p:txBody>
            <a:bodyPr wrap="square" lIns="0" tIns="0" rIns="0" bIns="0" rtlCol="0"/>
            <a:lstStyle/>
            <a:p>
              <a:endParaRPr/>
            </a:p>
          </p:txBody>
        </p:sp>
        <p:sp>
          <p:nvSpPr>
            <p:cNvPr id="20" name="object 20"/>
            <p:cNvSpPr/>
            <p:nvPr/>
          </p:nvSpPr>
          <p:spPr>
            <a:xfrm>
              <a:off x="7451982" y="5274627"/>
              <a:ext cx="1150620" cy="389255"/>
            </a:xfrm>
            <a:custGeom>
              <a:avLst/>
              <a:gdLst/>
              <a:ahLst/>
              <a:cxnLst/>
              <a:rect l="l" t="t" r="r" b="b"/>
              <a:pathLst>
                <a:path w="1150620" h="389254">
                  <a:moveTo>
                    <a:pt x="481496" y="388806"/>
                  </a:moveTo>
                  <a:lnTo>
                    <a:pt x="502166" y="294183"/>
                  </a:lnTo>
                  <a:lnTo>
                    <a:pt x="3648" y="115245"/>
                  </a:lnTo>
                  <a:lnTo>
                    <a:pt x="0" y="47312"/>
                  </a:lnTo>
                  <a:lnTo>
                    <a:pt x="448666" y="201379"/>
                  </a:lnTo>
                  <a:lnTo>
                    <a:pt x="491831" y="178935"/>
                  </a:lnTo>
                  <a:lnTo>
                    <a:pt x="1065735" y="0"/>
                  </a:lnTo>
                  <a:lnTo>
                    <a:pt x="1144160" y="43671"/>
                  </a:lnTo>
                  <a:lnTo>
                    <a:pt x="1150240" y="127378"/>
                  </a:lnTo>
                  <a:lnTo>
                    <a:pt x="1090661" y="240805"/>
                  </a:lnTo>
                  <a:lnTo>
                    <a:pt x="1028649" y="235952"/>
                  </a:lnTo>
                  <a:lnTo>
                    <a:pt x="806748" y="343312"/>
                  </a:lnTo>
                  <a:lnTo>
                    <a:pt x="824988" y="240805"/>
                  </a:lnTo>
                  <a:lnTo>
                    <a:pt x="793981" y="181361"/>
                  </a:lnTo>
                  <a:lnTo>
                    <a:pt x="635915" y="242624"/>
                  </a:lnTo>
                  <a:lnTo>
                    <a:pt x="652329" y="326936"/>
                  </a:lnTo>
                  <a:lnTo>
                    <a:pt x="590320" y="351804"/>
                  </a:lnTo>
                  <a:lnTo>
                    <a:pt x="481496" y="388806"/>
                  </a:lnTo>
                  <a:close/>
                </a:path>
              </a:pathLst>
            </a:custGeom>
            <a:solidFill>
              <a:srgbClr val="D1BABA"/>
            </a:solidFill>
          </p:spPr>
          <p:txBody>
            <a:bodyPr wrap="square" lIns="0" tIns="0" rIns="0" bIns="0" rtlCol="0"/>
            <a:lstStyle/>
            <a:p>
              <a:endParaRPr/>
            </a:p>
          </p:txBody>
        </p:sp>
        <p:sp>
          <p:nvSpPr>
            <p:cNvPr id="21" name="object 21"/>
            <p:cNvSpPr/>
            <p:nvPr/>
          </p:nvSpPr>
          <p:spPr>
            <a:xfrm>
              <a:off x="7379639" y="5122384"/>
              <a:ext cx="1228725" cy="520700"/>
            </a:xfrm>
            <a:custGeom>
              <a:avLst/>
              <a:gdLst/>
              <a:ahLst/>
              <a:cxnLst/>
              <a:rect l="l" t="t" r="r" b="b"/>
              <a:pathLst>
                <a:path w="1228725" h="520700">
                  <a:moveTo>
                    <a:pt x="872406" y="520431"/>
                  </a:moveTo>
                  <a:lnTo>
                    <a:pt x="879094" y="495560"/>
                  </a:lnTo>
                  <a:lnTo>
                    <a:pt x="909492" y="421560"/>
                  </a:lnTo>
                  <a:lnTo>
                    <a:pt x="1136257" y="331182"/>
                  </a:lnTo>
                  <a:lnTo>
                    <a:pt x="1179420" y="277806"/>
                  </a:lnTo>
                  <a:lnTo>
                    <a:pt x="1167262" y="183181"/>
                  </a:lnTo>
                  <a:lnTo>
                    <a:pt x="1136257" y="165592"/>
                  </a:lnTo>
                  <a:lnTo>
                    <a:pt x="566000" y="323297"/>
                  </a:lnTo>
                  <a:lnTo>
                    <a:pt x="0" y="129805"/>
                  </a:lnTo>
                  <a:lnTo>
                    <a:pt x="613421" y="0"/>
                  </a:lnTo>
                  <a:lnTo>
                    <a:pt x="940497" y="69754"/>
                  </a:lnTo>
                  <a:lnTo>
                    <a:pt x="407934" y="197738"/>
                  </a:lnTo>
                  <a:lnTo>
                    <a:pt x="531348" y="240805"/>
                  </a:lnTo>
                  <a:lnTo>
                    <a:pt x="1069990" y="109180"/>
                  </a:lnTo>
                  <a:lnTo>
                    <a:pt x="1124705" y="87345"/>
                  </a:lnTo>
                  <a:lnTo>
                    <a:pt x="1195836" y="125559"/>
                  </a:lnTo>
                  <a:lnTo>
                    <a:pt x="1226841" y="172869"/>
                  </a:lnTo>
                  <a:lnTo>
                    <a:pt x="1228664" y="304494"/>
                  </a:lnTo>
                  <a:lnTo>
                    <a:pt x="1163006" y="393052"/>
                  </a:lnTo>
                  <a:lnTo>
                    <a:pt x="1100995" y="397298"/>
                  </a:lnTo>
                  <a:lnTo>
                    <a:pt x="1090660" y="423986"/>
                  </a:lnTo>
                  <a:lnTo>
                    <a:pt x="1035336" y="450676"/>
                  </a:lnTo>
                  <a:lnTo>
                    <a:pt x="967248" y="471299"/>
                  </a:lnTo>
                  <a:lnTo>
                    <a:pt x="872406" y="520431"/>
                  </a:lnTo>
                  <a:close/>
                </a:path>
              </a:pathLst>
            </a:custGeom>
            <a:solidFill>
              <a:srgbClr val="AE4D4D"/>
            </a:solidFill>
          </p:spPr>
          <p:txBody>
            <a:bodyPr wrap="square" lIns="0" tIns="0" rIns="0" bIns="0" rtlCol="0"/>
            <a:lstStyle/>
            <a:p>
              <a:endParaRPr/>
            </a:p>
          </p:txBody>
        </p:sp>
        <p:sp>
          <p:nvSpPr>
            <p:cNvPr id="22" name="object 22"/>
            <p:cNvSpPr/>
            <p:nvPr/>
          </p:nvSpPr>
          <p:spPr>
            <a:xfrm>
              <a:off x="8024057" y="5698011"/>
              <a:ext cx="631825" cy="321310"/>
            </a:xfrm>
            <a:custGeom>
              <a:avLst/>
              <a:gdLst/>
              <a:ahLst/>
              <a:cxnLst/>
              <a:rect l="l" t="t" r="r" b="b"/>
              <a:pathLst>
                <a:path w="631825" h="321310">
                  <a:moveTo>
                    <a:pt x="47421" y="320871"/>
                  </a:moveTo>
                  <a:lnTo>
                    <a:pt x="16414" y="304494"/>
                  </a:lnTo>
                  <a:lnTo>
                    <a:pt x="0" y="251119"/>
                  </a:lnTo>
                  <a:lnTo>
                    <a:pt x="22495" y="141936"/>
                  </a:lnTo>
                  <a:lnTo>
                    <a:pt x="44988" y="129805"/>
                  </a:lnTo>
                  <a:lnTo>
                    <a:pt x="100918" y="240805"/>
                  </a:lnTo>
                  <a:lnTo>
                    <a:pt x="130102" y="266281"/>
                  </a:lnTo>
                  <a:lnTo>
                    <a:pt x="133749" y="168626"/>
                  </a:lnTo>
                  <a:lnTo>
                    <a:pt x="168403" y="135870"/>
                  </a:lnTo>
                  <a:lnTo>
                    <a:pt x="237708" y="158919"/>
                  </a:lnTo>
                  <a:lnTo>
                    <a:pt x="209742" y="97049"/>
                  </a:lnTo>
                  <a:lnTo>
                    <a:pt x="584238" y="0"/>
                  </a:lnTo>
                  <a:lnTo>
                    <a:pt x="579983" y="56412"/>
                  </a:lnTo>
                  <a:lnTo>
                    <a:pt x="586062" y="103117"/>
                  </a:lnTo>
                  <a:lnTo>
                    <a:pt x="631658" y="135870"/>
                  </a:lnTo>
                  <a:lnTo>
                    <a:pt x="47421" y="320871"/>
                  </a:lnTo>
                  <a:close/>
                </a:path>
              </a:pathLst>
            </a:custGeom>
            <a:solidFill>
              <a:srgbClr val="D1BABA"/>
            </a:solidFill>
          </p:spPr>
          <p:txBody>
            <a:bodyPr wrap="square" lIns="0" tIns="0" rIns="0" bIns="0" rtlCol="0"/>
            <a:lstStyle/>
            <a:p>
              <a:endParaRPr/>
            </a:p>
          </p:txBody>
        </p:sp>
        <p:sp>
          <p:nvSpPr>
            <p:cNvPr id="23" name="object 23"/>
            <p:cNvSpPr/>
            <p:nvPr/>
          </p:nvSpPr>
          <p:spPr>
            <a:xfrm>
              <a:off x="7917058" y="5593683"/>
              <a:ext cx="193040" cy="108585"/>
            </a:xfrm>
            <a:custGeom>
              <a:avLst/>
              <a:gdLst/>
              <a:ahLst/>
              <a:cxnLst/>
              <a:rect l="l" t="t" r="r" b="b"/>
              <a:pathLst>
                <a:path w="193040" h="108585">
                  <a:moveTo>
                    <a:pt x="120981" y="108573"/>
                  </a:moveTo>
                  <a:lnTo>
                    <a:pt x="127667" y="81885"/>
                  </a:lnTo>
                  <a:lnTo>
                    <a:pt x="0" y="94015"/>
                  </a:lnTo>
                  <a:lnTo>
                    <a:pt x="192719" y="0"/>
                  </a:lnTo>
                  <a:lnTo>
                    <a:pt x="178735" y="86131"/>
                  </a:lnTo>
                  <a:lnTo>
                    <a:pt x="120981" y="108573"/>
                  </a:lnTo>
                  <a:close/>
                </a:path>
              </a:pathLst>
            </a:custGeom>
            <a:solidFill>
              <a:srgbClr val="AE4D4D"/>
            </a:solidFill>
          </p:spPr>
          <p:txBody>
            <a:bodyPr wrap="square" lIns="0" tIns="0" rIns="0" bIns="0" rtlCol="0"/>
            <a:lstStyle/>
            <a:p>
              <a:endParaRPr/>
            </a:p>
          </p:txBody>
        </p:sp>
        <p:sp>
          <p:nvSpPr>
            <p:cNvPr id="24" name="object 24"/>
            <p:cNvSpPr/>
            <p:nvPr/>
          </p:nvSpPr>
          <p:spPr>
            <a:xfrm>
              <a:off x="7315187" y="5113299"/>
              <a:ext cx="1264285" cy="851535"/>
            </a:xfrm>
            <a:custGeom>
              <a:avLst/>
              <a:gdLst/>
              <a:ahLst/>
              <a:cxnLst/>
              <a:rect l="l" t="t" r="r" b="b"/>
              <a:pathLst>
                <a:path w="1264284" h="851535">
                  <a:moveTo>
                    <a:pt x="1263929" y="272948"/>
                  </a:moveTo>
                  <a:lnTo>
                    <a:pt x="1257236" y="202590"/>
                  </a:lnTo>
                  <a:lnTo>
                    <a:pt x="1225626" y="164376"/>
                  </a:lnTo>
                  <a:lnTo>
                    <a:pt x="1218336" y="161163"/>
                  </a:lnTo>
                  <a:lnTo>
                    <a:pt x="1218336" y="227457"/>
                  </a:lnTo>
                  <a:lnTo>
                    <a:pt x="1218336" y="286905"/>
                  </a:lnTo>
                  <a:lnTo>
                    <a:pt x="1176388" y="339064"/>
                  </a:lnTo>
                  <a:lnTo>
                    <a:pt x="978192" y="420814"/>
                  </a:lnTo>
                  <a:lnTo>
                    <a:pt x="978192" y="393039"/>
                  </a:lnTo>
                  <a:lnTo>
                    <a:pt x="944143" y="351802"/>
                  </a:lnTo>
                  <a:lnTo>
                    <a:pt x="1142949" y="251104"/>
                  </a:lnTo>
                  <a:lnTo>
                    <a:pt x="855383" y="356044"/>
                  </a:lnTo>
                  <a:lnTo>
                    <a:pt x="686384" y="406387"/>
                  </a:lnTo>
                  <a:lnTo>
                    <a:pt x="747776" y="411238"/>
                  </a:lnTo>
                  <a:lnTo>
                    <a:pt x="782434" y="477354"/>
                  </a:lnTo>
                  <a:lnTo>
                    <a:pt x="781342" y="485482"/>
                  </a:lnTo>
                  <a:lnTo>
                    <a:pt x="778789" y="486473"/>
                  </a:lnTo>
                  <a:lnTo>
                    <a:pt x="778789" y="504469"/>
                  </a:lnTo>
                  <a:lnTo>
                    <a:pt x="773315" y="545287"/>
                  </a:lnTo>
                  <a:lnTo>
                    <a:pt x="769975" y="559955"/>
                  </a:lnTo>
                  <a:lnTo>
                    <a:pt x="601865" y="625360"/>
                  </a:lnTo>
                  <a:lnTo>
                    <a:pt x="189064" y="436118"/>
                  </a:lnTo>
                  <a:lnTo>
                    <a:pt x="581190" y="638708"/>
                  </a:lnTo>
                  <a:lnTo>
                    <a:pt x="590308" y="668426"/>
                  </a:lnTo>
                  <a:lnTo>
                    <a:pt x="40728" y="383946"/>
                  </a:lnTo>
                  <a:lnTo>
                    <a:pt x="35864" y="358482"/>
                  </a:lnTo>
                  <a:lnTo>
                    <a:pt x="125730" y="323062"/>
                  </a:lnTo>
                  <a:lnTo>
                    <a:pt x="114909" y="363931"/>
                  </a:lnTo>
                  <a:lnTo>
                    <a:pt x="150164" y="318439"/>
                  </a:lnTo>
                  <a:lnTo>
                    <a:pt x="167792" y="265671"/>
                  </a:lnTo>
                  <a:lnTo>
                    <a:pt x="164147" y="227457"/>
                  </a:lnTo>
                  <a:lnTo>
                    <a:pt x="591540" y="377888"/>
                  </a:lnTo>
                  <a:lnTo>
                    <a:pt x="602145" y="374357"/>
                  </a:lnTo>
                  <a:lnTo>
                    <a:pt x="622541" y="413054"/>
                  </a:lnTo>
                  <a:lnTo>
                    <a:pt x="414616" y="342696"/>
                  </a:lnTo>
                  <a:lnTo>
                    <a:pt x="622541" y="445211"/>
                  </a:lnTo>
                  <a:lnTo>
                    <a:pt x="628611" y="476135"/>
                  </a:lnTo>
                  <a:lnTo>
                    <a:pt x="612203" y="514350"/>
                  </a:lnTo>
                  <a:lnTo>
                    <a:pt x="289382" y="388188"/>
                  </a:lnTo>
                  <a:lnTo>
                    <a:pt x="610374" y="534365"/>
                  </a:lnTo>
                  <a:lnTo>
                    <a:pt x="587883" y="564692"/>
                  </a:lnTo>
                  <a:lnTo>
                    <a:pt x="142265" y="376656"/>
                  </a:lnTo>
                  <a:lnTo>
                    <a:pt x="587883" y="582891"/>
                  </a:lnTo>
                  <a:lnTo>
                    <a:pt x="778789" y="504469"/>
                  </a:lnTo>
                  <a:lnTo>
                    <a:pt x="778789" y="486473"/>
                  </a:lnTo>
                  <a:lnTo>
                    <a:pt x="636524" y="541045"/>
                  </a:lnTo>
                  <a:lnTo>
                    <a:pt x="659015" y="490702"/>
                  </a:lnTo>
                  <a:lnTo>
                    <a:pt x="738657" y="458546"/>
                  </a:lnTo>
                  <a:lnTo>
                    <a:pt x="652322" y="468249"/>
                  </a:lnTo>
                  <a:lnTo>
                    <a:pt x="647458" y="413054"/>
                  </a:lnTo>
                  <a:lnTo>
                    <a:pt x="625335" y="366623"/>
                  </a:lnTo>
                  <a:lnTo>
                    <a:pt x="1200708" y="174688"/>
                  </a:lnTo>
                  <a:lnTo>
                    <a:pt x="1218336" y="227457"/>
                  </a:lnTo>
                  <a:lnTo>
                    <a:pt x="1218336" y="161163"/>
                  </a:lnTo>
                  <a:lnTo>
                    <a:pt x="1194015" y="150418"/>
                  </a:lnTo>
                  <a:lnTo>
                    <a:pt x="1110119" y="188633"/>
                  </a:lnTo>
                  <a:lnTo>
                    <a:pt x="605523" y="307517"/>
                  </a:lnTo>
                  <a:lnTo>
                    <a:pt x="116116" y="156489"/>
                  </a:lnTo>
                  <a:lnTo>
                    <a:pt x="577557" y="332397"/>
                  </a:lnTo>
                  <a:lnTo>
                    <a:pt x="577557" y="349986"/>
                  </a:lnTo>
                  <a:lnTo>
                    <a:pt x="20675" y="146786"/>
                  </a:lnTo>
                  <a:lnTo>
                    <a:pt x="38303" y="129197"/>
                  </a:lnTo>
                  <a:lnTo>
                    <a:pt x="657809" y="17589"/>
                  </a:lnTo>
                  <a:lnTo>
                    <a:pt x="961174" y="73393"/>
                  </a:lnTo>
                  <a:lnTo>
                    <a:pt x="640778" y="0"/>
                  </a:lnTo>
                  <a:lnTo>
                    <a:pt x="10337" y="115239"/>
                  </a:lnTo>
                  <a:lnTo>
                    <a:pt x="0" y="157708"/>
                  </a:lnTo>
                  <a:lnTo>
                    <a:pt x="111861" y="213499"/>
                  </a:lnTo>
                  <a:lnTo>
                    <a:pt x="125844" y="265671"/>
                  </a:lnTo>
                  <a:lnTo>
                    <a:pt x="128143" y="300088"/>
                  </a:lnTo>
                  <a:lnTo>
                    <a:pt x="15798" y="340283"/>
                  </a:lnTo>
                  <a:lnTo>
                    <a:pt x="4254" y="383946"/>
                  </a:lnTo>
                  <a:lnTo>
                    <a:pt x="597611" y="691476"/>
                  </a:lnTo>
                  <a:lnTo>
                    <a:pt x="758278" y="611339"/>
                  </a:lnTo>
                  <a:lnTo>
                    <a:pt x="747776" y="657504"/>
                  </a:lnTo>
                  <a:lnTo>
                    <a:pt x="755078" y="743635"/>
                  </a:lnTo>
                  <a:lnTo>
                    <a:pt x="789127" y="821270"/>
                  </a:lnTo>
                  <a:lnTo>
                    <a:pt x="838974" y="851001"/>
                  </a:lnTo>
                  <a:lnTo>
                    <a:pt x="791552" y="778217"/>
                  </a:lnTo>
                  <a:lnTo>
                    <a:pt x="770877" y="707237"/>
                  </a:lnTo>
                  <a:lnTo>
                    <a:pt x="777570" y="634453"/>
                  </a:lnTo>
                  <a:lnTo>
                    <a:pt x="795807" y="563486"/>
                  </a:lnTo>
                  <a:lnTo>
                    <a:pt x="807364" y="490702"/>
                  </a:lnTo>
                  <a:lnTo>
                    <a:pt x="798245" y="427012"/>
                  </a:lnTo>
                  <a:lnTo>
                    <a:pt x="786688" y="402145"/>
                  </a:lnTo>
                  <a:lnTo>
                    <a:pt x="912533" y="354228"/>
                  </a:lnTo>
                  <a:lnTo>
                    <a:pt x="958126" y="436105"/>
                  </a:lnTo>
                  <a:lnTo>
                    <a:pt x="928344" y="513753"/>
                  </a:lnTo>
                  <a:lnTo>
                    <a:pt x="889431" y="620509"/>
                  </a:lnTo>
                  <a:lnTo>
                    <a:pt x="896124" y="684796"/>
                  </a:lnTo>
                  <a:lnTo>
                    <a:pt x="946581" y="743635"/>
                  </a:lnTo>
                  <a:lnTo>
                    <a:pt x="912533" y="668426"/>
                  </a:lnTo>
                  <a:lnTo>
                    <a:pt x="914361" y="618680"/>
                  </a:lnTo>
                  <a:lnTo>
                    <a:pt x="950836" y="527100"/>
                  </a:lnTo>
                  <a:lnTo>
                    <a:pt x="978192" y="442785"/>
                  </a:lnTo>
                  <a:lnTo>
                    <a:pt x="978192" y="439991"/>
                  </a:lnTo>
                  <a:lnTo>
                    <a:pt x="1197660" y="356654"/>
                  </a:lnTo>
                  <a:lnTo>
                    <a:pt x="1243253" y="325107"/>
                  </a:lnTo>
                  <a:lnTo>
                    <a:pt x="1263929" y="272948"/>
                  </a:lnTo>
                  <a:close/>
                </a:path>
              </a:pathLst>
            </a:custGeom>
            <a:solidFill>
              <a:srgbClr val="000000"/>
            </a:solidFill>
          </p:spPr>
          <p:txBody>
            <a:bodyPr wrap="square" lIns="0" tIns="0" rIns="0" bIns="0" rtlCol="0"/>
            <a:lstStyle/>
            <a:p>
              <a:endParaRPr/>
            </a:p>
          </p:txBody>
        </p:sp>
        <p:sp>
          <p:nvSpPr>
            <p:cNvPr id="25" name="object 25"/>
            <p:cNvSpPr/>
            <p:nvPr/>
          </p:nvSpPr>
          <p:spPr>
            <a:xfrm>
              <a:off x="8143214" y="5822963"/>
              <a:ext cx="118550" cy="141328"/>
            </a:xfrm>
            <a:prstGeom prst="rect">
              <a:avLst/>
            </a:prstGeom>
            <a:blipFill>
              <a:blip r:embed="rId7" cstate="print"/>
              <a:stretch>
                <a:fillRect/>
              </a:stretch>
            </a:blipFill>
          </p:spPr>
          <p:txBody>
            <a:bodyPr wrap="square" lIns="0" tIns="0" rIns="0" bIns="0" rtlCol="0"/>
            <a:lstStyle/>
            <a:p>
              <a:endParaRPr/>
            </a:p>
          </p:txBody>
        </p:sp>
        <p:sp>
          <p:nvSpPr>
            <p:cNvPr id="26" name="object 26"/>
            <p:cNvSpPr/>
            <p:nvPr/>
          </p:nvSpPr>
          <p:spPr>
            <a:xfrm>
              <a:off x="7465352" y="5216410"/>
              <a:ext cx="1341755" cy="880744"/>
            </a:xfrm>
            <a:custGeom>
              <a:avLst/>
              <a:gdLst/>
              <a:ahLst/>
              <a:cxnLst/>
              <a:rect l="l" t="t" r="r" b="b"/>
              <a:pathLst>
                <a:path w="1341754" h="880745">
                  <a:moveTo>
                    <a:pt x="1152055" y="152844"/>
                  </a:moveTo>
                  <a:lnTo>
                    <a:pt x="1141120" y="61861"/>
                  </a:lnTo>
                  <a:lnTo>
                    <a:pt x="1099781" y="16370"/>
                  </a:lnTo>
                  <a:lnTo>
                    <a:pt x="1050531" y="0"/>
                  </a:lnTo>
                  <a:lnTo>
                    <a:pt x="975144" y="50952"/>
                  </a:lnTo>
                  <a:lnTo>
                    <a:pt x="1066342" y="21221"/>
                  </a:lnTo>
                  <a:lnTo>
                    <a:pt x="1118019" y="66116"/>
                  </a:lnTo>
                  <a:lnTo>
                    <a:pt x="1132001" y="175895"/>
                  </a:lnTo>
                  <a:lnTo>
                    <a:pt x="1099781" y="255358"/>
                  </a:lnTo>
                  <a:lnTo>
                    <a:pt x="1064514" y="288721"/>
                  </a:lnTo>
                  <a:lnTo>
                    <a:pt x="1015276" y="294182"/>
                  </a:lnTo>
                  <a:lnTo>
                    <a:pt x="805535" y="390017"/>
                  </a:lnTo>
                  <a:lnTo>
                    <a:pt x="778167" y="444601"/>
                  </a:lnTo>
                  <a:lnTo>
                    <a:pt x="1026820" y="312381"/>
                  </a:lnTo>
                  <a:lnTo>
                    <a:pt x="1077277" y="314198"/>
                  </a:lnTo>
                  <a:lnTo>
                    <a:pt x="1105255" y="297218"/>
                  </a:lnTo>
                  <a:lnTo>
                    <a:pt x="1147800" y="216535"/>
                  </a:lnTo>
                  <a:lnTo>
                    <a:pt x="1152055" y="152844"/>
                  </a:lnTo>
                  <a:close/>
                </a:path>
                <a:path w="1341754" h="880745">
                  <a:moveTo>
                    <a:pt x="1341742" y="649630"/>
                  </a:moveTo>
                  <a:lnTo>
                    <a:pt x="1335062" y="599884"/>
                  </a:lnTo>
                  <a:lnTo>
                    <a:pt x="1138694" y="538022"/>
                  </a:lnTo>
                  <a:lnTo>
                    <a:pt x="1321079" y="618083"/>
                  </a:lnTo>
                  <a:lnTo>
                    <a:pt x="595795" y="845540"/>
                  </a:lnTo>
                  <a:lnTo>
                    <a:pt x="549592" y="804900"/>
                  </a:lnTo>
                  <a:lnTo>
                    <a:pt x="527088" y="745464"/>
                  </a:lnTo>
                  <a:lnTo>
                    <a:pt x="545325" y="629005"/>
                  </a:lnTo>
                  <a:lnTo>
                    <a:pt x="513105" y="686015"/>
                  </a:lnTo>
                  <a:lnTo>
                    <a:pt x="506425" y="745464"/>
                  </a:lnTo>
                  <a:lnTo>
                    <a:pt x="527088" y="820674"/>
                  </a:lnTo>
                  <a:lnTo>
                    <a:pt x="545325" y="845540"/>
                  </a:lnTo>
                  <a:lnTo>
                    <a:pt x="438327" y="793381"/>
                  </a:lnTo>
                  <a:lnTo>
                    <a:pt x="417664" y="743038"/>
                  </a:lnTo>
                  <a:lnTo>
                    <a:pt x="412800" y="667816"/>
                  </a:lnTo>
                  <a:lnTo>
                    <a:pt x="426783" y="615657"/>
                  </a:lnTo>
                  <a:lnTo>
                    <a:pt x="401243" y="654481"/>
                  </a:lnTo>
                  <a:lnTo>
                    <a:pt x="392125" y="709066"/>
                  </a:lnTo>
                  <a:lnTo>
                    <a:pt x="387870" y="741210"/>
                  </a:lnTo>
                  <a:lnTo>
                    <a:pt x="348957" y="715746"/>
                  </a:lnTo>
                  <a:lnTo>
                    <a:pt x="342277" y="649630"/>
                  </a:lnTo>
                  <a:lnTo>
                    <a:pt x="362953" y="572592"/>
                  </a:lnTo>
                  <a:lnTo>
                    <a:pt x="338023" y="606564"/>
                  </a:lnTo>
                  <a:lnTo>
                    <a:pt x="319786" y="658723"/>
                  </a:lnTo>
                  <a:lnTo>
                    <a:pt x="319786" y="713320"/>
                  </a:lnTo>
                  <a:lnTo>
                    <a:pt x="75387" y="544690"/>
                  </a:lnTo>
                  <a:lnTo>
                    <a:pt x="72961" y="494957"/>
                  </a:lnTo>
                  <a:lnTo>
                    <a:pt x="75387" y="453707"/>
                  </a:lnTo>
                  <a:lnTo>
                    <a:pt x="54711" y="480999"/>
                  </a:lnTo>
                  <a:lnTo>
                    <a:pt x="43167" y="524675"/>
                  </a:lnTo>
                  <a:lnTo>
                    <a:pt x="18237" y="478574"/>
                  </a:lnTo>
                  <a:lnTo>
                    <a:pt x="18237" y="412457"/>
                  </a:lnTo>
                  <a:lnTo>
                    <a:pt x="61404" y="385165"/>
                  </a:lnTo>
                  <a:lnTo>
                    <a:pt x="18237" y="362724"/>
                  </a:lnTo>
                  <a:lnTo>
                    <a:pt x="0" y="403364"/>
                  </a:lnTo>
                  <a:lnTo>
                    <a:pt x="2438" y="494957"/>
                  </a:lnTo>
                  <a:lnTo>
                    <a:pt x="27355" y="547116"/>
                  </a:lnTo>
                  <a:lnTo>
                    <a:pt x="68694" y="561073"/>
                  </a:lnTo>
                  <a:lnTo>
                    <a:pt x="139217" y="619899"/>
                  </a:lnTo>
                  <a:lnTo>
                    <a:pt x="312483" y="738797"/>
                  </a:lnTo>
                  <a:lnTo>
                    <a:pt x="351396" y="745464"/>
                  </a:lnTo>
                  <a:lnTo>
                    <a:pt x="401243" y="772756"/>
                  </a:lnTo>
                  <a:lnTo>
                    <a:pt x="417664" y="804900"/>
                  </a:lnTo>
                  <a:lnTo>
                    <a:pt x="549592" y="873442"/>
                  </a:lnTo>
                  <a:lnTo>
                    <a:pt x="604913" y="880122"/>
                  </a:lnTo>
                  <a:lnTo>
                    <a:pt x="1341742" y="649630"/>
                  </a:lnTo>
                  <a:close/>
                </a:path>
              </a:pathLst>
            </a:custGeom>
            <a:solidFill>
              <a:srgbClr val="000000"/>
            </a:solidFill>
          </p:spPr>
          <p:txBody>
            <a:bodyPr wrap="square" lIns="0" tIns="0" rIns="0" bIns="0" rtlCol="0"/>
            <a:lstStyle/>
            <a:p>
              <a:endParaRPr/>
            </a:p>
          </p:txBody>
        </p:sp>
        <p:sp>
          <p:nvSpPr>
            <p:cNvPr id="27" name="object 27"/>
            <p:cNvSpPr/>
            <p:nvPr/>
          </p:nvSpPr>
          <p:spPr>
            <a:xfrm>
              <a:off x="8014944" y="5802341"/>
              <a:ext cx="331335" cy="186821"/>
            </a:xfrm>
            <a:prstGeom prst="rect">
              <a:avLst/>
            </a:prstGeom>
            <a:blipFill>
              <a:blip r:embed="rId8" cstate="print"/>
              <a:stretch>
                <a:fillRect/>
              </a:stretch>
            </a:blipFill>
          </p:spPr>
          <p:txBody>
            <a:bodyPr wrap="square" lIns="0" tIns="0" rIns="0" bIns="0" rtlCol="0"/>
            <a:lstStyle/>
            <a:p>
              <a:endParaRPr/>
            </a:p>
          </p:txBody>
        </p:sp>
        <p:sp>
          <p:nvSpPr>
            <p:cNvPr id="28" name="object 28"/>
            <p:cNvSpPr/>
            <p:nvPr/>
          </p:nvSpPr>
          <p:spPr>
            <a:xfrm>
              <a:off x="7344981" y="5190324"/>
              <a:ext cx="1350010" cy="1245870"/>
            </a:xfrm>
            <a:custGeom>
              <a:avLst/>
              <a:gdLst/>
              <a:ahLst/>
              <a:cxnLst/>
              <a:rect l="l" t="t" r="r" b="b"/>
              <a:pathLst>
                <a:path w="1350009" h="1245870">
                  <a:moveTo>
                    <a:pt x="614629" y="864349"/>
                  </a:moveTo>
                  <a:lnTo>
                    <a:pt x="590308" y="847979"/>
                  </a:lnTo>
                  <a:lnTo>
                    <a:pt x="409740" y="854036"/>
                  </a:lnTo>
                  <a:lnTo>
                    <a:pt x="361721" y="773976"/>
                  </a:lnTo>
                  <a:lnTo>
                    <a:pt x="450481" y="752741"/>
                  </a:lnTo>
                  <a:lnTo>
                    <a:pt x="422516" y="744855"/>
                  </a:lnTo>
                  <a:lnTo>
                    <a:pt x="302145" y="750925"/>
                  </a:lnTo>
                  <a:lnTo>
                    <a:pt x="393331" y="881329"/>
                  </a:lnTo>
                  <a:lnTo>
                    <a:pt x="614629" y="864349"/>
                  </a:lnTo>
                  <a:close/>
                </a:path>
                <a:path w="1350009" h="1245870">
                  <a:moveTo>
                    <a:pt x="1108278" y="827354"/>
                  </a:moveTo>
                  <a:lnTo>
                    <a:pt x="905230" y="834631"/>
                  </a:lnTo>
                  <a:lnTo>
                    <a:pt x="837742" y="861923"/>
                  </a:lnTo>
                  <a:lnTo>
                    <a:pt x="883945" y="856462"/>
                  </a:lnTo>
                  <a:lnTo>
                    <a:pt x="976350" y="844943"/>
                  </a:lnTo>
                  <a:lnTo>
                    <a:pt x="1067549" y="832815"/>
                  </a:lnTo>
                  <a:lnTo>
                    <a:pt x="1108278" y="827354"/>
                  </a:lnTo>
                  <a:close/>
                </a:path>
                <a:path w="1350009" h="1245870">
                  <a:moveTo>
                    <a:pt x="1120444" y="40043"/>
                  </a:moveTo>
                  <a:lnTo>
                    <a:pt x="997635" y="19418"/>
                  </a:lnTo>
                  <a:lnTo>
                    <a:pt x="975144" y="1828"/>
                  </a:lnTo>
                  <a:lnTo>
                    <a:pt x="941705" y="0"/>
                  </a:lnTo>
                  <a:lnTo>
                    <a:pt x="369023" y="126771"/>
                  </a:lnTo>
                  <a:lnTo>
                    <a:pt x="554443" y="185610"/>
                  </a:lnTo>
                  <a:lnTo>
                    <a:pt x="1039583" y="63093"/>
                  </a:lnTo>
                  <a:lnTo>
                    <a:pt x="547141" y="158318"/>
                  </a:lnTo>
                  <a:lnTo>
                    <a:pt x="496684" y="125564"/>
                  </a:lnTo>
                  <a:lnTo>
                    <a:pt x="945349" y="17602"/>
                  </a:lnTo>
                  <a:lnTo>
                    <a:pt x="976960" y="26085"/>
                  </a:lnTo>
                  <a:lnTo>
                    <a:pt x="1120444" y="40043"/>
                  </a:lnTo>
                  <a:close/>
                </a:path>
                <a:path w="1350009" h="1245870">
                  <a:moveTo>
                    <a:pt x="1349641" y="932891"/>
                  </a:moveTo>
                  <a:lnTo>
                    <a:pt x="1327150" y="829779"/>
                  </a:lnTo>
                  <a:lnTo>
                    <a:pt x="1228051" y="743038"/>
                  </a:lnTo>
                  <a:lnTo>
                    <a:pt x="1034110" y="791565"/>
                  </a:lnTo>
                  <a:lnTo>
                    <a:pt x="1207985" y="795210"/>
                  </a:lnTo>
                  <a:lnTo>
                    <a:pt x="1282763" y="852220"/>
                  </a:lnTo>
                  <a:lnTo>
                    <a:pt x="1316202" y="901954"/>
                  </a:lnTo>
                  <a:lnTo>
                    <a:pt x="1318641" y="975956"/>
                  </a:lnTo>
                  <a:lnTo>
                    <a:pt x="1290675" y="1064514"/>
                  </a:lnTo>
                  <a:lnTo>
                    <a:pt x="1254798" y="1104557"/>
                  </a:lnTo>
                  <a:lnTo>
                    <a:pt x="1140510" y="1119720"/>
                  </a:lnTo>
                  <a:lnTo>
                    <a:pt x="1089444" y="1103337"/>
                  </a:lnTo>
                  <a:lnTo>
                    <a:pt x="1020127" y="1137907"/>
                  </a:lnTo>
                  <a:lnTo>
                    <a:pt x="283298" y="1201597"/>
                  </a:lnTo>
                  <a:lnTo>
                    <a:pt x="21882" y="686625"/>
                  </a:lnTo>
                  <a:lnTo>
                    <a:pt x="96227" y="663917"/>
                  </a:lnTo>
                  <a:lnTo>
                    <a:pt x="95440" y="667829"/>
                  </a:lnTo>
                  <a:lnTo>
                    <a:pt x="83896" y="689660"/>
                  </a:lnTo>
                  <a:lnTo>
                    <a:pt x="68084" y="701192"/>
                  </a:lnTo>
                  <a:lnTo>
                    <a:pt x="127063" y="812800"/>
                  </a:lnTo>
                  <a:lnTo>
                    <a:pt x="293636" y="1122743"/>
                  </a:lnTo>
                  <a:lnTo>
                    <a:pt x="170827" y="844334"/>
                  </a:lnTo>
                  <a:lnTo>
                    <a:pt x="95440" y="701192"/>
                  </a:lnTo>
                  <a:lnTo>
                    <a:pt x="168402" y="787323"/>
                  </a:lnTo>
                  <a:lnTo>
                    <a:pt x="111252" y="673887"/>
                  </a:lnTo>
                  <a:lnTo>
                    <a:pt x="122453" y="644677"/>
                  </a:lnTo>
                  <a:lnTo>
                    <a:pt x="352615" y="1009319"/>
                  </a:lnTo>
                  <a:lnTo>
                    <a:pt x="376161" y="1006678"/>
                  </a:lnTo>
                  <a:lnTo>
                    <a:pt x="380568" y="1042682"/>
                  </a:lnTo>
                  <a:lnTo>
                    <a:pt x="355650" y="1088174"/>
                  </a:lnTo>
                  <a:lnTo>
                    <a:pt x="300926" y="1138516"/>
                  </a:lnTo>
                  <a:lnTo>
                    <a:pt x="983043" y="1072400"/>
                  </a:lnTo>
                  <a:lnTo>
                    <a:pt x="359905" y="1106373"/>
                  </a:lnTo>
                  <a:lnTo>
                    <a:pt x="378142" y="1095451"/>
                  </a:lnTo>
                  <a:lnTo>
                    <a:pt x="396379" y="1077252"/>
                  </a:lnTo>
                  <a:lnTo>
                    <a:pt x="725271" y="1029335"/>
                  </a:lnTo>
                  <a:lnTo>
                    <a:pt x="403059" y="1047534"/>
                  </a:lnTo>
                  <a:lnTo>
                    <a:pt x="419481" y="1002042"/>
                  </a:lnTo>
                  <a:lnTo>
                    <a:pt x="423938" y="1001293"/>
                  </a:lnTo>
                  <a:lnTo>
                    <a:pt x="1192187" y="914692"/>
                  </a:lnTo>
                  <a:lnTo>
                    <a:pt x="1231099" y="932891"/>
                  </a:lnTo>
                  <a:lnTo>
                    <a:pt x="1252982" y="968070"/>
                  </a:lnTo>
                  <a:lnTo>
                    <a:pt x="1226235" y="1042682"/>
                  </a:lnTo>
                  <a:lnTo>
                    <a:pt x="1087018" y="1068768"/>
                  </a:lnTo>
                  <a:lnTo>
                    <a:pt x="1232319" y="1068768"/>
                  </a:lnTo>
                  <a:lnTo>
                    <a:pt x="1292504" y="977176"/>
                  </a:lnTo>
                  <a:lnTo>
                    <a:pt x="1288846" y="902563"/>
                  </a:lnTo>
                  <a:lnTo>
                    <a:pt x="1262710" y="867994"/>
                  </a:lnTo>
                  <a:lnTo>
                    <a:pt x="1116799" y="887399"/>
                  </a:lnTo>
                  <a:lnTo>
                    <a:pt x="1090053" y="898931"/>
                  </a:lnTo>
                  <a:lnTo>
                    <a:pt x="1058443" y="887399"/>
                  </a:lnTo>
                  <a:lnTo>
                    <a:pt x="398208" y="965047"/>
                  </a:lnTo>
                  <a:lnTo>
                    <a:pt x="193332" y="678141"/>
                  </a:lnTo>
                  <a:lnTo>
                    <a:pt x="375716" y="967473"/>
                  </a:lnTo>
                  <a:lnTo>
                    <a:pt x="359295" y="991730"/>
                  </a:lnTo>
                  <a:lnTo>
                    <a:pt x="48031" y="488289"/>
                  </a:lnTo>
                  <a:lnTo>
                    <a:pt x="127673" y="474941"/>
                  </a:lnTo>
                  <a:lnTo>
                    <a:pt x="135572" y="459778"/>
                  </a:lnTo>
                  <a:lnTo>
                    <a:pt x="35255" y="474941"/>
                  </a:lnTo>
                  <a:lnTo>
                    <a:pt x="38303" y="511340"/>
                  </a:lnTo>
                  <a:lnTo>
                    <a:pt x="98590" y="606882"/>
                  </a:lnTo>
                  <a:lnTo>
                    <a:pt x="102133" y="635076"/>
                  </a:lnTo>
                  <a:lnTo>
                    <a:pt x="100177" y="644626"/>
                  </a:lnTo>
                  <a:lnTo>
                    <a:pt x="49237" y="667829"/>
                  </a:lnTo>
                  <a:lnTo>
                    <a:pt x="4864" y="677532"/>
                  </a:lnTo>
                  <a:lnTo>
                    <a:pt x="0" y="707250"/>
                  </a:lnTo>
                  <a:lnTo>
                    <a:pt x="182994" y="1050569"/>
                  </a:lnTo>
                  <a:lnTo>
                    <a:pt x="261416" y="1245273"/>
                  </a:lnTo>
                  <a:lnTo>
                    <a:pt x="1042022" y="1149438"/>
                  </a:lnTo>
                  <a:lnTo>
                    <a:pt x="1071206" y="1139736"/>
                  </a:lnTo>
                  <a:lnTo>
                    <a:pt x="1112545" y="1153680"/>
                  </a:lnTo>
                  <a:lnTo>
                    <a:pt x="1254188" y="1134884"/>
                  </a:lnTo>
                  <a:lnTo>
                    <a:pt x="1317421" y="1076655"/>
                  </a:lnTo>
                  <a:lnTo>
                    <a:pt x="1349641" y="932891"/>
                  </a:lnTo>
                  <a:close/>
                </a:path>
              </a:pathLst>
            </a:custGeom>
            <a:solidFill>
              <a:srgbClr val="000000"/>
            </a:solidFill>
          </p:spPr>
          <p:txBody>
            <a:bodyPr wrap="square" lIns="0" tIns="0" rIns="0" bIns="0" rtlCol="0"/>
            <a:lstStyle/>
            <a:p>
              <a:endParaRPr/>
            </a:p>
          </p:txBody>
        </p:sp>
        <p:sp>
          <p:nvSpPr>
            <p:cNvPr id="29" name="object 29"/>
            <p:cNvSpPr/>
            <p:nvPr/>
          </p:nvSpPr>
          <p:spPr>
            <a:xfrm>
              <a:off x="8270884" y="5571847"/>
              <a:ext cx="389255" cy="157480"/>
            </a:xfrm>
            <a:custGeom>
              <a:avLst/>
              <a:gdLst/>
              <a:ahLst/>
              <a:cxnLst/>
              <a:rect l="l" t="t" r="r" b="b"/>
              <a:pathLst>
                <a:path w="389254" h="157479">
                  <a:moveTo>
                    <a:pt x="0" y="157100"/>
                  </a:moveTo>
                  <a:lnTo>
                    <a:pt x="111864" y="48524"/>
                  </a:lnTo>
                  <a:lnTo>
                    <a:pt x="272969" y="0"/>
                  </a:lnTo>
                  <a:lnTo>
                    <a:pt x="389089" y="48524"/>
                  </a:lnTo>
                  <a:lnTo>
                    <a:pt x="0" y="157100"/>
                  </a:lnTo>
                  <a:close/>
                </a:path>
              </a:pathLst>
            </a:custGeom>
            <a:solidFill>
              <a:srgbClr val="F7A856"/>
            </a:solidFill>
          </p:spPr>
          <p:txBody>
            <a:bodyPr wrap="square" lIns="0" tIns="0" rIns="0" bIns="0" rtlCol="0"/>
            <a:lstStyle/>
            <a:p>
              <a:endParaRPr/>
            </a:p>
          </p:txBody>
        </p:sp>
        <p:sp>
          <p:nvSpPr>
            <p:cNvPr id="30" name="object 30"/>
            <p:cNvSpPr/>
            <p:nvPr/>
          </p:nvSpPr>
          <p:spPr>
            <a:xfrm>
              <a:off x="8080590" y="5535460"/>
              <a:ext cx="692785" cy="488315"/>
            </a:xfrm>
            <a:custGeom>
              <a:avLst/>
              <a:gdLst/>
              <a:ahLst/>
              <a:cxnLst/>
              <a:rect l="l" t="t" r="r" b="b"/>
              <a:pathLst>
                <a:path w="692784" h="488314">
                  <a:moveTo>
                    <a:pt x="456565" y="479793"/>
                  </a:moveTo>
                  <a:lnTo>
                    <a:pt x="415226" y="430047"/>
                  </a:lnTo>
                  <a:lnTo>
                    <a:pt x="387261" y="435508"/>
                  </a:lnTo>
                  <a:lnTo>
                    <a:pt x="403682" y="466445"/>
                  </a:lnTo>
                  <a:lnTo>
                    <a:pt x="334365" y="488276"/>
                  </a:lnTo>
                  <a:lnTo>
                    <a:pt x="456565" y="479793"/>
                  </a:lnTo>
                  <a:close/>
                </a:path>
                <a:path w="692784" h="488314">
                  <a:moveTo>
                    <a:pt x="692454" y="123126"/>
                  </a:moveTo>
                  <a:lnTo>
                    <a:pt x="678472" y="77635"/>
                  </a:lnTo>
                  <a:lnTo>
                    <a:pt x="386664" y="0"/>
                  </a:lnTo>
                  <a:lnTo>
                    <a:pt x="195148" y="96443"/>
                  </a:lnTo>
                  <a:lnTo>
                    <a:pt x="404291" y="27901"/>
                  </a:lnTo>
                  <a:lnTo>
                    <a:pt x="676046" y="92798"/>
                  </a:lnTo>
                  <a:lnTo>
                    <a:pt x="142265" y="235343"/>
                  </a:lnTo>
                  <a:lnTo>
                    <a:pt x="151384" y="273558"/>
                  </a:lnTo>
                  <a:lnTo>
                    <a:pt x="511898" y="194106"/>
                  </a:lnTo>
                  <a:lnTo>
                    <a:pt x="509460" y="246265"/>
                  </a:lnTo>
                  <a:lnTo>
                    <a:pt x="341058" y="309956"/>
                  </a:lnTo>
                  <a:lnTo>
                    <a:pt x="518579" y="271741"/>
                  </a:lnTo>
                  <a:lnTo>
                    <a:pt x="555066" y="294182"/>
                  </a:lnTo>
                  <a:lnTo>
                    <a:pt x="0" y="482219"/>
                  </a:lnTo>
                  <a:lnTo>
                    <a:pt x="603084" y="300850"/>
                  </a:lnTo>
                  <a:lnTo>
                    <a:pt x="562356" y="278409"/>
                  </a:lnTo>
                  <a:lnTo>
                    <a:pt x="541680" y="248691"/>
                  </a:lnTo>
                  <a:lnTo>
                    <a:pt x="532561" y="207441"/>
                  </a:lnTo>
                  <a:lnTo>
                    <a:pt x="550799" y="171056"/>
                  </a:lnTo>
                  <a:lnTo>
                    <a:pt x="692454" y="123126"/>
                  </a:lnTo>
                  <a:close/>
                </a:path>
              </a:pathLst>
            </a:custGeom>
            <a:solidFill>
              <a:srgbClr val="000000"/>
            </a:solidFill>
          </p:spPr>
          <p:txBody>
            <a:bodyPr wrap="square" lIns="0" tIns="0" rIns="0" bIns="0" rtlCol="0"/>
            <a:lstStyle/>
            <a:p>
              <a:endParaRPr/>
            </a:p>
          </p:txBody>
        </p:sp>
      </p:grpSp>
      <p:sp>
        <p:nvSpPr>
          <p:cNvPr id="31" name="object 31"/>
          <p:cNvSpPr txBox="1">
            <a:spLocks noGrp="1"/>
          </p:cNvSpPr>
          <p:nvPr>
            <p:ph type="title"/>
          </p:nvPr>
        </p:nvSpPr>
        <p:spPr>
          <a:xfrm>
            <a:off x="1" y="452718"/>
            <a:ext cx="10352539" cy="1951816"/>
          </a:xfrm>
          <a:prstGeom prst="rect">
            <a:avLst/>
          </a:prstGeom>
        </p:spPr>
        <p:txBody>
          <a:bodyPr vert="horz" wrap="square" lIns="0" tIns="12700" rIns="0" bIns="0" rtlCol="0" anchor="t">
            <a:spAutoFit/>
          </a:bodyPr>
          <a:lstStyle/>
          <a:p>
            <a:pPr marL="690245" marR="5080" indent="210185">
              <a:spcBef>
                <a:spcPts val="100"/>
              </a:spcBef>
            </a:pPr>
            <a:r>
              <a:rPr spc="-20" dirty="0">
                <a:solidFill>
                  <a:srgbClr val="00B0F0"/>
                </a:solidFill>
              </a:rPr>
              <a:t>ES </a:t>
            </a:r>
            <a:r>
              <a:rPr spc="-5" dirty="0">
                <a:solidFill>
                  <a:srgbClr val="00B0F0"/>
                </a:solidFill>
              </a:rPr>
              <a:t>10 </a:t>
            </a:r>
            <a:r>
              <a:rPr dirty="0">
                <a:solidFill>
                  <a:srgbClr val="00B0F0"/>
                </a:solidFill>
              </a:rPr>
              <a:t>– </a:t>
            </a:r>
            <a:r>
              <a:rPr spc="-15" dirty="0">
                <a:solidFill>
                  <a:srgbClr val="00B0F0"/>
                </a:solidFill>
              </a:rPr>
              <a:t>Research </a:t>
            </a:r>
            <a:r>
              <a:rPr spc="-20" dirty="0">
                <a:solidFill>
                  <a:srgbClr val="00B0F0"/>
                </a:solidFill>
              </a:rPr>
              <a:t>for </a:t>
            </a:r>
            <a:r>
              <a:rPr spc="-5" dirty="0">
                <a:solidFill>
                  <a:srgbClr val="00B0F0"/>
                </a:solidFill>
              </a:rPr>
              <a:t>New Insights </a:t>
            </a:r>
            <a:r>
              <a:rPr dirty="0">
                <a:solidFill>
                  <a:srgbClr val="00B0F0"/>
                </a:solidFill>
              </a:rPr>
              <a:t>and  </a:t>
            </a:r>
            <a:r>
              <a:rPr spc="-15" dirty="0">
                <a:solidFill>
                  <a:srgbClr val="00B0F0"/>
                </a:solidFill>
              </a:rPr>
              <a:t>Innovative </a:t>
            </a:r>
            <a:r>
              <a:rPr dirty="0">
                <a:solidFill>
                  <a:srgbClr val="00B0F0"/>
                </a:solidFill>
              </a:rPr>
              <a:t>Solutions </a:t>
            </a:r>
            <a:r>
              <a:rPr spc="-20" dirty="0">
                <a:solidFill>
                  <a:srgbClr val="00B0F0"/>
                </a:solidFill>
              </a:rPr>
              <a:t>to </a:t>
            </a:r>
            <a:r>
              <a:rPr dirty="0">
                <a:solidFill>
                  <a:srgbClr val="00B0F0"/>
                </a:solidFill>
              </a:rPr>
              <a:t>Health</a:t>
            </a:r>
            <a:r>
              <a:rPr spc="-60" dirty="0">
                <a:solidFill>
                  <a:srgbClr val="00B0F0"/>
                </a:solidFill>
              </a:rPr>
              <a:t> </a:t>
            </a:r>
            <a:r>
              <a:rPr spc="-5" dirty="0">
                <a:solidFill>
                  <a:srgbClr val="00B0F0"/>
                </a:solidFill>
              </a:rPr>
              <a:t>Problems</a:t>
            </a:r>
          </a:p>
        </p:txBody>
      </p:sp>
      <p:sp>
        <p:nvSpPr>
          <p:cNvPr id="32" name="object 32"/>
          <p:cNvSpPr txBox="1"/>
          <p:nvPr/>
        </p:nvSpPr>
        <p:spPr>
          <a:xfrm>
            <a:off x="1063182" y="2543938"/>
            <a:ext cx="10301624" cy="3110467"/>
          </a:xfrm>
          <a:prstGeom prst="rect">
            <a:avLst/>
          </a:prstGeom>
        </p:spPr>
        <p:txBody>
          <a:bodyPr vert="horz" wrap="square" lIns="0" tIns="12065" rIns="0" bIns="0" rtlCol="0">
            <a:spAutoFit/>
          </a:bodyPr>
          <a:lstStyle/>
          <a:p>
            <a:pPr marL="355600" marR="565785" indent="-343535">
              <a:spcBef>
                <a:spcPts val="95"/>
              </a:spcBef>
              <a:buFont typeface="Arial"/>
              <a:buChar char="•"/>
              <a:tabLst>
                <a:tab pos="355600" algn="l"/>
                <a:tab pos="356235" algn="l"/>
              </a:tabLst>
            </a:pPr>
            <a:r>
              <a:rPr sz="2800" b="1" spc="-10" dirty="0">
                <a:solidFill>
                  <a:schemeClr val="accent2"/>
                </a:solidFill>
                <a:latin typeface="Carlito"/>
                <a:cs typeface="Carlito"/>
              </a:rPr>
              <a:t>Identification and monitoring </a:t>
            </a:r>
            <a:r>
              <a:rPr sz="2800" b="1" spc="-5" dirty="0">
                <a:solidFill>
                  <a:schemeClr val="accent2"/>
                </a:solidFill>
                <a:latin typeface="Carlito"/>
                <a:cs typeface="Carlito"/>
              </a:rPr>
              <a:t>of </a:t>
            </a:r>
            <a:r>
              <a:rPr sz="2800" b="1" spc="-20" dirty="0">
                <a:solidFill>
                  <a:schemeClr val="accent2"/>
                </a:solidFill>
                <a:latin typeface="Carlito"/>
                <a:cs typeface="Carlito"/>
              </a:rPr>
              <a:t>innovative  </a:t>
            </a:r>
            <a:r>
              <a:rPr sz="2800" b="1" spc="-5" dirty="0">
                <a:solidFill>
                  <a:schemeClr val="accent2"/>
                </a:solidFill>
                <a:latin typeface="Carlito"/>
                <a:cs typeface="Carlito"/>
              </a:rPr>
              <a:t>solutions </a:t>
            </a:r>
            <a:r>
              <a:rPr sz="2800" b="1" spc="-10" dirty="0">
                <a:solidFill>
                  <a:schemeClr val="accent2"/>
                </a:solidFill>
                <a:latin typeface="Carlito"/>
                <a:cs typeface="Carlito"/>
              </a:rPr>
              <a:t>and cutting-edge </a:t>
            </a:r>
            <a:r>
              <a:rPr sz="2800" b="1" spc="-15" dirty="0">
                <a:solidFill>
                  <a:schemeClr val="accent2"/>
                </a:solidFill>
                <a:latin typeface="Carlito"/>
                <a:cs typeface="Carlito"/>
              </a:rPr>
              <a:t>research to </a:t>
            </a:r>
            <a:r>
              <a:rPr sz="2800" b="1" spc="-10" dirty="0">
                <a:solidFill>
                  <a:schemeClr val="accent2"/>
                </a:solidFill>
                <a:latin typeface="Carlito"/>
                <a:cs typeface="Carlito"/>
              </a:rPr>
              <a:t>advance  public</a:t>
            </a:r>
            <a:r>
              <a:rPr sz="2800" b="1" spc="15" dirty="0">
                <a:solidFill>
                  <a:schemeClr val="accent2"/>
                </a:solidFill>
                <a:latin typeface="Carlito"/>
                <a:cs typeface="Carlito"/>
              </a:rPr>
              <a:t> </a:t>
            </a:r>
            <a:r>
              <a:rPr sz="2800" b="1" spc="-5" dirty="0">
                <a:solidFill>
                  <a:schemeClr val="accent2"/>
                </a:solidFill>
                <a:latin typeface="Carlito"/>
                <a:cs typeface="Carlito"/>
              </a:rPr>
              <a:t>health</a:t>
            </a:r>
            <a:endParaRPr sz="2800" dirty="0">
              <a:solidFill>
                <a:schemeClr val="accent2"/>
              </a:solidFill>
              <a:latin typeface="Carlito"/>
              <a:cs typeface="Carlito"/>
            </a:endParaRPr>
          </a:p>
          <a:p>
            <a:pPr marL="355600" marR="977900" indent="-343535">
              <a:spcBef>
                <a:spcPts val="2014"/>
              </a:spcBef>
              <a:buFont typeface="Arial"/>
              <a:buChar char="•"/>
              <a:tabLst>
                <a:tab pos="355600" algn="l"/>
                <a:tab pos="356235" algn="l"/>
              </a:tabLst>
            </a:pPr>
            <a:r>
              <a:rPr sz="2800" b="1" spc="-15" dirty="0">
                <a:solidFill>
                  <a:schemeClr val="accent2"/>
                </a:solidFill>
                <a:latin typeface="Carlito"/>
                <a:cs typeface="Carlito"/>
              </a:rPr>
              <a:t>Linkages between </a:t>
            </a:r>
            <a:r>
              <a:rPr sz="2800" b="1" spc="-10" dirty="0">
                <a:solidFill>
                  <a:schemeClr val="accent2"/>
                </a:solidFill>
                <a:latin typeface="Carlito"/>
                <a:cs typeface="Carlito"/>
              </a:rPr>
              <a:t>public health practice </a:t>
            </a:r>
            <a:r>
              <a:rPr sz="2800" b="1" spc="-5" dirty="0">
                <a:solidFill>
                  <a:schemeClr val="accent2"/>
                </a:solidFill>
                <a:latin typeface="Carlito"/>
                <a:cs typeface="Carlito"/>
              </a:rPr>
              <a:t>and  </a:t>
            </a:r>
            <a:r>
              <a:rPr sz="2800" b="1" spc="-10" dirty="0">
                <a:solidFill>
                  <a:schemeClr val="accent2"/>
                </a:solidFill>
                <a:latin typeface="Carlito"/>
                <a:cs typeface="Carlito"/>
              </a:rPr>
              <a:t>academic/research</a:t>
            </a:r>
            <a:r>
              <a:rPr sz="2800" b="1" spc="45" dirty="0">
                <a:solidFill>
                  <a:schemeClr val="accent2"/>
                </a:solidFill>
                <a:latin typeface="Carlito"/>
                <a:cs typeface="Carlito"/>
              </a:rPr>
              <a:t> </a:t>
            </a:r>
            <a:r>
              <a:rPr sz="2800" b="1" spc="-15" dirty="0">
                <a:solidFill>
                  <a:schemeClr val="accent2"/>
                </a:solidFill>
                <a:latin typeface="Carlito"/>
                <a:cs typeface="Carlito"/>
              </a:rPr>
              <a:t>settings</a:t>
            </a:r>
            <a:endParaRPr sz="2800" dirty="0">
              <a:solidFill>
                <a:schemeClr val="accent2"/>
              </a:solidFill>
              <a:latin typeface="Carlito"/>
              <a:cs typeface="Carlito"/>
            </a:endParaRPr>
          </a:p>
          <a:p>
            <a:pPr marL="355600" marR="5080" indent="-343535">
              <a:spcBef>
                <a:spcPts val="2014"/>
              </a:spcBef>
              <a:buFont typeface="Arial"/>
              <a:buChar char="•"/>
              <a:tabLst>
                <a:tab pos="355600" algn="l"/>
                <a:tab pos="356235" algn="l"/>
              </a:tabLst>
            </a:pPr>
            <a:r>
              <a:rPr sz="2800" b="1" spc="-10" dirty="0">
                <a:solidFill>
                  <a:schemeClr val="accent2"/>
                </a:solidFill>
                <a:latin typeface="Carlito"/>
                <a:cs typeface="Carlito"/>
              </a:rPr>
              <a:t>Epidemiological studies, health </a:t>
            </a:r>
            <a:r>
              <a:rPr sz="2800" b="1" spc="-5" dirty="0">
                <a:solidFill>
                  <a:schemeClr val="accent2"/>
                </a:solidFill>
                <a:latin typeface="Carlito"/>
                <a:cs typeface="Carlito"/>
              </a:rPr>
              <a:t>policy </a:t>
            </a:r>
            <a:r>
              <a:rPr sz="2800" b="1" spc="-10" dirty="0">
                <a:solidFill>
                  <a:schemeClr val="accent2"/>
                </a:solidFill>
                <a:latin typeface="Carlito"/>
                <a:cs typeface="Carlito"/>
              </a:rPr>
              <a:t>analyses </a:t>
            </a:r>
            <a:r>
              <a:rPr sz="2800" b="1" spc="-5" dirty="0">
                <a:solidFill>
                  <a:schemeClr val="accent2"/>
                </a:solidFill>
                <a:latin typeface="Carlito"/>
                <a:cs typeface="Carlito"/>
              </a:rPr>
              <a:t>and  public health </a:t>
            </a:r>
            <a:r>
              <a:rPr sz="2800" b="1" spc="-25" dirty="0">
                <a:solidFill>
                  <a:schemeClr val="accent2"/>
                </a:solidFill>
                <a:latin typeface="Carlito"/>
                <a:cs typeface="Carlito"/>
              </a:rPr>
              <a:t>systems</a:t>
            </a:r>
            <a:r>
              <a:rPr sz="2800" b="1" spc="50" dirty="0">
                <a:solidFill>
                  <a:schemeClr val="accent2"/>
                </a:solidFill>
                <a:latin typeface="Carlito"/>
                <a:cs typeface="Carlito"/>
              </a:rPr>
              <a:t> </a:t>
            </a:r>
            <a:r>
              <a:rPr sz="2800" b="1" spc="-15" dirty="0">
                <a:solidFill>
                  <a:schemeClr val="accent2"/>
                </a:solidFill>
                <a:latin typeface="Carlito"/>
                <a:cs typeface="Carlito"/>
              </a:rPr>
              <a:t>research</a:t>
            </a:r>
            <a:endParaRPr sz="2800" dirty="0">
              <a:solidFill>
                <a:schemeClr val="accent2"/>
              </a:solidFill>
              <a:latin typeface="Carlito"/>
              <a:cs typeface="Carlito"/>
            </a:endParaRPr>
          </a:p>
        </p:txBody>
      </p:sp>
      <p:sp>
        <p:nvSpPr>
          <p:cNvPr id="33" name="Date Placeholder 32">
            <a:extLst>
              <a:ext uri="{FF2B5EF4-FFF2-40B4-BE49-F238E27FC236}">
                <a16:creationId xmlns:a16="http://schemas.microsoft.com/office/drawing/2014/main" id="{32395D1E-3B2E-4C44-82E9-BDB61E6DCC8C}"/>
              </a:ext>
            </a:extLst>
          </p:cNvPr>
          <p:cNvSpPr>
            <a:spLocks noGrp="1"/>
          </p:cNvSpPr>
          <p:nvPr>
            <p:ph type="dt" sz="half" idx="10"/>
          </p:nvPr>
        </p:nvSpPr>
        <p:spPr>
          <a:xfrm rot="5400000">
            <a:off x="11473965" y="4516071"/>
            <a:ext cx="990599" cy="304799"/>
          </a:xfrm>
        </p:spPr>
        <p:txBody>
          <a:bodyPr/>
          <a:lstStyle/>
          <a:p>
            <a:fld id="{8ABA8A7B-24C3-40AB-8895-BA55E250EDD3}" type="datetime1">
              <a:rPr lang="en-US" smtClean="0"/>
              <a:t>3/12/2021</a:t>
            </a:fld>
            <a:endParaRPr lang="en-US" dirty="0"/>
          </a:p>
        </p:txBody>
      </p:sp>
      <p:sp>
        <p:nvSpPr>
          <p:cNvPr id="34" name="Slide Number Placeholder 33">
            <a:extLst>
              <a:ext uri="{FF2B5EF4-FFF2-40B4-BE49-F238E27FC236}">
                <a16:creationId xmlns:a16="http://schemas.microsoft.com/office/drawing/2014/main" id="{58417ABF-19FF-49EC-86D6-9AE5C55F59A6}"/>
              </a:ext>
            </a:extLst>
          </p:cNvPr>
          <p:cNvSpPr>
            <a:spLocks noGrp="1"/>
          </p:cNvSpPr>
          <p:nvPr>
            <p:ph type="sldNum" sz="quarter" idx="12"/>
          </p:nvPr>
        </p:nvSpPr>
        <p:spPr/>
        <p:txBody>
          <a:bodyPr/>
          <a:lstStyle/>
          <a:p>
            <a:fld id="{B6F15528-21DE-4FAA-801E-634DDDAF4B2B}" type="slidenum">
              <a:rPr lang="en-US" smtClean="0"/>
              <a:t>18</a:t>
            </a:fld>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E2AA18-5D63-4A67-A306-1B1210778A17}"/>
              </a:ext>
            </a:extLst>
          </p:cNvPr>
          <p:cNvSpPr>
            <a:spLocks noGrp="1"/>
          </p:cNvSpPr>
          <p:nvPr>
            <p:ph type="title"/>
          </p:nvPr>
        </p:nvSpPr>
        <p:spPr/>
        <p:txBody>
          <a:bodyPr/>
          <a:lstStyle/>
          <a:p>
            <a:endParaRPr lang="en-US"/>
          </a:p>
        </p:txBody>
      </p:sp>
      <p:pic>
        <p:nvPicPr>
          <p:cNvPr id="7" name="Content Placeholder 6">
            <a:extLst>
              <a:ext uri="{FF2B5EF4-FFF2-40B4-BE49-F238E27FC236}">
                <a16:creationId xmlns:a16="http://schemas.microsoft.com/office/drawing/2014/main" id="{BB5DC9C0-292D-4DDC-9DC7-F8A1193675D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46111" y="452718"/>
            <a:ext cx="9640889" cy="5795682"/>
          </a:xfrm>
        </p:spPr>
      </p:pic>
      <p:sp>
        <p:nvSpPr>
          <p:cNvPr id="4" name="Date Placeholder 3">
            <a:extLst>
              <a:ext uri="{FF2B5EF4-FFF2-40B4-BE49-F238E27FC236}">
                <a16:creationId xmlns:a16="http://schemas.microsoft.com/office/drawing/2014/main" id="{5AE90548-167C-4DA2-BA8F-492F899BAB48}"/>
              </a:ext>
            </a:extLst>
          </p:cNvPr>
          <p:cNvSpPr>
            <a:spLocks noGrp="1"/>
          </p:cNvSpPr>
          <p:nvPr>
            <p:ph type="dt" sz="half" idx="10"/>
          </p:nvPr>
        </p:nvSpPr>
        <p:spPr/>
        <p:txBody>
          <a:bodyPr/>
          <a:lstStyle/>
          <a:p>
            <a:fld id="{A95E65D7-B366-47CF-9FF3-7B512A72A4A9}" type="datetime1">
              <a:rPr lang="en-US" smtClean="0"/>
              <a:t>3/12/2021</a:t>
            </a:fld>
            <a:endParaRPr lang="en-US"/>
          </a:p>
        </p:txBody>
      </p:sp>
      <p:sp>
        <p:nvSpPr>
          <p:cNvPr id="5" name="Slide Number Placeholder 4">
            <a:extLst>
              <a:ext uri="{FF2B5EF4-FFF2-40B4-BE49-F238E27FC236}">
                <a16:creationId xmlns:a16="http://schemas.microsoft.com/office/drawing/2014/main" id="{72060396-512C-4AC7-AAAD-9939C8571F31}"/>
              </a:ext>
            </a:extLst>
          </p:cNvPr>
          <p:cNvSpPr>
            <a:spLocks noGrp="1"/>
          </p:cNvSpPr>
          <p:nvPr>
            <p:ph type="sldNum" sz="quarter" idx="12"/>
          </p:nvPr>
        </p:nvSpPr>
        <p:spPr/>
        <p:txBody>
          <a:bodyPr/>
          <a:lstStyle/>
          <a:p>
            <a:fld id="{B6F15528-21DE-4FAA-801E-634DDDAF4B2B}" type="slidenum">
              <a:rPr lang="en-US" smtClean="0"/>
              <a:t>19</a:t>
            </a:fld>
            <a:endParaRPr lang="en-US"/>
          </a:p>
        </p:txBody>
      </p:sp>
    </p:spTree>
    <p:extLst>
      <p:ext uri="{BB962C8B-B14F-4D97-AF65-F5344CB8AC3E}">
        <p14:creationId xmlns:p14="http://schemas.microsoft.com/office/powerpoint/2010/main" val="38579040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676400" y="909637"/>
            <a:ext cx="7239000" cy="452120"/>
          </a:xfrm>
          <a:prstGeom prst="rect">
            <a:avLst/>
          </a:prstGeom>
        </p:spPr>
        <p:txBody>
          <a:bodyPr vert="horz" wrap="square" lIns="0" tIns="12065" rIns="0" bIns="0" rtlCol="0" anchor="t">
            <a:spAutoFit/>
          </a:bodyPr>
          <a:lstStyle/>
          <a:p>
            <a:pPr marL="12700">
              <a:spcBef>
                <a:spcPts val="95"/>
              </a:spcBef>
            </a:pPr>
            <a:r>
              <a:rPr lang="en-US" sz="2800" b="1" spc="-10" dirty="0"/>
              <a:t>Learning </a:t>
            </a:r>
            <a:r>
              <a:rPr sz="2800" b="1" spc="-10" dirty="0"/>
              <a:t>Objectives</a:t>
            </a:r>
            <a:endParaRPr sz="2800" b="1" dirty="0"/>
          </a:p>
        </p:txBody>
      </p:sp>
      <p:sp>
        <p:nvSpPr>
          <p:cNvPr id="3" name="object 3"/>
          <p:cNvSpPr txBox="1"/>
          <p:nvPr/>
        </p:nvSpPr>
        <p:spPr>
          <a:xfrm>
            <a:off x="1447800" y="1540256"/>
            <a:ext cx="10363200" cy="2915542"/>
          </a:xfrm>
          <a:prstGeom prst="rect">
            <a:avLst/>
          </a:prstGeom>
        </p:spPr>
        <p:txBody>
          <a:bodyPr vert="horz" wrap="square" lIns="0" tIns="85725" rIns="0" bIns="0" rtlCol="0">
            <a:spAutoFit/>
          </a:bodyPr>
          <a:lstStyle/>
          <a:p>
            <a:pPr marL="355600" indent="-342900" algn="just">
              <a:spcBef>
                <a:spcPts val="675"/>
              </a:spcBef>
              <a:buClr>
                <a:srgbClr val="FFC000"/>
              </a:buClr>
              <a:buSzPct val="68750"/>
              <a:buFont typeface="Wingdings"/>
              <a:buChar char=""/>
              <a:tabLst>
                <a:tab pos="354965" algn="l"/>
                <a:tab pos="355600" algn="l"/>
              </a:tabLst>
            </a:pPr>
            <a:r>
              <a:rPr lang="en-US" sz="2800" b="1" spc="-5" dirty="0">
                <a:solidFill>
                  <a:srgbClr val="FFFFFF"/>
                </a:solidFill>
                <a:latin typeface="Carlito"/>
                <a:cs typeface="Carlito"/>
              </a:rPr>
              <a:t>Core Functions of Public Health </a:t>
            </a:r>
          </a:p>
          <a:p>
            <a:pPr marL="355600" indent="-342900" algn="just">
              <a:spcBef>
                <a:spcPts val="675"/>
              </a:spcBef>
              <a:buClr>
                <a:srgbClr val="FFC000"/>
              </a:buClr>
              <a:buSzPct val="68750"/>
              <a:buFont typeface="Wingdings"/>
              <a:buChar char=""/>
              <a:tabLst>
                <a:tab pos="354965" algn="l"/>
                <a:tab pos="355600" algn="l"/>
              </a:tabLst>
            </a:pPr>
            <a:r>
              <a:rPr sz="2800" b="1" spc="-5" dirty="0">
                <a:solidFill>
                  <a:srgbClr val="FFFFFF"/>
                </a:solidFill>
                <a:latin typeface="Carlito"/>
                <a:cs typeface="Carlito"/>
              </a:rPr>
              <a:t>Describe the 10 Essential </a:t>
            </a:r>
            <a:r>
              <a:rPr sz="2800" b="1" spc="-10" dirty="0">
                <a:solidFill>
                  <a:srgbClr val="FFFFFF"/>
                </a:solidFill>
                <a:latin typeface="Carlito"/>
                <a:cs typeface="Carlito"/>
              </a:rPr>
              <a:t>Public </a:t>
            </a:r>
            <a:r>
              <a:rPr sz="2800" b="1" spc="-5" dirty="0">
                <a:solidFill>
                  <a:srgbClr val="FFFFFF"/>
                </a:solidFill>
                <a:latin typeface="Carlito"/>
                <a:cs typeface="Carlito"/>
              </a:rPr>
              <a:t>Health</a:t>
            </a:r>
            <a:r>
              <a:rPr sz="2800" b="1" spc="30" dirty="0">
                <a:solidFill>
                  <a:srgbClr val="FFFFFF"/>
                </a:solidFill>
                <a:latin typeface="Carlito"/>
                <a:cs typeface="Carlito"/>
              </a:rPr>
              <a:t> </a:t>
            </a:r>
            <a:r>
              <a:rPr sz="2800" b="1" dirty="0">
                <a:solidFill>
                  <a:srgbClr val="FFFFFF"/>
                </a:solidFill>
                <a:latin typeface="Carlito"/>
                <a:cs typeface="Carlito"/>
              </a:rPr>
              <a:t>Services</a:t>
            </a:r>
            <a:endParaRPr sz="2800" dirty="0">
              <a:latin typeface="Carlito"/>
              <a:cs typeface="Carlito"/>
            </a:endParaRPr>
          </a:p>
          <a:p>
            <a:pPr marL="355600" marR="179070" indent="-342900" algn="just">
              <a:spcBef>
                <a:spcPts val="575"/>
              </a:spcBef>
              <a:buClr>
                <a:srgbClr val="FFC000"/>
              </a:buClr>
              <a:buSzPct val="68750"/>
              <a:buFont typeface="Wingdings"/>
              <a:buChar char=""/>
              <a:tabLst>
                <a:tab pos="354965" algn="l"/>
                <a:tab pos="355600" algn="l"/>
              </a:tabLst>
            </a:pPr>
            <a:r>
              <a:rPr sz="2800" b="1" spc="-10" dirty="0">
                <a:solidFill>
                  <a:srgbClr val="FFFFFF"/>
                </a:solidFill>
                <a:latin typeface="Carlito"/>
                <a:cs typeface="Carlito"/>
              </a:rPr>
              <a:t>Review </a:t>
            </a:r>
            <a:r>
              <a:rPr sz="2800" b="1" spc="-5" dirty="0">
                <a:solidFill>
                  <a:srgbClr val="FFFFFF"/>
                </a:solidFill>
                <a:latin typeface="Carlito"/>
                <a:cs typeface="Carlito"/>
              </a:rPr>
              <a:t>the </a:t>
            </a:r>
            <a:r>
              <a:rPr sz="2800" b="1" spc="-10" dirty="0">
                <a:solidFill>
                  <a:srgbClr val="FFFFFF"/>
                </a:solidFill>
                <a:latin typeface="Carlito"/>
                <a:cs typeface="Carlito"/>
              </a:rPr>
              <a:t>history </a:t>
            </a:r>
            <a:r>
              <a:rPr sz="2800" b="1" dirty="0">
                <a:solidFill>
                  <a:srgbClr val="FFFFFF"/>
                </a:solidFill>
                <a:latin typeface="Carlito"/>
                <a:cs typeface="Carlito"/>
              </a:rPr>
              <a:t>of </a:t>
            </a:r>
            <a:r>
              <a:rPr sz="2800" b="1" spc="-5" dirty="0">
                <a:solidFill>
                  <a:srgbClr val="FFFFFF"/>
                </a:solidFill>
                <a:latin typeface="Carlito"/>
                <a:cs typeface="Carlito"/>
              </a:rPr>
              <a:t>the </a:t>
            </a:r>
            <a:r>
              <a:rPr sz="2800" b="1" spc="-10" dirty="0">
                <a:solidFill>
                  <a:srgbClr val="FFFFFF"/>
                </a:solidFill>
                <a:latin typeface="Carlito"/>
                <a:cs typeface="Carlito"/>
              </a:rPr>
              <a:t>development </a:t>
            </a:r>
            <a:r>
              <a:rPr sz="2800" b="1" dirty="0">
                <a:solidFill>
                  <a:srgbClr val="FFFFFF"/>
                </a:solidFill>
                <a:latin typeface="Carlito"/>
                <a:cs typeface="Carlito"/>
              </a:rPr>
              <a:t>of </a:t>
            </a:r>
            <a:r>
              <a:rPr sz="2800" b="1" spc="-5" dirty="0">
                <a:solidFill>
                  <a:srgbClr val="FFFFFF"/>
                </a:solidFill>
                <a:latin typeface="Carlito"/>
                <a:cs typeface="Carlito"/>
              </a:rPr>
              <a:t>the 10 Essential  Public Health</a:t>
            </a:r>
            <a:r>
              <a:rPr sz="2800" b="1" spc="5" dirty="0">
                <a:solidFill>
                  <a:srgbClr val="FFFFFF"/>
                </a:solidFill>
                <a:latin typeface="Carlito"/>
                <a:cs typeface="Carlito"/>
              </a:rPr>
              <a:t> </a:t>
            </a:r>
            <a:r>
              <a:rPr sz="2800" b="1" dirty="0">
                <a:solidFill>
                  <a:srgbClr val="FFFFFF"/>
                </a:solidFill>
                <a:latin typeface="Carlito"/>
                <a:cs typeface="Carlito"/>
              </a:rPr>
              <a:t>Services</a:t>
            </a:r>
            <a:endParaRPr sz="2800" dirty="0">
              <a:latin typeface="Carlito"/>
              <a:cs typeface="Carlito"/>
            </a:endParaRPr>
          </a:p>
          <a:p>
            <a:pPr marL="355600" marR="5080" indent="-342900" algn="just">
              <a:spcBef>
                <a:spcPts val="575"/>
              </a:spcBef>
              <a:buClr>
                <a:srgbClr val="FFC000"/>
              </a:buClr>
              <a:buSzPct val="68750"/>
              <a:buFont typeface="Wingdings"/>
              <a:buChar char=""/>
              <a:tabLst>
                <a:tab pos="354965" algn="l"/>
                <a:tab pos="355600" algn="l"/>
              </a:tabLst>
            </a:pPr>
            <a:r>
              <a:rPr sz="2800" b="1" dirty="0">
                <a:solidFill>
                  <a:srgbClr val="FFFFFF"/>
                </a:solidFill>
                <a:latin typeface="Carlito"/>
                <a:cs typeface="Carlito"/>
              </a:rPr>
              <a:t>Show </a:t>
            </a:r>
            <a:r>
              <a:rPr sz="2800" b="1" spc="-5" dirty="0">
                <a:solidFill>
                  <a:srgbClr val="FFFFFF"/>
                </a:solidFill>
                <a:latin typeface="Carlito"/>
                <a:cs typeface="Carlito"/>
              </a:rPr>
              <a:t>the use </a:t>
            </a:r>
            <a:r>
              <a:rPr sz="2800" b="1" dirty="0">
                <a:solidFill>
                  <a:srgbClr val="FFFFFF"/>
                </a:solidFill>
                <a:latin typeface="Carlito"/>
                <a:cs typeface="Carlito"/>
              </a:rPr>
              <a:t>of </a:t>
            </a:r>
            <a:r>
              <a:rPr sz="2800" b="1" spc="-5" dirty="0">
                <a:solidFill>
                  <a:srgbClr val="FFFFFF"/>
                </a:solidFill>
                <a:latin typeface="Carlito"/>
                <a:cs typeface="Carlito"/>
              </a:rPr>
              <a:t>the 10 Essential Public Health </a:t>
            </a:r>
            <a:r>
              <a:rPr sz="2800" b="1" dirty="0">
                <a:solidFill>
                  <a:srgbClr val="FFFFFF"/>
                </a:solidFill>
                <a:latin typeface="Carlito"/>
                <a:cs typeface="Carlito"/>
              </a:rPr>
              <a:t>Services as a  </a:t>
            </a:r>
            <a:r>
              <a:rPr sz="2800" b="1" spc="-10" dirty="0">
                <a:solidFill>
                  <a:srgbClr val="FFFFFF"/>
                </a:solidFill>
                <a:latin typeface="Carlito"/>
                <a:cs typeface="Carlito"/>
              </a:rPr>
              <a:t>framework </a:t>
            </a:r>
            <a:r>
              <a:rPr sz="2800" b="1" spc="-15" dirty="0">
                <a:solidFill>
                  <a:srgbClr val="FFFFFF"/>
                </a:solidFill>
                <a:latin typeface="Carlito"/>
                <a:cs typeface="Carlito"/>
              </a:rPr>
              <a:t>for </a:t>
            </a:r>
            <a:r>
              <a:rPr sz="2800" b="1" spc="-5" dirty="0">
                <a:solidFill>
                  <a:srgbClr val="FFFFFF"/>
                </a:solidFill>
                <a:latin typeface="Carlito"/>
                <a:cs typeface="Carlito"/>
              </a:rPr>
              <a:t>public health </a:t>
            </a:r>
            <a:r>
              <a:rPr sz="2800" b="1" spc="-10" dirty="0">
                <a:solidFill>
                  <a:srgbClr val="FFFFFF"/>
                </a:solidFill>
                <a:latin typeface="Carlito"/>
                <a:cs typeface="Carlito"/>
              </a:rPr>
              <a:t>initiatives</a:t>
            </a:r>
            <a:endParaRPr sz="2800" dirty="0">
              <a:latin typeface="Carlito"/>
              <a:cs typeface="Carlito"/>
            </a:endParaRPr>
          </a:p>
        </p:txBody>
      </p:sp>
      <p:sp>
        <p:nvSpPr>
          <p:cNvPr id="4" name="Date Placeholder 3">
            <a:extLst>
              <a:ext uri="{FF2B5EF4-FFF2-40B4-BE49-F238E27FC236}">
                <a16:creationId xmlns:a16="http://schemas.microsoft.com/office/drawing/2014/main" id="{FF1A7443-138C-41FB-BF67-930171551460}"/>
              </a:ext>
            </a:extLst>
          </p:cNvPr>
          <p:cNvSpPr>
            <a:spLocks noGrp="1"/>
          </p:cNvSpPr>
          <p:nvPr>
            <p:ph type="dt" sz="half" idx="10"/>
          </p:nvPr>
        </p:nvSpPr>
        <p:spPr>
          <a:xfrm>
            <a:off x="11190739" y="6517641"/>
            <a:ext cx="990599" cy="304799"/>
          </a:xfrm>
        </p:spPr>
        <p:txBody>
          <a:bodyPr/>
          <a:lstStyle/>
          <a:p>
            <a:fld id="{C5204CD2-0C16-4AC8-B24C-77CCD837E07C}" type="datetime1">
              <a:rPr lang="en-US" b="1" smtClean="0"/>
              <a:t>3/12/2021</a:t>
            </a:fld>
            <a:endParaRPr lang="en-US" b="1"/>
          </a:p>
        </p:txBody>
      </p:sp>
      <p:sp>
        <p:nvSpPr>
          <p:cNvPr id="5" name="Slide Number Placeholder 4">
            <a:extLst>
              <a:ext uri="{FF2B5EF4-FFF2-40B4-BE49-F238E27FC236}">
                <a16:creationId xmlns:a16="http://schemas.microsoft.com/office/drawing/2014/main" id="{54B30EB1-5C34-40C1-8751-2D8570B824F0}"/>
              </a:ext>
            </a:extLst>
          </p:cNvPr>
          <p:cNvSpPr>
            <a:spLocks noGrp="1"/>
          </p:cNvSpPr>
          <p:nvPr>
            <p:ph type="sldNum" sz="quarter" idx="12"/>
          </p:nvPr>
        </p:nvSpPr>
        <p:spPr/>
        <p:txBody>
          <a:bodyPr/>
          <a:lstStyle/>
          <a:p>
            <a:fld id="{B6F15528-21DE-4FAA-801E-634DDDAF4B2B}" type="slidenum">
              <a:rPr lang="en-US" smtClean="0"/>
              <a:t>2</a:t>
            </a:fld>
            <a:endParaRPr lang="en-US"/>
          </a:p>
        </p:txBody>
      </p:sp>
    </p:spTree>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779286" y="1219200"/>
            <a:ext cx="8915400" cy="5563061"/>
          </a:xfrm>
          <a:prstGeom prst="rect">
            <a:avLst/>
          </a:prstGeom>
        </p:spPr>
        <p:txBody>
          <a:bodyPr vert="horz" wrap="square" lIns="0" tIns="91440" rIns="0" bIns="0" rtlCol="0">
            <a:spAutoFit/>
          </a:bodyPr>
          <a:lstStyle/>
          <a:p>
            <a:pPr marL="355600" indent="-342900">
              <a:spcBef>
                <a:spcPts val="720"/>
              </a:spcBef>
              <a:buClr>
                <a:srgbClr val="FFC000"/>
              </a:buClr>
              <a:buSzPct val="68750"/>
              <a:buFont typeface="Wingdings"/>
              <a:buChar char=""/>
              <a:tabLst>
                <a:tab pos="354965" algn="l"/>
                <a:tab pos="355600" algn="l"/>
              </a:tabLst>
            </a:pPr>
            <a:r>
              <a:rPr sz="4000" b="1" spc="-10" dirty="0">
                <a:solidFill>
                  <a:schemeClr val="bg1"/>
                </a:solidFill>
                <a:latin typeface="Carlito"/>
                <a:cs typeface="Carlito"/>
              </a:rPr>
              <a:t>Core </a:t>
            </a:r>
            <a:r>
              <a:rPr sz="4000" b="1" spc="-5" dirty="0">
                <a:solidFill>
                  <a:schemeClr val="bg1"/>
                </a:solidFill>
                <a:latin typeface="Carlito"/>
                <a:cs typeface="Carlito"/>
              </a:rPr>
              <a:t>Functions</a:t>
            </a:r>
            <a:r>
              <a:rPr lang="en-US" sz="4000" b="1" spc="-5" dirty="0">
                <a:solidFill>
                  <a:schemeClr val="bg1"/>
                </a:solidFill>
                <a:latin typeface="Carlito"/>
                <a:cs typeface="Carlito"/>
              </a:rPr>
              <a:t>* </a:t>
            </a:r>
            <a:r>
              <a:rPr sz="4000" b="1" dirty="0">
                <a:solidFill>
                  <a:schemeClr val="bg1"/>
                </a:solidFill>
                <a:latin typeface="Carlito"/>
                <a:cs typeface="Carlito"/>
              </a:rPr>
              <a:t>of </a:t>
            </a:r>
            <a:r>
              <a:rPr sz="4000" b="1" spc="-10" dirty="0">
                <a:solidFill>
                  <a:schemeClr val="bg1"/>
                </a:solidFill>
                <a:latin typeface="Carlito"/>
                <a:cs typeface="Carlito"/>
              </a:rPr>
              <a:t>Public</a:t>
            </a:r>
            <a:r>
              <a:rPr sz="4000" b="1" spc="-30" dirty="0">
                <a:solidFill>
                  <a:schemeClr val="bg1"/>
                </a:solidFill>
                <a:latin typeface="Carlito"/>
                <a:cs typeface="Carlito"/>
              </a:rPr>
              <a:t> </a:t>
            </a:r>
            <a:r>
              <a:rPr sz="4000" b="1" spc="-5" dirty="0">
                <a:solidFill>
                  <a:schemeClr val="bg1"/>
                </a:solidFill>
                <a:latin typeface="Carlito"/>
                <a:cs typeface="Carlito"/>
              </a:rPr>
              <a:t>Health</a:t>
            </a:r>
            <a:endParaRPr sz="4000" dirty="0">
              <a:solidFill>
                <a:schemeClr val="bg1"/>
              </a:solidFill>
              <a:latin typeface="Carlito"/>
              <a:cs typeface="Carlito"/>
            </a:endParaRPr>
          </a:p>
          <a:p>
            <a:pPr marL="756285" lvl="1" indent="-287020">
              <a:spcBef>
                <a:spcPts val="470"/>
              </a:spcBef>
              <a:buClr>
                <a:srgbClr val="FFC000"/>
              </a:buClr>
              <a:buFont typeface="Wingdings"/>
              <a:buChar char=""/>
              <a:tabLst>
                <a:tab pos="755650" algn="l"/>
                <a:tab pos="756920" algn="l"/>
              </a:tabLst>
            </a:pPr>
            <a:r>
              <a:rPr sz="3200" spc="-5" dirty="0">
                <a:solidFill>
                  <a:schemeClr val="bg1"/>
                </a:solidFill>
                <a:latin typeface="Carlito"/>
                <a:cs typeface="Carlito"/>
              </a:rPr>
              <a:t>Assessment</a:t>
            </a:r>
            <a:endParaRPr sz="3200" dirty="0">
              <a:solidFill>
                <a:schemeClr val="bg1"/>
              </a:solidFill>
              <a:latin typeface="Carlito"/>
              <a:cs typeface="Carlito"/>
            </a:endParaRPr>
          </a:p>
          <a:p>
            <a:pPr marL="756285" lvl="1" indent="-287020">
              <a:spcBef>
                <a:spcPts val="430"/>
              </a:spcBef>
              <a:buClr>
                <a:srgbClr val="FFC000"/>
              </a:buClr>
              <a:buFont typeface="Wingdings"/>
              <a:buChar char=""/>
              <a:tabLst>
                <a:tab pos="755650" algn="l"/>
                <a:tab pos="756920" algn="l"/>
              </a:tabLst>
            </a:pPr>
            <a:r>
              <a:rPr sz="3200" spc="-15" dirty="0">
                <a:solidFill>
                  <a:schemeClr val="bg1"/>
                </a:solidFill>
                <a:latin typeface="Carlito"/>
                <a:cs typeface="Carlito"/>
              </a:rPr>
              <a:t>Policy</a:t>
            </a:r>
            <a:r>
              <a:rPr sz="3200" spc="20" dirty="0">
                <a:solidFill>
                  <a:schemeClr val="bg1"/>
                </a:solidFill>
                <a:latin typeface="Carlito"/>
                <a:cs typeface="Carlito"/>
              </a:rPr>
              <a:t> </a:t>
            </a:r>
            <a:r>
              <a:rPr sz="3200" spc="-5" dirty="0">
                <a:solidFill>
                  <a:schemeClr val="bg1"/>
                </a:solidFill>
                <a:latin typeface="Carlito"/>
                <a:cs typeface="Carlito"/>
              </a:rPr>
              <a:t>development</a:t>
            </a:r>
            <a:endParaRPr sz="3200" dirty="0">
              <a:solidFill>
                <a:schemeClr val="bg1"/>
              </a:solidFill>
              <a:latin typeface="Carlito"/>
              <a:cs typeface="Carlito"/>
            </a:endParaRPr>
          </a:p>
          <a:p>
            <a:pPr marL="756285" lvl="1" indent="-287655">
              <a:spcBef>
                <a:spcPts val="434"/>
              </a:spcBef>
              <a:buClr>
                <a:srgbClr val="FFC000"/>
              </a:buClr>
              <a:buFont typeface="Wingdings"/>
              <a:buChar char=""/>
              <a:tabLst>
                <a:tab pos="755650" algn="l"/>
                <a:tab pos="756920" algn="l"/>
              </a:tabLst>
            </a:pPr>
            <a:r>
              <a:rPr sz="3200" spc="-10" dirty="0">
                <a:solidFill>
                  <a:schemeClr val="bg1"/>
                </a:solidFill>
                <a:latin typeface="Carlito"/>
                <a:cs typeface="Carlito"/>
              </a:rPr>
              <a:t>Assurance</a:t>
            </a:r>
            <a:endParaRPr lang="en-US" sz="3200" spc="-10" dirty="0">
              <a:solidFill>
                <a:schemeClr val="bg1"/>
              </a:solidFill>
              <a:latin typeface="Carlito"/>
              <a:cs typeface="Carlito"/>
            </a:endParaRPr>
          </a:p>
          <a:p>
            <a:pPr marL="756285" lvl="1" indent="-287655">
              <a:spcBef>
                <a:spcPts val="434"/>
              </a:spcBef>
              <a:buClr>
                <a:srgbClr val="FFC000"/>
              </a:buClr>
              <a:buFont typeface="Wingdings"/>
              <a:buChar char=""/>
              <a:tabLst>
                <a:tab pos="755650" algn="l"/>
                <a:tab pos="756920" algn="l"/>
              </a:tabLst>
            </a:pPr>
            <a:endParaRPr lang="en-US" sz="3200" spc="-10" dirty="0">
              <a:solidFill>
                <a:schemeClr val="bg1"/>
              </a:solidFill>
              <a:latin typeface="Carlito"/>
              <a:cs typeface="Carlito"/>
            </a:endParaRPr>
          </a:p>
          <a:p>
            <a:pPr marL="468630" lvl="1">
              <a:spcBef>
                <a:spcPts val="434"/>
              </a:spcBef>
              <a:buClr>
                <a:srgbClr val="FFC000"/>
              </a:buClr>
              <a:tabLst>
                <a:tab pos="755650" algn="l"/>
                <a:tab pos="756920" algn="l"/>
              </a:tabLst>
            </a:pPr>
            <a:r>
              <a:rPr lang="en-US" sz="3200" spc="-10" dirty="0">
                <a:solidFill>
                  <a:schemeClr val="accent2"/>
                </a:solidFill>
                <a:latin typeface="Carlito"/>
                <a:cs typeface="Carlito"/>
              </a:rPr>
              <a:t>A= </a:t>
            </a:r>
            <a:r>
              <a:rPr lang="en-US" sz="3200" spc="-5" dirty="0">
                <a:solidFill>
                  <a:schemeClr val="accent2"/>
                </a:solidFill>
                <a:latin typeface="Carlito"/>
                <a:cs typeface="Carlito"/>
              </a:rPr>
              <a:t>Assessment</a:t>
            </a:r>
            <a:endParaRPr lang="en-US" sz="3200" spc="-10" dirty="0">
              <a:solidFill>
                <a:schemeClr val="accent2"/>
              </a:solidFill>
              <a:latin typeface="Carlito"/>
              <a:cs typeface="Carlito"/>
            </a:endParaRPr>
          </a:p>
          <a:p>
            <a:pPr marL="468630" lvl="1">
              <a:spcBef>
                <a:spcPts val="434"/>
              </a:spcBef>
              <a:buClr>
                <a:srgbClr val="FFC000"/>
              </a:buClr>
              <a:tabLst>
                <a:tab pos="755650" algn="l"/>
                <a:tab pos="756920" algn="l"/>
              </a:tabLst>
            </a:pPr>
            <a:r>
              <a:rPr lang="en-US" sz="3200" spc="-10" dirty="0">
                <a:solidFill>
                  <a:schemeClr val="accent2"/>
                </a:solidFill>
                <a:latin typeface="Carlito"/>
                <a:cs typeface="Carlito"/>
              </a:rPr>
              <a:t>P=</a:t>
            </a:r>
            <a:r>
              <a:rPr lang="en-US" sz="3200" spc="-15" dirty="0">
                <a:solidFill>
                  <a:schemeClr val="accent2"/>
                </a:solidFill>
                <a:latin typeface="Carlito"/>
                <a:cs typeface="Carlito"/>
              </a:rPr>
              <a:t>Policy</a:t>
            </a:r>
            <a:r>
              <a:rPr lang="en-US" sz="3200" spc="20" dirty="0">
                <a:solidFill>
                  <a:schemeClr val="accent2"/>
                </a:solidFill>
                <a:latin typeface="Carlito"/>
                <a:cs typeface="Carlito"/>
              </a:rPr>
              <a:t> </a:t>
            </a:r>
            <a:r>
              <a:rPr lang="en-US" sz="3200" spc="-5" dirty="0">
                <a:solidFill>
                  <a:schemeClr val="accent2"/>
                </a:solidFill>
                <a:latin typeface="Carlito"/>
                <a:cs typeface="Carlito"/>
              </a:rPr>
              <a:t>development</a:t>
            </a:r>
            <a:endParaRPr lang="en-US" sz="3200" spc="-10" dirty="0">
              <a:solidFill>
                <a:schemeClr val="accent2"/>
              </a:solidFill>
              <a:latin typeface="Carlito"/>
              <a:cs typeface="Carlito"/>
            </a:endParaRPr>
          </a:p>
          <a:p>
            <a:pPr marL="468630" lvl="1">
              <a:spcBef>
                <a:spcPts val="434"/>
              </a:spcBef>
              <a:buClr>
                <a:srgbClr val="FFC000"/>
              </a:buClr>
              <a:tabLst>
                <a:tab pos="755650" algn="l"/>
                <a:tab pos="756920" algn="l"/>
              </a:tabLst>
            </a:pPr>
            <a:r>
              <a:rPr lang="en-US" sz="3200" spc="-10" dirty="0">
                <a:solidFill>
                  <a:schemeClr val="accent2"/>
                </a:solidFill>
                <a:latin typeface="Carlito"/>
                <a:cs typeface="Carlito"/>
              </a:rPr>
              <a:t>A=Assurance                                   APA</a:t>
            </a:r>
          </a:p>
          <a:p>
            <a:pPr marL="468630" lvl="1">
              <a:spcBef>
                <a:spcPts val="434"/>
              </a:spcBef>
              <a:buClr>
                <a:srgbClr val="FFC000"/>
              </a:buClr>
              <a:tabLst>
                <a:tab pos="755650" algn="l"/>
                <a:tab pos="756920" algn="l"/>
              </a:tabLst>
            </a:pPr>
            <a:r>
              <a:rPr lang="en-US" sz="3200" dirty="0">
                <a:solidFill>
                  <a:schemeClr val="bg1"/>
                </a:solidFill>
                <a:latin typeface="Carlito"/>
                <a:cs typeface="Carlito"/>
              </a:rPr>
              <a:t>*</a:t>
            </a:r>
            <a:r>
              <a:rPr lang="en-US" sz="2800" dirty="0">
                <a:solidFill>
                  <a:schemeClr val="bg1"/>
                </a:solidFill>
                <a:latin typeface="Carlito"/>
                <a:cs typeface="Carlito"/>
              </a:rPr>
              <a:t>What something does or is used for.</a:t>
            </a:r>
            <a:r>
              <a:rPr lang="en-US" sz="3200" dirty="0">
                <a:solidFill>
                  <a:schemeClr val="bg1"/>
                </a:solidFill>
                <a:latin typeface="Carlito"/>
                <a:cs typeface="Carlito"/>
              </a:rPr>
              <a:t>													       </a:t>
            </a:r>
            <a:endParaRPr sz="3200" dirty="0">
              <a:solidFill>
                <a:schemeClr val="bg1"/>
              </a:solidFill>
              <a:latin typeface="Carlito"/>
              <a:cs typeface="Carlito"/>
            </a:endParaRPr>
          </a:p>
        </p:txBody>
      </p:sp>
      <p:sp>
        <p:nvSpPr>
          <p:cNvPr id="4" name="object 4"/>
          <p:cNvSpPr txBox="1">
            <a:spLocks noGrp="1"/>
          </p:cNvSpPr>
          <p:nvPr>
            <p:ph type="title"/>
          </p:nvPr>
        </p:nvSpPr>
        <p:spPr>
          <a:xfrm>
            <a:off x="533400" y="326209"/>
            <a:ext cx="9407173" cy="700692"/>
          </a:xfrm>
          <a:prstGeom prst="rect">
            <a:avLst/>
          </a:prstGeom>
        </p:spPr>
        <p:txBody>
          <a:bodyPr vert="horz" wrap="square" lIns="0" tIns="297421" rIns="0" bIns="0" rtlCol="0" anchor="t">
            <a:spAutoFit/>
          </a:bodyPr>
          <a:lstStyle/>
          <a:p>
            <a:pPr marL="2121535" marR="5080" indent="-1902460">
              <a:lnSpc>
                <a:spcPts val="3000"/>
              </a:lnSpc>
              <a:spcBef>
                <a:spcPts val="495"/>
              </a:spcBef>
            </a:pPr>
            <a:r>
              <a:rPr sz="4000" b="1" spc="-15" dirty="0"/>
              <a:t>Core </a:t>
            </a:r>
            <a:r>
              <a:rPr sz="4000" b="1" spc="-5" dirty="0"/>
              <a:t>Functions of </a:t>
            </a:r>
            <a:r>
              <a:rPr sz="4000" b="1" spc="-10" dirty="0"/>
              <a:t>Public </a:t>
            </a:r>
            <a:r>
              <a:rPr sz="4000" b="1" spc="-5" dirty="0"/>
              <a:t>Health</a:t>
            </a:r>
            <a:endParaRPr sz="4000" b="1" dirty="0"/>
          </a:p>
        </p:txBody>
      </p:sp>
      <p:sp>
        <p:nvSpPr>
          <p:cNvPr id="5" name="Date Placeholder 4">
            <a:extLst>
              <a:ext uri="{FF2B5EF4-FFF2-40B4-BE49-F238E27FC236}">
                <a16:creationId xmlns:a16="http://schemas.microsoft.com/office/drawing/2014/main" id="{BAB4B33E-A1FA-4D0B-8692-54A1FC39874F}"/>
              </a:ext>
            </a:extLst>
          </p:cNvPr>
          <p:cNvSpPr>
            <a:spLocks noGrp="1"/>
          </p:cNvSpPr>
          <p:nvPr>
            <p:ph type="dt" sz="half" idx="10"/>
          </p:nvPr>
        </p:nvSpPr>
        <p:spPr/>
        <p:txBody>
          <a:bodyPr/>
          <a:lstStyle/>
          <a:p>
            <a:fld id="{76A6966E-C0EC-4AA2-8BDC-FBCA81B1F926}" type="datetime1">
              <a:rPr lang="en-US" smtClean="0"/>
              <a:t>3/12/2021</a:t>
            </a:fld>
            <a:endParaRPr lang="en-US"/>
          </a:p>
        </p:txBody>
      </p:sp>
      <p:sp>
        <p:nvSpPr>
          <p:cNvPr id="6" name="Slide Number Placeholder 5">
            <a:extLst>
              <a:ext uri="{FF2B5EF4-FFF2-40B4-BE49-F238E27FC236}">
                <a16:creationId xmlns:a16="http://schemas.microsoft.com/office/drawing/2014/main" id="{8E162A2E-6096-4D7D-8829-EC05DD2DC85F}"/>
              </a:ext>
            </a:extLst>
          </p:cNvPr>
          <p:cNvSpPr>
            <a:spLocks noGrp="1"/>
          </p:cNvSpPr>
          <p:nvPr>
            <p:ph type="sldNum" sz="quarter" idx="12"/>
          </p:nvPr>
        </p:nvSpPr>
        <p:spPr/>
        <p:txBody>
          <a:bodyPr/>
          <a:lstStyle/>
          <a:p>
            <a:fld id="{B6F15528-21DE-4FAA-801E-634DDDAF4B2B}" type="slidenum">
              <a:rPr lang="en-US" smtClean="0"/>
              <a:t>3</a:t>
            </a:fld>
            <a:endParaRPr lang="en-US"/>
          </a:p>
        </p:txBody>
      </p:sp>
      <p:pic>
        <p:nvPicPr>
          <p:cNvPr id="9" name="Picture 8">
            <a:extLst>
              <a:ext uri="{FF2B5EF4-FFF2-40B4-BE49-F238E27FC236}">
                <a16:creationId xmlns:a16="http://schemas.microsoft.com/office/drawing/2014/main" id="{32846118-6C2B-45D9-9543-5E16F4D3E5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4191000"/>
            <a:ext cx="1828800" cy="1083076"/>
          </a:xfrm>
          <a:prstGeom prst="rect">
            <a:avLst/>
          </a:prstGeom>
        </p:spPr>
      </p:pic>
    </p:spTree>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F2CB3E-E8E4-44B8-96B6-531E0CA42511}"/>
              </a:ext>
            </a:extLst>
          </p:cNvPr>
          <p:cNvSpPr>
            <a:spLocks noGrp="1"/>
          </p:cNvSpPr>
          <p:nvPr>
            <p:ph type="title"/>
          </p:nvPr>
        </p:nvSpPr>
        <p:spPr>
          <a:xfrm>
            <a:off x="76201" y="452718"/>
            <a:ext cx="9974634" cy="1400530"/>
          </a:xfrm>
        </p:spPr>
        <p:txBody>
          <a:bodyPr/>
          <a:lstStyle/>
          <a:p>
            <a:r>
              <a:rPr lang="en-US" sz="4800" b="1" spc="-5" dirty="0">
                <a:solidFill>
                  <a:schemeClr val="bg1"/>
                </a:solidFill>
                <a:latin typeface="Carlito"/>
                <a:cs typeface="Carlito"/>
              </a:rPr>
              <a:t>Purpose (Objectives) </a:t>
            </a:r>
            <a:r>
              <a:rPr lang="en-US" sz="4800" b="1" dirty="0">
                <a:solidFill>
                  <a:schemeClr val="bg1"/>
                </a:solidFill>
                <a:latin typeface="Carlito"/>
                <a:cs typeface="Carlito"/>
              </a:rPr>
              <a:t>of </a:t>
            </a:r>
            <a:r>
              <a:rPr lang="en-US" sz="4800" b="1" spc="-10" dirty="0">
                <a:solidFill>
                  <a:schemeClr val="bg1"/>
                </a:solidFill>
                <a:latin typeface="Carlito"/>
                <a:cs typeface="Carlito"/>
              </a:rPr>
              <a:t>Public </a:t>
            </a:r>
            <a:r>
              <a:rPr lang="en-US" sz="4800" b="1" spc="-5" dirty="0">
                <a:solidFill>
                  <a:schemeClr val="bg1"/>
                </a:solidFill>
                <a:latin typeface="Carlito"/>
                <a:cs typeface="Carlito"/>
              </a:rPr>
              <a:t>Health</a:t>
            </a:r>
            <a:endParaRPr lang="en-US" sz="4400" dirty="0"/>
          </a:p>
        </p:txBody>
      </p:sp>
      <p:sp>
        <p:nvSpPr>
          <p:cNvPr id="3" name="Content Placeholder 2">
            <a:extLst>
              <a:ext uri="{FF2B5EF4-FFF2-40B4-BE49-F238E27FC236}">
                <a16:creationId xmlns:a16="http://schemas.microsoft.com/office/drawing/2014/main" id="{8A2AC0CF-11D3-4CD3-80CF-664A929960E0}"/>
              </a:ext>
            </a:extLst>
          </p:cNvPr>
          <p:cNvSpPr>
            <a:spLocks noGrp="1"/>
          </p:cNvSpPr>
          <p:nvPr>
            <p:ph idx="1"/>
          </p:nvPr>
        </p:nvSpPr>
        <p:spPr>
          <a:xfrm>
            <a:off x="990600" y="1752600"/>
            <a:ext cx="10744200" cy="4195481"/>
          </a:xfrm>
        </p:spPr>
        <p:txBody>
          <a:bodyPr>
            <a:normAutofit fontScale="92500" lnSpcReduction="10000"/>
          </a:bodyPr>
          <a:lstStyle/>
          <a:p>
            <a:pPr marL="756285" lvl="1" indent="-287020" algn="just">
              <a:spcBef>
                <a:spcPts val="465"/>
              </a:spcBef>
              <a:buClr>
                <a:srgbClr val="FFC000"/>
              </a:buClr>
              <a:buFont typeface="Wingdings"/>
              <a:buChar char=""/>
              <a:tabLst>
                <a:tab pos="755650" algn="l"/>
                <a:tab pos="756920" algn="l"/>
              </a:tabLst>
            </a:pPr>
            <a:r>
              <a:rPr lang="en-US" sz="3200" spc="-10" dirty="0">
                <a:solidFill>
                  <a:schemeClr val="bg1"/>
                </a:solidFill>
                <a:latin typeface="Carlito"/>
                <a:cs typeface="Carlito"/>
              </a:rPr>
              <a:t>Prevent </a:t>
            </a:r>
            <a:r>
              <a:rPr lang="en-US" sz="3200" spc="-5" dirty="0">
                <a:solidFill>
                  <a:schemeClr val="bg1"/>
                </a:solidFill>
                <a:latin typeface="Carlito"/>
                <a:cs typeface="Carlito"/>
              </a:rPr>
              <a:t>epidemics </a:t>
            </a:r>
            <a:r>
              <a:rPr lang="en-US" sz="3200" dirty="0">
                <a:solidFill>
                  <a:schemeClr val="bg1"/>
                </a:solidFill>
                <a:latin typeface="Carlito"/>
                <a:cs typeface="Carlito"/>
              </a:rPr>
              <a:t>and </a:t>
            </a:r>
            <a:r>
              <a:rPr lang="en-US" sz="3200" spc="-5" dirty="0">
                <a:solidFill>
                  <a:schemeClr val="bg1"/>
                </a:solidFill>
                <a:latin typeface="Carlito"/>
                <a:cs typeface="Carlito"/>
              </a:rPr>
              <a:t>spread of</a:t>
            </a:r>
            <a:r>
              <a:rPr lang="en-US" sz="3200" spc="35" dirty="0">
                <a:solidFill>
                  <a:schemeClr val="bg1"/>
                </a:solidFill>
                <a:latin typeface="Carlito"/>
                <a:cs typeface="Carlito"/>
              </a:rPr>
              <a:t> </a:t>
            </a:r>
            <a:r>
              <a:rPr lang="en-US" sz="3200" spc="-5" dirty="0">
                <a:solidFill>
                  <a:schemeClr val="bg1"/>
                </a:solidFill>
                <a:latin typeface="Carlito"/>
                <a:cs typeface="Carlito"/>
              </a:rPr>
              <a:t>disease</a:t>
            </a:r>
            <a:endParaRPr lang="en-US" sz="3200" dirty="0">
              <a:solidFill>
                <a:schemeClr val="bg1"/>
              </a:solidFill>
              <a:latin typeface="Carlito"/>
              <a:cs typeface="Carlito"/>
            </a:endParaRPr>
          </a:p>
          <a:p>
            <a:pPr marL="756285" lvl="1" indent="-287655" algn="just">
              <a:spcBef>
                <a:spcPts val="434"/>
              </a:spcBef>
              <a:buClr>
                <a:srgbClr val="FFC000"/>
              </a:buClr>
              <a:buFont typeface="Wingdings"/>
              <a:buChar char=""/>
              <a:tabLst>
                <a:tab pos="755650" algn="l"/>
                <a:tab pos="756920" algn="l"/>
              </a:tabLst>
            </a:pPr>
            <a:r>
              <a:rPr lang="en-US" sz="3200" spc="-15" dirty="0">
                <a:solidFill>
                  <a:schemeClr val="bg1"/>
                </a:solidFill>
                <a:latin typeface="Carlito"/>
                <a:cs typeface="Carlito"/>
              </a:rPr>
              <a:t>Protect </a:t>
            </a:r>
            <a:r>
              <a:rPr lang="en-US" sz="3200" spc="-10" dirty="0">
                <a:solidFill>
                  <a:schemeClr val="bg1"/>
                </a:solidFill>
                <a:latin typeface="Carlito"/>
                <a:cs typeface="Carlito"/>
              </a:rPr>
              <a:t>against environmental</a:t>
            </a:r>
            <a:r>
              <a:rPr lang="en-US" sz="3200" spc="25" dirty="0">
                <a:solidFill>
                  <a:schemeClr val="bg1"/>
                </a:solidFill>
                <a:latin typeface="Carlito"/>
                <a:cs typeface="Carlito"/>
              </a:rPr>
              <a:t> </a:t>
            </a:r>
            <a:r>
              <a:rPr lang="en-US" sz="3200" spc="-10" dirty="0">
                <a:solidFill>
                  <a:schemeClr val="bg1"/>
                </a:solidFill>
                <a:latin typeface="Carlito"/>
                <a:cs typeface="Carlito"/>
              </a:rPr>
              <a:t>hazards</a:t>
            </a:r>
            <a:endParaRPr lang="en-US" sz="3200" dirty="0">
              <a:solidFill>
                <a:schemeClr val="bg1"/>
              </a:solidFill>
              <a:latin typeface="Carlito"/>
              <a:cs typeface="Carlito"/>
            </a:endParaRPr>
          </a:p>
          <a:p>
            <a:pPr marL="756285" lvl="1" indent="-287020" algn="just">
              <a:spcBef>
                <a:spcPts val="430"/>
              </a:spcBef>
              <a:buClr>
                <a:srgbClr val="FFC000"/>
              </a:buClr>
              <a:buFont typeface="Wingdings"/>
              <a:buChar char=""/>
              <a:tabLst>
                <a:tab pos="755650" algn="l"/>
                <a:tab pos="756920" algn="l"/>
              </a:tabLst>
            </a:pPr>
            <a:r>
              <a:rPr lang="en-US" sz="3200" spc="-10" dirty="0">
                <a:solidFill>
                  <a:schemeClr val="bg1"/>
                </a:solidFill>
                <a:latin typeface="Carlito"/>
                <a:cs typeface="Carlito"/>
              </a:rPr>
              <a:t>Prevent </a:t>
            </a:r>
            <a:r>
              <a:rPr lang="en-US" sz="3200" spc="-5" dirty="0">
                <a:solidFill>
                  <a:schemeClr val="bg1"/>
                </a:solidFill>
                <a:latin typeface="Carlito"/>
                <a:cs typeface="Carlito"/>
              </a:rPr>
              <a:t>injuries</a:t>
            </a:r>
            <a:endParaRPr lang="en-US" sz="3200" dirty="0">
              <a:solidFill>
                <a:schemeClr val="bg1"/>
              </a:solidFill>
              <a:latin typeface="Carlito"/>
              <a:cs typeface="Carlito"/>
            </a:endParaRPr>
          </a:p>
          <a:p>
            <a:pPr marL="756285" lvl="1" indent="-287020" algn="just">
              <a:spcBef>
                <a:spcPts val="434"/>
              </a:spcBef>
              <a:buClr>
                <a:srgbClr val="FFC000"/>
              </a:buClr>
              <a:buFont typeface="Wingdings"/>
              <a:buChar char=""/>
              <a:tabLst>
                <a:tab pos="755650" algn="l"/>
                <a:tab pos="756920" algn="l"/>
              </a:tabLst>
            </a:pPr>
            <a:r>
              <a:rPr lang="en-US" sz="3200" spc="-15" dirty="0">
                <a:solidFill>
                  <a:schemeClr val="bg1"/>
                </a:solidFill>
                <a:latin typeface="Carlito"/>
                <a:cs typeface="Carlito"/>
              </a:rPr>
              <a:t>Promote </a:t>
            </a:r>
            <a:r>
              <a:rPr lang="en-US" sz="3200" dirty="0">
                <a:solidFill>
                  <a:schemeClr val="bg1"/>
                </a:solidFill>
                <a:latin typeface="Carlito"/>
                <a:cs typeface="Carlito"/>
              </a:rPr>
              <a:t>and </a:t>
            </a:r>
            <a:r>
              <a:rPr lang="en-US" sz="3200" spc="-10" dirty="0">
                <a:solidFill>
                  <a:schemeClr val="bg1"/>
                </a:solidFill>
                <a:latin typeface="Carlito"/>
                <a:cs typeface="Carlito"/>
              </a:rPr>
              <a:t>encourage healthy</a:t>
            </a:r>
            <a:r>
              <a:rPr lang="en-US" sz="3200" spc="60" dirty="0">
                <a:solidFill>
                  <a:schemeClr val="bg1"/>
                </a:solidFill>
                <a:latin typeface="Carlito"/>
                <a:cs typeface="Carlito"/>
              </a:rPr>
              <a:t> </a:t>
            </a:r>
            <a:r>
              <a:rPr lang="en-US" sz="3200" spc="-10" dirty="0">
                <a:solidFill>
                  <a:schemeClr val="bg1"/>
                </a:solidFill>
                <a:latin typeface="Carlito"/>
                <a:cs typeface="Carlito"/>
              </a:rPr>
              <a:t>behaviors</a:t>
            </a:r>
            <a:endParaRPr lang="en-US" sz="3200" dirty="0">
              <a:solidFill>
                <a:schemeClr val="bg1"/>
              </a:solidFill>
              <a:latin typeface="Carlito"/>
              <a:cs typeface="Carlito"/>
            </a:endParaRPr>
          </a:p>
          <a:p>
            <a:pPr marL="756285" lvl="1" indent="-287020" algn="just">
              <a:spcBef>
                <a:spcPts val="430"/>
              </a:spcBef>
              <a:buClr>
                <a:srgbClr val="FFC000"/>
              </a:buClr>
              <a:buFont typeface="Wingdings"/>
              <a:buChar char=""/>
              <a:tabLst>
                <a:tab pos="755650" algn="l"/>
                <a:tab pos="756920" algn="l"/>
              </a:tabLst>
            </a:pPr>
            <a:r>
              <a:rPr lang="en-US" sz="3200" spc="-10" dirty="0">
                <a:solidFill>
                  <a:schemeClr val="bg1"/>
                </a:solidFill>
                <a:latin typeface="Carlito"/>
                <a:cs typeface="Carlito"/>
              </a:rPr>
              <a:t>Respond to </a:t>
            </a:r>
            <a:r>
              <a:rPr lang="en-US" sz="3200" spc="-15" dirty="0">
                <a:solidFill>
                  <a:schemeClr val="bg1"/>
                </a:solidFill>
                <a:latin typeface="Carlito"/>
                <a:cs typeface="Carlito"/>
              </a:rPr>
              <a:t>disasters </a:t>
            </a:r>
            <a:r>
              <a:rPr lang="en-US" sz="3200" dirty="0">
                <a:solidFill>
                  <a:schemeClr val="bg1"/>
                </a:solidFill>
                <a:latin typeface="Carlito"/>
                <a:cs typeface="Carlito"/>
              </a:rPr>
              <a:t>and </a:t>
            </a:r>
            <a:r>
              <a:rPr lang="en-US" sz="3200" spc="-5" dirty="0">
                <a:solidFill>
                  <a:schemeClr val="bg1"/>
                </a:solidFill>
                <a:latin typeface="Carlito"/>
                <a:cs typeface="Carlito"/>
              </a:rPr>
              <a:t>assist communities in</a:t>
            </a:r>
            <a:r>
              <a:rPr lang="en-US" sz="3200" spc="70" dirty="0">
                <a:solidFill>
                  <a:schemeClr val="bg1"/>
                </a:solidFill>
                <a:latin typeface="Carlito"/>
                <a:cs typeface="Carlito"/>
              </a:rPr>
              <a:t> </a:t>
            </a:r>
            <a:r>
              <a:rPr lang="en-US" sz="3200" spc="-10" dirty="0">
                <a:solidFill>
                  <a:schemeClr val="bg1"/>
                </a:solidFill>
                <a:latin typeface="Carlito"/>
                <a:cs typeface="Carlito"/>
              </a:rPr>
              <a:t>recovery</a:t>
            </a:r>
            <a:endParaRPr lang="en-US" sz="3200" dirty="0">
              <a:solidFill>
                <a:schemeClr val="bg1"/>
              </a:solidFill>
              <a:latin typeface="Carlito"/>
              <a:cs typeface="Carlito"/>
            </a:endParaRPr>
          </a:p>
          <a:p>
            <a:pPr marL="756285" lvl="1" indent="-287655" algn="just">
              <a:spcBef>
                <a:spcPts val="430"/>
              </a:spcBef>
              <a:buClr>
                <a:srgbClr val="FFC000"/>
              </a:buClr>
              <a:buFont typeface="Wingdings"/>
              <a:buChar char=""/>
              <a:tabLst>
                <a:tab pos="755650" algn="l"/>
                <a:tab pos="756920" algn="l"/>
              </a:tabLst>
            </a:pPr>
            <a:r>
              <a:rPr lang="en-US" sz="3200" spc="-5" dirty="0">
                <a:solidFill>
                  <a:schemeClr val="bg1"/>
                </a:solidFill>
                <a:latin typeface="Carlito"/>
                <a:cs typeface="Carlito"/>
              </a:rPr>
              <a:t>Assure the quality </a:t>
            </a:r>
            <a:r>
              <a:rPr lang="en-US" sz="3200" dirty="0">
                <a:solidFill>
                  <a:schemeClr val="bg1"/>
                </a:solidFill>
                <a:latin typeface="Carlito"/>
                <a:cs typeface="Carlito"/>
              </a:rPr>
              <a:t>and </a:t>
            </a:r>
            <a:r>
              <a:rPr lang="en-US" sz="3200" spc="-5" dirty="0">
                <a:solidFill>
                  <a:schemeClr val="bg1"/>
                </a:solidFill>
                <a:latin typeface="Carlito"/>
                <a:cs typeface="Carlito"/>
              </a:rPr>
              <a:t>accessibility* of</a:t>
            </a:r>
            <a:r>
              <a:rPr lang="en-US" sz="3200" spc="50" dirty="0">
                <a:solidFill>
                  <a:schemeClr val="bg1"/>
                </a:solidFill>
                <a:latin typeface="Carlito"/>
                <a:cs typeface="Carlito"/>
              </a:rPr>
              <a:t> </a:t>
            </a:r>
            <a:r>
              <a:rPr lang="en-US" sz="3200" spc="-5" dirty="0">
                <a:solidFill>
                  <a:schemeClr val="bg1"/>
                </a:solidFill>
                <a:latin typeface="Carlito"/>
                <a:cs typeface="Carlito"/>
              </a:rPr>
              <a:t>services</a:t>
            </a:r>
          </a:p>
          <a:p>
            <a:pPr marL="468630" lvl="1" indent="0" algn="just">
              <a:spcBef>
                <a:spcPts val="430"/>
              </a:spcBef>
              <a:buClr>
                <a:srgbClr val="FFC000"/>
              </a:buClr>
              <a:buNone/>
              <a:tabLst>
                <a:tab pos="755650" algn="l"/>
                <a:tab pos="756920" algn="l"/>
              </a:tabLst>
            </a:pPr>
            <a:endParaRPr lang="en-US" sz="3200" spc="-5" dirty="0">
              <a:solidFill>
                <a:schemeClr val="bg1"/>
              </a:solidFill>
              <a:latin typeface="Carlito"/>
              <a:cs typeface="Carlito"/>
            </a:endParaRPr>
          </a:p>
          <a:p>
            <a:pPr marL="468630" lvl="1" indent="0" algn="just">
              <a:spcBef>
                <a:spcPts val="430"/>
              </a:spcBef>
              <a:buClr>
                <a:srgbClr val="FFC000"/>
              </a:buClr>
              <a:buNone/>
              <a:tabLst>
                <a:tab pos="755650" algn="l"/>
                <a:tab pos="756920" algn="l"/>
              </a:tabLst>
            </a:pPr>
            <a:r>
              <a:rPr lang="en-US" sz="3200" dirty="0">
                <a:solidFill>
                  <a:schemeClr val="bg1"/>
                </a:solidFill>
                <a:latin typeface="Carlito"/>
                <a:cs typeface="Carlito"/>
              </a:rPr>
              <a:t>*Access to health care refers to the ease with which an individual can obtain needed medical services</a:t>
            </a:r>
          </a:p>
          <a:p>
            <a:pPr algn="just"/>
            <a:endParaRPr lang="en-US" sz="2800" dirty="0"/>
          </a:p>
        </p:txBody>
      </p:sp>
      <p:sp>
        <p:nvSpPr>
          <p:cNvPr id="4" name="Date Placeholder 3">
            <a:extLst>
              <a:ext uri="{FF2B5EF4-FFF2-40B4-BE49-F238E27FC236}">
                <a16:creationId xmlns:a16="http://schemas.microsoft.com/office/drawing/2014/main" id="{D011438A-D0AA-458B-BD9C-DAA34FCAAA04}"/>
              </a:ext>
            </a:extLst>
          </p:cNvPr>
          <p:cNvSpPr>
            <a:spLocks noGrp="1"/>
          </p:cNvSpPr>
          <p:nvPr>
            <p:ph type="dt" sz="half" idx="10"/>
          </p:nvPr>
        </p:nvSpPr>
        <p:spPr/>
        <p:txBody>
          <a:bodyPr/>
          <a:lstStyle/>
          <a:p>
            <a:fld id="{A95E65D7-B366-47CF-9FF3-7B512A72A4A9}" type="datetime1">
              <a:rPr lang="en-US" smtClean="0"/>
              <a:t>3/12/2021</a:t>
            </a:fld>
            <a:endParaRPr lang="en-US"/>
          </a:p>
        </p:txBody>
      </p:sp>
      <p:sp>
        <p:nvSpPr>
          <p:cNvPr id="5" name="Slide Number Placeholder 4">
            <a:extLst>
              <a:ext uri="{FF2B5EF4-FFF2-40B4-BE49-F238E27FC236}">
                <a16:creationId xmlns:a16="http://schemas.microsoft.com/office/drawing/2014/main" id="{54237484-0B56-4007-B2E7-985190EF6AC3}"/>
              </a:ext>
            </a:extLst>
          </p:cNvPr>
          <p:cNvSpPr>
            <a:spLocks noGrp="1"/>
          </p:cNvSpPr>
          <p:nvPr>
            <p:ph type="sldNum" sz="quarter" idx="12"/>
          </p:nvPr>
        </p:nvSpPr>
        <p:spPr/>
        <p:txBody>
          <a:bodyPr/>
          <a:lstStyle/>
          <a:p>
            <a:fld id="{B6F15528-21DE-4FAA-801E-634DDDAF4B2B}" type="slidenum">
              <a:rPr lang="en-US" smtClean="0"/>
              <a:t>4</a:t>
            </a:fld>
            <a:endParaRPr lang="en-US"/>
          </a:p>
        </p:txBody>
      </p:sp>
    </p:spTree>
    <p:extLst>
      <p:ext uri="{BB962C8B-B14F-4D97-AF65-F5344CB8AC3E}">
        <p14:creationId xmlns:p14="http://schemas.microsoft.com/office/powerpoint/2010/main" val="16403668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47873" y="1447801"/>
            <a:ext cx="2295525" cy="2966838"/>
          </a:xfrm>
          <a:prstGeom prst="rect">
            <a:avLst/>
          </a:prstGeom>
        </p:spPr>
        <p:txBody>
          <a:bodyPr vert="horz" wrap="square" lIns="0" tIns="12065" rIns="0" bIns="0" rtlCol="0" anchor="t">
            <a:spAutoFit/>
          </a:bodyPr>
          <a:lstStyle/>
          <a:p>
            <a:pPr marL="12700" marR="5080">
              <a:spcBef>
                <a:spcPts val="95"/>
              </a:spcBef>
            </a:pPr>
            <a:r>
              <a:rPr sz="3200" b="1" spc="-10" dirty="0"/>
              <a:t>Essential Public  </a:t>
            </a:r>
            <a:r>
              <a:rPr sz="3200" b="1" spc="-5" dirty="0"/>
              <a:t>Health</a:t>
            </a:r>
            <a:r>
              <a:rPr sz="3200" b="1" spc="-35" dirty="0"/>
              <a:t> </a:t>
            </a:r>
            <a:r>
              <a:rPr sz="3200" b="1" spc="-5" dirty="0"/>
              <a:t>Services</a:t>
            </a:r>
            <a:r>
              <a:rPr lang="en-US" sz="3200" b="1" spc="-5" dirty="0"/>
              <a:t>: </a:t>
            </a:r>
            <a:br>
              <a:rPr lang="en-US" sz="3200" b="1" spc="-5" dirty="0"/>
            </a:br>
            <a:r>
              <a:rPr lang="en-US" sz="3200" b="1" spc="-5" dirty="0"/>
              <a:t>At A Glance </a:t>
            </a:r>
            <a:endParaRPr sz="3200" b="1" dirty="0"/>
          </a:p>
        </p:txBody>
      </p:sp>
      <p:sp>
        <p:nvSpPr>
          <p:cNvPr id="3" name="object 3"/>
          <p:cNvSpPr/>
          <p:nvPr/>
        </p:nvSpPr>
        <p:spPr>
          <a:xfrm>
            <a:off x="4495800" y="838200"/>
            <a:ext cx="5793460" cy="5105386"/>
          </a:xfrm>
          <a:prstGeom prst="rect">
            <a:avLst/>
          </a:prstGeom>
          <a:blipFill>
            <a:blip r:embed="rId3" cstate="print"/>
            <a:stretch>
              <a:fillRect/>
            </a:stretch>
          </a:blipFill>
        </p:spPr>
        <p:txBody>
          <a:bodyPr wrap="square" lIns="0" tIns="0" rIns="0" bIns="0" rtlCol="0"/>
          <a:lstStyle/>
          <a:p>
            <a:endParaRPr/>
          </a:p>
        </p:txBody>
      </p:sp>
      <p:sp>
        <p:nvSpPr>
          <p:cNvPr id="4" name="Date Placeholder 3">
            <a:extLst>
              <a:ext uri="{FF2B5EF4-FFF2-40B4-BE49-F238E27FC236}">
                <a16:creationId xmlns:a16="http://schemas.microsoft.com/office/drawing/2014/main" id="{F882FAD4-0B64-4D25-9A9F-904C10D49C7D}"/>
              </a:ext>
            </a:extLst>
          </p:cNvPr>
          <p:cNvSpPr>
            <a:spLocks noGrp="1"/>
          </p:cNvSpPr>
          <p:nvPr>
            <p:ph type="dt" sz="half" idx="10"/>
          </p:nvPr>
        </p:nvSpPr>
        <p:spPr/>
        <p:txBody>
          <a:bodyPr/>
          <a:lstStyle/>
          <a:p>
            <a:fld id="{9C0B300A-7B05-4D3D-85F6-87AAF13710E9}" type="datetime1">
              <a:rPr lang="en-US" smtClean="0"/>
              <a:t>3/12/2021</a:t>
            </a:fld>
            <a:endParaRPr lang="en-US"/>
          </a:p>
        </p:txBody>
      </p:sp>
      <p:sp>
        <p:nvSpPr>
          <p:cNvPr id="5" name="Slide Number Placeholder 4">
            <a:extLst>
              <a:ext uri="{FF2B5EF4-FFF2-40B4-BE49-F238E27FC236}">
                <a16:creationId xmlns:a16="http://schemas.microsoft.com/office/drawing/2014/main" id="{420636F7-8F35-4066-94FF-6D98802D78FE}"/>
              </a:ext>
            </a:extLst>
          </p:cNvPr>
          <p:cNvSpPr>
            <a:spLocks noGrp="1"/>
          </p:cNvSpPr>
          <p:nvPr>
            <p:ph type="sldNum" sz="quarter" idx="12"/>
          </p:nvPr>
        </p:nvSpPr>
        <p:spPr/>
        <p:txBody>
          <a:bodyPr/>
          <a:lstStyle/>
          <a:p>
            <a:fld id="{B6F15528-21DE-4FAA-801E-634DDDAF4B2B}" type="slidenum">
              <a:rPr lang="en-US" smtClean="0"/>
              <a:t>5</a:t>
            </a:fld>
            <a:endParaRPr lang="en-US"/>
          </a:p>
        </p:txBody>
      </p:sp>
    </p:spTree>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85800" y="863600"/>
            <a:ext cx="9372600" cy="566181"/>
          </a:xfrm>
          <a:prstGeom prst="rect">
            <a:avLst/>
          </a:prstGeom>
        </p:spPr>
        <p:txBody>
          <a:bodyPr vert="horz" wrap="square" lIns="0" tIns="12065" rIns="0" bIns="0" rtlCol="0" anchor="t">
            <a:spAutoFit/>
          </a:bodyPr>
          <a:lstStyle/>
          <a:p>
            <a:pPr marL="12700" algn="ctr">
              <a:spcBef>
                <a:spcPts val="95"/>
              </a:spcBef>
            </a:pPr>
            <a:r>
              <a:rPr sz="3600" b="1" spc="-10" dirty="0"/>
              <a:t>The </a:t>
            </a:r>
            <a:r>
              <a:rPr sz="3600" b="1" spc="-5" dirty="0"/>
              <a:t>10 </a:t>
            </a:r>
            <a:r>
              <a:rPr sz="3600" b="1" spc="-10" dirty="0"/>
              <a:t>Essential Public </a:t>
            </a:r>
            <a:r>
              <a:rPr sz="3600" b="1" spc="-5" dirty="0"/>
              <a:t>Health</a:t>
            </a:r>
            <a:r>
              <a:rPr sz="3600" b="1" spc="135" dirty="0"/>
              <a:t> </a:t>
            </a:r>
            <a:r>
              <a:rPr sz="3600" b="1" spc="-5" dirty="0"/>
              <a:t>Services</a:t>
            </a:r>
            <a:endParaRPr sz="3600" b="1" dirty="0"/>
          </a:p>
        </p:txBody>
      </p:sp>
      <p:sp>
        <p:nvSpPr>
          <p:cNvPr id="3" name="object 3"/>
          <p:cNvSpPr txBox="1"/>
          <p:nvPr/>
        </p:nvSpPr>
        <p:spPr>
          <a:xfrm>
            <a:off x="533400" y="2239920"/>
            <a:ext cx="10820400" cy="3336811"/>
          </a:xfrm>
          <a:prstGeom prst="rect">
            <a:avLst/>
          </a:prstGeom>
        </p:spPr>
        <p:txBody>
          <a:bodyPr vert="horz" wrap="square" lIns="0" tIns="12700" rIns="0" bIns="0" rtlCol="0">
            <a:spAutoFit/>
          </a:bodyPr>
          <a:lstStyle/>
          <a:p>
            <a:pPr marL="240665" marR="35560" indent="-228600">
              <a:spcBef>
                <a:spcPts val="100"/>
              </a:spcBef>
              <a:buClr>
                <a:srgbClr val="FFC000"/>
              </a:buClr>
              <a:buSzPct val="68750"/>
              <a:buAutoNum type="arabicPeriod"/>
              <a:tabLst>
                <a:tab pos="241300" algn="l"/>
              </a:tabLst>
            </a:pPr>
            <a:r>
              <a:rPr lang="en-US" sz="2800" b="1" spc="-5" dirty="0">
                <a:solidFill>
                  <a:schemeClr val="bg1"/>
                </a:solidFill>
                <a:latin typeface="Carlito"/>
                <a:cs typeface="Carlito"/>
              </a:rPr>
              <a:t>Monitor health </a:t>
            </a:r>
            <a:r>
              <a:rPr lang="en-US" sz="2800" b="1" spc="-15" dirty="0">
                <a:solidFill>
                  <a:schemeClr val="bg1"/>
                </a:solidFill>
                <a:latin typeface="Carlito"/>
                <a:cs typeface="Carlito"/>
              </a:rPr>
              <a:t>status </a:t>
            </a:r>
            <a:r>
              <a:rPr lang="en-US" sz="2800" spc="-15" dirty="0">
                <a:solidFill>
                  <a:schemeClr val="bg1"/>
                </a:solidFill>
                <a:latin typeface="Carlito"/>
                <a:cs typeface="Carlito"/>
              </a:rPr>
              <a:t>to </a:t>
            </a:r>
            <a:r>
              <a:rPr lang="en-US" sz="2800" spc="-5" dirty="0">
                <a:solidFill>
                  <a:schemeClr val="bg1"/>
                </a:solidFill>
                <a:latin typeface="Carlito"/>
                <a:cs typeface="Carlito"/>
              </a:rPr>
              <a:t>identify and </a:t>
            </a:r>
            <a:r>
              <a:rPr lang="en-US" sz="2800" spc="-10" dirty="0">
                <a:solidFill>
                  <a:schemeClr val="bg1"/>
                </a:solidFill>
                <a:latin typeface="Carlito"/>
                <a:cs typeface="Carlito"/>
              </a:rPr>
              <a:t>solve </a:t>
            </a:r>
            <a:r>
              <a:rPr lang="en-US" sz="2800" spc="-5" dirty="0">
                <a:solidFill>
                  <a:schemeClr val="bg1"/>
                </a:solidFill>
                <a:latin typeface="Carlito"/>
                <a:cs typeface="Carlito"/>
              </a:rPr>
              <a:t>community health  </a:t>
            </a:r>
            <a:r>
              <a:rPr lang="en-US" sz="2800" spc="-10" dirty="0">
                <a:solidFill>
                  <a:schemeClr val="bg1"/>
                </a:solidFill>
                <a:latin typeface="Carlito"/>
                <a:cs typeface="Carlito"/>
              </a:rPr>
              <a:t>problems</a:t>
            </a:r>
            <a:endParaRPr lang="en-US" sz="2800" dirty="0">
              <a:solidFill>
                <a:schemeClr val="bg1"/>
              </a:solidFill>
              <a:latin typeface="Carlito"/>
              <a:cs typeface="Carlito"/>
            </a:endParaRPr>
          </a:p>
          <a:p>
            <a:pPr marL="240665" marR="41275" indent="-228600">
              <a:spcBef>
                <a:spcPts val="575"/>
              </a:spcBef>
              <a:buClr>
                <a:srgbClr val="FFC000"/>
              </a:buClr>
              <a:buSzPct val="68750"/>
              <a:buAutoNum type="arabicPeriod"/>
              <a:tabLst>
                <a:tab pos="241300" algn="l"/>
              </a:tabLst>
            </a:pPr>
            <a:r>
              <a:rPr lang="en-US" sz="2800" b="1" spc="-5" dirty="0">
                <a:solidFill>
                  <a:schemeClr val="bg1"/>
                </a:solidFill>
                <a:latin typeface="Carlito"/>
                <a:cs typeface="Carlito"/>
              </a:rPr>
              <a:t>Diagnose and </a:t>
            </a:r>
            <a:r>
              <a:rPr lang="en-US" sz="2800" b="1" spc="-20" dirty="0">
                <a:solidFill>
                  <a:schemeClr val="bg1"/>
                </a:solidFill>
                <a:latin typeface="Carlito"/>
                <a:cs typeface="Carlito"/>
              </a:rPr>
              <a:t>investigate </a:t>
            </a:r>
            <a:r>
              <a:rPr lang="en-US" sz="2800" spc="-5" dirty="0">
                <a:solidFill>
                  <a:schemeClr val="bg1"/>
                </a:solidFill>
                <a:latin typeface="Carlito"/>
                <a:cs typeface="Carlito"/>
              </a:rPr>
              <a:t>health </a:t>
            </a:r>
            <a:r>
              <a:rPr lang="en-US" sz="2800" spc="-10" dirty="0">
                <a:solidFill>
                  <a:schemeClr val="bg1"/>
                </a:solidFill>
                <a:latin typeface="Carlito"/>
                <a:cs typeface="Carlito"/>
              </a:rPr>
              <a:t>problems </a:t>
            </a:r>
            <a:r>
              <a:rPr lang="en-US" sz="2800" spc="-5" dirty="0">
                <a:solidFill>
                  <a:schemeClr val="bg1"/>
                </a:solidFill>
                <a:latin typeface="Carlito"/>
                <a:cs typeface="Carlito"/>
              </a:rPr>
              <a:t>and health </a:t>
            </a:r>
            <a:r>
              <a:rPr lang="en-US" sz="2800" spc="-15" dirty="0">
                <a:solidFill>
                  <a:schemeClr val="bg1"/>
                </a:solidFill>
                <a:latin typeface="Carlito"/>
                <a:cs typeface="Carlito"/>
              </a:rPr>
              <a:t>hazards  </a:t>
            </a:r>
            <a:r>
              <a:rPr lang="en-US" sz="2800" dirty="0">
                <a:solidFill>
                  <a:schemeClr val="bg1"/>
                </a:solidFill>
                <a:latin typeface="Carlito"/>
                <a:cs typeface="Carlito"/>
              </a:rPr>
              <a:t>in the</a:t>
            </a:r>
            <a:r>
              <a:rPr lang="en-US" sz="2800" spc="-20" dirty="0">
                <a:solidFill>
                  <a:schemeClr val="bg1"/>
                </a:solidFill>
                <a:latin typeface="Carlito"/>
                <a:cs typeface="Carlito"/>
              </a:rPr>
              <a:t> </a:t>
            </a:r>
            <a:r>
              <a:rPr lang="en-US" sz="2800" spc="-5" dirty="0">
                <a:solidFill>
                  <a:schemeClr val="bg1"/>
                </a:solidFill>
                <a:latin typeface="Carlito"/>
                <a:cs typeface="Carlito"/>
              </a:rPr>
              <a:t>community</a:t>
            </a:r>
            <a:endParaRPr lang="en-US" sz="2800" dirty="0">
              <a:solidFill>
                <a:schemeClr val="bg1"/>
              </a:solidFill>
              <a:latin typeface="Carlito"/>
              <a:cs typeface="Carlito"/>
            </a:endParaRPr>
          </a:p>
          <a:p>
            <a:pPr marL="241300" indent="-228600">
              <a:spcBef>
                <a:spcPts val="575"/>
              </a:spcBef>
              <a:buClr>
                <a:srgbClr val="FFC000"/>
              </a:buClr>
              <a:buSzPct val="68750"/>
              <a:buAutoNum type="arabicPeriod"/>
              <a:tabLst>
                <a:tab pos="241300" algn="l"/>
              </a:tabLst>
            </a:pPr>
            <a:r>
              <a:rPr lang="en-US" sz="2800" b="1" spc="-10" dirty="0">
                <a:solidFill>
                  <a:schemeClr val="bg1"/>
                </a:solidFill>
                <a:latin typeface="Carlito"/>
                <a:cs typeface="Carlito"/>
              </a:rPr>
              <a:t>Inform, educate, </a:t>
            </a:r>
            <a:r>
              <a:rPr lang="en-US" sz="2800" b="1" spc="-5" dirty="0">
                <a:solidFill>
                  <a:schemeClr val="bg1"/>
                </a:solidFill>
                <a:latin typeface="Carlito"/>
                <a:cs typeface="Carlito"/>
              </a:rPr>
              <a:t>and empower </a:t>
            </a:r>
            <a:r>
              <a:rPr lang="en-US" sz="2800" spc="-5" dirty="0">
                <a:solidFill>
                  <a:schemeClr val="bg1"/>
                </a:solidFill>
                <a:latin typeface="Carlito"/>
                <a:cs typeface="Carlito"/>
              </a:rPr>
              <a:t>people about health</a:t>
            </a:r>
            <a:r>
              <a:rPr lang="en-US" sz="2800" spc="-25" dirty="0">
                <a:solidFill>
                  <a:schemeClr val="bg1"/>
                </a:solidFill>
                <a:latin typeface="Carlito"/>
                <a:cs typeface="Carlito"/>
              </a:rPr>
              <a:t> </a:t>
            </a:r>
            <a:r>
              <a:rPr lang="en-US" sz="2800" spc="-5" dirty="0">
                <a:solidFill>
                  <a:schemeClr val="bg1"/>
                </a:solidFill>
                <a:latin typeface="Carlito"/>
                <a:cs typeface="Carlito"/>
              </a:rPr>
              <a:t>issues</a:t>
            </a:r>
            <a:endParaRPr lang="en-US" sz="2800" dirty="0">
              <a:solidFill>
                <a:schemeClr val="bg1"/>
              </a:solidFill>
              <a:latin typeface="Carlito"/>
              <a:cs typeface="Carlito"/>
            </a:endParaRPr>
          </a:p>
          <a:p>
            <a:pPr marL="240665" marR="5080" indent="-228600">
              <a:spcBef>
                <a:spcPts val="575"/>
              </a:spcBef>
              <a:buClr>
                <a:srgbClr val="FFC000"/>
              </a:buClr>
              <a:buSzPct val="68750"/>
              <a:buAutoNum type="arabicPeriod"/>
              <a:tabLst>
                <a:tab pos="241300" algn="l"/>
              </a:tabLst>
            </a:pPr>
            <a:r>
              <a:rPr lang="en-US" sz="2800" b="1" spc="-10" dirty="0">
                <a:solidFill>
                  <a:schemeClr val="bg1"/>
                </a:solidFill>
                <a:latin typeface="Carlito"/>
                <a:cs typeface="Carlito"/>
              </a:rPr>
              <a:t>Mobilize </a:t>
            </a:r>
            <a:r>
              <a:rPr lang="en-US" sz="2800" b="1" spc="-5" dirty="0">
                <a:solidFill>
                  <a:schemeClr val="bg1"/>
                </a:solidFill>
                <a:latin typeface="Carlito"/>
                <a:cs typeface="Carlito"/>
              </a:rPr>
              <a:t>community </a:t>
            </a:r>
            <a:r>
              <a:rPr lang="en-US" sz="2800" b="1" spc="-10" dirty="0">
                <a:solidFill>
                  <a:schemeClr val="bg1"/>
                </a:solidFill>
                <a:latin typeface="Carlito"/>
                <a:cs typeface="Carlito"/>
              </a:rPr>
              <a:t>partnerships </a:t>
            </a:r>
            <a:r>
              <a:rPr lang="en-US" sz="2800" spc="-15" dirty="0">
                <a:solidFill>
                  <a:schemeClr val="bg1"/>
                </a:solidFill>
                <a:latin typeface="Carlito"/>
                <a:cs typeface="Carlito"/>
              </a:rPr>
              <a:t>to </a:t>
            </a:r>
            <a:r>
              <a:rPr lang="en-US" sz="2800" spc="-5" dirty="0">
                <a:solidFill>
                  <a:schemeClr val="bg1"/>
                </a:solidFill>
                <a:latin typeface="Carlito"/>
                <a:cs typeface="Carlito"/>
              </a:rPr>
              <a:t>identify and </a:t>
            </a:r>
            <a:r>
              <a:rPr lang="en-US" sz="2800" spc="-10" dirty="0">
                <a:solidFill>
                  <a:schemeClr val="bg1"/>
                </a:solidFill>
                <a:latin typeface="Carlito"/>
                <a:cs typeface="Carlito"/>
              </a:rPr>
              <a:t>solve </a:t>
            </a:r>
            <a:r>
              <a:rPr lang="en-US" sz="2800" spc="-5" dirty="0">
                <a:solidFill>
                  <a:schemeClr val="bg1"/>
                </a:solidFill>
                <a:latin typeface="Carlito"/>
                <a:cs typeface="Carlito"/>
              </a:rPr>
              <a:t>health  </a:t>
            </a:r>
            <a:r>
              <a:rPr lang="en-US" sz="2800" spc="-10" dirty="0">
                <a:solidFill>
                  <a:schemeClr val="bg1"/>
                </a:solidFill>
                <a:latin typeface="Carlito"/>
                <a:cs typeface="Carlito"/>
              </a:rPr>
              <a:t>problems</a:t>
            </a:r>
            <a:endParaRPr lang="en-US" sz="2800" dirty="0">
              <a:solidFill>
                <a:schemeClr val="bg1"/>
              </a:solidFill>
              <a:latin typeface="Carlito"/>
              <a:cs typeface="Carlito"/>
            </a:endParaRPr>
          </a:p>
          <a:p>
            <a:pPr marL="240665" marR="926465" indent="-228600">
              <a:spcBef>
                <a:spcPts val="575"/>
              </a:spcBef>
              <a:buClr>
                <a:srgbClr val="FFC000"/>
              </a:buClr>
              <a:buSzPct val="68750"/>
              <a:buAutoNum type="arabicPeriod"/>
              <a:tabLst>
                <a:tab pos="241300" algn="l"/>
              </a:tabLst>
            </a:pPr>
            <a:r>
              <a:rPr lang="en-US" sz="2800" b="1" spc="-5" dirty="0">
                <a:solidFill>
                  <a:schemeClr val="bg1"/>
                </a:solidFill>
                <a:latin typeface="Carlito"/>
                <a:cs typeface="Carlito"/>
              </a:rPr>
              <a:t>Develop policies and plans </a:t>
            </a:r>
            <a:r>
              <a:rPr lang="en-US" sz="2800" spc="-10" dirty="0">
                <a:solidFill>
                  <a:schemeClr val="bg1"/>
                </a:solidFill>
                <a:latin typeface="Carlito"/>
                <a:cs typeface="Carlito"/>
              </a:rPr>
              <a:t>that </a:t>
            </a:r>
            <a:r>
              <a:rPr lang="en-US" sz="2800" spc="-5" dirty="0">
                <a:solidFill>
                  <a:schemeClr val="bg1"/>
                </a:solidFill>
                <a:latin typeface="Carlito"/>
                <a:cs typeface="Carlito"/>
              </a:rPr>
              <a:t>support individual and  community health</a:t>
            </a:r>
            <a:r>
              <a:rPr lang="en-US" sz="2800" spc="-30" dirty="0">
                <a:solidFill>
                  <a:schemeClr val="bg1"/>
                </a:solidFill>
                <a:latin typeface="Carlito"/>
                <a:cs typeface="Carlito"/>
              </a:rPr>
              <a:t> </a:t>
            </a:r>
            <a:r>
              <a:rPr lang="en-US" sz="2800" spc="-15" dirty="0">
                <a:solidFill>
                  <a:schemeClr val="bg1"/>
                </a:solidFill>
                <a:latin typeface="Carlito"/>
                <a:cs typeface="Carlito"/>
              </a:rPr>
              <a:t>efforts</a:t>
            </a:r>
            <a:endParaRPr lang="en-US" sz="2800" dirty="0">
              <a:solidFill>
                <a:schemeClr val="bg1"/>
              </a:solidFill>
              <a:latin typeface="Carlito"/>
              <a:cs typeface="Carlito"/>
            </a:endParaRPr>
          </a:p>
        </p:txBody>
      </p:sp>
      <p:sp>
        <p:nvSpPr>
          <p:cNvPr id="5" name="Slide Number Placeholder 4">
            <a:extLst>
              <a:ext uri="{FF2B5EF4-FFF2-40B4-BE49-F238E27FC236}">
                <a16:creationId xmlns:a16="http://schemas.microsoft.com/office/drawing/2014/main" id="{9A4A8A91-D4A4-4255-A2BD-7B63271D354F}"/>
              </a:ext>
            </a:extLst>
          </p:cNvPr>
          <p:cNvSpPr>
            <a:spLocks noGrp="1"/>
          </p:cNvSpPr>
          <p:nvPr>
            <p:ph type="sldNum" sz="quarter" idx="12"/>
          </p:nvPr>
        </p:nvSpPr>
        <p:spPr/>
        <p:txBody>
          <a:bodyPr/>
          <a:lstStyle/>
          <a:p>
            <a:fld id="{B6F15528-21DE-4FAA-801E-634DDDAF4B2B}" type="slidenum">
              <a:rPr lang="en-US" smtClean="0"/>
              <a:t>6</a:t>
            </a:fld>
            <a:endParaRPr lang="en-US"/>
          </a:p>
        </p:txBody>
      </p:sp>
    </p:spTree>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57200" y="486293"/>
            <a:ext cx="9601200" cy="504625"/>
          </a:xfrm>
          <a:prstGeom prst="rect">
            <a:avLst/>
          </a:prstGeom>
        </p:spPr>
        <p:txBody>
          <a:bodyPr vert="horz" wrap="square" lIns="0" tIns="12065" rIns="0" bIns="0" rtlCol="0" anchor="t">
            <a:spAutoFit/>
          </a:bodyPr>
          <a:lstStyle/>
          <a:p>
            <a:pPr marL="12700">
              <a:spcBef>
                <a:spcPts val="95"/>
              </a:spcBef>
            </a:pPr>
            <a:r>
              <a:rPr sz="3200" b="1" spc="-10" dirty="0"/>
              <a:t>The </a:t>
            </a:r>
            <a:r>
              <a:rPr sz="3200" b="1" spc="-5" dirty="0"/>
              <a:t>10 </a:t>
            </a:r>
            <a:r>
              <a:rPr sz="3200" b="1" spc="-10" dirty="0"/>
              <a:t>Essential Public </a:t>
            </a:r>
            <a:r>
              <a:rPr sz="3200" b="1" spc="-5" dirty="0"/>
              <a:t>Health Services</a:t>
            </a:r>
            <a:r>
              <a:rPr sz="3200" b="1" spc="170" dirty="0"/>
              <a:t> </a:t>
            </a:r>
            <a:r>
              <a:rPr sz="3200" b="1" spc="-20" dirty="0"/>
              <a:t>(cont’d.)</a:t>
            </a:r>
            <a:endParaRPr sz="3200" b="1" dirty="0"/>
          </a:p>
        </p:txBody>
      </p:sp>
      <p:sp>
        <p:nvSpPr>
          <p:cNvPr id="3" name="object 3"/>
          <p:cNvSpPr txBox="1"/>
          <p:nvPr/>
        </p:nvSpPr>
        <p:spPr>
          <a:xfrm>
            <a:off x="609601" y="1613409"/>
            <a:ext cx="9888938" cy="4629472"/>
          </a:xfrm>
          <a:prstGeom prst="rect">
            <a:avLst/>
          </a:prstGeom>
        </p:spPr>
        <p:txBody>
          <a:bodyPr vert="horz" wrap="square" lIns="0" tIns="12700" rIns="0" bIns="0" rtlCol="0">
            <a:spAutoFit/>
          </a:bodyPr>
          <a:lstStyle/>
          <a:p>
            <a:pPr marL="469900" marR="5080" indent="-457200">
              <a:spcBef>
                <a:spcPts val="100"/>
              </a:spcBef>
              <a:buClr>
                <a:srgbClr val="FFC000"/>
              </a:buClr>
              <a:buSzPct val="68750"/>
              <a:buAutoNum type="arabicPeriod" startAt="6"/>
              <a:tabLst>
                <a:tab pos="469265" algn="l"/>
                <a:tab pos="469900" algn="l"/>
              </a:tabLst>
            </a:pPr>
            <a:r>
              <a:rPr sz="2800" b="1" spc="-15" dirty="0">
                <a:solidFill>
                  <a:srgbClr val="FFFFFF"/>
                </a:solidFill>
                <a:latin typeface="Carlito"/>
                <a:cs typeface="Carlito"/>
              </a:rPr>
              <a:t>Enforce laws </a:t>
            </a:r>
            <a:r>
              <a:rPr sz="2800" b="1" spc="-5" dirty="0">
                <a:solidFill>
                  <a:srgbClr val="FFFFFF"/>
                </a:solidFill>
                <a:latin typeface="Carlito"/>
                <a:cs typeface="Carlito"/>
              </a:rPr>
              <a:t>and </a:t>
            </a:r>
            <a:r>
              <a:rPr sz="2800" b="1" spc="-10" dirty="0">
                <a:solidFill>
                  <a:srgbClr val="FFFFFF"/>
                </a:solidFill>
                <a:latin typeface="Carlito"/>
                <a:cs typeface="Carlito"/>
              </a:rPr>
              <a:t>regulations </a:t>
            </a:r>
            <a:r>
              <a:rPr sz="2800" spc="-10" dirty="0">
                <a:solidFill>
                  <a:srgbClr val="FFFFFF"/>
                </a:solidFill>
                <a:latin typeface="Carlito"/>
                <a:cs typeface="Carlito"/>
              </a:rPr>
              <a:t>that protect </a:t>
            </a:r>
            <a:r>
              <a:rPr sz="2800" spc="-5" dirty="0">
                <a:solidFill>
                  <a:srgbClr val="FFFFFF"/>
                </a:solidFill>
                <a:latin typeface="Carlito"/>
                <a:cs typeface="Carlito"/>
              </a:rPr>
              <a:t>health and </a:t>
            </a:r>
            <a:r>
              <a:rPr sz="2800" spc="-10" dirty="0">
                <a:solidFill>
                  <a:srgbClr val="FFFFFF"/>
                </a:solidFill>
                <a:latin typeface="Carlito"/>
                <a:cs typeface="Carlito"/>
              </a:rPr>
              <a:t>ensure  </a:t>
            </a:r>
            <a:r>
              <a:rPr sz="2800" spc="-15" dirty="0">
                <a:solidFill>
                  <a:srgbClr val="FFFFFF"/>
                </a:solidFill>
                <a:latin typeface="Carlito"/>
                <a:cs typeface="Carlito"/>
              </a:rPr>
              <a:t>safety</a:t>
            </a:r>
            <a:endParaRPr sz="2800" dirty="0">
              <a:latin typeface="Carlito"/>
              <a:cs typeface="Carlito"/>
            </a:endParaRPr>
          </a:p>
          <a:p>
            <a:pPr marL="469900" marR="149225" indent="-457200">
              <a:spcBef>
                <a:spcPts val="575"/>
              </a:spcBef>
              <a:buClr>
                <a:srgbClr val="FFC000"/>
              </a:buClr>
              <a:buSzPct val="68750"/>
              <a:buAutoNum type="arabicPeriod" startAt="6"/>
              <a:tabLst>
                <a:tab pos="469265" algn="l"/>
                <a:tab pos="469900" algn="l"/>
              </a:tabLst>
            </a:pPr>
            <a:r>
              <a:rPr sz="2800" b="1" spc="-5" dirty="0">
                <a:solidFill>
                  <a:srgbClr val="FFFFFF"/>
                </a:solidFill>
                <a:latin typeface="Carlito"/>
                <a:cs typeface="Carlito"/>
              </a:rPr>
              <a:t>Link people </a:t>
            </a:r>
            <a:r>
              <a:rPr sz="2800" b="1" spc="-15" dirty="0">
                <a:solidFill>
                  <a:srgbClr val="FFFFFF"/>
                </a:solidFill>
                <a:latin typeface="Carlito"/>
                <a:cs typeface="Carlito"/>
              </a:rPr>
              <a:t>to </a:t>
            </a:r>
            <a:r>
              <a:rPr sz="2800" b="1" spc="-5" dirty="0">
                <a:solidFill>
                  <a:srgbClr val="FFFFFF"/>
                </a:solidFill>
                <a:latin typeface="Carlito"/>
                <a:cs typeface="Carlito"/>
              </a:rPr>
              <a:t>needed personal health </a:t>
            </a:r>
            <a:r>
              <a:rPr sz="2800" b="1" dirty="0">
                <a:solidFill>
                  <a:srgbClr val="FFFFFF"/>
                </a:solidFill>
                <a:latin typeface="Carlito"/>
                <a:cs typeface="Carlito"/>
              </a:rPr>
              <a:t>services </a:t>
            </a:r>
            <a:r>
              <a:rPr sz="2800" spc="-5" dirty="0">
                <a:solidFill>
                  <a:srgbClr val="FFFFFF"/>
                </a:solidFill>
                <a:latin typeface="Carlito"/>
                <a:cs typeface="Carlito"/>
              </a:rPr>
              <a:t>and </a:t>
            </a:r>
            <a:r>
              <a:rPr sz="2800" spc="-10" dirty="0">
                <a:solidFill>
                  <a:srgbClr val="FFFFFF"/>
                </a:solidFill>
                <a:latin typeface="Carlito"/>
                <a:cs typeface="Carlito"/>
              </a:rPr>
              <a:t>assure  </a:t>
            </a:r>
            <a:r>
              <a:rPr sz="2800" dirty="0">
                <a:solidFill>
                  <a:srgbClr val="FFFFFF"/>
                </a:solidFill>
                <a:latin typeface="Carlito"/>
                <a:cs typeface="Carlito"/>
              </a:rPr>
              <a:t>the </a:t>
            </a:r>
            <a:r>
              <a:rPr sz="2800" spc="-10" dirty="0">
                <a:solidFill>
                  <a:srgbClr val="FFFFFF"/>
                </a:solidFill>
                <a:latin typeface="Carlito"/>
                <a:cs typeface="Carlito"/>
              </a:rPr>
              <a:t>provision </a:t>
            </a:r>
            <a:r>
              <a:rPr sz="2800" spc="-5" dirty="0">
                <a:solidFill>
                  <a:srgbClr val="FFFFFF"/>
                </a:solidFill>
                <a:latin typeface="Carlito"/>
                <a:cs typeface="Carlito"/>
              </a:rPr>
              <a:t>of health </a:t>
            </a:r>
            <a:r>
              <a:rPr sz="2800" b="1" spc="-10" dirty="0">
                <a:solidFill>
                  <a:srgbClr val="FFFFFF"/>
                </a:solidFill>
                <a:latin typeface="Carlito"/>
                <a:cs typeface="Carlito"/>
              </a:rPr>
              <a:t>care </a:t>
            </a:r>
            <a:r>
              <a:rPr sz="2800" dirty="0">
                <a:solidFill>
                  <a:srgbClr val="FFFFFF"/>
                </a:solidFill>
                <a:latin typeface="Carlito"/>
                <a:cs typeface="Carlito"/>
              </a:rPr>
              <a:t>when otherwise</a:t>
            </a:r>
            <a:r>
              <a:rPr sz="2800" spc="-40" dirty="0">
                <a:solidFill>
                  <a:srgbClr val="FFFFFF"/>
                </a:solidFill>
                <a:latin typeface="Carlito"/>
                <a:cs typeface="Carlito"/>
              </a:rPr>
              <a:t> </a:t>
            </a:r>
            <a:r>
              <a:rPr sz="2800" spc="-10" dirty="0">
                <a:solidFill>
                  <a:srgbClr val="FFFFFF"/>
                </a:solidFill>
                <a:latin typeface="Carlito"/>
                <a:cs typeface="Carlito"/>
              </a:rPr>
              <a:t>unavailable</a:t>
            </a:r>
            <a:endParaRPr sz="2800" dirty="0">
              <a:latin typeface="Carlito"/>
              <a:cs typeface="Carlito"/>
            </a:endParaRPr>
          </a:p>
          <a:p>
            <a:pPr marL="469900" indent="-457200">
              <a:spcBef>
                <a:spcPts val="575"/>
              </a:spcBef>
              <a:buClr>
                <a:srgbClr val="FFC000"/>
              </a:buClr>
              <a:buSzPct val="68750"/>
              <a:buAutoNum type="arabicPeriod" startAt="6"/>
              <a:tabLst>
                <a:tab pos="469265" algn="l"/>
                <a:tab pos="469900" algn="l"/>
              </a:tabLst>
            </a:pPr>
            <a:r>
              <a:rPr sz="2800" b="1" spc="-10" dirty="0">
                <a:solidFill>
                  <a:srgbClr val="FFFFFF"/>
                </a:solidFill>
                <a:latin typeface="Carlito"/>
                <a:cs typeface="Carlito"/>
              </a:rPr>
              <a:t>Assure </a:t>
            </a:r>
            <a:r>
              <a:rPr sz="2800" b="1" dirty="0">
                <a:solidFill>
                  <a:srgbClr val="FFFFFF"/>
                </a:solidFill>
                <a:latin typeface="Carlito"/>
                <a:cs typeface="Carlito"/>
              </a:rPr>
              <a:t>a </a:t>
            </a:r>
            <a:r>
              <a:rPr sz="2800" b="1" spc="-10" dirty="0">
                <a:solidFill>
                  <a:srgbClr val="FFFFFF"/>
                </a:solidFill>
                <a:latin typeface="Carlito"/>
                <a:cs typeface="Carlito"/>
              </a:rPr>
              <a:t>competent </a:t>
            </a:r>
            <a:r>
              <a:rPr sz="2800" spc="-5" dirty="0">
                <a:solidFill>
                  <a:srgbClr val="FFFFFF"/>
                </a:solidFill>
                <a:latin typeface="Carlito"/>
                <a:cs typeface="Carlito"/>
              </a:rPr>
              <a:t>public and </a:t>
            </a:r>
            <a:r>
              <a:rPr sz="2800" spc="-10" dirty="0">
                <a:solidFill>
                  <a:srgbClr val="FFFFFF"/>
                </a:solidFill>
                <a:latin typeface="Carlito"/>
                <a:cs typeface="Carlito"/>
              </a:rPr>
              <a:t>personal</a:t>
            </a:r>
            <a:r>
              <a:rPr sz="2800" dirty="0">
                <a:solidFill>
                  <a:srgbClr val="FFFFFF"/>
                </a:solidFill>
                <a:latin typeface="Carlito"/>
                <a:cs typeface="Carlito"/>
              </a:rPr>
              <a:t> </a:t>
            </a:r>
            <a:r>
              <a:rPr sz="2800" spc="-10" dirty="0">
                <a:solidFill>
                  <a:srgbClr val="FFFFFF"/>
                </a:solidFill>
                <a:latin typeface="Carlito"/>
                <a:cs typeface="Carlito"/>
              </a:rPr>
              <a:t>healthcare</a:t>
            </a:r>
            <a:endParaRPr sz="2800" dirty="0">
              <a:latin typeface="Carlito"/>
              <a:cs typeface="Carlito"/>
            </a:endParaRPr>
          </a:p>
          <a:p>
            <a:pPr marL="469265"/>
            <a:r>
              <a:rPr sz="2800" b="1" spc="-10" dirty="0">
                <a:solidFill>
                  <a:srgbClr val="FFFFFF"/>
                </a:solidFill>
                <a:latin typeface="Carlito"/>
                <a:cs typeface="Carlito"/>
              </a:rPr>
              <a:t>workforce</a:t>
            </a:r>
            <a:endParaRPr sz="2800" dirty="0">
              <a:latin typeface="Carlito"/>
              <a:cs typeface="Carlito"/>
            </a:endParaRPr>
          </a:p>
          <a:p>
            <a:pPr marL="469900" marR="139065" indent="-457200">
              <a:spcBef>
                <a:spcPts val="575"/>
              </a:spcBef>
              <a:buClr>
                <a:srgbClr val="FFC000"/>
              </a:buClr>
              <a:buSzPct val="68750"/>
              <a:buAutoNum type="arabicPeriod" startAt="9"/>
              <a:tabLst>
                <a:tab pos="469265" algn="l"/>
                <a:tab pos="469900" algn="l"/>
              </a:tabLst>
            </a:pPr>
            <a:r>
              <a:rPr sz="2800" b="1" spc="-20" dirty="0">
                <a:solidFill>
                  <a:srgbClr val="FFFFFF"/>
                </a:solidFill>
                <a:latin typeface="Carlito"/>
                <a:cs typeface="Carlito"/>
              </a:rPr>
              <a:t>Evaluate </a:t>
            </a:r>
            <a:r>
              <a:rPr sz="2800" spc="-10" dirty="0">
                <a:solidFill>
                  <a:srgbClr val="FFFFFF"/>
                </a:solidFill>
                <a:latin typeface="Carlito"/>
                <a:cs typeface="Carlito"/>
              </a:rPr>
              <a:t>effectiveness, </a:t>
            </a:r>
            <a:r>
              <a:rPr sz="2800" spc="-15" dirty="0">
                <a:solidFill>
                  <a:srgbClr val="FFFFFF"/>
                </a:solidFill>
                <a:latin typeface="Carlito"/>
                <a:cs typeface="Carlito"/>
              </a:rPr>
              <a:t>accessibility, </a:t>
            </a:r>
            <a:r>
              <a:rPr sz="2800" dirty="0">
                <a:solidFill>
                  <a:srgbClr val="FFFFFF"/>
                </a:solidFill>
                <a:latin typeface="Carlito"/>
                <a:cs typeface="Carlito"/>
              </a:rPr>
              <a:t>and </a:t>
            </a:r>
            <a:r>
              <a:rPr sz="2800" spc="-5" dirty="0">
                <a:solidFill>
                  <a:srgbClr val="FFFFFF"/>
                </a:solidFill>
                <a:latin typeface="Carlito"/>
                <a:cs typeface="Carlito"/>
              </a:rPr>
              <a:t>quality of </a:t>
            </a:r>
            <a:r>
              <a:rPr sz="2800" spc="-10" dirty="0">
                <a:solidFill>
                  <a:srgbClr val="FFFFFF"/>
                </a:solidFill>
                <a:latin typeface="Carlito"/>
                <a:cs typeface="Carlito"/>
              </a:rPr>
              <a:t>personal  </a:t>
            </a:r>
            <a:r>
              <a:rPr sz="2800" spc="-5" dirty="0">
                <a:solidFill>
                  <a:srgbClr val="FFFFFF"/>
                </a:solidFill>
                <a:latin typeface="Carlito"/>
                <a:cs typeface="Carlito"/>
              </a:rPr>
              <a:t>and population-based health</a:t>
            </a:r>
            <a:r>
              <a:rPr sz="2800" dirty="0">
                <a:solidFill>
                  <a:srgbClr val="FFFFFF"/>
                </a:solidFill>
                <a:latin typeface="Carlito"/>
                <a:cs typeface="Carlito"/>
              </a:rPr>
              <a:t> services</a:t>
            </a:r>
            <a:endParaRPr sz="2800" dirty="0">
              <a:latin typeface="Carlito"/>
              <a:cs typeface="Carlito"/>
            </a:endParaRPr>
          </a:p>
          <a:p>
            <a:pPr marL="469265" marR="48260" indent="-457200">
              <a:spcBef>
                <a:spcPts val="575"/>
              </a:spcBef>
              <a:buClr>
                <a:srgbClr val="FFC000"/>
              </a:buClr>
              <a:buSzPct val="68750"/>
              <a:buAutoNum type="arabicPeriod" startAt="9"/>
              <a:tabLst>
                <a:tab pos="469265" algn="l"/>
                <a:tab pos="469900" algn="l"/>
              </a:tabLst>
            </a:pPr>
            <a:r>
              <a:rPr sz="2800" b="1" spc="-10" dirty="0">
                <a:solidFill>
                  <a:srgbClr val="FFFFFF"/>
                </a:solidFill>
                <a:latin typeface="Carlito"/>
                <a:cs typeface="Carlito"/>
              </a:rPr>
              <a:t>Research </a:t>
            </a:r>
            <a:r>
              <a:rPr sz="2800" spc="-20" dirty="0">
                <a:solidFill>
                  <a:srgbClr val="FFFFFF"/>
                </a:solidFill>
                <a:latin typeface="Carlito"/>
                <a:cs typeface="Carlito"/>
              </a:rPr>
              <a:t>for </a:t>
            </a:r>
            <a:r>
              <a:rPr sz="2800" spc="-5" dirty="0">
                <a:solidFill>
                  <a:srgbClr val="FFFFFF"/>
                </a:solidFill>
                <a:latin typeface="Carlito"/>
                <a:cs typeface="Carlito"/>
              </a:rPr>
              <a:t>new insights and </a:t>
            </a:r>
            <a:r>
              <a:rPr sz="2800" spc="-15" dirty="0">
                <a:solidFill>
                  <a:srgbClr val="FFFFFF"/>
                </a:solidFill>
                <a:latin typeface="Carlito"/>
                <a:cs typeface="Carlito"/>
              </a:rPr>
              <a:t>innovative </a:t>
            </a:r>
            <a:r>
              <a:rPr sz="2800" spc="-5" dirty="0">
                <a:solidFill>
                  <a:srgbClr val="FFFFFF"/>
                </a:solidFill>
                <a:latin typeface="Carlito"/>
                <a:cs typeface="Carlito"/>
              </a:rPr>
              <a:t>solutions </a:t>
            </a:r>
            <a:r>
              <a:rPr sz="2800" spc="-15" dirty="0">
                <a:solidFill>
                  <a:srgbClr val="FFFFFF"/>
                </a:solidFill>
                <a:latin typeface="Carlito"/>
                <a:cs typeface="Carlito"/>
              </a:rPr>
              <a:t>to </a:t>
            </a:r>
            <a:r>
              <a:rPr sz="2800" spc="-5" dirty="0">
                <a:solidFill>
                  <a:srgbClr val="FFFFFF"/>
                </a:solidFill>
                <a:latin typeface="Carlito"/>
                <a:cs typeface="Carlito"/>
              </a:rPr>
              <a:t>health  </a:t>
            </a:r>
            <a:r>
              <a:rPr sz="2800" spc="-10" dirty="0">
                <a:solidFill>
                  <a:srgbClr val="FFFFFF"/>
                </a:solidFill>
                <a:latin typeface="Carlito"/>
                <a:cs typeface="Carlito"/>
              </a:rPr>
              <a:t>problems</a:t>
            </a:r>
            <a:endParaRPr sz="2800" dirty="0">
              <a:latin typeface="Carlito"/>
              <a:cs typeface="Carlito"/>
            </a:endParaRPr>
          </a:p>
        </p:txBody>
      </p:sp>
      <p:sp>
        <p:nvSpPr>
          <p:cNvPr id="4" name="Date Placeholder 3">
            <a:extLst>
              <a:ext uri="{FF2B5EF4-FFF2-40B4-BE49-F238E27FC236}">
                <a16:creationId xmlns:a16="http://schemas.microsoft.com/office/drawing/2014/main" id="{1841787B-D3D7-45CD-B000-262DFDDEF8A6}"/>
              </a:ext>
            </a:extLst>
          </p:cNvPr>
          <p:cNvSpPr>
            <a:spLocks noGrp="1"/>
          </p:cNvSpPr>
          <p:nvPr>
            <p:ph type="dt" sz="half" idx="10"/>
          </p:nvPr>
        </p:nvSpPr>
        <p:spPr/>
        <p:txBody>
          <a:bodyPr/>
          <a:lstStyle/>
          <a:p>
            <a:fld id="{D943C58C-3C09-4709-944D-5C01210089D9}" type="datetime1">
              <a:rPr lang="en-US" smtClean="0"/>
              <a:t>3/12/2021</a:t>
            </a:fld>
            <a:endParaRPr lang="en-US"/>
          </a:p>
        </p:txBody>
      </p:sp>
      <p:sp>
        <p:nvSpPr>
          <p:cNvPr id="5" name="Slide Number Placeholder 4">
            <a:extLst>
              <a:ext uri="{FF2B5EF4-FFF2-40B4-BE49-F238E27FC236}">
                <a16:creationId xmlns:a16="http://schemas.microsoft.com/office/drawing/2014/main" id="{808028B4-0B78-4087-BF95-47CABAA24D85}"/>
              </a:ext>
            </a:extLst>
          </p:cNvPr>
          <p:cNvSpPr>
            <a:spLocks noGrp="1"/>
          </p:cNvSpPr>
          <p:nvPr>
            <p:ph type="sldNum" sz="quarter" idx="12"/>
          </p:nvPr>
        </p:nvSpPr>
        <p:spPr/>
        <p:txBody>
          <a:bodyPr/>
          <a:lstStyle/>
          <a:p>
            <a:fld id="{B6F15528-21DE-4FAA-801E-634DDDAF4B2B}" type="slidenum">
              <a:rPr lang="en-US" smtClean="0"/>
              <a:t>7</a:t>
            </a:fld>
            <a:endParaRPr lang="en-US"/>
          </a:p>
        </p:txBody>
      </p:sp>
    </p:spTree>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01261" y="909638"/>
            <a:ext cx="9209539" cy="566181"/>
          </a:xfrm>
          <a:prstGeom prst="rect">
            <a:avLst/>
          </a:prstGeom>
        </p:spPr>
        <p:txBody>
          <a:bodyPr vert="horz" wrap="square" lIns="0" tIns="12065" rIns="0" bIns="0" rtlCol="0" anchor="t">
            <a:spAutoFit/>
          </a:bodyPr>
          <a:lstStyle/>
          <a:p>
            <a:pPr marL="12700">
              <a:spcBef>
                <a:spcPts val="95"/>
              </a:spcBef>
            </a:pPr>
            <a:r>
              <a:rPr sz="3600" b="1" spc="-10" dirty="0"/>
              <a:t>The </a:t>
            </a:r>
            <a:r>
              <a:rPr sz="3600" b="1" spc="-5" dirty="0"/>
              <a:t>10 </a:t>
            </a:r>
            <a:r>
              <a:rPr sz="3600" b="1" spc="-10" dirty="0"/>
              <a:t>Essential </a:t>
            </a:r>
            <a:r>
              <a:rPr sz="3600" b="1" spc="-5" dirty="0"/>
              <a:t>Services as a</a:t>
            </a:r>
            <a:r>
              <a:rPr sz="3600" b="1" spc="140" dirty="0"/>
              <a:t> </a:t>
            </a:r>
            <a:r>
              <a:rPr sz="3600" b="1" spc="-15" dirty="0"/>
              <a:t>Framework</a:t>
            </a:r>
            <a:endParaRPr sz="3600" b="1" dirty="0"/>
          </a:p>
        </p:txBody>
      </p:sp>
      <p:sp>
        <p:nvSpPr>
          <p:cNvPr id="3" name="object 3"/>
          <p:cNvSpPr txBox="1"/>
          <p:nvPr/>
        </p:nvSpPr>
        <p:spPr>
          <a:xfrm>
            <a:off x="1143000" y="2133600"/>
            <a:ext cx="9660337" cy="4123565"/>
          </a:xfrm>
          <a:prstGeom prst="rect">
            <a:avLst/>
          </a:prstGeom>
        </p:spPr>
        <p:txBody>
          <a:bodyPr vert="horz" wrap="square" lIns="0" tIns="85725" rIns="0" bIns="0" rtlCol="0">
            <a:spAutoFit/>
          </a:bodyPr>
          <a:lstStyle/>
          <a:p>
            <a:pPr marL="355600" indent="-342900">
              <a:spcBef>
                <a:spcPts val="675"/>
              </a:spcBef>
              <a:buClr>
                <a:srgbClr val="FFC000"/>
              </a:buClr>
              <a:buSzPct val="68750"/>
              <a:buFont typeface="Wingdings"/>
              <a:buChar char=""/>
              <a:tabLst>
                <a:tab pos="354965" algn="l"/>
                <a:tab pos="355600" algn="l"/>
              </a:tabLst>
            </a:pPr>
            <a:r>
              <a:rPr sz="2800" b="1" spc="-10" dirty="0">
                <a:solidFill>
                  <a:srgbClr val="FFFFFF"/>
                </a:solidFill>
                <a:latin typeface="Carlito"/>
                <a:cs typeface="Carlito"/>
              </a:rPr>
              <a:t>Provide </a:t>
            </a:r>
            <a:r>
              <a:rPr sz="2800" b="1" dirty="0">
                <a:solidFill>
                  <a:srgbClr val="FFFFFF"/>
                </a:solidFill>
                <a:latin typeface="Carlito"/>
                <a:cs typeface="Carlito"/>
              </a:rPr>
              <a:t>a </a:t>
            </a:r>
            <a:r>
              <a:rPr sz="2800" b="1" spc="-10" dirty="0">
                <a:solidFill>
                  <a:srgbClr val="FFFFFF"/>
                </a:solidFill>
                <a:latin typeface="Carlito"/>
                <a:cs typeface="Carlito"/>
              </a:rPr>
              <a:t>foundation </a:t>
            </a:r>
            <a:r>
              <a:rPr sz="2800" b="1" spc="-15" dirty="0">
                <a:solidFill>
                  <a:srgbClr val="FFFFFF"/>
                </a:solidFill>
                <a:latin typeface="Carlito"/>
                <a:cs typeface="Carlito"/>
              </a:rPr>
              <a:t>for </a:t>
            </a:r>
            <a:r>
              <a:rPr sz="2800" b="1" spc="-20" dirty="0">
                <a:solidFill>
                  <a:srgbClr val="FFFFFF"/>
                </a:solidFill>
                <a:latin typeface="Carlito"/>
                <a:cs typeface="Carlito"/>
              </a:rPr>
              <a:t>any </a:t>
            </a:r>
            <a:r>
              <a:rPr sz="2800" b="1" spc="-5" dirty="0">
                <a:solidFill>
                  <a:srgbClr val="FFFFFF"/>
                </a:solidFill>
                <a:latin typeface="Carlito"/>
                <a:cs typeface="Carlito"/>
              </a:rPr>
              <a:t>public health</a:t>
            </a:r>
            <a:r>
              <a:rPr sz="2800" b="1" spc="40" dirty="0">
                <a:solidFill>
                  <a:srgbClr val="FFFFFF"/>
                </a:solidFill>
                <a:latin typeface="Carlito"/>
                <a:cs typeface="Carlito"/>
              </a:rPr>
              <a:t> </a:t>
            </a:r>
            <a:r>
              <a:rPr sz="2800" b="1" spc="-5" dirty="0">
                <a:solidFill>
                  <a:srgbClr val="FFFFFF"/>
                </a:solidFill>
                <a:latin typeface="Carlito"/>
                <a:cs typeface="Carlito"/>
              </a:rPr>
              <a:t>activity</a:t>
            </a:r>
            <a:endParaRPr sz="2800" dirty="0">
              <a:latin typeface="Carlito"/>
              <a:cs typeface="Carlito"/>
            </a:endParaRPr>
          </a:p>
          <a:p>
            <a:pPr marL="354965" marR="897255" indent="-342900">
              <a:spcBef>
                <a:spcPts val="575"/>
              </a:spcBef>
              <a:buClr>
                <a:srgbClr val="FFC000"/>
              </a:buClr>
              <a:buSzPct val="68750"/>
              <a:buFont typeface="Wingdings"/>
              <a:buChar char=""/>
              <a:tabLst>
                <a:tab pos="354965" algn="l"/>
                <a:tab pos="355600" algn="l"/>
              </a:tabLst>
            </a:pPr>
            <a:r>
              <a:rPr sz="2800" b="1" spc="-5" dirty="0">
                <a:solidFill>
                  <a:srgbClr val="FFFFFF"/>
                </a:solidFill>
                <a:latin typeface="Carlito"/>
                <a:cs typeface="Carlito"/>
              </a:rPr>
              <a:t>Describe public health </a:t>
            </a:r>
            <a:r>
              <a:rPr sz="2800" b="1" spc="-15" dirty="0">
                <a:solidFill>
                  <a:srgbClr val="FFFFFF"/>
                </a:solidFill>
                <a:latin typeface="Carlito"/>
                <a:cs typeface="Carlito"/>
              </a:rPr>
              <a:t>at </a:t>
            </a:r>
            <a:r>
              <a:rPr sz="2800" b="1" spc="-5" dirty="0">
                <a:solidFill>
                  <a:srgbClr val="FFFFFF"/>
                </a:solidFill>
                <a:latin typeface="Carlito"/>
                <a:cs typeface="Carlito"/>
              </a:rPr>
              <a:t>the </a:t>
            </a:r>
            <a:r>
              <a:rPr sz="2800" b="1" spc="-20" dirty="0">
                <a:solidFill>
                  <a:srgbClr val="FFFFFF"/>
                </a:solidFill>
                <a:latin typeface="Carlito"/>
                <a:cs typeface="Carlito"/>
              </a:rPr>
              <a:t>state, </a:t>
            </a:r>
            <a:r>
              <a:rPr sz="2800" b="1" spc="-5" dirty="0">
                <a:solidFill>
                  <a:srgbClr val="FFFFFF"/>
                </a:solidFill>
                <a:latin typeface="Carlito"/>
                <a:cs typeface="Carlito"/>
              </a:rPr>
              <a:t>tribal, local, and  </a:t>
            </a:r>
            <a:r>
              <a:rPr sz="2800" b="1" spc="-10" dirty="0">
                <a:solidFill>
                  <a:srgbClr val="FFFFFF"/>
                </a:solidFill>
                <a:latin typeface="Carlito"/>
                <a:cs typeface="Carlito"/>
              </a:rPr>
              <a:t>territorial levels</a:t>
            </a:r>
            <a:endParaRPr sz="2800" dirty="0">
              <a:latin typeface="Carlito"/>
              <a:cs typeface="Carlito"/>
            </a:endParaRPr>
          </a:p>
          <a:p>
            <a:pPr marL="355600" marR="920115" indent="-342900">
              <a:spcBef>
                <a:spcPts val="575"/>
              </a:spcBef>
              <a:buClr>
                <a:srgbClr val="FFC000"/>
              </a:buClr>
              <a:buSzPct val="68750"/>
              <a:buFont typeface="Wingdings"/>
              <a:buChar char=""/>
              <a:tabLst>
                <a:tab pos="354965" algn="l"/>
                <a:tab pos="355600" algn="l"/>
              </a:tabLst>
            </a:pPr>
            <a:r>
              <a:rPr sz="2800" b="1" dirty="0">
                <a:solidFill>
                  <a:srgbClr val="FFFFFF"/>
                </a:solidFill>
                <a:latin typeface="Carlito"/>
                <a:cs typeface="Carlito"/>
              </a:rPr>
              <a:t>Used as a </a:t>
            </a:r>
            <a:r>
              <a:rPr sz="2800" b="1" spc="-10" dirty="0">
                <a:solidFill>
                  <a:srgbClr val="FFFFFF"/>
                </a:solidFill>
                <a:latin typeface="Carlito"/>
                <a:cs typeface="Carlito"/>
              </a:rPr>
              <a:t>foundation </a:t>
            </a:r>
            <a:r>
              <a:rPr sz="2800" b="1" spc="-15" dirty="0">
                <a:solidFill>
                  <a:srgbClr val="FFFFFF"/>
                </a:solidFill>
                <a:latin typeface="Carlito"/>
                <a:cs typeface="Carlito"/>
              </a:rPr>
              <a:t>for </a:t>
            </a:r>
            <a:r>
              <a:rPr sz="2800" b="1" spc="-5" dirty="0">
                <a:solidFill>
                  <a:srgbClr val="FFFFFF"/>
                </a:solidFill>
                <a:latin typeface="Carlito"/>
                <a:cs typeface="Carlito"/>
              </a:rPr>
              <a:t>the National </a:t>
            </a:r>
            <a:r>
              <a:rPr sz="2800" b="1" spc="-10" dirty="0">
                <a:solidFill>
                  <a:srgbClr val="FFFFFF"/>
                </a:solidFill>
                <a:latin typeface="Carlito"/>
                <a:cs typeface="Carlito"/>
              </a:rPr>
              <a:t>Public </a:t>
            </a:r>
            <a:r>
              <a:rPr sz="2800" b="1" spc="-5" dirty="0">
                <a:solidFill>
                  <a:srgbClr val="FFFFFF"/>
                </a:solidFill>
                <a:latin typeface="Carlito"/>
                <a:cs typeface="Carlito"/>
              </a:rPr>
              <a:t>Health  </a:t>
            </a:r>
            <a:r>
              <a:rPr sz="2800" b="1" spc="-10" dirty="0">
                <a:solidFill>
                  <a:srgbClr val="FFFFFF"/>
                </a:solidFill>
                <a:latin typeface="Carlito"/>
                <a:cs typeface="Carlito"/>
              </a:rPr>
              <a:t>Performance Standards </a:t>
            </a:r>
            <a:r>
              <a:rPr sz="2800" b="1" spc="-5" dirty="0">
                <a:solidFill>
                  <a:srgbClr val="FFFFFF"/>
                </a:solidFill>
                <a:latin typeface="Carlito"/>
                <a:cs typeface="Carlito"/>
              </a:rPr>
              <a:t>(NPHPS)</a:t>
            </a:r>
            <a:endParaRPr sz="2800" dirty="0">
              <a:latin typeface="Carlito"/>
              <a:cs typeface="Carlito"/>
            </a:endParaRPr>
          </a:p>
          <a:p>
            <a:pPr marL="756285" marR="5080" lvl="1" indent="-287020">
              <a:spcBef>
                <a:spcPts val="509"/>
              </a:spcBef>
              <a:buClr>
                <a:srgbClr val="FFC000"/>
              </a:buClr>
              <a:buFont typeface="Wingdings"/>
              <a:buChar char=""/>
              <a:tabLst>
                <a:tab pos="756285" algn="l"/>
                <a:tab pos="756920" algn="l"/>
              </a:tabLst>
            </a:pPr>
            <a:r>
              <a:rPr sz="2400" dirty="0">
                <a:solidFill>
                  <a:srgbClr val="FFFFFF"/>
                </a:solidFill>
                <a:latin typeface="Carlito"/>
                <a:cs typeface="Carlito"/>
              </a:rPr>
              <a:t>NPHPS </a:t>
            </a:r>
            <a:r>
              <a:rPr sz="2400" spc="-10" dirty="0">
                <a:solidFill>
                  <a:srgbClr val="FFFFFF"/>
                </a:solidFill>
                <a:latin typeface="Carlito"/>
                <a:cs typeface="Carlito"/>
              </a:rPr>
              <a:t>provides </a:t>
            </a:r>
            <a:r>
              <a:rPr sz="2400" dirty="0">
                <a:solidFill>
                  <a:srgbClr val="FFFFFF"/>
                </a:solidFill>
                <a:latin typeface="Carlito"/>
                <a:cs typeface="Carlito"/>
              </a:rPr>
              <a:t>a </a:t>
            </a:r>
            <a:r>
              <a:rPr sz="2400" spc="-5" dirty="0">
                <a:solidFill>
                  <a:srgbClr val="FFFFFF"/>
                </a:solidFill>
                <a:latin typeface="Carlito"/>
                <a:cs typeface="Carlito"/>
              </a:rPr>
              <a:t>description of </a:t>
            </a:r>
            <a:r>
              <a:rPr sz="2400" dirty="0">
                <a:solidFill>
                  <a:srgbClr val="FFFFFF"/>
                </a:solidFill>
                <a:latin typeface="Carlito"/>
                <a:cs typeface="Carlito"/>
              </a:rPr>
              <a:t>the </a:t>
            </a:r>
            <a:r>
              <a:rPr sz="2400" spc="-5" dirty="0">
                <a:solidFill>
                  <a:srgbClr val="FFFFFF"/>
                </a:solidFill>
                <a:latin typeface="Carlito"/>
                <a:cs typeface="Carlito"/>
              </a:rPr>
              <a:t>essential </a:t>
            </a:r>
            <a:r>
              <a:rPr sz="2400" dirty="0">
                <a:solidFill>
                  <a:srgbClr val="FFFFFF"/>
                </a:solidFill>
                <a:latin typeface="Carlito"/>
                <a:cs typeface="Carlito"/>
              </a:rPr>
              <a:t>service </a:t>
            </a:r>
            <a:r>
              <a:rPr sz="2400" spc="-15" dirty="0">
                <a:solidFill>
                  <a:srgbClr val="FFFFFF"/>
                </a:solidFill>
                <a:latin typeface="Carlito"/>
                <a:cs typeface="Carlito"/>
              </a:rPr>
              <a:t>at </a:t>
            </a:r>
            <a:r>
              <a:rPr sz="2400" dirty="0">
                <a:solidFill>
                  <a:srgbClr val="FFFFFF"/>
                </a:solidFill>
                <a:latin typeface="Carlito"/>
                <a:cs typeface="Carlito"/>
              </a:rPr>
              <a:t>an </a:t>
            </a:r>
            <a:r>
              <a:rPr sz="2400" spc="-5" dirty="0">
                <a:solidFill>
                  <a:srgbClr val="FFFFFF"/>
                </a:solidFill>
                <a:latin typeface="Carlito"/>
                <a:cs typeface="Carlito"/>
              </a:rPr>
              <a:t>optimal  </a:t>
            </a:r>
            <a:r>
              <a:rPr sz="2400" spc="-10" dirty="0">
                <a:solidFill>
                  <a:srgbClr val="FFFFFF"/>
                </a:solidFill>
                <a:latin typeface="Carlito"/>
                <a:cs typeface="Carlito"/>
              </a:rPr>
              <a:t>level </a:t>
            </a:r>
            <a:r>
              <a:rPr sz="2400" spc="-5" dirty="0">
                <a:solidFill>
                  <a:srgbClr val="FFFFFF"/>
                </a:solidFill>
                <a:latin typeface="Carlito"/>
                <a:cs typeface="Carlito"/>
              </a:rPr>
              <a:t>that </a:t>
            </a:r>
            <a:r>
              <a:rPr sz="2400" dirty="0">
                <a:solidFill>
                  <a:srgbClr val="FFFFFF"/>
                </a:solidFill>
                <a:latin typeface="Carlito"/>
                <a:cs typeface="Carlito"/>
              </a:rPr>
              <a:t>public </a:t>
            </a:r>
            <a:r>
              <a:rPr sz="2400" spc="-5" dirty="0">
                <a:solidFill>
                  <a:srgbClr val="FFFFFF"/>
                </a:solidFill>
                <a:latin typeface="Carlito"/>
                <a:cs typeface="Carlito"/>
              </a:rPr>
              <a:t>health </a:t>
            </a:r>
            <a:r>
              <a:rPr sz="2400" spc="-20" dirty="0">
                <a:solidFill>
                  <a:srgbClr val="FFFFFF"/>
                </a:solidFill>
                <a:latin typeface="Carlito"/>
                <a:cs typeface="Carlito"/>
              </a:rPr>
              <a:t>systems </a:t>
            </a:r>
            <a:r>
              <a:rPr sz="2400" spc="-5" dirty="0">
                <a:solidFill>
                  <a:srgbClr val="FFFFFF"/>
                </a:solidFill>
                <a:latin typeface="Carlito"/>
                <a:cs typeface="Carlito"/>
              </a:rPr>
              <a:t>can </a:t>
            </a:r>
            <a:r>
              <a:rPr sz="2400" dirty="0">
                <a:solidFill>
                  <a:srgbClr val="FFFFFF"/>
                </a:solidFill>
                <a:latin typeface="Carlito"/>
                <a:cs typeface="Carlito"/>
              </a:rPr>
              <a:t>use </a:t>
            </a:r>
            <a:r>
              <a:rPr sz="2400" spc="-15" dirty="0">
                <a:solidFill>
                  <a:srgbClr val="FFFFFF"/>
                </a:solidFill>
                <a:latin typeface="Carlito"/>
                <a:cs typeface="Carlito"/>
              </a:rPr>
              <a:t>to </a:t>
            </a:r>
            <a:r>
              <a:rPr sz="2400" spc="-5" dirty="0">
                <a:solidFill>
                  <a:srgbClr val="FFFFFF"/>
                </a:solidFill>
                <a:latin typeface="Carlito"/>
                <a:cs typeface="Carlito"/>
              </a:rPr>
              <a:t>assess their</a:t>
            </a:r>
            <a:r>
              <a:rPr sz="2400" spc="150" dirty="0">
                <a:solidFill>
                  <a:srgbClr val="FFFFFF"/>
                </a:solidFill>
                <a:latin typeface="Carlito"/>
                <a:cs typeface="Carlito"/>
              </a:rPr>
              <a:t> </a:t>
            </a:r>
            <a:r>
              <a:rPr sz="2400" spc="-5" dirty="0">
                <a:solidFill>
                  <a:srgbClr val="FFFFFF"/>
                </a:solidFill>
                <a:latin typeface="Carlito"/>
                <a:cs typeface="Carlito"/>
              </a:rPr>
              <a:t>performance</a:t>
            </a:r>
            <a:endParaRPr sz="2400" dirty="0">
              <a:latin typeface="Carlito"/>
              <a:cs typeface="Carlito"/>
            </a:endParaRPr>
          </a:p>
          <a:p>
            <a:pPr marL="355600" marR="514984" indent="-342900">
              <a:spcBef>
                <a:spcPts val="545"/>
              </a:spcBef>
              <a:buClr>
                <a:srgbClr val="FFC000"/>
              </a:buClr>
              <a:buSzPct val="68750"/>
              <a:buFont typeface="Wingdings"/>
              <a:buChar char=""/>
              <a:tabLst>
                <a:tab pos="354965" algn="l"/>
                <a:tab pos="355600" algn="l"/>
              </a:tabLst>
            </a:pPr>
            <a:r>
              <a:rPr sz="2800" b="1" spc="-10" dirty="0">
                <a:solidFill>
                  <a:srgbClr val="FFFFFF"/>
                </a:solidFill>
                <a:latin typeface="Carlito"/>
                <a:cs typeface="Carlito"/>
              </a:rPr>
              <a:t>Provided structure </a:t>
            </a:r>
            <a:r>
              <a:rPr sz="2800" b="1" spc="-15" dirty="0">
                <a:solidFill>
                  <a:srgbClr val="FFFFFF"/>
                </a:solidFill>
                <a:latin typeface="Carlito"/>
                <a:cs typeface="Carlito"/>
              </a:rPr>
              <a:t>for </a:t>
            </a:r>
            <a:r>
              <a:rPr sz="2800" b="1" spc="-5" dirty="0">
                <a:solidFill>
                  <a:srgbClr val="FFFFFF"/>
                </a:solidFill>
                <a:latin typeface="Carlito"/>
                <a:cs typeface="Carlito"/>
              </a:rPr>
              <a:t>national </a:t>
            </a:r>
            <a:r>
              <a:rPr sz="2800" b="1" spc="-10" dirty="0">
                <a:solidFill>
                  <a:srgbClr val="FFFFFF"/>
                </a:solidFill>
                <a:latin typeface="Carlito"/>
                <a:cs typeface="Carlito"/>
              </a:rPr>
              <a:t>voluntary </a:t>
            </a:r>
            <a:r>
              <a:rPr sz="2800" b="1" spc="-5" dirty="0">
                <a:solidFill>
                  <a:srgbClr val="FFFFFF"/>
                </a:solidFill>
                <a:latin typeface="Carlito"/>
                <a:cs typeface="Carlito"/>
              </a:rPr>
              <a:t>public health  </a:t>
            </a:r>
            <a:r>
              <a:rPr sz="2800" b="1" spc="-10" dirty="0">
                <a:solidFill>
                  <a:srgbClr val="FFFFFF"/>
                </a:solidFill>
                <a:latin typeface="Carlito"/>
                <a:cs typeface="Carlito"/>
              </a:rPr>
              <a:t>accreditation</a:t>
            </a:r>
            <a:endParaRPr sz="2800" dirty="0">
              <a:latin typeface="Carlito"/>
              <a:cs typeface="Carlito"/>
            </a:endParaRPr>
          </a:p>
        </p:txBody>
      </p:sp>
      <p:sp>
        <p:nvSpPr>
          <p:cNvPr id="5" name="Date Placeholder 4">
            <a:extLst>
              <a:ext uri="{FF2B5EF4-FFF2-40B4-BE49-F238E27FC236}">
                <a16:creationId xmlns:a16="http://schemas.microsoft.com/office/drawing/2014/main" id="{97BF8802-7ECD-48FC-BC33-C84157CC2A20}"/>
              </a:ext>
            </a:extLst>
          </p:cNvPr>
          <p:cNvSpPr>
            <a:spLocks noGrp="1"/>
          </p:cNvSpPr>
          <p:nvPr>
            <p:ph type="dt" sz="half" idx="10"/>
          </p:nvPr>
        </p:nvSpPr>
        <p:spPr/>
        <p:txBody>
          <a:bodyPr/>
          <a:lstStyle/>
          <a:p>
            <a:fld id="{78EFDC1D-4CC9-4E9C-BED6-63E5B081F222}" type="datetime1">
              <a:rPr lang="en-US" smtClean="0"/>
              <a:t>3/12/2021</a:t>
            </a:fld>
            <a:endParaRPr lang="en-US"/>
          </a:p>
        </p:txBody>
      </p:sp>
      <p:sp>
        <p:nvSpPr>
          <p:cNvPr id="6" name="Slide Number Placeholder 5">
            <a:extLst>
              <a:ext uri="{FF2B5EF4-FFF2-40B4-BE49-F238E27FC236}">
                <a16:creationId xmlns:a16="http://schemas.microsoft.com/office/drawing/2014/main" id="{7AB291FE-2227-442D-8B8C-48E33D8B8330}"/>
              </a:ext>
            </a:extLst>
          </p:cNvPr>
          <p:cNvSpPr>
            <a:spLocks noGrp="1"/>
          </p:cNvSpPr>
          <p:nvPr>
            <p:ph type="sldNum" sz="quarter" idx="12"/>
          </p:nvPr>
        </p:nvSpPr>
        <p:spPr/>
        <p:txBody>
          <a:bodyPr/>
          <a:lstStyle/>
          <a:p>
            <a:fld id="{B6F15528-21DE-4FAA-801E-634DDDAF4B2B}" type="slidenum">
              <a:rPr lang="en-US" smtClean="0"/>
              <a:t>8</a:t>
            </a:fld>
            <a:endParaRPr lang="en-US"/>
          </a:p>
        </p:txBody>
      </p:sp>
    </p:spTree>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66800" y="356689"/>
            <a:ext cx="9407173" cy="1019061"/>
          </a:xfrm>
          <a:prstGeom prst="rect">
            <a:avLst/>
          </a:prstGeom>
        </p:spPr>
        <p:txBody>
          <a:bodyPr vert="horz" wrap="square" lIns="0" tIns="94805" rIns="0" bIns="0" rtlCol="0" anchor="t">
            <a:spAutoFit/>
          </a:bodyPr>
          <a:lstStyle/>
          <a:p>
            <a:pPr marL="320675" marR="5080" indent="340995">
              <a:spcBef>
                <a:spcPts val="100"/>
              </a:spcBef>
            </a:pPr>
            <a:r>
              <a:rPr sz="3000" b="1" spc="-5" dirty="0"/>
              <a:t>Essential </a:t>
            </a:r>
            <a:r>
              <a:rPr sz="3000" b="1" dirty="0"/>
              <a:t>Service </a:t>
            </a:r>
            <a:r>
              <a:rPr sz="3000" b="1" spc="-10" dirty="0"/>
              <a:t>(ES) </a:t>
            </a:r>
            <a:r>
              <a:rPr sz="3000" b="1" dirty="0"/>
              <a:t>1 – </a:t>
            </a:r>
            <a:r>
              <a:rPr sz="3000" b="1" spc="-5" dirty="0"/>
              <a:t>Monitor</a:t>
            </a:r>
            <a:r>
              <a:rPr lang="en-US" sz="3000" b="1" spc="-5" dirty="0"/>
              <a:t>*</a:t>
            </a:r>
            <a:r>
              <a:rPr sz="3000" b="1" spc="-5" dirty="0"/>
              <a:t> Health </a:t>
            </a:r>
            <a:r>
              <a:rPr sz="3000" b="1" spc="-10" dirty="0"/>
              <a:t>to  </a:t>
            </a:r>
            <a:r>
              <a:rPr sz="3000" b="1" spc="-5" dirty="0"/>
              <a:t>Identify and </a:t>
            </a:r>
            <a:r>
              <a:rPr sz="3000" b="1" spc="-10" dirty="0"/>
              <a:t>Solve </a:t>
            </a:r>
            <a:r>
              <a:rPr sz="3000" b="1" spc="-5" dirty="0"/>
              <a:t>Community Health</a:t>
            </a:r>
            <a:r>
              <a:rPr sz="3000" b="1" spc="5" dirty="0"/>
              <a:t> </a:t>
            </a:r>
            <a:r>
              <a:rPr sz="3000" b="1" spc="-10" dirty="0"/>
              <a:t>Problems</a:t>
            </a:r>
            <a:endParaRPr sz="3000" b="1" dirty="0"/>
          </a:p>
        </p:txBody>
      </p:sp>
      <p:sp>
        <p:nvSpPr>
          <p:cNvPr id="3" name="object 3"/>
          <p:cNvSpPr txBox="1"/>
          <p:nvPr/>
        </p:nvSpPr>
        <p:spPr>
          <a:xfrm>
            <a:off x="228600" y="1608692"/>
            <a:ext cx="10744200" cy="4894930"/>
          </a:xfrm>
          <a:prstGeom prst="rect">
            <a:avLst/>
          </a:prstGeom>
        </p:spPr>
        <p:txBody>
          <a:bodyPr vert="horz" wrap="square" lIns="0" tIns="59690" rIns="0" bIns="0" rtlCol="0">
            <a:spAutoFit/>
          </a:bodyPr>
          <a:lstStyle/>
          <a:p>
            <a:pPr marL="355600" marR="5080" indent="-343535">
              <a:lnSpc>
                <a:spcPts val="3030"/>
              </a:lnSpc>
              <a:spcBef>
                <a:spcPts val="470"/>
              </a:spcBef>
              <a:buFont typeface="Arial"/>
              <a:buChar char="•"/>
              <a:tabLst>
                <a:tab pos="355600" algn="l"/>
                <a:tab pos="356235" algn="l"/>
              </a:tabLst>
            </a:pPr>
            <a:r>
              <a:rPr sz="4000" b="1" spc="-20" dirty="0">
                <a:solidFill>
                  <a:schemeClr val="bg1"/>
                </a:solidFill>
                <a:latin typeface="Carlito"/>
                <a:cs typeface="Carlito"/>
              </a:rPr>
              <a:t>Accurate, </a:t>
            </a:r>
            <a:r>
              <a:rPr sz="4000" b="1" spc="-10" dirty="0">
                <a:solidFill>
                  <a:schemeClr val="bg1"/>
                </a:solidFill>
                <a:latin typeface="Carlito"/>
                <a:cs typeface="Carlito"/>
              </a:rPr>
              <a:t>periodic assessment </a:t>
            </a:r>
            <a:r>
              <a:rPr sz="4000" b="1" spc="-5" dirty="0">
                <a:solidFill>
                  <a:schemeClr val="bg1"/>
                </a:solidFill>
                <a:latin typeface="Carlito"/>
                <a:cs typeface="Carlito"/>
              </a:rPr>
              <a:t>of the </a:t>
            </a:r>
            <a:r>
              <a:rPr sz="4000" b="1" spc="-15" dirty="0">
                <a:solidFill>
                  <a:schemeClr val="bg1"/>
                </a:solidFill>
                <a:latin typeface="Carlito"/>
                <a:cs typeface="Carlito"/>
              </a:rPr>
              <a:t>community’s  </a:t>
            </a:r>
            <a:r>
              <a:rPr sz="4000" b="1" spc="-5" dirty="0">
                <a:solidFill>
                  <a:schemeClr val="bg1"/>
                </a:solidFill>
                <a:latin typeface="Carlito"/>
                <a:cs typeface="Carlito"/>
              </a:rPr>
              <a:t>health</a:t>
            </a:r>
            <a:r>
              <a:rPr sz="4000" b="1" spc="20" dirty="0">
                <a:solidFill>
                  <a:schemeClr val="bg1"/>
                </a:solidFill>
                <a:latin typeface="Carlito"/>
                <a:cs typeface="Carlito"/>
              </a:rPr>
              <a:t> </a:t>
            </a:r>
            <a:r>
              <a:rPr sz="4000" b="1" spc="-20" dirty="0">
                <a:solidFill>
                  <a:schemeClr val="bg1"/>
                </a:solidFill>
                <a:latin typeface="Carlito"/>
                <a:cs typeface="Carlito"/>
              </a:rPr>
              <a:t>status</a:t>
            </a:r>
            <a:endParaRPr lang="en-US" sz="4000" b="1" spc="-20" dirty="0">
              <a:solidFill>
                <a:schemeClr val="bg1"/>
              </a:solidFill>
              <a:latin typeface="Carlito"/>
              <a:cs typeface="Carlito"/>
            </a:endParaRPr>
          </a:p>
          <a:p>
            <a:pPr marL="12065" marR="5080">
              <a:lnSpc>
                <a:spcPts val="3030"/>
              </a:lnSpc>
              <a:spcBef>
                <a:spcPts val="470"/>
              </a:spcBef>
              <a:tabLst>
                <a:tab pos="355600" algn="l"/>
                <a:tab pos="356235" algn="l"/>
              </a:tabLst>
            </a:pPr>
            <a:endParaRPr sz="4000" dirty="0">
              <a:solidFill>
                <a:schemeClr val="bg1"/>
              </a:solidFill>
              <a:latin typeface="Carlito"/>
              <a:cs typeface="Carlito"/>
            </a:endParaRPr>
          </a:p>
          <a:p>
            <a:pPr marL="927100" lvl="1" indent="-343535">
              <a:lnSpc>
                <a:spcPts val="2425"/>
              </a:lnSpc>
              <a:buFont typeface="Arial"/>
              <a:buChar char="•"/>
              <a:tabLst>
                <a:tab pos="927100" algn="l"/>
                <a:tab pos="927735" algn="l"/>
              </a:tabLst>
            </a:pPr>
            <a:r>
              <a:rPr sz="3600" spc="-10" dirty="0">
                <a:solidFill>
                  <a:schemeClr val="bg1"/>
                </a:solidFill>
                <a:latin typeface="Carlito"/>
                <a:cs typeface="Carlito"/>
              </a:rPr>
              <a:t>Identification </a:t>
            </a:r>
            <a:r>
              <a:rPr sz="3600" spc="-5" dirty="0">
                <a:solidFill>
                  <a:schemeClr val="bg1"/>
                </a:solidFill>
                <a:latin typeface="Carlito"/>
                <a:cs typeface="Carlito"/>
              </a:rPr>
              <a:t>of health </a:t>
            </a:r>
            <a:r>
              <a:rPr sz="3600" spc="-10" dirty="0">
                <a:solidFill>
                  <a:schemeClr val="bg1"/>
                </a:solidFill>
                <a:latin typeface="Carlito"/>
                <a:cs typeface="Carlito"/>
              </a:rPr>
              <a:t>risks</a:t>
            </a:r>
            <a:endParaRPr sz="3600" dirty="0">
              <a:solidFill>
                <a:schemeClr val="bg1"/>
              </a:solidFill>
              <a:latin typeface="Carlito"/>
              <a:cs typeface="Carlito"/>
            </a:endParaRPr>
          </a:p>
          <a:p>
            <a:pPr marL="927100" lvl="1" indent="-343535">
              <a:lnSpc>
                <a:spcPts val="2590"/>
              </a:lnSpc>
              <a:buFont typeface="Arial"/>
              <a:buChar char="•"/>
              <a:tabLst>
                <a:tab pos="927100" algn="l"/>
                <a:tab pos="927735" algn="l"/>
              </a:tabLst>
            </a:pPr>
            <a:r>
              <a:rPr sz="3600" spc="-20" dirty="0">
                <a:solidFill>
                  <a:schemeClr val="bg1"/>
                </a:solidFill>
                <a:latin typeface="Carlito"/>
                <a:cs typeface="Carlito"/>
              </a:rPr>
              <a:t>Attention </a:t>
            </a:r>
            <a:r>
              <a:rPr sz="3600" spc="-15" dirty="0">
                <a:solidFill>
                  <a:schemeClr val="bg1"/>
                </a:solidFill>
                <a:latin typeface="Carlito"/>
                <a:cs typeface="Carlito"/>
              </a:rPr>
              <a:t>to </a:t>
            </a:r>
            <a:r>
              <a:rPr sz="3600" spc="-10" dirty="0">
                <a:solidFill>
                  <a:schemeClr val="bg1"/>
                </a:solidFill>
                <a:latin typeface="Carlito"/>
                <a:cs typeface="Carlito"/>
              </a:rPr>
              <a:t>vital </a:t>
            </a:r>
            <a:r>
              <a:rPr sz="3600" spc="-15" dirty="0">
                <a:solidFill>
                  <a:schemeClr val="bg1"/>
                </a:solidFill>
                <a:latin typeface="Carlito"/>
                <a:cs typeface="Carlito"/>
              </a:rPr>
              <a:t>statistics </a:t>
            </a:r>
            <a:r>
              <a:rPr sz="3600" dirty="0">
                <a:solidFill>
                  <a:schemeClr val="bg1"/>
                </a:solidFill>
                <a:latin typeface="Carlito"/>
                <a:cs typeface="Carlito"/>
              </a:rPr>
              <a:t>and</a:t>
            </a:r>
            <a:r>
              <a:rPr sz="3600" spc="-35" dirty="0">
                <a:solidFill>
                  <a:schemeClr val="bg1"/>
                </a:solidFill>
                <a:latin typeface="Carlito"/>
                <a:cs typeface="Carlito"/>
              </a:rPr>
              <a:t> </a:t>
            </a:r>
            <a:r>
              <a:rPr sz="3600" spc="-5" dirty="0">
                <a:solidFill>
                  <a:schemeClr val="bg1"/>
                </a:solidFill>
                <a:latin typeface="Carlito"/>
                <a:cs typeface="Carlito"/>
              </a:rPr>
              <a:t>disparities</a:t>
            </a:r>
            <a:endParaRPr sz="3600" dirty="0">
              <a:solidFill>
                <a:schemeClr val="bg1"/>
              </a:solidFill>
              <a:latin typeface="Carlito"/>
              <a:cs typeface="Carlito"/>
            </a:endParaRPr>
          </a:p>
          <a:p>
            <a:pPr marL="927100" lvl="1" indent="-343535">
              <a:lnSpc>
                <a:spcPts val="2735"/>
              </a:lnSpc>
              <a:buFont typeface="Arial"/>
              <a:buChar char="•"/>
              <a:tabLst>
                <a:tab pos="927100" algn="l"/>
                <a:tab pos="927735" algn="l"/>
              </a:tabLst>
            </a:pPr>
            <a:r>
              <a:rPr sz="3600" spc="-10" dirty="0">
                <a:solidFill>
                  <a:schemeClr val="bg1"/>
                </a:solidFill>
                <a:latin typeface="Carlito"/>
                <a:cs typeface="Carlito"/>
              </a:rPr>
              <a:t>Identification </a:t>
            </a:r>
            <a:r>
              <a:rPr sz="3600" spc="-5" dirty="0">
                <a:solidFill>
                  <a:schemeClr val="bg1"/>
                </a:solidFill>
                <a:latin typeface="Carlito"/>
                <a:cs typeface="Carlito"/>
              </a:rPr>
              <a:t>of assets and </a:t>
            </a:r>
            <a:r>
              <a:rPr sz="3600" spc="-10" dirty="0">
                <a:solidFill>
                  <a:schemeClr val="bg1"/>
                </a:solidFill>
                <a:latin typeface="Carlito"/>
                <a:cs typeface="Carlito"/>
              </a:rPr>
              <a:t>resources</a:t>
            </a:r>
            <a:endParaRPr sz="3600" dirty="0">
              <a:solidFill>
                <a:schemeClr val="bg1"/>
              </a:solidFill>
              <a:latin typeface="Carlito"/>
              <a:cs typeface="Carlito"/>
            </a:endParaRPr>
          </a:p>
          <a:p>
            <a:pPr marL="355600" marR="403225" indent="-343535">
              <a:lnSpc>
                <a:spcPts val="3030"/>
              </a:lnSpc>
              <a:spcBef>
                <a:spcPts val="1860"/>
              </a:spcBef>
              <a:buFont typeface="Arial"/>
              <a:buChar char="•"/>
              <a:tabLst>
                <a:tab pos="355600" algn="l"/>
                <a:tab pos="356235" algn="l"/>
              </a:tabLst>
            </a:pPr>
            <a:r>
              <a:rPr sz="4000" b="1" spc="-5" dirty="0">
                <a:solidFill>
                  <a:schemeClr val="bg1"/>
                </a:solidFill>
                <a:latin typeface="Carlito"/>
                <a:cs typeface="Carlito"/>
              </a:rPr>
              <a:t>Use of </a:t>
            </a:r>
            <a:r>
              <a:rPr sz="4000" b="1" spc="-10" dirty="0">
                <a:solidFill>
                  <a:schemeClr val="bg1"/>
                </a:solidFill>
                <a:latin typeface="Carlito"/>
                <a:cs typeface="Carlito"/>
              </a:rPr>
              <a:t>methods </a:t>
            </a:r>
            <a:r>
              <a:rPr sz="4000" b="1" spc="-5" dirty="0">
                <a:solidFill>
                  <a:schemeClr val="bg1"/>
                </a:solidFill>
                <a:latin typeface="Carlito"/>
                <a:cs typeface="Carlito"/>
              </a:rPr>
              <a:t>and </a:t>
            </a:r>
            <a:r>
              <a:rPr sz="4000" b="1" spc="-10" dirty="0">
                <a:solidFill>
                  <a:schemeClr val="bg1"/>
                </a:solidFill>
                <a:latin typeface="Carlito"/>
                <a:cs typeface="Carlito"/>
              </a:rPr>
              <a:t>technology </a:t>
            </a:r>
            <a:r>
              <a:rPr sz="4000" b="1" dirty="0">
                <a:solidFill>
                  <a:schemeClr val="bg1"/>
                </a:solidFill>
                <a:latin typeface="Carlito"/>
                <a:cs typeface="Carlito"/>
              </a:rPr>
              <a:t>(e.g., </a:t>
            </a:r>
            <a:r>
              <a:rPr sz="4000" b="1" spc="-5" dirty="0">
                <a:solidFill>
                  <a:schemeClr val="bg1"/>
                </a:solidFill>
                <a:latin typeface="Carlito"/>
                <a:cs typeface="Carlito"/>
              </a:rPr>
              <a:t>mapping  </a:t>
            </a:r>
            <a:r>
              <a:rPr sz="4000" b="1" spc="-10" dirty="0">
                <a:solidFill>
                  <a:schemeClr val="bg1"/>
                </a:solidFill>
                <a:latin typeface="Carlito"/>
                <a:cs typeface="Carlito"/>
              </a:rPr>
              <a:t>technology) </a:t>
            </a:r>
            <a:r>
              <a:rPr sz="4000" b="1" spc="-15" dirty="0">
                <a:solidFill>
                  <a:schemeClr val="bg1"/>
                </a:solidFill>
                <a:latin typeface="Carlito"/>
                <a:cs typeface="Carlito"/>
              </a:rPr>
              <a:t>to </a:t>
            </a:r>
            <a:r>
              <a:rPr sz="4000" b="1" spc="-20" dirty="0">
                <a:solidFill>
                  <a:schemeClr val="bg1"/>
                </a:solidFill>
                <a:latin typeface="Carlito"/>
                <a:cs typeface="Carlito"/>
              </a:rPr>
              <a:t>interpret </a:t>
            </a:r>
            <a:r>
              <a:rPr sz="4000" b="1" spc="-10" dirty="0">
                <a:solidFill>
                  <a:schemeClr val="bg1"/>
                </a:solidFill>
                <a:latin typeface="Carlito"/>
                <a:cs typeface="Carlito"/>
              </a:rPr>
              <a:t>and communicate</a:t>
            </a:r>
            <a:r>
              <a:rPr sz="4000" b="1" spc="110" dirty="0">
                <a:solidFill>
                  <a:schemeClr val="bg1"/>
                </a:solidFill>
                <a:latin typeface="Carlito"/>
                <a:cs typeface="Carlito"/>
              </a:rPr>
              <a:t> </a:t>
            </a:r>
            <a:r>
              <a:rPr sz="4000" b="1" spc="-20" dirty="0">
                <a:solidFill>
                  <a:schemeClr val="bg1"/>
                </a:solidFill>
                <a:latin typeface="Carlito"/>
                <a:cs typeface="Carlito"/>
              </a:rPr>
              <a:t>data</a:t>
            </a:r>
            <a:endParaRPr sz="4000" dirty="0">
              <a:solidFill>
                <a:schemeClr val="bg1"/>
              </a:solidFill>
              <a:latin typeface="Carlito"/>
              <a:cs typeface="Carlito"/>
            </a:endParaRPr>
          </a:p>
          <a:p>
            <a:pPr marL="355600" indent="-343535">
              <a:spcBef>
                <a:spcPts val="1460"/>
              </a:spcBef>
              <a:buFont typeface="Arial"/>
              <a:buChar char="•"/>
              <a:tabLst>
                <a:tab pos="355600" algn="l"/>
                <a:tab pos="356235" algn="l"/>
              </a:tabLst>
            </a:pPr>
            <a:r>
              <a:rPr sz="4000" b="1" spc="-10" dirty="0">
                <a:solidFill>
                  <a:schemeClr val="bg1"/>
                </a:solidFill>
                <a:latin typeface="Carlito"/>
                <a:cs typeface="Carlito"/>
              </a:rPr>
              <a:t>Maintenance </a:t>
            </a:r>
            <a:r>
              <a:rPr sz="4000" b="1" spc="-5" dirty="0">
                <a:solidFill>
                  <a:schemeClr val="bg1"/>
                </a:solidFill>
                <a:latin typeface="Carlito"/>
                <a:cs typeface="Carlito"/>
              </a:rPr>
              <a:t>of </a:t>
            </a:r>
            <a:r>
              <a:rPr sz="4000" b="1" spc="-10" dirty="0">
                <a:solidFill>
                  <a:schemeClr val="bg1"/>
                </a:solidFill>
                <a:latin typeface="Carlito"/>
                <a:cs typeface="Carlito"/>
              </a:rPr>
              <a:t>population health</a:t>
            </a:r>
            <a:r>
              <a:rPr sz="4000" b="1" spc="105" dirty="0">
                <a:solidFill>
                  <a:schemeClr val="bg1"/>
                </a:solidFill>
                <a:latin typeface="Carlito"/>
                <a:cs typeface="Carlito"/>
              </a:rPr>
              <a:t> </a:t>
            </a:r>
            <a:r>
              <a:rPr sz="4000" b="1" spc="-15" dirty="0">
                <a:solidFill>
                  <a:schemeClr val="bg1"/>
                </a:solidFill>
                <a:latin typeface="Carlito"/>
                <a:cs typeface="Carlito"/>
              </a:rPr>
              <a:t>registries</a:t>
            </a:r>
            <a:endParaRPr lang="en-US" sz="4000" b="1" spc="-15" dirty="0">
              <a:solidFill>
                <a:schemeClr val="bg1"/>
              </a:solidFill>
              <a:latin typeface="Carlito"/>
              <a:cs typeface="Carlito"/>
            </a:endParaRPr>
          </a:p>
          <a:p>
            <a:pPr marL="12065">
              <a:spcBef>
                <a:spcPts val="1460"/>
              </a:spcBef>
              <a:tabLst>
                <a:tab pos="355600" algn="l"/>
                <a:tab pos="356235" algn="l"/>
              </a:tabLst>
            </a:pPr>
            <a:r>
              <a:rPr lang="en-US" sz="4000" b="1" spc="-15" dirty="0">
                <a:solidFill>
                  <a:schemeClr val="bg1"/>
                </a:solidFill>
                <a:latin typeface="Carlito"/>
                <a:cs typeface="Carlito"/>
              </a:rPr>
              <a:t>*</a:t>
            </a:r>
            <a:r>
              <a:rPr lang="en-US" sz="2400" b="1" spc="-15" dirty="0">
                <a:solidFill>
                  <a:schemeClr val="bg1"/>
                </a:solidFill>
                <a:latin typeface="Carlito"/>
                <a:cs typeface="Carlito"/>
              </a:rPr>
              <a:t>observe and check the progress or quality of (something) over a period of time</a:t>
            </a:r>
            <a:endParaRPr sz="4000" dirty="0">
              <a:solidFill>
                <a:schemeClr val="bg1"/>
              </a:solidFill>
              <a:latin typeface="Carlito"/>
              <a:cs typeface="Carlito"/>
            </a:endParaRPr>
          </a:p>
        </p:txBody>
      </p:sp>
      <p:sp>
        <p:nvSpPr>
          <p:cNvPr id="4" name="object 4"/>
          <p:cNvSpPr/>
          <p:nvPr/>
        </p:nvSpPr>
        <p:spPr>
          <a:xfrm>
            <a:off x="10650938" y="1996433"/>
            <a:ext cx="1437640" cy="1292225"/>
          </a:xfrm>
          <a:custGeom>
            <a:avLst/>
            <a:gdLst/>
            <a:ahLst/>
            <a:cxnLst/>
            <a:rect l="l" t="t" r="r" b="b"/>
            <a:pathLst>
              <a:path w="1437640" h="1292225">
                <a:moveTo>
                  <a:pt x="1142949" y="1195298"/>
                </a:moveTo>
                <a:lnTo>
                  <a:pt x="1139596" y="1168628"/>
                </a:lnTo>
                <a:lnTo>
                  <a:pt x="1094371" y="1115314"/>
                </a:lnTo>
                <a:lnTo>
                  <a:pt x="1111681" y="994067"/>
                </a:lnTo>
                <a:lnTo>
                  <a:pt x="1126756" y="883615"/>
                </a:lnTo>
                <a:lnTo>
                  <a:pt x="1105547" y="883615"/>
                </a:lnTo>
                <a:lnTo>
                  <a:pt x="965390" y="882345"/>
                </a:lnTo>
                <a:lnTo>
                  <a:pt x="962050" y="845527"/>
                </a:lnTo>
                <a:lnTo>
                  <a:pt x="896721" y="827760"/>
                </a:lnTo>
                <a:lnTo>
                  <a:pt x="847585" y="796645"/>
                </a:lnTo>
                <a:lnTo>
                  <a:pt x="893368" y="775703"/>
                </a:lnTo>
                <a:lnTo>
                  <a:pt x="987729" y="794740"/>
                </a:lnTo>
                <a:lnTo>
                  <a:pt x="1012304" y="761098"/>
                </a:lnTo>
                <a:lnTo>
                  <a:pt x="1035748" y="588441"/>
                </a:lnTo>
                <a:lnTo>
                  <a:pt x="1103312" y="130771"/>
                </a:lnTo>
                <a:lnTo>
                  <a:pt x="1090472" y="76809"/>
                </a:lnTo>
                <a:lnTo>
                  <a:pt x="1057529" y="24752"/>
                </a:lnTo>
                <a:lnTo>
                  <a:pt x="1020114" y="635"/>
                </a:lnTo>
                <a:lnTo>
                  <a:pt x="988288" y="0"/>
                </a:lnTo>
                <a:lnTo>
                  <a:pt x="911237" y="14605"/>
                </a:lnTo>
                <a:lnTo>
                  <a:pt x="690689" y="64109"/>
                </a:lnTo>
                <a:lnTo>
                  <a:pt x="463994" y="139014"/>
                </a:lnTo>
                <a:lnTo>
                  <a:pt x="384149" y="191071"/>
                </a:lnTo>
                <a:lnTo>
                  <a:pt x="385267" y="218998"/>
                </a:lnTo>
                <a:lnTo>
                  <a:pt x="396989" y="311048"/>
                </a:lnTo>
                <a:lnTo>
                  <a:pt x="419328" y="407530"/>
                </a:lnTo>
                <a:lnTo>
                  <a:pt x="469023" y="624624"/>
                </a:lnTo>
                <a:lnTo>
                  <a:pt x="499732" y="759193"/>
                </a:lnTo>
                <a:lnTo>
                  <a:pt x="601903" y="797280"/>
                </a:lnTo>
                <a:lnTo>
                  <a:pt x="602462" y="837907"/>
                </a:lnTo>
                <a:lnTo>
                  <a:pt x="566166" y="871550"/>
                </a:lnTo>
                <a:lnTo>
                  <a:pt x="547192" y="878535"/>
                </a:lnTo>
                <a:lnTo>
                  <a:pt x="531558" y="891235"/>
                </a:lnTo>
                <a:lnTo>
                  <a:pt x="532117" y="912812"/>
                </a:lnTo>
                <a:lnTo>
                  <a:pt x="400342" y="924877"/>
                </a:lnTo>
                <a:lnTo>
                  <a:pt x="394195" y="950264"/>
                </a:lnTo>
                <a:lnTo>
                  <a:pt x="404253" y="999147"/>
                </a:lnTo>
                <a:lnTo>
                  <a:pt x="356793" y="1004227"/>
                </a:lnTo>
                <a:lnTo>
                  <a:pt x="303187" y="1065796"/>
                </a:lnTo>
                <a:lnTo>
                  <a:pt x="314909" y="959789"/>
                </a:lnTo>
                <a:lnTo>
                  <a:pt x="329425" y="902665"/>
                </a:lnTo>
                <a:lnTo>
                  <a:pt x="353999" y="886790"/>
                </a:lnTo>
                <a:lnTo>
                  <a:pt x="353999" y="867117"/>
                </a:lnTo>
                <a:lnTo>
                  <a:pt x="343395" y="851242"/>
                </a:lnTo>
                <a:lnTo>
                  <a:pt x="314744" y="836574"/>
                </a:lnTo>
                <a:lnTo>
                  <a:pt x="304025" y="829348"/>
                </a:lnTo>
                <a:lnTo>
                  <a:pt x="305981" y="818235"/>
                </a:lnTo>
                <a:lnTo>
                  <a:pt x="385826" y="581456"/>
                </a:lnTo>
                <a:lnTo>
                  <a:pt x="361251" y="521792"/>
                </a:lnTo>
                <a:lnTo>
                  <a:pt x="361010" y="521855"/>
                </a:lnTo>
                <a:lnTo>
                  <a:pt x="360146" y="519264"/>
                </a:lnTo>
                <a:lnTo>
                  <a:pt x="287553" y="539572"/>
                </a:lnTo>
                <a:lnTo>
                  <a:pt x="287134" y="542251"/>
                </a:lnTo>
                <a:lnTo>
                  <a:pt x="283083" y="543369"/>
                </a:lnTo>
                <a:lnTo>
                  <a:pt x="282130" y="570077"/>
                </a:lnTo>
                <a:lnTo>
                  <a:pt x="281419" y="573214"/>
                </a:lnTo>
                <a:lnTo>
                  <a:pt x="256844" y="568134"/>
                </a:lnTo>
                <a:lnTo>
                  <a:pt x="240093" y="570674"/>
                </a:lnTo>
                <a:lnTo>
                  <a:pt x="239991" y="578269"/>
                </a:lnTo>
                <a:lnTo>
                  <a:pt x="234505" y="578916"/>
                </a:lnTo>
                <a:lnTo>
                  <a:pt x="235623" y="615734"/>
                </a:lnTo>
                <a:lnTo>
                  <a:pt x="231724" y="635419"/>
                </a:lnTo>
                <a:lnTo>
                  <a:pt x="219989" y="646836"/>
                </a:lnTo>
                <a:lnTo>
                  <a:pt x="224459" y="658266"/>
                </a:lnTo>
                <a:lnTo>
                  <a:pt x="216077" y="669696"/>
                </a:lnTo>
                <a:lnTo>
                  <a:pt x="222783" y="686193"/>
                </a:lnTo>
                <a:lnTo>
                  <a:pt x="215519" y="699528"/>
                </a:lnTo>
                <a:lnTo>
                  <a:pt x="218871" y="715403"/>
                </a:lnTo>
                <a:lnTo>
                  <a:pt x="204470" y="870610"/>
                </a:lnTo>
                <a:lnTo>
                  <a:pt x="203238" y="878547"/>
                </a:lnTo>
                <a:lnTo>
                  <a:pt x="198691" y="878154"/>
                </a:lnTo>
                <a:lnTo>
                  <a:pt x="188722" y="848563"/>
                </a:lnTo>
                <a:lnTo>
                  <a:pt x="188722" y="834745"/>
                </a:lnTo>
                <a:lnTo>
                  <a:pt x="168630" y="763651"/>
                </a:lnTo>
                <a:lnTo>
                  <a:pt x="173088" y="730643"/>
                </a:lnTo>
                <a:lnTo>
                  <a:pt x="199339" y="680491"/>
                </a:lnTo>
                <a:lnTo>
                  <a:pt x="188722" y="640499"/>
                </a:lnTo>
                <a:lnTo>
                  <a:pt x="164719" y="621461"/>
                </a:lnTo>
                <a:lnTo>
                  <a:pt x="146850" y="615746"/>
                </a:lnTo>
                <a:lnTo>
                  <a:pt x="125628" y="624001"/>
                </a:lnTo>
                <a:lnTo>
                  <a:pt x="121005" y="632320"/>
                </a:lnTo>
                <a:lnTo>
                  <a:pt x="116700" y="634149"/>
                </a:lnTo>
                <a:lnTo>
                  <a:pt x="111404" y="649579"/>
                </a:lnTo>
                <a:lnTo>
                  <a:pt x="108331" y="655104"/>
                </a:lnTo>
                <a:lnTo>
                  <a:pt x="108483" y="658101"/>
                </a:lnTo>
                <a:lnTo>
                  <a:pt x="103847" y="671601"/>
                </a:lnTo>
                <a:lnTo>
                  <a:pt x="111112" y="710958"/>
                </a:lnTo>
                <a:lnTo>
                  <a:pt x="133451" y="746506"/>
                </a:lnTo>
                <a:lnTo>
                  <a:pt x="147269" y="773061"/>
                </a:lnTo>
                <a:lnTo>
                  <a:pt x="141262" y="803008"/>
                </a:lnTo>
                <a:lnTo>
                  <a:pt x="129971" y="825754"/>
                </a:lnTo>
                <a:lnTo>
                  <a:pt x="122351" y="804024"/>
                </a:lnTo>
                <a:lnTo>
                  <a:pt x="92684" y="697636"/>
                </a:lnTo>
                <a:lnTo>
                  <a:pt x="78727" y="668439"/>
                </a:lnTo>
                <a:lnTo>
                  <a:pt x="60312" y="661454"/>
                </a:lnTo>
                <a:lnTo>
                  <a:pt x="54724" y="635419"/>
                </a:lnTo>
                <a:lnTo>
                  <a:pt x="58635" y="612571"/>
                </a:lnTo>
                <a:lnTo>
                  <a:pt x="47459" y="612571"/>
                </a:lnTo>
                <a:lnTo>
                  <a:pt x="24015" y="619556"/>
                </a:lnTo>
                <a:lnTo>
                  <a:pt x="25184" y="623455"/>
                </a:lnTo>
                <a:lnTo>
                  <a:pt x="15633" y="627799"/>
                </a:lnTo>
                <a:lnTo>
                  <a:pt x="33489" y="681977"/>
                </a:lnTo>
                <a:lnTo>
                  <a:pt x="21780" y="692556"/>
                </a:lnTo>
                <a:lnTo>
                  <a:pt x="6756" y="717867"/>
                </a:lnTo>
                <a:lnTo>
                  <a:pt x="1676" y="723646"/>
                </a:lnTo>
                <a:lnTo>
                  <a:pt x="0" y="756666"/>
                </a:lnTo>
                <a:lnTo>
                  <a:pt x="1168" y="762444"/>
                </a:lnTo>
                <a:lnTo>
                  <a:pt x="1117" y="763016"/>
                </a:lnTo>
                <a:lnTo>
                  <a:pt x="1397" y="763524"/>
                </a:lnTo>
                <a:lnTo>
                  <a:pt x="7251" y="792213"/>
                </a:lnTo>
                <a:lnTo>
                  <a:pt x="37973" y="833462"/>
                </a:lnTo>
                <a:lnTo>
                  <a:pt x="24561" y="883615"/>
                </a:lnTo>
                <a:lnTo>
                  <a:pt x="46901" y="888695"/>
                </a:lnTo>
                <a:lnTo>
                  <a:pt x="55803" y="883373"/>
                </a:lnTo>
                <a:lnTo>
                  <a:pt x="56959" y="883627"/>
                </a:lnTo>
                <a:lnTo>
                  <a:pt x="57696" y="882243"/>
                </a:lnTo>
                <a:lnTo>
                  <a:pt x="76860" y="870800"/>
                </a:lnTo>
                <a:lnTo>
                  <a:pt x="81203" y="876503"/>
                </a:lnTo>
                <a:lnTo>
                  <a:pt x="83312" y="888149"/>
                </a:lnTo>
                <a:lnTo>
                  <a:pt x="70358" y="901395"/>
                </a:lnTo>
                <a:lnTo>
                  <a:pt x="70916" y="919175"/>
                </a:lnTo>
                <a:lnTo>
                  <a:pt x="82080" y="932294"/>
                </a:lnTo>
                <a:lnTo>
                  <a:pt x="82080" y="940117"/>
                </a:lnTo>
                <a:lnTo>
                  <a:pt x="103301" y="951534"/>
                </a:lnTo>
                <a:lnTo>
                  <a:pt x="136626" y="1050810"/>
                </a:lnTo>
                <a:lnTo>
                  <a:pt x="146291" y="1168006"/>
                </a:lnTo>
                <a:lnTo>
                  <a:pt x="155790" y="1182598"/>
                </a:lnTo>
                <a:lnTo>
                  <a:pt x="161302" y="1183652"/>
                </a:lnTo>
                <a:lnTo>
                  <a:pt x="168617" y="1189583"/>
                </a:lnTo>
                <a:lnTo>
                  <a:pt x="213855" y="1194663"/>
                </a:lnTo>
                <a:lnTo>
                  <a:pt x="238975" y="1216240"/>
                </a:lnTo>
                <a:lnTo>
                  <a:pt x="469023" y="1197825"/>
                </a:lnTo>
                <a:lnTo>
                  <a:pt x="1101077" y="1242263"/>
                </a:lnTo>
                <a:lnTo>
                  <a:pt x="1142949" y="1195298"/>
                </a:lnTo>
                <a:close/>
              </a:path>
              <a:path w="1437640" h="1292225">
                <a:moveTo>
                  <a:pt x="1437182" y="1234655"/>
                </a:moveTo>
                <a:lnTo>
                  <a:pt x="1419313" y="1172438"/>
                </a:lnTo>
                <a:lnTo>
                  <a:pt x="1377988" y="1124204"/>
                </a:lnTo>
                <a:lnTo>
                  <a:pt x="1329410" y="1098804"/>
                </a:lnTo>
                <a:lnTo>
                  <a:pt x="1297025" y="1086116"/>
                </a:lnTo>
                <a:lnTo>
                  <a:pt x="1257388" y="1091196"/>
                </a:lnTo>
                <a:lnTo>
                  <a:pt x="1222768" y="1111504"/>
                </a:lnTo>
                <a:lnTo>
                  <a:pt x="1189266" y="1152131"/>
                </a:lnTo>
                <a:lnTo>
                  <a:pt x="1182573" y="1199743"/>
                </a:lnTo>
                <a:lnTo>
                  <a:pt x="1209370" y="1242263"/>
                </a:lnTo>
                <a:lnTo>
                  <a:pt x="1262976" y="1242263"/>
                </a:lnTo>
                <a:lnTo>
                  <a:pt x="1323276" y="1291780"/>
                </a:lnTo>
                <a:lnTo>
                  <a:pt x="1404239" y="1282903"/>
                </a:lnTo>
                <a:lnTo>
                  <a:pt x="1437182" y="1234655"/>
                </a:lnTo>
                <a:close/>
              </a:path>
            </a:pathLst>
          </a:custGeom>
          <a:solidFill>
            <a:srgbClr val="FFFFFF"/>
          </a:solidFill>
        </p:spPr>
        <p:txBody>
          <a:bodyPr wrap="square" lIns="0" tIns="0" rIns="0" bIns="0" rtlCol="0"/>
          <a:lstStyle/>
          <a:p>
            <a:endParaRPr/>
          </a:p>
        </p:txBody>
      </p:sp>
      <p:sp>
        <p:nvSpPr>
          <p:cNvPr id="5" name="object 5"/>
          <p:cNvSpPr/>
          <p:nvPr/>
        </p:nvSpPr>
        <p:spPr>
          <a:xfrm>
            <a:off x="10302652" y="5431141"/>
            <a:ext cx="2003345" cy="1437786"/>
          </a:xfrm>
          <a:prstGeom prst="rect">
            <a:avLst/>
          </a:prstGeom>
          <a:blipFill>
            <a:blip r:embed="rId3" cstate="print"/>
            <a:stretch>
              <a:fillRect/>
            </a:stretch>
          </a:blipFill>
        </p:spPr>
        <p:txBody>
          <a:bodyPr wrap="square" lIns="0" tIns="0" rIns="0" bIns="0" rtlCol="0"/>
          <a:lstStyle/>
          <a:p>
            <a:endParaRPr/>
          </a:p>
        </p:txBody>
      </p:sp>
      <p:sp>
        <p:nvSpPr>
          <p:cNvPr id="6" name="Date Placeholder 5">
            <a:extLst>
              <a:ext uri="{FF2B5EF4-FFF2-40B4-BE49-F238E27FC236}">
                <a16:creationId xmlns:a16="http://schemas.microsoft.com/office/drawing/2014/main" id="{AC2B7CC0-AA23-4A7D-BD6F-2FB14EE7C7CB}"/>
              </a:ext>
            </a:extLst>
          </p:cNvPr>
          <p:cNvSpPr>
            <a:spLocks noGrp="1"/>
          </p:cNvSpPr>
          <p:nvPr>
            <p:ph type="dt" sz="half" idx="10"/>
          </p:nvPr>
        </p:nvSpPr>
        <p:spPr/>
        <p:txBody>
          <a:bodyPr/>
          <a:lstStyle/>
          <a:p>
            <a:fld id="{28D904F2-2A5F-48D9-B403-53282E78CC54}" type="datetime1">
              <a:rPr lang="en-US" smtClean="0"/>
              <a:t>3/12/2021</a:t>
            </a:fld>
            <a:endParaRPr lang="en-US"/>
          </a:p>
        </p:txBody>
      </p:sp>
      <p:sp>
        <p:nvSpPr>
          <p:cNvPr id="7" name="Slide Number Placeholder 6">
            <a:extLst>
              <a:ext uri="{FF2B5EF4-FFF2-40B4-BE49-F238E27FC236}">
                <a16:creationId xmlns:a16="http://schemas.microsoft.com/office/drawing/2014/main" id="{6A3135FA-7A82-4253-88C2-456F35A7C078}"/>
              </a:ext>
            </a:extLst>
          </p:cNvPr>
          <p:cNvSpPr>
            <a:spLocks noGrp="1"/>
          </p:cNvSpPr>
          <p:nvPr>
            <p:ph type="sldNum" sz="quarter" idx="12"/>
          </p:nvPr>
        </p:nvSpPr>
        <p:spPr/>
        <p:txBody>
          <a:bodyPr/>
          <a:lstStyle/>
          <a:p>
            <a:fld id="{B6F15528-21DE-4FAA-801E-634DDDAF4B2B}" type="slidenum">
              <a:rPr lang="en-US" smtClean="0"/>
              <a:t>9</a:t>
            </a:fld>
            <a:endParaRPr lang="en-US"/>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125</TotalTime>
  <Words>2630</Words>
  <Application>Microsoft Office PowerPoint</Application>
  <PresentationFormat>Widescreen</PresentationFormat>
  <Paragraphs>247</Paragraphs>
  <Slides>19</Slides>
  <Notes>15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Arial</vt:lpstr>
      <vt:lpstr>Calibri</vt:lpstr>
      <vt:lpstr>Carlito</vt:lpstr>
      <vt:lpstr>Century Gothic</vt:lpstr>
      <vt:lpstr>Wingdings</vt:lpstr>
      <vt:lpstr>Wingdings 3</vt:lpstr>
      <vt:lpstr>Ion</vt:lpstr>
      <vt:lpstr>Functions and Services of Public Health</vt:lpstr>
      <vt:lpstr>Learning Objectives</vt:lpstr>
      <vt:lpstr>Core Functions of Public Health</vt:lpstr>
      <vt:lpstr>Purpose (Objectives) of Public Health</vt:lpstr>
      <vt:lpstr>Essential Public  Health Services:  At A Glance </vt:lpstr>
      <vt:lpstr>The 10 Essential Public Health Services</vt:lpstr>
      <vt:lpstr>The 10 Essential Public Health Services (cont’d.)</vt:lpstr>
      <vt:lpstr>The 10 Essential Services as a Framework</vt:lpstr>
      <vt:lpstr>Essential Service (ES) 1 – Monitor* Health to  Identify and Solve Community Health Problems</vt:lpstr>
      <vt:lpstr>ES 2 – Diagnose and Investigate Health Problems and Hazards* in the Community </vt:lpstr>
      <vt:lpstr>ES 3 – Inform, Educate, and Empower* People  About Health Issues</vt:lpstr>
      <vt:lpstr>ES 4 – Mobilize Community Partnerships to  Identify and Solve Health Problems</vt:lpstr>
      <vt:lpstr>ES 5 – Develop Policies and Plans That Support  Individual and Community Health Efforts</vt:lpstr>
      <vt:lpstr>ES 6 – Enforce Laws and Regulations That  Protect Health and Ensure Safety</vt:lpstr>
      <vt:lpstr>ES 7 – Link People to Needed Personal Health  Services and Assure the Provision of Health Care  When Otherwise Unavailable</vt:lpstr>
      <vt:lpstr>ES 8 – Assure a Competent Public and Personal  Healthcare Workforce</vt:lpstr>
      <vt:lpstr>ES 9 – Evaluate Effectiveness, Accessibility, and  Quality of Personal and Population-Based  Health Services</vt:lpstr>
      <vt:lpstr>ES 10 – Research for New Insights and  Innovative Solutions to Health Problems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10 Essential Public Health Services - An Overview</dc:title>
  <dc:subject>The 10 Essential Public Health Services - An Overview</dc:subject>
  <dc:creator>CDC</dc:creator>
  <cp:keywords>The 10 Essential Public Health Services - An Overview</cp:keywords>
  <cp:lastModifiedBy>Baki Billah</cp:lastModifiedBy>
  <cp:revision>13</cp:revision>
  <dcterms:created xsi:type="dcterms:W3CDTF">2021-03-05T07:59:54Z</dcterms:created>
  <dcterms:modified xsi:type="dcterms:W3CDTF">2021-03-12T10:05:27Z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2013-09-11T00:00:00Z</vt:filetime>
  </property>
  <property fmtid="{D5CDD505-2E9C-101B-9397-08002B2CF9AE}" pid="3" name="Creator">
    <vt:lpwstr>Acrobat PDFMaker 11 for PowerPoint</vt:lpwstr>
  </property>
  <property fmtid="{D5CDD505-2E9C-101B-9397-08002B2CF9AE}" pid="4" name="LastSaved">
    <vt:filetime>2021-03-05T00:00:00Z</vt:filetime>
  </property>
</Properties>
</file>