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93" r:id="rId4"/>
    <p:sldId id="295" r:id="rId5"/>
    <p:sldId id="260" r:id="rId6"/>
    <p:sldId id="296" r:id="rId7"/>
    <p:sldId id="297" r:id="rId8"/>
    <p:sldId id="298" r:id="rId9"/>
    <p:sldId id="299" r:id="rId10"/>
    <p:sldId id="319" r:id="rId11"/>
    <p:sldId id="320" r:id="rId12"/>
    <p:sldId id="321" r:id="rId13"/>
    <p:sldId id="322" r:id="rId14"/>
    <p:sldId id="303" r:id="rId15"/>
    <p:sldId id="317" r:id="rId16"/>
    <p:sldId id="318" r:id="rId17"/>
    <p:sldId id="300" r:id="rId18"/>
    <p:sldId id="315" r:id="rId19"/>
    <p:sldId id="302" r:id="rId20"/>
    <p:sldId id="316" r:id="rId21"/>
    <p:sldId id="301" r:id="rId22"/>
    <p:sldId id="304" r:id="rId23"/>
    <p:sldId id="305" r:id="rId24"/>
    <p:sldId id="306" r:id="rId25"/>
    <p:sldId id="307" r:id="rId26"/>
    <p:sldId id="308" r:id="rId27"/>
    <p:sldId id="309" r:id="rId28"/>
    <p:sldId id="310" r:id="rId29"/>
    <p:sldId id="313" r:id="rId30"/>
    <p:sldId id="311" r:id="rId31"/>
    <p:sldId id="312"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p:cViewPr varScale="1">
        <p:scale>
          <a:sx n="68" d="100"/>
          <a:sy n="68" d="100"/>
        </p:scale>
        <p:origin x="1240"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B68E4-F016-4490-A7FC-1A48DF8A0A1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E3A7AC4-4EEF-4A0F-A0FC-4E3E4333D76E}">
      <dgm:prSet phldrT="[Text]" custT="1"/>
      <dgm:spPr/>
      <dgm:t>
        <a:bodyPr/>
        <a:lstStyle/>
        <a:p>
          <a:r>
            <a:rPr lang="en-US" sz="1800" b="1" dirty="0">
              <a:latin typeface="Arial" panose="020B0604020202020204" pitchFamily="34" charset="0"/>
              <a:cs typeface="Arial" panose="020B0604020202020204" pitchFamily="34" charset="0"/>
            </a:rPr>
            <a:t>Japanese health care system</a:t>
          </a:r>
        </a:p>
      </dgm:t>
    </dgm:pt>
    <dgm:pt modelId="{EC966000-5061-4801-80BC-CADEDDC78836}" type="parTrans" cxnId="{15CC17D2-EFCA-4622-8376-FBAE83C06153}">
      <dgm:prSet/>
      <dgm:spPr/>
      <dgm:t>
        <a:bodyPr/>
        <a:lstStyle/>
        <a:p>
          <a:endParaRPr lang="en-US"/>
        </a:p>
      </dgm:t>
    </dgm:pt>
    <dgm:pt modelId="{74D20BB9-B4D6-4032-A6AB-C496BEC49511}" type="sibTrans" cxnId="{15CC17D2-EFCA-4622-8376-FBAE83C06153}">
      <dgm:prSet/>
      <dgm:spPr/>
      <dgm:t>
        <a:bodyPr/>
        <a:lstStyle/>
        <a:p>
          <a:endParaRPr lang="en-US"/>
        </a:p>
      </dgm:t>
    </dgm:pt>
    <dgm:pt modelId="{573D7321-95D8-4B5B-A80F-A9BC09895976}">
      <dgm:prSet phldrT="[Text]" custT="1"/>
      <dgm:spPr/>
      <dgm:t>
        <a:bodyPr/>
        <a:lstStyle/>
        <a:p>
          <a:r>
            <a:rPr lang="en-US" sz="1800" b="1" dirty="0">
              <a:latin typeface="Arial" panose="020B0604020202020204" pitchFamily="34" charset="0"/>
              <a:cs typeface="Arial" panose="020B0604020202020204" pitchFamily="34" charset="0"/>
            </a:rPr>
            <a:t>Employee</a:t>
          </a:r>
          <a:r>
            <a:rPr lang="en-US" sz="1800" b="1" baseline="0" dirty="0">
              <a:latin typeface="Arial" panose="020B0604020202020204" pitchFamily="34" charset="0"/>
              <a:cs typeface="Arial" panose="020B0604020202020204" pitchFamily="34" charset="0"/>
            </a:rPr>
            <a:t> health insurance</a:t>
          </a:r>
          <a:endParaRPr lang="en-US" sz="1800" b="1" dirty="0">
            <a:latin typeface="Arial" panose="020B0604020202020204" pitchFamily="34" charset="0"/>
            <a:cs typeface="Arial" panose="020B0604020202020204" pitchFamily="34" charset="0"/>
          </a:endParaRPr>
        </a:p>
      </dgm:t>
    </dgm:pt>
    <dgm:pt modelId="{6E9AFD7C-90F6-4FEF-8FDF-044627529758}" type="parTrans" cxnId="{34A0C32C-CC81-4BED-9778-586DFE26CA18}">
      <dgm:prSet/>
      <dgm:spPr/>
      <dgm:t>
        <a:bodyPr/>
        <a:lstStyle/>
        <a:p>
          <a:endParaRPr lang="en-US"/>
        </a:p>
      </dgm:t>
    </dgm:pt>
    <dgm:pt modelId="{31335257-120C-4180-BD72-33EFE0A75698}" type="sibTrans" cxnId="{34A0C32C-CC81-4BED-9778-586DFE26CA18}">
      <dgm:prSet/>
      <dgm:spPr/>
      <dgm:t>
        <a:bodyPr/>
        <a:lstStyle/>
        <a:p>
          <a:endParaRPr lang="en-US"/>
        </a:p>
      </dgm:t>
    </dgm:pt>
    <dgm:pt modelId="{21100584-18F5-441C-9CF7-8A98F05382B7}">
      <dgm:prSet phldrT="[Text]" custT="1"/>
      <dgm:spPr/>
      <dgm:t>
        <a:bodyPr/>
        <a:lstStyle/>
        <a:p>
          <a:r>
            <a:rPr lang="en-US" sz="1800" b="1" dirty="0">
              <a:latin typeface="Arial" panose="020B0604020202020204" pitchFamily="34" charset="0"/>
              <a:cs typeface="Arial" panose="020B0604020202020204" pitchFamily="34" charset="0"/>
            </a:rPr>
            <a:t>Elderly (</a:t>
          </a:r>
          <a:r>
            <a:rPr lang="en-US" sz="1800" b="1" dirty="0" err="1">
              <a:latin typeface="Arial" panose="020B0604020202020204" pitchFamily="34" charset="0"/>
              <a:cs typeface="Arial" panose="020B0604020202020204" pitchFamily="34" charset="0"/>
            </a:rPr>
            <a:t>Roken</a:t>
          </a:r>
          <a:r>
            <a:rPr lang="en-US" sz="1100" dirty="0"/>
            <a:t>)</a:t>
          </a:r>
        </a:p>
      </dgm:t>
    </dgm:pt>
    <dgm:pt modelId="{985DD8BD-3156-409E-87EA-0E7E7735413D}" type="parTrans" cxnId="{60AB0533-7EC6-445F-8F73-8D8D31A5B507}">
      <dgm:prSet/>
      <dgm:spPr/>
      <dgm:t>
        <a:bodyPr/>
        <a:lstStyle/>
        <a:p>
          <a:endParaRPr lang="en-US"/>
        </a:p>
      </dgm:t>
    </dgm:pt>
    <dgm:pt modelId="{2151E12F-3A67-4F4C-A377-DE3E900AC829}" type="sibTrans" cxnId="{60AB0533-7EC6-445F-8F73-8D8D31A5B507}">
      <dgm:prSet/>
      <dgm:spPr/>
      <dgm:t>
        <a:bodyPr/>
        <a:lstStyle/>
        <a:p>
          <a:endParaRPr lang="en-US"/>
        </a:p>
      </dgm:t>
    </dgm:pt>
    <dgm:pt modelId="{F6BD0974-8DDF-4910-A258-C658280B7D4A}">
      <dgm:prSet phldrT="[Text]" custT="1"/>
      <dgm:spPr/>
      <dgm:t>
        <a:bodyPr/>
        <a:lstStyle/>
        <a:p>
          <a:r>
            <a:rPr lang="en-US" sz="1800" b="1" dirty="0">
              <a:latin typeface="Arial" panose="020B0604020202020204" pitchFamily="34" charset="0"/>
              <a:cs typeface="Arial" panose="020B0604020202020204" pitchFamily="34" charset="0"/>
            </a:rPr>
            <a:t>Self-employed, retired, others (</a:t>
          </a:r>
          <a:r>
            <a:rPr lang="en-US" sz="1800" b="1" dirty="0" err="1">
              <a:latin typeface="Arial" panose="020B0604020202020204" pitchFamily="34" charset="0"/>
              <a:cs typeface="Arial" panose="020B0604020202020204" pitchFamily="34" charset="0"/>
            </a:rPr>
            <a:t>Kokuho</a:t>
          </a:r>
          <a:r>
            <a:rPr lang="en-US" sz="1800" b="1" dirty="0">
              <a:latin typeface="Arial" panose="020B0604020202020204" pitchFamily="34" charset="0"/>
              <a:cs typeface="Arial" panose="020B0604020202020204" pitchFamily="34" charset="0"/>
            </a:rPr>
            <a:t>)</a:t>
          </a:r>
        </a:p>
      </dgm:t>
    </dgm:pt>
    <dgm:pt modelId="{FC3C95D6-F2ED-4D99-B221-4331409AAF82}" type="parTrans" cxnId="{6F42BD5D-0AD6-46B9-85EE-193F159FE63A}">
      <dgm:prSet/>
      <dgm:spPr/>
      <dgm:t>
        <a:bodyPr/>
        <a:lstStyle/>
        <a:p>
          <a:endParaRPr lang="en-US"/>
        </a:p>
      </dgm:t>
    </dgm:pt>
    <dgm:pt modelId="{CCADFB93-E340-423D-95BF-819379D2E4E2}" type="sibTrans" cxnId="{6F42BD5D-0AD6-46B9-85EE-193F159FE63A}">
      <dgm:prSet/>
      <dgm:spPr/>
      <dgm:t>
        <a:bodyPr/>
        <a:lstStyle/>
        <a:p>
          <a:endParaRPr lang="en-US"/>
        </a:p>
      </dgm:t>
    </dgm:pt>
    <dgm:pt modelId="{69017407-E2F0-418A-B31B-D69CBBA8DA42}" type="pres">
      <dgm:prSet presAssocID="{74EB68E4-F016-4490-A7FC-1A48DF8A0A16}" presName="hierChild1" presStyleCnt="0">
        <dgm:presLayoutVars>
          <dgm:orgChart val="1"/>
          <dgm:chPref val="1"/>
          <dgm:dir/>
          <dgm:animOne val="branch"/>
          <dgm:animLvl val="lvl"/>
          <dgm:resizeHandles/>
        </dgm:presLayoutVars>
      </dgm:prSet>
      <dgm:spPr/>
    </dgm:pt>
    <dgm:pt modelId="{85AAEBE7-8446-4400-85DF-09219B0C9029}" type="pres">
      <dgm:prSet presAssocID="{2E3A7AC4-4EEF-4A0F-A0FC-4E3E4333D76E}" presName="hierRoot1" presStyleCnt="0">
        <dgm:presLayoutVars>
          <dgm:hierBranch val="init"/>
        </dgm:presLayoutVars>
      </dgm:prSet>
      <dgm:spPr/>
    </dgm:pt>
    <dgm:pt modelId="{4D386F05-C146-4178-8693-42629136BEE7}" type="pres">
      <dgm:prSet presAssocID="{2E3A7AC4-4EEF-4A0F-A0FC-4E3E4333D76E}" presName="rootComposite1" presStyleCnt="0"/>
      <dgm:spPr/>
    </dgm:pt>
    <dgm:pt modelId="{3DC2B26F-8813-4BD5-AACF-F764D8F4C29F}" type="pres">
      <dgm:prSet presAssocID="{2E3A7AC4-4EEF-4A0F-A0FC-4E3E4333D76E}" presName="rootText1" presStyleLbl="node0" presStyleIdx="0" presStyleCnt="1" custScaleX="181933" custScaleY="173266" custLinFactY="-79246" custLinFactNeighborX="-19763" custLinFactNeighborY="-100000">
        <dgm:presLayoutVars>
          <dgm:chPref val="3"/>
        </dgm:presLayoutVars>
      </dgm:prSet>
      <dgm:spPr/>
    </dgm:pt>
    <dgm:pt modelId="{A125FD73-B009-408A-9404-285F6F4C3805}" type="pres">
      <dgm:prSet presAssocID="{2E3A7AC4-4EEF-4A0F-A0FC-4E3E4333D76E}" presName="rootConnector1" presStyleLbl="node1" presStyleIdx="0" presStyleCnt="0"/>
      <dgm:spPr/>
    </dgm:pt>
    <dgm:pt modelId="{F45B87F4-7CFC-460F-AB71-8089A10D0BCC}" type="pres">
      <dgm:prSet presAssocID="{2E3A7AC4-4EEF-4A0F-A0FC-4E3E4333D76E}" presName="hierChild2" presStyleCnt="0"/>
      <dgm:spPr/>
    </dgm:pt>
    <dgm:pt modelId="{CFED0A10-D09C-409B-B026-9EC85AC931F5}" type="pres">
      <dgm:prSet presAssocID="{6E9AFD7C-90F6-4FEF-8FDF-044627529758}" presName="Name37" presStyleLbl="parChTrans1D2" presStyleIdx="0" presStyleCnt="3"/>
      <dgm:spPr/>
    </dgm:pt>
    <dgm:pt modelId="{1DCB8519-1214-4DCE-B61F-09149CA42878}" type="pres">
      <dgm:prSet presAssocID="{573D7321-95D8-4B5B-A80F-A9BC09895976}" presName="hierRoot2" presStyleCnt="0">
        <dgm:presLayoutVars>
          <dgm:hierBranch val="init"/>
        </dgm:presLayoutVars>
      </dgm:prSet>
      <dgm:spPr/>
    </dgm:pt>
    <dgm:pt modelId="{7E0C8741-B27A-4F40-A477-BE1C3CCB7A14}" type="pres">
      <dgm:prSet presAssocID="{573D7321-95D8-4B5B-A80F-A9BC09895976}" presName="rootComposite" presStyleCnt="0"/>
      <dgm:spPr/>
    </dgm:pt>
    <dgm:pt modelId="{E1A5ED6C-CEAF-4167-9176-F8576C315DDA}" type="pres">
      <dgm:prSet presAssocID="{573D7321-95D8-4B5B-A80F-A9BC09895976}" presName="rootText" presStyleLbl="node2" presStyleIdx="0" presStyleCnt="3" custScaleX="212192" custScaleY="167330" custLinFactY="-54814" custLinFactNeighborX="-231" custLinFactNeighborY="-100000">
        <dgm:presLayoutVars>
          <dgm:chPref val="3"/>
        </dgm:presLayoutVars>
      </dgm:prSet>
      <dgm:spPr/>
    </dgm:pt>
    <dgm:pt modelId="{59DC9356-22B3-42D0-85F0-17FF327DD584}" type="pres">
      <dgm:prSet presAssocID="{573D7321-95D8-4B5B-A80F-A9BC09895976}" presName="rootConnector" presStyleLbl="node2" presStyleIdx="0" presStyleCnt="3"/>
      <dgm:spPr/>
    </dgm:pt>
    <dgm:pt modelId="{FC45B2BB-4186-40BF-9613-321AEB6E3833}" type="pres">
      <dgm:prSet presAssocID="{573D7321-95D8-4B5B-A80F-A9BC09895976}" presName="hierChild4" presStyleCnt="0"/>
      <dgm:spPr/>
    </dgm:pt>
    <dgm:pt modelId="{EBE161C5-6A85-4B33-968B-F14B9CDFFD9F}" type="pres">
      <dgm:prSet presAssocID="{573D7321-95D8-4B5B-A80F-A9BC09895976}" presName="hierChild5" presStyleCnt="0"/>
      <dgm:spPr/>
    </dgm:pt>
    <dgm:pt modelId="{EE0D7AC9-78CE-43BA-9986-BA3E9CCD7C9D}" type="pres">
      <dgm:prSet presAssocID="{985DD8BD-3156-409E-87EA-0E7E7735413D}" presName="Name37" presStyleLbl="parChTrans1D2" presStyleIdx="1" presStyleCnt="3"/>
      <dgm:spPr/>
    </dgm:pt>
    <dgm:pt modelId="{98347E3D-0322-49F0-A767-0956F7431805}" type="pres">
      <dgm:prSet presAssocID="{21100584-18F5-441C-9CF7-8A98F05382B7}" presName="hierRoot2" presStyleCnt="0">
        <dgm:presLayoutVars>
          <dgm:hierBranch val="init"/>
        </dgm:presLayoutVars>
      </dgm:prSet>
      <dgm:spPr/>
    </dgm:pt>
    <dgm:pt modelId="{3503A79C-FF7D-432A-A639-D9CAD43F81D6}" type="pres">
      <dgm:prSet presAssocID="{21100584-18F5-441C-9CF7-8A98F05382B7}" presName="rootComposite" presStyleCnt="0"/>
      <dgm:spPr/>
    </dgm:pt>
    <dgm:pt modelId="{B58D3F4E-A995-4DE4-AF8A-89C53E3CE290}" type="pres">
      <dgm:prSet presAssocID="{21100584-18F5-441C-9CF7-8A98F05382B7}" presName="rootText" presStyleLbl="node2" presStyleIdx="1" presStyleCnt="3" custScaleX="168306" custScaleY="175562" custLinFactY="-54814" custLinFactNeighborX="3791" custLinFactNeighborY="-100000">
        <dgm:presLayoutVars>
          <dgm:chPref val="3"/>
        </dgm:presLayoutVars>
      </dgm:prSet>
      <dgm:spPr/>
    </dgm:pt>
    <dgm:pt modelId="{EACE7CBA-6D74-4B6E-AC43-DDFDC2D88874}" type="pres">
      <dgm:prSet presAssocID="{21100584-18F5-441C-9CF7-8A98F05382B7}" presName="rootConnector" presStyleLbl="node2" presStyleIdx="1" presStyleCnt="3"/>
      <dgm:spPr/>
    </dgm:pt>
    <dgm:pt modelId="{0EAB71C5-0B52-4AC4-AFC5-E49180B28BBA}" type="pres">
      <dgm:prSet presAssocID="{21100584-18F5-441C-9CF7-8A98F05382B7}" presName="hierChild4" presStyleCnt="0"/>
      <dgm:spPr/>
    </dgm:pt>
    <dgm:pt modelId="{1D814ED8-52AD-4FB4-9FA2-8B0B4EBE2914}" type="pres">
      <dgm:prSet presAssocID="{21100584-18F5-441C-9CF7-8A98F05382B7}" presName="hierChild5" presStyleCnt="0"/>
      <dgm:spPr/>
    </dgm:pt>
    <dgm:pt modelId="{4481A4F6-8F62-4364-BDA1-00DFA1E41413}" type="pres">
      <dgm:prSet presAssocID="{FC3C95D6-F2ED-4D99-B221-4331409AAF82}" presName="Name37" presStyleLbl="parChTrans1D2" presStyleIdx="2" presStyleCnt="3"/>
      <dgm:spPr/>
    </dgm:pt>
    <dgm:pt modelId="{9835B468-C624-4EB9-8024-17E9C5FE846D}" type="pres">
      <dgm:prSet presAssocID="{F6BD0974-8DDF-4910-A258-C658280B7D4A}" presName="hierRoot2" presStyleCnt="0">
        <dgm:presLayoutVars>
          <dgm:hierBranch val="init"/>
        </dgm:presLayoutVars>
      </dgm:prSet>
      <dgm:spPr/>
    </dgm:pt>
    <dgm:pt modelId="{85787830-8141-45D1-B669-7CA2E3332E6B}" type="pres">
      <dgm:prSet presAssocID="{F6BD0974-8DDF-4910-A258-C658280B7D4A}" presName="rootComposite" presStyleCnt="0"/>
      <dgm:spPr/>
    </dgm:pt>
    <dgm:pt modelId="{5E99E4C4-C700-46EB-BAF3-C5AB9FC1E83C}" type="pres">
      <dgm:prSet presAssocID="{F6BD0974-8DDF-4910-A258-C658280B7D4A}" presName="rootText" presStyleLbl="node2" presStyleIdx="2" presStyleCnt="3" custScaleX="258288" custScaleY="175562" custLinFactY="-54814" custLinFactNeighborX="231" custLinFactNeighborY="-100000">
        <dgm:presLayoutVars>
          <dgm:chPref val="3"/>
        </dgm:presLayoutVars>
      </dgm:prSet>
      <dgm:spPr/>
    </dgm:pt>
    <dgm:pt modelId="{FED4F22E-986E-4477-BB6D-F32314BCB4FB}" type="pres">
      <dgm:prSet presAssocID="{F6BD0974-8DDF-4910-A258-C658280B7D4A}" presName="rootConnector" presStyleLbl="node2" presStyleIdx="2" presStyleCnt="3"/>
      <dgm:spPr/>
    </dgm:pt>
    <dgm:pt modelId="{2D54A165-4A44-459E-A802-40F2BFCA10F8}" type="pres">
      <dgm:prSet presAssocID="{F6BD0974-8DDF-4910-A258-C658280B7D4A}" presName="hierChild4" presStyleCnt="0"/>
      <dgm:spPr/>
    </dgm:pt>
    <dgm:pt modelId="{17198AC2-5C79-415D-AA02-414E75928EAB}" type="pres">
      <dgm:prSet presAssocID="{F6BD0974-8DDF-4910-A258-C658280B7D4A}" presName="hierChild5" presStyleCnt="0"/>
      <dgm:spPr/>
    </dgm:pt>
    <dgm:pt modelId="{3740DF90-0BEC-4A19-A25A-A4942FE39D7E}" type="pres">
      <dgm:prSet presAssocID="{2E3A7AC4-4EEF-4A0F-A0FC-4E3E4333D76E}" presName="hierChild3" presStyleCnt="0"/>
      <dgm:spPr/>
    </dgm:pt>
  </dgm:ptLst>
  <dgm:cxnLst>
    <dgm:cxn modelId="{17666508-858D-4B4B-8600-FDA91490D21E}" type="presOf" srcId="{21100584-18F5-441C-9CF7-8A98F05382B7}" destId="{B58D3F4E-A995-4DE4-AF8A-89C53E3CE290}" srcOrd="0" destOrd="0" presId="urn:microsoft.com/office/officeart/2005/8/layout/orgChart1"/>
    <dgm:cxn modelId="{4B62290B-C5AC-4AF9-A7E5-12286B296110}" type="presOf" srcId="{F6BD0974-8DDF-4910-A258-C658280B7D4A}" destId="{5E99E4C4-C700-46EB-BAF3-C5AB9FC1E83C}" srcOrd="0" destOrd="0" presId="urn:microsoft.com/office/officeart/2005/8/layout/orgChart1"/>
    <dgm:cxn modelId="{34A0C32C-CC81-4BED-9778-586DFE26CA18}" srcId="{2E3A7AC4-4EEF-4A0F-A0FC-4E3E4333D76E}" destId="{573D7321-95D8-4B5B-A80F-A9BC09895976}" srcOrd="0" destOrd="0" parTransId="{6E9AFD7C-90F6-4FEF-8FDF-044627529758}" sibTransId="{31335257-120C-4180-BD72-33EFE0A75698}"/>
    <dgm:cxn modelId="{60AB0533-7EC6-445F-8F73-8D8D31A5B507}" srcId="{2E3A7AC4-4EEF-4A0F-A0FC-4E3E4333D76E}" destId="{21100584-18F5-441C-9CF7-8A98F05382B7}" srcOrd="1" destOrd="0" parTransId="{985DD8BD-3156-409E-87EA-0E7E7735413D}" sibTransId="{2151E12F-3A67-4F4C-A377-DE3E900AC829}"/>
    <dgm:cxn modelId="{9A246337-3C83-4120-BFF0-EFCFCB6B8E8E}" type="presOf" srcId="{74EB68E4-F016-4490-A7FC-1A48DF8A0A16}" destId="{69017407-E2F0-418A-B31B-D69CBBA8DA42}" srcOrd="0" destOrd="0" presId="urn:microsoft.com/office/officeart/2005/8/layout/orgChart1"/>
    <dgm:cxn modelId="{C16C823D-F2C4-437F-85A8-EB86C1D3A5EC}" type="presOf" srcId="{21100584-18F5-441C-9CF7-8A98F05382B7}" destId="{EACE7CBA-6D74-4B6E-AC43-DDFDC2D88874}" srcOrd="1" destOrd="0" presId="urn:microsoft.com/office/officeart/2005/8/layout/orgChart1"/>
    <dgm:cxn modelId="{6F42BD5D-0AD6-46B9-85EE-193F159FE63A}" srcId="{2E3A7AC4-4EEF-4A0F-A0FC-4E3E4333D76E}" destId="{F6BD0974-8DDF-4910-A258-C658280B7D4A}" srcOrd="2" destOrd="0" parTransId="{FC3C95D6-F2ED-4D99-B221-4331409AAF82}" sibTransId="{CCADFB93-E340-423D-95BF-819379D2E4E2}"/>
    <dgm:cxn modelId="{0D91E143-A106-4FAA-BCA1-0A2D5903A873}" type="presOf" srcId="{573D7321-95D8-4B5B-A80F-A9BC09895976}" destId="{59DC9356-22B3-42D0-85F0-17FF327DD584}" srcOrd="1" destOrd="0" presId="urn:microsoft.com/office/officeart/2005/8/layout/orgChart1"/>
    <dgm:cxn modelId="{30707649-8F9C-4E6C-9277-90A3E77B9681}" type="presOf" srcId="{985DD8BD-3156-409E-87EA-0E7E7735413D}" destId="{EE0D7AC9-78CE-43BA-9986-BA3E9CCD7C9D}" srcOrd="0" destOrd="0" presId="urn:microsoft.com/office/officeart/2005/8/layout/orgChart1"/>
    <dgm:cxn modelId="{78CDFF69-B5BF-45B8-8B94-6600FDD1E641}" type="presOf" srcId="{2E3A7AC4-4EEF-4A0F-A0FC-4E3E4333D76E}" destId="{3DC2B26F-8813-4BD5-AACF-F764D8F4C29F}" srcOrd="0" destOrd="0" presId="urn:microsoft.com/office/officeart/2005/8/layout/orgChart1"/>
    <dgm:cxn modelId="{2E3EE85A-C4AD-4227-805B-CC33D4E9A369}" type="presOf" srcId="{F6BD0974-8DDF-4910-A258-C658280B7D4A}" destId="{FED4F22E-986E-4477-BB6D-F32314BCB4FB}" srcOrd="1" destOrd="0" presId="urn:microsoft.com/office/officeart/2005/8/layout/orgChart1"/>
    <dgm:cxn modelId="{FB526481-6B78-49F2-83FE-C43D21FEE40C}" type="presOf" srcId="{2E3A7AC4-4EEF-4A0F-A0FC-4E3E4333D76E}" destId="{A125FD73-B009-408A-9404-285F6F4C3805}" srcOrd="1" destOrd="0" presId="urn:microsoft.com/office/officeart/2005/8/layout/orgChart1"/>
    <dgm:cxn modelId="{09B27FB4-0979-461C-AC8B-3B3E07781DCB}" type="presOf" srcId="{FC3C95D6-F2ED-4D99-B221-4331409AAF82}" destId="{4481A4F6-8F62-4364-BDA1-00DFA1E41413}" srcOrd="0" destOrd="0" presId="urn:microsoft.com/office/officeart/2005/8/layout/orgChart1"/>
    <dgm:cxn modelId="{957A18BA-6B01-429F-A908-A069EE024C43}" type="presOf" srcId="{573D7321-95D8-4B5B-A80F-A9BC09895976}" destId="{E1A5ED6C-CEAF-4167-9176-F8576C315DDA}" srcOrd="0" destOrd="0" presId="urn:microsoft.com/office/officeart/2005/8/layout/orgChart1"/>
    <dgm:cxn modelId="{15CC17D2-EFCA-4622-8376-FBAE83C06153}" srcId="{74EB68E4-F016-4490-A7FC-1A48DF8A0A16}" destId="{2E3A7AC4-4EEF-4A0F-A0FC-4E3E4333D76E}" srcOrd="0" destOrd="0" parTransId="{EC966000-5061-4801-80BC-CADEDDC78836}" sibTransId="{74D20BB9-B4D6-4032-A6AB-C496BEC49511}"/>
    <dgm:cxn modelId="{4108F6DE-9B1B-4173-BA4C-9ED79D4C7545}" type="presOf" srcId="{6E9AFD7C-90F6-4FEF-8FDF-044627529758}" destId="{CFED0A10-D09C-409B-B026-9EC85AC931F5}" srcOrd="0" destOrd="0" presId="urn:microsoft.com/office/officeart/2005/8/layout/orgChart1"/>
    <dgm:cxn modelId="{D6433592-C6F2-475D-A0F6-761C629433B8}" type="presParOf" srcId="{69017407-E2F0-418A-B31B-D69CBBA8DA42}" destId="{85AAEBE7-8446-4400-85DF-09219B0C9029}" srcOrd="0" destOrd="0" presId="urn:microsoft.com/office/officeart/2005/8/layout/orgChart1"/>
    <dgm:cxn modelId="{4DCB95F0-109E-4AFE-A918-A62BCBBD7C7E}" type="presParOf" srcId="{85AAEBE7-8446-4400-85DF-09219B0C9029}" destId="{4D386F05-C146-4178-8693-42629136BEE7}" srcOrd="0" destOrd="0" presId="urn:microsoft.com/office/officeart/2005/8/layout/orgChart1"/>
    <dgm:cxn modelId="{67E7F9DB-0B83-4D8B-A90F-66649CB4C660}" type="presParOf" srcId="{4D386F05-C146-4178-8693-42629136BEE7}" destId="{3DC2B26F-8813-4BD5-AACF-F764D8F4C29F}" srcOrd="0" destOrd="0" presId="urn:microsoft.com/office/officeart/2005/8/layout/orgChart1"/>
    <dgm:cxn modelId="{ACBDD351-6C6A-47F2-A257-328B8875E481}" type="presParOf" srcId="{4D386F05-C146-4178-8693-42629136BEE7}" destId="{A125FD73-B009-408A-9404-285F6F4C3805}" srcOrd="1" destOrd="0" presId="urn:microsoft.com/office/officeart/2005/8/layout/orgChart1"/>
    <dgm:cxn modelId="{935DF115-B209-4013-8568-C22413D180E0}" type="presParOf" srcId="{85AAEBE7-8446-4400-85DF-09219B0C9029}" destId="{F45B87F4-7CFC-460F-AB71-8089A10D0BCC}" srcOrd="1" destOrd="0" presId="urn:microsoft.com/office/officeart/2005/8/layout/orgChart1"/>
    <dgm:cxn modelId="{D1647E3F-E23E-49D5-8578-CF2F56346088}" type="presParOf" srcId="{F45B87F4-7CFC-460F-AB71-8089A10D0BCC}" destId="{CFED0A10-D09C-409B-B026-9EC85AC931F5}" srcOrd="0" destOrd="0" presId="urn:microsoft.com/office/officeart/2005/8/layout/orgChart1"/>
    <dgm:cxn modelId="{72B0073A-C672-4840-BBFB-1BAC95C91187}" type="presParOf" srcId="{F45B87F4-7CFC-460F-AB71-8089A10D0BCC}" destId="{1DCB8519-1214-4DCE-B61F-09149CA42878}" srcOrd="1" destOrd="0" presId="urn:microsoft.com/office/officeart/2005/8/layout/orgChart1"/>
    <dgm:cxn modelId="{3B037130-7912-40CE-833F-41E2ED8F0591}" type="presParOf" srcId="{1DCB8519-1214-4DCE-B61F-09149CA42878}" destId="{7E0C8741-B27A-4F40-A477-BE1C3CCB7A14}" srcOrd="0" destOrd="0" presId="urn:microsoft.com/office/officeart/2005/8/layout/orgChart1"/>
    <dgm:cxn modelId="{DB16CBE1-B315-4D39-ADE8-79134AEBFD7A}" type="presParOf" srcId="{7E0C8741-B27A-4F40-A477-BE1C3CCB7A14}" destId="{E1A5ED6C-CEAF-4167-9176-F8576C315DDA}" srcOrd="0" destOrd="0" presId="urn:microsoft.com/office/officeart/2005/8/layout/orgChart1"/>
    <dgm:cxn modelId="{FD2BFE22-F0EC-4CC8-BA5D-F7191F304CF8}" type="presParOf" srcId="{7E0C8741-B27A-4F40-A477-BE1C3CCB7A14}" destId="{59DC9356-22B3-42D0-85F0-17FF327DD584}" srcOrd="1" destOrd="0" presId="urn:microsoft.com/office/officeart/2005/8/layout/orgChart1"/>
    <dgm:cxn modelId="{4570C273-4F76-4203-860D-E80871357604}" type="presParOf" srcId="{1DCB8519-1214-4DCE-B61F-09149CA42878}" destId="{FC45B2BB-4186-40BF-9613-321AEB6E3833}" srcOrd="1" destOrd="0" presId="urn:microsoft.com/office/officeart/2005/8/layout/orgChart1"/>
    <dgm:cxn modelId="{9349EC12-0144-4A22-B3F0-DC4219E3A868}" type="presParOf" srcId="{1DCB8519-1214-4DCE-B61F-09149CA42878}" destId="{EBE161C5-6A85-4B33-968B-F14B9CDFFD9F}" srcOrd="2" destOrd="0" presId="urn:microsoft.com/office/officeart/2005/8/layout/orgChart1"/>
    <dgm:cxn modelId="{C2364BA5-18E0-4030-BB18-C6ADA4E5B8FA}" type="presParOf" srcId="{F45B87F4-7CFC-460F-AB71-8089A10D0BCC}" destId="{EE0D7AC9-78CE-43BA-9986-BA3E9CCD7C9D}" srcOrd="2" destOrd="0" presId="urn:microsoft.com/office/officeart/2005/8/layout/orgChart1"/>
    <dgm:cxn modelId="{46704877-DC3A-4300-9D45-344237FE4E3E}" type="presParOf" srcId="{F45B87F4-7CFC-460F-AB71-8089A10D0BCC}" destId="{98347E3D-0322-49F0-A767-0956F7431805}" srcOrd="3" destOrd="0" presId="urn:microsoft.com/office/officeart/2005/8/layout/orgChart1"/>
    <dgm:cxn modelId="{0AD2F556-CD83-4B43-AFB3-3AE893BF0904}" type="presParOf" srcId="{98347E3D-0322-49F0-A767-0956F7431805}" destId="{3503A79C-FF7D-432A-A639-D9CAD43F81D6}" srcOrd="0" destOrd="0" presId="urn:microsoft.com/office/officeart/2005/8/layout/orgChart1"/>
    <dgm:cxn modelId="{30839230-96FC-4053-8A01-54277CE139B1}" type="presParOf" srcId="{3503A79C-FF7D-432A-A639-D9CAD43F81D6}" destId="{B58D3F4E-A995-4DE4-AF8A-89C53E3CE290}" srcOrd="0" destOrd="0" presId="urn:microsoft.com/office/officeart/2005/8/layout/orgChart1"/>
    <dgm:cxn modelId="{D6D40AF0-BBBE-4CE4-8F7A-72B5411409BC}" type="presParOf" srcId="{3503A79C-FF7D-432A-A639-D9CAD43F81D6}" destId="{EACE7CBA-6D74-4B6E-AC43-DDFDC2D88874}" srcOrd="1" destOrd="0" presId="urn:microsoft.com/office/officeart/2005/8/layout/orgChart1"/>
    <dgm:cxn modelId="{7F267313-374C-48CE-87A0-C0C6C2613B77}" type="presParOf" srcId="{98347E3D-0322-49F0-A767-0956F7431805}" destId="{0EAB71C5-0B52-4AC4-AFC5-E49180B28BBA}" srcOrd="1" destOrd="0" presId="urn:microsoft.com/office/officeart/2005/8/layout/orgChart1"/>
    <dgm:cxn modelId="{487C5879-F9F4-4F34-AF57-D3F5657CF0DC}" type="presParOf" srcId="{98347E3D-0322-49F0-A767-0956F7431805}" destId="{1D814ED8-52AD-4FB4-9FA2-8B0B4EBE2914}" srcOrd="2" destOrd="0" presId="urn:microsoft.com/office/officeart/2005/8/layout/orgChart1"/>
    <dgm:cxn modelId="{9A9BE36E-CABC-4599-AAEF-1BECFE0BA177}" type="presParOf" srcId="{F45B87F4-7CFC-460F-AB71-8089A10D0BCC}" destId="{4481A4F6-8F62-4364-BDA1-00DFA1E41413}" srcOrd="4" destOrd="0" presId="urn:microsoft.com/office/officeart/2005/8/layout/orgChart1"/>
    <dgm:cxn modelId="{AC7F7577-5D28-4A1A-8DAE-2C4EC170D4BC}" type="presParOf" srcId="{F45B87F4-7CFC-460F-AB71-8089A10D0BCC}" destId="{9835B468-C624-4EB9-8024-17E9C5FE846D}" srcOrd="5" destOrd="0" presId="urn:microsoft.com/office/officeart/2005/8/layout/orgChart1"/>
    <dgm:cxn modelId="{B1B1098B-9C76-4957-8F34-272FEE813240}" type="presParOf" srcId="{9835B468-C624-4EB9-8024-17E9C5FE846D}" destId="{85787830-8141-45D1-B669-7CA2E3332E6B}" srcOrd="0" destOrd="0" presId="urn:microsoft.com/office/officeart/2005/8/layout/orgChart1"/>
    <dgm:cxn modelId="{0D94AEBC-7EFC-4933-B7D9-8F1D62E1803C}" type="presParOf" srcId="{85787830-8141-45D1-B669-7CA2E3332E6B}" destId="{5E99E4C4-C700-46EB-BAF3-C5AB9FC1E83C}" srcOrd="0" destOrd="0" presId="urn:microsoft.com/office/officeart/2005/8/layout/orgChart1"/>
    <dgm:cxn modelId="{A79CDFEF-34C0-47BF-9D53-7C5D62C3786B}" type="presParOf" srcId="{85787830-8141-45D1-B669-7CA2E3332E6B}" destId="{FED4F22E-986E-4477-BB6D-F32314BCB4FB}" srcOrd="1" destOrd="0" presId="urn:microsoft.com/office/officeart/2005/8/layout/orgChart1"/>
    <dgm:cxn modelId="{89AF0F68-2049-4BF8-A71D-D392A27E268F}" type="presParOf" srcId="{9835B468-C624-4EB9-8024-17E9C5FE846D}" destId="{2D54A165-4A44-459E-A802-40F2BFCA10F8}" srcOrd="1" destOrd="0" presId="urn:microsoft.com/office/officeart/2005/8/layout/orgChart1"/>
    <dgm:cxn modelId="{DED8A13F-11CD-4AA7-9AE0-CBB74E7944F9}" type="presParOf" srcId="{9835B468-C624-4EB9-8024-17E9C5FE846D}" destId="{17198AC2-5C79-415D-AA02-414E75928EAB}" srcOrd="2" destOrd="0" presId="urn:microsoft.com/office/officeart/2005/8/layout/orgChart1"/>
    <dgm:cxn modelId="{4CF62138-7D37-462E-8107-B1EAEA686604}" type="presParOf" srcId="{85AAEBE7-8446-4400-85DF-09219B0C9029}" destId="{3740DF90-0BEC-4A19-A25A-A4942FE39D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1A4F6-8F62-4364-BDA1-00DFA1E41413}">
      <dsp:nvSpPr>
        <dsp:cNvPr id="0" name=""/>
        <dsp:cNvSpPr/>
      </dsp:nvSpPr>
      <dsp:spPr>
        <a:xfrm>
          <a:off x="3876059" y="1046543"/>
          <a:ext cx="2793456" cy="401254"/>
        </a:xfrm>
        <a:custGeom>
          <a:avLst/>
          <a:gdLst/>
          <a:ahLst/>
          <a:cxnLst/>
          <a:rect l="0" t="0" r="0" b="0"/>
          <a:pathLst>
            <a:path>
              <a:moveTo>
                <a:pt x="0" y="0"/>
              </a:moveTo>
              <a:lnTo>
                <a:pt x="0" y="274412"/>
              </a:lnTo>
              <a:lnTo>
                <a:pt x="2793456" y="274412"/>
              </a:lnTo>
              <a:lnTo>
                <a:pt x="2793456" y="4012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D7AC9-78CE-43BA-9986-BA3E9CCD7C9D}">
      <dsp:nvSpPr>
        <dsp:cNvPr id="0" name=""/>
        <dsp:cNvSpPr/>
      </dsp:nvSpPr>
      <dsp:spPr>
        <a:xfrm>
          <a:off x="3830339" y="1046543"/>
          <a:ext cx="91440" cy="401254"/>
        </a:xfrm>
        <a:custGeom>
          <a:avLst/>
          <a:gdLst/>
          <a:ahLst/>
          <a:cxnLst/>
          <a:rect l="0" t="0" r="0" b="0"/>
          <a:pathLst>
            <a:path>
              <a:moveTo>
                <a:pt x="45720" y="0"/>
              </a:moveTo>
              <a:lnTo>
                <a:pt x="45720" y="274412"/>
              </a:lnTo>
              <a:lnTo>
                <a:pt x="51832" y="274412"/>
              </a:lnTo>
              <a:lnTo>
                <a:pt x="51832" y="4012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D0A10-D09C-409B-B026-9EC85AC931F5}">
      <dsp:nvSpPr>
        <dsp:cNvPr id="0" name=""/>
        <dsp:cNvSpPr/>
      </dsp:nvSpPr>
      <dsp:spPr>
        <a:xfrm>
          <a:off x="1281660" y="1046543"/>
          <a:ext cx="2594399" cy="401254"/>
        </a:xfrm>
        <a:custGeom>
          <a:avLst/>
          <a:gdLst/>
          <a:ahLst/>
          <a:cxnLst/>
          <a:rect l="0" t="0" r="0" b="0"/>
          <a:pathLst>
            <a:path>
              <a:moveTo>
                <a:pt x="2594399" y="0"/>
              </a:moveTo>
              <a:lnTo>
                <a:pt x="2594399" y="274412"/>
              </a:lnTo>
              <a:lnTo>
                <a:pt x="0" y="274412"/>
              </a:lnTo>
              <a:lnTo>
                <a:pt x="0" y="4012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2B26F-8813-4BD5-AACF-F764D8F4C29F}">
      <dsp:nvSpPr>
        <dsp:cNvPr id="0" name=""/>
        <dsp:cNvSpPr/>
      </dsp:nvSpPr>
      <dsp:spPr>
        <a:xfrm>
          <a:off x="2777166" y="0"/>
          <a:ext cx="2197785" cy="10465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Japanese health care system</a:t>
          </a:r>
        </a:p>
      </dsp:txBody>
      <dsp:txXfrm>
        <a:off x="2777166" y="0"/>
        <a:ext cx="2197785" cy="1046543"/>
      </dsp:txXfrm>
    </dsp:sp>
    <dsp:sp modelId="{E1A5ED6C-CEAF-4167-9176-F8576C315DDA}">
      <dsp:nvSpPr>
        <dsp:cNvPr id="0" name=""/>
        <dsp:cNvSpPr/>
      </dsp:nvSpPr>
      <dsp:spPr>
        <a:xfrm>
          <a:off x="0" y="1447798"/>
          <a:ext cx="2563320" cy="1010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Employee</a:t>
          </a:r>
          <a:r>
            <a:rPr lang="en-US" sz="1800" b="1" kern="1200" baseline="0" dirty="0">
              <a:latin typeface="Arial" panose="020B0604020202020204" pitchFamily="34" charset="0"/>
              <a:cs typeface="Arial" panose="020B0604020202020204" pitchFamily="34" charset="0"/>
            </a:rPr>
            <a:t> health insurance</a:t>
          </a:r>
          <a:endParaRPr lang="en-US" sz="1800" b="1" kern="1200" dirty="0">
            <a:latin typeface="Arial" panose="020B0604020202020204" pitchFamily="34" charset="0"/>
            <a:cs typeface="Arial" panose="020B0604020202020204" pitchFamily="34" charset="0"/>
          </a:endParaRPr>
        </a:p>
      </dsp:txBody>
      <dsp:txXfrm>
        <a:off x="0" y="1447798"/>
        <a:ext cx="2563320" cy="1010689"/>
      </dsp:txXfrm>
    </dsp:sp>
    <dsp:sp modelId="{B58D3F4E-A995-4DE4-AF8A-89C53E3CE290}">
      <dsp:nvSpPr>
        <dsp:cNvPr id="0" name=""/>
        <dsp:cNvSpPr/>
      </dsp:nvSpPr>
      <dsp:spPr>
        <a:xfrm>
          <a:off x="2865587" y="1447798"/>
          <a:ext cx="2033168" cy="1060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Elderly (</a:t>
          </a:r>
          <a:r>
            <a:rPr lang="en-US" sz="1800" b="1" kern="1200" dirty="0" err="1">
              <a:latin typeface="Arial" panose="020B0604020202020204" pitchFamily="34" charset="0"/>
              <a:cs typeface="Arial" panose="020B0604020202020204" pitchFamily="34" charset="0"/>
            </a:rPr>
            <a:t>Roken</a:t>
          </a:r>
          <a:r>
            <a:rPr lang="en-US" sz="1100" kern="1200" dirty="0"/>
            <a:t>)</a:t>
          </a:r>
        </a:p>
      </dsp:txBody>
      <dsp:txXfrm>
        <a:off x="2865587" y="1447798"/>
        <a:ext cx="2033168" cy="1060411"/>
      </dsp:txXfrm>
    </dsp:sp>
    <dsp:sp modelId="{5E99E4C4-C700-46EB-BAF3-C5AB9FC1E83C}">
      <dsp:nvSpPr>
        <dsp:cNvPr id="0" name=""/>
        <dsp:cNvSpPr/>
      </dsp:nvSpPr>
      <dsp:spPr>
        <a:xfrm>
          <a:off x="5109431" y="1447798"/>
          <a:ext cx="3120168" cy="10604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Self-employed, retired, others (</a:t>
          </a:r>
          <a:r>
            <a:rPr lang="en-US" sz="1800" b="1" kern="1200" dirty="0" err="1">
              <a:latin typeface="Arial" panose="020B0604020202020204" pitchFamily="34" charset="0"/>
              <a:cs typeface="Arial" panose="020B0604020202020204" pitchFamily="34" charset="0"/>
            </a:rPr>
            <a:t>Kokuho</a:t>
          </a:r>
          <a:r>
            <a:rPr lang="en-US" sz="1800" b="1" kern="1200" dirty="0">
              <a:latin typeface="Arial" panose="020B0604020202020204" pitchFamily="34" charset="0"/>
              <a:cs typeface="Arial" panose="020B0604020202020204" pitchFamily="34" charset="0"/>
            </a:rPr>
            <a:t>)</a:t>
          </a:r>
        </a:p>
      </dsp:txBody>
      <dsp:txXfrm>
        <a:off x="5109431" y="1447798"/>
        <a:ext cx="3120168" cy="10604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3C4A2-8715-4909-BDD4-BA051126823B}" type="datetimeFigureOut">
              <a:rPr lang="en-US" smtClean="0"/>
              <a:t>4/16/2021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E7279-BDA2-4BD5-A36B-F6BB7DB2C68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DE7279-BDA2-4BD5-A36B-F6BB7DB2C687}" type="slidenum">
              <a:rPr lang="en-US" smtClean="0"/>
              <a:t>19</a:t>
            </a:fld>
            <a:endParaRPr lang="en-US"/>
          </a:p>
        </p:txBody>
      </p:sp>
    </p:spTree>
    <p:extLst>
      <p:ext uri="{BB962C8B-B14F-4D97-AF65-F5344CB8AC3E}">
        <p14:creationId xmlns:p14="http://schemas.microsoft.com/office/powerpoint/2010/main" val="2354862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FBB834-7044-4E0E-9516-CD9743347969}"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22833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22679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250046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837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86815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7FBB834-7044-4E0E-9516-CD9743347969}" type="datetimeFigureOut">
              <a:rPr lang="en-US" smtClean="0"/>
              <a:pPr/>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124152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7FBB834-7044-4E0E-9516-CD9743347969}" type="datetimeFigureOut">
              <a:rPr lang="en-US" smtClean="0"/>
              <a:pPr/>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28148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BB834-7044-4E0E-9516-CD9743347969}"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215825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BB834-7044-4E0E-9516-CD9743347969}"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978595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BB834-7044-4E0E-9516-CD9743347969}"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168681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122794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BB834-7044-4E0E-9516-CD9743347969}"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49889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FBB834-7044-4E0E-9516-CD9743347969}" type="datetimeFigureOut">
              <a:rPr lang="en-US" smtClean="0"/>
              <a:pPr/>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248780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10912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BB834-7044-4E0E-9516-CD9743347969}" type="datetimeFigureOut">
              <a:rPr lang="en-US" smtClean="0"/>
              <a:pPr/>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50366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BB834-7044-4E0E-9516-CD9743347969}" type="datetimeFigureOut">
              <a:rPr lang="en-US" smtClean="0"/>
              <a:pPr/>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256865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7FBB834-7044-4E0E-9516-CD9743347969}" type="datetimeFigureOut">
              <a:rPr lang="en-US" smtClean="0"/>
              <a:pPr/>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179178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65137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FBB834-7044-4E0E-9516-CD9743347969}" type="datetimeFigureOut">
              <a:rPr lang="en-US" smtClean="0"/>
              <a:pPr/>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0CB66-353A-43CF-A076-7A785E4FC2DF}" type="slidenum">
              <a:rPr lang="en-US" smtClean="0"/>
              <a:pPr/>
              <a:t>‹#›</a:t>
            </a:fld>
            <a:endParaRPr lang="en-US"/>
          </a:p>
        </p:txBody>
      </p:sp>
    </p:spTree>
    <p:extLst>
      <p:ext uri="{BB962C8B-B14F-4D97-AF65-F5344CB8AC3E}">
        <p14:creationId xmlns:p14="http://schemas.microsoft.com/office/powerpoint/2010/main" val="349649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7FBB834-7044-4E0E-9516-CD9743347969}" type="datetimeFigureOut">
              <a:rPr lang="en-US" smtClean="0"/>
              <a:pPr/>
              <a:t>4/16/2021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530CB66-353A-43CF-A076-7A785E4FC2DF}" type="slidenum">
              <a:rPr lang="en-US" smtClean="0"/>
              <a:pPr/>
              <a:t>‹#›</a:t>
            </a:fld>
            <a:endParaRPr lang="en-US"/>
          </a:p>
        </p:txBody>
      </p:sp>
    </p:spTree>
    <p:extLst>
      <p:ext uri="{BB962C8B-B14F-4D97-AF65-F5344CB8AC3E}">
        <p14:creationId xmlns:p14="http://schemas.microsoft.com/office/powerpoint/2010/main" val="1542395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286000"/>
          </a:xfrm>
        </p:spPr>
        <p:txBody>
          <a:bodyPr>
            <a:normAutofit fontScale="90000"/>
          </a:bodyPr>
          <a:lstStyle/>
          <a:p>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b="1" dirty="0">
                <a:latin typeface="Times New Roman" pitchFamily="18" charset="0"/>
                <a:cs typeface="Times New Roman" pitchFamily="18" charset="0"/>
              </a:rPr>
              <a:t>Lecture :</a:t>
            </a:r>
            <a:br>
              <a:rPr lang="en-US" sz="3600" b="1" dirty="0">
                <a:latin typeface="Arial" pitchFamily="34" charset="0"/>
                <a:cs typeface="Arial" pitchFamily="34" charset="0"/>
              </a:rPr>
            </a:br>
            <a:r>
              <a:rPr lang="en-US" sz="3600" b="1" dirty="0">
                <a:latin typeface="Arial" pitchFamily="34" charset="0"/>
                <a:cs typeface="Arial" pitchFamily="34" charset="0"/>
              </a:rPr>
              <a:t>Health System Models </a:t>
            </a:r>
            <a:r>
              <a:rPr lang="en-US" sz="4000" b="1" dirty="0">
                <a:latin typeface="Arial" pitchFamily="34" charset="0"/>
                <a:cs typeface="Arial" pitchFamily="34" charset="0"/>
              </a:rPr>
              <a:t>and provision of healthcare under different health systems</a:t>
            </a:r>
            <a:br>
              <a:rPr lang="en-US" sz="4000" b="1" dirty="0">
                <a:latin typeface="Times New Roman" pitchFamily="18" charset="0"/>
                <a:cs typeface="Times New Roman" pitchFamily="18" charset="0"/>
              </a:rPr>
            </a:br>
            <a:br>
              <a:rPr lang="en-US" sz="4000" b="1" dirty="0">
                <a:latin typeface="Times New Roman" pitchFamily="18" charset="0"/>
                <a:cs typeface="Times New Roman" pitchFamily="18" charset="0"/>
              </a:rPr>
            </a:b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343400"/>
            <a:ext cx="6400800" cy="1752600"/>
          </a:xfrm>
        </p:spPr>
        <p:txBody>
          <a:bodyPr>
            <a:normAutofit lnSpcReduction="10000"/>
          </a:bodyPr>
          <a:lstStyle/>
          <a:p>
            <a:r>
              <a:rPr lang="en-US" sz="2800" dirty="0" err="1">
                <a:solidFill>
                  <a:schemeClr val="tx1"/>
                </a:solidFill>
                <a:latin typeface="Arial" pitchFamily="34" charset="0"/>
                <a:cs typeface="Arial" pitchFamily="34" charset="0"/>
              </a:rPr>
              <a:t>BakiBillah</a:t>
            </a:r>
            <a:r>
              <a:rPr lang="en-US" sz="2800" dirty="0">
                <a:solidFill>
                  <a:schemeClr val="tx1"/>
                </a:solidFill>
                <a:latin typeface="Arial" pitchFamily="34" charset="0"/>
                <a:cs typeface="Arial" pitchFamily="34" charset="0"/>
              </a:rPr>
              <a:t> </a:t>
            </a:r>
          </a:p>
          <a:p>
            <a:r>
              <a:rPr lang="en-US" sz="2800" dirty="0">
                <a:solidFill>
                  <a:schemeClr val="tx1"/>
                </a:solidFill>
                <a:latin typeface="Arial" pitchFamily="34" charset="0"/>
                <a:cs typeface="Arial" pitchFamily="34" charset="0"/>
              </a:rPr>
              <a:t>Lecturer</a:t>
            </a:r>
          </a:p>
          <a:p>
            <a:r>
              <a:rPr lang="en-US" sz="2800" dirty="0">
                <a:solidFill>
                  <a:schemeClr val="tx1"/>
                </a:solidFill>
                <a:latin typeface="Arial" pitchFamily="34" charset="0"/>
                <a:cs typeface="Arial" pitchFamily="34" charset="0"/>
              </a:rPr>
              <a:t>DPH, DIU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7A83-11D5-4B2E-A6C3-F62DF02A569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Mixed health system</a:t>
            </a:r>
          </a:p>
        </p:txBody>
      </p:sp>
      <p:sp>
        <p:nvSpPr>
          <p:cNvPr id="3" name="Content Placeholder 2">
            <a:extLst>
              <a:ext uri="{FF2B5EF4-FFF2-40B4-BE49-F238E27FC236}">
                <a16:creationId xmlns:a16="http://schemas.microsoft.com/office/drawing/2014/main" id="{9FE8EE0B-971C-4023-A561-17DB50B86A52}"/>
              </a:ext>
            </a:extLst>
          </p:cNvPr>
          <p:cNvSpPr>
            <a:spLocks noGrp="1"/>
          </p:cNvSpPr>
          <p:nvPr>
            <p:ph idx="1"/>
          </p:nvPr>
        </p:nvSpPr>
        <p:spPr/>
        <p:txBody>
          <a:bodyPr>
            <a:normAutofit fontScale="70000" lnSpcReduction="20000"/>
          </a:bodyPr>
          <a:lstStyle/>
          <a:p>
            <a:r>
              <a:rPr lang="en-US" sz="2400" dirty="0">
                <a:latin typeface="Arial" panose="020B0604020202020204" pitchFamily="34" charset="0"/>
                <a:cs typeface="Arial" panose="020B0604020202020204" pitchFamily="34" charset="0"/>
              </a:rPr>
              <a:t>According to Oxfam in 2009:</a:t>
            </a:r>
          </a:p>
          <a:p>
            <a:pPr marL="0" indent="0">
              <a:buNone/>
            </a:pPr>
            <a:r>
              <a:rPr lang="en-US" sz="2400" dirty="0">
                <a:latin typeface="Arial" panose="020B0604020202020204" pitchFamily="34" charset="0"/>
                <a:cs typeface="Arial" panose="020B0604020202020204" pitchFamily="34" charset="0"/>
              </a:rPr>
              <a:t>‘Centrally planned government health services that operate side by side with private markets for similar or complementary products and services’</a:t>
            </a:r>
          </a:p>
          <a:p>
            <a:pPr marL="0" indent="0">
              <a:buNone/>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400" b="1" dirty="0">
                <a:latin typeface="Arial" panose="020B0604020202020204" pitchFamily="34" charset="0"/>
                <a:cs typeface="Arial" panose="020B0604020202020204" pitchFamily="34" charset="0"/>
              </a:rPr>
              <a:t> Mixed health system syndrome: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According to WHO bulletin in 2010,</a:t>
            </a:r>
          </a:p>
          <a:p>
            <a:pPr marL="0" indent="0">
              <a:buNone/>
            </a:pPr>
            <a:r>
              <a:rPr lang="en-US" sz="2400" dirty="0">
                <a:latin typeface="Arial" panose="020B0604020202020204" pitchFamily="34" charset="0"/>
                <a:cs typeface="Arial" panose="020B0604020202020204" pitchFamily="34" charset="0"/>
              </a:rPr>
              <a:t>‘When a public and private mix of health care delivery shows symptoms of compromised quality and equity it can be diagnosed as having mixed health system syndrome’</a:t>
            </a:r>
          </a:p>
        </p:txBody>
      </p:sp>
    </p:spTree>
    <p:extLst>
      <p:ext uri="{BB962C8B-B14F-4D97-AF65-F5344CB8AC3E}">
        <p14:creationId xmlns:p14="http://schemas.microsoft.com/office/powerpoint/2010/main" val="61531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FF68-CD69-4E9C-A42B-242333D8B624}"/>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Characteristics of mixed health system</a:t>
            </a:r>
          </a:p>
        </p:txBody>
      </p:sp>
      <p:sp>
        <p:nvSpPr>
          <p:cNvPr id="3" name="Content Placeholder 2">
            <a:extLst>
              <a:ext uri="{FF2B5EF4-FFF2-40B4-BE49-F238E27FC236}">
                <a16:creationId xmlns:a16="http://schemas.microsoft.com/office/drawing/2014/main" id="{D2025A61-9695-4878-B423-1F15270BA4B3}"/>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Diversity in health care provision</a:t>
            </a:r>
          </a:p>
          <a:p>
            <a:r>
              <a:rPr lang="en-US" sz="2800" dirty="0">
                <a:latin typeface="Arial" panose="020B0604020202020204" pitchFamily="34" charset="0"/>
                <a:cs typeface="Arial" panose="020B0604020202020204" pitchFamily="34" charset="0"/>
              </a:rPr>
              <a:t>Dominant, poorly organized private markets</a:t>
            </a:r>
          </a:p>
          <a:p>
            <a:r>
              <a:rPr lang="en-US" sz="2800" dirty="0">
                <a:latin typeface="Arial" panose="020B0604020202020204" pitchFamily="34" charset="0"/>
                <a:cs typeface="Arial" panose="020B0604020202020204" pitchFamily="34" charset="0"/>
              </a:rPr>
              <a:t>Compromised public services</a:t>
            </a:r>
          </a:p>
          <a:p>
            <a:r>
              <a:rPr lang="en-US" sz="2800" dirty="0">
                <a:latin typeface="Arial" panose="020B0604020202020204" pitchFamily="34" charset="0"/>
                <a:cs typeface="Arial" panose="020B0604020202020204" pitchFamily="34" charset="0"/>
              </a:rPr>
              <a:t>Blurred public-private distinction</a:t>
            </a:r>
          </a:p>
          <a:p>
            <a:endParaRPr lang="en-US" dirty="0"/>
          </a:p>
        </p:txBody>
      </p:sp>
    </p:spTree>
    <p:extLst>
      <p:ext uri="{BB962C8B-B14F-4D97-AF65-F5344CB8AC3E}">
        <p14:creationId xmlns:p14="http://schemas.microsoft.com/office/powerpoint/2010/main" val="20696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1F7F-BEA7-48DC-8369-46082D54518F}"/>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Mixed health systems syndrome:</a:t>
            </a:r>
            <a:br>
              <a:rPr lang="en-US" sz="3200" b="1" dirty="0">
                <a:latin typeface="Arial" panose="020B0604020202020204" pitchFamily="34" charset="0"/>
                <a:cs typeface="Arial" panose="020B0604020202020204" pitchFamily="34" charset="0"/>
              </a:rPr>
            </a:br>
            <a:r>
              <a:rPr lang="en-US" sz="3200" b="1" i="1" dirty="0">
                <a:latin typeface="Arial" panose="020B0604020202020204" pitchFamily="34" charset="0"/>
                <a:cs typeface="Arial" panose="020B0604020202020204" pitchFamily="34" charset="0"/>
              </a:rPr>
              <a:t>summary of characteristics</a:t>
            </a:r>
            <a:endParaRPr lang="en-US" sz="3200" b="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4ACAE28-CB9E-485A-84D1-11073C2F60A8}"/>
              </a:ext>
            </a:extLst>
          </p:cNvPr>
          <p:cNvSpPr>
            <a:spLocks noGrp="1"/>
          </p:cNvSpPr>
          <p:nvPr>
            <p:ph sz="half" idx="1"/>
          </p:nvPr>
        </p:nvSpPr>
        <p:spPr>
          <a:xfrm>
            <a:off x="457200" y="1600200"/>
            <a:ext cx="4038600" cy="4983162"/>
          </a:xfrm>
        </p:spPr>
        <p:txBody>
          <a:bodyPr>
            <a:normAutofit fontScale="70000" lnSpcReduction="20000"/>
          </a:bodyPr>
          <a:lstStyle/>
          <a:p>
            <a:pPr>
              <a:buFont typeface="Wingdings" panose="05000000000000000000" pitchFamily="2" charset="2"/>
              <a:buChar char="q"/>
            </a:pPr>
            <a:r>
              <a:rPr lang="en-US" sz="2000" b="1" dirty="0">
                <a:latin typeface="Arial" panose="020B0604020202020204" pitchFamily="34" charset="0"/>
                <a:cs typeface="Arial" panose="020B0604020202020204" pitchFamily="34" charset="0"/>
              </a:rPr>
              <a:t>Diversity in provision</a:t>
            </a:r>
          </a:p>
          <a:p>
            <a:r>
              <a:rPr lang="en-US" sz="2000" dirty="0">
                <a:latin typeface="Arial" panose="020B0604020202020204" pitchFamily="34" charset="0"/>
                <a:cs typeface="Arial" panose="020B0604020202020204" pitchFamily="34" charset="0"/>
              </a:rPr>
              <a:t>Ownership or payment type: Public - private</a:t>
            </a:r>
          </a:p>
          <a:p>
            <a:r>
              <a:rPr lang="en-US" sz="2000" dirty="0">
                <a:latin typeface="Arial" panose="020B0604020202020204" pitchFamily="34" charset="0"/>
                <a:cs typeface="Arial" panose="020B0604020202020204" pitchFamily="34" charset="0"/>
              </a:rPr>
              <a:t>Recognition: Formal - informal</a:t>
            </a:r>
          </a:p>
          <a:p>
            <a:r>
              <a:rPr lang="en-US" sz="2000" dirty="0">
                <a:latin typeface="Arial" panose="020B0604020202020204" pitchFamily="34" charset="0"/>
                <a:cs typeface="Arial" panose="020B0604020202020204" pitchFamily="34" charset="0"/>
              </a:rPr>
              <a:t>System of knowledge: Western - indigenous</a:t>
            </a:r>
          </a:p>
          <a:p>
            <a:r>
              <a:rPr lang="en-US" sz="2000" dirty="0">
                <a:latin typeface="Arial" panose="020B0604020202020204" pitchFamily="34" charset="0"/>
                <a:cs typeface="Arial" panose="020B0604020202020204" pitchFamily="34" charset="0"/>
              </a:rPr>
              <a:t>Cadre: Professional – nonprofessional</a:t>
            </a:r>
          </a:p>
          <a:p>
            <a:r>
              <a:rPr lang="en-US" sz="2000" dirty="0">
                <a:latin typeface="Arial" panose="020B0604020202020204" pitchFamily="34" charset="0"/>
                <a:cs typeface="Arial" panose="020B0604020202020204" pitchFamily="34" charset="0"/>
              </a:rPr>
              <a:t>Large corporatized hospitals – solo / family-run establishments</a:t>
            </a:r>
          </a:p>
          <a:p>
            <a:pPr>
              <a:buFont typeface="Wingdings" panose="05000000000000000000" pitchFamily="2" charset="2"/>
              <a:buChar char="q"/>
            </a:pPr>
            <a:r>
              <a:rPr lang="en-US" sz="2000" b="1" dirty="0">
                <a:latin typeface="Arial" panose="020B0604020202020204" pitchFamily="34" charset="0"/>
                <a:cs typeface="Arial" panose="020B0604020202020204" pitchFamily="34" charset="0"/>
              </a:rPr>
              <a:t>Compromised public services</a:t>
            </a:r>
          </a:p>
          <a:p>
            <a:r>
              <a:rPr lang="en-US" sz="2000" dirty="0">
                <a:latin typeface="Arial" panose="020B0604020202020204" pitchFamily="34" charset="0"/>
                <a:cs typeface="Arial" panose="020B0604020202020204" pitchFamily="34" charset="0"/>
              </a:rPr>
              <a:t>Low public expenditure</a:t>
            </a:r>
          </a:p>
          <a:p>
            <a:r>
              <a:rPr lang="en-US" sz="2000" dirty="0">
                <a:latin typeface="Arial" panose="020B0604020202020204" pitchFamily="34" charset="0"/>
                <a:cs typeface="Arial" panose="020B0604020202020204" pitchFamily="34" charset="0"/>
              </a:rPr>
              <a:t>Inefficiencies in public spending</a:t>
            </a:r>
          </a:p>
          <a:p>
            <a:r>
              <a:rPr lang="en-US" sz="2000" dirty="0">
                <a:latin typeface="Arial" panose="020B0604020202020204" pitchFamily="34" charset="0"/>
                <a:cs typeface="Arial" panose="020B0604020202020204" pitchFamily="34" charset="0"/>
              </a:rPr>
              <a:t>Poor management, oversight and services in public sector</a:t>
            </a:r>
          </a:p>
        </p:txBody>
      </p:sp>
      <p:sp>
        <p:nvSpPr>
          <p:cNvPr id="5" name="Content Placeholder 4">
            <a:extLst>
              <a:ext uri="{FF2B5EF4-FFF2-40B4-BE49-F238E27FC236}">
                <a16:creationId xmlns:a16="http://schemas.microsoft.com/office/drawing/2014/main" id="{FA11A242-B978-4D0D-9048-4940ECDA8B56}"/>
              </a:ext>
            </a:extLst>
          </p:cNvPr>
          <p:cNvSpPr>
            <a:spLocks noGrp="1"/>
          </p:cNvSpPr>
          <p:nvPr>
            <p:ph sz="half" idx="2"/>
          </p:nvPr>
        </p:nvSpPr>
        <p:spPr>
          <a:xfrm>
            <a:off x="4648200" y="1600200"/>
            <a:ext cx="4038600" cy="4983162"/>
          </a:xfrm>
        </p:spPr>
        <p:txBody>
          <a:bodyPr>
            <a:noAutofit/>
          </a:bodyPr>
          <a:lstStyle/>
          <a:p>
            <a:pPr>
              <a:buFont typeface="Wingdings" panose="05000000000000000000" pitchFamily="2" charset="2"/>
              <a:buChar char="q"/>
            </a:pPr>
            <a:r>
              <a:rPr lang="en-US" sz="2000" b="1" dirty="0">
                <a:latin typeface="Arial" panose="020B0604020202020204" pitchFamily="34" charset="0"/>
                <a:cs typeface="Arial" panose="020B0604020202020204" pitchFamily="34" charset="0"/>
              </a:rPr>
              <a:t>Dominant, poorly organized private markets</a:t>
            </a:r>
          </a:p>
          <a:p>
            <a:r>
              <a:rPr lang="en-US" sz="2000" dirty="0">
                <a:latin typeface="Arial" panose="020B0604020202020204" pitchFamily="34" charset="0"/>
                <a:cs typeface="Arial" panose="020B0604020202020204" pitchFamily="34" charset="0"/>
              </a:rPr>
              <a:t>OOP payments predominate</a:t>
            </a:r>
          </a:p>
          <a:p>
            <a:r>
              <a:rPr lang="en-US" sz="2000" dirty="0">
                <a:latin typeface="Arial" panose="020B0604020202020204" pitchFamily="34" charset="0"/>
                <a:cs typeface="Arial" panose="020B0604020202020204" pitchFamily="34" charset="0"/>
              </a:rPr>
              <a:t>Private provision outnumbers public</a:t>
            </a:r>
          </a:p>
          <a:p>
            <a:r>
              <a:rPr lang="en-US" sz="2000" dirty="0">
                <a:latin typeface="Arial" panose="020B0604020202020204" pitchFamily="34" charset="0"/>
                <a:cs typeface="Arial" panose="020B0604020202020204" pitchFamily="34" charset="0"/>
              </a:rPr>
              <a:t>Exploitative practices common</a:t>
            </a:r>
          </a:p>
          <a:p>
            <a:pPr marL="0" indent="0">
              <a:buNone/>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1" dirty="0">
                <a:latin typeface="Arial" panose="020B0604020202020204" pitchFamily="34" charset="0"/>
                <a:cs typeface="Arial" panose="020B0604020202020204" pitchFamily="34" charset="0"/>
              </a:rPr>
              <a:t>Blurred public-private distinction</a:t>
            </a:r>
          </a:p>
          <a:p>
            <a:r>
              <a:rPr lang="en-US" sz="2000" dirty="0">
                <a:latin typeface="Arial" panose="020B0604020202020204" pitchFamily="34" charset="0"/>
                <a:cs typeface="Arial" panose="020B0604020202020204" pitchFamily="34" charset="0"/>
              </a:rPr>
              <a:t>Private doctors linked to government facilities</a:t>
            </a:r>
          </a:p>
          <a:p>
            <a:r>
              <a:rPr lang="en-US" sz="2000" dirty="0">
                <a:latin typeface="Arial" panose="020B0604020202020204" pitchFamily="34" charset="0"/>
                <a:cs typeface="Arial" panose="020B0604020202020204" pitchFamily="34" charset="0"/>
              </a:rPr>
              <a:t>Informal payments</a:t>
            </a:r>
          </a:p>
          <a:p>
            <a:r>
              <a:rPr lang="en-US" sz="2000" dirty="0">
                <a:latin typeface="Arial" panose="020B0604020202020204" pitchFamily="34" charset="0"/>
                <a:cs typeface="Arial" panose="020B0604020202020204" pitchFamily="34" charset="0"/>
              </a:rPr>
              <a:t>Dual practice</a:t>
            </a:r>
          </a:p>
          <a:p>
            <a:r>
              <a:rPr lang="en-US" sz="2000" dirty="0">
                <a:latin typeface="Arial" panose="020B0604020202020204" pitchFamily="34" charset="0"/>
                <a:cs typeface="Arial" panose="020B0604020202020204" pitchFamily="34" charset="0"/>
              </a:rPr>
              <a:t>Formal PPPs</a:t>
            </a:r>
          </a:p>
        </p:txBody>
      </p:sp>
    </p:spTree>
    <p:extLst>
      <p:ext uri="{BB962C8B-B14F-4D97-AF65-F5344CB8AC3E}">
        <p14:creationId xmlns:p14="http://schemas.microsoft.com/office/powerpoint/2010/main" val="300249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E108-7CBD-454C-B977-46792F9232C1}"/>
              </a:ext>
            </a:extLst>
          </p:cNvPr>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What does this mean for users of care?</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2DDDB8-D759-4740-BBFA-1D7CCC3BD099}"/>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Unnecessarily high </a:t>
            </a:r>
            <a:r>
              <a:rPr lang="en-GB" sz="2400" b="1" dirty="0">
                <a:latin typeface="Arial" panose="020B0604020202020204" pitchFamily="34" charset="0"/>
                <a:cs typeface="Arial" panose="020B0604020202020204" pitchFamily="34" charset="0"/>
              </a:rPr>
              <a:t>costs </a:t>
            </a:r>
            <a:r>
              <a:rPr lang="en-GB" sz="2400" dirty="0">
                <a:latin typeface="Arial" panose="020B0604020202020204" pitchFamily="34" charset="0"/>
                <a:cs typeface="Arial" panose="020B0604020202020204" pitchFamily="34" charset="0"/>
              </a:rPr>
              <a:t>of health care</a:t>
            </a:r>
          </a:p>
          <a:p>
            <a:r>
              <a:rPr lang="en-GB" sz="2400" dirty="0">
                <a:latin typeface="Arial" panose="020B0604020202020204" pitchFamily="34" charset="0"/>
                <a:cs typeface="Arial" panose="020B0604020202020204" pitchFamily="34" charset="0"/>
              </a:rPr>
              <a:t>Variable </a:t>
            </a:r>
            <a:r>
              <a:rPr lang="en-GB" sz="2400" b="1" dirty="0">
                <a:latin typeface="Arial" panose="020B0604020202020204" pitchFamily="34" charset="0"/>
                <a:cs typeface="Arial" panose="020B0604020202020204" pitchFamily="34" charset="0"/>
              </a:rPr>
              <a:t>quality </a:t>
            </a:r>
            <a:r>
              <a:rPr lang="en-GB" sz="2400" dirty="0">
                <a:latin typeface="Arial" panose="020B0604020202020204" pitchFamily="34" charset="0"/>
                <a:cs typeface="Arial" panose="020B0604020202020204" pitchFamily="34" charset="0"/>
              </a:rPr>
              <a:t>of care provided</a:t>
            </a:r>
          </a:p>
          <a:p>
            <a:r>
              <a:rPr lang="en-GB" sz="2400" dirty="0">
                <a:latin typeface="Arial" panose="020B0604020202020204" pitchFamily="34" charset="0"/>
                <a:cs typeface="Arial" panose="020B0604020202020204" pitchFamily="34" charset="0"/>
              </a:rPr>
              <a:t>Irregular ethical </a:t>
            </a:r>
            <a:r>
              <a:rPr lang="en-GB" sz="2400" b="1" dirty="0">
                <a:latin typeface="Arial" panose="020B0604020202020204" pitchFamily="34" charset="0"/>
                <a:cs typeface="Arial" panose="020B0604020202020204" pitchFamily="34" charset="0"/>
              </a:rPr>
              <a:t>conduct </a:t>
            </a:r>
            <a:r>
              <a:rPr lang="en-GB" sz="2400" dirty="0">
                <a:latin typeface="Arial" panose="020B0604020202020204" pitchFamily="34" charset="0"/>
                <a:cs typeface="Arial" panose="020B0604020202020204" pitchFamily="34" charset="0"/>
              </a:rPr>
              <a:t>of health care providers</a:t>
            </a:r>
          </a:p>
          <a:p>
            <a:r>
              <a:rPr lang="en-GB" sz="2400" dirty="0">
                <a:latin typeface="Arial" panose="020B0604020202020204" pitchFamily="34" charset="0"/>
                <a:cs typeface="Arial" panose="020B0604020202020204" pitchFamily="34" charset="0"/>
              </a:rPr>
              <a:t>Unavailability / unequal </a:t>
            </a:r>
            <a:r>
              <a:rPr lang="en-GB" sz="2400" b="1" dirty="0">
                <a:latin typeface="Arial" panose="020B0604020202020204" pitchFamily="34" charset="0"/>
                <a:cs typeface="Arial" panose="020B0604020202020204" pitchFamily="34" charset="0"/>
              </a:rPr>
              <a:t>distribution </a:t>
            </a:r>
            <a:r>
              <a:rPr lang="en-GB" sz="2400" dirty="0">
                <a:latin typeface="Arial" panose="020B0604020202020204" pitchFamily="34" charset="0"/>
                <a:cs typeface="Arial" panose="020B0604020202020204" pitchFamily="34" charset="0"/>
              </a:rPr>
              <a:t>of health care providers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82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EE61F5-6B11-42A3-8BE2-DE57932108BF}"/>
              </a:ext>
            </a:extLst>
          </p:cNvPr>
          <p:cNvSpPr>
            <a:spLocks noGrp="1"/>
          </p:cNvSpPr>
          <p:nvPr>
            <p:ph type="title"/>
          </p:nvPr>
        </p:nvSpPr>
        <p:spPr>
          <a:xfrm>
            <a:off x="457200" y="2857500"/>
            <a:ext cx="8229600" cy="1143000"/>
          </a:xfrm>
        </p:spPr>
        <p:txBody>
          <a:bodyPr>
            <a:normAutofit fontScale="90000"/>
          </a:bodyPr>
          <a:lstStyle/>
          <a:p>
            <a:r>
              <a:rPr lang="en-US" b="1" dirty="0">
                <a:latin typeface="Arial" panose="020B0604020202020204" pitchFamily="34" charset="0"/>
                <a:cs typeface="Arial" panose="020B0604020202020204" pitchFamily="34" charset="0"/>
              </a:rPr>
              <a:t>Comparison between different International Health Systems</a:t>
            </a:r>
          </a:p>
        </p:txBody>
      </p:sp>
    </p:spTree>
    <p:extLst>
      <p:ext uri="{BB962C8B-B14F-4D97-AF65-F5344CB8AC3E}">
        <p14:creationId xmlns:p14="http://schemas.microsoft.com/office/powerpoint/2010/main" val="4266933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3E86-C435-4744-92EC-06C8D10D3F2B}"/>
              </a:ext>
            </a:extLst>
          </p:cNvPr>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Financing and delivery mechanisms of a </a:t>
            </a:r>
            <a:r>
              <a:rPr lang="en-US" sz="3200" b="1" dirty="0">
                <a:latin typeface="Arial" panose="020B0604020202020204" pitchFamily="34" charset="0"/>
                <a:cs typeface="Arial" panose="020B0604020202020204" pitchFamily="34" charset="0"/>
              </a:rPr>
              <a:t>Health System</a:t>
            </a:r>
            <a:endParaRPr lang="en-US" sz="3200" dirty="0"/>
          </a:p>
        </p:txBody>
      </p:sp>
      <p:pic>
        <p:nvPicPr>
          <p:cNvPr id="4" name="Content Placeholder 3">
            <a:extLst>
              <a:ext uri="{FF2B5EF4-FFF2-40B4-BE49-F238E27FC236}">
                <a16:creationId xmlns:a16="http://schemas.microsoft.com/office/drawing/2014/main" id="{5DA6CAFA-144B-4568-BA20-B94A2A44EEF3}"/>
              </a:ext>
            </a:extLst>
          </p:cNvPr>
          <p:cNvPicPr>
            <a:picLocks noGrp="1" noChangeAspect="1"/>
          </p:cNvPicPr>
          <p:nvPr>
            <p:ph idx="1"/>
          </p:nvPr>
        </p:nvPicPr>
        <p:blipFill>
          <a:blip r:embed="rId2"/>
          <a:stretch>
            <a:fillRect/>
          </a:stretch>
        </p:blipFill>
        <p:spPr>
          <a:xfrm>
            <a:off x="457200" y="2057401"/>
            <a:ext cx="8229600" cy="2558896"/>
          </a:xfrm>
          <a:prstGeom prst="rect">
            <a:avLst/>
          </a:prstGeom>
        </p:spPr>
      </p:pic>
      <p:cxnSp>
        <p:nvCxnSpPr>
          <p:cNvPr id="5" name="Straight Arrow Connector 4">
            <a:extLst>
              <a:ext uri="{FF2B5EF4-FFF2-40B4-BE49-F238E27FC236}">
                <a16:creationId xmlns:a16="http://schemas.microsoft.com/office/drawing/2014/main" id="{DAA76A54-1DD8-495B-A542-9C7E39D7377B}"/>
              </a:ext>
            </a:extLst>
          </p:cNvPr>
          <p:cNvCxnSpPr>
            <a:cxnSpLocks/>
          </p:cNvCxnSpPr>
          <p:nvPr/>
        </p:nvCxnSpPr>
        <p:spPr>
          <a:xfrm>
            <a:off x="6477000" y="2362200"/>
            <a:ext cx="1219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BBC2516C-55E2-4531-99EA-F704E4B71D5E}"/>
              </a:ext>
            </a:extLst>
          </p:cNvPr>
          <p:cNvCxnSpPr>
            <a:cxnSpLocks/>
          </p:cNvCxnSpPr>
          <p:nvPr/>
        </p:nvCxnSpPr>
        <p:spPr>
          <a:xfrm>
            <a:off x="914400" y="2590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B30B7EA-C1C8-464A-A3D0-B5532B2010EF}"/>
              </a:ext>
            </a:extLst>
          </p:cNvPr>
          <p:cNvSpPr txBox="1"/>
          <p:nvPr/>
        </p:nvSpPr>
        <p:spPr>
          <a:xfrm>
            <a:off x="609600" y="5029200"/>
            <a:ext cx="79248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a:t>
            </a:r>
            <a:r>
              <a:rPr lang="en-US" sz="1600" dirty="0" err="1">
                <a:latin typeface="Arial" panose="020B0604020202020204" pitchFamily="34" charset="0"/>
                <a:cs typeface="Arial" panose="020B0604020202020204" pitchFamily="34" charset="0"/>
              </a:rPr>
              <a:t>Besley</a:t>
            </a:r>
            <a:r>
              <a:rPr lang="en-US" sz="1600" dirty="0">
                <a:latin typeface="Arial" panose="020B0604020202020204" pitchFamily="34" charset="0"/>
                <a:cs typeface="Arial" panose="020B0604020202020204" pitchFamily="34" charset="0"/>
              </a:rPr>
              <a:t> &amp; Gouveia, </a:t>
            </a:r>
            <a:r>
              <a:rPr lang="en-US" sz="1600" dirty="0" err="1">
                <a:latin typeface="Arial" panose="020B0604020202020204" pitchFamily="34" charset="0"/>
                <a:cs typeface="Arial" panose="020B0604020202020204" pitchFamily="34" charset="0"/>
              </a:rPr>
              <a:t>Organisation</a:t>
            </a:r>
            <a:r>
              <a:rPr lang="en-US" sz="1600" dirty="0">
                <a:latin typeface="Arial" panose="020B0604020202020204" pitchFamily="34" charset="0"/>
                <a:cs typeface="Arial" panose="020B0604020202020204" pitchFamily="34" charset="0"/>
              </a:rPr>
              <a:t> for Economic Consumables – Operation &amp; Development (OECD – 1994)</a:t>
            </a:r>
          </a:p>
        </p:txBody>
      </p:sp>
    </p:spTree>
    <p:extLst>
      <p:ext uri="{BB962C8B-B14F-4D97-AF65-F5344CB8AC3E}">
        <p14:creationId xmlns:p14="http://schemas.microsoft.com/office/powerpoint/2010/main" val="210986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GB" sz="3200" b="1" dirty="0">
                <a:latin typeface="Arial" panose="020B0604020202020204" pitchFamily="34" charset="0"/>
                <a:cs typeface="Arial" panose="020B0604020202020204" pitchFamily="34" charset="0"/>
              </a:rPr>
              <a:t>Financing and delivery mechanisms of a </a:t>
            </a:r>
            <a:r>
              <a:rPr lang="en-US" sz="3200" b="1" dirty="0">
                <a:latin typeface="Arial" panose="020B0604020202020204" pitchFamily="34" charset="0"/>
                <a:cs typeface="Arial" panose="020B0604020202020204" pitchFamily="34" charset="0"/>
              </a:rPr>
              <a:t>Health System (Contd.)</a:t>
            </a:r>
          </a:p>
        </p:txBody>
      </p:sp>
      <p:graphicFrame>
        <p:nvGraphicFramePr>
          <p:cNvPr id="10" name="Table 9">
            <a:extLst>
              <a:ext uri="{FF2B5EF4-FFF2-40B4-BE49-F238E27FC236}">
                <a16:creationId xmlns:a16="http://schemas.microsoft.com/office/drawing/2014/main" id="{41C7ADBB-467E-4A4D-B41D-ADD8EE956382}"/>
              </a:ext>
            </a:extLst>
          </p:cNvPr>
          <p:cNvGraphicFramePr>
            <a:graphicFrameLocks noGrp="1"/>
          </p:cNvGraphicFramePr>
          <p:nvPr/>
        </p:nvGraphicFramePr>
        <p:xfrm>
          <a:off x="441960" y="1219200"/>
          <a:ext cx="8229600" cy="5562600"/>
        </p:xfrm>
        <a:graphic>
          <a:graphicData uri="http://schemas.openxmlformats.org/drawingml/2006/table">
            <a:tbl>
              <a:tblPr firstRow="1" bandRow="1">
                <a:tableStyleId>{5940675A-B579-460E-94D1-54222C63F5DA}</a:tableStyleId>
              </a:tblPr>
              <a:tblGrid>
                <a:gridCol w="3749040">
                  <a:extLst>
                    <a:ext uri="{9D8B030D-6E8A-4147-A177-3AD203B41FA5}">
                      <a16:colId xmlns:a16="http://schemas.microsoft.com/office/drawing/2014/main" val="1849962593"/>
                    </a:ext>
                  </a:extLst>
                </a:gridCol>
                <a:gridCol w="2209800">
                  <a:extLst>
                    <a:ext uri="{9D8B030D-6E8A-4147-A177-3AD203B41FA5}">
                      <a16:colId xmlns:a16="http://schemas.microsoft.com/office/drawing/2014/main" val="4062137320"/>
                    </a:ext>
                  </a:extLst>
                </a:gridCol>
                <a:gridCol w="2270760">
                  <a:extLst>
                    <a:ext uri="{9D8B030D-6E8A-4147-A177-3AD203B41FA5}">
                      <a16:colId xmlns:a16="http://schemas.microsoft.com/office/drawing/2014/main" val="111744912"/>
                    </a:ext>
                  </a:extLst>
                </a:gridCol>
              </a:tblGrid>
              <a:tr h="370840">
                <a:tc>
                  <a:txBody>
                    <a:bodyPr/>
                    <a:lstStyle/>
                    <a:p>
                      <a:r>
                        <a:rPr lang="en-US" sz="1600" b="1" dirty="0">
                          <a:latin typeface="Arial" panose="020B0604020202020204" pitchFamily="34" charset="0"/>
                          <a:cs typeface="Arial" panose="020B0604020202020204" pitchFamily="34" charset="0"/>
                        </a:rPr>
                        <a:t>Financing</a:t>
                      </a:r>
                    </a:p>
                  </a:txBody>
                  <a:tcPr/>
                </a:tc>
                <a:tc gridSpan="2">
                  <a:txBody>
                    <a:bodyPr/>
                    <a:lstStyle/>
                    <a:p>
                      <a:pPr algn="ctr"/>
                      <a:r>
                        <a:rPr lang="en-US" sz="1600" b="1" dirty="0">
                          <a:latin typeface="Arial" panose="020B0604020202020204" pitchFamily="34" charset="0"/>
                          <a:cs typeface="Arial" panose="020B0604020202020204" pitchFamily="34" charset="0"/>
                        </a:rPr>
                        <a:t>Delivery system of country</a:t>
                      </a:r>
                    </a:p>
                  </a:txBody>
                  <a:tcPr/>
                </a:tc>
                <a:tc hMerge="1">
                  <a:txBody>
                    <a:bodyPr/>
                    <a:lstStyle/>
                    <a:p>
                      <a:endParaRPr lang="en-US" dirty="0"/>
                    </a:p>
                  </a:txBody>
                  <a:tcPr/>
                </a:tc>
                <a:extLst>
                  <a:ext uri="{0D108BD9-81ED-4DB2-BD59-A6C34878D82A}">
                    <a16:rowId xmlns:a16="http://schemas.microsoft.com/office/drawing/2014/main" val="378699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Public/ private mix</a:t>
                      </a:r>
                    </a:p>
                  </a:txBody>
                  <a:tcPr/>
                </a:tc>
                <a:tc>
                  <a:txBody>
                    <a:bodyPr/>
                    <a:lstStyle/>
                    <a:p>
                      <a:r>
                        <a:rPr lang="en-US" sz="1600" b="1" dirty="0">
                          <a:latin typeface="Arial" panose="020B0604020202020204" pitchFamily="34" charset="0"/>
                          <a:cs typeface="Arial" panose="020B0604020202020204" pitchFamily="34" charset="0"/>
                        </a:rPr>
                        <a:t>Public</a:t>
                      </a:r>
                    </a:p>
                  </a:txBody>
                  <a:tcPr/>
                </a:tc>
                <a:tc>
                  <a:txBody>
                    <a:bodyPr/>
                    <a:lstStyle/>
                    <a:p>
                      <a:r>
                        <a:rPr lang="en-US" sz="1600" b="1" dirty="0">
                          <a:latin typeface="Arial" panose="020B0604020202020204" pitchFamily="34" charset="0"/>
                          <a:cs typeface="Arial" panose="020B0604020202020204" pitchFamily="34" charset="0"/>
                        </a:rPr>
                        <a:t>Private</a:t>
                      </a:r>
                    </a:p>
                  </a:txBody>
                  <a:tcPr/>
                </a:tc>
                <a:extLst>
                  <a:ext uri="{0D108BD9-81ED-4DB2-BD59-A6C34878D82A}">
                    <a16:rowId xmlns:a16="http://schemas.microsoft.com/office/drawing/2014/main" val="1922047330"/>
                  </a:ext>
                </a:extLst>
              </a:tr>
              <a:tr h="370840">
                <a:tc rowSpan="6">
                  <a:txBody>
                    <a:bodyPr/>
                    <a:lstStyle/>
                    <a:p>
                      <a:r>
                        <a:rPr lang="en-US" sz="1600" dirty="0">
                          <a:latin typeface="Arial" panose="020B0604020202020204" pitchFamily="34" charset="0"/>
                          <a:cs typeface="Arial" panose="020B0604020202020204" pitchFamily="34" charset="0"/>
                        </a:rPr>
                        <a:t>Mainly public provision, public finance</a:t>
                      </a:r>
                    </a:p>
                  </a:txBody>
                  <a:tcPr/>
                </a:tc>
                <a:tc>
                  <a:txBody>
                    <a:bodyPr/>
                    <a:lstStyle/>
                    <a:p>
                      <a:r>
                        <a:rPr lang="en-US" sz="1600" dirty="0">
                          <a:latin typeface="Arial" panose="020B0604020202020204" pitchFamily="34" charset="0"/>
                          <a:cs typeface="Arial" panose="020B0604020202020204" pitchFamily="34" charset="0"/>
                        </a:rPr>
                        <a:t>Denmark</a:t>
                      </a:r>
                    </a:p>
                  </a:txBody>
                  <a:tcPr/>
                </a:tc>
                <a:tc>
                  <a:txBody>
                    <a:bodyPr/>
                    <a:lstStyle/>
                    <a:p>
                      <a:r>
                        <a:rPr lang="en-US" sz="1600" dirty="0">
                          <a:latin typeface="Arial" panose="020B0604020202020204" pitchFamily="34" charset="0"/>
                          <a:cs typeface="Arial" panose="020B0604020202020204" pitchFamily="34" charset="0"/>
                        </a:rPr>
                        <a:t>Norway</a:t>
                      </a:r>
                    </a:p>
                  </a:txBody>
                  <a:tcPr/>
                </a:tc>
                <a:extLst>
                  <a:ext uri="{0D108BD9-81ED-4DB2-BD59-A6C34878D82A}">
                    <a16:rowId xmlns:a16="http://schemas.microsoft.com/office/drawing/2014/main" val="4212835363"/>
                  </a:ext>
                </a:extLst>
              </a:tr>
              <a:tr h="370840">
                <a:tc vMerge="1">
                  <a:txBody>
                    <a:bodyPr/>
                    <a:lstStyle/>
                    <a:p>
                      <a:endParaRPr lang="en-US"/>
                    </a:p>
                  </a:txBody>
                  <a:tcPr/>
                </a:tc>
                <a:tc>
                  <a:txBody>
                    <a:bodyPr/>
                    <a:lstStyle/>
                    <a:p>
                      <a:r>
                        <a:rPr lang="en-US" sz="1600" dirty="0">
                          <a:latin typeface="Arial" panose="020B0604020202020204" pitchFamily="34" charset="0"/>
                          <a:cs typeface="Arial" panose="020B0604020202020204" pitchFamily="34" charset="0"/>
                        </a:rPr>
                        <a:t>Finland</a:t>
                      </a:r>
                    </a:p>
                  </a:txBody>
                  <a:tcPr/>
                </a:tc>
                <a:tc>
                  <a:txBody>
                    <a:bodyPr/>
                    <a:lstStyle/>
                    <a:p>
                      <a:r>
                        <a:rPr lang="en-US" sz="1600" dirty="0">
                          <a:latin typeface="Arial" panose="020B0604020202020204" pitchFamily="34" charset="0"/>
                          <a:cs typeface="Arial" panose="020B0604020202020204" pitchFamily="34" charset="0"/>
                        </a:rPr>
                        <a:t>Portugal</a:t>
                      </a:r>
                    </a:p>
                  </a:txBody>
                  <a:tcPr/>
                </a:tc>
                <a:extLst>
                  <a:ext uri="{0D108BD9-81ED-4DB2-BD59-A6C34878D82A}">
                    <a16:rowId xmlns:a16="http://schemas.microsoft.com/office/drawing/2014/main" val="708166187"/>
                  </a:ext>
                </a:extLst>
              </a:tr>
              <a:tr h="370840">
                <a:tc vMerge="1">
                  <a:txBody>
                    <a:bodyPr/>
                    <a:lstStyle/>
                    <a:p>
                      <a:endParaRPr lang="en-US"/>
                    </a:p>
                  </a:txBody>
                  <a:tcPr/>
                </a:tc>
                <a:tc>
                  <a:txBody>
                    <a:bodyPr/>
                    <a:lstStyle/>
                    <a:p>
                      <a:r>
                        <a:rPr lang="en-US" sz="1600" dirty="0">
                          <a:latin typeface="Arial" panose="020B0604020202020204" pitchFamily="34" charset="0"/>
                          <a:cs typeface="Arial" panose="020B0604020202020204" pitchFamily="34" charset="0"/>
                        </a:rPr>
                        <a:t>Greece</a:t>
                      </a:r>
                    </a:p>
                  </a:txBody>
                  <a:tcPr/>
                </a:tc>
                <a:tc>
                  <a:txBody>
                    <a:bodyPr/>
                    <a:lstStyle/>
                    <a:p>
                      <a:r>
                        <a:rPr lang="en-US" sz="1600" dirty="0">
                          <a:latin typeface="Arial" panose="020B0604020202020204" pitchFamily="34" charset="0"/>
                          <a:cs typeface="Arial" panose="020B0604020202020204" pitchFamily="34" charset="0"/>
                        </a:rPr>
                        <a:t>Spain</a:t>
                      </a:r>
                    </a:p>
                  </a:txBody>
                  <a:tcPr/>
                </a:tc>
                <a:extLst>
                  <a:ext uri="{0D108BD9-81ED-4DB2-BD59-A6C34878D82A}">
                    <a16:rowId xmlns:a16="http://schemas.microsoft.com/office/drawing/2014/main" val="3618906710"/>
                  </a:ext>
                </a:extLst>
              </a:tr>
              <a:tr h="370840">
                <a:tc vMerge="1">
                  <a:txBody>
                    <a:bodyPr/>
                    <a:lstStyle/>
                    <a:p>
                      <a:endParaRPr lang="en-US"/>
                    </a:p>
                  </a:txBody>
                  <a:tcPr/>
                </a:tc>
                <a:tc>
                  <a:txBody>
                    <a:bodyPr/>
                    <a:lstStyle/>
                    <a:p>
                      <a:r>
                        <a:rPr lang="en-US" sz="1600" dirty="0">
                          <a:latin typeface="Arial" panose="020B0604020202020204" pitchFamily="34" charset="0"/>
                          <a:cs typeface="Arial" panose="020B0604020202020204" pitchFamily="34" charset="0"/>
                        </a:rPr>
                        <a:t>Iceland</a:t>
                      </a:r>
                    </a:p>
                  </a:txBody>
                  <a:tcPr/>
                </a:tc>
                <a:tc>
                  <a:txBody>
                    <a:bodyPr/>
                    <a:lstStyle/>
                    <a:p>
                      <a:r>
                        <a:rPr lang="en-US" sz="1600" dirty="0">
                          <a:latin typeface="Arial" panose="020B0604020202020204" pitchFamily="34" charset="0"/>
                          <a:cs typeface="Arial" panose="020B0604020202020204" pitchFamily="34" charset="0"/>
                        </a:rPr>
                        <a:t>Sweden</a:t>
                      </a:r>
                    </a:p>
                  </a:txBody>
                  <a:tcPr/>
                </a:tc>
                <a:extLst>
                  <a:ext uri="{0D108BD9-81ED-4DB2-BD59-A6C34878D82A}">
                    <a16:rowId xmlns:a16="http://schemas.microsoft.com/office/drawing/2014/main" val="4227016784"/>
                  </a:ext>
                </a:extLst>
              </a:tr>
              <a:tr h="370840">
                <a:tc vMerge="1">
                  <a:txBody>
                    <a:bodyPr/>
                    <a:lstStyle/>
                    <a:p>
                      <a:endParaRPr lang="en-US"/>
                    </a:p>
                  </a:txBody>
                  <a:tcPr/>
                </a:tc>
                <a:tc>
                  <a:txBody>
                    <a:bodyPr/>
                    <a:lstStyle/>
                    <a:p>
                      <a:r>
                        <a:rPr lang="en-US" sz="1600" dirty="0">
                          <a:latin typeface="Arial" panose="020B0604020202020204" pitchFamily="34" charset="0"/>
                          <a:cs typeface="Arial" panose="020B0604020202020204" pitchFamily="34" charset="0"/>
                        </a:rPr>
                        <a:t>Ireland</a:t>
                      </a:r>
                    </a:p>
                  </a:txBody>
                  <a:tcPr/>
                </a:tc>
                <a:tc>
                  <a:txBody>
                    <a:bodyPr/>
                    <a:lstStyle/>
                    <a:p>
                      <a:r>
                        <a:rPr lang="en-US" sz="1600" dirty="0">
                          <a:latin typeface="Arial" panose="020B0604020202020204" pitchFamily="34" charset="0"/>
                          <a:cs typeface="Arial" panose="020B0604020202020204" pitchFamily="34" charset="0"/>
                        </a:rPr>
                        <a:t>United Kingdom</a:t>
                      </a:r>
                    </a:p>
                  </a:txBody>
                  <a:tcPr/>
                </a:tc>
                <a:extLst>
                  <a:ext uri="{0D108BD9-81ED-4DB2-BD59-A6C34878D82A}">
                    <a16:rowId xmlns:a16="http://schemas.microsoft.com/office/drawing/2014/main" val="731436135"/>
                  </a:ext>
                </a:extLst>
              </a:tr>
              <a:tr h="370840">
                <a:tc vMerge="1">
                  <a:txBody>
                    <a:bodyPr/>
                    <a:lstStyle/>
                    <a:p>
                      <a:endParaRPr lang="en-US" dirty="0"/>
                    </a:p>
                  </a:txBody>
                  <a:tcPr/>
                </a:tc>
                <a:tc>
                  <a:txBody>
                    <a:bodyPr/>
                    <a:lstStyle/>
                    <a:p>
                      <a:r>
                        <a:rPr lang="en-US" sz="1600" dirty="0">
                          <a:latin typeface="Arial" panose="020B0604020202020204" pitchFamily="34" charset="0"/>
                          <a:cs typeface="Arial" panose="020B0604020202020204" pitchFamily="34" charset="0"/>
                        </a:rPr>
                        <a:t>Italy</a:t>
                      </a:r>
                    </a:p>
                  </a:txBody>
                  <a:tcPr/>
                </a:tc>
                <a:tc>
                  <a:txBody>
                    <a:bodyPr/>
                    <a:lstStyle/>
                    <a:p>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46804320"/>
                  </a:ext>
                </a:extLst>
              </a:tr>
              <a:tr h="370840">
                <a:tc rowSpan="4">
                  <a:txBody>
                    <a:bodyPr/>
                    <a:lstStyle/>
                    <a:p>
                      <a:r>
                        <a:rPr lang="en-US" sz="1600" dirty="0">
                          <a:latin typeface="Arial" panose="020B0604020202020204" pitchFamily="34" charset="0"/>
                          <a:cs typeface="Arial" panose="020B0604020202020204" pitchFamily="34" charset="0"/>
                        </a:rPr>
                        <a:t>Mixed provision, public finance</a:t>
                      </a:r>
                    </a:p>
                  </a:txBody>
                  <a:tcPr/>
                </a:tc>
                <a:tc>
                  <a:txBody>
                    <a:bodyPr/>
                    <a:lstStyle/>
                    <a:p>
                      <a:r>
                        <a:rPr lang="en-US" sz="1600" dirty="0">
                          <a:latin typeface="Arial" panose="020B0604020202020204" pitchFamily="34" charset="0"/>
                          <a:cs typeface="Arial" panose="020B0604020202020204" pitchFamily="34" charset="0"/>
                        </a:rPr>
                        <a:t>Australia</a:t>
                      </a:r>
                    </a:p>
                  </a:txBody>
                  <a:tcPr/>
                </a:tc>
                <a:tc>
                  <a:txBody>
                    <a:bodyPr/>
                    <a:lstStyle/>
                    <a:p>
                      <a:r>
                        <a:rPr lang="en-US" sz="1600" dirty="0">
                          <a:latin typeface="Arial" panose="020B0604020202020204" pitchFamily="34" charset="0"/>
                          <a:cs typeface="Arial" panose="020B0604020202020204" pitchFamily="34" charset="0"/>
                        </a:rPr>
                        <a:t>Germany</a:t>
                      </a:r>
                    </a:p>
                  </a:txBody>
                  <a:tcPr/>
                </a:tc>
                <a:extLst>
                  <a:ext uri="{0D108BD9-81ED-4DB2-BD59-A6C34878D82A}">
                    <a16:rowId xmlns:a16="http://schemas.microsoft.com/office/drawing/2014/main" val="1130206553"/>
                  </a:ext>
                </a:extLst>
              </a:tr>
              <a:tr h="370840">
                <a:tc vMerge="1">
                  <a:txBody>
                    <a:bodyPr/>
                    <a:lstStyle/>
                    <a:p>
                      <a:endParaRPr lang="en-US" dirty="0"/>
                    </a:p>
                  </a:txBody>
                  <a:tcPr/>
                </a:tc>
                <a:tc>
                  <a:txBody>
                    <a:bodyPr/>
                    <a:lstStyle/>
                    <a:p>
                      <a:r>
                        <a:rPr lang="en-US" sz="1600" dirty="0">
                          <a:latin typeface="Arial" panose="020B0604020202020204" pitchFamily="34" charset="0"/>
                          <a:cs typeface="Arial" panose="020B0604020202020204" pitchFamily="34" charset="0"/>
                        </a:rPr>
                        <a:t>Austria</a:t>
                      </a:r>
                    </a:p>
                  </a:txBody>
                  <a:tcPr/>
                </a:tc>
                <a:tc>
                  <a:txBody>
                    <a:bodyPr/>
                    <a:lstStyle/>
                    <a:p>
                      <a:r>
                        <a:rPr lang="en-US" sz="1600" dirty="0">
                          <a:latin typeface="Arial" panose="020B0604020202020204" pitchFamily="34" charset="0"/>
                          <a:cs typeface="Arial" panose="020B0604020202020204" pitchFamily="34" charset="0"/>
                        </a:rPr>
                        <a:t>Japan</a:t>
                      </a:r>
                    </a:p>
                  </a:txBody>
                  <a:tcPr/>
                </a:tc>
                <a:extLst>
                  <a:ext uri="{0D108BD9-81ED-4DB2-BD59-A6C34878D82A}">
                    <a16:rowId xmlns:a16="http://schemas.microsoft.com/office/drawing/2014/main" val="3845481145"/>
                  </a:ext>
                </a:extLst>
              </a:tr>
              <a:tr h="370840">
                <a:tc vMerge="1">
                  <a:txBody>
                    <a:bodyPr/>
                    <a:lstStyle/>
                    <a:p>
                      <a:endParaRPr lang="en-US" dirty="0"/>
                    </a:p>
                  </a:txBody>
                  <a:tcPr/>
                </a:tc>
                <a:tc>
                  <a:txBody>
                    <a:bodyPr/>
                    <a:lstStyle/>
                    <a:p>
                      <a:r>
                        <a:rPr lang="en-US" sz="1600" dirty="0">
                          <a:latin typeface="Arial" panose="020B0604020202020204" pitchFamily="34" charset="0"/>
                          <a:cs typeface="Arial" panose="020B0604020202020204" pitchFamily="34" charset="0"/>
                        </a:rPr>
                        <a:t>Belgium</a:t>
                      </a:r>
                    </a:p>
                  </a:txBody>
                  <a:tcPr/>
                </a:tc>
                <a:tc>
                  <a:txBody>
                    <a:bodyPr/>
                    <a:lstStyle/>
                    <a:p>
                      <a:r>
                        <a:rPr lang="en-US" sz="1600" dirty="0">
                          <a:latin typeface="Arial" panose="020B0604020202020204" pitchFamily="34" charset="0"/>
                          <a:cs typeface="Arial" panose="020B0604020202020204" pitchFamily="34" charset="0"/>
                        </a:rPr>
                        <a:t>Luxembourg</a:t>
                      </a:r>
                    </a:p>
                  </a:txBody>
                  <a:tcPr/>
                </a:tc>
                <a:extLst>
                  <a:ext uri="{0D108BD9-81ED-4DB2-BD59-A6C34878D82A}">
                    <a16:rowId xmlns:a16="http://schemas.microsoft.com/office/drawing/2014/main" val="4093688444"/>
                  </a:ext>
                </a:extLst>
              </a:tr>
              <a:tr h="370840">
                <a:tc vMerge="1">
                  <a:txBody>
                    <a:bodyPr/>
                    <a:lstStyle/>
                    <a:p>
                      <a:endParaRPr lang="en-US" dirty="0"/>
                    </a:p>
                  </a:txBody>
                  <a:tcPr/>
                </a:tc>
                <a:tc>
                  <a:txBody>
                    <a:bodyPr/>
                    <a:lstStyle/>
                    <a:p>
                      <a:r>
                        <a:rPr lang="en-US" sz="1600" dirty="0">
                          <a:latin typeface="Arial" panose="020B0604020202020204" pitchFamily="34" charset="0"/>
                          <a:cs typeface="Arial" panose="020B0604020202020204" pitchFamily="34" charset="0"/>
                        </a:rPr>
                        <a:t>France</a:t>
                      </a:r>
                    </a:p>
                  </a:txBody>
                  <a:tcPr/>
                </a:tc>
                <a:tc>
                  <a:txBody>
                    <a:bodyPr/>
                    <a:lstStyle/>
                    <a:p>
                      <a:r>
                        <a:rPr lang="en-US" sz="1600" dirty="0">
                          <a:latin typeface="Arial" panose="020B0604020202020204" pitchFamily="34" charset="0"/>
                          <a:cs typeface="Arial" panose="020B0604020202020204" pitchFamily="34" charset="0"/>
                        </a:rPr>
                        <a:t>New Zealand</a:t>
                      </a:r>
                    </a:p>
                  </a:txBody>
                  <a:tcPr/>
                </a:tc>
                <a:extLst>
                  <a:ext uri="{0D108BD9-81ED-4DB2-BD59-A6C34878D82A}">
                    <a16:rowId xmlns:a16="http://schemas.microsoft.com/office/drawing/2014/main" val="2408745907"/>
                  </a:ext>
                </a:extLst>
              </a:tr>
              <a:tr h="370840">
                <a:tc>
                  <a:txBody>
                    <a:bodyPr/>
                    <a:lstStyle/>
                    <a:p>
                      <a:r>
                        <a:rPr lang="en-US" sz="1600" dirty="0">
                          <a:latin typeface="Arial" panose="020B0604020202020204" pitchFamily="34" charset="0"/>
                          <a:cs typeface="Arial" panose="020B0604020202020204" pitchFamily="34" charset="0"/>
                        </a:rPr>
                        <a:t>Mainly private provision, public finance</a:t>
                      </a:r>
                    </a:p>
                  </a:txBody>
                  <a:tcPr/>
                </a:tc>
                <a:tc>
                  <a:txBody>
                    <a:bodyPr/>
                    <a:lstStyle/>
                    <a:p>
                      <a:r>
                        <a:rPr lang="en-US" sz="1600" dirty="0">
                          <a:latin typeface="Arial" panose="020B0604020202020204" pitchFamily="34" charset="0"/>
                          <a:cs typeface="Arial" panose="020B0604020202020204" pitchFamily="34" charset="0"/>
                        </a:rPr>
                        <a:t>Canada</a:t>
                      </a:r>
                    </a:p>
                  </a:txBody>
                  <a:tcPr/>
                </a:tc>
                <a:tc>
                  <a:txBody>
                    <a:bodyPr/>
                    <a:lstStyle/>
                    <a:p>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12893261"/>
                  </a:ext>
                </a:extLst>
              </a:tr>
              <a:tr h="370840">
                <a:tc>
                  <a:txBody>
                    <a:bodyPr/>
                    <a:lstStyle/>
                    <a:p>
                      <a:r>
                        <a:rPr lang="en-US" sz="1600" dirty="0">
                          <a:latin typeface="Arial" panose="020B0604020202020204" pitchFamily="34" charset="0"/>
                          <a:cs typeface="Arial" panose="020B0604020202020204" pitchFamily="34" charset="0"/>
                        </a:rPr>
                        <a:t>Mixed provision, mixed finance</a:t>
                      </a:r>
                    </a:p>
                  </a:txBody>
                  <a:tcPr/>
                </a:tc>
                <a:tc>
                  <a:txBody>
                    <a:bodyPr/>
                    <a:lstStyle/>
                    <a:p>
                      <a:r>
                        <a:rPr lang="en-US" sz="1600" dirty="0">
                          <a:latin typeface="Arial" panose="020B0604020202020204" pitchFamily="34" charset="0"/>
                          <a:cs typeface="Arial" panose="020B0604020202020204" pitchFamily="34" charset="0"/>
                        </a:rPr>
                        <a:t>Netherlands</a:t>
                      </a:r>
                    </a:p>
                  </a:txBody>
                  <a:tcPr/>
                </a:tc>
                <a:tc>
                  <a:txBody>
                    <a:bodyPr/>
                    <a:lstStyle/>
                    <a:p>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48821397"/>
                  </a:ext>
                </a:extLst>
              </a:tr>
              <a:tr h="370840">
                <a:tc>
                  <a:txBody>
                    <a:bodyPr/>
                    <a:lstStyle/>
                    <a:p>
                      <a:r>
                        <a:rPr lang="en-US" sz="1600" dirty="0">
                          <a:latin typeface="Arial" panose="020B0604020202020204" pitchFamily="34" charset="0"/>
                          <a:cs typeface="Arial" panose="020B0604020202020204" pitchFamily="34" charset="0"/>
                        </a:rPr>
                        <a:t>Mainly private provision, private finance</a:t>
                      </a:r>
                    </a:p>
                  </a:txBody>
                  <a:tcPr/>
                </a:tc>
                <a:tc>
                  <a:txBody>
                    <a:bodyPr/>
                    <a:lstStyle/>
                    <a:p>
                      <a:r>
                        <a:rPr lang="en-US" sz="1600" dirty="0">
                          <a:latin typeface="Arial" panose="020B0604020202020204" pitchFamily="34" charset="0"/>
                          <a:cs typeface="Arial" panose="020B0604020202020204" pitchFamily="34" charset="0"/>
                        </a:rPr>
                        <a:t>Switzerland</a:t>
                      </a:r>
                    </a:p>
                  </a:txBody>
                  <a:tcPr/>
                </a:tc>
                <a:tc>
                  <a:txBody>
                    <a:bodyPr/>
                    <a:lstStyle/>
                    <a:p>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325747379"/>
                  </a:ext>
                </a:extLst>
              </a:tr>
            </a:tbl>
          </a:graphicData>
        </a:graphic>
      </p:graphicFrame>
    </p:spTree>
    <p:extLst>
      <p:ext uri="{BB962C8B-B14F-4D97-AF65-F5344CB8AC3E}">
        <p14:creationId xmlns:p14="http://schemas.microsoft.com/office/powerpoint/2010/main" val="21520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042C-49C1-4BEC-8134-1BBEF0BBD748}"/>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Costs comparisons (% of GDP) for OECD countries (1990-2005) </a:t>
            </a:r>
          </a:p>
        </p:txBody>
      </p:sp>
      <p:pic>
        <p:nvPicPr>
          <p:cNvPr id="5" name="Picture 4">
            <a:extLst>
              <a:ext uri="{FF2B5EF4-FFF2-40B4-BE49-F238E27FC236}">
                <a16:creationId xmlns:a16="http://schemas.microsoft.com/office/drawing/2014/main" id="{523CD15D-3FCF-4C97-A895-1FDA97356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89" y="1666225"/>
            <a:ext cx="8040222" cy="4658375"/>
          </a:xfrm>
          <a:prstGeom prst="rect">
            <a:avLst/>
          </a:prstGeom>
        </p:spPr>
      </p:pic>
    </p:spTree>
    <p:extLst>
      <p:ext uri="{BB962C8B-B14F-4D97-AF65-F5344CB8AC3E}">
        <p14:creationId xmlns:p14="http://schemas.microsoft.com/office/powerpoint/2010/main" val="156598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0F3AF-5BD7-49F7-96A7-AE68AF923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
            <a:ext cx="6019800" cy="6589390"/>
          </a:xfrm>
          <a:prstGeom prst="rect">
            <a:avLst/>
          </a:prstGeom>
        </p:spPr>
      </p:pic>
    </p:spTree>
    <p:extLst>
      <p:ext uri="{BB962C8B-B14F-4D97-AF65-F5344CB8AC3E}">
        <p14:creationId xmlns:p14="http://schemas.microsoft.com/office/powerpoint/2010/main" val="351718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506-527A-435A-8835-53BBBD4BC00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United States Health System costs</a:t>
            </a:r>
          </a:p>
        </p:txBody>
      </p:sp>
      <p:sp>
        <p:nvSpPr>
          <p:cNvPr id="3" name="Content Placeholder 2">
            <a:extLst>
              <a:ext uri="{FF2B5EF4-FFF2-40B4-BE49-F238E27FC236}">
                <a16:creationId xmlns:a16="http://schemas.microsoft.com/office/drawing/2014/main" id="{38C09750-B4D4-456D-A3EF-4443ACFCF254}"/>
              </a:ext>
            </a:extLst>
          </p:cNvPr>
          <p:cNvSpPr>
            <a:spLocks noGrp="1"/>
          </p:cNvSpPr>
          <p:nvPr>
            <p:ph idx="1"/>
          </p:nvPr>
        </p:nvSpPr>
        <p:spPr/>
        <p:txBody>
          <a:bodyPr>
            <a:normAutofit fontScale="40000" lnSpcReduction="20000"/>
          </a:bodyPr>
          <a:lstStyle/>
          <a:p>
            <a:r>
              <a:rPr lang="en-GB" dirty="0">
                <a:latin typeface="Arial" panose="020B0604020202020204" pitchFamily="34" charset="0"/>
                <a:cs typeface="Arial" panose="020B0604020202020204" pitchFamily="34" charset="0"/>
              </a:rPr>
              <a:t>WHO ranking for health attainment: 24</a:t>
            </a:r>
          </a:p>
          <a:p>
            <a:r>
              <a:rPr lang="en-GB" dirty="0">
                <a:latin typeface="Arial" panose="020B0604020202020204" pitchFamily="34" charset="0"/>
                <a:cs typeface="Arial" panose="020B0604020202020204" pitchFamily="34" charset="0"/>
              </a:rPr>
              <a:t>WHO overall ranking: 37</a:t>
            </a:r>
          </a:p>
          <a:p>
            <a:r>
              <a:rPr lang="en-GB" dirty="0">
                <a:latin typeface="Arial" panose="020B0604020202020204" pitchFamily="34" charset="0"/>
                <a:cs typeface="Arial" panose="020B0604020202020204" pitchFamily="34" charset="0"/>
              </a:rPr>
              <a:t>Largest spender on health care health care</a:t>
            </a:r>
          </a:p>
          <a:p>
            <a:pPr>
              <a:buFontTx/>
              <a:buChar char="-"/>
            </a:pPr>
            <a:r>
              <a:rPr lang="en-US" dirty="0">
                <a:latin typeface="Arial" panose="020B0604020202020204" pitchFamily="34" charset="0"/>
                <a:cs typeface="Arial" panose="020B0604020202020204" pitchFamily="34" charset="0"/>
              </a:rPr>
              <a:t>15% of GDP (OECD median 8.6%)</a:t>
            </a:r>
          </a:p>
          <a:p>
            <a:pPr>
              <a:buFontTx/>
              <a:buChar char="-"/>
            </a:pPr>
            <a:r>
              <a:rPr lang="en-US" dirty="0">
                <a:latin typeface="Arial" panose="020B0604020202020204" pitchFamily="34" charset="0"/>
                <a:cs typeface="Arial" panose="020B0604020202020204" pitchFamily="34" charset="0"/>
              </a:rPr>
              <a:t>2.3 trillion in 2007</a:t>
            </a:r>
          </a:p>
          <a:p>
            <a:r>
              <a:rPr lang="en-US" dirty="0">
                <a:latin typeface="Arial" panose="020B0604020202020204" pitchFamily="34" charset="0"/>
                <a:cs typeface="Arial" panose="020B0604020202020204" pitchFamily="34" charset="0"/>
              </a:rPr>
              <a:t>Why so high?</a:t>
            </a:r>
          </a:p>
          <a:p>
            <a:pPr>
              <a:buFontTx/>
              <a:buChar char="-"/>
            </a:pPr>
            <a:r>
              <a:rPr lang="en-US" dirty="0">
                <a:latin typeface="Arial" panose="020B0604020202020204" pitchFamily="34" charset="0"/>
                <a:cs typeface="Arial" panose="020B0604020202020204" pitchFamily="34" charset="0"/>
              </a:rPr>
              <a:t>Providers make more money</a:t>
            </a:r>
          </a:p>
          <a:p>
            <a:pPr>
              <a:buFontTx/>
              <a:buChar char="-"/>
            </a:pPr>
            <a:r>
              <a:rPr lang="en-US" dirty="0">
                <a:latin typeface="Arial" panose="020B0604020202020204" pitchFamily="34" charset="0"/>
                <a:cs typeface="Arial" panose="020B0604020202020204" pitchFamily="34" charset="0"/>
              </a:rPr>
              <a:t>High malpractice insurance</a:t>
            </a:r>
          </a:p>
          <a:p>
            <a:pPr>
              <a:buFontTx/>
              <a:buChar char="-"/>
            </a:pPr>
            <a:r>
              <a:rPr lang="en-GB" dirty="0">
                <a:latin typeface="Arial" panose="020B0604020202020204" pitchFamily="34" charset="0"/>
                <a:cs typeface="Arial" panose="020B0604020202020204" pitchFamily="34" charset="0"/>
              </a:rPr>
              <a:t>“The way we manage health insurance and the complexity of the health system” </a:t>
            </a:r>
          </a:p>
          <a:p>
            <a:r>
              <a:rPr lang="en-GB" dirty="0">
                <a:latin typeface="Arial" panose="020B0604020202020204" pitchFamily="34" charset="0"/>
                <a:cs typeface="Arial" panose="020B0604020202020204" pitchFamily="34" charset="0"/>
              </a:rPr>
              <a:t>Only country that relies on profit-making health insurance </a:t>
            </a:r>
            <a:r>
              <a:rPr lang="en-US" dirty="0">
                <a:latin typeface="Arial" panose="020B0604020202020204" pitchFamily="34" charset="0"/>
                <a:cs typeface="Arial" panose="020B0604020202020204" pitchFamily="34" charset="0"/>
              </a:rPr>
              <a:t>companies</a:t>
            </a:r>
          </a:p>
          <a:p>
            <a:r>
              <a:rPr lang="en-GB" dirty="0">
                <a:latin typeface="Arial" panose="020B0604020202020204" pitchFamily="34" charset="0"/>
                <a:cs typeface="Arial" panose="020B0604020202020204" pitchFamily="34" charset="0"/>
              </a:rPr>
              <a:t>Private insurance industry has the world’s highest administrative costs of any health care payer in the world</a:t>
            </a:r>
          </a:p>
          <a:p>
            <a:r>
              <a:rPr lang="en-GB" dirty="0">
                <a:latin typeface="Arial" panose="020B0604020202020204" pitchFamily="34" charset="0"/>
                <a:cs typeface="Arial" panose="020B0604020202020204" pitchFamily="34" charset="0"/>
              </a:rPr>
              <a:t>Most fragmented health care system in the world</a:t>
            </a:r>
          </a:p>
          <a:p>
            <a:r>
              <a:rPr lang="en-GB" dirty="0">
                <a:latin typeface="Arial" panose="020B0604020202020204" pitchFamily="34" charset="0"/>
                <a:cs typeface="Arial" panose="020B0604020202020204" pitchFamily="34" charset="0"/>
              </a:rPr>
              <a:t>Only industrialized country in the world without UHC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65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itchFamily="34" charset="0"/>
                <a:cs typeface="Arial" pitchFamily="34" charset="0"/>
              </a:rPr>
              <a:t>Overview of the presentation</a:t>
            </a:r>
          </a:p>
        </p:txBody>
      </p:sp>
      <p:sp>
        <p:nvSpPr>
          <p:cNvPr id="3" name="Content Placeholder 2"/>
          <p:cNvSpPr>
            <a:spLocks noGrp="1"/>
          </p:cNvSpPr>
          <p:nvPr>
            <p:ph idx="1"/>
          </p:nvPr>
        </p:nvSpPr>
        <p:spPr>
          <a:xfrm>
            <a:off x="1066800" y="1524000"/>
            <a:ext cx="7620000" cy="4602163"/>
          </a:xfrm>
        </p:spPr>
        <p:txBody>
          <a:bodyPr>
            <a:normAutofit fontScale="92500" lnSpcReduction="10000"/>
          </a:bodyPr>
          <a:lstStyle/>
          <a:p>
            <a:r>
              <a:rPr lang="en-US" sz="2800" dirty="0">
                <a:latin typeface="Arial" panose="020B0604020202020204" pitchFamily="34" charset="0"/>
                <a:cs typeface="Arial" panose="020B0604020202020204" pitchFamily="34" charset="0"/>
              </a:rPr>
              <a:t>Health care models</a:t>
            </a:r>
          </a:p>
          <a:p>
            <a:r>
              <a:rPr lang="en-US" sz="2800" dirty="0">
                <a:latin typeface="Arial" panose="020B0604020202020204" pitchFamily="34" charset="0"/>
                <a:cs typeface="Arial" panose="020B0604020202020204" pitchFamily="34" charset="0"/>
              </a:rPr>
              <a:t>International comparisons</a:t>
            </a:r>
          </a:p>
          <a:p>
            <a:pPr>
              <a:buFontTx/>
              <a:buChar char="-"/>
            </a:pPr>
            <a:r>
              <a:rPr lang="en-US" sz="2800" dirty="0">
                <a:latin typeface="Arial" panose="020B0604020202020204" pitchFamily="34" charset="0"/>
                <a:cs typeface="Arial" panose="020B0604020202020204" pitchFamily="34" charset="0"/>
              </a:rPr>
              <a:t>U.S.A</a:t>
            </a:r>
          </a:p>
          <a:p>
            <a:pPr>
              <a:buFontTx/>
              <a:buChar char="-"/>
            </a:pPr>
            <a:r>
              <a:rPr lang="en-US" sz="2800" dirty="0">
                <a:latin typeface="Arial" panose="020B0604020202020204" pitchFamily="34" charset="0"/>
                <a:cs typeface="Arial" panose="020B0604020202020204" pitchFamily="34" charset="0"/>
              </a:rPr>
              <a:t>U.K.</a:t>
            </a:r>
          </a:p>
          <a:p>
            <a:pPr>
              <a:buFontTx/>
              <a:buChar char="-"/>
            </a:pPr>
            <a:r>
              <a:rPr lang="en-US" sz="2800" dirty="0">
                <a:latin typeface="Arial" panose="020B0604020202020204" pitchFamily="34" charset="0"/>
                <a:cs typeface="Arial" panose="020B0604020202020204" pitchFamily="34" charset="0"/>
              </a:rPr>
              <a:t>Canada</a:t>
            </a:r>
          </a:p>
          <a:p>
            <a:pPr>
              <a:buFontTx/>
              <a:buChar char="-"/>
            </a:pPr>
            <a:r>
              <a:rPr lang="en-US" sz="2800" dirty="0">
                <a:latin typeface="Arial" panose="020B0604020202020204" pitchFamily="34" charset="0"/>
                <a:cs typeface="Arial" panose="020B0604020202020204" pitchFamily="34" charset="0"/>
              </a:rPr>
              <a:t>France</a:t>
            </a:r>
          </a:p>
          <a:p>
            <a:pPr>
              <a:buFontTx/>
              <a:buChar char="-"/>
            </a:pPr>
            <a:r>
              <a:rPr lang="en-US" sz="2800" dirty="0">
                <a:latin typeface="Arial" panose="020B0604020202020204" pitchFamily="34" charset="0"/>
                <a:cs typeface="Arial" panose="020B0604020202020204" pitchFamily="34" charset="0"/>
              </a:rPr>
              <a:t>Germany</a:t>
            </a:r>
          </a:p>
          <a:p>
            <a:pPr>
              <a:buFontTx/>
              <a:buChar char="-"/>
            </a:pPr>
            <a:r>
              <a:rPr lang="en-US" sz="2800" dirty="0">
                <a:latin typeface="Arial" panose="020B0604020202020204" pitchFamily="34" charset="0"/>
                <a:cs typeface="Arial" panose="020B0604020202020204" pitchFamily="34" charset="0"/>
              </a:rPr>
              <a:t>Japan</a:t>
            </a:r>
          </a:p>
          <a:p>
            <a:pPr marL="0" indent="0">
              <a:buNone/>
            </a:pPr>
            <a:endParaRPr lang="en-US" dirty="0"/>
          </a:p>
          <a:p>
            <a:pPr marL="0"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0F7A-2C35-4416-9D4F-BEAA6A8934C6}"/>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United States: benefits and problems</a:t>
            </a:r>
            <a:endParaRPr lang="en-US" sz="3200" dirty="0"/>
          </a:p>
        </p:txBody>
      </p:sp>
      <p:sp>
        <p:nvSpPr>
          <p:cNvPr id="3" name="Content Placeholder 2">
            <a:extLst>
              <a:ext uri="{FF2B5EF4-FFF2-40B4-BE49-F238E27FC236}">
                <a16:creationId xmlns:a16="http://schemas.microsoft.com/office/drawing/2014/main" id="{5990DB0E-C35F-4F7A-9FCD-B649C26F110E}"/>
              </a:ext>
            </a:extLst>
          </p:cNvPr>
          <p:cNvSpPr>
            <a:spLocks noGrp="1"/>
          </p:cNvSpPr>
          <p:nvPr>
            <p:ph idx="1"/>
          </p:nvPr>
        </p:nvSpPr>
        <p:spPr>
          <a:xfrm>
            <a:off x="457200" y="1417638"/>
            <a:ext cx="8229600" cy="4708525"/>
          </a:xfrm>
        </p:spPr>
        <p:txBody>
          <a:bodyPr>
            <a:normAutofit fontScale="55000" lnSpcReduction="20000"/>
          </a:bodyPr>
          <a:lstStyle/>
          <a:p>
            <a:r>
              <a:rPr lang="en-US" sz="2800" dirty="0">
                <a:latin typeface="Arial" panose="020B0604020202020204" pitchFamily="34" charset="0"/>
                <a:cs typeface="Arial" panose="020B0604020202020204" pitchFamily="34" charset="0"/>
              </a:rPr>
              <a:t>Insured</a:t>
            </a:r>
          </a:p>
          <a:p>
            <a:pPr>
              <a:buFontTx/>
              <a:buChar char="-"/>
            </a:pPr>
            <a:r>
              <a:rPr lang="en-US" sz="2800" dirty="0">
                <a:latin typeface="Arial" panose="020B0604020202020204" pitchFamily="34" charset="0"/>
                <a:cs typeface="Arial" panose="020B0604020202020204" pitchFamily="34" charset="0"/>
              </a:rPr>
              <a:t>62% employer-sponsored</a:t>
            </a:r>
          </a:p>
          <a:p>
            <a:pPr>
              <a:buFontTx/>
              <a:buChar char="-"/>
            </a:pPr>
            <a:r>
              <a:rPr lang="en-US" sz="2800" dirty="0">
                <a:latin typeface="Arial" panose="020B0604020202020204" pitchFamily="34" charset="0"/>
                <a:cs typeface="Arial" panose="020B0604020202020204" pitchFamily="34" charset="0"/>
              </a:rPr>
              <a:t>15% Medicaid/ other</a:t>
            </a:r>
          </a:p>
          <a:p>
            <a:pPr>
              <a:buFontTx/>
              <a:buChar char="-"/>
            </a:pPr>
            <a:r>
              <a:rPr lang="en-US" sz="2800" dirty="0">
                <a:latin typeface="Arial" panose="020B0604020202020204" pitchFamily="34" charset="0"/>
                <a:cs typeface="Arial" panose="020B0604020202020204" pitchFamily="34" charset="0"/>
              </a:rPr>
              <a:t>5% private non-group</a:t>
            </a:r>
          </a:p>
          <a:p>
            <a:pPr>
              <a:buFontTx/>
              <a:buChar char="-"/>
            </a:pPr>
            <a:r>
              <a:rPr lang="en-US" sz="2800" dirty="0">
                <a:latin typeface="Arial" panose="020B0604020202020204" pitchFamily="34" charset="0"/>
                <a:cs typeface="Arial" panose="020B0604020202020204" pitchFamily="34" charset="0"/>
              </a:rPr>
              <a:t>18% uninsured (45 million)</a:t>
            </a:r>
          </a:p>
          <a:p>
            <a:r>
              <a:rPr lang="en-US" sz="2800" dirty="0">
                <a:latin typeface="Arial" panose="020B0604020202020204" pitchFamily="34" charset="0"/>
                <a:cs typeface="Arial" panose="020B0604020202020204" pitchFamily="34" charset="0"/>
              </a:rPr>
              <a:t>Quality</a:t>
            </a:r>
          </a:p>
          <a:p>
            <a:pPr>
              <a:buFontTx/>
              <a:buChar char="-"/>
            </a:pPr>
            <a:r>
              <a:rPr lang="en-US" sz="2800" dirty="0">
                <a:latin typeface="Arial" panose="020B0604020202020204" pitchFamily="34" charset="0"/>
                <a:cs typeface="Arial" panose="020B0604020202020204" pitchFamily="34" charset="0"/>
              </a:rPr>
              <a:t>Depends on plan- often gaps for prescription drugs, dental, vision</a:t>
            </a:r>
          </a:p>
          <a:p>
            <a:r>
              <a:rPr lang="en-US" sz="2800" dirty="0">
                <a:latin typeface="Arial" panose="020B0604020202020204" pitchFamily="34" charset="0"/>
                <a:cs typeface="Arial" panose="020B0604020202020204" pitchFamily="34" charset="0"/>
              </a:rPr>
              <a:t>Physician choice</a:t>
            </a:r>
          </a:p>
          <a:p>
            <a:pPr>
              <a:buFontTx/>
              <a:buChar char="-"/>
            </a:pPr>
            <a:r>
              <a:rPr lang="en-US" sz="2800" dirty="0">
                <a:latin typeface="Arial" panose="020B0604020202020204" pitchFamily="34" charset="0"/>
                <a:cs typeface="Arial" panose="020B0604020202020204" pitchFamily="34" charset="0"/>
              </a:rPr>
              <a:t>Restricted choice of providers</a:t>
            </a:r>
          </a:p>
          <a:p>
            <a:r>
              <a:rPr lang="en-US" sz="2800" dirty="0">
                <a:latin typeface="Arial" panose="020B0604020202020204" pitchFamily="34" charset="0"/>
                <a:cs typeface="Arial" panose="020B0604020202020204" pitchFamily="34" charset="0"/>
              </a:rPr>
              <a:t>Waiting time</a:t>
            </a:r>
          </a:p>
          <a:p>
            <a:pPr>
              <a:buFontTx/>
              <a:buChar char="-"/>
            </a:pPr>
            <a:r>
              <a:rPr lang="en-US" sz="2800" dirty="0">
                <a:latin typeface="Arial" panose="020B0604020202020204" pitchFamily="34" charset="0"/>
                <a:cs typeface="Arial" panose="020B0604020202020204" pitchFamily="34" charset="0"/>
              </a:rPr>
              <a:t>Waiting lines relatively rare</a:t>
            </a:r>
          </a:p>
          <a:p>
            <a:r>
              <a:rPr lang="en-US" sz="2800" dirty="0">
                <a:latin typeface="Arial" panose="020B0604020202020204" pitchFamily="34" charset="0"/>
                <a:cs typeface="Arial" panose="020B0604020202020204" pitchFamily="34" charset="0"/>
              </a:rPr>
              <a:t>Significant health disparities by race and income</a:t>
            </a:r>
          </a:p>
          <a:p>
            <a:pPr marL="0" indent="0">
              <a:buNone/>
            </a:pPr>
            <a:endParaRPr lang="en-US" dirty="0"/>
          </a:p>
          <a:p>
            <a:endParaRPr lang="en-US" dirty="0"/>
          </a:p>
          <a:p>
            <a:pPr>
              <a:buFontTx/>
              <a:buChar char="-"/>
            </a:pPr>
            <a:endParaRPr lang="en-US" dirty="0"/>
          </a:p>
        </p:txBody>
      </p:sp>
    </p:spTree>
    <p:extLst>
      <p:ext uri="{BB962C8B-B14F-4D97-AF65-F5344CB8AC3E}">
        <p14:creationId xmlns:p14="http://schemas.microsoft.com/office/powerpoint/2010/main" val="82117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C5D9-C447-4409-BCD9-87F50F1051F5}"/>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Great Britain costs</a:t>
            </a:r>
          </a:p>
        </p:txBody>
      </p:sp>
      <p:sp>
        <p:nvSpPr>
          <p:cNvPr id="3" name="Content Placeholder 2">
            <a:extLst>
              <a:ext uri="{FF2B5EF4-FFF2-40B4-BE49-F238E27FC236}">
                <a16:creationId xmlns:a16="http://schemas.microsoft.com/office/drawing/2014/main" id="{BD73C085-C9A7-4CE5-A504-2D69BCD98561}"/>
              </a:ext>
            </a:extLst>
          </p:cNvPr>
          <p:cNvSpPr>
            <a:spLocks noGrp="1"/>
          </p:cNvSpPr>
          <p:nvPr>
            <p:ph idx="1"/>
          </p:nvPr>
        </p:nvSpPr>
        <p:spPr>
          <a:xfrm>
            <a:off x="457200" y="1417638"/>
            <a:ext cx="8229600" cy="5165724"/>
          </a:xfrm>
        </p:spPr>
        <p:txBody>
          <a:bodyPr>
            <a:normAutofit fontScale="25000" lnSpcReduction="20000"/>
          </a:bodyPr>
          <a:lstStyle/>
          <a:p>
            <a:r>
              <a:rPr lang="en-US" sz="6800" dirty="0">
                <a:latin typeface="Arial" panose="020B0604020202020204" pitchFamily="34" charset="0"/>
                <a:cs typeface="Arial" panose="020B0604020202020204" pitchFamily="34" charset="0"/>
              </a:rPr>
              <a:t>WHO ranking for health attainment: 14</a:t>
            </a:r>
          </a:p>
          <a:p>
            <a:r>
              <a:rPr lang="en-US" sz="6800" dirty="0">
                <a:latin typeface="Arial" panose="020B0604020202020204" pitchFamily="34" charset="0"/>
                <a:cs typeface="Arial" panose="020B0604020202020204" pitchFamily="34" charset="0"/>
              </a:rPr>
              <a:t>WHO overall ranking: 18</a:t>
            </a:r>
          </a:p>
          <a:p>
            <a:r>
              <a:rPr lang="en-US" sz="6800" dirty="0">
                <a:latin typeface="Arial" panose="020B0604020202020204" pitchFamily="34" charset="0"/>
                <a:cs typeface="Arial" panose="020B0604020202020204" pitchFamily="34" charset="0"/>
              </a:rPr>
              <a:t>Insured</a:t>
            </a:r>
          </a:p>
          <a:p>
            <a:pPr>
              <a:buFontTx/>
              <a:buChar char="-"/>
            </a:pPr>
            <a:r>
              <a:rPr lang="en-US" sz="6800" dirty="0">
                <a:latin typeface="Arial" panose="020B0604020202020204" pitchFamily="34" charset="0"/>
                <a:cs typeface="Arial" panose="020B0604020202020204" pitchFamily="34" charset="0"/>
              </a:rPr>
              <a:t>100% of population insured</a:t>
            </a:r>
          </a:p>
          <a:p>
            <a:r>
              <a:rPr lang="en-US" sz="6800" dirty="0">
                <a:latin typeface="Arial" panose="020B0604020202020204" pitchFamily="34" charset="0"/>
                <a:cs typeface="Arial" panose="020B0604020202020204" pitchFamily="34" charset="0"/>
              </a:rPr>
              <a:t>Spending</a:t>
            </a:r>
          </a:p>
          <a:p>
            <a:pPr>
              <a:buFontTx/>
              <a:buChar char="-"/>
            </a:pPr>
            <a:r>
              <a:rPr lang="en-US" sz="6800" dirty="0">
                <a:latin typeface="Arial" panose="020B0604020202020204" pitchFamily="34" charset="0"/>
                <a:cs typeface="Arial" panose="020B0604020202020204" pitchFamily="34" charset="0"/>
              </a:rPr>
              <a:t>7.5% of GDP</a:t>
            </a:r>
          </a:p>
          <a:p>
            <a:r>
              <a:rPr lang="en-US" sz="6800" dirty="0">
                <a:latin typeface="Arial" panose="020B0604020202020204" pitchFamily="34" charset="0"/>
                <a:cs typeface="Arial" panose="020B0604020202020204" pitchFamily="34" charset="0"/>
              </a:rPr>
              <a:t>Funding</a:t>
            </a:r>
          </a:p>
          <a:p>
            <a:pPr>
              <a:buFontTx/>
              <a:buChar char="-"/>
            </a:pPr>
            <a:r>
              <a:rPr lang="en-GB" sz="6800" dirty="0">
                <a:latin typeface="Arial" panose="020B0604020202020204" pitchFamily="34" charset="0"/>
                <a:cs typeface="Arial" panose="020B0604020202020204" pitchFamily="34" charset="0"/>
              </a:rPr>
              <a:t>Single payer system funded by general revenues (National Health System); operates on </a:t>
            </a:r>
            <a:r>
              <a:rPr lang="en-US" sz="6800" dirty="0">
                <a:latin typeface="Arial" panose="020B0604020202020204" pitchFamily="34" charset="0"/>
                <a:cs typeface="Arial" panose="020B0604020202020204" pitchFamily="34" charset="0"/>
              </a:rPr>
              <a:t>huge deficit</a:t>
            </a:r>
          </a:p>
          <a:p>
            <a:r>
              <a:rPr lang="en-US" sz="6800" dirty="0">
                <a:latin typeface="Arial" panose="020B0604020202020204" pitchFamily="34" charset="0"/>
                <a:cs typeface="Arial" panose="020B0604020202020204" pitchFamily="34" charset="0"/>
              </a:rPr>
              <a:t>Private Insurance</a:t>
            </a:r>
          </a:p>
          <a:p>
            <a:pPr>
              <a:buFontTx/>
              <a:buChar char="-"/>
            </a:pPr>
            <a:r>
              <a:rPr lang="en-GB" sz="6800" dirty="0">
                <a:latin typeface="Arial" panose="020B0604020202020204" pitchFamily="34" charset="0"/>
                <a:cs typeface="Arial" panose="020B0604020202020204" pitchFamily="34" charset="0"/>
              </a:rPr>
              <a:t>10% of Britons have private health insurance</a:t>
            </a:r>
          </a:p>
          <a:p>
            <a:pPr>
              <a:buFontTx/>
              <a:buChar char="-"/>
            </a:pPr>
            <a:r>
              <a:rPr lang="en-GB" sz="6800" dirty="0">
                <a:latin typeface="Arial" panose="020B0604020202020204" pitchFamily="34" charset="0"/>
                <a:cs typeface="Arial" panose="020B0604020202020204" pitchFamily="34" charset="0"/>
              </a:rPr>
              <a:t>Similar to coverage by NHS, but gives patients access to higher quality of care and reduce </a:t>
            </a:r>
            <a:r>
              <a:rPr lang="en-US" sz="6800" dirty="0">
                <a:latin typeface="Arial" panose="020B0604020202020204" pitchFamily="34" charset="0"/>
                <a:cs typeface="Arial" panose="020B0604020202020204" pitchFamily="34" charset="0"/>
              </a:rPr>
              <a:t>waiting times</a:t>
            </a:r>
          </a:p>
          <a:p>
            <a:r>
              <a:rPr lang="en-US" sz="6800" dirty="0">
                <a:latin typeface="Arial" panose="020B0604020202020204" pitchFamily="34" charset="0"/>
                <a:cs typeface="Arial" panose="020B0604020202020204" pitchFamily="34" charset="0"/>
              </a:rPr>
              <a:t>Physician Compensations</a:t>
            </a:r>
          </a:p>
          <a:p>
            <a:pPr>
              <a:buFontTx/>
              <a:buChar char="-"/>
            </a:pPr>
            <a:r>
              <a:rPr lang="en-GB" sz="6800" dirty="0">
                <a:latin typeface="Arial" panose="020B0604020202020204" pitchFamily="34" charset="0"/>
                <a:cs typeface="Arial" panose="020B0604020202020204" pitchFamily="34" charset="0"/>
              </a:rPr>
              <a:t>Most providers are government employees, paid under salary and according to number of </a:t>
            </a:r>
            <a:r>
              <a:rPr lang="en-US" sz="6800" dirty="0">
                <a:latin typeface="Arial" panose="020B0604020202020204" pitchFamily="34" charset="0"/>
                <a:cs typeface="Arial" panose="020B0604020202020204" pitchFamily="34" charset="0"/>
              </a:rPr>
              <a:t>listed patients</a:t>
            </a:r>
          </a:p>
          <a:p>
            <a:pPr>
              <a:buFontTx/>
              <a:buChar char="-"/>
            </a:pPr>
            <a:endParaRPr lang="en-US" dirty="0"/>
          </a:p>
        </p:txBody>
      </p:sp>
    </p:spTree>
    <p:extLst>
      <p:ext uri="{BB962C8B-B14F-4D97-AF65-F5344CB8AC3E}">
        <p14:creationId xmlns:p14="http://schemas.microsoft.com/office/powerpoint/2010/main" val="252402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D649-6C0C-442C-B28C-0B48045A7DFC}"/>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Great Britain: benefits and problems</a:t>
            </a:r>
          </a:p>
        </p:txBody>
      </p:sp>
      <p:sp>
        <p:nvSpPr>
          <p:cNvPr id="3" name="Content Placeholder 2">
            <a:extLst>
              <a:ext uri="{FF2B5EF4-FFF2-40B4-BE49-F238E27FC236}">
                <a16:creationId xmlns:a16="http://schemas.microsoft.com/office/drawing/2014/main" id="{59B1A3E0-0481-4570-96C1-3FD9D3F335C8}"/>
              </a:ext>
            </a:extLst>
          </p:cNvPr>
          <p:cNvSpPr>
            <a:spLocks noGrp="1"/>
          </p:cNvSpPr>
          <p:nvPr>
            <p:ph idx="1"/>
          </p:nvPr>
        </p:nvSpPr>
        <p:spPr/>
        <p:txBody>
          <a:bodyPr>
            <a:normAutofit fontScale="55000" lnSpcReduction="20000"/>
          </a:bodyPr>
          <a:lstStyle/>
          <a:p>
            <a:r>
              <a:rPr lang="en-US" sz="2400" dirty="0">
                <a:latin typeface="Arial" panose="020B0604020202020204" pitchFamily="34" charset="0"/>
                <a:cs typeface="Arial" panose="020B0604020202020204" pitchFamily="34" charset="0"/>
              </a:rPr>
              <a:t>Physician choice</a:t>
            </a:r>
          </a:p>
          <a:p>
            <a:pPr>
              <a:buFontTx/>
              <a:buChar char="-"/>
            </a:pPr>
            <a:r>
              <a:rPr lang="en-US" sz="2400" dirty="0">
                <a:latin typeface="Arial" panose="020B0604020202020204" pitchFamily="34" charset="0"/>
                <a:cs typeface="Arial" panose="020B0604020202020204" pitchFamily="34" charset="0"/>
              </a:rPr>
              <a:t>Patients have very little provider choice</a:t>
            </a:r>
          </a:p>
          <a:p>
            <a:r>
              <a:rPr lang="en-US" sz="2400" dirty="0">
                <a:latin typeface="Arial" panose="020B0604020202020204" pitchFamily="34" charset="0"/>
                <a:cs typeface="Arial" panose="020B0604020202020204" pitchFamily="34" charset="0"/>
              </a:rPr>
              <a:t>Co-payment/ deductibles</a:t>
            </a:r>
          </a:p>
          <a:p>
            <a:pPr>
              <a:buFontTx/>
              <a:buChar char="-"/>
            </a:pPr>
            <a:r>
              <a:rPr lang="en-US" sz="2400" dirty="0">
                <a:latin typeface="Arial" panose="020B0604020202020204" pitchFamily="34" charset="0"/>
                <a:cs typeface="Arial" panose="020B0604020202020204" pitchFamily="34" charset="0"/>
              </a:rPr>
              <a:t>No deductibles</a:t>
            </a:r>
          </a:p>
          <a:p>
            <a:pPr>
              <a:buFontTx/>
              <a:buChar char="-"/>
            </a:pPr>
            <a:r>
              <a:rPr lang="en-US" sz="2400" dirty="0">
                <a:latin typeface="Arial" panose="020B0604020202020204" pitchFamily="34" charset="0"/>
                <a:cs typeface="Arial" panose="020B0604020202020204" pitchFamily="34" charset="0"/>
              </a:rPr>
              <a:t>Almost no co-payments (prescription drugs)</a:t>
            </a:r>
          </a:p>
          <a:p>
            <a:r>
              <a:rPr lang="en-US" sz="2400" dirty="0">
                <a:latin typeface="Arial" panose="020B0604020202020204" pitchFamily="34" charset="0"/>
                <a:cs typeface="Arial" panose="020B0604020202020204" pitchFamily="34" charset="0"/>
              </a:rPr>
              <a:t>Waiting times</a:t>
            </a:r>
          </a:p>
          <a:p>
            <a:pPr>
              <a:buFontTx/>
              <a:buChar char="-"/>
            </a:pPr>
            <a:r>
              <a:rPr lang="en-US" sz="2400" dirty="0">
                <a:latin typeface="Arial" panose="020B0604020202020204" pitchFamily="34" charset="0"/>
                <a:cs typeface="Arial" panose="020B0604020202020204" pitchFamily="34" charset="0"/>
              </a:rPr>
              <a:t>Huge problem (on an average 2.5 months to consult a Specialist, 3 months for elective procedure)</a:t>
            </a:r>
          </a:p>
          <a:p>
            <a:r>
              <a:rPr lang="en-US" sz="2400" dirty="0">
                <a:latin typeface="Arial" panose="020B0604020202020204" pitchFamily="34" charset="0"/>
                <a:cs typeface="Arial" panose="020B0604020202020204" pitchFamily="34" charset="0"/>
              </a:rPr>
              <a:t>Benefit covered</a:t>
            </a:r>
          </a:p>
          <a:p>
            <a:pPr>
              <a:buFontTx/>
              <a:buChar char="-"/>
            </a:pPr>
            <a:r>
              <a:rPr lang="en-US" sz="2400" dirty="0">
                <a:latin typeface="Arial" panose="020B0604020202020204" pitchFamily="34" charset="0"/>
                <a:cs typeface="Arial" panose="020B0604020202020204" pitchFamily="34" charset="0"/>
              </a:rPr>
              <a:t>Offers comprehensive coverage, except dental and eye</a:t>
            </a:r>
          </a:p>
          <a:p>
            <a:pPr>
              <a:buFontTx/>
              <a:buChar char="-"/>
            </a:pPr>
            <a:r>
              <a:rPr lang="en-US" sz="2400" dirty="0">
                <a:latin typeface="Arial" panose="020B0604020202020204" pitchFamily="34" charset="0"/>
                <a:cs typeface="Arial" panose="020B0604020202020204" pitchFamily="34" charset="0"/>
              </a:rPr>
              <a:t>Terminally ill patients may be denied treatment</a:t>
            </a:r>
          </a:p>
        </p:txBody>
      </p:sp>
    </p:spTree>
    <p:extLst>
      <p:ext uri="{BB962C8B-B14F-4D97-AF65-F5344CB8AC3E}">
        <p14:creationId xmlns:p14="http://schemas.microsoft.com/office/powerpoint/2010/main" val="408785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A7F-1A52-4B6C-BDC6-440AD2158BF3}"/>
              </a:ext>
            </a:extLst>
          </p:cNvPr>
          <p:cNvSpPr>
            <a:spLocks noGrp="1"/>
          </p:cNvSpPr>
          <p:nvPr>
            <p:ph type="title"/>
          </p:nvPr>
        </p:nvSpPr>
        <p:spPr>
          <a:xfrm>
            <a:off x="457200" y="-152400"/>
            <a:ext cx="8229600" cy="1143000"/>
          </a:xfrm>
        </p:spPr>
        <p:txBody>
          <a:bodyPr>
            <a:normAutofit/>
          </a:bodyPr>
          <a:lstStyle/>
          <a:p>
            <a:r>
              <a:rPr lang="en-US" sz="3200" b="1" dirty="0">
                <a:latin typeface="Arial" panose="020B0604020202020204" pitchFamily="34" charset="0"/>
                <a:cs typeface="Arial" panose="020B0604020202020204" pitchFamily="34" charset="0"/>
              </a:rPr>
              <a:t>Canada costs</a:t>
            </a:r>
          </a:p>
        </p:txBody>
      </p:sp>
      <p:sp>
        <p:nvSpPr>
          <p:cNvPr id="3" name="Content Placeholder 2">
            <a:extLst>
              <a:ext uri="{FF2B5EF4-FFF2-40B4-BE49-F238E27FC236}">
                <a16:creationId xmlns:a16="http://schemas.microsoft.com/office/drawing/2014/main" id="{C5B31C7D-B021-4CAE-8A19-91BC085CE9F5}"/>
              </a:ext>
            </a:extLst>
          </p:cNvPr>
          <p:cNvSpPr>
            <a:spLocks noGrp="1"/>
          </p:cNvSpPr>
          <p:nvPr>
            <p:ph idx="1"/>
          </p:nvPr>
        </p:nvSpPr>
        <p:spPr>
          <a:xfrm>
            <a:off x="457200" y="838200"/>
            <a:ext cx="8229600" cy="5715000"/>
          </a:xfrm>
        </p:spPr>
        <p:txBody>
          <a:bodyPr>
            <a:noAutofit/>
          </a:bodyPr>
          <a:lstStyle/>
          <a:p>
            <a:r>
              <a:rPr lang="en-US" sz="1600" dirty="0">
                <a:latin typeface="Arial" panose="020B0604020202020204" pitchFamily="34" charset="0"/>
                <a:cs typeface="Arial" panose="020B0604020202020204" pitchFamily="34" charset="0"/>
              </a:rPr>
              <a:t>WHO ranking for health attainment: 12</a:t>
            </a:r>
          </a:p>
          <a:p>
            <a:r>
              <a:rPr lang="en-US" sz="1600" dirty="0">
                <a:latin typeface="Arial" panose="020B0604020202020204" pitchFamily="34" charset="0"/>
                <a:cs typeface="Arial" panose="020B0604020202020204" pitchFamily="34" charset="0"/>
              </a:rPr>
              <a:t>WHO overall ranking: 30</a:t>
            </a:r>
          </a:p>
          <a:p>
            <a:r>
              <a:rPr lang="en-US" sz="1600" dirty="0">
                <a:latin typeface="Arial" panose="020B0604020202020204" pitchFamily="34" charset="0"/>
                <a:cs typeface="Arial" panose="020B0604020202020204" pitchFamily="34" charset="0"/>
              </a:rPr>
              <a:t>Insured</a:t>
            </a:r>
          </a:p>
          <a:p>
            <a:pPr>
              <a:buFontTx/>
              <a:buChar char="-"/>
            </a:pPr>
            <a:r>
              <a:rPr lang="en-US" sz="1600" dirty="0">
                <a:latin typeface="Arial" panose="020B0604020202020204" pitchFamily="34" charset="0"/>
                <a:cs typeface="Arial" panose="020B0604020202020204" pitchFamily="34" charset="0"/>
              </a:rPr>
              <a:t>Single payer system, 100% insured</a:t>
            </a:r>
          </a:p>
          <a:p>
            <a:pPr>
              <a:buFontTx/>
              <a:buChar char="-"/>
            </a:pPr>
            <a:r>
              <a:rPr lang="en-US" sz="1600" dirty="0">
                <a:latin typeface="Arial" panose="020B0604020202020204" pitchFamily="34" charset="0"/>
                <a:cs typeface="Arial" panose="020B0604020202020204" pitchFamily="34" charset="0"/>
              </a:rPr>
              <a:t>13 provincial/ territorial governments administer provincial/ territorial health care plans (Medicare)</a:t>
            </a:r>
          </a:p>
          <a:p>
            <a:pPr>
              <a:buFontTx/>
              <a:buChar char="-"/>
            </a:pPr>
            <a:r>
              <a:rPr lang="en-US" sz="1600" dirty="0">
                <a:latin typeface="Arial" panose="020B0604020202020204" pitchFamily="34" charset="0"/>
                <a:cs typeface="Arial" panose="020B0604020202020204" pitchFamily="34" charset="0"/>
              </a:rPr>
              <a:t>Each provide must make insurance:</a:t>
            </a:r>
          </a:p>
          <a:p>
            <a:pPr>
              <a:buFont typeface="Courier New" panose="02070309020205020404" pitchFamily="49" charset="0"/>
              <a:buChar char="o"/>
            </a:pPr>
            <a:r>
              <a:rPr lang="en-US" sz="1600" dirty="0">
                <a:latin typeface="Arial" panose="020B0604020202020204" pitchFamily="34" charset="0"/>
                <a:cs typeface="Arial" panose="020B0604020202020204" pitchFamily="34" charset="0"/>
              </a:rPr>
              <a:t>Universal (available to all)</a:t>
            </a:r>
          </a:p>
          <a:p>
            <a:pPr>
              <a:buFont typeface="Courier New" panose="02070309020205020404" pitchFamily="49" charset="0"/>
              <a:buChar char="o"/>
            </a:pPr>
            <a:r>
              <a:rPr lang="en-US" sz="1600" dirty="0">
                <a:latin typeface="Arial" panose="020B0604020202020204" pitchFamily="34" charset="0"/>
                <a:cs typeface="Arial" panose="020B0604020202020204" pitchFamily="34" charset="0"/>
              </a:rPr>
              <a:t>Comprehensive (covers all necessary hospital visits)</a:t>
            </a:r>
          </a:p>
          <a:p>
            <a:pPr>
              <a:buFont typeface="Courier New" panose="02070309020205020404" pitchFamily="49" charset="0"/>
              <a:buChar char="o"/>
            </a:pPr>
            <a:r>
              <a:rPr lang="en-US" sz="1600" dirty="0">
                <a:latin typeface="Arial" panose="020B0604020202020204" pitchFamily="34" charset="0"/>
                <a:cs typeface="Arial" panose="020B0604020202020204" pitchFamily="34" charset="0"/>
              </a:rPr>
              <a:t>Portable (individuals remain covered when moving to another province)</a:t>
            </a:r>
          </a:p>
          <a:p>
            <a:pPr>
              <a:buFont typeface="Courier New" panose="02070309020205020404" pitchFamily="49" charset="0"/>
              <a:buChar char="o"/>
            </a:pPr>
            <a:r>
              <a:rPr lang="en-US" sz="1600" dirty="0">
                <a:latin typeface="Arial" panose="020B0604020202020204" pitchFamily="34" charset="0"/>
                <a:cs typeface="Arial" panose="020B0604020202020204" pitchFamily="34" charset="0"/>
              </a:rPr>
              <a:t>Accessible (no financial barriers, such as deductible or co-payments)</a:t>
            </a:r>
          </a:p>
          <a:p>
            <a:r>
              <a:rPr lang="en-US" sz="1600" dirty="0">
                <a:latin typeface="Arial" panose="020B0604020202020204" pitchFamily="34" charset="0"/>
                <a:cs typeface="Arial" panose="020B0604020202020204" pitchFamily="34" charset="0"/>
              </a:rPr>
              <a:t>Funding</a:t>
            </a:r>
          </a:p>
          <a:p>
            <a:pPr>
              <a:buFontTx/>
              <a:buChar char="-"/>
            </a:pPr>
            <a:r>
              <a:rPr lang="en-GB" sz="1600" dirty="0">
                <a:latin typeface="Arial" panose="020B0604020202020204" pitchFamily="34" charset="0"/>
                <a:cs typeface="Arial" panose="020B0604020202020204" pitchFamily="34" charset="0"/>
              </a:rPr>
              <a:t>Federal government uses revenue to provide a block grant to the </a:t>
            </a:r>
            <a:r>
              <a:rPr lang="en-US" sz="1600" dirty="0">
                <a:latin typeface="Arial" panose="020B0604020202020204" pitchFamily="34" charset="0"/>
                <a:cs typeface="Arial" panose="020B0604020202020204" pitchFamily="34" charset="0"/>
              </a:rPr>
              <a:t>provinces (finances 16% of healthcare)</a:t>
            </a:r>
          </a:p>
          <a:p>
            <a:pPr>
              <a:buFontTx/>
              <a:buChar char="-"/>
            </a:pPr>
            <a:r>
              <a:rPr lang="en-GB" sz="1600" dirty="0">
                <a:latin typeface="Arial" panose="020B0604020202020204" pitchFamily="34" charset="0"/>
                <a:cs typeface="Arial" panose="020B0604020202020204" pitchFamily="34" charset="0"/>
              </a:rPr>
              <a:t>The remainder is funded by provincial taxes (personal and corporate </a:t>
            </a:r>
            <a:r>
              <a:rPr lang="en-US" sz="1600" dirty="0">
                <a:latin typeface="Arial" panose="020B0604020202020204" pitchFamily="34" charset="0"/>
                <a:cs typeface="Arial" panose="020B0604020202020204" pitchFamily="34" charset="0"/>
              </a:rPr>
              <a:t>income taxes)</a:t>
            </a:r>
          </a:p>
          <a:p>
            <a:r>
              <a:rPr lang="en-US" sz="1600" dirty="0">
                <a:latin typeface="Arial" panose="020B0604020202020204" pitchFamily="34" charset="0"/>
                <a:cs typeface="Arial" panose="020B0604020202020204" pitchFamily="34" charset="0"/>
              </a:rPr>
              <a:t>Spending</a:t>
            </a:r>
          </a:p>
          <a:p>
            <a:pPr>
              <a:buFontTx/>
              <a:buChar char="-"/>
            </a:pPr>
            <a:r>
              <a:rPr lang="en-US" sz="1600" dirty="0">
                <a:latin typeface="Arial" panose="020B0604020202020204" pitchFamily="34" charset="0"/>
                <a:cs typeface="Arial" panose="020B0604020202020204" pitchFamily="34" charset="0"/>
              </a:rPr>
              <a:t>9.9% of GDP</a:t>
            </a:r>
          </a:p>
          <a:p>
            <a:r>
              <a:rPr lang="en-US" sz="1600" dirty="0">
                <a:latin typeface="Arial" panose="020B0604020202020204" pitchFamily="34" charset="0"/>
                <a:cs typeface="Arial" panose="020B0604020202020204" pitchFamily="34" charset="0"/>
              </a:rPr>
              <a:t>Private insurance</a:t>
            </a:r>
          </a:p>
          <a:p>
            <a:pPr>
              <a:buFontTx/>
              <a:buChar char="-"/>
            </a:pPr>
            <a:r>
              <a:rPr lang="en-US" sz="1600" dirty="0">
                <a:latin typeface="Arial" panose="020B0604020202020204" pitchFamily="34" charset="0"/>
                <a:cs typeface="Arial" panose="020B0604020202020204" pitchFamily="34" charset="0"/>
              </a:rPr>
              <a:t>At one time all private insurance was prohibited; changed in 2005</a:t>
            </a:r>
          </a:p>
          <a:p>
            <a:pPr>
              <a:buFontTx/>
              <a:buChar char="-"/>
            </a:pPr>
            <a:r>
              <a:rPr lang="en-US" sz="1600" dirty="0">
                <a:latin typeface="Arial" panose="020B0604020202020204" pitchFamily="34" charset="0"/>
                <a:cs typeface="Arial" panose="020B0604020202020204" pitchFamily="34" charset="0"/>
              </a:rPr>
              <a:t>Many private clinics now offer services</a:t>
            </a:r>
          </a:p>
        </p:txBody>
      </p:sp>
    </p:spTree>
    <p:extLst>
      <p:ext uri="{BB962C8B-B14F-4D97-AF65-F5344CB8AC3E}">
        <p14:creationId xmlns:p14="http://schemas.microsoft.com/office/powerpoint/2010/main" val="129533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259C-08F4-4F16-9553-4B394016EBF7}"/>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Canada: benefits and problems</a:t>
            </a:r>
          </a:p>
        </p:txBody>
      </p:sp>
      <p:sp>
        <p:nvSpPr>
          <p:cNvPr id="3" name="Content Placeholder 2">
            <a:extLst>
              <a:ext uri="{FF2B5EF4-FFF2-40B4-BE49-F238E27FC236}">
                <a16:creationId xmlns:a16="http://schemas.microsoft.com/office/drawing/2014/main" id="{5099F787-6284-49FE-8E84-B1DDC8E836CF}"/>
              </a:ext>
            </a:extLst>
          </p:cNvPr>
          <p:cNvSpPr>
            <a:spLocks noGrp="1"/>
          </p:cNvSpPr>
          <p:nvPr>
            <p:ph idx="1"/>
          </p:nvPr>
        </p:nvSpPr>
        <p:spPr/>
        <p:txBody>
          <a:bodyPr>
            <a:normAutofit fontScale="25000" lnSpcReduction="20000"/>
          </a:bodyPr>
          <a:lstStyle/>
          <a:p>
            <a:r>
              <a:rPr lang="en-US" dirty="0">
                <a:latin typeface="Arial" panose="020B0604020202020204" pitchFamily="34" charset="0"/>
                <a:cs typeface="Arial" panose="020B0604020202020204" pitchFamily="34" charset="0"/>
              </a:rPr>
              <a:t>Physician Compensation</a:t>
            </a:r>
          </a:p>
          <a:p>
            <a:pPr>
              <a:buFontTx/>
              <a:buChar char="-"/>
            </a:pPr>
            <a:r>
              <a:rPr lang="en-GB" dirty="0">
                <a:latin typeface="Arial" panose="020B0604020202020204" pitchFamily="34" charset="0"/>
                <a:cs typeface="Arial" panose="020B0604020202020204" pitchFamily="34" charset="0"/>
              </a:rPr>
              <a:t>Physicians work in private practice</a:t>
            </a:r>
          </a:p>
          <a:p>
            <a:pPr>
              <a:buFontTx/>
              <a:buChar char="-"/>
            </a:pPr>
            <a:r>
              <a:rPr lang="en-GB" dirty="0">
                <a:latin typeface="Arial" panose="020B0604020202020204" pitchFamily="34" charset="0"/>
                <a:cs typeface="Arial" panose="020B0604020202020204" pitchFamily="34" charset="0"/>
              </a:rPr>
              <a:t>Paid on a fee-for-service basis</a:t>
            </a:r>
          </a:p>
          <a:p>
            <a:pPr>
              <a:buFontTx/>
              <a:buChar char="-"/>
            </a:pPr>
            <a:r>
              <a:rPr lang="en-GB" dirty="0">
                <a:latin typeface="Arial" panose="020B0604020202020204" pitchFamily="34" charset="0"/>
                <a:cs typeface="Arial" panose="020B0604020202020204" pitchFamily="34" charset="0"/>
              </a:rPr>
              <a:t>These fees are set by a centralized agency; makes wages fairly low</a:t>
            </a:r>
          </a:p>
          <a:p>
            <a:r>
              <a:rPr lang="en-US" dirty="0">
                <a:latin typeface="Arial" panose="020B0604020202020204" pitchFamily="34" charset="0"/>
                <a:cs typeface="Arial" panose="020B0604020202020204" pitchFamily="34" charset="0"/>
              </a:rPr>
              <a:t>Physician Choice</a:t>
            </a:r>
          </a:p>
          <a:p>
            <a:pPr>
              <a:buFontTx/>
              <a:buChar char="-"/>
            </a:pPr>
            <a:r>
              <a:rPr lang="en-GB" dirty="0">
                <a:latin typeface="Arial" panose="020B0604020202020204" pitchFamily="34" charset="0"/>
                <a:cs typeface="Arial" panose="020B0604020202020204" pitchFamily="34" charset="0"/>
              </a:rPr>
              <a:t>Referrals are required for all specialist services</a:t>
            </a:r>
          </a:p>
          <a:p>
            <a:pPr>
              <a:buFontTx/>
              <a:buChar char="-"/>
            </a:pPr>
            <a:r>
              <a:rPr lang="en-GB" dirty="0">
                <a:latin typeface="Arial" panose="020B0604020202020204" pitchFamily="34" charset="0"/>
                <a:cs typeface="Arial" panose="020B0604020202020204" pitchFamily="34" charset="0"/>
              </a:rPr>
              <a:t>Great difficulties for a family doctor</a:t>
            </a:r>
          </a:p>
          <a:p>
            <a:r>
              <a:rPr lang="en-US" dirty="0">
                <a:latin typeface="Arial" panose="020B0604020202020204" pitchFamily="34" charset="0"/>
                <a:cs typeface="Arial" panose="020B0604020202020204" pitchFamily="34" charset="0"/>
              </a:rPr>
              <a:t>Co-payment/Deductibles</a:t>
            </a:r>
          </a:p>
          <a:p>
            <a:pPr>
              <a:buFontTx/>
              <a:buChar char="-"/>
            </a:pPr>
            <a:r>
              <a:rPr lang="en-GB" dirty="0">
                <a:latin typeface="Arial" panose="020B0604020202020204" pitchFamily="34" charset="0"/>
                <a:cs typeface="Arial" panose="020B0604020202020204" pitchFamily="34" charset="0"/>
              </a:rPr>
              <a:t>Generally no co-payments or deductibles</a:t>
            </a:r>
          </a:p>
          <a:p>
            <a:pPr>
              <a:buFontTx/>
              <a:buChar char="-"/>
            </a:pPr>
            <a:r>
              <a:rPr lang="en-GB" dirty="0">
                <a:latin typeface="Arial" panose="020B0604020202020204" pitchFamily="34" charset="0"/>
                <a:cs typeface="Arial" panose="020B0604020202020204" pitchFamily="34" charset="0"/>
              </a:rPr>
              <a:t>Some provinces do charge insurance premiums</a:t>
            </a:r>
          </a:p>
          <a:p>
            <a:r>
              <a:rPr lang="en-US" dirty="0">
                <a:latin typeface="Arial" panose="020B0604020202020204" pitchFamily="34" charset="0"/>
                <a:cs typeface="Arial" panose="020B0604020202020204" pitchFamily="34" charset="0"/>
              </a:rPr>
              <a:t>Waiting Times</a:t>
            </a:r>
          </a:p>
          <a:p>
            <a:pPr>
              <a:buFontTx/>
              <a:buChar char="-"/>
            </a:pPr>
            <a:r>
              <a:rPr lang="en-US" dirty="0">
                <a:latin typeface="Arial" panose="020B0604020202020204" pitchFamily="34" charset="0"/>
                <a:cs typeface="Arial" panose="020B0604020202020204" pitchFamily="34" charset="0"/>
              </a:rPr>
              <a:t>Long waiting lists</a:t>
            </a:r>
          </a:p>
          <a:p>
            <a:pPr>
              <a:buFontTx/>
              <a:buChar char="-"/>
            </a:pPr>
            <a:r>
              <a:rPr lang="en-GB" dirty="0">
                <a:latin typeface="Arial" panose="020B0604020202020204" pitchFamily="34" charset="0"/>
                <a:cs typeface="Arial" panose="020B0604020202020204" pitchFamily="34" charset="0"/>
              </a:rPr>
              <a:t>Many travel to the U.S. for healthcare</a:t>
            </a:r>
          </a:p>
          <a:p>
            <a:r>
              <a:rPr lang="en-GB" dirty="0">
                <a:latin typeface="Arial" panose="020B0604020202020204" pitchFamily="34" charset="0"/>
                <a:cs typeface="Arial" panose="020B0604020202020204" pitchFamily="34" charset="0"/>
              </a:rPr>
              <a:t>Gaps in coverage</a:t>
            </a:r>
          </a:p>
          <a:p>
            <a:r>
              <a:rPr lang="en-GB" dirty="0">
                <a:latin typeface="Arial" panose="020B0604020202020204" pitchFamily="34" charset="0"/>
                <a:cs typeface="Arial" panose="020B0604020202020204" pitchFamily="34" charset="0"/>
              </a:rPr>
              <a:t>Tension between provincial and central governments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31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2E77-4ABC-4137-92AC-7C4BC5FD933A}"/>
              </a:ext>
            </a:extLst>
          </p:cNvPr>
          <p:cNvSpPr>
            <a:spLocks noGrp="1"/>
          </p:cNvSpPr>
          <p:nvPr>
            <p:ph type="title"/>
          </p:nvPr>
        </p:nvSpPr>
        <p:spPr>
          <a:xfrm>
            <a:off x="457200" y="-76200"/>
            <a:ext cx="8229600" cy="1143000"/>
          </a:xfrm>
        </p:spPr>
        <p:txBody>
          <a:bodyPr>
            <a:normAutofit/>
          </a:bodyPr>
          <a:lstStyle/>
          <a:p>
            <a:r>
              <a:rPr lang="en-US" sz="3200" b="1" dirty="0">
                <a:latin typeface="Arial" panose="020B0604020202020204" pitchFamily="34" charset="0"/>
                <a:cs typeface="Arial" panose="020B0604020202020204" pitchFamily="34" charset="0"/>
              </a:rPr>
              <a:t>France costs</a:t>
            </a:r>
          </a:p>
        </p:txBody>
      </p:sp>
      <p:sp>
        <p:nvSpPr>
          <p:cNvPr id="3" name="Content Placeholder 2">
            <a:extLst>
              <a:ext uri="{FF2B5EF4-FFF2-40B4-BE49-F238E27FC236}">
                <a16:creationId xmlns:a16="http://schemas.microsoft.com/office/drawing/2014/main" id="{6D0D5575-5BB2-4760-B253-2E5DB778F140}"/>
              </a:ext>
            </a:extLst>
          </p:cNvPr>
          <p:cNvSpPr>
            <a:spLocks noGrp="1"/>
          </p:cNvSpPr>
          <p:nvPr>
            <p:ph idx="1"/>
          </p:nvPr>
        </p:nvSpPr>
        <p:spPr>
          <a:xfrm>
            <a:off x="457200" y="1066800"/>
            <a:ext cx="8229600" cy="5791200"/>
          </a:xfrm>
        </p:spPr>
        <p:txBody>
          <a:bodyPr>
            <a:noAutofit/>
          </a:bodyPr>
          <a:lstStyle/>
          <a:p>
            <a:r>
              <a:rPr lang="en-US" sz="1800" dirty="0">
                <a:latin typeface="Arial" panose="020B0604020202020204" pitchFamily="34" charset="0"/>
                <a:cs typeface="Arial" panose="020B0604020202020204" pitchFamily="34" charset="0"/>
              </a:rPr>
              <a:t>WHO ranking for health attainment: 3</a:t>
            </a:r>
          </a:p>
          <a:p>
            <a:r>
              <a:rPr lang="en-US" sz="1800" dirty="0">
                <a:latin typeface="Arial" panose="020B0604020202020204" pitchFamily="34" charset="0"/>
                <a:cs typeface="Arial" panose="020B0604020202020204" pitchFamily="34" charset="0"/>
              </a:rPr>
              <a:t>WHO overall ranking: 1</a:t>
            </a:r>
          </a:p>
          <a:p>
            <a:r>
              <a:rPr lang="en-US" sz="1800" dirty="0">
                <a:latin typeface="Arial" panose="020B0604020202020204" pitchFamily="34" charset="0"/>
                <a:cs typeface="Arial" panose="020B0604020202020204" pitchFamily="34" charset="0"/>
              </a:rPr>
              <a:t>Insured</a:t>
            </a:r>
          </a:p>
          <a:p>
            <a:pPr>
              <a:buFontTx/>
              <a:buChar char="-"/>
            </a:pPr>
            <a:r>
              <a:rPr lang="en-US" sz="1800" dirty="0">
                <a:latin typeface="Arial" panose="020B0604020202020204" pitchFamily="34" charset="0"/>
                <a:cs typeface="Arial" panose="020B0604020202020204" pitchFamily="34" charset="0"/>
              </a:rPr>
              <a:t>About 99% of population covered</a:t>
            </a:r>
          </a:p>
          <a:p>
            <a:r>
              <a:rPr lang="en-US" sz="1800" dirty="0">
                <a:latin typeface="Arial" panose="020B0604020202020204" pitchFamily="34" charset="0"/>
                <a:cs typeface="Arial" panose="020B0604020202020204" pitchFamily="34" charset="0"/>
              </a:rPr>
              <a:t>Cost</a:t>
            </a:r>
          </a:p>
          <a:p>
            <a:pPr>
              <a:buFontTx/>
              <a:buChar char="-"/>
            </a:pPr>
            <a:r>
              <a:rPr lang="en-US" sz="1800" dirty="0">
                <a:latin typeface="Arial" panose="020B0604020202020204" pitchFamily="34" charset="0"/>
                <a:cs typeface="Arial" panose="020B0604020202020204" pitchFamily="34" charset="0"/>
              </a:rPr>
              <a:t>11% of GDP</a:t>
            </a:r>
          </a:p>
          <a:p>
            <a:r>
              <a:rPr lang="en-US" sz="1800" dirty="0">
                <a:latin typeface="Arial" panose="020B0604020202020204" pitchFamily="34" charset="0"/>
                <a:cs typeface="Arial" panose="020B0604020202020204" pitchFamily="34" charset="0"/>
              </a:rPr>
              <a:t>Funding</a:t>
            </a:r>
          </a:p>
          <a:p>
            <a:pPr>
              <a:buFontTx/>
              <a:buChar char="-"/>
            </a:pPr>
            <a:r>
              <a:rPr lang="en-US" sz="1800" dirty="0">
                <a:latin typeface="Arial" panose="020B0604020202020204" pitchFamily="34" charset="0"/>
                <a:cs typeface="Arial" panose="020B0604020202020204" pitchFamily="34" charset="0"/>
              </a:rPr>
              <a:t>Multi-payer system </a:t>
            </a:r>
          </a:p>
          <a:p>
            <a:pPr>
              <a:buFontTx/>
              <a:buChar char="-"/>
            </a:pPr>
            <a:r>
              <a:rPr lang="en-US" sz="1800" dirty="0">
                <a:latin typeface="Arial" panose="020B0604020202020204" pitchFamily="34" charset="0"/>
                <a:cs typeface="Arial" panose="020B0604020202020204" pitchFamily="34" charset="0"/>
              </a:rPr>
              <a:t>13.55% payroll tax (employers pay 12.8%, individuals pay 0.75%)</a:t>
            </a:r>
          </a:p>
          <a:p>
            <a:pPr>
              <a:buFontTx/>
              <a:buChar char="-"/>
            </a:pPr>
            <a:r>
              <a:rPr lang="en-US" sz="1800" dirty="0">
                <a:latin typeface="Arial" panose="020B0604020202020204" pitchFamily="34" charset="0"/>
                <a:cs typeface="Arial" panose="020B0604020202020204" pitchFamily="34" charset="0"/>
              </a:rPr>
              <a:t>5.25% general social contribution tax on income</a:t>
            </a:r>
          </a:p>
          <a:p>
            <a:pPr>
              <a:buFontTx/>
              <a:buChar char="-"/>
            </a:pPr>
            <a:r>
              <a:rPr lang="en-US" sz="1800" dirty="0">
                <a:latin typeface="Arial" panose="020B0604020202020204" pitchFamily="34" charset="0"/>
                <a:cs typeface="Arial" panose="020B0604020202020204" pitchFamily="34" charset="0"/>
              </a:rPr>
              <a:t>Taxes on tobacco, alcohol and pharmaceutical company revenues</a:t>
            </a:r>
          </a:p>
          <a:p>
            <a:r>
              <a:rPr lang="en-US" sz="1800" dirty="0">
                <a:latin typeface="Arial" panose="020B0604020202020204" pitchFamily="34" charset="0"/>
                <a:cs typeface="Arial" panose="020B0604020202020204" pitchFamily="34" charset="0"/>
              </a:rPr>
              <a:t>Private insurance</a:t>
            </a:r>
          </a:p>
          <a:p>
            <a:pPr>
              <a:buFontTx/>
              <a:buChar char="-"/>
            </a:pPr>
            <a:r>
              <a:rPr lang="en-US" sz="1800" dirty="0">
                <a:latin typeface="Arial" panose="020B0604020202020204" pitchFamily="34" charset="0"/>
                <a:cs typeface="Arial" panose="020B0604020202020204" pitchFamily="34" charset="0"/>
              </a:rPr>
              <a:t>“more than 92% of French residents have complementary private insurance”</a:t>
            </a:r>
          </a:p>
          <a:p>
            <a:pPr>
              <a:buFontTx/>
              <a:buChar char="-"/>
            </a:pPr>
            <a:r>
              <a:rPr lang="en-US" sz="1800" dirty="0">
                <a:latin typeface="Arial" panose="020B0604020202020204" pitchFamily="34" charset="0"/>
                <a:cs typeface="Arial" panose="020B0604020202020204" pitchFamily="34" charset="0"/>
              </a:rPr>
              <a:t>These funds are loosely regulated; the only requirement is renewability</a:t>
            </a:r>
          </a:p>
          <a:p>
            <a:pPr>
              <a:buFontTx/>
              <a:buChar char="-"/>
            </a:pPr>
            <a:r>
              <a:rPr lang="en-US" sz="1800" dirty="0">
                <a:latin typeface="Arial" panose="020B0604020202020204" pitchFamily="34" charset="0"/>
                <a:cs typeface="Arial" panose="020B0604020202020204" pitchFamily="34" charset="0"/>
              </a:rPr>
              <a:t>These benefits are not equally distributed (creates a two-tiered system)</a:t>
            </a:r>
          </a:p>
        </p:txBody>
      </p:sp>
    </p:spTree>
    <p:extLst>
      <p:ext uri="{BB962C8B-B14F-4D97-AF65-F5344CB8AC3E}">
        <p14:creationId xmlns:p14="http://schemas.microsoft.com/office/powerpoint/2010/main" val="3224487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3B9C-69DF-4EC6-A290-6A23D58D01C1}"/>
              </a:ext>
            </a:extLst>
          </p:cNvPr>
          <p:cNvSpPr>
            <a:spLocks noGrp="1"/>
          </p:cNvSpPr>
          <p:nvPr>
            <p:ph type="title"/>
          </p:nvPr>
        </p:nvSpPr>
        <p:spPr>
          <a:xfrm>
            <a:off x="457200" y="0"/>
            <a:ext cx="8229600" cy="1143000"/>
          </a:xfrm>
        </p:spPr>
        <p:txBody>
          <a:bodyPr>
            <a:normAutofit/>
          </a:bodyPr>
          <a:lstStyle/>
          <a:p>
            <a:r>
              <a:rPr lang="en-US" sz="3200" b="1" dirty="0">
                <a:latin typeface="Arial" panose="020B0604020202020204" pitchFamily="34" charset="0"/>
                <a:cs typeface="Arial" panose="020B0604020202020204" pitchFamily="34" charset="0"/>
              </a:rPr>
              <a:t>France: benefits and problems</a:t>
            </a:r>
          </a:p>
        </p:txBody>
      </p:sp>
      <p:sp>
        <p:nvSpPr>
          <p:cNvPr id="3" name="Content Placeholder 2">
            <a:extLst>
              <a:ext uri="{FF2B5EF4-FFF2-40B4-BE49-F238E27FC236}">
                <a16:creationId xmlns:a16="http://schemas.microsoft.com/office/drawing/2014/main" id="{697F64AA-8A69-4F3C-B448-8D6D14437B55}"/>
              </a:ext>
            </a:extLst>
          </p:cNvPr>
          <p:cNvSpPr>
            <a:spLocks noGrp="1"/>
          </p:cNvSpPr>
          <p:nvPr>
            <p:ph idx="1"/>
          </p:nvPr>
        </p:nvSpPr>
        <p:spPr>
          <a:xfrm>
            <a:off x="457200" y="1143000"/>
            <a:ext cx="8229600" cy="4983163"/>
          </a:xfrm>
        </p:spPr>
        <p:txBody>
          <a:bodyPr>
            <a:normAutofit fontScale="55000" lnSpcReduction="20000"/>
          </a:bodyPr>
          <a:lstStyle/>
          <a:p>
            <a:r>
              <a:rPr lang="en-US" dirty="0">
                <a:latin typeface="Arial" panose="020B0604020202020204" pitchFamily="34" charset="0"/>
                <a:cs typeface="Arial" panose="020B0604020202020204" pitchFamily="34" charset="0"/>
              </a:rPr>
              <a:t>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most expensive health care system</a:t>
            </a:r>
          </a:p>
          <a:p>
            <a:r>
              <a:rPr lang="en-US" dirty="0">
                <a:latin typeface="Arial" panose="020B0604020202020204" pitchFamily="34" charset="0"/>
                <a:cs typeface="Arial" panose="020B0604020202020204" pitchFamily="34" charset="0"/>
              </a:rPr>
              <a:t>Physician Compensation</a:t>
            </a:r>
          </a:p>
          <a:p>
            <a:pPr>
              <a:buFontTx/>
              <a:buChar char="-"/>
            </a:pPr>
            <a:r>
              <a:rPr lang="en-GB" dirty="0">
                <a:latin typeface="Arial" panose="020B0604020202020204" pitchFamily="34" charset="0"/>
                <a:cs typeface="Arial" panose="020B0604020202020204" pitchFamily="34" charset="0"/>
              </a:rPr>
              <a:t>Providers paid by national health insurance system based on a centrally planned fee schedule – fees are based on an upfront treatment lump sum</a:t>
            </a:r>
          </a:p>
          <a:p>
            <a:pPr>
              <a:buFontTx/>
              <a:buChar char="-"/>
            </a:pPr>
            <a:r>
              <a:rPr lang="en-GB" dirty="0">
                <a:latin typeface="Arial" panose="020B0604020202020204" pitchFamily="34" charset="0"/>
                <a:cs typeface="Arial" panose="020B0604020202020204" pitchFamily="34" charset="0"/>
              </a:rPr>
              <a:t>However, doctors can charge whatever they want</a:t>
            </a:r>
          </a:p>
          <a:p>
            <a:pPr>
              <a:buFontTx/>
              <a:buChar char="-"/>
            </a:pPr>
            <a:r>
              <a:rPr lang="en-GB" dirty="0">
                <a:latin typeface="Arial" panose="020B0604020202020204" pitchFamily="34" charset="0"/>
                <a:cs typeface="Arial" panose="020B0604020202020204" pitchFamily="34" charset="0"/>
              </a:rPr>
              <a:t>The patient or the private insurance makes up the difference</a:t>
            </a:r>
          </a:p>
          <a:p>
            <a:pPr>
              <a:buFontTx/>
              <a:buChar char="-"/>
            </a:pPr>
            <a:r>
              <a:rPr lang="en-US" dirty="0">
                <a:latin typeface="Arial" panose="020B0604020202020204" pitchFamily="34" charset="0"/>
                <a:cs typeface="Arial" panose="020B0604020202020204" pitchFamily="34" charset="0"/>
              </a:rPr>
              <a:t>Medical school is free</a:t>
            </a:r>
          </a:p>
          <a:p>
            <a:r>
              <a:rPr lang="en-US" dirty="0">
                <a:latin typeface="Arial" panose="020B0604020202020204" pitchFamily="34" charset="0"/>
                <a:cs typeface="Arial" panose="020B0604020202020204" pitchFamily="34" charset="0"/>
              </a:rPr>
              <a:t>Physician Choice</a:t>
            </a:r>
          </a:p>
          <a:p>
            <a:pPr>
              <a:buFontTx/>
              <a:buChar char="-"/>
            </a:pPr>
            <a:r>
              <a:rPr lang="en-GB" dirty="0">
                <a:latin typeface="Arial" panose="020B0604020202020204" pitchFamily="34" charset="0"/>
                <a:cs typeface="Arial" panose="020B0604020202020204" pitchFamily="34" charset="0"/>
              </a:rPr>
              <a:t>Fair amount of choice in the doctors they choose</a:t>
            </a:r>
          </a:p>
          <a:p>
            <a:r>
              <a:rPr lang="en-US" dirty="0">
                <a:latin typeface="Arial" panose="020B0604020202020204" pitchFamily="34" charset="0"/>
                <a:cs typeface="Arial" panose="020B0604020202020204" pitchFamily="34" charset="0"/>
              </a:rPr>
              <a:t>Co-payment/Deductible</a:t>
            </a:r>
          </a:p>
          <a:p>
            <a:pPr>
              <a:buFontTx/>
              <a:buChar char="-"/>
            </a:pPr>
            <a:r>
              <a:rPr lang="en-US" dirty="0">
                <a:latin typeface="Arial" panose="020B0604020202020204" pitchFamily="34" charset="0"/>
                <a:cs typeface="Arial" panose="020B0604020202020204" pitchFamily="34" charset="0"/>
              </a:rPr>
              <a:t>10% to 40% copayments</a:t>
            </a:r>
          </a:p>
          <a:p>
            <a:r>
              <a:rPr lang="en-US" dirty="0">
                <a:latin typeface="Arial" panose="020B0604020202020204" pitchFamily="34" charset="0"/>
                <a:cs typeface="Arial" panose="020B0604020202020204" pitchFamily="34" charset="0"/>
              </a:rPr>
              <a:t>Waiting Times</a:t>
            </a:r>
          </a:p>
          <a:p>
            <a:pPr>
              <a:buFontTx/>
              <a:buChar char="-"/>
            </a:pPr>
            <a:r>
              <a:rPr lang="en-GB" dirty="0">
                <a:latin typeface="Arial" panose="020B0604020202020204" pitchFamily="34" charset="0"/>
                <a:cs typeface="Arial" panose="020B0604020202020204" pitchFamily="34" charset="0"/>
              </a:rPr>
              <a:t>Very little waiting lists/times</a:t>
            </a:r>
          </a:p>
          <a:p>
            <a:r>
              <a:rPr lang="en-US" dirty="0">
                <a:latin typeface="Arial" panose="020B0604020202020204" pitchFamily="34" charset="0"/>
                <a:cs typeface="Arial" panose="020B0604020202020204" pitchFamily="34" charset="0"/>
              </a:rPr>
              <a:t>Technology</a:t>
            </a:r>
          </a:p>
          <a:p>
            <a:pPr>
              <a:buFontTx/>
              <a:buChar char="-"/>
            </a:pPr>
            <a:r>
              <a:rPr lang="en-GB" dirty="0">
                <a:latin typeface="Arial" panose="020B0604020202020204" pitchFamily="34" charset="0"/>
                <a:cs typeface="Arial" panose="020B0604020202020204" pitchFamily="34" charset="0"/>
              </a:rPr>
              <a:t>Government does not reimburse new technologies very generously</a:t>
            </a:r>
          </a:p>
          <a:p>
            <a:pPr>
              <a:buFontTx/>
              <a:buChar char="-"/>
            </a:pPr>
            <a:r>
              <a:rPr lang="en-GB" dirty="0">
                <a:latin typeface="Arial" panose="020B0604020202020204" pitchFamily="34" charset="0"/>
                <a:cs typeface="Arial" panose="020B0604020202020204" pitchFamily="34" charset="0"/>
              </a:rPr>
              <a:t>Little incentive to make capital investments in medical technology</a:t>
            </a:r>
          </a:p>
          <a:p>
            <a:r>
              <a:rPr lang="en-GB" dirty="0">
                <a:latin typeface="Arial" panose="020B0604020202020204" pitchFamily="34" charset="0"/>
                <a:cs typeface="Arial" panose="020B0604020202020204" pitchFamily="34" charset="0"/>
              </a:rPr>
              <a:t>Nursing and physician shortage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80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6CFD-04DA-462E-8151-22C1F4D8B8EB}"/>
              </a:ext>
            </a:extLst>
          </p:cNvPr>
          <p:cNvSpPr>
            <a:spLocks noGrp="1"/>
          </p:cNvSpPr>
          <p:nvPr>
            <p:ph type="title"/>
          </p:nvPr>
        </p:nvSpPr>
        <p:spPr>
          <a:xfrm>
            <a:off x="457200" y="0"/>
            <a:ext cx="8229600" cy="1143000"/>
          </a:xfrm>
        </p:spPr>
        <p:txBody>
          <a:bodyPr>
            <a:normAutofit/>
          </a:bodyPr>
          <a:lstStyle/>
          <a:p>
            <a:r>
              <a:rPr lang="en-US" sz="3200" b="1" dirty="0">
                <a:latin typeface="Arial" panose="020B0604020202020204" pitchFamily="34" charset="0"/>
                <a:cs typeface="Arial" panose="020B0604020202020204" pitchFamily="34" charset="0"/>
              </a:rPr>
              <a:t>Germany costs</a:t>
            </a:r>
          </a:p>
        </p:txBody>
      </p:sp>
      <p:sp>
        <p:nvSpPr>
          <p:cNvPr id="3" name="Content Placeholder 2">
            <a:extLst>
              <a:ext uri="{FF2B5EF4-FFF2-40B4-BE49-F238E27FC236}">
                <a16:creationId xmlns:a16="http://schemas.microsoft.com/office/drawing/2014/main" id="{8A1612E3-1B3D-4474-A0D6-7D2210D8BECB}"/>
              </a:ext>
            </a:extLst>
          </p:cNvPr>
          <p:cNvSpPr>
            <a:spLocks noGrp="1"/>
          </p:cNvSpPr>
          <p:nvPr>
            <p:ph idx="1"/>
          </p:nvPr>
        </p:nvSpPr>
        <p:spPr>
          <a:xfrm>
            <a:off x="457200" y="1066800"/>
            <a:ext cx="8229600" cy="5791200"/>
          </a:xfrm>
        </p:spPr>
        <p:txBody>
          <a:bodyPr>
            <a:noAutofit/>
          </a:bodyPr>
          <a:lstStyle/>
          <a:p>
            <a:r>
              <a:rPr lang="en-US" sz="1800" dirty="0">
                <a:latin typeface="Arial" panose="020B0604020202020204" pitchFamily="34" charset="0"/>
                <a:cs typeface="Arial" panose="020B0604020202020204" pitchFamily="34" charset="0"/>
              </a:rPr>
              <a:t>WHO ranking for health attainment: 22</a:t>
            </a:r>
          </a:p>
          <a:p>
            <a:r>
              <a:rPr lang="en-US" sz="1800" dirty="0">
                <a:latin typeface="Arial" panose="020B0604020202020204" pitchFamily="34" charset="0"/>
                <a:cs typeface="Arial" panose="020B0604020202020204" pitchFamily="34" charset="0"/>
              </a:rPr>
              <a:t>WHO overall ranking: 25</a:t>
            </a:r>
          </a:p>
          <a:p>
            <a:r>
              <a:rPr lang="en-US" sz="1800" dirty="0">
                <a:latin typeface="Arial" panose="020B0604020202020204" pitchFamily="34" charset="0"/>
                <a:cs typeface="Arial" panose="020B0604020202020204" pitchFamily="34" charset="0"/>
              </a:rPr>
              <a:t>Insured</a:t>
            </a:r>
          </a:p>
          <a:p>
            <a:pPr>
              <a:buFontTx/>
              <a:buChar char="-"/>
            </a:pPr>
            <a:r>
              <a:rPr lang="en-GB" sz="1800" dirty="0">
                <a:latin typeface="Arial" panose="020B0604020202020204" pitchFamily="34" charset="0"/>
                <a:cs typeface="Arial" panose="020B0604020202020204" pitchFamily="34" charset="0"/>
              </a:rPr>
              <a:t>99.6% of population – sickness funds</a:t>
            </a:r>
          </a:p>
          <a:p>
            <a:pPr>
              <a:buFontTx/>
              <a:buChar char="-"/>
            </a:pPr>
            <a:r>
              <a:rPr lang="en-GB" sz="1800" dirty="0">
                <a:latin typeface="Arial" panose="020B0604020202020204" pitchFamily="34" charset="0"/>
                <a:cs typeface="Arial" panose="020B0604020202020204" pitchFamily="34" charset="0"/>
              </a:rPr>
              <a:t>11.1% of GDP</a:t>
            </a:r>
          </a:p>
          <a:p>
            <a:r>
              <a:rPr lang="en-US" sz="1800" dirty="0">
                <a:latin typeface="Arial" panose="020B0604020202020204" pitchFamily="34" charset="0"/>
                <a:cs typeface="Arial" panose="020B0604020202020204" pitchFamily="34" charset="0"/>
              </a:rPr>
              <a:t>Funding</a:t>
            </a:r>
          </a:p>
          <a:p>
            <a:pPr>
              <a:buFontTx/>
              <a:buChar char="-"/>
            </a:pPr>
            <a:r>
              <a:rPr lang="en-GB" sz="1800" dirty="0">
                <a:latin typeface="Arial" panose="020B0604020202020204" pitchFamily="34" charset="0"/>
                <a:cs typeface="Arial" panose="020B0604020202020204" pitchFamily="34" charset="0"/>
              </a:rPr>
              <a:t>Multi-payer system</a:t>
            </a:r>
          </a:p>
          <a:p>
            <a:pPr>
              <a:buFontTx/>
              <a:buChar char="-"/>
            </a:pPr>
            <a:r>
              <a:rPr lang="en-GB" sz="1800" dirty="0">
                <a:latin typeface="Arial" panose="020B0604020202020204" pitchFamily="34" charset="0"/>
                <a:cs typeface="Arial" panose="020B0604020202020204" pitchFamily="34" charset="0"/>
              </a:rPr>
              <a:t>Those with higher incomes can buy private insurance</a:t>
            </a:r>
          </a:p>
          <a:p>
            <a:pPr>
              <a:buFontTx/>
              <a:buChar char="-"/>
            </a:pPr>
            <a:r>
              <a:rPr lang="en-GB" sz="1800" dirty="0">
                <a:latin typeface="Arial" panose="020B0604020202020204" pitchFamily="34" charset="0"/>
                <a:cs typeface="Arial" panose="020B0604020202020204" pitchFamily="34" charset="0"/>
              </a:rPr>
              <a:t>The federal Gov. decides the global budget and which procedures to include in the benefit package</a:t>
            </a:r>
          </a:p>
          <a:p>
            <a:pPr>
              <a:buFontTx/>
              <a:buChar char="-"/>
            </a:pPr>
            <a:r>
              <a:rPr lang="en-GB" sz="1800" dirty="0">
                <a:latin typeface="Arial" panose="020B0604020202020204" pitchFamily="34" charset="0"/>
                <a:cs typeface="Arial" panose="020B0604020202020204" pitchFamily="34" charset="0"/>
              </a:rPr>
              <a:t>Sickness funds are financed through a payroll tax (avg. 15% of income)</a:t>
            </a:r>
          </a:p>
          <a:p>
            <a:pPr>
              <a:buFontTx/>
              <a:buChar char="-"/>
            </a:pPr>
            <a:r>
              <a:rPr lang="en-GB" sz="1800" dirty="0">
                <a:latin typeface="Arial" panose="020B0604020202020204" pitchFamily="34" charset="0"/>
                <a:cs typeface="Arial" panose="020B0604020202020204" pitchFamily="34" charset="0"/>
              </a:rPr>
              <a:t>The tax is split between the employer and employee</a:t>
            </a:r>
          </a:p>
          <a:p>
            <a:r>
              <a:rPr lang="en-US" sz="1800" dirty="0">
                <a:latin typeface="Arial" panose="020B0604020202020204" pitchFamily="34" charset="0"/>
                <a:cs typeface="Arial" panose="020B0604020202020204" pitchFamily="34" charset="0"/>
              </a:rPr>
              <a:t>Private insurance</a:t>
            </a:r>
          </a:p>
          <a:p>
            <a:pPr>
              <a:buFontTx/>
              <a:buChar char="-"/>
            </a:pPr>
            <a:r>
              <a:rPr lang="en-GB" sz="1800" dirty="0">
                <a:latin typeface="Arial" panose="020B0604020202020204" pitchFamily="34" charset="0"/>
                <a:cs typeface="Arial" panose="020B0604020202020204" pitchFamily="34" charset="0"/>
              </a:rPr>
              <a:t>9% of Germans have supplemental insurance; covers items not paid for by the sickness funds</a:t>
            </a:r>
          </a:p>
          <a:p>
            <a:pPr>
              <a:buFontTx/>
              <a:buChar char="-"/>
            </a:pPr>
            <a:r>
              <a:rPr lang="en-GB" sz="1800" dirty="0">
                <a:latin typeface="Arial" panose="020B0604020202020204" pitchFamily="34" charset="0"/>
                <a:cs typeface="Arial" panose="020B0604020202020204" pitchFamily="34" charset="0"/>
              </a:rPr>
              <a:t>Only middle- and upper-class can opt out of sickness funds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62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ECAC-4890-4937-8454-B28FA09240B2}"/>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Germany: benefits and problems</a:t>
            </a:r>
          </a:p>
        </p:txBody>
      </p:sp>
      <p:sp>
        <p:nvSpPr>
          <p:cNvPr id="3" name="Content Placeholder 2">
            <a:extLst>
              <a:ext uri="{FF2B5EF4-FFF2-40B4-BE49-F238E27FC236}">
                <a16:creationId xmlns:a16="http://schemas.microsoft.com/office/drawing/2014/main" id="{D2F335CA-B714-475E-9B2A-0175E599E384}"/>
              </a:ext>
            </a:extLst>
          </p:cNvPr>
          <p:cNvSpPr>
            <a:spLocks noGrp="1"/>
          </p:cNvSpPr>
          <p:nvPr>
            <p:ph idx="1"/>
          </p:nvPr>
        </p:nvSpPr>
        <p:spPr>
          <a:xfrm>
            <a:off x="457200" y="1417638"/>
            <a:ext cx="8229600" cy="4708525"/>
          </a:xfrm>
        </p:spPr>
        <p:txBody>
          <a:bodyPr>
            <a:normAutofit fontScale="47500" lnSpcReduction="20000"/>
          </a:bodyPr>
          <a:lstStyle/>
          <a:p>
            <a:r>
              <a:rPr lang="en-US" sz="2400" dirty="0">
                <a:latin typeface="Arial" panose="020B0604020202020204" pitchFamily="34" charset="0"/>
                <a:cs typeface="Arial" panose="020B0604020202020204" pitchFamily="34" charset="0"/>
              </a:rPr>
              <a:t>Physician Compensation</a:t>
            </a:r>
          </a:p>
          <a:p>
            <a:pPr>
              <a:buFontTx/>
              <a:buChar char="-"/>
            </a:pPr>
            <a:r>
              <a:rPr lang="en-GB" sz="2400" dirty="0">
                <a:latin typeface="Arial" panose="020B0604020202020204" pitchFamily="34" charset="0"/>
                <a:cs typeface="Arial" panose="020B0604020202020204" pitchFamily="34" charset="0"/>
              </a:rPr>
              <a:t>Reimbursement set through negotiation with the sickness funds</a:t>
            </a:r>
          </a:p>
          <a:p>
            <a:pPr>
              <a:buFontTx/>
              <a:buChar char="-"/>
            </a:pPr>
            <a:r>
              <a:rPr lang="en-GB" sz="2400" dirty="0">
                <a:latin typeface="Arial" panose="020B0604020202020204" pitchFamily="34" charset="0"/>
                <a:cs typeface="Arial" panose="020B0604020202020204" pitchFamily="34" charset="0"/>
              </a:rPr>
              <a:t>Providers have little negotiating power</a:t>
            </a:r>
          </a:p>
          <a:p>
            <a:pPr>
              <a:buFontTx/>
              <a:buChar char="-"/>
            </a:pPr>
            <a:r>
              <a:rPr lang="en-US" sz="2400" dirty="0">
                <a:latin typeface="Arial" panose="020B0604020202020204" pitchFamily="34" charset="0"/>
                <a:cs typeface="Arial" panose="020B0604020202020204" pitchFamily="34" charset="0"/>
              </a:rPr>
              <a:t>Very low compensation</a:t>
            </a:r>
          </a:p>
          <a:p>
            <a:pPr>
              <a:buFontTx/>
              <a:buChar char="-"/>
            </a:pPr>
            <a:r>
              <a:rPr lang="en-GB" sz="2400" dirty="0">
                <a:latin typeface="Arial" panose="020B0604020202020204" pitchFamily="34" charset="0"/>
                <a:cs typeface="Arial" panose="020B0604020202020204" pitchFamily="34" charset="0"/>
              </a:rPr>
              <a:t>Significant reimbursement caps and budget restrictions </a:t>
            </a:r>
          </a:p>
          <a:p>
            <a:r>
              <a:rPr lang="en-GB" sz="2400" dirty="0">
                <a:latin typeface="Arial" panose="020B0604020202020204" pitchFamily="34" charset="0"/>
                <a:cs typeface="Arial" panose="020B0604020202020204" pitchFamily="34" charset="0"/>
              </a:rPr>
              <a:t>Physician choice</a:t>
            </a:r>
          </a:p>
          <a:p>
            <a:pPr>
              <a:buFontTx/>
              <a:buChar char="-"/>
            </a:pPr>
            <a:r>
              <a:rPr lang="en-GB" sz="2400" dirty="0">
                <a:latin typeface="Arial" panose="020B0604020202020204" pitchFamily="34" charset="0"/>
                <a:cs typeface="Arial" panose="020B0604020202020204" pitchFamily="34" charset="0"/>
              </a:rPr>
              <a:t>Free choice of GP and Specialists, must use the closest hospital</a:t>
            </a:r>
          </a:p>
          <a:p>
            <a:r>
              <a:rPr lang="en-US" sz="2400" dirty="0">
                <a:latin typeface="Arial" panose="020B0604020202020204" pitchFamily="34" charset="0"/>
                <a:cs typeface="Arial" panose="020B0604020202020204" pitchFamily="34" charset="0"/>
              </a:rPr>
              <a:t>Co-payment/Deductibles</a:t>
            </a:r>
          </a:p>
          <a:p>
            <a:pPr>
              <a:buFontTx/>
              <a:buChar char="-"/>
            </a:pPr>
            <a:r>
              <a:rPr lang="en-GB" sz="2400" dirty="0">
                <a:latin typeface="Arial" panose="020B0604020202020204" pitchFamily="34" charset="0"/>
                <a:cs typeface="Arial" panose="020B0604020202020204" pitchFamily="34" charset="0"/>
              </a:rPr>
              <a:t>Almost no co-payments or deductibles</a:t>
            </a:r>
          </a:p>
          <a:p>
            <a:r>
              <a:rPr lang="en-US" sz="2400" dirty="0">
                <a:latin typeface="Arial" panose="020B0604020202020204" pitchFamily="34" charset="0"/>
                <a:cs typeface="Arial" panose="020B0604020202020204" pitchFamily="34" charset="0"/>
              </a:rPr>
              <a:t>Waiting Times</a:t>
            </a:r>
          </a:p>
          <a:p>
            <a:pPr>
              <a:buFontTx/>
              <a:buChar char="-"/>
            </a:pPr>
            <a:r>
              <a:rPr lang="en-GB" sz="2400" dirty="0">
                <a:latin typeface="Arial" panose="020B0604020202020204" pitchFamily="34" charset="0"/>
                <a:cs typeface="Arial" panose="020B0604020202020204" pitchFamily="34" charset="0"/>
              </a:rPr>
              <a:t>WHO reported that “waiting lists and explicit rationing decisions are virtually </a:t>
            </a:r>
            <a:r>
              <a:rPr lang="en-US" sz="2400" dirty="0">
                <a:latin typeface="Arial" panose="020B0604020202020204" pitchFamily="34" charset="0"/>
                <a:cs typeface="Arial" panose="020B0604020202020204" pitchFamily="34" charset="0"/>
              </a:rPr>
              <a:t>unknown”</a:t>
            </a:r>
          </a:p>
          <a:p>
            <a:r>
              <a:rPr lang="en-US" sz="2400" dirty="0">
                <a:latin typeface="Arial" panose="020B0604020202020204" pitchFamily="34" charset="0"/>
                <a:cs typeface="Arial" panose="020B0604020202020204" pitchFamily="34" charset="0"/>
              </a:rPr>
              <a:t>Benefits Covered</a:t>
            </a:r>
          </a:p>
          <a:p>
            <a:pPr>
              <a:buFontTx/>
              <a:buChar char="-"/>
            </a:pPr>
            <a:r>
              <a:rPr lang="en-GB" sz="2400" dirty="0">
                <a:latin typeface="Arial" panose="020B0604020202020204" pitchFamily="34" charset="0"/>
                <a:cs typeface="Arial" panose="020B0604020202020204" pitchFamily="34" charset="0"/>
              </a:rPr>
              <a:t>There is an extensive benefit package which even includes sick pay (70% to 90% of pay) for up to 78 weeks</a:t>
            </a:r>
          </a:p>
          <a:p>
            <a:r>
              <a:rPr lang="en-GB" sz="2400" dirty="0">
                <a:latin typeface="Arial" panose="020B0604020202020204" pitchFamily="34" charset="0"/>
                <a:cs typeface="Arial" panose="020B0604020202020204" pitchFamily="34" charset="0"/>
              </a:rPr>
              <a:t>Excessive numbers of physician</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71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9B60-BD50-4FE1-BF34-2D2D72D6167F}"/>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Japan: Organization of Health System</a:t>
            </a:r>
          </a:p>
        </p:txBody>
      </p:sp>
      <p:graphicFrame>
        <p:nvGraphicFramePr>
          <p:cNvPr id="4" name="Content Placeholder 3">
            <a:extLst>
              <a:ext uri="{FF2B5EF4-FFF2-40B4-BE49-F238E27FC236}">
                <a16:creationId xmlns:a16="http://schemas.microsoft.com/office/drawing/2014/main" id="{FCA07CE4-BB5E-425B-9F66-77A24B233E1C}"/>
              </a:ext>
            </a:extLst>
          </p:cNvPr>
          <p:cNvGraphicFramePr>
            <a:graphicFrameLocks noGrp="1"/>
          </p:cNvGraphicFramePr>
          <p:nvPr>
            <p:ph idx="1"/>
            <p:extLst>
              <p:ext uri="{D42A27DB-BD31-4B8C-83A1-F6EECF244321}">
                <p14:modId xmlns:p14="http://schemas.microsoft.com/office/powerpoint/2010/main" val="2297641760"/>
              </p:ext>
            </p:extLst>
          </p:nvPr>
        </p:nvGraphicFramePr>
        <p:xfrm>
          <a:off x="435244"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C6338D76-FE5C-4A42-98F5-B61296197218}"/>
              </a:ext>
            </a:extLst>
          </p:cNvPr>
          <p:cNvSpPr/>
          <p:nvPr/>
        </p:nvSpPr>
        <p:spPr>
          <a:xfrm>
            <a:off x="152400" y="5029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latin typeface="Arial" panose="020B0604020202020204" pitchFamily="34" charset="0"/>
                <a:cs typeface="Arial" panose="020B0604020202020204" pitchFamily="34" charset="0"/>
              </a:rPr>
              <a:t>1800 Kenpo Association (large companies)</a:t>
            </a:r>
          </a:p>
        </p:txBody>
      </p:sp>
      <p:sp>
        <p:nvSpPr>
          <p:cNvPr id="10" name="Rectangle 9">
            <a:extLst>
              <a:ext uri="{FF2B5EF4-FFF2-40B4-BE49-F238E27FC236}">
                <a16:creationId xmlns:a16="http://schemas.microsoft.com/office/drawing/2014/main" id="{2C002D98-71B3-44A5-9E5B-F734AC3028A0}"/>
              </a:ext>
            </a:extLst>
          </p:cNvPr>
          <p:cNvSpPr/>
          <p:nvPr/>
        </p:nvSpPr>
        <p:spPr>
          <a:xfrm>
            <a:off x="2133600" y="5029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latin typeface="Arial" panose="020B0604020202020204" pitchFamily="34" charset="0"/>
                <a:cs typeface="Arial" panose="020B0604020202020204" pitchFamily="34" charset="0"/>
              </a:rPr>
              <a:t>Seikan (small-mid companies)</a:t>
            </a:r>
          </a:p>
        </p:txBody>
      </p:sp>
      <p:sp>
        <p:nvSpPr>
          <p:cNvPr id="11" name="Rectangle 10">
            <a:extLst>
              <a:ext uri="{FF2B5EF4-FFF2-40B4-BE49-F238E27FC236}">
                <a16:creationId xmlns:a16="http://schemas.microsoft.com/office/drawing/2014/main" id="{0E4C8393-1AB5-4501-A77B-9200429DB356}"/>
              </a:ext>
            </a:extLst>
          </p:cNvPr>
          <p:cNvSpPr/>
          <p:nvPr/>
        </p:nvSpPr>
        <p:spPr>
          <a:xfrm>
            <a:off x="4114800" y="5029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err="1">
                <a:latin typeface="Arial" panose="020B0604020202020204" pitchFamily="34" charset="0"/>
                <a:cs typeface="Arial" panose="020B0604020202020204" pitchFamily="34" charset="0"/>
              </a:rPr>
              <a:t>Kyosai</a:t>
            </a:r>
            <a:endParaRPr lang="en-US" sz="1400" b="1" dirty="0">
              <a:latin typeface="Arial" panose="020B0604020202020204" pitchFamily="34" charset="0"/>
              <a:cs typeface="Arial" panose="020B0604020202020204" pitchFamily="34" charset="0"/>
            </a:endParaRPr>
          </a:p>
          <a:p>
            <a:pPr lvl="0" algn="ctr"/>
            <a:r>
              <a:rPr lang="en-US" sz="1400" b="1" dirty="0">
                <a:latin typeface="Arial" panose="020B0604020202020204" pitchFamily="34" charset="0"/>
                <a:cs typeface="Arial" panose="020B0604020202020204" pitchFamily="34" charset="0"/>
              </a:rPr>
              <a:t>(public employees and private school teachers) </a:t>
            </a:r>
            <a:endParaRPr lang="en-US" sz="1400" dirty="0"/>
          </a:p>
        </p:txBody>
      </p:sp>
      <p:cxnSp>
        <p:nvCxnSpPr>
          <p:cNvPr id="17" name="Connector: Elbow 16">
            <a:extLst>
              <a:ext uri="{FF2B5EF4-FFF2-40B4-BE49-F238E27FC236}">
                <a16:creationId xmlns:a16="http://schemas.microsoft.com/office/drawing/2014/main" id="{448722BB-11DE-452D-A0BE-1AF427F455C7}"/>
              </a:ext>
            </a:extLst>
          </p:cNvPr>
          <p:cNvCxnSpPr/>
          <p:nvPr/>
        </p:nvCxnSpPr>
        <p:spPr>
          <a:xfrm rot="5400000">
            <a:off x="819150" y="4248150"/>
            <a:ext cx="990600" cy="5715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6D0E60C-E24F-4A06-A74A-F02D8B393ECE}"/>
              </a:ext>
            </a:extLst>
          </p:cNvPr>
          <p:cNvCxnSpPr/>
          <p:nvPr/>
        </p:nvCxnSpPr>
        <p:spPr>
          <a:xfrm>
            <a:off x="1600200" y="4533900"/>
            <a:ext cx="3390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C0FAD26F-47B8-4DE1-980A-FF3C6D734845}"/>
              </a:ext>
            </a:extLst>
          </p:cNvPr>
          <p:cNvCxnSpPr>
            <a:endCxn id="10" idx="0"/>
          </p:cNvCxnSpPr>
          <p:nvPr/>
        </p:nvCxnSpPr>
        <p:spPr>
          <a:xfrm>
            <a:off x="3009900" y="4533900"/>
            <a:ext cx="0" cy="495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0821241-B2B4-48A0-B818-EF8126507474}"/>
              </a:ext>
            </a:extLst>
          </p:cNvPr>
          <p:cNvCxnSpPr/>
          <p:nvPr/>
        </p:nvCxnSpPr>
        <p:spPr>
          <a:xfrm>
            <a:off x="4991100" y="4533900"/>
            <a:ext cx="0" cy="495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24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7A83-11D5-4B2E-A6C3-F62DF02A569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Different health care models</a:t>
            </a:r>
          </a:p>
        </p:txBody>
      </p:sp>
      <p:sp>
        <p:nvSpPr>
          <p:cNvPr id="3" name="Content Placeholder 2">
            <a:extLst>
              <a:ext uri="{FF2B5EF4-FFF2-40B4-BE49-F238E27FC236}">
                <a16:creationId xmlns:a16="http://schemas.microsoft.com/office/drawing/2014/main" id="{9FE8EE0B-971C-4023-A561-17DB50B86A52}"/>
              </a:ext>
            </a:extLst>
          </p:cNvPr>
          <p:cNvSpPr>
            <a:spLocks noGrp="1"/>
          </p:cNvSpPr>
          <p:nvPr>
            <p:ph idx="1"/>
          </p:nvPr>
        </p:nvSpPr>
        <p:spPr>
          <a:xfrm>
            <a:off x="838200" y="1600200"/>
            <a:ext cx="7848600" cy="4525963"/>
          </a:xfrm>
        </p:spPr>
        <p:txBody>
          <a:bodyPr>
            <a:normAutofit fontScale="92500" lnSpcReduction="20000"/>
          </a:bodyPr>
          <a:lstStyle/>
          <a:p>
            <a:r>
              <a:rPr lang="en-US" sz="2400" dirty="0">
                <a:latin typeface="Arial" panose="020B0604020202020204" pitchFamily="34" charset="0"/>
                <a:cs typeface="Arial" panose="020B0604020202020204" pitchFamily="34" charset="0"/>
              </a:rPr>
              <a:t>Each nation’s health care system is a reflection of its:</a:t>
            </a:r>
          </a:p>
          <a:p>
            <a:pPr>
              <a:buFontTx/>
              <a:buChar char="-"/>
            </a:pPr>
            <a:r>
              <a:rPr lang="en-US" sz="2400" dirty="0">
                <a:latin typeface="Arial" panose="020B0604020202020204" pitchFamily="34" charset="0"/>
                <a:cs typeface="Arial" panose="020B0604020202020204" pitchFamily="34" charset="0"/>
              </a:rPr>
              <a:t>History</a:t>
            </a:r>
          </a:p>
          <a:p>
            <a:pPr>
              <a:buFontTx/>
              <a:buChar char="-"/>
            </a:pPr>
            <a:r>
              <a:rPr lang="en-US" sz="2400" dirty="0">
                <a:latin typeface="Arial" panose="020B0604020202020204" pitchFamily="34" charset="0"/>
                <a:cs typeface="Arial" panose="020B0604020202020204" pitchFamily="34" charset="0"/>
              </a:rPr>
              <a:t>Politics</a:t>
            </a:r>
          </a:p>
          <a:p>
            <a:pPr>
              <a:buFontTx/>
              <a:buChar char="-"/>
            </a:pPr>
            <a:r>
              <a:rPr lang="en-US" sz="2400" dirty="0">
                <a:latin typeface="Arial" panose="020B0604020202020204" pitchFamily="34" charset="0"/>
                <a:cs typeface="Arial" panose="020B0604020202020204" pitchFamily="34" charset="0"/>
              </a:rPr>
              <a:t>Economy</a:t>
            </a:r>
          </a:p>
          <a:p>
            <a:pPr>
              <a:buFontTx/>
              <a:buChar char="-"/>
            </a:pPr>
            <a:r>
              <a:rPr lang="en-US" sz="2400" dirty="0">
                <a:latin typeface="Arial" panose="020B0604020202020204" pitchFamily="34" charset="0"/>
                <a:cs typeface="Arial" panose="020B0604020202020204" pitchFamily="34" charset="0"/>
              </a:rPr>
              <a:t>National values</a:t>
            </a:r>
          </a:p>
          <a:p>
            <a:r>
              <a:rPr lang="en-US" sz="2400" dirty="0">
                <a:latin typeface="Arial" panose="020B0604020202020204" pitchFamily="34" charset="0"/>
                <a:cs typeface="Arial" panose="020B0604020202020204" pitchFamily="34" charset="0"/>
              </a:rPr>
              <a:t>They all vary to some degree</a:t>
            </a:r>
          </a:p>
          <a:p>
            <a:r>
              <a:rPr lang="en-US" sz="2400" dirty="0">
                <a:latin typeface="Arial" panose="020B0604020202020204" pitchFamily="34" charset="0"/>
                <a:cs typeface="Arial" panose="020B0604020202020204" pitchFamily="34" charset="0"/>
              </a:rPr>
              <a:t>However, they all share common principles</a:t>
            </a:r>
          </a:p>
          <a:p>
            <a:r>
              <a:rPr lang="en-US" sz="2400" dirty="0">
                <a:latin typeface="Arial" panose="020B0604020202020204" pitchFamily="34" charset="0"/>
                <a:cs typeface="Arial" panose="020B0604020202020204" pitchFamily="34" charset="0"/>
              </a:rPr>
              <a:t>There are four basic health acre models around the world</a:t>
            </a:r>
          </a:p>
        </p:txBody>
      </p:sp>
    </p:spTree>
    <p:extLst>
      <p:ext uri="{BB962C8B-B14F-4D97-AF65-F5344CB8AC3E}">
        <p14:creationId xmlns:p14="http://schemas.microsoft.com/office/powerpoint/2010/main" val="342887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BEA3-F6BE-4E1E-8C9C-4E57D3232B91}"/>
              </a:ext>
            </a:extLst>
          </p:cNvPr>
          <p:cNvSpPr>
            <a:spLocks noGrp="1"/>
          </p:cNvSpPr>
          <p:nvPr>
            <p:ph type="title"/>
          </p:nvPr>
        </p:nvSpPr>
        <p:spPr>
          <a:xfrm>
            <a:off x="457200" y="-152400"/>
            <a:ext cx="8229600" cy="1143000"/>
          </a:xfrm>
        </p:spPr>
        <p:txBody>
          <a:bodyPr>
            <a:normAutofit/>
          </a:bodyPr>
          <a:lstStyle/>
          <a:p>
            <a:r>
              <a:rPr lang="en-US" sz="3200" b="1" dirty="0">
                <a:latin typeface="Arial" panose="020B0604020202020204" pitchFamily="34" charset="0"/>
                <a:cs typeface="Arial" panose="020B0604020202020204" pitchFamily="34" charset="0"/>
              </a:rPr>
              <a:t>Japan costs</a:t>
            </a:r>
          </a:p>
        </p:txBody>
      </p:sp>
      <p:sp>
        <p:nvSpPr>
          <p:cNvPr id="3" name="Content Placeholder 2">
            <a:extLst>
              <a:ext uri="{FF2B5EF4-FFF2-40B4-BE49-F238E27FC236}">
                <a16:creationId xmlns:a16="http://schemas.microsoft.com/office/drawing/2014/main" id="{F6E5A7A5-DFB0-49D7-BBA6-DA1CD0C9B4E1}"/>
              </a:ext>
            </a:extLst>
          </p:cNvPr>
          <p:cNvSpPr>
            <a:spLocks noGrp="1"/>
          </p:cNvSpPr>
          <p:nvPr>
            <p:ph idx="1"/>
          </p:nvPr>
        </p:nvSpPr>
        <p:spPr>
          <a:xfrm>
            <a:off x="457200" y="762000"/>
            <a:ext cx="8229600" cy="5791200"/>
          </a:xfrm>
        </p:spPr>
        <p:txBody>
          <a:bodyPr>
            <a:noAutofit/>
          </a:bodyPr>
          <a:lstStyle/>
          <a:p>
            <a:r>
              <a:rPr lang="en-US" sz="1600" dirty="0">
                <a:latin typeface="Arial" panose="020B0604020202020204" pitchFamily="34" charset="0"/>
                <a:cs typeface="Arial" panose="020B0604020202020204" pitchFamily="34" charset="0"/>
              </a:rPr>
              <a:t>WHO ranking for health attainment: 1</a:t>
            </a:r>
          </a:p>
          <a:p>
            <a:r>
              <a:rPr lang="en-US" sz="1600" dirty="0">
                <a:latin typeface="Arial" panose="020B0604020202020204" pitchFamily="34" charset="0"/>
                <a:cs typeface="Arial" panose="020B0604020202020204" pitchFamily="34" charset="0"/>
              </a:rPr>
              <a:t>WHO overall ranking: 10</a:t>
            </a:r>
          </a:p>
          <a:p>
            <a:r>
              <a:rPr lang="en-US" sz="1600" dirty="0">
                <a:latin typeface="Arial" panose="020B0604020202020204" pitchFamily="34" charset="0"/>
                <a:cs typeface="Arial" panose="020B0604020202020204" pitchFamily="34" charset="0"/>
              </a:rPr>
              <a:t>Insured</a:t>
            </a:r>
          </a:p>
          <a:p>
            <a:pPr>
              <a:buFontTx/>
              <a:buChar char="-"/>
            </a:pPr>
            <a:r>
              <a:rPr lang="en-GB" sz="1600" dirty="0">
                <a:latin typeface="Arial" panose="020B0604020202020204" pitchFamily="34" charset="0"/>
                <a:cs typeface="Arial" panose="020B0604020202020204" pitchFamily="34" charset="0"/>
              </a:rPr>
              <a:t>Universal health insurance based around a mandatory, employment-based insurance</a:t>
            </a:r>
          </a:p>
          <a:p>
            <a:pPr>
              <a:buFontTx/>
              <a:buChar char="-"/>
            </a:pPr>
            <a:r>
              <a:rPr lang="en-GB" sz="1600" dirty="0">
                <a:latin typeface="Arial" panose="020B0604020202020204" pitchFamily="34" charset="0"/>
                <a:cs typeface="Arial" panose="020B0604020202020204" pitchFamily="34" charset="0"/>
              </a:rPr>
              <a:t>“The Employee Health Insurance Program” requires that all companies with 700 or more employees to provide workers with health insurance, small business workers join a government-run small business national health insurance plan, the self-employed and the retired are covered by Citizens Insurance Program administered by </a:t>
            </a:r>
            <a:r>
              <a:rPr lang="en-US" sz="1600" dirty="0">
                <a:latin typeface="Arial" panose="020B0604020202020204" pitchFamily="34" charset="0"/>
                <a:cs typeface="Arial" panose="020B0604020202020204" pitchFamily="34" charset="0"/>
              </a:rPr>
              <a:t>municipal governments</a:t>
            </a:r>
          </a:p>
          <a:p>
            <a:r>
              <a:rPr lang="en-US" sz="1600" dirty="0">
                <a:latin typeface="Arial" panose="020B0604020202020204" pitchFamily="34" charset="0"/>
                <a:cs typeface="Arial" panose="020B0604020202020204" pitchFamily="34" charset="0"/>
              </a:rPr>
              <a:t>Costs</a:t>
            </a:r>
          </a:p>
          <a:p>
            <a:pPr>
              <a:buFontTx/>
              <a:buChar char="-"/>
            </a:pPr>
            <a:r>
              <a:rPr lang="en-GB" sz="1600" dirty="0">
                <a:latin typeface="Arial" panose="020B0604020202020204" pitchFamily="34" charset="0"/>
                <a:cs typeface="Arial" panose="020B0604020202020204" pitchFamily="34" charset="0"/>
              </a:rPr>
              <a:t>8% of GDP</a:t>
            </a:r>
          </a:p>
          <a:p>
            <a:pPr>
              <a:buFontTx/>
              <a:buChar char="-"/>
            </a:pPr>
            <a:r>
              <a:rPr lang="en-GB" sz="1600" dirty="0">
                <a:latin typeface="Arial" panose="020B0604020202020204" pitchFamily="34" charset="0"/>
                <a:cs typeface="Arial" panose="020B0604020202020204" pitchFamily="34" charset="0"/>
              </a:rPr>
              <a:t>Average household spends $2300 per year on out-of-pocket costs</a:t>
            </a:r>
          </a:p>
          <a:p>
            <a:pPr>
              <a:buFontTx/>
              <a:buChar char="-"/>
            </a:pPr>
            <a:r>
              <a:rPr lang="en-GB" sz="1600" dirty="0">
                <a:latin typeface="Arial" panose="020B0604020202020204" pitchFamily="34" charset="0"/>
                <a:cs typeface="Arial" panose="020B0604020202020204" pitchFamily="34" charset="0"/>
              </a:rPr>
              <a:t>Japans have a healthy lifestyle – lower incidence of disease</a:t>
            </a:r>
          </a:p>
          <a:p>
            <a:r>
              <a:rPr lang="en-US" sz="1600" dirty="0">
                <a:latin typeface="Arial" panose="020B0604020202020204" pitchFamily="34" charset="0"/>
                <a:cs typeface="Arial" panose="020B0604020202020204" pitchFamily="34" charset="0"/>
              </a:rPr>
              <a:t>Funding</a:t>
            </a:r>
          </a:p>
          <a:p>
            <a:pPr>
              <a:buFontTx/>
              <a:buChar char="-"/>
            </a:pPr>
            <a:r>
              <a:rPr lang="en-GB" sz="1600" dirty="0">
                <a:latin typeface="Arial" panose="020B0604020202020204" pitchFamily="34" charset="0"/>
                <a:cs typeface="Arial" panose="020B0604020202020204" pitchFamily="34" charset="0"/>
              </a:rPr>
              <a:t>8.5% (large business) or an 8.2% (small business) payroll tax</a:t>
            </a:r>
          </a:p>
          <a:p>
            <a:pPr>
              <a:buFontTx/>
              <a:buChar char="-"/>
            </a:pPr>
            <a:r>
              <a:rPr lang="en-GB" sz="1600" dirty="0">
                <a:latin typeface="Arial" panose="020B0604020202020204" pitchFamily="34" charset="0"/>
                <a:cs typeface="Arial" panose="020B0604020202020204" pitchFamily="34" charset="0"/>
              </a:rPr>
              <a:t>Payroll taxes are split almost evenly between employer and employee</a:t>
            </a:r>
          </a:p>
          <a:p>
            <a:pPr>
              <a:buFontTx/>
              <a:buChar char="-"/>
            </a:pPr>
            <a:r>
              <a:rPr lang="en-GB" sz="1600" dirty="0">
                <a:latin typeface="Arial" panose="020B0604020202020204" pitchFamily="34" charset="0"/>
                <a:cs typeface="Arial" panose="020B0604020202020204" pitchFamily="34" charset="0"/>
              </a:rPr>
              <a:t>Those who are self-employed or retired must pay a self-employment tax</a:t>
            </a:r>
          </a:p>
          <a:p>
            <a:r>
              <a:rPr lang="en-US" sz="1600" dirty="0">
                <a:latin typeface="Arial" panose="020B0604020202020204" pitchFamily="34" charset="0"/>
                <a:cs typeface="Arial" panose="020B0604020202020204" pitchFamily="34" charset="0"/>
              </a:rPr>
              <a:t>Private Insurance</a:t>
            </a:r>
          </a:p>
          <a:p>
            <a:pPr>
              <a:buFontTx/>
              <a:buChar char="-"/>
            </a:pPr>
            <a:r>
              <a:rPr lang="en-GB" sz="1600" dirty="0">
                <a:latin typeface="Arial" panose="020B0604020202020204" pitchFamily="34" charset="0"/>
                <a:cs typeface="Arial" panose="020B0604020202020204" pitchFamily="34" charset="0"/>
              </a:rPr>
              <a:t>Very rare for Japanese to use this; less than 1%</a:t>
            </a:r>
          </a:p>
        </p:txBody>
      </p:sp>
    </p:spTree>
    <p:extLst>
      <p:ext uri="{BB962C8B-B14F-4D97-AF65-F5344CB8AC3E}">
        <p14:creationId xmlns:p14="http://schemas.microsoft.com/office/powerpoint/2010/main" val="2681794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A4E4-5382-4F44-A99D-CCD3724CB66B}"/>
              </a:ext>
            </a:extLst>
          </p:cNvPr>
          <p:cNvSpPr>
            <a:spLocks noGrp="1"/>
          </p:cNvSpPr>
          <p:nvPr>
            <p:ph type="title"/>
          </p:nvPr>
        </p:nvSpPr>
        <p:spPr>
          <a:xfrm>
            <a:off x="457200" y="0"/>
            <a:ext cx="8229600" cy="1143000"/>
          </a:xfrm>
        </p:spPr>
        <p:txBody>
          <a:bodyPr>
            <a:normAutofit/>
          </a:bodyPr>
          <a:lstStyle/>
          <a:p>
            <a:r>
              <a:rPr lang="en-US" sz="3200" b="1" dirty="0">
                <a:latin typeface="Arial" panose="020B0604020202020204" pitchFamily="34" charset="0"/>
                <a:cs typeface="Arial" panose="020B0604020202020204" pitchFamily="34" charset="0"/>
              </a:rPr>
              <a:t>Japan: benefits and problems</a:t>
            </a:r>
          </a:p>
        </p:txBody>
      </p:sp>
      <p:sp>
        <p:nvSpPr>
          <p:cNvPr id="3" name="Content Placeholder 2">
            <a:extLst>
              <a:ext uri="{FF2B5EF4-FFF2-40B4-BE49-F238E27FC236}">
                <a16:creationId xmlns:a16="http://schemas.microsoft.com/office/drawing/2014/main" id="{2190FEB0-C930-47BE-A307-F72522BFFBFA}"/>
              </a:ext>
            </a:extLst>
          </p:cNvPr>
          <p:cNvSpPr>
            <a:spLocks noGrp="1"/>
          </p:cNvSpPr>
          <p:nvPr>
            <p:ph idx="1"/>
          </p:nvPr>
        </p:nvSpPr>
        <p:spPr>
          <a:xfrm>
            <a:off x="457200" y="990600"/>
            <a:ext cx="8229600" cy="5715000"/>
          </a:xfrm>
        </p:spPr>
        <p:txBody>
          <a:bodyPr>
            <a:noAutofit/>
          </a:bodyPr>
          <a:lstStyle/>
          <a:p>
            <a:r>
              <a:rPr lang="en-US" sz="1600" dirty="0">
                <a:latin typeface="Arial" panose="020B0604020202020204" pitchFamily="34" charset="0"/>
                <a:cs typeface="Arial" panose="020B0604020202020204" pitchFamily="34" charset="0"/>
              </a:rPr>
              <a:t>Physician Compensation</a:t>
            </a:r>
          </a:p>
          <a:p>
            <a:pPr>
              <a:buFontTx/>
              <a:buChar char="-"/>
            </a:pPr>
            <a:r>
              <a:rPr lang="en-US" sz="1600" dirty="0">
                <a:latin typeface="Arial" panose="020B0604020202020204" pitchFamily="34" charset="0"/>
                <a:cs typeface="Arial" panose="020B0604020202020204" pitchFamily="34" charset="0"/>
              </a:rPr>
              <a:t>Hospital physicians are salaried</a:t>
            </a:r>
          </a:p>
          <a:p>
            <a:pPr>
              <a:buFontTx/>
              <a:buChar char="-"/>
            </a:pPr>
            <a:r>
              <a:rPr lang="en-GB" sz="1600" dirty="0">
                <a:latin typeface="Arial" panose="020B0604020202020204" pitchFamily="34" charset="0"/>
                <a:cs typeface="Arial" panose="020B0604020202020204" pitchFamily="34" charset="0"/>
              </a:rPr>
              <a:t>Non-hospital physicians are paid on a fee-for-service basis</a:t>
            </a:r>
          </a:p>
          <a:p>
            <a:pPr>
              <a:buFontTx/>
              <a:buChar char="-"/>
            </a:pPr>
            <a:r>
              <a:rPr lang="en-GB" sz="1600" dirty="0">
                <a:latin typeface="Arial" panose="020B0604020202020204" pitchFamily="34" charset="0"/>
                <a:cs typeface="Arial" panose="020B0604020202020204" pitchFamily="34" charset="0"/>
              </a:rPr>
              <a:t>Hospitals and clinics are privately owned but the government sets the fee schedule</a:t>
            </a:r>
          </a:p>
          <a:p>
            <a:r>
              <a:rPr lang="en-US" sz="1600" dirty="0">
                <a:latin typeface="Arial" panose="020B0604020202020204" pitchFamily="34" charset="0"/>
                <a:cs typeface="Arial" panose="020B0604020202020204" pitchFamily="34" charset="0"/>
              </a:rPr>
              <a:t>Physician Choice</a:t>
            </a:r>
          </a:p>
          <a:p>
            <a:pPr>
              <a:buFontTx/>
              <a:buChar char="-"/>
            </a:pPr>
            <a:r>
              <a:rPr lang="en-GB" sz="1600" dirty="0">
                <a:latin typeface="Arial" panose="020B0604020202020204" pitchFamily="34" charset="0"/>
                <a:cs typeface="Arial" panose="020B0604020202020204" pitchFamily="34" charset="0"/>
              </a:rPr>
              <a:t>No restrictions on physician or hospital choice</a:t>
            </a:r>
          </a:p>
          <a:p>
            <a:pPr>
              <a:buFontTx/>
              <a:buChar char="-"/>
            </a:pPr>
            <a:r>
              <a:rPr lang="en-US" sz="1600" dirty="0">
                <a:latin typeface="Arial" panose="020B0604020202020204" pitchFamily="34" charset="0"/>
                <a:cs typeface="Arial" panose="020B0604020202020204" pitchFamily="34" charset="0"/>
              </a:rPr>
              <a:t>No referral requirements</a:t>
            </a:r>
          </a:p>
          <a:p>
            <a:r>
              <a:rPr lang="en-US" sz="1600" dirty="0">
                <a:latin typeface="Arial" panose="020B0604020202020204" pitchFamily="34" charset="0"/>
                <a:cs typeface="Arial" panose="020B0604020202020204" pitchFamily="34" charset="0"/>
              </a:rPr>
              <a:t>Co-payment/Deductibles</a:t>
            </a:r>
          </a:p>
          <a:p>
            <a:pPr>
              <a:buFontTx/>
              <a:buChar char="-"/>
            </a:pPr>
            <a:r>
              <a:rPr lang="en-GB" sz="1600" dirty="0">
                <a:latin typeface="Arial" panose="020B0604020202020204" pitchFamily="34" charset="0"/>
                <a:cs typeface="Arial" panose="020B0604020202020204" pitchFamily="34" charset="0"/>
              </a:rPr>
              <a:t>Co-payments are 10% to 30%</a:t>
            </a:r>
          </a:p>
          <a:p>
            <a:pPr>
              <a:buFontTx/>
              <a:buChar char="-"/>
            </a:pPr>
            <a:r>
              <a:rPr lang="en-GB" sz="1600" dirty="0">
                <a:latin typeface="Arial" panose="020B0604020202020204" pitchFamily="34" charset="0"/>
                <a:cs typeface="Arial" panose="020B0604020202020204" pitchFamily="34" charset="0"/>
              </a:rPr>
              <a:t>Capped at $677 per month for the average family</a:t>
            </a:r>
          </a:p>
          <a:p>
            <a:r>
              <a:rPr lang="en-US" sz="1600" dirty="0">
                <a:latin typeface="Arial" panose="020B0604020202020204" pitchFamily="34" charset="0"/>
                <a:cs typeface="Arial" panose="020B0604020202020204" pitchFamily="34" charset="0"/>
              </a:rPr>
              <a:t>Technology</a:t>
            </a:r>
          </a:p>
          <a:p>
            <a:pPr>
              <a:buFontTx/>
              <a:buChar char="-"/>
            </a:pPr>
            <a:r>
              <a:rPr lang="en-GB" sz="1600" dirty="0">
                <a:latin typeface="Arial" panose="020B0604020202020204" pitchFamily="34" charset="0"/>
                <a:cs typeface="Arial" panose="020B0604020202020204" pitchFamily="34" charset="0"/>
              </a:rPr>
              <a:t>High levels of technology; comparable to U.S.</a:t>
            </a:r>
          </a:p>
          <a:p>
            <a:r>
              <a:rPr lang="en-US" sz="1600" dirty="0">
                <a:latin typeface="Arial" panose="020B0604020202020204" pitchFamily="34" charset="0"/>
                <a:cs typeface="Arial" panose="020B0604020202020204" pitchFamily="34" charset="0"/>
              </a:rPr>
              <a:t>Waiting Times</a:t>
            </a:r>
          </a:p>
          <a:p>
            <a:pPr>
              <a:buFontTx/>
              <a:buChar char="-"/>
            </a:pPr>
            <a:r>
              <a:rPr lang="en-GB" sz="1600" dirty="0">
                <a:latin typeface="Arial" panose="020B0604020202020204" pitchFamily="34" charset="0"/>
                <a:cs typeface="Arial" panose="020B0604020202020204" pitchFamily="34" charset="0"/>
              </a:rPr>
              <a:t>Significant problem at the best hospitals b/c they cannot charge higher prices</a:t>
            </a:r>
          </a:p>
          <a:p>
            <a:r>
              <a:rPr lang="en-GB" sz="1600" dirty="0">
                <a:latin typeface="Arial" panose="020B0604020202020204" pitchFamily="34" charset="0"/>
                <a:cs typeface="Arial" panose="020B0604020202020204" pitchFamily="34" charset="0"/>
              </a:rPr>
              <a:t>High cost-sharing</a:t>
            </a:r>
          </a:p>
          <a:p>
            <a:r>
              <a:rPr lang="en-GB" sz="1600" dirty="0">
                <a:latin typeface="Arial" panose="020B0604020202020204" pitchFamily="34" charset="0"/>
                <a:cs typeface="Arial" panose="020B0604020202020204" pitchFamily="34" charset="0"/>
              </a:rPr>
              <a:t>Over-prescription of drugs</a:t>
            </a:r>
          </a:p>
          <a:p>
            <a:r>
              <a:rPr lang="en-GB" sz="1600" dirty="0">
                <a:latin typeface="Arial" panose="020B0604020202020204" pitchFamily="34" charset="0"/>
                <a:cs typeface="Arial" panose="020B0604020202020204" pitchFamily="34" charset="0"/>
              </a:rPr>
              <a:t>Kenpo associations in debt</a:t>
            </a:r>
          </a:p>
        </p:txBody>
      </p:sp>
    </p:spTree>
    <p:extLst>
      <p:ext uri="{BB962C8B-B14F-4D97-AF65-F5344CB8AC3E}">
        <p14:creationId xmlns:p14="http://schemas.microsoft.com/office/powerpoint/2010/main" val="106914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b="1" dirty="0">
                <a:latin typeface="Arial" panose="020B0604020202020204" pitchFamily="34" charset="0"/>
                <a:cs typeface="Arial" panose="020B0604020202020204" pitchFamily="34"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3E86-C435-4744-92EC-06C8D10D3F2B}"/>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Four different healthcare models</a:t>
            </a:r>
          </a:p>
        </p:txBody>
      </p:sp>
      <p:sp>
        <p:nvSpPr>
          <p:cNvPr id="3" name="Content Placeholder 2">
            <a:extLst>
              <a:ext uri="{FF2B5EF4-FFF2-40B4-BE49-F238E27FC236}">
                <a16:creationId xmlns:a16="http://schemas.microsoft.com/office/drawing/2014/main" id="{848A05B7-C870-484B-B417-F825AB7E3849}"/>
              </a:ext>
            </a:extLst>
          </p:cNvPr>
          <p:cNvSpPr>
            <a:spLocks noGrp="1"/>
          </p:cNvSpPr>
          <p:nvPr>
            <p:ph idx="1"/>
          </p:nvPr>
        </p:nvSpPr>
        <p:spPr>
          <a:xfrm>
            <a:off x="1219200" y="1752600"/>
            <a:ext cx="7467600" cy="4373563"/>
          </a:xfrm>
        </p:spPr>
        <p:txBody>
          <a:bodyPr>
            <a:normAutofit/>
          </a:bodyPr>
          <a:lstStyle/>
          <a:p>
            <a:r>
              <a:rPr lang="en-US" sz="2800" dirty="0">
                <a:latin typeface="Arial" panose="020B0604020202020204" pitchFamily="34" charset="0"/>
                <a:cs typeface="Arial" panose="020B0604020202020204" pitchFamily="34" charset="0"/>
              </a:rPr>
              <a:t>The Bismarck model</a:t>
            </a:r>
          </a:p>
          <a:p>
            <a:r>
              <a:rPr lang="en-US" sz="2800" dirty="0">
                <a:latin typeface="Arial" panose="020B0604020202020204" pitchFamily="34" charset="0"/>
                <a:cs typeface="Arial" panose="020B0604020202020204" pitchFamily="34" charset="0"/>
              </a:rPr>
              <a:t>The Beveridge model</a:t>
            </a:r>
          </a:p>
          <a:p>
            <a:r>
              <a:rPr lang="en-US" sz="2800" dirty="0">
                <a:latin typeface="Arial" panose="020B0604020202020204" pitchFamily="34" charset="0"/>
                <a:cs typeface="Arial" panose="020B0604020202020204" pitchFamily="34" charset="0"/>
              </a:rPr>
              <a:t>The National Health Insurance model</a:t>
            </a:r>
          </a:p>
          <a:p>
            <a:r>
              <a:rPr lang="en-US" sz="2800" dirty="0">
                <a:latin typeface="Arial" panose="020B0604020202020204" pitchFamily="34" charset="0"/>
                <a:cs typeface="Arial" panose="020B0604020202020204" pitchFamily="34" charset="0"/>
              </a:rPr>
              <a:t>The out-of-pocket model</a:t>
            </a:r>
          </a:p>
        </p:txBody>
      </p:sp>
    </p:spTree>
    <p:extLst>
      <p:ext uri="{BB962C8B-B14F-4D97-AF65-F5344CB8AC3E}">
        <p14:creationId xmlns:p14="http://schemas.microsoft.com/office/powerpoint/2010/main" val="28491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latin typeface="Arial" panose="020B0604020202020204" pitchFamily="34" charset="0"/>
                <a:cs typeface="Arial" panose="020B0604020202020204" pitchFamily="34" charset="0"/>
              </a:rPr>
              <a:t>1. The Bismarck Model</a:t>
            </a:r>
          </a:p>
        </p:txBody>
      </p:sp>
      <p:sp>
        <p:nvSpPr>
          <p:cNvPr id="3" name="Content Placeholder 2">
            <a:extLst>
              <a:ext uri="{FF2B5EF4-FFF2-40B4-BE49-F238E27FC236}">
                <a16:creationId xmlns:a16="http://schemas.microsoft.com/office/drawing/2014/main" id="{3B3E9846-F480-445B-8D41-6162BB44CF8F}"/>
              </a:ext>
            </a:extLst>
          </p:cNvPr>
          <p:cNvSpPr>
            <a:spLocks noGrp="1"/>
          </p:cNvSpPr>
          <p:nvPr>
            <p:ph idx="1"/>
          </p:nvPr>
        </p:nvSpPr>
        <p:spPr>
          <a:xfrm>
            <a:off x="457200" y="1158875"/>
            <a:ext cx="8229600" cy="5699125"/>
          </a:xfrm>
        </p:spPr>
        <p:txBody>
          <a:bodyPr>
            <a:noAutofit/>
          </a:bodyPr>
          <a:lstStyle/>
          <a:p>
            <a:r>
              <a:rPr lang="en-US" sz="2400" dirty="0">
                <a:latin typeface="Arial" panose="020B0604020202020204" pitchFamily="34" charset="0"/>
                <a:cs typeface="Arial" panose="020B0604020202020204" pitchFamily="34" charset="0"/>
              </a:rPr>
              <a:t>Germany, Japan, France, Belgium, Switzerland, Central and South East European (CSEE) countries, Former Soviet Union (FSU) countries and several countries in Latin America</a:t>
            </a:r>
          </a:p>
          <a:p>
            <a:r>
              <a:rPr lang="en-US" sz="2400" dirty="0">
                <a:latin typeface="Arial" panose="020B0604020202020204" pitchFamily="34" charset="0"/>
                <a:cs typeface="Arial" panose="020B0604020202020204" pitchFamily="34" charset="0"/>
              </a:rPr>
              <a:t>Named for Prussian Chancellor Otto von Bismarck, father of the Welfare state (1883)</a:t>
            </a:r>
          </a:p>
          <a:p>
            <a:r>
              <a:rPr lang="en-US" sz="2400" dirty="0">
                <a:latin typeface="Arial" panose="020B0604020202020204" pitchFamily="34" charset="0"/>
                <a:cs typeface="Arial" panose="020B0604020202020204" pitchFamily="34" charset="0"/>
              </a:rPr>
              <a:t>“Mixed Model”, “Sickness Funds”</a:t>
            </a:r>
          </a:p>
          <a:p>
            <a:r>
              <a:rPr lang="en-US" sz="2400" dirty="0">
                <a:latin typeface="Arial" panose="020B0604020202020204" pitchFamily="34" charset="0"/>
                <a:cs typeface="Arial" panose="020B0604020202020204" pitchFamily="34" charset="0"/>
              </a:rPr>
              <a:t>Characteristics:</a:t>
            </a:r>
          </a:p>
          <a:p>
            <a:pPr>
              <a:buFontTx/>
              <a:buChar char="-"/>
            </a:pPr>
            <a:r>
              <a:rPr lang="en-US" sz="2400" dirty="0">
                <a:latin typeface="Arial" panose="020B0604020202020204" pitchFamily="34" charset="0"/>
                <a:cs typeface="Arial" panose="020B0604020202020204" pitchFamily="34" charset="0"/>
              </a:rPr>
              <a:t>Providers and payers are private</a:t>
            </a:r>
          </a:p>
          <a:p>
            <a:pPr>
              <a:buFontTx/>
              <a:buChar char="-"/>
            </a:pPr>
            <a:r>
              <a:rPr lang="en-US" sz="2400" dirty="0">
                <a:latin typeface="Arial" panose="020B0604020202020204" pitchFamily="34" charset="0"/>
                <a:cs typeface="Arial" panose="020B0604020202020204" pitchFamily="34" charset="0"/>
              </a:rPr>
              <a:t>Private insurance plan- financed jointly by employers and employees through payroll deduction</a:t>
            </a:r>
          </a:p>
          <a:p>
            <a:pPr>
              <a:buFontTx/>
              <a:buChar char="-"/>
            </a:pPr>
            <a:r>
              <a:rPr lang="en-US" sz="2400" dirty="0">
                <a:latin typeface="Arial" panose="020B0604020202020204" pitchFamily="34" charset="0"/>
                <a:cs typeface="Arial" panose="020B0604020202020204" pitchFamily="34" charset="0"/>
              </a:rPr>
              <a:t>The plans cover everyone and do not make a profit</a:t>
            </a:r>
          </a:p>
          <a:p>
            <a:pPr>
              <a:buFontTx/>
              <a:buChar char="-"/>
            </a:pPr>
            <a:r>
              <a:rPr lang="en-US" sz="2400" dirty="0">
                <a:latin typeface="Arial" panose="020B0604020202020204" pitchFamily="34" charset="0"/>
                <a:cs typeface="Arial" panose="020B0604020202020204" pitchFamily="34" charset="0"/>
              </a:rPr>
              <a:t>Tight regulation of medical services and fees (cost control)</a:t>
            </a:r>
          </a:p>
        </p:txBody>
      </p:sp>
    </p:spTree>
    <p:extLst>
      <p:ext uri="{BB962C8B-B14F-4D97-AF65-F5344CB8AC3E}">
        <p14:creationId xmlns:p14="http://schemas.microsoft.com/office/powerpoint/2010/main" val="46860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FF68-CD69-4E9C-A42B-242333D8B624}"/>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2. The Beveridge Model</a:t>
            </a:r>
          </a:p>
        </p:txBody>
      </p:sp>
      <p:sp>
        <p:nvSpPr>
          <p:cNvPr id="3" name="Content Placeholder 2">
            <a:extLst>
              <a:ext uri="{FF2B5EF4-FFF2-40B4-BE49-F238E27FC236}">
                <a16:creationId xmlns:a16="http://schemas.microsoft.com/office/drawing/2014/main" id="{D2025A61-9695-4878-B423-1F15270BA4B3}"/>
              </a:ext>
            </a:extLst>
          </p:cNvPr>
          <p:cNvSpPr>
            <a:spLocks noGrp="1"/>
          </p:cNvSpPr>
          <p:nvPr>
            <p:ph idx="1"/>
          </p:nvPr>
        </p:nvSpPr>
        <p:spPr/>
        <p:txBody>
          <a:bodyPr>
            <a:normAutofit fontScale="62500" lnSpcReduction="20000"/>
          </a:bodyPr>
          <a:lstStyle/>
          <a:p>
            <a:r>
              <a:rPr lang="en-US" sz="2400" dirty="0">
                <a:latin typeface="Arial" panose="020B0604020202020204" pitchFamily="34" charset="0"/>
                <a:cs typeface="Arial" panose="020B0604020202020204" pitchFamily="34" charset="0"/>
              </a:rPr>
              <a:t>Named after Sir William Beveridge (1942) – inspired Britain’s NHS</a:t>
            </a:r>
          </a:p>
          <a:p>
            <a:r>
              <a:rPr lang="en-US" sz="2400" dirty="0">
                <a:latin typeface="Arial" panose="020B0604020202020204" pitchFamily="34" charset="0"/>
                <a:cs typeface="Arial" panose="020B0604020202020204" pitchFamily="34" charset="0"/>
              </a:rPr>
              <a:t>Also known as “Public Model”, “Socialized Medicine Model”</a:t>
            </a:r>
          </a:p>
          <a:p>
            <a:r>
              <a:rPr lang="en-US" sz="2400" dirty="0">
                <a:latin typeface="Arial" panose="020B0604020202020204" pitchFamily="34" charset="0"/>
                <a:cs typeface="Arial" panose="020B0604020202020204" pitchFamily="34" charset="0"/>
              </a:rPr>
              <a:t>Great Britain, Italy, Spain, Cuba, Chile (until 1973)</a:t>
            </a:r>
          </a:p>
          <a:p>
            <a:r>
              <a:rPr lang="en-US" sz="2400" dirty="0">
                <a:latin typeface="Arial" panose="020B0604020202020204" pitchFamily="34" charset="0"/>
                <a:cs typeface="Arial" panose="020B0604020202020204" pitchFamily="34" charset="0"/>
              </a:rPr>
              <a:t>Characteristics:</a:t>
            </a:r>
          </a:p>
          <a:p>
            <a:pPr>
              <a:buFontTx/>
              <a:buChar char="-"/>
            </a:pPr>
            <a:r>
              <a:rPr lang="en-US" sz="2400" dirty="0">
                <a:latin typeface="Arial" panose="020B0604020202020204" pitchFamily="34" charset="0"/>
                <a:cs typeface="Arial" panose="020B0604020202020204" pitchFamily="34" charset="0"/>
              </a:rPr>
              <a:t>Healthcare is provided and financed by the State through tax payments</a:t>
            </a:r>
          </a:p>
          <a:p>
            <a:pPr>
              <a:buFontTx/>
              <a:buChar char="-"/>
            </a:pPr>
            <a:r>
              <a:rPr lang="en-US" sz="2400" dirty="0">
                <a:latin typeface="Arial" panose="020B0604020202020204" pitchFamily="34" charset="0"/>
                <a:cs typeface="Arial" panose="020B0604020202020204" pitchFamily="34" charset="0"/>
              </a:rPr>
              <a:t>There are no medical bills</a:t>
            </a:r>
          </a:p>
          <a:p>
            <a:pPr>
              <a:buFontTx/>
              <a:buChar char="-"/>
            </a:pPr>
            <a:r>
              <a:rPr lang="en-US" sz="2400" dirty="0">
                <a:latin typeface="Arial" panose="020B0604020202020204" pitchFamily="34" charset="0"/>
                <a:cs typeface="Arial" panose="020B0604020202020204" pitchFamily="34" charset="0"/>
              </a:rPr>
              <a:t>Medical treatment is a public service</a:t>
            </a:r>
          </a:p>
          <a:p>
            <a:pPr>
              <a:buFontTx/>
              <a:buChar char="-"/>
            </a:pPr>
            <a:r>
              <a:rPr lang="en-US" sz="2400" dirty="0">
                <a:latin typeface="Arial" panose="020B0604020202020204" pitchFamily="34" charset="0"/>
                <a:cs typeface="Arial" panose="020B0604020202020204" pitchFamily="34" charset="0"/>
              </a:rPr>
              <a:t>Providers can be government employees</a:t>
            </a:r>
          </a:p>
          <a:p>
            <a:pPr>
              <a:buFontTx/>
              <a:buChar char="-"/>
            </a:pPr>
            <a:r>
              <a:rPr lang="en-US" sz="2400" dirty="0">
                <a:latin typeface="Arial" panose="020B0604020202020204" pitchFamily="34" charset="0"/>
                <a:cs typeface="Arial" panose="020B0604020202020204" pitchFamily="34" charset="0"/>
              </a:rPr>
              <a:t>The government controls cost as the sole payer</a:t>
            </a:r>
          </a:p>
        </p:txBody>
      </p:sp>
    </p:spTree>
    <p:extLst>
      <p:ext uri="{BB962C8B-B14F-4D97-AF65-F5344CB8AC3E}">
        <p14:creationId xmlns:p14="http://schemas.microsoft.com/office/powerpoint/2010/main" val="186843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7C0A-9C1A-4981-A3DF-4C17696A7A40}"/>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3. The National Health Insurance Model</a:t>
            </a:r>
          </a:p>
        </p:txBody>
      </p:sp>
      <p:sp>
        <p:nvSpPr>
          <p:cNvPr id="3" name="Content Placeholder 2">
            <a:extLst>
              <a:ext uri="{FF2B5EF4-FFF2-40B4-BE49-F238E27FC236}">
                <a16:creationId xmlns:a16="http://schemas.microsoft.com/office/drawing/2014/main" id="{D7F6A9D8-5B8F-4F35-BEBA-00A57A983F8E}"/>
              </a:ext>
            </a:extLst>
          </p:cNvPr>
          <p:cNvSpPr>
            <a:spLocks noGrp="1"/>
          </p:cNvSpPr>
          <p:nvPr>
            <p:ph idx="1"/>
          </p:nvPr>
        </p:nvSpPr>
        <p:spPr/>
        <p:txBody>
          <a:bodyPr>
            <a:normAutofit fontScale="62500" lnSpcReduction="20000"/>
          </a:bodyPr>
          <a:lstStyle/>
          <a:p>
            <a:r>
              <a:rPr lang="en-US" sz="2400" dirty="0">
                <a:latin typeface="Arial" panose="020B0604020202020204" pitchFamily="34" charset="0"/>
                <a:cs typeface="Arial" panose="020B0604020202020204" pitchFamily="34" charset="0"/>
              </a:rPr>
              <a:t>Canada, Taiwan, South Korea</a:t>
            </a:r>
          </a:p>
          <a:p>
            <a:r>
              <a:rPr lang="en-US" sz="2400" dirty="0">
                <a:latin typeface="Arial" panose="020B0604020202020204" pitchFamily="34" charset="0"/>
                <a:cs typeface="Arial" panose="020B0604020202020204" pitchFamily="34" charset="0"/>
              </a:rPr>
              <a:t>Characteristics:</a:t>
            </a:r>
          </a:p>
          <a:p>
            <a:pPr>
              <a:buFontTx/>
              <a:buChar char="-"/>
            </a:pPr>
            <a:r>
              <a:rPr lang="en-US" sz="2400" dirty="0">
                <a:latin typeface="Arial" panose="020B0604020202020204" pitchFamily="34" charset="0"/>
                <a:cs typeface="Arial" panose="020B0604020202020204" pitchFamily="34" charset="0"/>
              </a:rPr>
              <a:t>Providers are private</a:t>
            </a:r>
          </a:p>
          <a:p>
            <a:pPr>
              <a:buFontTx/>
              <a:buChar char="-"/>
            </a:pPr>
            <a:r>
              <a:rPr lang="en-GB" sz="2400" dirty="0">
                <a:latin typeface="Arial" panose="020B0604020202020204" pitchFamily="34" charset="0"/>
                <a:cs typeface="Arial" panose="020B0604020202020204" pitchFamily="34" charset="0"/>
              </a:rPr>
              <a:t>Payer is a State-run insurance program that every citizen </a:t>
            </a:r>
            <a:r>
              <a:rPr lang="en-US" sz="2400" dirty="0">
                <a:latin typeface="Arial" panose="020B0604020202020204" pitchFamily="34" charset="0"/>
                <a:cs typeface="Arial" panose="020B0604020202020204" pitchFamily="34" charset="0"/>
              </a:rPr>
              <a:t>pays into</a:t>
            </a:r>
          </a:p>
          <a:p>
            <a:pPr>
              <a:buFontTx/>
              <a:buChar char="-"/>
            </a:pPr>
            <a:r>
              <a:rPr lang="en-GB" sz="2400" dirty="0">
                <a:latin typeface="Arial" panose="020B0604020202020204" pitchFamily="34" charset="0"/>
                <a:cs typeface="Arial" panose="020B0604020202020204" pitchFamily="34" charset="0"/>
              </a:rPr>
              <a:t>National insurance collects monthly premiums and pays </a:t>
            </a:r>
            <a:r>
              <a:rPr lang="en-US" sz="2400" dirty="0">
                <a:latin typeface="Arial" panose="020B0604020202020204" pitchFamily="34" charset="0"/>
                <a:cs typeface="Arial" panose="020B0604020202020204" pitchFamily="34" charset="0"/>
              </a:rPr>
              <a:t>medical bills</a:t>
            </a:r>
          </a:p>
          <a:p>
            <a:pPr>
              <a:buFontTx/>
              <a:buChar char="-"/>
            </a:pPr>
            <a:r>
              <a:rPr lang="en-GB" sz="2400" dirty="0">
                <a:latin typeface="Arial" panose="020B0604020202020204" pitchFamily="34" charset="0"/>
                <a:cs typeface="Arial" panose="020B0604020202020204" pitchFamily="34" charset="0"/>
              </a:rPr>
              <a:t>Can control costs by: </a:t>
            </a:r>
          </a:p>
          <a:p>
            <a:pPr marL="457200" indent="-457200">
              <a:buFont typeface="+mj-lt"/>
              <a:buAutoNum type="arabicPeriod"/>
            </a:pPr>
            <a:r>
              <a:rPr lang="en-GB" sz="2400" dirty="0">
                <a:latin typeface="Arial" panose="020B0604020202020204" pitchFamily="34" charset="0"/>
                <a:cs typeface="Arial" panose="020B0604020202020204" pitchFamily="34" charset="0"/>
              </a:rPr>
              <a:t>limiting the medical services they will pay for or </a:t>
            </a:r>
          </a:p>
          <a:p>
            <a:pPr marL="457200" indent="-457200">
              <a:buFont typeface="+mj-lt"/>
              <a:buAutoNum type="arabicPeriod"/>
            </a:pPr>
            <a:r>
              <a:rPr lang="en-GB" sz="2400" dirty="0">
                <a:latin typeface="Arial" panose="020B0604020202020204" pitchFamily="34" charset="0"/>
                <a:cs typeface="Arial" panose="020B0604020202020204" pitchFamily="34" charset="0"/>
              </a:rPr>
              <a:t>making patients wait to be treated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3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6C1E-5A04-4771-AE49-00925536DEDE}"/>
              </a:ext>
            </a:extLst>
          </p:cNvPr>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4. The Out-of-Pocket Model</a:t>
            </a:r>
          </a:p>
        </p:txBody>
      </p:sp>
      <p:sp>
        <p:nvSpPr>
          <p:cNvPr id="3" name="Content Placeholder 2">
            <a:extLst>
              <a:ext uri="{FF2B5EF4-FFF2-40B4-BE49-F238E27FC236}">
                <a16:creationId xmlns:a16="http://schemas.microsoft.com/office/drawing/2014/main" id="{6F1BF527-0946-4B80-BA73-74C2DAF4516F}"/>
              </a:ext>
            </a:extLst>
          </p:cNvPr>
          <p:cNvSpPr>
            <a:spLocks noGrp="1"/>
          </p:cNvSpPr>
          <p:nvPr>
            <p:ph idx="1"/>
          </p:nvPr>
        </p:nvSpPr>
        <p:spPr/>
        <p:txBody>
          <a:bodyPr>
            <a:normAutofit fontScale="85000" lnSpcReduction="20000"/>
          </a:bodyPr>
          <a:lstStyle/>
          <a:p>
            <a:r>
              <a:rPr lang="en-GB" sz="2400" dirty="0">
                <a:latin typeface="Arial" panose="020B0604020202020204" pitchFamily="34" charset="0"/>
                <a:cs typeface="Arial" panose="020B0604020202020204" pitchFamily="34" charset="0"/>
              </a:rPr>
              <a:t>Rural regions of Africa, India, China, and some countries in </a:t>
            </a:r>
            <a:r>
              <a:rPr lang="en-US" sz="2400" dirty="0">
                <a:latin typeface="Arial" panose="020B0604020202020204" pitchFamily="34" charset="0"/>
                <a:cs typeface="Arial" panose="020B0604020202020204" pitchFamily="34" charset="0"/>
              </a:rPr>
              <a:t>South America</a:t>
            </a:r>
          </a:p>
          <a:p>
            <a:r>
              <a:rPr lang="en-US" sz="2400" dirty="0">
                <a:latin typeface="Arial" panose="020B0604020202020204" pitchFamily="34" charset="0"/>
                <a:cs typeface="Arial" panose="020B0604020202020204" pitchFamily="34" charset="0"/>
              </a:rPr>
              <a:t>Characteristics:</a:t>
            </a:r>
          </a:p>
          <a:p>
            <a:pPr>
              <a:buFontTx/>
              <a:buChar char="-"/>
            </a:pPr>
            <a:r>
              <a:rPr lang="en-GB" sz="2400" dirty="0">
                <a:latin typeface="Arial" panose="020B0604020202020204" pitchFamily="34" charset="0"/>
                <a:cs typeface="Arial" panose="020B0604020202020204" pitchFamily="34" charset="0"/>
              </a:rPr>
              <a:t>Only the rich get medical care; the poor stay sick or receive minimal services by public and humanitarian institutions</a:t>
            </a:r>
          </a:p>
          <a:p>
            <a:pPr>
              <a:buFontTx/>
              <a:buChar char="-"/>
            </a:pPr>
            <a:r>
              <a:rPr lang="en-GB" sz="2400" dirty="0">
                <a:latin typeface="Arial" panose="020B0604020202020204" pitchFamily="34" charset="0"/>
                <a:cs typeface="Arial" panose="020B0604020202020204" pitchFamily="34" charset="0"/>
              </a:rPr>
              <a:t>Most medical care is paid for by the patient, out-of-pocket</a:t>
            </a:r>
          </a:p>
          <a:p>
            <a:pPr>
              <a:buFontTx/>
              <a:buChar char="-"/>
            </a:pPr>
            <a:r>
              <a:rPr lang="en-GB" sz="2400" dirty="0">
                <a:latin typeface="Arial" panose="020B0604020202020204" pitchFamily="34" charset="0"/>
                <a:cs typeface="Arial" panose="020B0604020202020204" pitchFamily="34" charset="0"/>
              </a:rPr>
              <a:t>No insurance or government plan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0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3222-4B7C-4AE7-8CFF-9480853FDACD}"/>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What is the best system?</a:t>
            </a:r>
          </a:p>
        </p:txBody>
      </p:sp>
      <p:sp>
        <p:nvSpPr>
          <p:cNvPr id="3" name="Content Placeholder 2">
            <a:extLst>
              <a:ext uri="{FF2B5EF4-FFF2-40B4-BE49-F238E27FC236}">
                <a16:creationId xmlns:a16="http://schemas.microsoft.com/office/drawing/2014/main" id="{5E381A3A-5476-4F93-83B2-8C59D7CFF1EA}"/>
              </a:ext>
            </a:extLst>
          </p:cNvPr>
          <p:cNvSpPr>
            <a:spLocks noGrp="1"/>
          </p:cNvSpPr>
          <p:nvPr>
            <p:ph idx="1"/>
          </p:nvPr>
        </p:nvSpPr>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All models of health care systems are imperfect and there is no model which is the best and broadly accepted and recommended. There are big differences among countries in relation to the goals, structure, organization, finance and the other characteristics of the health care systems.</a:t>
            </a:r>
          </a:p>
        </p:txBody>
      </p:sp>
    </p:spTree>
    <p:extLst>
      <p:ext uri="{BB962C8B-B14F-4D97-AF65-F5344CB8AC3E}">
        <p14:creationId xmlns:p14="http://schemas.microsoft.com/office/powerpoint/2010/main" val="22580256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3344</TotalTime>
  <Words>2040</Words>
  <Application>Microsoft Office PowerPoint</Application>
  <PresentationFormat>On-screen Show (4:3)</PresentationFormat>
  <Paragraphs>338</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Times New Roman</vt:lpstr>
      <vt:lpstr>Tw Cen MT</vt:lpstr>
      <vt:lpstr>Wingdings</vt:lpstr>
      <vt:lpstr>Droplet</vt:lpstr>
      <vt:lpstr>   Lecture : Health System Models and provision of healthcare under different health systems   </vt:lpstr>
      <vt:lpstr>Overview of the presentation</vt:lpstr>
      <vt:lpstr>Different health care models</vt:lpstr>
      <vt:lpstr>Four different healthcare models</vt:lpstr>
      <vt:lpstr>1. The Bismarck Model</vt:lpstr>
      <vt:lpstr>2. The Beveridge Model</vt:lpstr>
      <vt:lpstr>3. The National Health Insurance Model</vt:lpstr>
      <vt:lpstr>4. The Out-of-Pocket Model</vt:lpstr>
      <vt:lpstr>What is the best system?</vt:lpstr>
      <vt:lpstr>Mixed health system</vt:lpstr>
      <vt:lpstr>Characteristics of mixed health system</vt:lpstr>
      <vt:lpstr>Mixed health systems syndrome: summary of characteristics</vt:lpstr>
      <vt:lpstr>What does this mean for users of care?</vt:lpstr>
      <vt:lpstr>Comparison between different International Health Systems</vt:lpstr>
      <vt:lpstr>Financing and delivery mechanisms of a Health System</vt:lpstr>
      <vt:lpstr>Financing and delivery mechanisms of a Health System (Contd.)</vt:lpstr>
      <vt:lpstr>Costs comparisons (% of GDP) for OECD countries (1990-2005) </vt:lpstr>
      <vt:lpstr>PowerPoint Presentation</vt:lpstr>
      <vt:lpstr>United States Health System costs</vt:lpstr>
      <vt:lpstr>United States: benefits and problems</vt:lpstr>
      <vt:lpstr>Great Britain costs</vt:lpstr>
      <vt:lpstr>Great Britain: benefits and problems</vt:lpstr>
      <vt:lpstr>Canada costs</vt:lpstr>
      <vt:lpstr>Canada: benefits and problems</vt:lpstr>
      <vt:lpstr>France costs</vt:lpstr>
      <vt:lpstr>France: benefits and problems</vt:lpstr>
      <vt:lpstr>Germany costs</vt:lpstr>
      <vt:lpstr>Germany: benefits and problems</vt:lpstr>
      <vt:lpstr>Japan: Organization of Health System</vt:lpstr>
      <vt:lpstr>Japan costs</vt:lpstr>
      <vt:lpstr>Japan: benefits and problems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B.S.S. (Honours) in Health Economics HE 302: Hospital Management (HM) Hospital</dc:title>
  <dc:creator>icddrb</dc:creator>
  <cp:lastModifiedBy>Baki Billah</cp:lastModifiedBy>
  <cp:revision>215</cp:revision>
  <dcterms:created xsi:type="dcterms:W3CDTF">2018-01-28T03:36:32Z</dcterms:created>
  <dcterms:modified xsi:type="dcterms:W3CDTF">2021-04-16T08:06:23Z</dcterms:modified>
</cp:coreProperties>
</file>