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0"/>
  </p:notesMasterIdLst>
  <p:sldIdLst>
    <p:sldId id="256" r:id="rId2"/>
    <p:sldId id="266" r:id="rId3"/>
    <p:sldId id="267" r:id="rId4"/>
    <p:sldId id="268" r:id="rId5"/>
    <p:sldId id="270" r:id="rId6"/>
    <p:sldId id="281" r:id="rId7"/>
    <p:sldId id="271" r:id="rId8"/>
    <p:sldId id="272" r:id="rId9"/>
    <p:sldId id="273" r:id="rId10"/>
    <p:sldId id="274" r:id="rId11"/>
    <p:sldId id="275" r:id="rId12"/>
    <p:sldId id="276" r:id="rId13"/>
    <p:sldId id="277" r:id="rId14"/>
    <p:sldId id="278" r:id="rId15"/>
    <p:sldId id="279" r:id="rId16"/>
    <p:sldId id="280" r:id="rId17"/>
    <p:sldId id="269" r:id="rId18"/>
    <p:sldId id="265"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397E00-5F30-4B3E-9294-4EFBD08C66A3}" type="datetimeFigureOut">
              <a:rPr lang="en-US" smtClean="0"/>
              <a:t>2/26/2021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63AD74-47AF-4FFE-A8B7-034E674C4B35}" type="slidenum">
              <a:rPr lang="en-US" smtClean="0"/>
              <a:t>‹#›</a:t>
            </a:fld>
            <a:endParaRPr lang="en-US"/>
          </a:p>
        </p:txBody>
      </p:sp>
    </p:spTree>
    <p:extLst>
      <p:ext uri="{BB962C8B-B14F-4D97-AF65-F5344CB8AC3E}">
        <p14:creationId xmlns:p14="http://schemas.microsoft.com/office/powerpoint/2010/main" val="3477841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3B893C22-710D-4335-B363-31F684540A86}" type="datetime2">
              <a:rPr lang="en-US" smtClean="0"/>
              <a:t>Friday, February 26, 2021</a:t>
            </a:fld>
            <a:endParaRPr lang="en-US"/>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n-U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EB96ADA-208A-48F2-8AF0-D5ACC284FB33}" type="slidenum">
              <a:rPr lang="en-US" smtClean="0"/>
              <a:pPr/>
              <a:t>‹#›</a:t>
            </a:fld>
            <a:endParaRPr lang="en-US"/>
          </a:p>
        </p:txBody>
      </p:sp>
    </p:spTree>
    <p:extLst>
      <p:ext uri="{BB962C8B-B14F-4D97-AF65-F5344CB8AC3E}">
        <p14:creationId xmlns:p14="http://schemas.microsoft.com/office/powerpoint/2010/main" val="1886161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D673609-2D46-4A1F-B25B-32DF15993B6F}" type="datetime2">
              <a:rPr lang="en-US" smtClean="0"/>
              <a:t>Friday, February 26, 2021</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9EB96ADA-208A-48F2-8AF0-D5ACC284FB33}" type="slidenum">
              <a:rPr lang="en-US" smtClean="0"/>
              <a:pPr/>
              <a:t>‹#›</a:t>
            </a:fld>
            <a:endParaRPr lang="en-US"/>
          </a:p>
        </p:txBody>
      </p:sp>
    </p:spTree>
    <p:extLst>
      <p:ext uri="{BB962C8B-B14F-4D97-AF65-F5344CB8AC3E}">
        <p14:creationId xmlns:p14="http://schemas.microsoft.com/office/powerpoint/2010/main" val="3366452149"/>
      </p:ext>
    </p:extLst>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6D673609-2D46-4A1F-B25B-32DF15993B6F}" type="datetime2">
              <a:rPr lang="en-US" smtClean="0"/>
              <a:t>Friday, February 26, 2021</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EB96ADA-208A-48F2-8AF0-D5ACC284FB33}" type="slidenum">
              <a:rPr lang="en-US" smtClean="0"/>
              <a:pPr/>
              <a:t>‹#›</a:t>
            </a:fld>
            <a:endParaRPr lang="en-US"/>
          </a:p>
        </p:txBody>
      </p:sp>
    </p:spTree>
    <p:extLst>
      <p:ext uri="{BB962C8B-B14F-4D97-AF65-F5344CB8AC3E}">
        <p14:creationId xmlns:p14="http://schemas.microsoft.com/office/powerpoint/2010/main" val="3529657722"/>
      </p:ext>
    </p:extLst>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6D673609-2D46-4A1F-B25B-32DF15993B6F}" type="datetime2">
              <a:rPr lang="en-US" smtClean="0"/>
              <a:t>Friday, February 26, 2021</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EB96ADA-208A-48F2-8AF0-D5ACC284FB33}" type="slidenum">
              <a:rPr lang="en-US" smtClean="0"/>
              <a:pPr/>
              <a:t>‹#›</a:t>
            </a:fld>
            <a:endParaRPr lang="en-US"/>
          </a:p>
        </p:txBody>
      </p:sp>
    </p:spTree>
    <p:extLst>
      <p:ext uri="{BB962C8B-B14F-4D97-AF65-F5344CB8AC3E}">
        <p14:creationId xmlns:p14="http://schemas.microsoft.com/office/powerpoint/2010/main" val="519046054"/>
      </p:ext>
    </p:extLst>
  </p:cSld>
  <p:clrMapOvr>
    <a:masterClrMapping/>
  </p:clrMapOvr>
  <p:hf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D673609-2D46-4A1F-B25B-32DF15993B6F}" type="datetime2">
              <a:rPr lang="en-US" smtClean="0"/>
              <a:t>Friday, February 26, 2021</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EB96ADA-208A-48F2-8AF0-D5ACC284FB33}" type="slidenum">
              <a:rPr lang="en-US" smtClean="0"/>
              <a:pPr/>
              <a:t>‹#›</a:t>
            </a:fld>
            <a:endParaRPr lang="en-US"/>
          </a:p>
        </p:txBody>
      </p:sp>
    </p:spTree>
    <p:extLst>
      <p:ext uri="{BB962C8B-B14F-4D97-AF65-F5344CB8AC3E}">
        <p14:creationId xmlns:p14="http://schemas.microsoft.com/office/powerpoint/2010/main" val="3885284386"/>
      </p:ext>
    </p:extLst>
  </p:cSld>
  <p:clrMapOvr>
    <a:masterClrMapping/>
  </p:clrMapOvr>
  <p:hf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D673609-2D46-4A1F-B25B-32DF15993B6F}" type="datetime2">
              <a:rPr lang="en-US" smtClean="0"/>
              <a:t>Friday, February 26,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9EB96ADA-208A-48F2-8AF0-D5ACC284FB33}" type="slidenum">
              <a:rPr lang="en-US" smtClean="0"/>
              <a:pPr/>
              <a:t>‹#›</a:t>
            </a:fld>
            <a:endParaRPr lang="en-US"/>
          </a:p>
        </p:txBody>
      </p:sp>
    </p:spTree>
    <p:extLst>
      <p:ext uri="{BB962C8B-B14F-4D97-AF65-F5344CB8AC3E}">
        <p14:creationId xmlns:p14="http://schemas.microsoft.com/office/powerpoint/2010/main" val="742684834"/>
      </p:ext>
    </p:extLst>
  </p:cSld>
  <p:clrMapOvr>
    <a:masterClrMapping/>
  </p:clrMapOvr>
  <p:hf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D673609-2D46-4A1F-B25B-32DF15993B6F}" type="datetime2">
              <a:rPr lang="en-US" smtClean="0"/>
              <a:t>Friday, February 26,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9EB96ADA-208A-48F2-8AF0-D5ACC284FB33}" type="slidenum">
              <a:rPr lang="en-US" smtClean="0"/>
              <a:pPr/>
              <a:t>‹#›</a:t>
            </a:fld>
            <a:endParaRPr lang="en-US"/>
          </a:p>
        </p:txBody>
      </p:sp>
    </p:spTree>
    <p:extLst>
      <p:ext uri="{BB962C8B-B14F-4D97-AF65-F5344CB8AC3E}">
        <p14:creationId xmlns:p14="http://schemas.microsoft.com/office/powerpoint/2010/main" val="4174892161"/>
      </p:ext>
    </p:extLst>
  </p:cSld>
  <p:clrMapOvr>
    <a:masterClrMapping/>
  </p:clrMapOvr>
  <p:hf hdr="0" ft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0C9F73BF-49A9-4A7E-B486-952A54243E04}" type="datetime2">
              <a:rPr lang="en-US" smtClean="0"/>
              <a:t>Friday, February 26, 2021</a:t>
            </a:fld>
            <a:endParaRPr lang="en-US"/>
          </a:p>
        </p:txBody>
      </p:sp>
      <p:sp>
        <p:nvSpPr>
          <p:cNvPr id="5" name="Footer Placeholder 4"/>
          <p:cNvSpPr>
            <a:spLocks noGrp="1"/>
          </p:cNvSpPr>
          <p:nvPr>
            <p:ph type="ftr" sz="quarter" idx="11"/>
          </p:nvPr>
        </p:nvSpPr>
        <p:spPr>
          <a:xfrm>
            <a:off x="516133" y="6387910"/>
            <a:ext cx="3859795" cy="228660"/>
          </a:xfrm>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EB96ADA-208A-48F2-8AF0-D5ACC284FB33}" type="slidenum">
              <a:rPr lang="en-US" smtClean="0"/>
              <a:pPr/>
              <a:t>‹#›</a:t>
            </a:fld>
            <a:endParaRPr lang="en-US"/>
          </a:p>
        </p:txBody>
      </p:sp>
    </p:spTree>
    <p:extLst>
      <p:ext uri="{BB962C8B-B14F-4D97-AF65-F5344CB8AC3E}">
        <p14:creationId xmlns:p14="http://schemas.microsoft.com/office/powerpoint/2010/main" val="4293099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AD8193-1E12-45FE-A80D-996A968AB70C}" type="datetime2">
              <a:rPr lang="en-US" smtClean="0"/>
              <a:t>Friday, February 26, 2021</a:t>
            </a:fld>
            <a:endParaRPr lang="en-US"/>
          </a:p>
        </p:txBody>
      </p:sp>
      <p:sp>
        <p:nvSpPr>
          <p:cNvPr id="5" name="Footer Placeholder 4"/>
          <p:cNvSpPr>
            <a:spLocks noGrp="1"/>
          </p:cNvSpPr>
          <p:nvPr>
            <p:ph type="ftr" sz="quarter" idx="11"/>
          </p:nvPr>
        </p:nvSpPr>
        <p:spPr>
          <a:xfrm>
            <a:off x="538546" y="6365498"/>
            <a:ext cx="3859795" cy="228660"/>
          </a:xfrm>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EB96ADA-208A-48F2-8AF0-D5ACC284FB33}" type="slidenum">
              <a:rPr lang="en-US" smtClean="0"/>
              <a:pPr/>
              <a:t>‹#›</a:t>
            </a:fld>
            <a:endParaRPr lang="en-US"/>
          </a:p>
        </p:txBody>
      </p:sp>
    </p:spTree>
    <p:extLst>
      <p:ext uri="{BB962C8B-B14F-4D97-AF65-F5344CB8AC3E}">
        <p14:creationId xmlns:p14="http://schemas.microsoft.com/office/powerpoint/2010/main" val="553876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A6E2B4-F601-4D6D-9C08-243A1A56095A}" type="datetime2">
              <a:rPr lang="en-US" smtClean="0"/>
              <a:t>Friday, February 26,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EB96ADA-208A-48F2-8AF0-D5ACC284FB33}" type="slidenum">
              <a:rPr lang="en-US" smtClean="0"/>
              <a:pPr/>
              <a:t>‹#›</a:t>
            </a:fld>
            <a:endParaRPr lang="en-US"/>
          </a:p>
        </p:txBody>
      </p:sp>
    </p:spTree>
    <p:extLst>
      <p:ext uri="{BB962C8B-B14F-4D97-AF65-F5344CB8AC3E}">
        <p14:creationId xmlns:p14="http://schemas.microsoft.com/office/powerpoint/2010/main" val="770438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986D6D3-B48B-4E32-BD20-2F9B682C1FE2}" type="datetime2">
              <a:rPr lang="en-US" smtClean="0"/>
              <a:t>Friday, February 26, 2021</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EB96ADA-208A-48F2-8AF0-D5ACC284FB33}" type="slidenum">
              <a:rPr lang="en-US" smtClean="0"/>
              <a:pPr/>
              <a:t>‹#›</a:t>
            </a:fld>
            <a:endParaRPr lang="en-US"/>
          </a:p>
        </p:txBody>
      </p:sp>
    </p:spTree>
    <p:extLst>
      <p:ext uri="{BB962C8B-B14F-4D97-AF65-F5344CB8AC3E}">
        <p14:creationId xmlns:p14="http://schemas.microsoft.com/office/powerpoint/2010/main" val="2006133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265924-1AA5-4521-B566-426AB97A7702}" type="datetime2">
              <a:rPr lang="en-US" smtClean="0"/>
              <a:t>Friday, February 26,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EB96ADA-208A-48F2-8AF0-D5ACC284FB33}" type="slidenum">
              <a:rPr lang="en-US" smtClean="0"/>
              <a:pPr/>
              <a:t>‹#›</a:t>
            </a:fld>
            <a:endParaRPr lang="en-US"/>
          </a:p>
        </p:txBody>
      </p:sp>
    </p:spTree>
    <p:extLst>
      <p:ext uri="{BB962C8B-B14F-4D97-AF65-F5344CB8AC3E}">
        <p14:creationId xmlns:p14="http://schemas.microsoft.com/office/powerpoint/2010/main" val="44844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9D499B-7B6E-43E1-BDCE-1D3C8EA9DB4D}" type="datetime2">
              <a:rPr lang="en-US" smtClean="0"/>
              <a:t>Friday, February 26,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EB96ADA-208A-48F2-8AF0-D5ACC284FB33}" type="slidenum">
              <a:rPr lang="en-US" smtClean="0"/>
              <a:pPr/>
              <a:t>‹#›</a:t>
            </a:fld>
            <a:endParaRPr lang="en-US"/>
          </a:p>
        </p:txBody>
      </p:sp>
    </p:spTree>
    <p:extLst>
      <p:ext uri="{BB962C8B-B14F-4D97-AF65-F5344CB8AC3E}">
        <p14:creationId xmlns:p14="http://schemas.microsoft.com/office/powerpoint/2010/main" val="1568542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C92C91-A03A-4B99-B148-6B528EC27F22}" type="datetime2">
              <a:rPr lang="en-US" smtClean="0"/>
              <a:t>Friday, February 26, 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EB96ADA-208A-48F2-8AF0-D5ACC284FB33}" type="slidenum">
              <a:rPr lang="en-US" smtClean="0"/>
              <a:pPr/>
              <a:t>‹#›</a:t>
            </a:fld>
            <a:endParaRPr lang="en-US"/>
          </a:p>
        </p:txBody>
      </p:sp>
    </p:spTree>
    <p:extLst>
      <p:ext uri="{BB962C8B-B14F-4D97-AF65-F5344CB8AC3E}">
        <p14:creationId xmlns:p14="http://schemas.microsoft.com/office/powerpoint/2010/main" val="1851993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FD4BA909-FD34-4272-9617-51BDCE575346}" type="datetime2">
              <a:rPr lang="en-US" smtClean="0"/>
              <a:t>Friday, February 26, 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9EB96ADA-208A-48F2-8AF0-D5ACC284FB33}" type="slidenum">
              <a:rPr lang="en-US" smtClean="0"/>
              <a:pPr/>
              <a:t>‹#›</a:t>
            </a:fld>
            <a:endParaRPr lang="en-US"/>
          </a:p>
        </p:txBody>
      </p:sp>
    </p:spTree>
    <p:extLst>
      <p:ext uri="{BB962C8B-B14F-4D97-AF65-F5344CB8AC3E}">
        <p14:creationId xmlns:p14="http://schemas.microsoft.com/office/powerpoint/2010/main" val="1235184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1E4FA6-2DC9-49E0-B088-E71F7353E2E3}" type="datetime2">
              <a:rPr lang="en-US" smtClean="0"/>
              <a:t>Friday, February 26, 2021</a:t>
            </a:fld>
            <a:endParaRPr lang="en-US"/>
          </a:p>
        </p:txBody>
      </p:sp>
      <p:sp>
        <p:nvSpPr>
          <p:cNvPr id="6" name="Footer Placeholder 5"/>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9EB96ADA-208A-48F2-8AF0-D5ACC284FB33}" type="slidenum">
              <a:rPr lang="en-US" smtClean="0"/>
              <a:pPr/>
              <a:t>‹#›</a:t>
            </a:fld>
            <a:endParaRPr lang="en-US"/>
          </a:p>
        </p:txBody>
      </p:sp>
    </p:spTree>
    <p:extLst>
      <p:ext uri="{BB962C8B-B14F-4D97-AF65-F5344CB8AC3E}">
        <p14:creationId xmlns:p14="http://schemas.microsoft.com/office/powerpoint/2010/main" val="301876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133D975-B955-48AC-A87E-39E6322D0723}" type="datetime2">
              <a:rPr lang="en-US" smtClean="0"/>
              <a:t>Friday, February 26, 2021</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9EB96ADA-208A-48F2-8AF0-D5ACC284FB33}" type="slidenum">
              <a:rPr lang="en-US" smtClean="0"/>
              <a:pPr/>
              <a:t>‹#›</a:t>
            </a:fld>
            <a:endParaRPr lang="en-US"/>
          </a:p>
        </p:txBody>
      </p:sp>
    </p:spTree>
    <p:extLst>
      <p:ext uri="{BB962C8B-B14F-4D97-AF65-F5344CB8AC3E}">
        <p14:creationId xmlns:p14="http://schemas.microsoft.com/office/powerpoint/2010/main" val="2888359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6D673609-2D46-4A1F-B25B-32DF15993B6F}" type="datetime2">
              <a:rPr lang="en-US" smtClean="0"/>
              <a:t>Friday, February 26, 2021</a:t>
            </a:fld>
            <a:endParaRPr lang="en-US"/>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n-US"/>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9EB96ADA-208A-48F2-8AF0-D5ACC284FB33}" type="slidenum">
              <a:rPr lang="en-US" smtClean="0"/>
              <a:pPr/>
              <a:t>‹#›</a:t>
            </a:fld>
            <a:endParaRPr lang="en-US"/>
          </a:p>
        </p:txBody>
      </p:sp>
    </p:spTree>
    <p:extLst>
      <p:ext uri="{BB962C8B-B14F-4D97-AF65-F5344CB8AC3E}">
        <p14:creationId xmlns:p14="http://schemas.microsoft.com/office/powerpoint/2010/main" val="4041702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362200"/>
            <a:ext cx="8229600" cy="1143000"/>
          </a:xfrm>
        </p:spPr>
        <p:txBody>
          <a:bodyPr/>
          <a:lstStyle/>
          <a:p>
            <a:pPr algn="ctr"/>
            <a:r>
              <a:rPr lang="en-US" sz="4800" b="1" dirty="0">
                <a:solidFill>
                  <a:schemeClr val="accent6"/>
                </a:solidFill>
              </a:rPr>
              <a:t>Lecture-03: </a:t>
            </a:r>
            <a:br>
              <a:rPr lang="en-US" sz="4800" b="1" dirty="0">
                <a:solidFill>
                  <a:schemeClr val="accent6"/>
                </a:solidFill>
              </a:rPr>
            </a:br>
            <a:r>
              <a:rPr lang="en-US" sz="4800" b="1" dirty="0">
                <a:solidFill>
                  <a:schemeClr val="accent6"/>
                </a:solidFill>
              </a:rPr>
              <a:t>Determinants of Health</a:t>
            </a:r>
          </a:p>
        </p:txBody>
      </p:sp>
      <p:sp>
        <p:nvSpPr>
          <p:cNvPr id="5" name="Content Placeholder 4"/>
          <p:cNvSpPr>
            <a:spLocks noGrp="1"/>
          </p:cNvSpPr>
          <p:nvPr>
            <p:ph idx="1"/>
          </p:nvPr>
        </p:nvSpPr>
        <p:spPr>
          <a:xfrm>
            <a:off x="1066800" y="2743200"/>
            <a:ext cx="6858000" cy="3423920"/>
          </a:xfrm>
        </p:spPr>
        <p:txBody>
          <a:bodyPr>
            <a:normAutofit fontScale="25000" lnSpcReduction="20000"/>
          </a:bodyPr>
          <a:lstStyle/>
          <a:p>
            <a:pPr algn="ctr">
              <a:buNone/>
            </a:pPr>
            <a:endParaRPr lang="en-US" sz="3600" dirty="0"/>
          </a:p>
          <a:p>
            <a:pPr algn="ctr">
              <a:buNone/>
            </a:pPr>
            <a:endParaRPr lang="en-US" sz="3600" dirty="0"/>
          </a:p>
          <a:p>
            <a:pPr algn="ctr">
              <a:buNone/>
            </a:pPr>
            <a:endParaRPr lang="en-US" sz="3600" dirty="0"/>
          </a:p>
          <a:p>
            <a:pPr algn="ctr">
              <a:buNone/>
            </a:pPr>
            <a:endParaRPr lang="en-US" sz="3600" dirty="0"/>
          </a:p>
          <a:p>
            <a:pPr algn="ctr">
              <a:buNone/>
            </a:pPr>
            <a:endParaRPr lang="en-US" sz="3600" dirty="0"/>
          </a:p>
          <a:p>
            <a:pPr algn="ctr">
              <a:buNone/>
            </a:pPr>
            <a:r>
              <a:rPr lang="en-US" sz="8600" dirty="0"/>
              <a:t> </a:t>
            </a:r>
            <a:r>
              <a:rPr lang="en-US" sz="8600" b="1" dirty="0" err="1"/>
              <a:t>BakiBillah</a:t>
            </a:r>
            <a:r>
              <a:rPr lang="en-US" sz="8600" b="1" dirty="0"/>
              <a:t> </a:t>
            </a:r>
            <a:endParaRPr lang="en-US" sz="6200" b="1" dirty="0"/>
          </a:p>
          <a:p>
            <a:pPr algn="ctr">
              <a:buNone/>
            </a:pPr>
            <a:r>
              <a:rPr lang="en-US" sz="6200" b="1" dirty="0"/>
              <a:t>Lecturer</a:t>
            </a:r>
          </a:p>
          <a:p>
            <a:pPr algn="ctr">
              <a:buNone/>
            </a:pPr>
            <a:r>
              <a:rPr lang="en-US" sz="6200" b="1" dirty="0"/>
              <a:t>Department of Public Health</a:t>
            </a:r>
          </a:p>
          <a:p>
            <a:pPr algn="ctr">
              <a:buNone/>
            </a:pPr>
            <a:r>
              <a:rPr lang="en-US" sz="6200" b="1" dirty="0"/>
              <a:t>Daffodil International University</a:t>
            </a:r>
          </a:p>
          <a:p>
            <a:pPr algn="ctr">
              <a:buNone/>
            </a:pPr>
            <a:r>
              <a:rPr lang="en-US" sz="6200" b="1" dirty="0"/>
              <a:t>Email: </a:t>
            </a:r>
            <a:r>
              <a:rPr lang="en-US" sz="6200" b="1" u="sng" dirty="0"/>
              <a:t>bakibillahihedu@gmail.com </a:t>
            </a:r>
            <a:r>
              <a:rPr lang="en-US" sz="6200" b="1" dirty="0"/>
              <a:t>                                                                                                                                                                Cell: 01775050285</a:t>
            </a:r>
          </a:p>
          <a:p>
            <a:pPr algn="ctr">
              <a:buNone/>
            </a:pPr>
            <a:r>
              <a:rPr lang="en-US" sz="6200" b="1" dirty="0"/>
              <a:t>Date:  February 26, 2021</a:t>
            </a:r>
          </a:p>
          <a:p>
            <a:pPr algn="ctr">
              <a:buNone/>
            </a:pPr>
            <a:endParaRPr lang="en-US" sz="3000" dirty="0"/>
          </a:p>
          <a:p>
            <a:pPr algn="ctr">
              <a:buNone/>
            </a:pPr>
            <a:endParaRPr lang="en-US" sz="3000" dirty="0"/>
          </a:p>
        </p:txBody>
      </p:sp>
      <p:sp>
        <p:nvSpPr>
          <p:cNvPr id="2" name="Date Placeholder 1">
            <a:extLst>
              <a:ext uri="{FF2B5EF4-FFF2-40B4-BE49-F238E27FC236}">
                <a16:creationId xmlns:a16="http://schemas.microsoft.com/office/drawing/2014/main" id="{AA176346-1545-45F0-9B01-D1B5F7EA9633}"/>
              </a:ext>
            </a:extLst>
          </p:cNvPr>
          <p:cNvSpPr>
            <a:spLocks noGrp="1"/>
          </p:cNvSpPr>
          <p:nvPr>
            <p:ph type="dt" sz="half" idx="10"/>
          </p:nvPr>
        </p:nvSpPr>
        <p:spPr/>
        <p:txBody>
          <a:bodyPr/>
          <a:lstStyle/>
          <a:p>
            <a:fld id="{96F00267-5336-4703-9E93-575CCD180DF3}" type="datetime2">
              <a:rPr lang="en-US" smtClean="0"/>
              <a:t>Friday, February 26, 2021</a:t>
            </a:fld>
            <a:endParaRPr lang="en-US"/>
          </a:p>
        </p:txBody>
      </p:sp>
      <p:sp>
        <p:nvSpPr>
          <p:cNvPr id="3" name="Slide Number Placeholder 2">
            <a:extLst>
              <a:ext uri="{FF2B5EF4-FFF2-40B4-BE49-F238E27FC236}">
                <a16:creationId xmlns:a16="http://schemas.microsoft.com/office/drawing/2014/main" id="{74BA8349-9C95-4758-9439-AD9AAB709AB7}"/>
              </a:ext>
            </a:extLst>
          </p:cNvPr>
          <p:cNvSpPr>
            <a:spLocks noGrp="1"/>
          </p:cNvSpPr>
          <p:nvPr>
            <p:ph type="sldNum" sz="quarter" idx="12"/>
          </p:nvPr>
        </p:nvSpPr>
        <p:spPr/>
        <p:txBody>
          <a:bodyPr/>
          <a:lstStyle/>
          <a:p>
            <a:fld id="{9EB96ADA-208A-48F2-8AF0-D5ACC284FB33}"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0515F-42AB-4DE7-97F2-30AF3B3E7ED0}"/>
              </a:ext>
            </a:extLst>
          </p:cNvPr>
          <p:cNvSpPr>
            <a:spLocks noGrp="1"/>
          </p:cNvSpPr>
          <p:nvPr>
            <p:ph type="title"/>
          </p:nvPr>
        </p:nvSpPr>
        <p:spPr/>
        <p:txBody>
          <a:bodyPr/>
          <a:lstStyle/>
          <a:p>
            <a:r>
              <a:rPr lang="en-US" dirty="0"/>
              <a:t>……Continued </a:t>
            </a:r>
          </a:p>
        </p:txBody>
      </p:sp>
      <p:sp>
        <p:nvSpPr>
          <p:cNvPr id="3" name="Content Placeholder 2">
            <a:extLst>
              <a:ext uri="{FF2B5EF4-FFF2-40B4-BE49-F238E27FC236}">
                <a16:creationId xmlns:a16="http://schemas.microsoft.com/office/drawing/2014/main" id="{D7CDE596-FB11-4914-B5EA-0DD739694A8E}"/>
              </a:ext>
            </a:extLst>
          </p:cNvPr>
          <p:cNvSpPr>
            <a:spLocks noGrp="1"/>
          </p:cNvSpPr>
          <p:nvPr>
            <p:ph idx="1"/>
          </p:nvPr>
        </p:nvSpPr>
        <p:spPr>
          <a:xfrm>
            <a:off x="457200" y="2489200"/>
            <a:ext cx="8305800" cy="3530600"/>
          </a:xfrm>
        </p:spPr>
        <p:txBody>
          <a:bodyPr>
            <a:normAutofit/>
          </a:bodyPr>
          <a:lstStyle/>
          <a:p>
            <a:pPr algn="just" fontAlgn="base"/>
            <a:r>
              <a:rPr lang="en-US" sz="2000" b="1" dirty="0"/>
              <a:t>Poor health outcomes are often made worse by the interaction between individuals and their social and physical environment.</a:t>
            </a:r>
          </a:p>
          <a:p>
            <a:pPr marL="0" indent="0" algn="just" fontAlgn="base">
              <a:buNone/>
            </a:pPr>
            <a:endParaRPr lang="en-US" sz="2000" b="1" dirty="0"/>
          </a:p>
          <a:p>
            <a:pPr algn="just" fontAlgn="base"/>
            <a:r>
              <a:rPr lang="en-US" sz="2000" b="1" dirty="0"/>
              <a:t>For example, millions of people in the United States live in places that have unhealthy levels of ozone or other air pollutants. In counties where ozone pollution is high, there is often a higher prevalence of asthma in both adults and children compared with state and national averages. Poor air quality can worsen asthma symptoms, especially in children</a:t>
            </a:r>
          </a:p>
          <a:p>
            <a:pPr algn="just"/>
            <a:endParaRPr lang="en-US" sz="2000" b="1" dirty="0"/>
          </a:p>
        </p:txBody>
      </p:sp>
      <p:sp>
        <p:nvSpPr>
          <p:cNvPr id="4" name="Date Placeholder 3">
            <a:extLst>
              <a:ext uri="{FF2B5EF4-FFF2-40B4-BE49-F238E27FC236}">
                <a16:creationId xmlns:a16="http://schemas.microsoft.com/office/drawing/2014/main" id="{E9F654A9-0C07-4E4B-A4B4-C0D19A6CA310}"/>
              </a:ext>
            </a:extLst>
          </p:cNvPr>
          <p:cNvSpPr>
            <a:spLocks noGrp="1"/>
          </p:cNvSpPr>
          <p:nvPr>
            <p:ph type="dt" sz="half" idx="10"/>
          </p:nvPr>
        </p:nvSpPr>
        <p:spPr/>
        <p:txBody>
          <a:bodyPr/>
          <a:lstStyle/>
          <a:p>
            <a:fld id="{6BA6E2B4-F601-4D6D-9C08-243A1A56095A}" type="datetime2">
              <a:rPr lang="en-US" smtClean="0"/>
              <a:t>Friday, February 26, 2021</a:t>
            </a:fld>
            <a:endParaRPr lang="en-US"/>
          </a:p>
        </p:txBody>
      </p:sp>
      <p:sp>
        <p:nvSpPr>
          <p:cNvPr id="5" name="Slide Number Placeholder 4">
            <a:extLst>
              <a:ext uri="{FF2B5EF4-FFF2-40B4-BE49-F238E27FC236}">
                <a16:creationId xmlns:a16="http://schemas.microsoft.com/office/drawing/2014/main" id="{7D466E9E-ECFA-4ECD-A107-434887D52313}"/>
              </a:ext>
            </a:extLst>
          </p:cNvPr>
          <p:cNvSpPr>
            <a:spLocks noGrp="1"/>
          </p:cNvSpPr>
          <p:nvPr>
            <p:ph type="sldNum" sz="quarter" idx="12"/>
          </p:nvPr>
        </p:nvSpPr>
        <p:spPr/>
        <p:txBody>
          <a:bodyPr/>
          <a:lstStyle/>
          <a:p>
            <a:fld id="{9EB96ADA-208A-48F2-8AF0-D5ACC284FB33}" type="slidenum">
              <a:rPr lang="en-US" smtClean="0"/>
              <a:pPr/>
              <a:t>10</a:t>
            </a:fld>
            <a:endParaRPr lang="en-US"/>
          </a:p>
        </p:txBody>
      </p:sp>
    </p:spTree>
    <p:extLst>
      <p:ext uri="{BB962C8B-B14F-4D97-AF65-F5344CB8AC3E}">
        <p14:creationId xmlns:p14="http://schemas.microsoft.com/office/powerpoint/2010/main" val="4238646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8AC05-CA54-4A95-9EF7-027D57E32E49}"/>
              </a:ext>
            </a:extLst>
          </p:cNvPr>
          <p:cNvSpPr>
            <a:spLocks noGrp="1"/>
          </p:cNvSpPr>
          <p:nvPr>
            <p:ph type="title"/>
          </p:nvPr>
        </p:nvSpPr>
        <p:spPr/>
        <p:txBody>
          <a:bodyPr/>
          <a:lstStyle/>
          <a:p>
            <a:r>
              <a:rPr lang="en-US" sz="4000" b="1" dirty="0"/>
              <a:t>Health Services</a:t>
            </a:r>
          </a:p>
        </p:txBody>
      </p:sp>
      <p:sp>
        <p:nvSpPr>
          <p:cNvPr id="3" name="Content Placeholder 2">
            <a:extLst>
              <a:ext uri="{FF2B5EF4-FFF2-40B4-BE49-F238E27FC236}">
                <a16:creationId xmlns:a16="http://schemas.microsoft.com/office/drawing/2014/main" id="{854742BD-38B2-4E28-97D9-542D34C54F7B}"/>
              </a:ext>
            </a:extLst>
          </p:cNvPr>
          <p:cNvSpPr>
            <a:spLocks noGrp="1"/>
          </p:cNvSpPr>
          <p:nvPr>
            <p:ph idx="1"/>
          </p:nvPr>
        </p:nvSpPr>
        <p:spPr>
          <a:xfrm>
            <a:off x="864382" y="2489200"/>
            <a:ext cx="7822418" cy="3530600"/>
          </a:xfrm>
        </p:spPr>
        <p:txBody>
          <a:bodyPr>
            <a:normAutofit lnSpcReduction="10000"/>
          </a:bodyPr>
          <a:lstStyle/>
          <a:p>
            <a:pPr algn="just" fontAlgn="base"/>
            <a:r>
              <a:rPr lang="en-US" sz="2000" b="1" dirty="0"/>
              <a:t>Both access to health services and the quality of health services can impact health. Healthy People 2020 directly addresses access to health services as a topic area and incorporates quality of health services throughout a number of topic areas.</a:t>
            </a:r>
          </a:p>
          <a:p>
            <a:pPr marL="0" indent="0" algn="just" fontAlgn="base">
              <a:buNone/>
            </a:pPr>
            <a:endParaRPr lang="en-US" sz="2000" b="1" dirty="0"/>
          </a:p>
          <a:p>
            <a:pPr algn="just" fontAlgn="base"/>
            <a:r>
              <a:rPr lang="en-US" sz="2000" b="1" dirty="0"/>
              <a:t>Lack of access, or limited access, to health services greatly impacts an individual’s health status. For example, when individuals do not have health insurance, they are less likely to participate in preventive care and are more likely to delay medical treatment</a:t>
            </a:r>
          </a:p>
          <a:p>
            <a:pPr algn="just"/>
            <a:endParaRPr lang="en-US" sz="2000" b="1" dirty="0"/>
          </a:p>
        </p:txBody>
      </p:sp>
      <p:sp>
        <p:nvSpPr>
          <p:cNvPr id="4" name="Date Placeholder 3">
            <a:extLst>
              <a:ext uri="{FF2B5EF4-FFF2-40B4-BE49-F238E27FC236}">
                <a16:creationId xmlns:a16="http://schemas.microsoft.com/office/drawing/2014/main" id="{1DD3BCB7-B6FC-4CAD-BCDE-7331DE161912}"/>
              </a:ext>
            </a:extLst>
          </p:cNvPr>
          <p:cNvSpPr>
            <a:spLocks noGrp="1"/>
          </p:cNvSpPr>
          <p:nvPr>
            <p:ph type="dt" sz="half" idx="10"/>
          </p:nvPr>
        </p:nvSpPr>
        <p:spPr/>
        <p:txBody>
          <a:bodyPr/>
          <a:lstStyle/>
          <a:p>
            <a:fld id="{6BA6E2B4-F601-4D6D-9C08-243A1A56095A}" type="datetime2">
              <a:rPr lang="en-US" smtClean="0"/>
              <a:t>Friday, February 26, 2021</a:t>
            </a:fld>
            <a:endParaRPr lang="en-US"/>
          </a:p>
        </p:txBody>
      </p:sp>
      <p:sp>
        <p:nvSpPr>
          <p:cNvPr id="5" name="Slide Number Placeholder 4">
            <a:extLst>
              <a:ext uri="{FF2B5EF4-FFF2-40B4-BE49-F238E27FC236}">
                <a16:creationId xmlns:a16="http://schemas.microsoft.com/office/drawing/2014/main" id="{83B6649B-D9D3-4360-98F7-8D509C6BB7AF}"/>
              </a:ext>
            </a:extLst>
          </p:cNvPr>
          <p:cNvSpPr>
            <a:spLocks noGrp="1"/>
          </p:cNvSpPr>
          <p:nvPr>
            <p:ph type="sldNum" sz="quarter" idx="12"/>
          </p:nvPr>
        </p:nvSpPr>
        <p:spPr/>
        <p:txBody>
          <a:bodyPr/>
          <a:lstStyle/>
          <a:p>
            <a:fld id="{9EB96ADA-208A-48F2-8AF0-D5ACC284FB33}" type="slidenum">
              <a:rPr lang="en-US" smtClean="0"/>
              <a:pPr/>
              <a:t>11</a:t>
            </a:fld>
            <a:endParaRPr lang="en-US"/>
          </a:p>
        </p:txBody>
      </p:sp>
    </p:spTree>
    <p:extLst>
      <p:ext uri="{BB962C8B-B14F-4D97-AF65-F5344CB8AC3E}">
        <p14:creationId xmlns:p14="http://schemas.microsoft.com/office/powerpoint/2010/main" val="3421510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9302B-45DC-46B4-9CBC-1889A6F12F1B}"/>
              </a:ext>
            </a:extLst>
          </p:cNvPr>
          <p:cNvSpPr>
            <a:spLocks noGrp="1"/>
          </p:cNvSpPr>
          <p:nvPr>
            <p:ph type="title"/>
          </p:nvPr>
        </p:nvSpPr>
        <p:spPr/>
        <p:txBody>
          <a:bodyPr/>
          <a:lstStyle/>
          <a:p>
            <a:r>
              <a:rPr lang="en-US" dirty="0"/>
              <a:t>…Health Services </a:t>
            </a:r>
          </a:p>
        </p:txBody>
      </p:sp>
      <p:sp>
        <p:nvSpPr>
          <p:cNvPr id="3" name="Content Placeholder 2">
            <a:extLst>
              <a:ext uri="{FF2B5EF4-FFF2-40B4-BE49-F238E27FC236}">
                <a16:creationId xmlns:a16="http://schemas.microsoft.com/office/drawing/2014/main" id="{C0802C07-33AC-49BC-BD75-C6DB1B39C882}"/>
              </a:ext>
            </a:extLst>
          </p:cNvPr>
          <p:cNvSpPr>
            <a:spLocks noGrp="1"/>
          </p:cNvSpPr>
          <p:nvPr>
            <p:ph idx="1"/>
          </p:nvPr>
        </p:nvSpPr>
        <p:spPr>
          <a:xfrm>
            <a:off x="457200" y="2057400"/>
            <a:ext cx="8305800" cy="4191000"/>
          </a:xfrm>
        </p:spPr>
        <p:txBody>
          <a:bodyPr>
            <a:normAutofit lnSpcReduction="10000"/>
          </a:bodyPr>
          <a:lstStyle/>
          <a:p>
            <a:pPr marL="0" indent="0" fontAlgn="base">
              <a:buNone/>
            </a:pPr>
            <a:r>
              <a:rPr lang="en-US" sz="2000" b="1" u="sng" dirty="0"/>
              <a:t>Barriers to accessing health services include:</a:t>
            </a:r>
          </a:p>
          <a:p>
            <a:pPr fontAlgn="base"/>
            <a:r>
              <a:rPr lang="en-US" sz="2000" b="1" dirty="0"/>
              <a:t>Lack of availability</a:t>
            </a:r>
          </a:p>
          <a:p>
            <a:pPr fontAlgn="base"/>
            <a:r>
              <a:rPr lang="en-US" sz="2000" b="1" dirty="0"/>
              <a:t>High cost</a:t>
            </a:r>
          </a:p>
          <a:p>
            <a:pPr fontAlgn="base"/>
            <a:r>
              <a:rPr lang="en-US" sz="2000" b="1" dirty="0"/>
              <a:t>Lack of insurance coverage</a:t>
            </a:r>
          </a:p>
          <a:p>
            <a:pPr fontAlgn="base"/>
            <a:r>
              <a:rPr lang="en-US" sz="2000" b="1" dirty="0"/>
              <a:t>Limited language access</a:t>
            </a:r>
          </a:p>
          <a:p>
            <a:pPr marL="0" indent="0" fontAlgn="base">
              <a:buNone/>
            </a:pPr>
            <a:r>
              <a:rPr lang="en-US" sz="2000" b="1" u="sng" dirty="0"/>
              <a:t>These barriers to accessing health services lead to:</a:t>
            </a:r>
          </a:p>
          <a:p>
            <a:pPr fontAlgn="base"/>
            <a:r>
              <a:rPr lang="en-US" sz="2000" b="1" dirty="0"/>
              <a:t>Unmet health needs</a:t>
            </a:r>
          </a:p>
          <a:p>
            <a:pPr fontAlgn="base"/>
            <a:r>
              <a:rPr lang="en-US" sz="2000" b="1" dirty="0"/>
              <a:t>Delays in receiving appropriate care</a:t>
            </a:r>
          </a:p>
          <a:p>
            <a:pPr fontAlgn="base"/>
            <a:r>
              <a:rPr lang="en-US" sz="2000" b="1" dirty="0"/>
              <a:t>Inability to get preventive services</a:t>
            </a:r>
          </a:p>
          <a:p>
            <a:pPr fontAlgn="base"/>
            <a:r>
              <a:rPr lang="en-US" sz="2000" b="1" dirty="0"/>
              <a:t>Hospitalizations that could have been prevented</a:t>
            </a:r>
          </a:p>
          <a:p>
            <a:endParaRPr lang="en-US" sz="2000" b="1" dirty="0"/>
          </a:p>
        </p:txBody>
      </p:sp>
      <p:sp>
        <p:nvSpPr>
          <p:cNvPr id="4" name="Date Placeholder 3">
            <a:extLst>
              <a:ext uri="{FF2B5EF4-FFF2-40B4-BE49-F238E27FC236}">
                <a16:creationId xmlns:a16="http://schemas.microsoft.com/office/drawing/2014/main" id="{F80011C1-4B64-479F-95C0-E0D3EAE07324}"/>
              </a:ext>
            </a:extLst>
          </p:cNvPr>
          <p:cNvSpPr>
            <a:spLocks noGrp="1"/>
          </p:cNvSpPr>
          <p:nvPr>
            <p:ph type="dt" sz="half" idx="10"/>
          </p:nvPr>
        </p:nvSpPr>
        <p:spPr/>
        <p:txBody>
          <a:bodyPr/>
          <a:lstStyle/>
          <a:p>
            <a:fld id="{6BA6E2B4-F601-4D6D-9C08-243A1A56095A}" type="datetime2">
              <a:rPr lang="en-US" smtClean="0"/>
              <a:t>Friday, February 26, 2021</a:t>
            </a:fld>
            <a:endParaRPr lang="en-US"/>
          </a:p>
        </p:txBody>
      </p:sp>
      <p:sp>
        <p:nvSpPr>
          <p:cNvPr id="5" name="Slide Number Placeholder 4">
            <a:extLst>
              <a:ext uri="{FF2B5EF4-FFF2-40B4-BE49-F238E27FC236}">
                <a16:creationId xmlns:a16="http://schemas.microsoft.com/office/drawing/2014/main" id="{CCF9C420-00AA-4916-A88C-02A008C30110}"/>
              </a:ext>
            </a:extLst>
          </p:cNvPr>
          <p:cNvSpPr>
            <a:spLocks noGrp="1"/>
          </p:cNvSpPr>
          <p:nvPr>
            <p:ph type="sldNum" sz="quarter" idx="12"/>
          </p:nvPr>
        </p:nvSpPr>
        <p:spPr/>
        <p:txBody>
          <a:bodyPr/>
          <a:lstStyle/>
          <a:p>
            <a:fld id="{9EB96ADA-208A-48F2-8AF0-D5ACC284FB33}" type="slidenum">
              <a:rPr lang="en-US" smtClean="0"/>
              <a:pPr/>
              <a:t>12</a:t>
            </a:fld>
            <a:endParaRPr lang="en-US"/>
          </a:p>
        </p:txBody>
      </p:sp>
    </p:spTree>
    <p:extLst>
      <p:ext uri="{BB962C8B-B14F-4D97-AF65-F5344CB8AC3E}">
        <p14:creationId xmlns:p14="http://schemas.microsoft.com/office/powerpoint/2010/main" val="2340313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27AFD-2D57-4D77-8F11-EEE945119C8D}"/>
              </a:ext>
            </a:extLst>
          </p:cNvPr>
          <p:cNvSpPr>
            <a:spLocks noGrp="1"/>
          </p:cNvSpPr>
          <p:nvPr>
            <p:ph type="title"/>
          </p:nvPr>
        </p:nvSpPr>
        <p:spPr/>
        <p:txBody>
          <a:bodyPr/>
          <a:lstStyle/>
          <a:p>
            <a:r>
              <a:rPr lang="en-US" sz="3600" b="1" dirty="0"/>
              <a:t>Individual Behavior</a:t>
            </a:r>
            <a:br>
              <a:rPr lang="en-US" sz="3600" b="1" dirty="0"/>
            </a:br>
            <a:endParaRPr lang="en-US" sz="3600" b="1" dirty="0"/>
          </a:p>
        </p:txBody>
      </p:sp>
      <p:sp>
        <p:nvSpPr>
          <p:cNvPr id="3" name="Content Placeholder 2">
            <a:extLst>
              <a:ext uri="{FF2B5EF4-FFF2-40B4-BE49-F238E27FC236}">
                <a16:creationId xmlns:a16="http://schemas.microsoft.com/office/drawing/2014/main" id="{8951FA86-6DF7-4457-80A9-ADCA506E4254}"/>
              </a:ext>
            </a:extLst>
          </p:cNvPr>
          <p:cNvSpPr>
            <a:spLocks noGrp="1"/>
          </p:cNvSpPr>
          <p:nvPr>
            <p:ph idx="1"/>
          </p:nvPr>
        </p:nvSpPr>
        <p:spPr>
          <a:xfrm>
            <a:off x="457200" y="2489200"/>
            <a:ext cx="8305800" cy="3530600"/>
          </a:xfrm>
        </p:spPr>
        <p:txBody>
          <a:bodyPr>
            <a:normAutofit/>
          </a:bodyPr>
          <a:lstStyle/>
          <a:p>
            <a:pPr algn="just" fontAlgn="base"/>
            <a:r>
              <a:rPr lang="en-US" sz="2000" b="1" dirty="0"/>
              <a:t>Individual behavior also plays a role in health outcomes. For example, if an individual quits smoking, his or her risk of developing heart disease is greatly reduced.</a:t>
            </a:r>
          </a:p>
          <a:p>
            <a:pPr marL="0" indent="0" algn="just" fontAlgn="base">
              <a:buNone/>
            </a:pPr>
            <a:endParaRPr lang="en-US" sz="2000" b="1" dirty="0"/>
          </a:p>
          <a:p>
            <a:pPr algn="just" fontAlgn="base"/>
            <a:r>
              <a:rPr lang="en-US" sz="2000" b="1" dirty="0"/>
              <a:t>Many public health and health care interventions focus on changing individual behaviors such as substance abuse, diet, and physical activity. Positive changes in individual behavior can reduce the rates of chronic disease nationally.</a:t>
            </a:r>
          </a:p>
          <a:p>
            <a:pPr marL="0" indent="0" algn="just">
              <a:buNone/>
            </a:pPr>
            <a:endParaRPr lang="en-US" sz="2000" b="1" dirty="0"/>
          </a:p>
        </p:txBody>
      </p:sp>
      <p:sp>
        <p:nvSpPr>
          <p:cNvPr id="4" name="Date Placeholder 3">
            <a:extLst>
              <a:ext uri="{FF2B5EF4-FFF2-40B4-BE49-F238E27FC236}">
                <a16:creationId xmlns:a16="http://schemas.microsoft.com/office/drawing/2014/main" id="{CC162AD8-4811-4C55-BAFC-EF4B055F74D4}"/>
              </a:ext>
            </a:extLst>
          </p:cNvPr>
          <p:cNvSpPr>
            <a:spLocks noGrp="1"/>
          </p:cNvSpPr>
          <p:nvPr>
            <p:ph type="dt" sz="half" idx="10"/>
          </p:nvPr>
        </p:nvSpPr>
        <p:spPr/>
        <p:txBody>
          <a:bodyPr/>
          <a:lstStyle/>
          <a:p>
            <a:fld id="{6BA6E2B4-F601-4D6D-9C08-243A1A56095A}" type="datetime2">
              <a:rPr lang="en-US" smtClean="0"/>
              <a:t>Friday, February 26, 2021</a:t>
            </a:fld>
            <a:endParaRPr lang="en-US"/>
          </a:p>
        </p:txBody>
      </p:sp>
      <p:sp>
        <p:nvSpPr>
          <p:cNvPr id="5" name="Slide Number Placeholder 4">
            <a:extLst>
              <a:ext uri="{FF2B5EF4-FFF2-40B4-BE49-F238E27FC236}">
                <a16:creationId xmlns:a16="http://schemas.microsoft.com/office/drawing/2014/main" id="{5F3F1D1E-5E0C-46C2-8B96-0BE08B78EE98}"/>
              </a:ext>
            </a:extLst>
          </p:cNvPr>
          <p:cNvSpPr>
            <a:spLocks noGrp="1"/>
          </p:cNvSpPr>
          <p:nvPr>
            <p:ph type="sldNum" sz="quarter" idx="12"/>
          </p:nvPr>
        </p:nvSpPr>
        <p:spPr/>
        <p:txBody>
          <a:bodyPr/>
          <a:lstStyle/>
          <a:p>
            <a:fld id="{9EB96ADA-208A-48F2-8AF0-D5ACC284FB33}" type="slidenum">
              <a:rPr lang="en-US" smtClean="0"/>
              <a:pPr/>
              <a:t>13</a:t>
            </a:fld>
            <a:endParaRPr lang="en-US"/>
          </a:p>
        </p:txBody>
      </p:sp>
    </p:spTree>
    <p:extLst>
      <p:ext uri="{BB962C8B-B14F-4D97-AF65-F5344CB8AC3E}">
        <p14:creationId xmlns:p14="http://schemas.microsoft.com/office/powerpoint/2010/main" val="3051570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10A9F-CAEB-407D-BE5C-7402E59B1EBB}"/>
              </a:ext>
            </a:extLst>
          </p:cNvPr>
          <p:cNvSpPr>
            <a:spLocks noGrp="1"/>
          </p:cNvSpPr>
          <p:nvPr>
            <p:ph type="title"/>
          </p:nvPr>
        </p:nvSpPr>
        <p:spPr>
          <a:xfrm>
            <a:off x="865970" y="927098"/>
            <a:ext cx="7135030" cy="709865"/>
          </a:xfrm>
        </p:spPr>
        <p:txBody>
          <a:bodyPr/>
          <a:lstStyle/>
          <a:p>
            <a:r>
              <a:rPr lang="en-US" b="1" dirty="0"/>
              <a:t>Examples of Individual Behavior</a:t>
            </a:r>
          </a:p>
        </p:txBody>
      </p:sp>
      <p:sp>
        <p:nvSpPr>
          <p:cNvPr id="3" name="Content Placeholder 2">
            <a:extLst>
              <a:ext uri="{FF2B5EF4-FFF2-40B4-BE49-F238E27FC236}">
                <a16:creationId xmlns:a16="http://schemas.microsoft.com/office/drawing/2014/main" id="{34CD0445-4785-4F0E-92B6-4AA7BBA50406}"/>
              </a:ext>
            </a:extLst>
          </p:cNvPr>
          <p:cNvSpPr>
            <a:spLocks noGrp="1"/>
          </p:cNvSpPr>
          <p:nvPr>
            <p:ph idx="1"/>
          </p:nvPr>
        </p:nvSpPr>
        <p:spPr/>
        <p:txBody>
          <a:bodyPr>
            <a:normAutofit/>
          </a:bodyPr>
          <a:lstStyle/>
          <a:p>
            <a:pPr fontAlgn="base"/>
            <a:r>
              <a:rPr lang="en-US" sz="2400" b="1" dirty="0"/>
              <a:t>Diet</a:t>
            </a:r>
          </a:p>
          <a:p>
            <a:pPr fontAlgn="base"/>
            <a:r>
              <a:rPr lang="en-US" sz="2400" b="1" dirty="0"/>
              <a:t>Physical activity</a:t>
            </a:r>
          </a:p>
          <a:p>
            <a:pPr fontAlgn="base"/>
            <a:r>
              <a:rPr lang="en-US" sz="2400" b="1" dirty="0"/>
              <a:t>Alcohol, cigarette, and other drug use</a:t>
            </a:r>
          </a:p>
          <a:p>
            <a:pPr fontAlgn="base"/>
            <a:r>
              <a:rPr lang="en-US" sz="2400" b="1" dirty="0"/>
              <a:t>Hand washing</a:t>
            </a:r>
          </a:p>
          <a:p>
            <a:pPr marL="0" indent="0">
              <a:buNone/>
            </a:pPr>
            <a:endParaRPr lang="en-US" sz="2400" b="1" dirty="0"/>
          </a:p>
        </p:txBody>
      </p:sp>
      <p:sp>
        <p:nvSpPr>
          <p:cNvPr id="4" name="Date Placeholder 3">
            <a:extLst>
              <a:ext uri="{FF2B5EF4-FFF2-40B4-BE49-F238E27FC236}">
                <a16:creationId xmlns:a16="http://schemas.microsoft.com/office/drawing/2014/main" id="{123EBE70-838B-4582-A94E-0FCA994E6CC4}"/>
              </a:ext>
            </a:extLst>
          </p:cNvPr>
          <p:cNvSpPr>
            <a:spLocks noGrp="1"/>
          </p:cNvSpPr>
          <p:nvPr>
            <p:ph type="dt" sz="half" idx="10"/>
          </p:nvPr>
        </p:nvSpPr>
        <p:spPr/>
        <p:txBody>
          <a:bodyPr/>
          <a:lstStyle/>
          <a:p>
            <a:fld id="{6BA6E2B4-F601-4D6D-9C08-243A1A56095A}" type="datetime2">
              <a:rPr lang="en-US" smtClean="0"/>
              <a:t>Friday, February 26, 2021</a:t>
            </a:fld>
            <a:endParaRPr lang="en-US"/>
          </a:p>
        </p:txBody>
      </p:sp>
      <p:sp>
        <p:nvSpPr>
          <p:cNvPr id="5" name="Slide Number Placeholder 4">
            <a:extLst>
              <a:ext uri="{FF2B5EF4-FFF2-40B4-BE49-F238E27FC236}">
                <a16:creationId xmlns:a16="http://schemas.microsoft.com/office/drawing/2014/main" id="{5E31753C-9E91-453C-8F69-E8C6D39F066B}"/>
              </a:ext>
            </a:extLst>
          </p:cNvPr>
          <p:cNvSpPr>
            <a:spLocks noGrp="1"/>
          </p:cNvSpPr>
          <p:nvPr>
            <p:ph type="sldNum" sz="quarter" idx="12"/>
          </p:nvPr>
        </p:nvSpPr>
        <p:spPr/>
        <p:txBody>
          <a:bodyPr/>
          <a:lstStyle/>
          <a:p>
            <a:fld id="{9EB96ADA-208A-48F2-8AF0-D5ACC284FB33}" type="slidenum">
              <a:rPr lang="en-US" smtClean="0"/>
              <a:pPr/>
              <a:t>14</a:t>
            </a:fld>
            <a:endParaRPr lang="en-US"/>
          </a:p>
        </p:txBody>
      </p:sp>
    </p:spTree>
    <p:extLst>
      <p:ext uri="{BB962C8B-B14F-4D97-AF65-F5344CB8AC3E}">
        <p14:creationId xmlns:p14="http://schemas.microsoft.com/office/powerpoint/2010/main" val="1463480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E1432-F675-4E68-A906-82AC23AC942A}"/>
              </a:ext>
            </a:extLst>
          </p:cNvPr>
          <p:cNvSpPr>
            <a:spLocks noGrp="1"/>
          </p:cNvSpPr>
          <p:nvPr>
            <p:ph type="title"/>
          </p:nvPr>
        </p:nvSpPr>
        <p:spPr/>
        <p:txBody>
          <a:bodyPr/>
          <a:lstStyle/>
          <a:p>
            <a:r>
              <a:rPr lang="en-US" sz="3600" b="1" dirty="0"/>
              <a:t>Biology &amp; Genetics</a:t>
            </a:r>
          </a:p>
        </p:txBody>
      </p:sp>
      <p:sp>
        <p:nvSpPr>
          <p:cNvPr id="3" name="Content Placeholder 2">
            <a:extLst>
              <a:ext uri="{FF2B5EF4-FFF2-40B4-BE49-F238E27FC236}">
                <a16:creationId xmlns:a16="http://schemas.microsoft.com/office/drawing/2014/main" id="{ADBC0586-4217-4F6F-9F39-81606010CF7A}"/>
              </a:ext>
            </a:extLst>
          </p:cNvPr>
          <p:cNvSpPr>
            <a:spLocks noGrp="1"/>
          </p:cNvSpPr>
          <p:nvPr>
            <p:ph idx="1"/>
          </p:nvPr>
        </p:nvSpPr>
        <p:spPr>
          <a:xfrm>
            <a:off x="457200" y="2489200"/>
            <a:ext cx="8229600" cy="3530600"/>
          </a:xfrm>
        </p:spPr>
        <p:txBody>
          <a:bodyPr>
            <a:normAutofit/>
          </a:bodyPr>
          <a:lstStyle/>
          <a:p>
            <a:pPr algn="just" fontAlgn="base"/>
            <a:r>
              <a:rPr lang="en-US" b="1" dirty="0"/>
              <a:t>Some biological and genetic factors affect specific populations more than others. For example, older adults are biologically prone to being in poorer health than adolescents due to the physical and cognitive effects of aging.</a:t>
            </a:r>
          </a:p>
          <a:p>
            <a:pPr algn="just" fontAlgn="base"/>
            <a:r>
              <a:rPr lang="en-US" b="1" dirty="0"/>
              <a:t>Sickle cell disease is a common example of a genetic determinant of health. Sickle cell is a condition that people inherit when both parents carry the gene for sickle cell. The gene is most common in people with ancestors from West African countries, Mediterranean countries, South or Central American countries, Caribbean islands, India, and Saudi Arabia.</a:t>
            </a:r>
          </a:p>
          <a:p>
            <a:pPr algn="just"/>
            <a:endParaRPr lang="en-US" b="1" dirty="0"/>
          </a:p>
        </p:txBody>
      </p:sp>
      <p:sp>
        <p:nvSpPr>
          <p:cNvPr id="4" name="Date Placeholder 3">
            <a:extLst>
              <a:ext uri="{FF2B5EF4-FFF2-40B4-BE49-F238E27FC236}">
                <a16:creationId xmlns:a16="http://schemas.microsoft.com/office/drawing/2014/main" id="{0181CF66-5BA0-48AB-A4D4-6E56AA302F8E}"/>
              </a:ext>
            </a:extLst>
          </p:cNvPr>
          <p:cNvSpPr>
            <a:spLocks noGrp="1"/>
          </p:cNvSpPr>
          <p:nvPr>
            <p:ph type="dt" sz="half" idx="10"/>
          </p:nvPr>
        </p:nvSpPr>
        <p:spPr/>
        <p:txBody>
          <a:bodyPr/>
          <a:lstStyle/>
          <a:p>
            <a:fld id="{6BA6E2B4-F601-4D6D-9C08-243A1A56095A}" type="datetime2">
              <a:rPr lang="en-US" smtClean="0"/>
              <a:t>Friday, February 26, 2021</a:t>
            </a:fld>
            <a:endParaRPr lang="en-US"/>
          </a:p>
        </p:txBody>
      </p:sp>
      <p:sp>
        <p:nvSpPr>
          <p:cNvPr id="5" name="Slide Number Placeholder 4">
            <a:extLst>
              <a:ext uri="{FF2B5EF4-FFF2-40B4-BE49-F238E27FC236}">
                <a16:creationId xmlns:a16="http://schemas.microsoft.com/office/drawing/2014/main" id="{72997A0B-1995-4CE2-9E89-1EE51AB114D3}"/>
              </a:ext>
            </a:extLst>
          </p:cNvPr>
          <p:cNvSpPr>
            <a:spLocks noGrp="1"/>
          </p:cNvSpPr>
          <p:nvPr>
            <p:ph type="sldNum" sz="quarter" idx="12"/>
          </p:nvPr>
        </p:nvSpPr>
        <p:spPr/>
        <p:txBody>
          <a:bodyPr/>
          <a:lstStyle/>
          <a:p>
            <a:fld id="{9EB96ADA-208A-48F2-8AF0-D5ACC284FB33}" type="slidenum">
              <a:rPr lang="en-US" smtClean="0"/>
              <a:pPr/>
              <a:t>15</a:t>
            </a:fld>
            <a:endParaRPr lang="en-US"/>
          </a:p>
        </p:txBody>
      </p:sp>
    </p:spTree>
    <p:extLst>
      <p:ext uri="{BB962C8B-B14F-4D97-AF65-F5344CB8AC3E}">
        <p14:creationId xmlns:p14="http://schemas.microsoft.com/office/powerpoint/2010/main" val="3608379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907D9-EC24-416C-A076-448A7F03B958}"/>
              </a:ext>
            </a:extLst>
          </p:cNvPr>
          <p:cNvSpPr>
            <a:spLocks noGrp="1"/>
          </p:cNvSpPr>
          <p:nvPr>
            <p:ph type="title"/>
          </p:nvPr>
        </p:nvSpPr>
        <p:spPr>
          <a:xfrm>
            <a:off x="533400" y="927098"/>
            <a:ext cx="7145216" cy="709865"/>
          </a:xfrm>
        </p:spPr>
        <p:txBody>
          <a:bodyPr/>
          <a:lstStyle/>
          <a:p>
            <a:r>
              <a:rPr lang="en-US" dirty="0"/>
              <a:t>….Examples of Biology &amp; Genetics</a:t>
            </a:r>
          </a:p>
        </p:txBody>
      </p:sp>
      <p:sp>
        <p:nvSpPr>
          <p:cNvPr id="3" name="Content Placeholder 2">
            <a:extLst>
              <a:ext uri="{FF2B5EF4-FFF2-40B4-BE49-F238E27FC236}">
                <a16:creationId xmlns:a16="http://schemas.microsoft.com/office/drawing/2014/main" id="{82A4EAE8-190E-4A26-A60A-E3CADB28AB9C}"/>
              </a:ext>
            </a:extLst>
          </p:cNvPr>
          <p:cNvSpPr>
            <a:spLocks noGrp="1"/>
          </p:cNvSpPr>
          <p:nvPr>
            <p:ph idx="1"/>
          </p:nvPr>
        </p:nvSpPr>
        <p:spPr>
          <a:xfrm>
            <a:off x="864382" y="2489200"/>
            <a:ext cx="7822418" cy="3530600"/>
          </a:xfrm>
        </p:spPr>
        <p:txBody>
          <a:bodyPr>
            <a:normAutofit/>
          </a:bodyPr>
          <a:lstStyle/>
          <a:p>
            <a:pPr fontAlgn="base"/>
            <a:r>
              <a:rPr lang="en-US" sz="2000" b="1" dirty="0"/>
              <a:t>Age</a:t>
            </a:r>
          </a:p>
          <a:p>
            <a:pPr fontAlgn="base"/>
            <a:r>
              <a:rPr lang="en-US" sz="2000" b="1" dirty="0"/>
              <a:t>Sex</a:t>
            </a:r>
          </a:p>
          <a:p>
            <a:pPr fontAlgn="base"/>
            <a:r>
              <a:rPr lang="en-US" sz="2000" b="1" dirty="0"/>
              <a:t>HIV status</a:t>
            </a:r>
          </a:p>
          <a:p>
            <a:pPr fontAlgn="base"/>
            <a:r>
              <a:rPr lang="en-US" sz="2000" b="1" dirty="0"/>
              <a:t>Inherited conditions, such as sickle-cell anemia, hemophilia, and cystic fibrosis</a:t>
            </a:r>
          </a:p>
          <a:p>
            <a:pPr fontAlgn="base"/>
            <a:r>
              <a:rPr lang="en-US" sz="2000" b="1" dirty="0"/>
              <a:t>Carrying the BRCA1 or BRCA2 gene, which increases risk for breast and ovarian cancer</a:t>
            </a:r>
          </a:p>
          <a:p>
            <a:pPr fontAlgn="base"/>
            <a:r>
              <a:rPr lang="en-US" sz="2000" b="1" dirty="0"/>
              <a:t>Family history of heart disease</a:t>
            </a:r>
          </a:p>
          <a:p>
            <a:pPr marL="0" indent="0">
              <a:buNone/>
            </a:pPr>
            <a:endParaRPr lang="en-US" sz="2000" b="1" dirty="0"/>
          </a:p>
        </p:txBody>
      </p:sp>
      <p:sp>
        <p:nvSpPr>
          <p:cNvPr id="4" name="Date Placeholder 3">
            <a:extLst>
              <a:ext uri="{FF2B5EF4-FFF2-40B4-BE49-F238E27FC236}">
                <a16:creationId xmlns:a16="http://schemas.microsoft.com/office/drawing/2014/main" id="{C4854393-5057-4831-B42A-7CB8257E48F4}"/>
              </a:ext>
            </a:extLst>
          </p:cNvPr>
          <p:cNvSpPr>
            <a:spLocks noGrp="1"/>
          </p:cNvSpPr>
          <p:nvPr>
            <p:ph type="dt" sz="half" idx="10"/>
          </p:nvPr>
        </p:nvSpPr>
        <p:spPr/>
        <p:txBody>
          <a:bodyPr/>
          <a:lstStyle/>
          <a:p>
            <a:fld id="{6BA6E2B4-F601-4D6D-9C08-243A1A56095A}" type="datetime2">
              <a:rPr lang="en-US" smtClean="0"/>
              <a:t>Friday, February 26, 2021</a:t>
            </a:fld>
            <a:endParaRPr lang="en-US"/>
          </a:p>
        </p:txBody>
      </p:sp>
      <p:sp>
        <p:nvSpPr>
          <p:cNvPr id="5" name="Slide Number Placeholder 4">
            <a:extLst>
              <a:ext uri="{FF2B5EF4-FFF2-40B4-BE49-F238E27FC236}">
                <a16:creationId xmlns:a16="http://schemas.microsoft.com/office/drawing/2014/main" id="{A48DECCA-584A-4F3B-BEF4-979C7DFAB172}"/>
              </a:ext>
            </a:extLst>
          </p:cNvPr>
          <p:cNvSpPr>
            <a:spLocks noGrp="1"/>
          </p:cNvSpPr>
          <p:nvPr>
            <p:ph type="sldNum" sz="quarter" idx="12"/>
          </p:nvPr>
        </p:nvSpPr>
        <p:spPr/>
        <p:txBody>
          <a:bodyPr/>
          <a:lstStyle/>
          <a:p>
            <a:fld id="{9EB96ADA-208A-48F2-8AF0-D5ACC284FB33}" type="slidenum">
              <a:rPr lang="en-US" smtClean="0"/>
              <a:pPr/>
              <a:t>16</a:t>
            </a:fld>
            <a:endParaRPr lang="en-US"/>
          </a:p>
        </p:txBody>
      </p:sp>
    </p:spTree>
    <p:extLst>
      <p:ext uri="{BB962C8B-B14F-4D97-AF65-F5344CB8AC3E}">
        <p14:creationId xmlns:p14="http://schemas.microsoft.com/office/powerpoint/2010/main" val="3739874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88CF4-DF58-4838-88C7-CE12F2B775E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6BE005B-2FC3-4422-AF2A-7AB57E392E61}"/>
              </a:ext>
            </a:extLst>
          </p:cNvPr>
          <p:cNvSpPr>
            <a:spLocks noGrp="1"/>
          </p:cNvSpPr>
          <p:nvPr>
            <p:ph idx="1"/>
          </p:nvPr>
        </p:nvSpPr>
        <p:spPr>
          <a:xfrm>
            <a:off x="864382" y="2489200"/>
            <a:ext cx="7605542" cy="3530600"/>
          </a:xfrm>
        </p:spPr>
        <p:txBody>
          <a:bodyPr>
            <a:normAutofit/>
          </a:bodyPr>
          <a:lstStyle/>
          <a:p>
            <a:pPr algn="just"/>
            <a:endParaRPr lang="en-US" sz="2000" b="1" dirty="0"/>
          </a:p>
          <a:p>
            <a:pPr algn="just"/>
            <a:endParaRPr lang="en-US" sz="2000" b="1" dirty="0"/>
          </a:p>
          <a:p>
            <a:pPr algn="just"/>
            <a:r>
              <a:rPr lang="en-US" sz="2000" b="1" dirty="0"/>
              <a:t>Determinants of health reach beyond the boundaries of traditional health care and public health sectors; sectors such as education, housing, transportation, agriculture, and environment can be important allies in improving population health.</a:t>
            </a:r>
          </a:p>
        </p:txBody>
      </p:sp>
      <p:sp>
        <p:nvSpPr>
          <p:cNvPr id="4" name="Date Placeholder 3">
            <a:extLst>
              <a:ext uri="{FF2B5EF4-FFF2-40B4-BE49-F238E27FC236}">
                <a16:creationId xmlns:a16="http://schemas.microsoft.com/office/drawing/2014/main" id="{5763E6CF-DDFC-459E-A6B5-E173E4341AAE}"/>
              </a:ext>
            </a:extLst>
          </p:cNvPr>
          <p:cNvSpPr>
            <a:spLocks noGrp="1"/>
          </p:cNvSpPr>
          <p:nvPr>
            <p:ph type="dt" sz="half" idx="10"/>
          </p:nvPr>
        </p:nvSpPr>
        <p:spPr/>
        <p:txBody>
          <a:bodyPr/>
          <a:lstStyle/>
          <a:p>
            <a:fld id="{6BA6E2B4-F601-4D6D-9C08-243A1A56095A}" type="datetime2">
              <a:rPr lang="en-US" smtClean="0"/>
              <a:t>Friday, February 26, 2021</a:t>
            </a:fld>
            <a:endParaRPr lang="en-US"/>
          </a:p>
        </p:txBody>
      </p:sp>
      <p:sp>
        <p:nvSpPr>
          <p:cNvPr id="5" name="Slide Number Placeholder 4">
            <a:extLst>
              <a:ext uri="{FF2B5EF4-FFF2-40B4-BE49-F238E27FC236}">
                <a16:creationId xmlns:a16="http://schemas.microsoft.com/office/drawing/2014/main" id="{DA32F744-7EAE-456A-862A-434C6FCC9767}"/>
              </a:ext>
            </a:extLst>
          </p:cNvPr>
          <p:cNvSpPr>
            <a:spLocks noGrp="1"/>
          </p:cNvSpPr>
          <p:nvPr>
            <p:ph type="sldNum" sz="quarter" idx="12"/>
          </p:nvPr>
        </p:nvSpPr>
        <p:spPr/>
        <p:txBody>
          <a:bodyPr/>
          <a:lstStyle/>
          <a:p>
            <a:fld id="{9EB96ADA-208A-48F2-8AF0-D5ACC284FB33}" type="slidenum">
              <a:rPr lang="en-US" smtClean="0"/>
              <a:pPr/>
              <a:t>17</a:t>
            </a:fld>
            <a:endParaRPr lang="en-US"/>
          </a:p>
        </p:txBody>
      </p:sp>
    </p:spTree>
    <p:extLst>
      <p:ext uri="{BB962C8B-B14F-4D97-AF65-F5344CB8AC3E}">
        <p14:creationId xmlns:p14="http://schemas.microsoft.com/office/powerpoint/2010/main" val="1999305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87C718-B062-49A1-B519-0C430ABFE149}"/>
              </a:ext>
            </a:extLst>
          </p:cNvPr>
          <p:cNvSpPr>
            <a:spLocks noGrp="1"/>
          </p:cNvSpPr>
          <p:nvPr>
            <p:ph idx="1"/>
          </p:nvPr>
        </p:nvSpPr>
        <p:spPr>
          <a:xfrm>
            <a:off x="457200" y="3352800"/>
            <a:ext cx="7848600" cy="1981200"/>
          </a:xfrm>
        </p:spPr>
        <p:txBody>
          <a:bodyPr rtlCol="0">
            <a:normAutofit fontScale="92500" lnSpcReduction="20000"/>
          </a:bodyPr>
          <a:lstStyle/>
          <a:p>
            <a:pPr algn="ctr" eaLnBrk="1" fontAlgn="auto" hangingPunct="1">
              <a:spcAft>
                <a:spcPts val="0"/>
              </a:spcAft>
              <a:buFontTx/>
              <a:buNone/>
              <a:defRPr/>
            </a:pPr>
            <a:r>
              <a:rPr lang="en-US" sz="8000" dirty="0">
                <a:solidFill>
                  <a:srgbClr val="00B0F0"/>
                </a:solidFill>
                <a:ea typeface="ＭＳ Ｐゴシック" pitchFamily="34" charset="-128"/>
              </a:rPr>
              <a:t>Thanks!</a:t>
            </a:r>
            <a:br>
              <a:rPr lang="en-US" sz="8000" dirty="0">
                <a:solidFill>
                  <a:schemeClr val="accent2"/>
                </a:solidFill>
                <a:ea typeface="ＭＳ Ｐゴシック" pitchFamily="34" charset="-128"/>
              </a:rPr>
            </a:br>
            <a:endParaRPr lang="en-US" sz="8000" dirty="0">
              <a:ea typeface="ＭＳ Ｐゴシック" pitchFamily="34" charset="-128"/>
            </a:endParaRPr>
          </a:p>
        </p:txBody>
      </p:sp>
      <p:sp>
        <p:nvSpPr>
          <p:cNvPr id="2" name="Date Placeholder 1">
            <a:extLst>
              <a:ext uri="{FF2B5EF4-FFF2-40B4-BE49-F238E27FC236}">
                <a16:creationId xmlns:a16="http://schemas.microsoft.com/office/drawing/2014/main" id="{07EE8B2E-979F-4006-9C2D-31B2A56141BC}"/>
              </a:ext>
            </a:extLst>
          </p:cNvPr>
          <p:cNvSpPr>
            <a:spLocks noGrp="1"/>
          </p:cNvSpPr>
          <p:nvPr>
            <p:ph type="dt" sz="half" idx="10"/>
          </p:nvPr>
        </p:nvSpPr>
        <p:spPr/>
        <p:txBody>
          <a:bodyPr/>
          <a:lstStyle/>
          <a:p>
            <a:fld id="{3276D4AA-F0D6-43DF-9108-0E9FBBD1C7F1}" type="datetime2">
              <a:rPr lang="en-US" smtClean="0"/>
              <a:t>Friday, February 26, 2021</a:t>
            </a:fld>
            <a:endParaRPr lang="en-US"/>
          </a:p>
        </p:txBody>
      </p:sp>
      <p:sp>
        <p:nvSpPr>
          <p:cNvPr id="4" name="Slide Number Placeholder 3">
            <a:extLst>
              <a:ext uri="{FF2B5EF4-FFF2-40B4-BE49-F238E27FC236}">
                <a16:creationId xmlns:a16="http://schemas.microsoft.com/office/drawing/2014/main" id="{CDA9DCF8-41E8-4CFE-A650-8926811FDC34}"/>
              </a:ext>
            </a:extLst>
          </p:cNvPr>
          <p:cNvSpPr>
            <a:spLocks noGrp="1"/>
          </p:cNvSpPr>
          <p:nvPr>
            <p:ph type="sldNum" sz="quarter" idx="12"/>
          </p:nvPr>
        </p:nvSpPr>
        <p:spPr/>
        <p:txBody>
          <a:bodyPr/>
          <a:lstStyle/>
          <a:p>
            <a:fld id="{9EB96ADA-208A-48F2-8AF0-D5ACC284FB33}" type="slidenum">
              <a:rPr lang="en-US" smtClean="0"/>
              <a:pPr/>
              <a:t>18</a:t>
            </a:fld>
            <a:endParaRPr lang="en-US"/>
          </a:p>
        </p:txBody>
      </p:sp>
      <p:pic>
        <p:nvPicPr>
          <p:cNvPr id="35844" name="Picture 4" descr="C:\Users\dostogirharun\Desktop\PA.jpg">
            <a:extLst>
              <a:ext uri="{FF2B5EF4-FFF2-40B4-BE49-F238E27FC236}">
                <a16:creationId xmlns:a16="http://schemas.microsoft.com/office/drawing/2014/main" id="{55536A73-313E-45B9-B428-362D4A0E4F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990600"/>
            <a:ext cx="252412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nodeType="clickEffect">
                                  <p:stCondLst>
                                    <p:cond delay="0"/>
                                  </p:stCondLst>
                                  <p:childTnLst>
                                    <p:set>
                                      <p:cBhvr>
                                        <p:cTn id="6" dur="1" fill="hold">
                                          <p:stCondLst>
                                            <p:cond delay="0"/>
                                          </p:stCondLst>
                                        </p:cTn>
                                        <p:tgtEl>
                                          <p:spTgt spid="35844"/>
                                        </p:tgtEl>
                                        <p:attrNameLst>
                                          <p:attrName>style.visibility</p:attrName>
                                        </p:attrNameLst>
                                      </p:cBhvr>
                                      <p:to>
                                        <p:strVal val="visible"/>
                                      </p:to>
                                    </p:set>
                                    <p:anim calcmode="lin" valueType="num">
                                      <p:cBhvr additive="base">
                                        <p:cTn id="7" dur="500" fill="hold"/>
                                        <p:tgtEl>
                                          <p:spTgt spid="35844"/>
                                        </p:tgtEl>
                                        <p:attrNameLst>
                                          <p:attrName>ppt_x</p:attrName>
                                        </p:attrNameLst>
                                      </p:cBhvr>
                                      <p:tavLst>
                                        <p:tav tm="0">
                                          <p:val>
                                            <p:strVal val="1+#ppt_w/2"/>
                                          </p:val>
                                        </p:tav>
                                        <p:tav tm="100000">
                                          <p:val>
                                            <p:strVal val="#ppt_x"/>
                                          </p:val>
                                        </p:tav>
                                      </p:tavLst>
                                    </p:anim>
                                    <p:anim calcmode="lin" valueType="num">
                                      <p:cBhvr additive="base">
                                        <p:cTn id="8" dur="500" fill="hold"/>
                                        <p:tgtEl>
                                          <p:spTgt spid="3584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FB74-5AC5-48CD-B9CD-3A3312C55B27}"/>
              </a:ext>
            </a:extLst>
          </p:cNvPr>
          <p:cNvSpPr>
            <a:spLocks noGrp="1"/>
          </p:cNvSpPr>
          <p:nvPr>
            <p:ph type="title"/>
          </p:nvPr>
        </p:nvSpPr>
        <p:spPr/>
        <p:txBody>
          <a:bodyPr/>
          <a:lstStyle/>
          <a:p>
            <a:r>
              <a:rPr lang="en-US" dirty="0"/>
              <a:t>Determinants of Health</a:t>
            </a:r>
          </a:p>
        </p:txBody>
      </p:sp>
      <p:sp>
        <p:nvSpPr>
          <p:cNvPr id="3" name="Content Placeholder 2">
            <a:extLst>
              <a:ext uri="{FF2B5EF4-FFF2-40B4-BE49-F238E27FC236}">
                <a16:creationId xmlns:a16="http://schemas.microsoft.com/office/drawing/2014/main" id="{281972D8-567E-4096-860D-7338CB2922E1}"/>
              </a:ext>
            </a:extLst>
          </p:cNvPr>
          <p:cNvSpPr>
            <a:spLocks noGrp="1"/>
          </p:cNvSpPr>
          <p:nvPr>
            <p:ph idx="1"/>
          </p:nvPr>
        </p:nvSpPr>
        <p:spPr>
          <a:xfrm>
            <a:off x="864382" y="2209800"/>
            <a:ext cx="7517618" cy="3810000"/>
          </a:xfrm>
        </p:spPr>
        <p:txBody>
          <a:bodyPr/>
          <a:lstStyle/>
          <a:p>
            <a:pPr algn="just"/>
            <a:r>
              <a:rPr lang="en-US" dirty="0"/>
              <a:t>“The range of personal, social, economic, and environmental factors that influence health status are known as determinants of health.”</a:t>
            </a:r>
          </a:p>
          <a:p>
            <a:pPr algn="just"/>
            <a:endParaRPr lang="en-US" dirty="0"/>
          </a:p>
          <a:p>
            <a:pPr algn="just"/>
            <a:endParaRPr lang="en-US" dirty="0"/>
          </a:p>
        </p:txBody>
      </p:sp>
      <p:sp>
        <p:nvSpPr>
          <p:cNvPr id="4" name="Date Placeholder 3">
            <a:extLst>
              <a:ext uri="{FF2B5EF4-FFF2-40B4-BE49-F238E27FC236}">
                <a16:creationId xmlns:a16="http://schemas.microsoft.com/office/drawing/2014/main" id="{29FD152A-8345-40F5-A829-315277F2A054}"/>
              </a:ext>
            </a:extLst>
          </p:cNvPr>
          <p:cNvSpPr>
            <a:spLocks noGrp="1"/>
          </p:cNvSpPr>
          <p:nvPr>
            <p:ph type="dt" sz="half" idx="10"/>
          </p:nvPr>
        </p:nvSpPr>
        <p:spPr>
          <a:xfrm>
            <a:off x="7391401" y="6324600"/>
            <a:ext cx="1447800" cy="237671"/>
          </a:xfrm>
        </p:spPr>
        <p:txBody>
          <a:bodyPr/>
          <a:lstStyle/>
          <a:p>
            <a:fld id="{6BA6E2B4-F601-4D6D-9C08-243A1A56095A}" type="datetime2">
              <a:rPr lang="en-US" smtClean="0"/>
              <a:t>Friday, February 26, 2021</a:t>
            </a:fld>
            <a:endParaRPr lang="en-US" dirty="0"/>
          </a:p>
        </p:txBody>
      </p:sp>
      <p:sp>
        <p:nvSpPr>
          <p:cNvPr id="5" name="Slide Number Placeholder 4">
            <a:extLst>
              <a:ext uri="{FF2B5EF4-FFF2-40B4-BE49-F238E27FC236}">
                <a16:creationId xmlns:a16="http://schemas.microsoft.com/office/drawing/2014/main" id="{C0F7CFD4-C866-489A-A801-F5167E584504}"/>
              </a:ext>
            </a:extLst>
          </p:cNvPr>
          <p:cNvSpPr>
            <a:spLocks noGrp="1"/>
          </p:cNvSpPr>
          <p:nvPr>
            <p:ph type="sldNum" sz="quarter" idx="12"/>
          </p:nvPr>
        </p:nvSpPr>
        <p:spPr/>
        <p:txBody>
          <a:bodyPr/>
          <a:lstStyle/>
          <a:p>
            <a:fld id="{9EB96ADA-208A-48F2-8AF0-D5ACC284FB33}" type="slidenum">
              <a:rPr lang="en-US" smtClean="0"/>
              <a:pPr/>
              <a:t>2</a:t>
            </a:fld>
            <a:endParaRPr lang="en-US"/>
          </a:p>
        </p:txBody>
      </p:sp>
      <p:pic>
        <p:nvPicPr>
          <p:cNvPr id="7" name="Picture 6">
            <a:extLst>
              <a:ext uri="{FF2B5EF4-FFF2-40B4-BE49-F238E27FC236}">
                <a16:creationId xmlns:a16="http://schemas.microsoft.com/office/drawing/2014/main" id="{E689AF81-1801-446C-9F4A-BE84D4E24B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0151" y="3366951"/>
            <a:ext cx="6191250" cy="3200400"/>
          </a:xfrm>
          <a:prstGeom prst="rect">
            <a:avLst/>
          </a:prstGeom>
        </p:spPr>
      </p:pic>
    </p:spTree>
    <p:extLst>
      <p:ext uri="{BB962C8B-B14F-4D97-AF65-F5344CB8AC3E}">
        <p14:creationId xmlns:p14="http://schemas.microsoft.com/office/powerpoint/2010/main" val="363546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2D8D4-841A-4AA5-AFA0-B1DC9D1D68A0}"/>
              </a:ext>
            </a:extLst>
          </p:cNvPr>
          <p:cNvSpPr>
            <a:spLocks noGrp="1"/>
          </p:cNvSpPr>
          <p:nvPr>
            <p:ph type="title"/>
          </p:nvPr>
        </p:nvSpPr>
        <p:spPr/>
        <p:txBody>
          <a:bodyPr/>
          <a:lstStyle/>
          <a:p>
            <a:r>
              <a:rPr lang="en-US" dirty="0"/>
              <a:t>….Determinants of Health</a:t>
            </a:r>
          </a:p>
        </p:txBody>
      </p:sp>
      <p:sp>
        <p:nvSpPr>
          <p:cNvPr id="3" name="Content Placeholder 2">
            <a:extLst>
              <a:ext uri="{FF2B5EF4-FFF2-40B4-BE49-F238E27FC236}">
                <a16:creationId xmlns:a16="http://schemas.microsoft.com/office/drawing/2014/main" id="{2C78C3E1-C696-48AD-85DB-69E3A8A54C45}"/>
              </a:ext>
            </a:extLst>
          </p:cNvPr>
          <p:cNvSpPr>
            <a:spLocks noGrp="1"/>
          </p:cNvSpPr>
          <p:nvPr>
            <p:ph idx="1"/>
          </p:nvPr>
        </p:nvSpPr>
        <p:spPr>
          <a:xfrm>
            <a:off x="864382" y="2209800"/>
            <a:ext cx="7822418" cy="3810000"/>
          </a:xfrm>
        </p:spPr>
        <p:txBody>
          <a:bodyPr/>
          <a:lstStyle/>
          <a:p>
            <a:pPr algn="just"/>
            <a:r>
              <a:rPr lang="en-US" b="1" dirty="0"/>
              <a:t>These are often complex and interrelating factors that contribute to a person’s current state of health and their chances of maintaining good health or becoming ill or injured.</a:t>
            </a:r>
          </a:p>
          <a:p>
            <a:pPr algn="just"/>
            <a:endParaRPr lang="en-US" b="1" dirty="0"/>
          </a:p>
          <a:p>
            <a:pPr algn="just"/>
            <a:endParaRPr lang="en-US" b="1" dirty="0"/>
          </a:p>
        </p:txBody>
      </p:sp>
      <p:sp>
        <p:nvSpPr>
          <p:cNvPr id="4" name="Date Placeholder 3">
            <a:extLst>
              <a:ext uri="{FF2B5EF4-FFF2-40B4-BE49-F238E27FC236}">
                <a16:creationId xmlns:a16="http://schemas.microsoft.com/office/drawing/2014/main" id="{860A9C30-7930-4F2B-82D1-C2E3AAC6990A}"/>
              </a:ext>
            </a:extLst>
          </p:cNvPr>
          <p:cNvSpPr>
            <a:spLocks noGrp="1"/>
          </p:cNvSpPr>
          <p:nvPr>
            <p:ph type="dt" sz="half" idx="10"/>
          </p:nvPr>
        </p:nvSpPr>
        <p:spPr/>
        <p:txBody>
          <a:bodyPr/>
          <a:lstStyle/>
          <a:p>
            <a:fld id="{6BA6E2B4-F601-4D6D-9C08-243A1A56095A}" type="datetime2">
              <a:rPr lang="en-US" smtClean="0"/>
              <a:t>Friday, February 26, 2021</a:t>
            </a:fld>
            <a:endParaRPr lang="en-US"/>
          </a:p>
        </p:txBody>
      </p:sp>
      <p:sp>
        <p:nvSpPr>
          <p:cNvPr id="5" name="Slide Number Placeholder 4">
            <a:extLst>
              <a:ext uri="{FF2B5EF4-FFF2-40B4-BE49-F238E27FC236}">
                <a16:creationId xmlns:a16="http://schemas.microsoft.com/office/drawing/2014/main" id="{1F1F984F-5E0E-4CB5-809E-85C1BB9C5FFB}"/>
              </a:ext>
            </a:extLst>
          </p:cNvPr>
          <p:cNvSpPr>
            <a:spLocks noGrp="1"/>
          </p:cNvSpPr>
          <p:nvPr>
            <p:ph type="sldNum" sz="quarter" idx="12"/>
          </p:nvPr>
        </p:nvSpPr>
        <p:spPr/>
        <p:txBody>
          <a:bodyPr/>
          <a:lstStyle/>
          <a:p>
            <a:fld id="{9EB96ADA-208A-48F2-8AF0-D5ACC284FB33}" type="slidenum">
              <a:rPr lang="en-US" smtClean="0"/>
              <a:pPr/>
              <a:t>3</a:t>
            </a:fld>
            <a:endParaRPr lang="en-US"/>
          </a:p>
        </p:txBody>
      </p:sp>
      <p:pic>
        <p:nvPicPr>
          <p:cNvPr id="7" name="Picture 6">
            <a:extLst>
              <a:ext uri="{FF2B5EF4-FFF2-40B4-BE49-F238E27FC236}">
                <a16:creationId xmlns:a16="http://schemas.microsoft.com/office/drawing/2014/main" id="{97300210-8B5F-4F12-8DBA-847320F947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3657600"/>
            <a:ext cx="6611816" cy="2936557"/>
          </a:xfrm>
          <a:prstGeom prst="rect">
            <a:avLst/>
          </a:prstGeom>
        </p:spPr>
      </p:pic>
    </p:spTree>
    <p:extLst>
      <p:ext uri="{BB962C8B-B14F-4D97-AF65-F5344CB8AC3E}">
        <p14:creationId xmlns:p14="http://schemas.microsoft.com/office/powerpoint/2010/main" val="2345696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72866-90D1-4691-831E-EEFC6A67C14C}"/>
              </a:ext>
            </a:extLst>
          </p:cNvPr>
          <p:cNvSpPr>
            <a:spLocks noGrp="1"/>
          </p:cNvSpPr>
          <p:nvPr>
            <p:ph type="title"/>
          </p:nvPr>
        </p:nvSpPr>
        <p:spPr/>
        <p:txBody>
          <a:bodyPr/>
          <a:lstStyle/>
          <a:p>
            <a:r>
              <a:rPr lang="en-US" b="1" dirty="0"/>
              <a:t>Determinants of Health</a:t>
            </a:r>
          </a:p>
        </p:txBody>
      </p:sp>
      <p:sp>
        <p:nvSpPr>
          <p:cNvPr id="3" name="Content Placeholder 2">
            <a:extLst>
              <a:ext uri="{FF2B5EF4-FFF2-40B4-BE49-F238E27FC236}">
                <a16:creationId xmlns:a16="http://schemas.microsoft.com/office/drawing/2014/main" id="{D14CD50E-AFBA-4DBB-9E1B-41B91B37B4F5}"/>
              </a:ext>
            </a:extLst>
          </p:cNvPr>
          <p:cNvSpPr>
            <a:spLocks noGrp="1"/>
          </p:cNvSpPr>
          <p:nvPr>
            <p:ph idx="1"/>
          </p:nvPr>
        </p:nvSpPr>
        <p:spPr>
          <a:xfrm>
            <a:off x="457200" y="2286000"/>
            <a:ext cx="8229600" cy="3733800"/>
          </a:xfrm>
        </p:spPr>
        <p:txBody>
          <a:bodyPr>
            <a:normAutofit lnSpcReduction="10000"/>
          </a:bodyPr>
          <a:lstStyle/>
          <a:p>
            <a:pPr marL="0" indent="0">
              <a:buNone/>
            </a:pPr>
            <a:r>
              <a:rPr lang="en-US" sz="2400" b="1" dirty="0"/>
              <a:t>Determinants of health fall under several broad categories:</a:t>
            </a:r>
          </a:p>
          <a:p>
            <a:pPr marL="0" indent="0">
              <a:buNone/>
            </a:pPr>
            <a:endParaRPr lang="en-US" sz="2400" b="1" dirty="0"/>
          </a:p>
          <a:p>
            <a:r>
              <a:rPr lang="en-US" sz="2400" b="1" dirty="0"/>
              <a:t>Policymaking </a:t>
            </a:r>
          </a:p>
          <a:p>
            <a:r>
              <a:rPr lang="en-US" sz="2400" b="1" dirty="0"/>
              <a:t>Social factors</a:t>
            </a:r>
          </a:p>
          <a:p>
            <a:r>
              <a:rPr lang="en-US" sz="2400" b="1" dirty="0"/>
              <a:t>Health services</a:t>
            </a:r>
          </a:p>
          <a:p>
            <a:r>
              <a:rPr lang="en-US" sz="2400" b="1" dirty="0"/>
              <a:t>Individual behavior</a:t>
            </a:r>
          </a:p>
          <a:p>
            <a:r>
              <a:rPr lang="en-US" sz="2400" b="1" dirty="0"/>
              <a:t>Biology and genetics</a:t>
            </a:r>
          </a:p>
        </p:txBody>
      </p:sp>
      <p:sp>
        <p:nvSpPr>
          <p:cNvPr id="4" name="Date Placeholder 3">
            <a:extLst>
              <a:ext uri="{FF2B5EF4-FFF2-40B4-BE49-F238E27FC236}">
                <a16:creationId xmlns:a16="http://schemas.microsoft.com/office/drawing/2014/main" id="{CFF78E80-CFB6-440E-BA3C-07E49C745570}"/>
              </a:ext>
            </a:extLst>
          </p:cNvPr>
          <p:cNvSpPr>
            <a:spLocks noGrp="1"/>
          </p:cNvSpPr>
          <p:nvPr>
            <p:ph type="dt" sz="half" idx="10"/>
          </p:nvPr>
        </p:nvSpPr>
        <p:spPr/>
        <p:txBody>
          <a:bodyPr/>
          <a:lstStyle/>
          <a:p>
            <a:fld id="{6BA6E2B4-F601-4D6D-9C08-243A1A56095A}" type="datetime2">
              <a:rPr lang="en-US" smtClean="0"/>
              <a:t>Friday, February 26, 2021</a:t>
            </a:fld>
            <a:endParaRPr lang="en-US"/>
          </a:p>
        </p:txBody>
      </p:sp>
      <p:sp>
        <p:nvSpPr>
          <p:cNvPr id="5" name="Slide Number Placeholder 4">
            <a:extLst>
              <a:ext uri="{FF2B5EF4-FFF2-40B4-BE49-F238E27FC236}">
                <a16:creationId xmlns:a16="http://schemas.microsoft.com/office/drawing/2014/main" id="{BE8A92C3-DB0D-485E-87C5-C7259B30B8D3}"/>
              </a:ext>
            </a:extLst>
          </p:cNvPr>
          <p:cNvSpPr>
            <a:spLocks noGrp="1"/>
          </p:cNvSpPr>
          <p:nvPr>
            <p:ph type="sldNum" sz="quarter" idx="12"/>
          </p:nvPr>
        </p:nvSpPr>
        <p:spPr/>
        <p:txBody>
          <a:bodyPr/>
          <a:lstStyle/>
          <a:p>
            <a:fld id="{9EB96ADA-208A-48F2-8AF0-D5ACC284FB33}" type="slidenum">
              <a:rPr lang="en-US" smtClean="0"/>
              <a:pPr/>
              <a:t>4</a:t>
            </a:fld>
            <a:endParaRPr lang="en-US"/>
          </a:p>
        </p:txBody>
      </p:sp>
    </p:spTree>
    <p:extLst>
      <p:ext uri="{BB962C8B-B14F-4D97-AF65-F5344CB8AC3E}">
        <p14:creationId xmlns:p14="http://schemas.microsoft.com/office/powerpoint/2010/main" val="2561351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17F94-C360-4492-90BD-63616E573FE7}"/>
              </a:ext>
            </a:extLst>
          </p:cNvPr>
          <p:cNvSpPr>
            <a:spLocks noGrp="1"/>
          </p:cNvSpPr>
          <p:nvPr>
            <p:ph type="title"/>
          </p:nvPr>
        </p:nvSpPr>
        <p:spPr/>
        <p:txBody>
          <a:bodyPr/>
          <a:lstStyle/>
          <a:p>
            <a:r>
              <a:rPr lang="en-US" b="1" dirty="0"/>
              <a:t>Policymaking</a:t>
            </a:r>
            <a:br>
              <a:rPr lang="en-US" b="1" dirty="0"/>
            </a:br>
            <a:endParaRPr lang="en-US" dirty="0"/>
          </a:p>
        </p:txBody>
      </p:sp>
      <p:sp>
        <p:nvSpPr>
          <p:cNvPr id="3" name="Content Placeholder 2">
            <a:extLst>
              <a:ext uri="{FF2B5EF4-FFF2-40B4-BE49-F238E27FC236}">
                <a16:creationId xmlns:a16="http://schemas.microsoft.com/office/drawing/2014/main" id="{FD8D4300-055B-4440-ABB9-878CE001119B}"/>
              </a:ext>
            </a:extLst>
          </p:cNvPr>
          <p:cNvSpPr>
            <a:spLocks noGrp="1"/>
          </p:cNvSpPr>
          <p:nvPr>
            <p:ph idx="1"/>
          </p:nvPr>
        </p:nvSpPr>
        <p:spPr>
          <a:xfrm>
            <a:off x="304800" y="2489200"/>
            <a:ext cx="8382000" cy="3530600"/>
          </a:xfrm>
        </p:spPr>
        <p:txBody>
          <a:bodyPr>
            <a:normAutofit/>
          </a:bodyPr>
          <a:lstStyle/>
          <a:p>
            <a:pPr algn="just" fontAlgn="base"/>
            <a:r>
              <a:rPr lang="en-US" dirty="0"/>
              <a:t>Policies at the local, state, and federal level affect individual and population health. Increasing taxes on tobacco sales, for example, can improve population health by reducing the number of people using tobacco products.</a:t>
            </a:r>
          </a:p>
          <a:p>
            <a:pPr algn="just" fontAlgn="base"/>
            <a:r>
              <a:rPr lang="en-US" dirty="0"/>
              <a:t>Some policies affect entire populations over extended periods of time while simultaneously helping to change individual behavior. </a:t>
            </a:r>
          </a:p>
          <a:p>
            <a:pPr algn="just" fontAlgn="base"/>
            <a:r>
              <a:rPr lang="en-US" dirty="0"/>
              <a:t>For example: </a:t>
            </a:r>
          </a:p>
          <a:p>
            <a:pPr marL="0" indent="0" algn="just" fontAlgn="base">
              <a:buNone/>
            </a:pPr>
            <a:r>
              <a:rPr lang="en-US" dirty="0"/>
              <a:t>		High-way Act </a:t>
            </a:r>
          </a:p>
          <a:p>
            <a:pPr marL="0" indent="0" algn="just" fontAlgn="base">
              <a:buNone/>
            </a:pPr>
            <a:r>
              <a:rPr lang="en-US" dirty="0"/>
              <a:t>		Seat-belt Regulation </a:t>
            </a:r>
          </a:p>
          <a:p>
            <a:pPr marL="0" indent="0" algn="just" fontAlgn="base">
              <a:buNone/>
            </a:pPr>
            <a:r>
              <a:rPr lang="en-US" dirty="0"/>
              <a:t>		</a:t>
            </a:r>
          </a:p>
          <a:p>
            <a:pPr algn="just"/>
            <a:endParaRPr lang="en-US" dirty="0"/>
          </a:p>
        </p:txBody>
      </p:sp>
      <p:sp>
        <p:nvSpPr>
          <p:cNvPr id="4" name="Date Placeholder 3">
            <a:extLst>
              <a:ext uri="{FF2B5EF4-FFF2-40B4-BE49-F238E27FC236}">
                <a16:creationId xmlns:a16="http://schemas.microsoft.com/office/drawing/2014/main" id="{D4F026A0-8E75-4877-A6F0-9D1072F84994}"/>
              </a:ext>
            </a:extLst>
          </p:cNvPr>
          <p:cNvSpPr>
            <a:spLocks noGrp="1"/>
          </p:cNvSpPr>
          <p:nvPr>
            <p:ph type="dt" sz="half" idx="10"/>
          </p:nvPr>
        </p:nvSpPr>
        <p:spPr/>
        <p:txBody>
          <a:bodyPr/>
          <a:lstStyle/>
          <a:p>
            <a:fld id="{6BA6E2B4-F601-4D6D-9C08-243A1A56095A}" type="datetime2">
              <a:rPr lang="en-US" smtClean="0"/>
              <a:t>Friday, February 26, 2021</a:t>
            </a:fld>
            <a:endParaRPr lang="en-US"/>
          </a:p>
        </p:txBody>
      </p:sp>
      <p:sp>
        <p:nvSpPr>
          <p:cNvPr id="5" name="Slide Number Placeholder 4">
            <a:extLst>
              <a:ext uri="{FF2B5EF4-FFF2-40B4-BE49-F238E27FC236}">
                <a16:creationId xmlns:a16="http://schemas.microsoft.com/office/drawing/2014/main" id="{9C22E016-4CAF-4470-A630-E36E512636B3}"/>
              </a:ext>
            </a:extLst>
          </p:cNvPr>
          <p:cNvSpPr>
            <a:spLocks noGrp="1"/>
          </p:cNvSpPr>
          <p:nvPr>
            <p:ph type="sldNum" sz="quarter" idx="12"/>
          </p:nvPr>
        </p:nvSpPr>
        <p:spPr/>
        <p:txBody>
          <a:bodyPr/>
          <a:lstStyle/>
          <a:p>
            <a:fld id="{9EB96ADA-208A-48F2-8AF0-D5ACC284FB33}" type="slidenum">
              <a:rPr lang="en-US" smtClean="0"/>
              <a:pPr/>
              <a:t>5</a:t>
            </a:fld>
            <a:endParaRPr lang="en-US"/>
          </a:p>
        </p:txBody>
      </p:sp>
    </p:spTree>
    <p:extLst>
      <p:ext uri="{BB962C8B-B14F-4D97-AF65-F5344CB8AC3E}">
        <p14:creationId xmlns:p14="http://schemas.microsoft.com/office/powerpoint/2010/main" val="438699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AD351-1204-4957-9FC3-11CEEC0ED49B}"/>
              </a:ext>
            </a:extLst>
          </p:cNvPr>
          <p:cNvSpPr>
            <a:spLocks noGrp="1"/>
          </p:cNvSpPr>
          <p:nvPr>
            <p:ph type="title"/>
          </p:nvPr>
        </p:nvSpPr>
        <p:spPr/>
        <p:txBody>
          <a:bodyPr/>
          <a:lstStyle/>
          <a:p>
            <a:r>
              <a:rPr lang="en-US" b="1" dirty="0"/>
              <a:t>Social Factors </a:t>
            </a:r>
          </a:p>
        </p:txBody>
      </p:sp>
      <p:pic>
        <p:nvPicPr>
          <p:cNvPr id="7" name="Content Placeholder 6">
            <a:extLst>
              <a:ext uri="{FF2B5EF4-FFF2-40B4-BE49-F238E27FC236}">
                <a16:creationId xmlns:a16="http://schemas.microsoft.com/office/drawing/2014/main" id="{620C2F21-2E97-4933-92AB-10D6DF790A0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0" y="2362201"/>
            <a:ext cx="7443916" cy="3563622"/>
          </a:xfrm>
        </p:spPr>
      </p:pic>
      <p:sp>
        <p:nvSpPr>
          <p:cNvPr id="4" name="Date Placeholder 3">
            <a:extLst>
              <a:ext uri="{FF2B5EF4-FFF2-40B4-BE49-F238E27FC236}">
                <a16:creationId xmlns:a16="http://schemas.microsoft.com/office/drawing/2014/main" id="{BDE20B8C-33AD-4447-A88D-464F611547A1}"/>
              </a:ext>
            </a:extLst>
          </p:cNvPr>
          <p:cNvSpPr>
            <a:spLocks noGrp="1"/>
          </p:cNvSpPr>
          <p:nvPr>
            <p:ph type="dt" sz="half" idx="10"/>
          </p:nvPr>
        </p:nvSpPr>
        <p:spPr/>
        <p:txBody>
          <a:bodyPr/>
          <a:lstStyle/>
          <a:p>
            <a:fld id="{6BA6E2B4-F601-4D6D-9C08-243A1A56095A}" type="datetime2">
              <a:rPr lang="en-US" smtClean="0"/>
              <a:t>Friday, February 26, 2021</a:t>
            </a:fld>
            <a:endParaRPr lang="en-US" dirty="0"/>
          </a:p>
        </p:txBody>
      </p:sp>
      <p:sp>
        <p:nvSpPr>
          <p:cNvPr id="5" name="Slide Number Placeholder 4">
            <a:extLst>
              <a:ext uri="{FF2B5EF4-FFF2-40B4-BE49-F238E27FC236}">
                <a16:creationId xmlns:a16="http://schemas.microsoft.com/office/drawing/2014/main" id="{85CF43B1-7184-4CE7-A31D-7D0632199AAD}"/>
              </a:ext>
            </a:extLst>
          </p:cNvPr>
          <p:cNvSpPr>
            <a:spLocks noGrp="1"/>
          </p:cNvSpPr>
          <p:nvPr>
            <p:ph type="sldNum" sz="quarter" idx="12"/>
          </p:nvPr>
        </p:nvSpPr>
        <p:spPr/>
        <p:txBody>
          <a:bodyPr/>
          <a:lstStyle/>
          <a:p>
            <a:fld id="{9EB96ADA-208A-48F2-8AF0-D5ACC284FB33}" type="slidenum">
              <a:rPr lang="en-US" smtClean="0"/>
              <a:pPr/>
              <a:t>6</a:t>
            </a:fld>
            <a:endParaRPr lang="en-US"/>
          </a:p>
        </p:txBody>
      </p:sp>
    </p:spTree>
    <p:extLst>
      <p:ext uri="{BB962C8B-B14F-4D97-AF65-F5344CB8AC3E}">
        <p14:creationId xmlns:p14="http://schemas.microsoft.com/office/powerpoint/2010/main" val="3333107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93ECC-ECED-4C97-BA38-0AC0358575AA}"/>
              </a:ext>
            </a:extLst>
          </p:cNvPr>
          <p:cNvSpPr>
            <a:spLocks noGrp="1"/>
          </p:cNvSpPr>
          <p:nvPr>
            <p:ph type="title"/>
          </p:nvPr>
        </p:nvSpPr>
        <p:spPr/>
        <p:txBody>
          <a:bodyPr/>
          <a:lstStyle/>
          <a:p>
            <a:r>
              <a:rPr lang="en-US" b="1" dirty="0"/>
              <a:t>Social Factors</a:t>
            </a:r>
            <a:br>
              <a:rPr lang="en-US" b="1" dirty="0"/>
            </a:br>
            <a:endParaRPr lang="en-US" dirty="0"/>
          </a:p>
        </p:txBody>
      </p:sp>
      <p:sp>
        <p:nvSpPr>
          <p:cNvPr id="3" name="Content Placeholder 2">
            <a:extLst>
              <a:ext uri="{FF2B5EF4-FFF2-40B4-BE49-F238E27FC236}">
                <a16:creationId xmlns:a16="http://schemas.microsoft.com/office/drawing/2014/main" id="{F153AABF-729B-4BFA-B7E8-FE466F00F446}"/>
              </a:ext>
            </a:extLst>
          </p:cNvPr>
          <p:cNvSpPr>
            <a:spLocks noGrp="1"/>
          </p:cNvSpPr>
          <p:nvPr>
            <p:ph idx="1"/>
          </p:nvPr>
        </p:nvSpPr>
        <p:spPr>
          <a:xfrm>
            <a:off x="864382" y="2489200"/>
            <a:ext cx="7700660" cy="3530600"/>
          </a:xfrm>
        </p:spPr>
        <p:txBody>
          <a:bodyPr/>
          <a:lstStyle/>
          <a:p>
            <a:pPr algn="just"/>
            <a:r>
              <a:rPr lang="en-US" b="1" dirty="0"/>
              <a:t>Social determinants of health reflect the social factors and physical conditions of the environment in which people are born, live, learn, play, work, and age. </a:t>
            </a:r>
          </a:p>
          <a:p>
            <a:pPr marL="0" indent="0" algn="just">
              <a:buNone/>
            </a:pPr>
            <a:endParaRPr lang="en-US" b="1" dirty="0"/>
          </a:p>
          <a:p>
            <a:pPr algn="just"/>
            <a:r>
              <a:rPr lang="en-US" b="1" dirty="0"/>
              <a:t>Also known as </a:t>
            </a:r>
            <a:r>
              <a:rPr lang="en-US" b="1" i="1" dirty="0"/>
              <a:t>social and physical determinants</a:t>
            </a:r>
            <a:r>
              <a:rPr lang="en-US" b="1" dirty="0"/>
              <a:t> of health, they impact a wide range of health, functioning, and quality-of-life outcomes.</a:t>
            </a:r>
          </a:p>
        </p:txBody>
      </p:sp>
      <p:sp>
        <p:nvSpPr>
          <p:cNvPr id="4" name="Date Placeholder 3">
            <a:extLst>
              <a:ext uri="{FF2B5EF4-FFF2-40B4-BE49-F238E27FC236}">
                <a16:creationId xmlns:a16="http://schemas.microsoft.com/office/drawing/2014/main" id="{1B0CFBC6-26CC-4AE8-9AE4-0FBB9A107C7C}"/>
              </a:ext>
            </a:extLst>
          </p:cNvPr>
          <p:cNvSpPr>
            <a:spLocks noGrp="1"/>
          </p:cNvSpPr>
          <p:nvPr>
            <p:ph type="dt" sz="half" idx="10"/>
          </p:nvPr>
        </p:nvSpPr>
        <p:spPr/>
        <p:txBody>
          <a:bodyPr/>
          <a:lstStyle/>
          <a:p>
            <a:fld id="{6BA6E2B4-F601-4D6D-9C08-243A1A56095A}" type="datetime2">
              <a:rPr lang="en-US" smtClean="0"/>
              <a:t>Friday, February 26, 2021</a:t>
            </a:fld>
            <a:endParaRPr lang="en-US"/>
          </a:p>
        </p:txBody>
      </p:sp>
      <p:sp>
        <p:nvSpPr>
          <p:cNvPr id="5" name="Slide Number Placeholder 4">
            <a:extLst>
              <a:ext uri="{FF2B5EF4-FFF2-40B4-BE49-F238E27FC236}">
                <a16:creationId xmlns:a16="http://schemas.microsoft.com/office/drawing/2014/main" id="{06C0922A-8137-4F5E-B19D-22A2C7E84590}"/>
              </a:ext>
            </a:extLst>
          </p:cNvPr>
          <p:cNvSpPr>
            <a:spLocks noGrp="1"/>
          </p:cNvSpPr>
          <p:nvPr>
            <p:ph type="sldNum" sz="quarter" idx="12"/>
          </p:nvPr>
        </p:nvSpPr>
        <p:spPr/>
        <p:txBody>
          <a:bodyPr/>
          <a:lstStyle/>
          <a:p>
            <a:fld id="{9EB96ADA-208A-48F2-8AF0-D5ACC284FB33}" type="slidenum">
              <a:rPr lang="en-US" smtClean="0"/>
              <a:pPr/>
              <a:t>7</a:t>
            </a:fld>
            <a:endParaRPr lang="en-US"/>
          </a:p>
        </p:txBody>
      </p:sp>
    </p:spTree>
    <p:extLst>
      <p:ext uri="{BB962C8B-B14F-4D97-AF65-F5344CB8AC3E}">
        <p14:creationId xmlns:p14="http://schemas.microsoft.com/office/powerpoint/2010/main" val="865589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3BF77-A2E6-4B24-B185-0CC1A982D4B3}"/>
              </a:ext>
            </a:extLst>
          </p:cNvPr>
          <p:cNvSpPr>
            <a:spLocks noGrp="1"/>
          </p:cNvSpPr>
          <p:nvPr>
            <p:ph type="title"/>
          </p:nvPr>
        </p:nvSpPr>
        <p:spPr>
          <a:xfrm>
            <a:off x="865970" y="927098"/>
            <a:ext cx="7287430" cy="709865"/>
          </a:xfrm>
        </p:spPr>
        <p:txBody>
          <a:bodyPr/>
          <a:lstStyle/>
          <a:p>
            <a:r>
              <a:rPr lang="en-US" b="1" dirty="0"/>
              <a:t>Examples of Social Determinants</a:t>
            </a:r>
          </a:p>
        </p:txBody>
      </p:sp>
      <p:sp>
        <p:nvSpPr>
          <p:cNvPr id="3" name="Content Placeholder 2">
            <a:extLst>
              <a:ext uri="{FF2B5EF4-FFF2-40B4-BE49-F238E27FC236}">
                <a16:creationId xmlns:a16="http://schemas.microsoft.com/office/drawing/2014/main" id="{B68D6925-63CD-491B-BD5E-70A1AC73A4F2}"/>
              </a:ext>
            </a:extLst>
          </p:cNvPr>
          <p:cNvSpPr>
            <a:spLocks noGrp="1"/>
          </p:cNvSpPr>
          <p:nvPr>
            <p:ph idx="1"/>
          </p:nvPr>
        </p:nvSpPr>
        <p:spPr>
          <a:xfrm>
            <a:off x="864382" y="2057400"/>
            <a:ext cx="7974818" cy="4191000"/>
          </a:xfrm>
        </p:spPr>
        <p:txBody>
          <a:bodyPr>
            <a:normAutofit fontScale="92500" lnSpcReduction="10000"/>
          </a:bodyPr>
          <a:lstStyle/>
          <a:p>
            <a:pPr marL="0" indent="0" fontAlgn="base">
              <a:buNone/>
            </a:pPr>
            <a:endParaRPr lang="en-US" sz="1600" b="1" dirty="0"/>
          </a:p>
          <a:p>
            <a:pPr fontAlgn="base"/>
            <a:r>
              <a:rPr lang="en-US" sz="1600" b="1" dirty="0"/>
              <a:t>Availability of resources to meet daily needs, such as educational and job opportunities, living wages, or healthful foods</a:t>
            </a:r>
          </a:p>
          <a:p>
            <a:pPr fontAlgn="base"/>
            <a:r>
              <a:rPr lang="en-US" sz="1600" b="1" dirty="0"/>
              <a:t>Social norms and attitudes, such as discrimination</a:t>
            </a:r>
          </a:p>
          <a:p>
            <a:pPr fontAlgn="base"/>
            <a:r>
              <a:rPr lang="en-US" sz="1600" b="1" dirty="0"/>
              <a:t>Exposure to crime, violence, and social disorder, such as the presence of trash</a:t>
            </a:r>
          </a:p>
          <a:p>
            <a:pPr fontAlgn="base"/>
            <a:r>
              <a:rPr lang="en-US" sz="1600" b="1" dirty="0"/>
              <a:t>Social support and social interactions</a:t>
            </a:r>
          </a:p>
          <a:p>
            <a:pPr fontAlgn="base"/>
            <a:r>
              <a:rPr lang="en-US" sz="1600" b="1" dirty="0"/>
              <a:t>Exposure to mass media and emerging technologies, such as the Internet or cell phones</a:t>
            </a:r>
          </a:p>
          <a:p>
            <a:pPr fontAlgn="base"/>
            <a:r>
              <a:rPr lang="en-US" sz="1600" b="1" dirty="0"/>
              <a:t>Socioeconomic conditions, such as concentrated poverty</a:t>
            </a:r>
          </a:p>
          <a:p>
            <a:pPr fontAlgn="base"/>
            <a:r>
              <a:rPr lang="en-US" sz="1600" b="1" dirty="0"/>
              <a:t>Quality schools</a:t>
            </a:r>
          </a:p>
          <a:p>
            <a:pPr fontAlgn="base"/>
            <a:r>
              <a:rPr lang="en-US" sz="1600" b="1" dirty="0"/>
              <a:t>Transportation options</a:t>
            </a:r>
          </a:p>
          <a:p>
            <a:pPr fontAlgn="base"/>
            <a:r>
              <a:rPr lang="en-US" sz="1600" b="1" dirty="0"/>
              <a:t>Public safety</a:t>
            </a:r>
          </a:p>
          <a:p>
            <a:pPr fontAlgn="base"/>
            <a:r>
              <a:rPr lang="en-US" sz="1600" b="1" dirty="0"/>
              <a:t>Residential segregation</a:t>
            </a:r>
          </a:p>
          <a:p>
            <a:pPr marL="0" indent="0">
              <a:buNone/>
            </a:pPr>
            <a:endParaRPr lang="en-US" sz="1600" b="1" dirty="0"/>
          </a:p>
        </p:txBody>
      </p:sp>
      <p:sp>
        <p:nvSpPr>
          <p:cNvPr id="4" name="Date Placeholder 3">
            <a:extLst>
              <a:ext uri="{FF2B5EF4-FFF2-40B4-BE49-F238E27FC236}">
                <a16:creationId xmlns:a16="http://schemas.microsoft.com/office/drawing/2014/main" id="{F4B93FE1-6B87-47D1-BE42-492AC36C9B8D}"/>
              </a:ext>
            </a:extLst>
          </p:cNvPr>
          <p:cNvSpPr>
            <a:spLocks noGrp="1"/>
          </p:cNvSpPr>
          <p:nvPr>
            <p:ph type="dt" sz="half" idx="10"/>
          </p:nvPr>
        </p:nvSpPr>
        <p:spPr/>
        <p:txBody>
          <a:bodyPr/>
          <a:lstStyle/>
          <a:p>
            <a:fld id="{6BA6E2B4-F601-4D6D-9C08-243A1A56095A}" type="datetime2">
              <a:rPr lang="en-US" smtClean="0"/>
              <a:t>Friday, February 26, 2021</a:t>
            </a:fld>
            <a:endParaRPr lang="en-US"/>
          </a:p>
        </p:txBody>
      </p:sp>
      <p:sp>
        <p:nvSpPr>
          <p:cNvPr id="5" name="Slide Number Placeholder 4">
            <a:extLst>
              <a:ext uri="{FF2B5EF4-FFF2-40B4-BE49-F238E27FC236}">
                <a16:creationId xmlns:a16="http://schemas.microsoft.com/office/drawing/2014/main" id="{96C4F02D-B875-4D7A-9F6C-30206F19410C}"/>
              </a:ext>
            </a:extLst>
          </p:cNvPr>
          <p:cNvSpPr>
            <a:spLocks noGrp="1"/>
          </p:cNvSpPr>
          <p:nvPr>
            <p:ph type="sldNum" sz="quarter" idx="12"/>
          </p:nvPr>
        </p:nvSpPr>
        <p:spPr/>
        <p:txBody>
          <a:bodyPr/>
          <a:lstStyle/>
          <a:p>
            <a:fld id="{9EB96ADA-208A-48F2-8AF0-D5ACC284FB33}" type="slidenum">
              <a:rPr lang="en-US" smtClean="0"/>
              <a:pPr/>
              <a:t>8</a:t>
            </a:fld>
            <a:endParaRPr lang="en-US"/>
          </a:p>
        </p:txBody>
      </p:sp>
    </p:spTree>
    <p:extLst>
      <p:ext uri="{BB962C8B-B14F-4D97-AF65-F5344CB8AC3E}">
        <p14:creationId xmlns:p14="http://schemas.microsoft.com/office/powerpoint/2010/main" val="2969953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C66F3-5F48-4A6C-B151-F17A86B3E156}"/>
              </a:ext>
            </a:extLst>
          </p:cNvPr>
          <p:cNvSpPr>
            <a:spLocks noGrp="1"/>
          </p:cNvSpPr>
          <p:nvPr>
            <p:ph type="title"/>
          </p:nvPr>
        </p:nvSpPr>
        <p:spPr>
          <a:xfrm>
            <a:off x="381000" y="927098"/>
            <a:ext cx="8001000" cy="709865"/>
          </a:xfrm>
        </p:spPr>
        <p:txBody>
          <a:bodyPr/>
          <a:lstStyle/>
          <a:p>
            <a:r>
              <a:rPr lang="en-US" sz="3600" b="1" dirty="0"/>
              <a:t>Examples of Physical Determinants</a:t>
            </a:r>
          </a:p>
        </p:txBody>
      </p:sp>
      <p:sp>
        <p:nvSpPr>
          <p:cNvPr id="3" name="Content Placeholder 2">
            <a:extLst>
              <a:ext uri="{FF2B5EF4-FFF2-40B4-BE49-F238E27FC236}">
                <a16:creationId xmlns:a16="http://schemas.microsoft.com/office/drawing/2014/main" id="{8D1556B7-434F-438D-B907-CE1B5ABF04CE}"/>
              </a:ext>
            </a:extLst>
          </p:cNvPr>
          <p:cNvSpPr>
            <a:spLocks noGrp="1"/>
          </p:cNvSpPr>
          <p:nvPr>
            <p:ph idx="1"/>
          </p:nvPr>
        </p:nvSpPr>
        <p:spPr>
          <a:xfrm>
            <a:off x="381000" y="1905000"/>
            <a:ext cx="8686800" cy="4114800"/>
          </a:xfrm>
        </p:spPr>
        <p:txBody>
          <a:bodyPr>
            <a:normAutofit/>
          </a:bodyPr>
          <a:lstStyle/>
          <a:p>
            <a:pPr marL="0" indent="0" fontAlgn="base">
              <a:buNone/>
            </a:pPr>
            <a:endParaRPr lang="en-US" sz="2000" b="1" dirty="0"/>
          </a:p>
          <a:p>
            <a:pPr fontAlgn="base"/>
            <a:r>
              <a:rPr lang="en-US" sz="2000" b="1" dirty="0"/>
              <a:t>Natural environment, such as plants, weather, or climate change</a:t>
            </a:r>
          </a:p>
          <a:p>
            <a:pPr fontAlgn="base"/>
            <a:r>
              <a:rPr lang="en-US" sz="2000" b="1" dirty="0"/>
              <a:t>Built environment, such as buildings or transportation</a:t>
            </a:r>
          </a:p>
          <a:p>
            <a:pPr fontAlgn="base"/>
            <a:r>
              <a:rPr lang="en-US" sz="2000" b="1" dirty="0"/>
              <a:t>Worksites, schools, and recreational settings</a:t>
            </a:r>
          </a:p>
          <a:p>
            <a:pPr fontAlgn="base"/>
            <a:r>
              <a:rPr lang="en-US" sz="2000" b="1" dirty="0"/>
              <a:t>Housing, homes, and neighborhoods</a:t>
            </a:r>
          </a:p>
          <a:p>
            <a:pPr fontAlgn="base"/>
            <a:r>
              <a:rPr lang="en-US" sz="2000" b="1" dirty="0"/>
              <a:t>Exposure to toxic substances and other physical hazards</a:t>
            </a:r>
          </a:p>
          <a:p>
            <a:pPr fontAlgn="base"/>
            <a:r>
              <a:rPr lang="en-US" sz="2000" b="1" dirty="0"/>
              <a:t>Physical barriers, especially for people with disabilities</a:t>
            </a:r>
          </a:p>
          <a:p>
            <a:pPr fontAlgn="base"/>
            <a:r>
              <a:rPr lang="en-US" sz="2000" b="1" dirty="0"/>
              <a:t>Aesthetic elements, such as good lighting, trees, or benches</a:t>
            </a:r>
          </a:p>
        </p:txBody>
      </p:sp>
      <p:sp>
        <p:nvSpPr>
          <p:cNvPr id="4" name="Date Placeholder 3">
            <a:extLst>
              <a:ext uri="{FF2B5EF4-FFF2-40B4-BE49-F238E27FC236}">
                <a16:creationId xmlns:a16="http://schemas.microsoft.com/office/drawing/2014/main" id="{0AC84170-3128-4DB2-8ABD-E5E5762924FF}"/>
              </a:ext>
            </a:extLst>
          </p:cNvPr>
          <p:cNvSpPr>
            <a:spLocks noGrp="1"/>
          </p:cNvSpPr>
          <p:nvPr>
            <p:ph type="dt" sz="half" idx="10"/>
          </p:nvPr>
        </p:nvSpPr>
        <p:spPr/>
        <p:txBody>
          <a:bodyPr/>
          <a:lstStyle/>
          <a:p>
            <a:fld id="{6BA6E2B4-F601-4D6D-9C08-243A1A56095A}" type="datetime2">
              <a:rPr lang="en-US" smtClean="0"/>
              <a:t>Friday, February 26, 2021</a:t>
            </a:fld>
            <a:endParaRPr lang="en-US"/>
          </a:p>
        </p:txBody>
      </p:sp>
      <p:sp>
        <p:nvSpPr>
          <p:cNvPr id="5" name="Slide Number Placeholder 4">
            <a:extLst>
              <a:ext uri="{FF2B5EF4-FFF2-40B4-BE49-F238E27FC236}">
                <a16:creationId xmlns:a16="http://schemas.microsoft.com/office/drawing/2014/main" id="{A90A6BA5-2247-45BB-8E91-A0F94AED8D02}"/>
              </a:ext>
            </a:extLst>
          </p:cNvPr>
          <p:cNvSpPr>
            <a:spLocks noGrp="1"/>
          </p:cNvSpPr>
          <p:nvPr>
            <p:ph type="sldNum" sz="quarter" idx="12"/>
          </p:nvPr>
        </p:nvSpPr>
        <p:spPr/>
        <p:txBody>
          <a:bodyPr/>
          <a:lstStyle/>
          <a:p>
            <a:fld id="{9EB96ADA-208A-48F2-8AF0-D5ACC284FB33}" type="slidenum">
              <a:rPr lang="en-US" smtClean="0"/>
              <a:pPr/>
              <a:t>9</a:t>
            </a:fld>
            <a:endParaRPr lang="en-US"/>
          </a:p>
        </p:txBody>
      </p:sp>
    </p:spTree>
    <p:extLst>
      <p:ext uri="{BB962C8B-B14F-4D97-AF65-F5344CB8AC3E}">
        <p14:creationId xmlns:p14="http://schemas.microsoft.com/office/powerpoint/2010/main" val="42142022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1565</TotalTime>
  <Words>855</Words>
  <Application>Microsoft Office PowerPoint</Application>
  <PresentationFormat>On-screen Show (4:3)</PresentationFormat>
  <Paragraphs>135</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ＭＳ Ｐゴシック</vt:lpstr>
      <vt:lpstr>Arial</vt:lpstr>
      <vt:lpstr>Calibri</vt:lpstr>
      <vt:lpstr>Century Gothic</vt:lpstr>
      <vt:lpstr>Wingdings 3</vt:lpstr>
      <vt:lpstr>Ion Boardroom</vt:lpstr>
      <vt:lpstr>Lecture-03:  Determinants of Health</vt:lpstr>
      <vt:lpstr>Determinants of Health</vt:lpstr>
      <vt:lpstr>….Determinants of Health</vt:lpstr>
      <vt:lpstr>Determinants of Health</vt:lpstr>
      <vt:lpstr>Policymaking </vt:lpstr>
      <vt:lpstr>Social Factors </vt:lpstr>
      <vt:lpstr>Social Factors </vt:lpstr>
      <vt:lpstr>Examples of Social Determinants</vt:lpstr>
      <vt:lpstr>Examples of Physical Determinants</vt:lpstr>
      <vt:lpstr>……Continued </vt:lpstr>
      <vt:lpstr>Health Services</vt:lpstr>
      <vt:lpstr>…Health Services </vt:lpstr>
      <vt:lpstr>Individual Behavior </vt:lpstr>
      <vt:lpstr>Examples of Individual Behavior</vt:lpstr>
      <vt:lpstr>Biology &amp; Genetics</vt:lpstr>
      <vt:lpstr>….Examples of Biology &amp; Genetics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of Field Epidemiology</dc:title>
  <dc:creator>Anis</dc:creator>
  <cp:lastModifiedBy>Baki Billah</cp:lastModifiedBy>
  <cp:revision>142</cp:revision>
  <dcterms:created xsi:type="dcterms:W3CDTF">2015-05-14T23:51:55Z</dcterms:created>
  <dcterms:modified xsi:type="dcterms:W3CDTF">2021-02-26T08:38:21Z</dcterms:modified>
</cp:coreProperties>
</file>