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7"/>
  </p:notesMasterIdLst>
  <p:handoutMasterIdLst>
    <p:handoutMasterId r:id="rId28"/>
  </p:handoutMasterIdLst>
  <p:sldIdLst>
    <p:sldId id="256" r:id="rId5"/>
    <p:sldId id="303" r:id="rId6"/>
    <p:sldId id="292" r:id="rId7"/>
    <p:sldId id="293" r:id="rId8"/>
    <p:sldId id="283" r:id="rId9"/>
    <p:sldId id="284" r:id="rId10"/>
    <p:sldId id="285" r:id="rId11"/>
    <p:sldId id="286" r:id="rId12"/>
    <p:sldId id="288" r:id="rId13"/>
    <p:sldId id="290" r:id="rId14"/>
    <p:sldId id="289" r:id="rId15"/>
    <p:sldId id="287" r:id="rId16"/>
    <p:sldId id="294" r:id="rId17"/>
    <p:sldId id="291" r:id="rId18"/>
    <p:sldId id="295" r:id="rId19"/>
    <p:sldId id="299" r:id="rId20"/>
    <p:sldId id="300" r:id="rId21"/>
    <p:sldId id="298" r:id="rId22"/>
    <p:sldId id="296" r:id="rId23"/>
    <p:sldId id="297" r:id="rId24"/>
    <p:sldId id="301" r:id="rId25"/>
    <p:sldId id="30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303"/>
            <p14:sldId id="292"/>
            <p14:sldId id="293"/>
            <p14:sldId id="283"/>
            <p14:sldId id="284"/>
            <p14:sldId id="285"/>
            <p14:sldId id="286"/>
            <p14:sldId id="288"/>
            <p14:sldId id="290"/>
            <p14:sldId id="289"/>
            <p14:sldId id="287"/>
            <p14:sldId id="294"/>
            <p14:sldId id="291"/>
            <p14:sldId id="295"/>
            <p14:sldId id="299"/>
            <p14:sldId id="300"/>
            <p14:sldId id="298"/>
            <p14:sldId id="296"/>
            <p14:sldId id="297"/>
            <p14:sldId id="301"/>
            <p14:sldId id="302"/>
          </p14:sldIdLst>
        </p14:section>
        <p14:section name="Learn More"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241" autoAdjust="0"/>
  </p:normalViewPr>
  <p:slideViewPr>
    <p:cSldViewPr snapToGrid="0">
      <p:cViewPr varScale="1">
        <p:scale>
          <a:sx n="68" d="100"/>
          <a:sy n="68" d="100"/>
        </p:scale>
        <p:origin x="616"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604"/>
    </p:cViewPr>
  </p:sorter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4/16/2021</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4/16/2021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4/16/2021</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4/16/2021</a:t>
            </a:fld>
            <a:endParaRPr lang="en-US" dirty="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who.int/health-topics/health-workforce#tab=tab_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who.int/news-room/fact-sheets/detail/substandard-and-falsified-medical-produc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327" y="841978"/>
            <a:ext cx="11263746" cy="2690931"/>
          </a:xfrm>
        </p:spPr>
        <p:txBody>
          <a:bodyPr anchor="ctr" anchorCtr="0">
            <a:normAutofit/>
          </a:bodyPr>
          <a:lstStyle/>
          <a:p>
            <a:pPr algn="ctr"/>
            <a:r>
              <a:rPr lang="en-US" sz="5400" b="1" dirty="0">
                <a:solidFill>
                  <a:srgbClr val="FFFF00"/>
                </a:solidFill>
              </a:rPr>
              <a:t>COVID 19</a:t>
            </a:r>
            <a:br>
              <a:rPr lang="en-US" sz="5400" b="1" dirty="0">
                <a:solidFill>
                  <a:srgbClr val="FFFF00"/>
                </a:solidFill>
              </a:rPr>
            </a:br>
            <a:r>
              <a:rPr lang="en-US" sz="5400" b="1" dirty="0">
                <a:solidFill>
                  <a:schemeClr val="bg1"/>
                </a:solidFill>
              </a:rPr>
              <a:t>Global Health and Public Health </a:t>
            </a:r>
            <a:br>
              <a:rPr lang="en-US" sz="5400" b="1" dirty="0">
                <a:solidFill>
                  <a:schemeClr val="bg1"/>
                </a:solidFill>
              </a:rPr>
            </a:br>
            <a:r>
              <a:rPr lang="en-US" sz="5400" b="1" dirty="0">
                <a:solidFill>
                  <a:schemeClr val="bg1"/>
                </a:solidFill>
              </a:rPr>
              <a:t>threats &amp; challenges</a:t>
            </a:r>
          </a:p>
        </p:txBody>
      </p:sp>
      <p:sp>
        <p:nvSpPr>
          <p:cNvPr id="3" name="Subtitle 2"/>
          <p:cNvSpPr>
            <a:spLocks noGrp="1"/>
          </p:cNvSpPr>
          <p:nvPr>
            <p:ph type="subTitle" idx="4294967295"/>
          </p:nvPr>
        </p:nvSpPr>
        <p:spPr>
          <a:xfrm>
            <a:off x="1380832" y="3933952"/>
            <a:ext cx="9582736" cy="1920296"/>
          </a:xfrm>
        </p:spPr>
        <p:txBody>
          <a:bodyPr>
            <a:noAutofit/>
          </a:bodyPr>
          <a:lstStyle/>
          <a:p>
            <a:pPr marL="0" indent="0" algn="ctr">
              <a:spcBef>
                <a:spcPts val="0"/>
              </a:spcBef>
              <a:spcAft>
                <a:spcPts val="0"/>
              </a:spcAft>
              <a:buNone/>
            </a:pPr>
            <a:r>
              <a:rPr lang="en-US" sz="3200" b="1" dirty="0" err="1">
                <a:solidFill>
                  <a:schemeClr val="bg1"/>
                </a:solidFill>
                <a:latin typeface="+mj-lt"/>
              </a:rPr>
              <a:t>BakiBillah</a:t>
            </a:r>
            <a:r>
              <a:rPr lang="en-US" sz="3200" b="1" dirty="0">
                <a:solidFill>
                  <a:schemeClr val="bg1"/>
                </a:solidFill>
                <a:latin typeface="+mj-lt"/>
              </a:rPr>
              <a:t> </a:t>
            </a:r>
          </a:p>
          <a:p>
            <a:pPr marL="0" indent="0" algn="ctr">
              <a:spcBef>
                <a:spcPts val="0"/>
              </a:spcBef>
              <a:spcAft>
                <a:spcPts val="0"/>
              </a:spcAft>
              <a:buNone/>
            </a:pPr>
            <a:r>
              <a:rPr lang="en-US" sz="3200" b="1" dirty="0">
                <a:solidFill>
                  <a:schemeClr val="bg1"/>
                </a:solidFill>
                <a:latin typeface="+mj-lt"/>
              </a:rPr>
              <a:t>DPH, DIU </a:t>
            </a:r>
          </a:p>
        </p:txBody>
      </p:sp>
      <p:pic>
        <p:nvPicPr>
          <p:cNvPr id="4" name="Picture 3"/>
          <p:cNvPicPr>
            <a:picLocks noChangeAspect="1"/>
          </p:cNvPicPr>
          <p:nvPr/>
        </p:nvPicPr>
        <p:blipFill>
          <a:blip r:embed="rId3"/>
          <a:srcRect/>
          <a:stretch/>
        </p:blipFill>
        <p:spPr bwMode="invGray">
          <a:xfrm>
            <a:off x="670216" y="5193062"/>
            <a:ext cx="822960" cy="822960"/>
          </a:xfrm>
          <a:prstGeom prst="rect">
            <a:avLst/>
          </a:prstGeom>
        </p:spPr>
      </p:pic>
      <p:pic>
        <p:nvPicPr>
          <p:cNvPr id="5" name="Content Placeholder 2">
            <a:extLst>
              <a:ext uri="{FF2B5EF4-FFF2-40B4-BE49-F238E27FC236}">
                <a16:creationId xmlns:a16="http://schemas.microsoft.com/office/drawing/2014/main" id="{4AF7E7A7-69FB-4EAF-870C-9B66A2CBA895}"/>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1304632" y="3944486"/>
            <a:ext cx="10152668" cy="1909762"/>
          </a:xfrm>
        </p:spPr>
      </p:pic>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38381-108E-4802-B39E-9B81D2B92810}"/>
              </a:ext>
            </a:extLst>
          </p:cNvPr>
          <p:cNvSpPr>
            <a:spLocks noGrp="1"/>
          </p:cNvSpPr>
          <p:nvPr>
            <p:ph type="title"/>
          </p:nvPr>
        </p:nvSpPr>
        <p:spPr>
          <a:xfrm>
            <a:off x="521207" y="448056"/>
            <a:ext cx="10922648" cy="640080"/>
          </a:xfrm>
        </p:spPr>
        <p:txBody>
          <a:bodyPr>
            <a:normAutofit fontScale="90000"/>
          </a:bodyPr>
          <a:lstStyle/>
          <a:p>
            <a:r>
              <a:rPr lang="en-US" sz="4900" b="1" dirty="0">
                <a:effectLst>
                  <a:outerShdw blurRad="38100" dist="38100" dir="2700000" algn="tl">
                    <a:srgbClr val="000000">
                      <a:alpha val="43137"/>
                    </a:srgbClr>
                  </a:outerShdw>
                </a:effectLst>
              </a:rPr>
              <a:t>5. Stopping infectious diseases</a:t>
            </a:r>
            <a:endParaRPr lang="en-US" dirty="0"/>
          </a:p>
        </p:txBody>
      </p:sp>
      <p:sp>
        <p:nvSpPr>
          <p:cNvPr id="3" name="Content Placeholder 2">
            <a:extLst>
              <a:ext uri="{FF2B5EF4-FFF2-40B4-BE49-F238E27FC236}">
                <a16:creationId xmlns:a16="http://schemas.microsoft.com/office/drawing/2014/main" id="{535CB09F-6276-46FD-AEFC-57E30A7E1F90}"/>
              </a:ext>
            </a:extLst>
          </p:cNvPr>
          <p:cNvSpPr>
            <a:spLocks noGrp="1"/>
          </p:cNvSpPr>
          <p:nvPr>
            <p:ph sz="quarter" idx="10"/>
          </p:nvPr>
        </p:nvSpPr>
        <p:spPr>
          <a:xfrm>
            <a:off x="4017818" y="3893126"/>
            <a:ext cx="938230" cy="1520121"/>
          </a:xfrm>
        </p:spPr>
        <p:txBody>
          <a:bodyPr/>
          <a:lstStyle/>
          <a:p>
            <a:endParaRPr lang="en-US" dirty="0"/>
          </a:p>
        </p:txBody>
      </p:sp>
      <p:sp>
        <p:nvSpPr>
          <p:cNvPr id="5" name="TextBox 4">
            <a:extLst>
              <a:ext uri="{FF2B5EF4-FFF2-40B4-BE49-F238E27FC236}">
                <a16:creationId xmlns:a16="http://schemas.microsoft.com/office/drawing/2014/main" id="{F23DF652-B4F1-478D-9FC4-2B880663A565}"/>
              </a:ext>
            </a:extLst>
          </p:cNvPr>
          <p:cNvSpPr txBox="1"/>
          <p:nvPr/>
        </p:nvSpPr>
        <p:spPr>
          <a:xfrm>
            <a:off x="521207" y="1584802"/>
            <a:ext cx="11269011" cy="4832092"/>
          </a:xfrm>
          <a:prstGeom prst="rect">
            <a:avLst/>
          </a:prstGeom>
          <a:noFill/>
        </p:spPr>
        <p:txBody>
          <a:bodyPr wrap="square">
            <a:spAutoFit/>
          </a:bodyPr>
          <a:lstStyle/>
          <a:p>
            <a:pPr algn="just"/>
            <a:r>
              <a:rPr lang="en-US" sz="2800" dirty="0"/>
              <a:t>Infectious diseases continue to kill millions of people, most of them poor. This picture looks unlikely to change in the near future.</a:t>
            </a:r>
          </a:p>
          <a:p>
            <a:pPr algn="just"/>
            <a:endParaRPr lang="en-US" sz="2800" dirty="0"/>
          </a:p>
          <a:p>
            <a:pPr algn="just"/>
            <a:r>
              <a:rPr lang="en-US" sz="2800" dirty="0"/>
              <a:t>Preventing the spread of diseases like HIV, tuberculosis and malaria depends on sufficient levels of funding and robust healthcare systems. But in some areas where they are most needed, these resources are in short supply.</a:t>
            </a:r>
          </a:p>
          <a:p>
            <a:pPr algn="just"/>
            <a:endParaRPr lang="en-US" sz="2800" dirty="0"/>
          </a:p>
          <a:p>
            <a:pPr algn="just"/>
            <a:r>
              <a:rPr lang="en-US" sz="2800" dirty="0"/>
              <a:t>Greater funding and political will is required to develop immunization </a:t>
            </a:r>
            <a:r>
              <a:rPr lang="en-US" sz="2800" dirty="0" err="1"/>
              <a:t>programmes</a:t>
            </a:r>
            <a:r>
              <a:rPr lang="en-US" sz="2800" dirty="0"/>
              <a:t>, share data on disease outbreaks and reduce the effects of drug resistance</a:t>
            </a:r>
            <a:r>
              <a:rPr lang="en-US" dirty="0"/>
              <a:t>.</a:t>
            </a:r>
          </a:p>
        </p:txBody>
      </p:sp>
    </p:spTree>
    <p:extLst>
      <p:ext uri="{BB962C8B-B14F-4D97-AF65-F5344CB8AC3E}">
        <p14:creationId xmlns:p14="http://schemas.microsoft.com/office/powerpoint/2010/main" val="93330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319A4-2940-4836-BF46-5272774A17CF}"/>
              </a:ext>
            </a:extLst>
          </p:cNvPr>
          <p:cNvSpPr>
            <a:spLocks noGrp="1"/>
          </p:cNvSpPr>
          <p:nvPr>
            <p:ph type="title"/>
          </p:nvPr>
        </p:nvSpPr>
        <p:spPr>
          <a:xfrm>
            <a:off x="521207" y="448056"/>
            <a:ext cx="10548575" cy="640080"/>
          </a:xfrm>
        </p:spPr>
        <p:txBody>
          <a:bodyPr>
            <a:normAutofit fontScale="90000"/>
          </a:bodyPr>
          <a:lstStyle/>
          <a:p>
            <a:r>
              <a:rPr lang="en-US" sz="4400" b="1" dirty="0">
                <a:effectLst>
                  <a:outerShdw blurRad="38100" dist="38100" dir="2700000" algn="tl">
                    <a:srgbClr val="000000">
                      <a:alpha val="43137"/>
                    </a:srgbClr>
                  </a:outerShdw>
                </a:effectLst>
              </a:rPr>
              <a:t>6. Preparing for epidemics</a:t>
            </a:r>
            <a:endParaRPr lang="en-US" dirty="0"/>
          </a:p>
        </p:txBody>
      </p:sp>
      <p:sp>
        <p:nvSpPr>
          <p:cNvPr id="3" name="Content Placeholder 2">
            <a:extLst>
              <a:ext uri="{FF2B5EF4-FFF2-40B4-BE49-F238E27FC236}">
                <a16:creationId xmlns:a16="http://schemas.microsoft.com/office/drawing/2014/main" id="{EC418FFA-911F-42D1-9462-384DD03B6DEC}"/>
              </a:ext>
            </a:extLst>
          </p:cNvPr>
          <p:cNvSpPr>
            <a:spLocks noGrp="1"/>
          </p:cNvSpPr>
          <p:nvPr>
            <p:ph sz="quarter" idx="10"/>
          </p:nvPr>
        </p:nvSpPr>
        <p:spPr>
          <a:xfrm>
            <a:off x="539494" y="1435608"/>
            <a:ext cx="11347705" cy="4974336"/>
          </a:xfrm>
        </p:spPr>
        <p:txBody>
          <a:bodyPr>
            <a:noAutofit/>
          </a:bodyPr>
          <a:lstStyle/>
          <a:p>
            <a:r>
              <a:rPr lang="en-US" sz="3200" dirty="0"/>
              <a:t>Airborne viruses or diseases transferred by mosquito bite can spread quickly, with potentially devastating consequences.</a:t>
            </a:r>
          </a:p>
          <a:p>
            <a:r>
              <a:rPr lang="en-US" sz="3200" dirty="0"/>
              <a:t>Currently, more time and resources are spent reacting to a new strain of influenza or an outbreak of yellow fever, rather than preparing for future outbreaks. But it’s not a question of if a dangerous virus will come about – but when.</a:t>
            </a:r>
          </a:p>
        </p:txBody>
      </p:sp>
    </p:spTree>
    <p:extLst>
      <p:ext uri="{BB962C8B-B14F-4D97-AF65-F5344CB8AC3E}">
        <p14:creationId xmlns:p14="http://schemas.microsoft.com/office/powerpoint/2010/main" val="2736950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EAA8E-08A1-467D-9B44-74DC0CD27E8D}"/>
              </a:ext>
            </a:extLst>
          </p:cNvPr>
          <p:cNvSpPr>
            <a:spLocks noGrp="1"/>
          </p:cNvSpPr>
          <p:nvPr>
            <p:ph type="title"/>
          </p:nvPr>
        </p:nvSpPr>
        <p:spPr>
          <a:xfrm>
            <a:off x="521207" y="448056"/>
            <a:ext cx="11075048" cy="640080"/>
          </a:xfrm>
        </p:spPr>
        <p:txBody>
          <a:bodyPr>
            <a:noAutofit/>
          </a:bodyPr>
          <a:lstStyle/>
          <a:p>
            <a:r>
              <a:rPr lang="en-US" sz="4400" b="1" dirty="0">
                <a:solidFill>
                  <a:srgbClr val="141414"/>
                </a:solidFill>
                <a:latin typeface="Neue Helvetica W01"/>
              </a:rPr>
              <a:t>7. Protecting people from dangerous products</a:t>
            </a:r>
            <a:endParaRPr lang="en-US" sz="4400" dirty="0"/>
          </a:p>
        </p:txBody>
      </p:sp>
      <p:sp>
        <p:nvSpPr>
          <p:cNvPr id="5" name="TextBox 4">
            <a:extLst>
              <a:ext uri="{FF2B5EF4-FFF2-40B4-BE49-F238E27FC236}">
                <a16:creationId xmlns:a16="http://schemas.microsoft.com/office/drawing/2014/main" id="{B024FD1F-6B67-4D32-B2E3-5B467023DE91}"/>
              </a:ext>
            </a:extLst>
          </p:cNvPr>
          <p:cNvSpPr txBox="1"/>
          <p:nvPr/>
        </p:nvSpPr>
        <p:spPr>
          <a:xfrm>
            <a:off x="521206" y="1277725"/>
            <a:ext cx="11421411" cy="4031873"/>
          </a:xfrm>
          <a:prstGeom prst="rect">
            <a:avLst/>
          </a:prstGeom>
          <a:noFill/>
        </p:spPr>
        <p:txBody>
          <a:bodyPr wrap="square">
            <a:spAutoFit/>
          </a:bodyPr>
          <a:lstStyle/>
          <a:p>
            <a:pPr algn="l"/>
            <a:r>
              <a:rPr lang="en-US" sz="3200" b="0" i="0" dirty="0">
                <a:solidFill>
                  <a:srgbClr val="141414"/>
                </a:solidFill>
                <a:effectLst/>
                <a:latin typeface="Neue Helvetica W01"/>
              </a:rPr>
              <a:t>Many poorer parts of the world face malnutrition and food insecurity, while at the same time, global obesity levels and diet-related problems are on the rise.</a:t>
            </a:r>
            <a:br>
              <a:rPr lang="en-US" sz="3200" b="0" i="0" dirty="0">
                <a:solidFill>
                  <a:srgbClr val="141414"/>
                </a:solidFill>
                <a:effectLst/>
                <a:latin typeface="Neue Helvetica W01"/>
              </a:rPr>
            </a:br>
            <a:br>
              <a:rPr lang="en-US" sz="3200" b="0" i="0" dirty="0">
                <a:solidFill>
                  <a:srgbClr val="141414"/>
                </a:solidFill>
                <a:effectLst/>
                <a:latin typeface="Neue Helvetica W01"/>
              </a:rPr>
            </a:br>
            <a:r>
              <a:rPr lang="en-US" sz="3200" b="0" i="0" dirty="0">
                <a:solidFill>
                  <a:srgbClr val="141414"/>
                </a:solidFill>
                <a:effectLst/>
                <a:latin typeface="Neue Helvetica W01"/>
              </a:rPr>
              <a:t>We need to rethink what we eat, reduce the consumption of food and drinks high in sugar, salt and harmful fats, and promote healthy, sustainable diets. To this end, the WHO is working with countries to develop policies that reduce our reliance on harmful foodstuffs.</a:t>
            </a:r>
          </a:p>
        </p:txBody>
      </p:sp>
    </p:spTree>
    <p:extLst>
      <p:ext uri="{BB962C8B-B14F-4D97-AF65-F5344CB8AC3E}">
        <p14:creationId xmlns:p14="http://schemas.microsoft.com/office/powerpoint/2010/main" val="2461279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C26F7-F57E-4DF9-B063-02B4F567136F}"/>
              </a:ext>
            </a:extLst>
          </p:cNvPr>
          <p:cNvSpPr>
            <a:spLocks noGrp="1"/>
          </p:cNvSpPr>
          <p:nvPr>
            <p:ph type="title"/>
          </p:nvPr>
        </p:nvSpPr>
        <p:spPr>
          <a:xfrm>
            <a:off x="263237" y="448056"/>
            <a:ext cx="11665528" cy="640080"/>
          </a:xfrm>
        </p:spPr>
        <p:txBody>
          <a:bodyPr>
            <a:noAutofit/>
          </a:bodyPr>
          <a:lstStyle/>
          <a:p>
            <a:r>
              <a:rPr lang="en-US" sz="4400" b="1" dirty="0">
                <a:solidFill>
                  <a:srgbClr val="141414"/>
                </a:solidFill>
                <a:latin typeface="Neue Helvetica W01"/>
                <a:ea typeface="+mn-ea"/>
                <a:cs typeface="+mn-cs"/>
              </a:rPr>
              <a:t>8. Investing in the people who defend our health</a:t>
            </a:r>
            <a:endParaRPr lang="en-US" sz="4400" dirty="0"/>
          </a:p>
        </p:txBody>
      </p:sp>
      <p:sp>
        <p:nvSpPr>
          <p:cNvPr id="7" name="TextBox 6">
            <a:extLst>
              <a:ext uri="{FF2B5EF4-FFF2-40B4-BE49-F238E27FC236}">
                <a16:creationId xmlns:a16="http://schemas.microsoft.com/office/drawing/2014/main" id="{5DA72335-DEB8-4113-BF95-D54F0A5E8D44}"/>
              </a:ext>
            </a:extLst>
          </p:cNvPr>
          <p:cNvSpPr txBox="1"/>
          <p:nvPr/>
        </p:nvSpPr>
        <p:spPr>
          <a:xfrm>
            <a:off x="374073" y="1396499"/>
            <a:ext cx="11554692" cy="4524315"/>
          </a:xfrm>
          <a:prstGeom prst="rect">
            <a:avLst/>
          </a:prstGeom>
          <a:noFill/>
        </p:spPr>
        <p:txBody>
          <a:bodyPr wrap="square">
            <a:spAutoFit/>
          </a:bodyPr>
          <a:lstStyle/>
          <a:p>
            <a:pPr algn="just">
              <a:defRPr/>
            </a:pPr>
            <a:r>
              <a:rPr kumimoji="0" lang="en-US" sz="3200" b="0" i="0" u="none" strike="noStrike" kern="1200" cap="none" spc="0" normalizeH="0" baseline="0" noProof="0" dirty="0">
                <a:ln>
                  <a:noFill/>
                </a:ln>
                <a:solidFill>
                  <a:srgbClr val="141414"/>
                </a:solidFill>
                <a:effectLst/>
                <a:uLnTx/>
                <a:uFillTx/>
                <a:latin typeface="Neue Helvetica W01"/>
                <a:ea typeface="+mn-ea"/>
                <a:cs typeface="+mn-cs"/>
              </a:rPr>
              <a:t>Health workers are in short supply the world over. Sustainable health and social care systems depend on well-paid and properly trained staff who can deliver quality care. </a:t>
            </a:r>
            <a:r>
              <a:rPr kumimoji="0" lang="en-US" sz="3200" b="0" i="0" u="none" strike="noStrike" kern="1200" cap="none" spc="0" normalizeH="0" baseline="0" noProof="0" dirty="0">
                <a:ln>
                  <a:noFill/>
                </a:ln>
                <a:solidFill>
                  <a:srgbClr val="005C9C"/>
                </a:solidFill>
                <a:effectLst/>
                <a:uLnTx/>
                <a:uFillTx/>
                <a:latin typeface="Neue Helvetica W01"/>
                <a:ea typeface="+mn-ea"/>
                <a:cs typeface="+mn-cs"/>
                <a:hlinkClick r:id="rId2"/>
              </a:rPr>
              <a:t>WHO research predicts</a:t>
            </a:r>
            <a:r>
              <a:rPr kumimoji="0" lang="en-US" sz="3200" b="0" i="0" u="none" strike="noStrike" kern="1200" cap="none" spc="0" normalizeH="0" baseline="0" noProof="0" dirty="0">
                <a:ln>
                  <a:noFill/>
                </a:ln>
                <a:solidFill>
                  <a:srgbClr val="141414"/>
                </a:solidFill>
                <a:effectLst/>
                <a:uLnTx/>
                <a:uFillTx/>
                <a:latin typeface="Neue Helvetica W01"/>
                <a:ea typeface="+mn-ea"/>
                <a:cs typeface="+mn-cs"/>
              </a:rPr>
              <a:t> that by 2030, there will be a shortfall of 18 million health workers, mostly in low- and middle-income countries.</a:t>
            </a:r>
            <a:r>
              <a:rPr lang="en-US" sz="3200" b="0" i="0" dirty="0">
                <a:solidFill>
                  <a:srgbClr val="141414"/>
                </a:solidFill>
                <a:effectLst/>
                <a:latin typeface="Neue Helvetica W01"/>
              </a:rPr>
              <a:t> </a:t>
            </a:r>
          </a:p>
          <a:p>
            <a:pPr algn="just">
              <a:defRPr/>
            </a:pPr>
            <a:endParaRPr lang="en-US" sz="3200" dirty="0">
              <a:solidFill>
                <a:srgbClr val="141414"/>
              </a:solidFill>
              <a:latin typeface="Neue Helvetica W01"/>
            </a:endParaRPr>
          </a:p>
          <a:p>
            <a:pPr algn="just">
              <a:defRPr/>
            </a:pPr>
            <a:r>
              <a:rPr lang="en-US" sz="3200" b="0" i="0" dirty="0">
                <a:solidFill>
                  <a:srgbClr val="141414"/>
                </a:solidFill>
                <a:effectLst/>
                <a:latin typeface="Neue Helvetica W01"/>
              </a:rPr>
              <a:t>New investment is needed to properly train health workers and provide decent salaries for people in the profession, it says.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Segoe UI"/>
              <a:ea typeface="+mn-ea"/>
              <a:cs typeface="+mn-cs"/>
            </a:endParaRPr>
          </a:p>
        </p:txBody>
      </p:sp>
    </p:spTree>
    <p:extLst>
      <p:ext uri="{BB962C8B-B14F-4D97-AF65-F5344CB8AC3E}">
        <p14:creationId xmlns:p14="http://schemas.microsoft.com/office/powerpoint/2010/main" val="2937607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1027B-4603-4DB4-BEEA-4FDE5A7B1055}"/>
              </a:ext>
            </a:extLst>
          </p:cNvPr>
          <p:cNvSpPr>
            <a:spLocks noGrp="1"/>
          </p:cNvSpPr>
          <p:nvPr>
            <p:ph type="title"/>
          </p:nvPr>
        </p:nvSpPr>
        <p:spPr>
          <a:xfrm>
            <a:off x="521207" y="448056"/>
            <a:ext cx="11047338" cy="640080"/>
          </a:xfrm>
        </p:spPr>
        <p:txBody>
          <a:bodyPr>
            <a:noAutofit/>
          </a:bodyPr>
          <a:lstStyle/>
          <a:p>
            <a:r>
              <a:rPr lang="en-US" sz="4400" b="1" dirty="0">
                <a:solidFill>
                  <a:srgbClr val="141414"/>
                </a:solidFill>
                <a:latin typeface="Neue Helvetica W01"/>
              </a:rPr>
              <a:t>9. Keeping adolescents safe</a:t>
            </a:r>
            <a:endParaRPr lang="en-US" sz="4400" dirty="0"/>
          </a:p>
        </p:txBody>
      </p:sp>
      <p:sp>
        <p:nvSpPr>
          <p:cNvPr id="5" name="TextBox 4">
            <a:extLst>
              <a:ext uri="{FF2B5EF4-FFF2-40B4-BE49-F238E27FC236}">
                <a16:creationId xmlns:a16="http://schemas.microsoft.com/office/drawing/2014/main" id="{19E5EDC2-1112-4CBA-A3F1-163600AF2563}"/>
              </a:ext>
            </a:extLst>
          </p:cNvPr>
          <p:cNvSpPr txBox="1"/>
          <p:nvPr/>
        </p:nvSpPr>
        <p:spPr>
          <a:xfrm>
            <a:off x="521207" y="1482436"/>
            <a:ext cx="11449120" cy="5509200"/>
          </a:xfrm>
          <a:prstGeom prst="rect">
            <a:avLst/>
          </a:prstGeom>
          <a:noFill/>
        </p:spPr>
        <p:txBody>
          <a:bodyPr wrap="square">
            <a:spAutoFit/>
          </a:bodyPr>
          <a:lstStyle/>
          <a:p>
            <a:pPr algn="just"/>
            <a:r>
              <a:rPr lang="en-US" sz="3200" b="0" i="0" dirty="0">
                <a:solidFill>
                  <a:srgbClr val="141414"/>
                </a:solidFill>
                <a:effectLst/>
                <a:latin typeface="Neue Helvetica W01"/>
              </a:rPr>
              <a:t>Every year, more than 1 million adolescents – aged between 10 and 19 – die. The main causes include road accidents, suicides, domestic violence and diseases like HIV or lower respiratory conditions. But many of these premature deaths are preventable.</a:t>
            </a:r>
            <a:br>
              <a:rPr lang="en-US" sz="3200" b="0" i="0" dirty="0">
                <a:solidFill>
                  <a:srgbClr val="141414"/>
                </a:solidFill>
                <a:effectLst/>
                <a:latin typeface="Neue Helvetica W01"/>
              </a:rPr>
            </a:br>
            <a:br>
              <a:rPr lang="en-US" sz="3200" b="0" i="0" dirty="0">
                <a:solidFill>
                  <a:srgbClr val="141414"/>
                </a:solidFill>
                <a:effectLst/>
                <a:latin typeface="Neue Helvetica W01"/>
              </a:rPr>
            </a:br>
            <a:r>
              <a:rPr lang="en-US" sz="3200" b="0" i="0" dirty="0">
                <a:solidFill>
                  <a:srgbClr val="141414"/>
                </a:solidFill>
                <a:effectLst/>
                <a:latin typeface="Neue Helvetica W01"/>
              </a:rPr>
              <a:t>Policymakers, educators and health practitioners need to promote positive mental health among adolescents, to prevent illicit drug use, alcohol abuse and self harm. </a:t>
            </a:r>
            <a:r>
              <a:rPr lang="en-US" sz="3200" b="0" i="0" dirty="0" err="1">
                <a:solidFill>
                  <a:srgbClr val="141414"/>
                </a:solidFill>
                <a:effectLst/>
                <a:latin typeface="Neue Helvetica W01"/>
              </a:rPr>
              <a:t>Programmes</a:t>
            </a:r>
            <a:r>
              <a:rPr lang="en-US" sz="3200" b="0" i="0" dirty="0">
                <a:solidFill>
                  <a:srgbClr val="141414"/>
                </a:solidFill>
                <a:effectLst/>
                <a:latin typeface="Neue Helvetica W01"/>
              </a:rPr>
              <a:t> that raise awareness of things like contraception, sexually transmitted infections and pregnancy care help address some of the underlying causes of adolescent fatalities.</a:t>
            </a:r>
          </a:p>
        </p:txBody>
      </p:sp>
    </p:spTree>
    <p:extLst>
      <p:ext uri="{BB962C8B-B14F-4D97-AF65-F5344CB8AC3E}">
        <p14:creationId xmlns:p14="http://schemas.microsoft.com/office/powerpoint/2010/main" val="3190775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1027B-4603-4DB4-BEEA-4FDE5A7B1055}"/>
              </a:ext>
            </a:extLst>
          </p:cNvPr>
          <p:cNvSpPr>
            <a:spLocks noGrp="1"/>
          </p:cNvSpPr>
          <p:nvPr>
            <p:ph type="title"/>
          </p:nvPr>
        </p:nvSpPr>
        <p:spPr>
          <a:xfrm>
            <a:off x="521207" y="448056"/>
            <a:ext cx="11185884" cy="824076"/>
          </a:xfrm>
        </p:spPr>
        <p:txBody>
          <a:bodyPr>
            <a:normAutofit/>
          </a:bodyPr>
          <a:lstStyle/>
          <a:p>
            <a:r>
              <a:rPr lang="en-US" sz="4400" b="1" dirty="0">
                <a:solidFill>
                  <a:srgbClr val="141414"/>
                </a:solidFill>
                <a:latin typeface="Neue Helvetica W01"/>
              </a:rPr>
              <a:t>10. Earning public trust</a:t>
            </a:r>
            <a:endParaRPr lang="en-US" sz="4400" dirty="0"/>
          </a:p>
        </p:txBody>
      </p:sp>
      <p:sp>
        <p:nvSpPr>
          <p:cNvPr id="5" name="TextBox 4">
            <a:extLst>
              <a:ext uri="{FF2B5EF4-FFF2-40B4-BE49-F238E27FC236}">
                <a16:creationId xmlns:a16="http://schemas.microsoft.com/office/drawing/2014/main" id="{19E5EDC2-1112-4CBA-A3F1-163600AF2563}"/>
              </a:ext>
            </a:extLst>
          </p:cNvPr>
          <p:cNvSpPr txBox="1"/>
          <p:nvPr/>
        </p:nvSpPr>
        <p:spPr>
          <a:xfrm>
            <a:off x="318654" y="1272132"/>
            <a:ext cx="11665528" cy="5509200"/>
          </a:xfrm>
          <a:prstGeom prst="rect">
            <a:avLst/>
          </a:prstGeom>
          <a:noFill/>
        </p:spPr>
        <p:txBody>
          <a:bodyPr wrap="square">
            <a:spAutoFit/>
          </a:bodyPr>
          <a:lstStyle/>
          <a:p>
            <a:pPr algn="l"/>
            <a:br>
              <a:rPr lang="en-US" sz="3200" b="1" i="0" dirty="0">
                <a:solidFill>
                  <a:srgbClr val="141414"/>
                </a:solidFill>
                <a:effectLst/>
                <a:latin typeface="Neue Helvetica W01"/>
              </a:rPr>
            </a:br>
            <a:r>
              <a:rPr lang="en-US" sz="3200" b="0" i="0" dirty="0">
                <a:solidFill>
                  <a:srgbClr val="141414"/>
                </a:solidFill>
                <a:effectLst/>
                <a:latin typeface="Neue Helvetica W01"/>
              </a:rPr>
              <a:t>Delivering safe, reliable healthcare to patients involves first gaining their confidence and trust; a trust which can be undermined by the rapid spread of misinformation on social media. For example, the anti-vaccination movement has led to an increase in deaths from preventable diseases.</a:t>
            </a:r>
            <a:br>
              <a:rPr lang="en-US" sz="3200" b="0" i="0" dirty="0">
                <a:solidFill>
                  <a:srgbClr val="141414"/>
                </a:solidFill>
                <a:effectLst/>
                <a:latin typeface="Neue Helvetica W01"/>
              </a:rPr>
            </a:br>
            <a:br>
              <a:rPr lang="en-US" sz="3200" b="0" i="0" dirty="0">
                <a:solidFill>
                  <a:srgbClr val="141414"/>
                </a:solidFill>
                <a:effectLst/>
                <a:latin typeface="Neue Helvetica W01"/>
              </a:rPr>
            </a:br>
            <a:r>
              <a:rPr lang="en-US" sz="3200" b="0" i="0" dirty="0">
                <a:solidFill>
                  <a:srgbClr val="141414"/>
                </a:solidFill>
                <a:effectLst/>
                <a:latin typeface="Neue Helvetica W01"/>
              </a:rPr>
              <a:t>But social media can also be used to spread reliable information and build public trust in healthcare. Community </a:t>
            </a:r>
            <a:r>
              <a:rPr lang="en-US" sz="3200" b="0" i="0" dirty="0" err="1">
                <a:solidFill>
                  <a:srgbClr val="141414"/>
                </a:solidFill>
                <a:effectLst/>
                <a:latin typeface="Neue Helvetica W01"/>
              </a:rPr>
              <a:t>programmes</a:t>
            </a:r>
            <a:r>
              <a:rPr lang="en-US" sz="3200" b="0" i="0" dirty="0">
                <a:solidFill>
                  <a:srgbClr val="141414"/>
                </a:solidFill>
                <a:effectLst/>
                <a:latin typeface="Neue Helvetica W01"/>
              </a:rPr>
              <a:t> are another way to boost confidence in healthcare provision and practices that prevent the spread of diseases, such as vaccinations or condom use.</a:t>
            </a:r>
          </a:p>
        </p:txBody>
      </p:sp>
    </p:spTree>
    <p:extLst>
      <p:ext uri="{BB962C8B-B14F-4D97-AF65-F5344CB8AC3E}">
        <p14:creationId xmlns:p14="http://schemas.microsoft.com/office/powerpoint/2010/main" val="957179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759DC-E6CD-4D52-99E5-9662A93E6489}"/>
              </a:ext>
            </a:extLst>
          </p:cNvPr>
          <p:cNvSpPr>
            <a:spLocks noGrp="1"/>
          </p:cNvSpPr>
          <p:nvPr>
            <p:ph type="title"/>
          </p:nvPr>
        </p:nvSpPr>
        <p:spPr>
          <a:xfrm>
            <a:off x="521207" y="448056"/>
            <a:ext cx="11019629" cy="640080"/>
          </a:xfrm>
        </p:spPr>
        <p:txBody>
          <a:bodyPr>
            <a:noAutofit/>
          </a:bodyPr>
          <a:lstStyle/>
          <a:p>
            <a:r>
              <a:rPr lang="en-US" sz="4000" b="1" i="0" dirty="0">
                <a:solidFill>
                  <a:srgbClr val="020202"/>
                </a:solidFill>
                <a:effectLst/>
                <a:latin typeface="MuseoSans"/>
              </a:rPr>
              <a:t>COVID-19 : Globally (as of August 23,2020)</a:t>
            </a:r>
            <a:endParaRPr lang="en-US" sz="4000" dirty="0"/>
          </a:p>
        </p:txBody>
      </p:sp>
      <p:sp>
        <p:nvSpPr>
          <p:cNvPr id="5" name="TextBox 4">
            <a:extLst>
              <a:ext uri="{FF2B5EF4-FFF2-40B4-BE49-F238E27FC236}">
                <a16:creationId xmlns:a16="http://schemas.microsoft.com/office/drawing/2014/main" id="{8F715572-0799-4F80-B4EF-9AE319276EB1}"/>
              </a:ext>
            </a:extLst>
          </p:cNvPr>
          <p:cNvSpPr txBox="1"/>
          <p:nvPr/>
        </p:nvSpPr>
        <p:spPr>
          <a:xfrm>
            <a:off x="521207" y="1277724"/>
            <a:ext cx="11407557" cy="461665"/>
          </a:xfrm>
          <a:prstGeom prst="rect">
            <a:avLst/>
          </a:prstGeom>
          <a:noFill/>
        </p:spPr>
        <p:txBody>
          <a:bodyPr wrap="square">
            <a:spAutoFit/>
          </a:bodyPr>
          <a:lstStyle/>
          <a:p>
            <a:pPr algn="just"/>
            <a:endParaRPr lang="en-US" sz="2400" dirty="0"/>
          </a:p>
        </p:txBody>
      </p:sp>
      <p:sp>
        <p:nvSpPr>
          <p:cNvPr id="6" name="TextBox 5">
            <a:extLst>
              <a:ext uri="{FF2B5EF4-FFF2-40B4-BE49-F238E27FC236}">
                <a16:creationId xmlns:a16="http://schemas.microsoft.com/office/drawing/2014/main" id="{6A76EC13-8242-4003-BAA1-596DF97F3F33}"/>
              </a:ext>
            </a:extLst>
          </p:cNvPr>
          <p:cNvSpPr txBox="1"/>
          <p:nvPr/>
        </p:nvSpPr>
        <p:spPr>
          <a:xfrm>
            <a:off x="775856" y="1739389"/>
            <a:ext cx="10764980" cy="1569660"/>
          </a:xfrm>
          <a:prstGeom prst="rect">
            <a:avLst/>
          </a:prstGeom>
          <a:noFill/>
        </p:spPr>
        <p:txBody>
          <a:bodyPr wrap="square">
            <a:spAutoFit/>
          </a:bodyPr>
          <a:lstStyle/>
          <a:p>
            <a:r>
              <a:rPr lang="en-US" sz="4800" b="1" dirty="0">
                <a:solidFill>
                  <a:srgbClr val="0070C0"/>
                </a:solidFill>
                <a:latin typeface="Helvetica" panose="020B0604020202020204" pitchFamily="34" charset="0"/>
              </a:rPr>
              <a:t>139,768,352 </a:t>
            </a:r>
            <a:r>
              <a:rPr lang="en-US" sz="4800" b="1" i="0" dirty="0">
                <a:solidFill>
                  <a:srgbClr val="0070C0"/>
                </a:solidFill>
                <a:effectLst/>
                <a:latin typeface="Helvetica" panose="020B0604020202020204" pitchFamily="34" charset="0"/>
              </a:rPr>
              <a:t>: </a:t>
            </a:r>
            <a:r>
              <a:rPr lang="en-US" sz="4800" b="0" i="0" dirty="0">
                <a:solidFill>
                  <a:srgbClr val="0070C0"/>
                </a:solidFill>
                <a:effectLst/>
                <a:latin typeface="Helvetica" panose="020B0604020202020204" pitchFamily="34" charset="0"/>
              </a:rPr>
              <a:t>confirmed cases</a:t>
            </a:r>
          </a:p>
          <a:p>
            <a:r>
              <a:rPr lang="en-US" sz="4800" b="1" dirty="0">
                <a:solidFill>
                  <a:srgbClr val="C00000"/>
                </a:solidFill>
                <a:latin typeface="Helvetica" panose="020B0604020202020204" pitchFamily="34" charset="0"/>
              </a:rPr>
              <a:t>3,001,658: </a:t>
            </a:r>
            <a:r>
              <a:rPr lang="en-US" sz="4800" b="0" i="0" dirty="0">
                <a:solidFill>
                  <a:srgbClr val="C00000"/>
                </a:solidFill>
                <a:effectLst/>
                <a:latin typeface="Helvetica" panose="020B0604020202020204" pitchFamily="34" charset="0"/>
              </a:rPr>
              <a:t>deaths</a:t>
            </a:r>
          </a:p>
        </p:txBody>
      </p:sp>
    </p:spTree>
    <p:extLst>
      <p:ext uri="{BB962C8B-B14F-4D97-AF65-F5344CB8AC3E}">
        <p14:creationId xmlns:p14="http://schemas.microsoft.com/office/powerpoint/2010/main" val="2845120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759DC-E6CD-4D52-99E5-9662A93E6489}"/>
              </a:ext>
            </a:extLst>
          </p:cNvPr>
          <p:cNvSpPr>
            <a:spLocks noGrp="1"/>
          </p:cNvSpPr>
          <p:nvPr>
            <p:ph type="title"/>
          </p:nvPr>
        </p:nvSpPr>
        <p:spPr>
          <a:xfrm>
            <a:off x="521207" y="448056"/>
            <a:ext cx="11019629" cy="640080"/>
          </a:xfrm>
        </p:spPr>
        <p:txBody>
          <a:bodyPr>
            <a:noAutofit/>
          </a:bodyPr>
          <a:lstStyle/>
          <a:p>
            <a:r>
              <a:rPr lang="en-US" sz="4000" b="1" i="0" dirty="0">
                <a:solidFill>
                  <a:srgbClr val="020202"/>
                </a:solidFill>
                <a:effectLst/>
                <a:latin typeface="MuseoSans"/>
              </a:rPr>
              <a:t>COVID-19 : Bangladesh (as of August 23,2020)</a:t>
            </a:r>
            <a:endParaRPr lang="en-US" sz="4000" dirty="0"/>
          </a:p>
        </p:txBody>
      </p:sp>
      <p:sp>
        <p:nvSpPr>
          <p:cNvPr id="5" name="TextBox 4">
            <a:extLst>
              <a:ext uri="{FF2B5EF4-FFF2-40B4-BE49-F238E27FC236}">
                <a16:creationId xmlns:a16="http://schemas.microsoft.com/office/drawing/2014/main" id="{8F715572-0799-4F80-B4EF-9AE319276EB1}"/>
              </a:ext>
            </a:extLst>
          </p:cNvPr>
          <p:cNvSpPr txBox="1"/>
          <p:nvPr/>
        </p:nvSpPr>
        <p:spPr>
          <a:xfrm>
            <a:off x="521207" y="1277724"/>
            <a:ext cx="11407557" cy="461665"/>
          </a:xfrm>
          <a:prstGeom prst="rect">
            <a:avLst/>
          </a:prstGeom>
          <a:noFill/>
        </p:spPr>
        <p:txBody>
          <a:bodyPr wrap="square">
            <a:spAutoFit/>
          </a:bodyPr>
          <a:lstStyle/>
          <a:p>
            <a:pPr algn="just"/>
            <a:endParaRPr lang="en-US" sz="2400" dirty="0"/>
          </a:p>
        </p:txBody>
      </p:sp>
      <p:sp>
        <p:nvSpPr>
          <p:cNvPr id="6" name="TextBox 5">
            <a:extLst>
              <a:ext uri="{FF2B5EF4-FFF2-40B4-BE49-F238E27FC236}">
                <a16:creationId xmlns:a16="http://schemas.microsoft.com/office/drawing/2014/main" id="{6A76EC13-8242-4003-BAA1-596DF97F3F33}"/>
              </a:ext>
            </a:extLst>
          </p:cNvPr>
          <p:cNvSpPr txBox="1"/>
          <p:nvPr/>
        </p:nvSpPr>
        <p:spPr>
          <a:xfrm>
            <a:off x="775856" y="1739389"/>
            <a:ext cx="8285018" cy="1569660"/>
          </a:xfrm>
          <a:prstGeom prst="rect">
            <a:avLst/>
          </a:prstGeom>
          <a:noFill/>
        </p:spPr>
        <p:txBody>
          <a:bodyPr wrap="square">
            <a:spAutoFit/>
          </a:bodyPr>
          <a:lstStyle/>
          <a:p>
            <a:r>
              <a:rPr lang="en-US" sz="4800" b="1" dirty="0">
                <a:solidFill>
                  <a:srgbClr val="0070C0"/>
                </a:solidFill>
                <a:latin typeface="Helvetica" panose="020B0604020202020204" pitchFamily="34" charset="0"/>
              </a:rPr>
              <a:t>707,362 </a:t>
            </a:r>
            <a:r>
              <a:rPr lang="en-US" sz="4800" b="1" i="0" dirty="0">
                <a:solidFill>
                  <a:srgbClr val="0070C0"/>
                </a:solidFill>
                <a:effectLst/>
                <a:latin typeface="Helvetica" panose="020B0604020202020204" pitchFamily="34" charset="0"/>
              </a:rPr>
              <a:t>: </a:t>
            </a:r>
            <a:r>
              <a:rPr lang="en-US" sz="4800" b="0" i="0" dirty="0">
                <a:solidFill>
                  <a:srgbClr val="0070C0"/>
                </a:solidFill>
                <a:effectLst/>
                <a:latin typeface="Helvetica" panose="020B0604020202020204" pitchFamily="34" charset="0"/>
              </a:rPr>
              <a:t>confirmed cases</a:t>
            </a:r>
          </a:p>
          <a:p>
            <a:r>
              <a:rPr lang="en-US" sz="4800" b="1" dirty="0">
                <a:solidFill>
                  <a:srgbClr val="C00000"/>
                </a:solidFill>
                <a:latin typeface="Helvetica" panose="020B0604020202020204" pitchFamily="34" charset="0"/>
              </a:rPr>
              <a:t>10,081</a:t>
            </a:r>
            <a:r>
              <a:rPr lang="en-US" sz="4800" b="1" i="0" dirty="0">
                <a:solidFill>
                  <a:srgbClr val="C00000"/>
                </a:solidFill>
                <a:effectLst/>
                <a:latin typeface="Helvetica" panose="020B0604020202020204" pitchFamily="34" charset="0"/>
              </a:rPr>
              <a:t> : </a:t>
            </a:r>
            <a:r>
              <a:rPr lang="en-US" sz="4800" b="0" i="0" dirty="0">
                <a:solidFill>
                  <a:srgbClr val="C00000"/>
                </a:solidFill>
                <a:effectLst/>
                <a:latin typeface="Helvetica" panose="020B0604020202020204" pitchFamily="34" charset="0"/>
              </a:rPr>
              <a:t>deaths</a:t>
            </a:r>
          </a:p>
        </p:txBody>
      </p:sp>
    </p:spTree>
    <p:extLst>
      <p:ext uri="{BB962C8B-B14F-4D97-AF65-F5344CB8AC3E}">
        <p14:creationId xmlns:p14="http://schemas.microsoft.com/office/powerpoint/2010/main" val="900320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759DC-E6CD-4D52-99E5-9662A93E6489}"/>
              </a:ext>
            </a:extLst>
          </p:cNvPr>
          <p:cNvSpPr>
            <a:spLocks noGrp="1"/>
          </p:cNvSpPr>
          <p:nvPr>
            <p:ph type="title"/>
          </p:nvPr>
        </p:nvSpPr>
        <p:spPr>
          <a:xfrm>
            <a:off x="521207" y="448056"/>
            <a:ext cx="11019629" cy="640080"/>
          </a:xfrm>
        </p:spPr>
        <p:txBody>
          <a:bodyPr>
            <a:noAutofit/>
          </a:bodyPr>
          <a:lstStyle/>
          <a:p>
            <a:r>
              <a:rPr lang="en-US" sz="4000" b="1" i="0" dirty="0">
                <a:solidFill>
                  <a:srgbClr val="020202"/>
                </a:solidFill>
                <a:effectLst/>
                <a:latin typeface="MuseoSans"/>
              </a:rPr>
              <a:t>COVID-19 and Bangladesh: Challenges</a:t>
            </a:r>
            <a:endParaRPr lang="en-US" sz="4000" dirty="0"/>
          </a:p>
        </p:txBody>
      </p:sp>
      <p:sp>
        <p:nvSpPr>
          <p:cNvPr id="5" name="TextBox 4">
            <a:extLst>
              <a:ext uri="{FF2B5EF4-FFF2-40B4-BE49-F238E27FC236}">
                <a16:creationId xmlns:a16="http://schemas.microsoft.com/office/drawing/2014/main" id="{8F715572-0799-4F80-B4EF-9AE319276EB1}"/>
              </a:ext>
            </a:extLst>
          </p:cNvPr>
          <p:cNvSpPr txBox="1"/>
          <p:nvPr/>
        </p:nvSpPr>
        <p:spPr>
          <a:xfrm>
            <a:off x="521207" y="1277724"/>
            <a:ext cx="11407557" cy="5262979"/>
          </a:xfrm>
          <a:prstGeom prst="rect">
            <a:avLst/>
          </a:prstGeom>
          <a:noFill/>
        </p:spPr>
        <p:txBody>
          <a:bodyPr wrap="square">
            <a:spAutoFit/>
          </a:bodyPr>
          <a:lstStyle/>
          <a:p>
            <a:pPr algn="just"/>
            <a:r>
              <a:rPr lang="en-US" sz="2400" b="0" i="0" dirty="0">
                <a:solidFill>
                  <a:srgbClr val="3E3D40"/>
                </a:solidFill>
                <a:effectLst/>
                <a:latin typeface="Georgia" panose="02040502050405020303" pitchFamily="18" charset="0"/>
              </a:rPr>
              <a:t>As the coronavirus outbreak quickly surges worldwide, many countries are adopting non-therapeutic preventive measures, which include travel bans, remote office activities, country lockdown, and most importantly, social distancing. </a:t>
            </a:r>
          </a:p>
          <a:p>
            <a:pPr algn="just"/>
            <a:endParaRPr lang="en-US" sz="2400" dirty="0">
              <a:solidFill>
                <a:srgbClr val="3E3D40"/>
              </a:solidFill>
              <a:latin typeface="Georgia" panose="02040502050405020303" pitchFamily="18" charset="0"/>
            </a:endParaRPr>
          </a:p>
          <a:p>
            <a:pPr algn="just"/>
            <a:r>
              <a:rPr lang="en-US" sz="2400" b="0" i="0" dirty="0">
                <a:solidFill>
                  <a:srgbClr val="3E3D40"/>
                </a:solidFill>
                <a:effectLst/>
                <a:latin typeface="Georgia" panose="02040502050405020303" pitchFamily="18" charset="0"/>
              </a:rPr>
              <a:t>However, these measures face challenges in Bangladesh, a lower-middle-income economy with one of the world's densest populations. Social distancing is difficult in many areas of the country, and with the minimal resources the country has, it would be extremely challenging to implement the mitigation measures. Mobile sanitization facilities and temporary quarantine sites and healthcare facilities could help mitigate the impact of the pandemic at a local level. </a:t>
            </a:r>
          </a:p>
          <a:p>
            <a:pPr algn="just"/>
            <a:endParaRPr lang="en-US" sz="2400" dirty="0">
              <a:solidFill>
                <a:srgbClr val="3E3D40"/>
              </a:solidFill>
              <a:latin typeface="Georgia" panose="02040502050405020303" pitchFamily="18" charset="0"/>
            </a:endParaRPr>
          </a:p>
          <a:p>
            <a:pPr algn="just"/>
            <a:r>
              <a:rPr lang="en-US" sz="2400" b="0" i="0" dirty="0">
                <a:solidFill>
                  <a:srgbClr val="3E3D40"/>
                </a:solidFill>
                <a:effectLst/>
                <a:latin typeface="Georgia" panose="02040502050405020303" pitchFamily="18" charset="0"/>
              </a:rPr>
              <a:t>A prompt, supportive, and empathic collaboration between the Government, citizens, and health experts, along with international assistance, can enable the country to minimize the impact of the pandemic.</a:t>
            </a:r>
            <a:endParaRPr lang="en-US" sz="2400" dirty="0"/>
          </a:p>
        </p:txBody>
      </p:sp>
    </p:spTree>
    <p:extLst>
      <p:ext uri="{BB962C8B-B14F-4D97-AF65-F5344CB8AC3E}">
        <p14:creationId xmlns:p14="http://schemas.microsoft.com/office/powerpoint/2010/main" val="20803229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4F237-54DE-4D3B-8391-96981FC24F9B}"/>
              </a:ext>
            </a:extLst>
          </p:cNvPr>
          <p:cNvSpPr>
            <a:spLocks noGrp="1"/>
          </p:cNvSpPr>
          <p:nvPr>
            <p:ph type="title"/>
          </p:nvPr>
        </p:nvSpPr>
        <p:spPr>
          <a:xfrm>
            <a:off x="521207" y="448056"/>
            <a:ext cx="11158175" cy="640080"/>
          </a:xfrm>
        </p:spPr>
        <p:txBody>
          <a:bodyPr>
            <a:noAutofit/>
          </a:bodyPr>
          <a:lstStyle/>
          <a:p>
            <a:r>
              <a:rPr lang="en-US" sz="4400" b="1" i="0" dirty="0">
                <a:solidFill>
                  <a:srgbClr val="020202"/>
                </a:solidFill>
                <a:effectLst/>
                <a:latin typeface="MuseoSans"/>
              </a:rPr>
              <a:t>COVID-19 and Bangladesh: Challenges</a:t>
            </a:r>
            <a:endParaRPr lang="en-US" sz="4400" dirty="0"/>
          </a:p>
        </p:txBody>
      </p:sp>
      <p:sp>
        <p:nvSpPr>
          <p:cNvPr id="5" name="TextBox 4">
            <a:extLst>
              <a:ext uri="{FF2B5EF4-FFF2-40B4-BE49-F238E27FC236}">
                <a16:creationId xmlns:a16="http://schemas.microsoft.com/office/drawing/2014/main" id="{CBEF0584-75F7-42FF-A94E-435081DABC7B}"/>
              </a:ext>
            </a:extLst>
          </p:cNvPr>
          <p:cNvSpPr txBox="1"/>
          <p:nvPr/>
        </p:nvSpPr>
        <p:spPr>
          <a:xfrm>
            <a:off x="623455" y="1302327"/>
            <a:ext cx="11055927" cy="4308872"/>
          </a:xfrm>
          <a:prstGeom prst="rect">
            <a:avLst/>
          </a:prstGeom>
          <a:noFill/>
        </p:spPr>
        <p:txBody>
          <a:bodyPr wrap="square">
            <a:spAutoFit/>
          </a:bodyPr>
          <a:lstStyle/>
          <a:p>
            <a:pPr algn="l"/>
            <a:r>
              <a:rPr lang="en-US" sz="3200" b="1" i="0" dirty="0">
                <a:solidFill>
                  <a:schemeClr val="accent6">
                    <a:lumMod val="75000"/>
                  </a:schemeClr>
                </a:solidFill>
                <a:effectLst/>
                <a:latin typeface="MuseoSans"/>
              </a:rPr>
              <a:t>Social Distancing Protocol is Tough to Maintain in Many Areas of Bangladesh</a:t>
            </a:r>
          </a:p>
          <a:p>
            <a:pPr algn="l"/>
            <a:endParaRPr lang="en-US" sz="3200" b="1" i="0" dirty="0">
              <a:solidFill>
                <a:schemeClr val="accent6">
                  <a:lumMod val="75000"/>
                </a:schemeClr>
              </a:solidFill>
              <a:effectLst/>
              <a:latin typeface="MuseoSans"/>
            </a:endParaRPr>
          </a:p>
          <a:p>
            <a:pPr algn="l"/>
            <a:r>
              <a:rPr lang="en-US" sz="3200" b="1" i="0" dirty="0">
                <a:solidFill>
                  <a:schemeClr val="accent6">
                    <a:lumMod val="75000"/>
                  </a:schemeClr>
                </a:solidFill>
                <a:effectLst/>
                <a:latin typeface="MuseoSans"/>
              </a:rPr>
              <a:t>Inadequacy of COVID-19 Testing Facilities</a:t>
            </a:r>
          </a:p>
          <a:p>
            <a:pPr algn="l"/>
            <a:endParaRPr lang="en-US" sz="3200" b="1" i="0" dirty="0">
              <a:solidFill>
                <a:schemeClr val="accent6">
                  <a:lumMod val="75000"/>
                </a:schemeClr>
              </a:solidFill>
              <a:effectLst/>
              <a:latin typeface="MuseoSans"/>
            </a:endParaRPr>
          </a:p>
          <a:p>
            <a:pPr algn="l"/>
            <a:r>
              <a:rPr lang="en-US" sz="3200" b="1" i="0" dirty="0">
                <a:solidFill>
                  <a:schemeClr val="accent6">
                    <a:lumMod val="75000"/>
                  </a:schemeClr>
                </a:solidFill>
                <a:effectLst/>
                <a:latin typeface="MuseoSans"/>
              </a:rPr>
              <a:t>Mitigation Measures to Fight COVID-19 With Limited Resources</a:t>
            </a:r>
          </a:p>
          <a:p>
            <a:pPr algn="l"/>
            <a:endParaRPr lang="en-US" sz="3200" b="1" i="0" dirty="0">
              <a:solidFill>
                <a:schemeClr val="accent6">
                  <a:lumMod val="75000"/>
                </a:schemeClr>
              </a:solidFill>
              <a:effectLst/>
              <a:latin typeface="MuseoSans"/>
            </a:endParaRPr>
          </a:p>
          <a:p>
            <a:r>
              <a:rPr lang="en-US" sz="3200" b="1" i="0" dirty="0">
                <a:solidFill>
                  <a:schemeClr val="accent6">
                    <a:lumMod val="75000"/>
                  </a:schemeClr>
                </a:solidFill>
                <a:effectLst/>
                <a:latin typeface="MuseoSans"/>
              </a:rPr>
              <a:t>Coping With Mental Stress Due to COVID-19</a:t>
            </a:r>
          </a:p>
          <a:p>
            <a:pPr algn="l"/>
            <a:endParaRPr lang="en-US" b="1" i="0" dirty="0">
              <a:solidFill>
                <a:srgbClr val="020202"/>
              </a:solidFill>
              <a:effectLst/>
              <a:latin typeface="MuseoSans"/>
            </a:endParaRPr>
          </a:p>
        </p:txBody>
      </p:sp>
    </p:spTree>
    <p:extLst>
      <p:ext uri="{BB962C8B-B14F-4D97-AF65-F5344CB8AC3E}">
        <p14:creationId xmlns:p14="http://schemas.microsoft.com/office/powerpoint/2010/main" val="1486875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15E50-E7F4-4B40-97AD-4D3BAC5E5D4E}"/>
              </a:ext>
            </a:extLst>
          </p:cNvPr>
          <p:cNvSpPr>
            <a:spLocks noGrp="1"/>
          </p:cNvSpPr>
          <p:nvPr>
            <p:ph type="title"/>
          </p:nvPr>
        </p:nvSpPr>
        <p:spPr/>
        <p:txBody>
          <a:bodyPr>
            <a:noAutofit/>
          </a:bodyPr>
          <a:lstStyle/>
          <a:p>
            <a:r>
              <a:rPr lang="en-US" sz="4000" b="1" dirty="0">
                <a:solidFill>
                  <a:srgbClr val="0070C0"/>
                </a:solidFill>
                <a:effectLst>
                  <a:outerShdw blurRad="38100" dist="38100" dir="2700000" algn="tl">
                    <a:srgbClr val="000000">
                      <a:alpha val="43137"/>
                    </a:srgbClr>
                  </a:outerShdw>
                </a:effectLst>
              </a:rPr>
              <a:t>Learning Outcomes</a:t>
            </a:r>
          </a:p>
        </p:txBody>
      </p:sp>
      <p:sp>
        <p:nvSpPr>
          <p:cNvPr id="3" name="Content Placeholder 2">
            <a:extLst>
              <a:ext uri="{FF2B5EF4-FFF2-40B4-BE49-F238E27FC236}">
                <a16:creationId xmlns:a16="http://schemas.microsoft.com/office/drawing/2014/main" id="{7BA684CD-5326-4943-ADE1-09C9BD1448A4}"/>
              </a:ext>
            </a:extLst>
          </p:cNvPr>
          <p:cNvSpPr>
            <a:spLocks noGrp="1"/>
          </p:cNvSpPr>
          <p:nvPr>
            <p:ph sz="quarter" idx="10"/>
          </p:nvPr>
        </p:nvSpPr>
        <p:spPr>
          <a:xfrm>
            <a:off x="539495" y="1435608"/>
            <a:ext cx="11112177" cy="4974336"/>
          </a:xfrm>
        </p:spPr>
        <p:txBody>
          <a:bodyPr>
            <a:normAutofit/>
          </a:bodyPr>
          <a:lstStyle/>
          <a:p>
            <a:pPr marL="571500" indent="-571500">
              <a:buFont typeface="Wingdings" panose="05000000000000000000" pitchFamily="2" charset="2"/>
              <a:buChar char="ü"/>
            </a:pPr>
            <a:r>
              <a:rPr lang="en-US" sz="3600" b="1" dirty="0">
                <a:solidFill>
                  <a:srgbClr val="C00000"/>
                </a:solidFill>
                <a:effectLst>
                  <a:outerShdw blurRad="38100" dist="38100" dir="2700000" algn="tl">
                    <a:srgbClr val="000000">
                      <a:alpha val="43137"/>
                    </a:srgbClr>
                  </a:outerShdw>
                </a:effectLst>
                <a:latin typeface="+mj-lt"/>
                <a:ea typeface="+mj-ea"/>
                <a:cs typeface="+mj-cs"/>
              </a:rPr>
              <a:t>D</a:t>
            </a:r>
            <a:r>
              <a:rPr kumimoji="0" lang="en-US" sz="3600" b="1" i="0" u="none" strike="noStrike" kern="1200" cap="none" spc="0" normalizeH="0" baseline="0" noProof="0" dirty="0" err="1">
                <a:ln>
                  <a:noFill/>
                </a:ln>
                <a:solidFill>
                  <a:srgbClr val="C00000"/>
                </a:solidFill>
                <a:effectLst>
                  <a:outerShdw blurRad="38100" dist="38100" dir="2700000" algn="tl">
                    <a:srgbClr val="000000">
                      <a:alpha val="43137"/>
                    </a:srgbClr>
                  </a:outerShdw>
                </a:effectLst>
                <a:uLnTx/>
                <a:uFillTx/>
                <a:latin typeface="+mj-lt"/>
                <a:ea typeface="+mj-ea"/>
                <a:cs typeface="+mj-cs"/>
              </a:rPr>
              <a:t>ifference</a:t>
            </a:r>
            <a:r>
              <a:rPr kumimoji="0" lang="en-US" sz="36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mj-lt"/>
                <a:ea typeface="+mj-ea"/>
                <a:cs typeface="+mj-cs"/>
              </a:rPr>
              <a:t> between Global Health and Public Health</a:t>
            </a:r>
          </a:p>
          <a:p>
            <a:pPr marL="571500" indent="-571500">
              <a:buFont typeface="Wingdings" panose="05000000000000000000" pitchFamily="2" charset="2"/>
              <a:buChar char="ü"/>
            </a:pPr>
            <a:r>
              <a:rPr lang="en-US" sz="3600" b="1" dirty="0">
                <a:solidFill>
                  <a:srgbClr val="C00000"/>
                </a:solidFill>
                <a:effectLst>
                  <a:outerShdw blurRad="38100" dist="38100" dir="2700000" algn="tl">
                    <a:srgbClr val="000000">
                      <a:alpha val="43137"/>
                    </a:srgbClr>
                  </a:outerShdw>
                </a:effectLst>
                <a:latin typeface="+mj-lt"/>
                <a:ea typeface="+mj-ea"/>
                <a:cs typeface="+mj-cs"/>
              </a:rPr>
              <a:t>Urgent health </a:t>
            </a:r>
            <a:r>
              <a:rPr lang="en-US" sz="3600" b="1">
                <a:solidFill>
                  <a:srgbClr val="C00000"/>
                </a:solidFill>
                <a:effectLst>
                  <a:outerShdw blurRad="38100" dist="38100" dir="2700000" algn="tl">
                    <a:srgbClr val="000000">
                      <a:alpha val="43137"/>
                    </a:srgbClr>
                  </a:outerShdw>
                </a:effectLst>
                <a:latin typeface="+mj-lt"/>
                <a:ea typeface="+mj-ea"/>
                <a:cs typeface="+mj-cs"/>
              </a:rPr>
              <a:t>challenges &amp; </a:t>
            </a:r>
            <a:r>
              <a:rPr lang="en-US" sz="3600" b="1" dirty="0">
                <a:solidFill>
                  <a:srgbClr val="C00000"/>
                </a:solidFill>
                <a:effectLst>
                  <a:outerShdw blurRad="38100" dist="38100" dir="2700000" algn="tl">
                    <a:srgbClr val="000000">
                      <a:alpha val="43137"/>
                    </a:srgbClr>
                  </a:outerShdw>
                </a:effectLst>
                <a:latin typeface="+mj-lt"/>
                <a:ea typeface="+mj-ea"/>
                <a:cs typeface="+mj-cs"/>
              </a:rPr>
              <a:t>tackle in 2020</a:t>
            </a:r>
          </a:p>
          <a:p>
            <a:pPr marL="571500" indent="-571500">
              <a:buFont typeface="Wingdings" panose="05000000000000000000" pitchFamily="2" charset="2"/>
              <a:buChar char="ü"/>
            </a:pPr>
            <a:r>
              <a:rPr kumimoji="0" lang="en-US" sz="36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mj-lt"/>
                <a:ea typeface="+mj-ea"/>
                <a:cs typeface="+mj-cs"/>
              </a:rPr>
              <a:t>COVID-19 and Bangladesh: Challenges</a:t>
            </a:r>
            <a:endParaRPr lang="en-US" sz="3600" dirty="0">
              <a:solidFill>
                <a:srgbClr val="C00000"/>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20948122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4F237-54DE-4D3B-8391-96981FC24F9B}"/>
              </a:ext>
            </a:extLst>
          </p:cNvPr>
          <p:cNvSpPr>
            <a:spLocks noGrp="1"/>
          </p:cNvSpPr>
          <p:nvPr>
            <p:ph type="title"/>
          </p:nvPr>
        </p:nvSpPr>
        <p:spPr>
          <a:xfrm>
            <a:off x="521207" y="448056"/>
            <a:ext cx="11158175" cy="640080"/>
          </a:xfrm>
        </p:spPr>
        <p:txBody>
          <a:bodyPr>
            <a:normAutofit/>
          </a:bodyPr>
          <a:lstStyle/>
          <a:p>
            <a:r>
              <a:rPr lang="en-US" b="1" i="0" dirty="0">
                <a:solidFill>
                  <a:srgbClr val="020202"/>
                </a:solidFill>
                <a:effectLst/>
                <a:latin typeface="MuseoSans"/>
              </a:rPr>
              <a:t>COVID-19 and Bangladesh: Challenges</a:t>
            </a:r>
            <a:endParaRPr lang="en-US" dirty="0"/>
          </a:p>
        </p:txBody>
      </p:sp>
      <p:sp>
        <p:nvSpPr>
          <p:cNvPr id="7" name="TextBox 6">
            <a:extLst>
              <a:ext uri="{FF2B5EF4-FFF2-40B4-BE49-F238E27FC236}">
                <a16:creationId xmlns:a16="http://schemas.microsoft.com/office/drawing/2014/main" id="{D712C631-65B9-4833-BE4E-F8FA8533B149}"/>
              </a:ext>
            </a:extLst>
          </p:cNvPr>
          <p:cNvSpPr txBox="1"/>
          <p:nvPr/>
        </p:nvSpPr>
        <p:spPr>
          <a:xfrm>
            <a:off x="734290" y="1166842"/>
            <a:ext cx="11158174" cy="5262979"/>
          </a:xfrm>
          <a:prstGeom prst="rect">
            <a:avLst/>
          </a:prstGeom>
          <a:noFill/>
        </p:spPr>
        <p:txBody>
          <a:bodyPr wrap="square">
            <a:spAutoFit/>
          </a:bodyPr>
          <a:lstStyle/>
          <a:p>
            <a:pPr algn="just"/>
            <a:r>
              <a:rPr lang="en-US" sz="2400" dirty="0"/>
              <a:t>Preparedness is the key to addressing any health crisis, and so far, Bangladesh, as a lower-middle-income country, has numerous limitations in restricting the spread of the virus. </a:t>
            </a:r>
          </a:p>
          <a:p>
            <a:pPr algn="just"/>
            <a:endParaRPr lang="en-US" sz="2400" dirty="0"/>
          </a:p>
          <a:p>
            <a:pPr algn="just"/>
            <a:r>
              <a:rPr lang="en-US" sz="2400" dirty="0"/>
              <a:t>While continuing the lockdown at any cost with more strict maintenance, the country has to expand its testing and healthcare facilities. It has to ensure a constant supply of PPE for healthcare workers. Above all, improvised and timely measures taken with proper coordination may help the country to fight the lethal virus. </a:t>
            </a:r>
          </a:p>
          <a:p>
            <a:pPr algn="just"/>
            <a:endParaRPr lang="en-US" sz="2400" dirty="0"/>
          </a:p>
          <a:p>
            <a:pPr algn="just"/>
            <a:r>
              <a:rPr lang="en-US" sz="2400" dirty="0"/>
              <a:t>The Government will not be able to mitigate the situation alone (60); individual efforts from the citizens, direct involvement of the nation's public health experts, and international help are urgently needed. As the situation intensifies, the world is closely watching how Bangladesh will navigate this crisis.</a:t>
            </a:r>
          </a:p>
        </p:txBody>
      </p:sp>
    </p:spTree>
    <p:extLst>
      <p:ext uri="{BB962C8B-B14F-4D97-AF65-F5344CB8AC3E}">
        <p14:creationId xmlns:p14="http://schemas.microsoft.com/office/powerpoint/2010/main" val="2013759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CF80C-B255-4129-AA30-D3A0C3A02C11}"/>
              </a:ext>
            </a:extLst>
          </p:cNvPr>
          <p:cNvSpPr>
            <a:spLocks noGrp="1"/>
          </p:cNvSpPr>
          <p:nvPr>
            <p:ph type="title"/>
          </p:nvPr>
        </p:nvSpPr>
        <p:spPr/>
        <p:txBody>
          <a:bodyPr/>
          <a:lstStyle/>
          <a:p>
            <a:endParaRPr lang="en-US"/>
          </a:p>
        </p:txBody>
      </p:sp>
      <p:pic>
        <p:nvPicPr>
          <p:cNvPr id="3076" name="Picture 4" descr="Mark Question Sticker by Linzie Hunter for iOS &amp; Android | GIPHY">
            <a:extLst>
              <a:ext uri="{FF2B5EF4-FFF2-40B4-BE49-F238E27FC236}">
                <a16:creationId xmlns:a16="http://schemas.microsoft.com/office/drawing/2014/main" id="{06A53600-98EA-4440-B13B-99199ABD11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207" y="290945"/>
            <a:ext cx="11149585" cy="65670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9606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EB9BB-F1A9-4F9D-A2CD-5BB209347EA4}"/>
              </a:ext>
            </a:extLst>
          </p:cNvPr>
          <p:cNvSpPr>
            <a:spLocks noGrp="1"/>
          </p:cNvSpPr>
          <p:nvPr>
            <p:ph type="title"/>
          </p:nvPr>
        </p:nvSpPr>
        <p:spPr/>
        <p:txBody>
          <a:bodyPr/>
          <a:lstStyle/>
          <a:p>
            <a:endParaRPr lang="en-US"/>
          </a:p>
        </p:txBody>
      </p:sp>
      <p:pic>
        <p:nvPicPr>
          <p:cNvPr id="4098" name="Picture 2" descr="Thanks so Much for following me, and thanks to all the nice pin shares | Thank  you images, Welcome to the group, Thank you greetings">
            <a:extLst>
              <a:ext uri="{FF2B5EF4-FFF2-40B4-BE49-F238E27FC236}">
                <a16:creationId xmlns:a16="http://schemas.microsoft.com/office/drawing/2014/main" id="{F6468D84-FE49-430B-B9DE-1B8E73758708}"/>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95926" y="-16625"/>
            <a:ext cx="11397005" cy="67150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465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FE0DD-396C-4C62-8016-B7D47F69C064}"/>
              </a:ext>
            </a:extLst>
          </p:cNvPr>
          <p:cNvSpPr>
            <a:spLocks noGrp="1"/>
          </p:cNvSpPr>
          <p:nvPr>
            <p:ph type="title"/>
          </p:nvPr>
        </p:nvSpPr>
        <p:spPr>
          <a:xfrm>
            <a:off x="290945" y="448056"/>
            <a:ext cx="11748655" cy="640080"/>
          </a:xfrm>
        </p:spPr>
        <p:txBody>
          <a:bodyPr>
            <a:noAutofit/>
          </a:bodyPr>
          <a:lstStyle/>
          <a:p>
            <a:r>
              <a:rPr lang="en-US" sz="3200" b="1" dirty="0">
                <a:solidFill>
                  <a:srgbClr val="47425D"/>
                </a:solidFill>
                <a:latin typeface="Source Sans Pro" panose="020B0503030403020204" pitchFamily="34" charset="0"/>
              </a:rPr>
              <a:t>What is the difference between Global Health and Public Health?</a:t>
            </a:r>
            <a:endParaRPr lang="en-US" sz="3200" dirty="0"/>
          </a:p>
        </p:txBody>
      </p:sp>
      <p:sp>
        <p:nvSpPr>
          <p:cNvPr id="5" name="TextBox 4">
            <a:extLst>
              <a:ext uri="{FF2B5EF4-FFF2-40B4-BE49-F238E27FC236}">
                <a16:creationId xmlns:a16="http://schemas.microsoft.com/office/drawing/2014/main" id="{E1720029-ADED-41DF-8054-65FC24AF1BBB}"/>
              </a:ext>
            </a:extLst>
          </p:cNvPr>
          <p:cNvSpPr txBox="1"/>
          <p:nvPr/>
        </p:nvSpPr>
        <p:spPr>
          <a:xfrm>
            <a:off x="595745" y="1496291"/>
            <a:ext cx="11194473" cy="5509200"/>
          </a:xfrm>
          <a:prstGeom prst="rect">
            <a:avLst/>
          </a:prstGeom>
          <a:noFill/>
        </p:spPr>
        <p:txBody>
          <a:bodyPr wrap="square">
            <a:spAutoFit/>
          </a:bodyPr>
          <a:lstStyle/>
          <a:p>
            <a:pPr marL="457200" indent="-457200" algn="just">
              <a:buFont typeface="Arial" panose="020B0604020202020204" pitchFamily="34" charset="0"/>
              <a:buChar char="•"/>
            </a:pPr>
            <a:r>
              <a:rPr lang="en-US" sz="3200" b="0" i="0" dirty="0">
                <a:solidFill>
                  <a:srgbClr val="47425D"/>
                </a:solidFill>
                <a:effectLst/>
                <a:latin typeface="Source Sans Pro" panose="020B0503030403020204" pitchFamily="34" charset="0"/>
              </a:rPr>
              <a:t>Global Health and Public Health as two specialties of healthcare have similar overarching goals with professionals engaged in betterment of individual health, constant improvement in longevity, improve quality of life, socioeconomic upliftment, manage and mitigate short term and long-term health risks, etc.</a:t>
            </a:r>
          </a:p>
          <a:p>
            <a:pPr marL="457200" indent="-457200" algn="just">
              <a:buFont typeface="Arial" panose="020B0604020202020204" pitchFamily="34" charset="0"/>
              <a:buChar char="•"/>
            </a:pPr>
            <a:endParaRPr lang="en-US" sz="3200" b="0" i="0" dirty="0">
              <a:solidFill>
                <a:srgbClr val="47425D"/>
              </a:solidFill>
              <a:effectLst/>
              <a:latin typeface="Source Sans Pro" panose="020B0503030403020204" pitchFamily="34" charset="0"/>
            </a:endParaRPr>
          </a:p>
          <a:p>
            <a:pPr marL="457200" indent="-457200" algn="just">
              <a:buFont typeface="Arial" panose="020B0604020202020204" pitchFamily="34" charset="0"/>
              <a:buChar char="•"/>
            </a:pPr>
            <a:r>
              <a:rPr lang="en-US" sz="3200" b="0" i="0" dirty="0">
                <a:solidFill>
                  <a:srgbClr val="47425D"/>
                </a:solidFill>
                <a:effectLst/>
                <a:latin typeface="Source Sans Pro" panose="020B0503030403020204" pitchFamily="34" charset="0"/>
              </a:rPr>
              <a:t>However, the approach and operations of both the specialties differ in relation to geopolitical symbiosis, population health, healthcare economics and interrelationship among allied disciplines.</a:t>
            </a:r>
          </a:p>
        </p:txBody>
      </p:sp>
    </p:spTree>
    <p:extLst>
      <p:ext uri="{BB962C8B-B14F-4D97-AF65-F5344CB8AC3E}">
        <p14:creationId xmlns:p14="http://schemas.microsoft.com/office/powerpoint/2010/main" val="1653141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4C918-5BF0-4630-BADF-70ADADDF38E0}"/>
              </a:ext>
            </a:extLst>
          </p:cNvPr>
          <p:cNvSpPr>
            <a:spLocks noGrp="1"/>
          </p:cNvSpPr>
          <p:nvPr>
            <p:ph type="title"/>
          </p:nvPr>
        </p:nvSpPr>
        <p:spPr/>
        <p:txBody>
          <a:bodyPr/>
          <a:lstStyle/>
          <a:p>
            <a:r>
              <a:rPr lang="en-US" sz="2800" b="1" dirty="0">
                <a:solidFill>
                  <a:srgbClr val="47425D"/>
                </a:solidFill>
                <a:latin typeface="Source Sans Pro" panose="020B0503030403020204" pitchFamily="34" charset="0"/>
              </a:rPr>
              <a:t>Global Health and Public Health</a:t>
            </a:r>
            <a:endParaRPr lang="en-US" dirty="0"/>
          </a:p>
        </p:txBody>
      </p:sp>
      <p:graphicFrame>
        <p:nvGraphicFramePr>
          <p:cNvPr id="4" name="Table 3">
            <a:extLst>
              <a:ext uri="{FF2B5EF4-FFF2-40B4-BE49-F238E27FC236}">
                <a16:creationId xmlns:a16="http://schemas.microsoft.com/office/drawing/2014/main" id="{75DA8DA2-8666-4F4A-B9FE-E2471B5D0AAC}"/>
              </a:ext>
            </a:extLst>
          </p:cNvPr>
          <p:cNvGraphicFramePr>
            <a:graphicFrameLocks noGrp="1"/>
          </p:cNvGraphicFramePr>
          <p:nvPr>
            <p:extLst>
              <p:ext uri="{D42A27DB-BD31-4B8C-83A1-F6EECF244321}">
                <p14:modId xmlns:p14="http://schemas.microsoft.com/office/powerpoint/2010/main" val="554269225"/>
              </p:ext>
            </p:extLst>
          </p:nvPr>
        </p:nvGraphicFramePr>
        <p:xfrm>
          <a:off x="665018" y="1246909"/>
          <a:ext cx="11139054" cy="5506144"/>
        </p:xfrm>
        <a:graphic>
          <a:graphicData uri="http://schemas.openxmlformats.org/drawingml/2006/table">
            <a:tbl>
              <a:tblPr/>
              <a:tblGrid>
                <a:gridCol w="3713018">
                  <a:extLst>
                    <a:ext uri="{9D8B030D-6E8A-4147-A177-3AD203B41FA5}">
                      <a16:colId xmlns:a16="http://schemas.microsoft.com/office/drawing/2014/main" val="2563162263"/>
                    </a:ext>
                  </a:extLst>
                </a:gridCol>
                <a:gridCol w="3713018">
                  <a:extLst>
                    <a:ext uri="{9D8B030D-6E8A-4147-A177-3AD203B41FA5}">
                      <a16:colId xmlns:a16="http://schemas.microsoft.com/office/drawing/2014/main" val="2060817736"/>
                    </a:ext>
                  </a:extLst>
                </a:gridCol>
                <a:gridCol w="3713018">
                  <a:extLst>
                    <a:ext uri="{9D8B030D-6E8A-4147-A177-3AD203B41FA5}">
                      <a16:colId xmlns:a16="http://schemas.microsoft.com/office/drawing/2014/main" val="3863974745"/>
                    </a:ext>
                  </a:extLst>
                </a:gridCol>
              </a:tblGrid>
              <a:tr h="303261">
                <a:tc>
                  <a:txBody>
                    <a:bodyPr/>
                    <a:lstStyle/>
                    <a:p>
                      <a:pPr algn="ctr"/>
                      <a:r>
                        <a:rPr lang="en-US" sz="1800" dirty="0">
                          <a:effectLst/>
                        </a:rPr>
                        <a:t>Items</a:t>
                      </a:r>
                    </a:p>
                  </a:txBody>
                  <a:tcPr marL="52668" marR="52668" marT="26334" marB="26334" anchor="ctr">
                    <a:lnL w="9525" cap="flat" cmpd="sng" algn="ctr">
                      <a:solidFill>
                        <a:srgbClr val="333333"/>
                      </a:solidFill>
                      <a:prstDash val="solid"/>
                      <a:round/>
                      <a:headEnd type="none" w="med" len="med"/>
                      <a:tailEnd type="none" w="med" len="med"/>
                    </a:lnL>
                    <a:lnR w="9525" cap="flat" cmpd="sng" algn="ctr">
                      <a:solidFill>
                        <a:srgbClr val="333333"/>
                      </a:solidFill>
                      <a:prstDash val="solid"/>
                      <a:round/>
                      <a:headEnd type="none" w="med" len="med"/>
                      <a:tailEnd type="none" w="med" len="med"/>
                    </a:lnR>
                    <a:lnT w="9525" cap="flat" cmpd="sng" algn="ctr">
                      <a:solidFill>
                        <a:srgbClr val="333333"/>
                      </a:solidFill>
                      <a:prstDash val="solid"/>
                      <a:round/>
                      <a:headEnd type="none" w="med" len="med"/>
                      <a:tailEnd type="none" w="med" len="med"/>
                    </a:lnT>
                    <a:lnB w="9525" cap="flat" cmpd="sng" algn="ctr">
                      <a:solidFill>
                        <a:srgbClr val="333333"/>
                      </a:solidFill>
                      <a:prstDash val="solid"/>
                      <a:round/>
                      <a:headEnd type="none" w="med" len="med"/>
                      <a:tailEnd type="none" w="med" len="med"/>
                    </a:lnB>
                    <a:solidFill>
                      <a:srgbClr val="FFFFFF"/>
                    </a:solidFill>
                  </a:tcPr>
                </a:tc>
                <a:tc>
                  <a:txBody>
                    <a:bodyPr/>
                    <a:lstStyle/>
                    <a:p>
                      <a:pPr algn="ctr"/>
                      <a:r>
                        <a:rPr lang="en-US" sz="1800" b="1">
                          <a:effectLst/>
                        </a:rPr>
                        <a:t>Global Health</a:t>
                      </a:r>
                      <a:endParaRPr lang="en-US" sz="1800">
                        <a:effectLst/>
                      </a:endParaRPr>
                    </a:p>
                  </a:txBody>
                  <a:tcPr marL="52668" marR="52668" marT="26334" marB="26334" anchor="ctr">
                    <a:lnL w="9525" cap="flat" cmpd="sng" algn="ctr">
                      <a:solidFill>
                        <a:srgbClr val="333333"/>
                      </a:solidFill>
                      <a:prstDash val="solid"/>
                      <a:round/>
                      <a:headEnd type="none" w="med" len="med"/>
                      <a:tailEnd type="none" w="med" len="med"/>
                    </a:lnL>
                    <a:lnR w="9525" cap="flat" cmpd="sng" algn="ctr">
                      <a:solidFill>
                        <a:srgbClr val="333333"/>
                      </a:solidFill>
                      <a:prstDash val="solid"/>
                      <a:round/>
                      <a:headEnd type="none" w="med" len="med"/>
                      <a:tailEnd type="none" w="med" len="med"/>
                    </a:lnR>
                    <a:lnT w="9525" cap="flat" cmpd="sng" algn="ctr">
                      <a:solidFill>
                        <a:srgbClr val="333333"/>
                      </a:solidFill>
                      <a:prstDash val="solid"/>
                      <a:round/>
                      <a:headEnd type="none" w="med" len="med"/>
                      <a:tailEnd type="none" w="med" len="med"/>
                    </a:lnT>
                    <a:lnB w="9525" cap="flat" cmpd="sng" algn="ctr">
                      <a:solidFill>
                        <a:srgbClr val="333333"/>
                      </a:solidFill>
                      <a:prstDash val="solid"/>
                      <a:round/>
                      <a:headEnd type="none" w="med" len="med"/>
                      <a:tailEnd type="none" w="med" len="med"/>
                    </a:lnB>
                    <a:solidFill>
                      <a:srgbClr val="FFFFFF"/>
                    </a:solidFill>
                  </a:tcPr>
                </a:tc>
                <a:tc>
                  <a:txBody>
                    <a:bodyPr/>
                    <a:lstStyle/>
                    <a:p>
                      <a:pPr algn="ctr"/>
                      <a:r>
                        <a:rPr lang="en-US" sz="1800" b="1">
                          <a:effectLst/>
                        </a:rPr>
                        <a:t>Public Health</a:t>
                      </a:r>
                      <a:endParaRPr lang="en-US" sz="1800">
                        <a:effectLst/>
                      </a:endParaRPr>
                    </a:p>
                  </a:txBody>
                  <a:tcPr marL="52668" marR="52668" marT="26334" marB="26334" anchor="ctr">
                    <a:lnL w="9525" cap="flat" cmpd="sng" algn="ctr">
                      <a:solidFill>
                        <a:srgbClr val="333333"/>
                      </a:solidFill>
                      <a:prstDash val="solid"/>
                      <a:round/>
                      <a:headEnd type="none" w="med" len="med"/>
                      <a:tailEnd type="none" w="med" len="med"/>
                    </a:lnL>
                    <a:lnR w="9525" cap="flat" cmpd="sng" algn="ctr">
                      <a:solidFill>
                        <a:srgbClr val="333333"/>
                      </a:solidFill>
                      <a:prstDash val="solid"/>
                      <a:round/>
                      <a:headEnd type="none" w="med" len="med"/>
                      <a:tailEnd type="none" w="med" len="med"/>
                    </a:lnR>
                    <a:lnT w="9525" cap="flat" cmpd="sng" algn="ctr">
                      <a:solidFill>
                        <a:srgbClr val="333333"/>
                      </a:solidFill>
                      <a:prstDash val="solid"/>
                      <a:round/>
                      <a:headEnd type="none" w="med" len="med"/>
                      <a:tailEnd type="none" w="med" len="med"/>
                    </a:lnT>
                    <a:lnB w="9525" cap="flat" cmpd="sng" algn="ctr">
                      <a:solidFill>
                        <a:srgbClr val="333333"/>
                      </a:solidFill>
                      <a:prstDash val="solid"/>
                      <a:round/>
                      <a:headEnd type="none" w="med" len="med"/>
                      <a:tailEnd type="none" w="med" len="med"/>
                    </a:lnB>
                    <a:solidFill>
                      <a:srgbClr val="FFFFFF"/>
                    </a:solidFill>
                  </a:tcPr>
                </a:tc>
                <a:extLst>
                  <a:ext uri="{0D108BD9-81ED-4DB2-BD59-A6C34878D82A}">
                    <a16:rowId xmlns:a16="http://schemas.microsoft.com/office/drawing/2014/main" val="3330410962"/>
                  </a:ext>
                </a:extLst>
              </a:tr>
              <a:tr h="985597">
                <a:tc>
                  <a:txBody>
                    <a:bodyPr/>
                    <a:lstStyle/>
                    <a:p>
                      <a:pPr algn="ctr"/>
                      <a:r>
                        <a:rPr lang="en-US" sz="1800" b="1">
                          <a:effectLst/>
                        </a:rPr>
                        <a:t>Geopolitical</a:t>
                      </a:r>
                      <a:endParaRPr lang="en-US" sz="1800">
                        <a:effectLst/>
                      </a:endParaRPr>
                    </a:p>
                  </a:txBody>
                  <a:tcPr marL="52668" marR="52668" marT="26334" marB="26334" anchor="ctr">
                    <a:lnL w="9525" cap="flat" cmpd="sng" algn="ctr">
                      <a:solidFill>
                        <a:srgbClr val="333333"/>
                      </a:solidFill>
                      <a:prstDash val="solid"/>
                      <a:round/>
                      <a:headEnd type="none" w="med" len="med"/>
                      <a:tailEnd type="none" w="med" len="med"/>
                    </a:lnL>
                    <a:lnR w="9525" cap="flat" cmpd="sng" algn="ctr">
                      <a:solidFill>
                        <a:srgbClr val="333333"/>
                      </a:solidFill>
                      <a:prstDash val="solid"/>
                      <a:round/>
                      <a:headEnd type="none" w="med" len="med"/>
                      <a:tailEnd type="none" w="med" len="med"/>
                    </a:lnR>
                    <a:lnT w="9525" cap="flat" cmpd="sng" algn="ctr">
                      <a:solidFill>
                        <a:srgbClr val="333333"/>
                      </a:solidFill>
                      <a:prstDash val="solid"/>
                      <a:round/>
                      <a:headEnd type="none" w="med" len="med"/>
                      <a:tailEnd type="none" w="med" len="med"/>
                    </a:lnT>
                    <a:lnB w="9525" cap="flat" cmpd="sng" algn="ctr">
                      <a:solidFill>
                        <a:srgbClr val="333333"/>
                      </a:solidFill>
                      <a:prstDash val="solid"/>
                      <a:round/>
                      <a:headEnd type="none" w="med" len="med"/>
                      <a:tailEnd type="none" w="med" len="med"/>
                    </a:lnB>
                    <a:solidFill>
                      <a:srgbClr val="FFFFFF"/>
                    </a:solidFill>
                  </a:tcPr>
                </a:tc>
                <a:tc>
                  <a:txBody>
                    <a:bodyPr/>
                    <a:lstStyle/>
                    <a:p>
                      <a:pPr algn="ctr"/>
                      <a:r>
                        <a:rPr lang="en-US" sz="1800">
                          <a:effectLst/>
                        </a:rPr>
                        <a:t>Healthcare problems and policy issues that transcend internationally</a:t>
                      </a:r>
                    </a:p>
                  </a:txBody>
                  <a:tcPr marL="52668" marR="52668" marT="26334" marB="26334" anchor="ctr">
                    <a:lnL w="9525" cap="flat" cmpd="sng" algn="ctr">
                      <a:solidFill>
                        <a:srgbClr val="333333"/>
                      </a:solidFill>
                      <a:prstDash val="solid"/>
                      <a:round/>
                      <a:headEnd type="none" w="med" len="med"/>
                      <a:tailEnd type="none" w="med" len="med"/>
                    </a:lnL>
                    <a:lnR w="9525" cap="flat" cmpd="sng" algn="ctr">
                      <a:solidFill>
                        <a:srgbClr val="333333"/>
                      </a:solidFill>
                      <a:prstDash val="solid"/>
                      <a:round/>
                      <a:headEnd type="none" w="med" len="med"/>
                      <a:tailEnd type="none" w="med" len="med"/>
                    </a:lnR>
                    <a:lnT w="9525" cap="flat" cmpd="sng" algn="ctr">
                      <a:solidFill>
                        <a:srgbClr val="333333"/>
                      </a:solidFill>
                      <a:prstDash val="solid"/>
                      <a:round/>
                      <a:headEnd type="none" w="med" len="med"/>
                      <a:tailEnd type="none" w="med" len="med"/>
                    </a:lnT>
                    <a:lnB w="9525" cap="flat" cmpd="sng" algn="ctr">
                      <a:solidFill>
                        <a:srgbClr val="333333"/>
                      </a:solidFill>
                      <a:prstDash val="solid"/>
                      <a:round/>
                      <a:headEnd type="none" w="med" len="med"/>
                      <a:tailEnd type="none" w="med" len="med"/>
                    </a:lnB>
                    <a:solidFill>
                      <a:srgbClr val="FFFFFF"/>
                    </a:solidFill>
                  </a:tcPr>
                </a:tc>
                <a:tc>
                  <a:txBody>
                    <a:bodyPr/>
                    <a:lstStyle/>
                    <a:p>
                      <a:pPr algn="ctr"/>
                      <a:r>
                        <a:rPr lang="en-US" sz="1800">
                          <a:effectLst/>
                        </a:rPr>
                        <a:t>Major focus is on specific communities or meeting national goals</a:t>
                      </a:r>
                    </a:p>
                  </a:txBody>
                  <a:tcPr marL="52668" marR="52668" marT="26334" marB="26334" anchor="ctr">
                    <a:lnL w="9525" cap="flat" cmpd="sng" algn="ctr">
                      <a:solidFill>
                        <a:srgbClr val="333333"/>
                      </a:solidFill>
                      <a:prstDash val="solid"/>
                      <a:round/>
                      <a:headEnd type="none" w="med" len="med"/>
                      <a:tailEnd type="none" w="med" len="med"/>
                    </a:lnL>
                    <a:lnR w="9525" cap="flat" cmpd="sng" algn="ctr">
                      <a:solidFill>
                        <a:srgbClr val="333333"/>
                      </a:solidFill>
                      <a:prstDash val="solid"/>
                      <a:round/>
                      <a:headEnd type="none" w="med" len="med"/>
                      <a:tailEnd type="none" w="med" len="med"/>
                    </a:lnR>
                    <a:lnT w="9525" cap="flat" cmpd="sng" algn="ctr">
                      <a:solidFill>
                        <a:srgbClr val="333333"/>
                      </a:solidFill>
                      <a:prstDash val="solid"/>
                      <a:round/>
                      <a:headEnd type="none" w="med" len="med"/>
                      <a:tailEnd type="none" w="med" len="med"/>
                    </a:lnT>
                    <a:lnB w="9525" cap="flat" cmpd="sng" algn="ctr">
                      <a:solidFill>
                        <a:srgbClr val="333333"/>
                      </a:solidFill>
                      <a:prstDash val="solid"/>
                      <a:round/>
                      <a:headEnd type="none" w="med" len="med"/>
                      <a:tailEnd type="none" w="med" len="med"/>
                    </a:lnB>
                    <a:solidFill>
                      <a:srgbClr val="FFFFFF"/>
                    </a:solidFill>
                  </a:tcPr>
                </a:tc>
                <a:extLst>
                  <a:ext uri="{0D108BD9-81ED-4DB2-BD59-A6C34878D82A}">
                    <a16:rowId xmlns:a16="http://schemas.microsoft.com/office/drawing/2014/main" val="491891827"/>
                  </a:ext>
                </a:extLst>
              </a:tr>
              <a:tr h="1895377">
                <a:tc>
                  <a:txBody>
                    <a:bodyPr/>
                    <a:lstStyle/>
                    <a:p>
                      <a:pPr algn="ctr"/>
                      <a:r>
                        <a:rPr lang="en-US" sz="1800" b="1">
                          <a:effectLst/>
                        </a:rPr>
                        <a:t>Collaboration and Alliances</a:t>
                      </a:r>
                      <a:endParaRPr lang="en-US" sz="1800">
                        <a:effectLst/>
                      </a:endParaRPr>
                    </a:p>
                  </a:txBody>
                  <a:tcPr marL="52668" marR="52668" marT="26334" marB="26334" anchor="ctr">
                    <a:lnL w="9525" cap="flat" cmpd="sng" algn="ctr">
                      <a:solidFill>
                        <a:srgbClr val="333333"/>
                      </a:solidFill>
                      <a:prstDash val="solid"/>
                      <a:round/>
                      <a:headEnd type="none" w="med" len="med"/>
                      <a:tailEnd type="none" w="med" len="med"/>
                    </a:lnL>
                    <a:lnR w="9525" cap="flat" cmpd="sng" algn="ctr">
                      <a:solidFill>
                        <a:srgbClr val="333333"/>
                      </a:solidFill>
                      <a:prstDash val="solid"/>
                      <a:round/>
                      <a:headEnd type="none" w="med" len="med"/>
                      <a:tailEnd type="none" w="med" len="med"/>
                    </a:lnR>
                    <a:lnT w="9525" cap="flat" cmpd="sng" algn="ctr">
                      <a:solidFill>
                        <a:srgbClr val="333333"/>
                      </a:solidFill>
                      <a:prstDash val="solid"/>
                      <a:round/>
                      <a:headEnd type="none" w="med" len="med"/>
                      <a:tailEnd type="none" w="med" len="med"/>
                    </a:lnT>
                    <a:lnB w="9525" cap="flat" cmpd="sng" algn="ctr">
                      <a:solidFill>
                        <a:srgbClr val="333333"/>
                      </a:solidFill>
                      <a:prstDash val="solid"/>
                      <a:round/>
                      <a:headEnd type="none" w="med" len="med"/>
                      <a:tailEnd type="none" w="med" len="med"/>
                    </a:lnB>
                    <a:solidFill>
                      <a:srgbClr val="FFFFFF"/>
                    </a:solidFill>
                  </a:tcPr>
                </a:tc>
                <a:tc>
                  <a:txBody>
                    <a:bodyPr/>
                    <a:lstStyle/>
                    <a:p>
                      <a:pPr algn="ctr"/>
                      <a:r>
                        <a:rPr lang="en-US" sz="1800">
                          <a:effectLst/>
                        </a:rPr>
                        <a:t>Global. Strongly propagates interdependence and not merely a flow of resources and information from the developed to the developing nations</a:t>
                      </a:r>
                    </a:p>
                  </a:txBody>
                  <a:tcPr marL="52668" marR="52668" marT="26334" marB="26334" anchor="ctr">
                    <a:lnL w="9525" cap="flat" cmpd="sng" algn="ctr">
                      <a:solidFill>
                        <a:srgbClr val="333333"/>
                      </a:solidFill>
                      <a:prstDash val="solid"/>
                      <a:round/>
                      <a:headEnd type="none" w="med" len="med"/>
                      <a:tailEnd type="none" w="med" len="med"/>
                    </a:lnL>
                    <a:lnR w="9525" cap="flat" cmpd="sng" algn="ctr">
                      <a:solidFill>
                        <a:srgbClr val="333333"/>
                      </a:solidFill>
                      <a:prstDash val="solid"/>
                      <a:round/>
                      <a:headEnd type="none" w="med" len="med"/>
                      <a:tailEnd type="none" w="med" len="med"/>
                    </a:lnR>
                    <a:lnT w="9525" cap="flat" cmpd="sng" algn="ctr">
                      <a:solidFill>
                        <a:srgbClr val="333333"/>
                      </a:solidFill>
                      <a:prstDash val="solid"/>
                      <a:round/>
                      <a:headEnd type="none" w="med" len="med"/>
                      <a:tailEnd type="none" w="med" len="med"/>
                    </a:lnT>
                    <a:lnB w="9525" cap="flat" cmpd="sng" algn="ctr">
                      <a:solidFill>
                        <a:srgbClr val="333333"/>
                      </a:solidFill>
                      <a:prstDash val="solid"/>
                      <a:round/>
                      <a:headEnd type="none" w="med" len="med"/>
                      <a:tailEnd type="none" w="med" len="med"/>
                    </a:lnB>
                    <a:solidFill>
                      <a:srgbClr val="FFFFFF"/>
                    </a:solidFill>
                  </a:tcPr>
                </a:tc>
                <a:tc>
                  <a:txBody>
                    <a:bodyPr/>
                    <a:lstStyle/>
                    <a:p>
                      <a:pPr algn="ctr"/>
                      <a:r>
                        <a:rPr lang="en-US" sz="1800">
                          <a:effectLst/>
                        </a:rPr>
                        <a:t>National. Based on economic and knowledge dependence of the developing on the developed, directly or via world associations and organizations.</a:t>
                      </a:r>
                    </a:p>
                  </a:txBody>
                  <a:tcPr marL="52668" marR="52668" marT="26334" marB="26334" anchor="ctr">
                    <a:lnL w="9525" cap="flat" cmpd="sng" algn="ctr">
                      <a:solidFill>
                        <a:srgbClr val="333333"/>
                      </a:solidFill>
                      <a:prstDash val="solid"/>
                      <a:round/>
                      <a:headEnd type="none" w="med" len="med"/>
                      <a:tailEnd type="none" w="med" len="med"/>
                    </a:lnL>
                    <a:lnR w="9525" cap="flat" cmpd="sng" algn="ctr">
                      <a:solidFill>
                        <a:srgbClr val="333333"/>
                      </a:solidFill>
                      <a:prstDash val="solid"/>
                      <a:round/>
                      <a:headEnd type="none" w="med" len="med"/>
                      <a:tailEnd type="none" w="med" len="med"/>
                    </a:lnR>
                    <a:lnT w="9525" cap="flat" cmpd="sng" algn="ctr">
                      <a:solidFill>
                        <a:srgbClr val="333333"/>
                      </a:solidFill>
                      <a:prstDash val="solid"/>
                      <a:round/>
                      <a:headEnd type="none" w="med" len="med"/>
                      <a:tailEnd type="none" w="med" len="med"/>
                    </a:lnT>
                    <a:lnB w="9525" cap="flat" cmpd="sng" algn="ctr">
                      <a:solidFill>
                        <a:srgbClr val="333333"/>
                      </a:solidFill>
                      <a:prstDash val="solid"/>
                      <a:round/>
                      <a:headEnd type="none" w="med" len="med"/>
                      <a:tailEnd type="none" w="med" len="med"/>
                    </a:lnB>
                    <a:solidFill>
                      <a:srgbClr val="FFFFFF"/>
                    </a:solidFill>
                  </a:tcPr>
                </a:tc>
                <a:extLst>
                  <a:ext uri="{0D108BD9-81ED-4DB2-BD59-A6C34878D82A}">
                    <a16:rowId xmlns:a16="http://schemas.microsoft.com/office/drawing/2014/main" val="1422627194"/>
                  </a:ext>
                </a:extLst>
              </a:tr>
              <a:tr h="303261">
                <a:tc>
                  <a:txBody>
                    <a:bodyPr/>
                    <a:lstStyle/>
                    <a:p>
                      <a:pPr algn="ctr"/>
                      <a:r>
                        <a:rPr lang="en-US" sz="1800" b="1">
                          <a:effectLst/>
                        </a:rPr>
                        <a:t>Population Health</a:t>
                      </a:r>
                      <a:endParaRPr lang="en-US" sz="1800">
                        <a:effectLst/>
                      </a:endParaRPr>
                    </a:p>
                  </a:txBody>
                  <a:tcPr marL="52668" marR="52668" marT="26334" marB="26334" anchor="ctr">
                    <a:lnL w="9525" cap="flat" cmpd="sng" algn="ctr">
                      <a:solidFill>
                        <a:srgbClr val="333333"/>
                      </a:solidFill>
                      <a:prstDash val="solid"/>
                      <a:round/>
                      <a:headEnd type="none" w="med" len="med"/>
                      <a:tailEnd type="none" w="med" len="med"/>
                    </a:lnL>
                    <a:lnR w="9525" cap="flat" cmpd="sng" algn="ctr">
                      <a:solidFill>
                        <a:srgbClr val="333333"/>
                      </a:solidFill>
                      <a:prstDash val="solid"/>
                      <a:round/>
                      <a:headEnd type="none" w="med" len="med"/>
                      <a:tailEnd type="none" w="med" len="med"/>
                    </a:lnR>
                    <a:lnT w="9525" cap="flat" cmpd="sng" algn="ctr">
                      <a:solidFill>
                        <a:srgbClr val="333333"/>
                      </a:solidFill>
                      <a:prstDash val="solid"/>
                      <a:round/>
                      <a:headEnd type="none" w="med" len="med"/>
                      <a:tailEnd type="none" w="med" len="med"/>
                    </a:lnT>
                    <a:lnB w="9525" cap="flat" cmpd="sng" algn="ctr">
                      <a:solidFill>
                        <a:srgbClr val="333333"/>
                      </a:solidFill>
                      <a:prstDash val="solid"/>
                      <a:round/>
                      <a:headEnd type="none" w="med" len="med"/>
                      <a:tailEnd type="none" w="med" len="med"/>
                    </a:lnB>
                    <a:solidFill>
                      <a:srgbClr val="FFFFFF"/>
                    </a:solidFill>
                  </a:tcPr>
                </a:tc>
                <a:tc>
                  <a:txBody>
                    <a:bodyPr/>
                    <a:lstStyle/>
                    <a:p>
                      <a:pPr algn="ctr"/>
                      <a:r>
                        <a:rPr lang="en-US" sz="1800">
                          <a:effectLst/>
                        </a:rPr>
                        <a:t>Prevention and clinical</a:t>
                      </a:r>
                    </a:p>
                  </a:txBody>
                  <a:tcPr marL="52668" marR="52668" marT="26334" marB="26334" anchor="ctr">
                    <a:lnL w="9525" cap="flat" cmpd="sng" algn="ctr">
                      <a:solidFill>
                        <a:srgbClr val="333333"/>
                      </a:solidFill>
                      <a:prstDash val="solid"/>
                      <a:round/>
                      <a:headEnd type="none" w="med" len="med"/>
                      <a:tailEnd type="none" w="med" len="med"/>
                    </a:lnL>
                    <a:lnR w="9525" cap="flat" cmpd="sng" algn="ctr">
                      <a:solidFill>
                        <a:srgbClr val="333333"/>
                      </a:solidFill>
                      <a:prstDash val="solid"/>
                      <a:round/>
                      <a:headEnd type="none" w="med" len="med"/>
                      <a:tailEnd type="none" w="med" len="med"/>
                    </a:lnR>
                    <a:lnT w="9525" cap="flat" cmpd="sng" algn="ctr">
                      <a:solidFill>
                        <a:srgbClr val="333333"/>
                      </a:solidFill>
                      <a:prstDash val="solid"/>
                      <a:round/>
                      <a:headEnd type="none" w="med" len="med"/>
                      <a:tailEnd type="none" w="med" len="med"/>
                    </a:lnT>
                    <a:lnB w="9525" cap="flat" cmpd="sng" algn="ctr">
                      <a:solidFill>
                        <a:srgbClr val="333333"/>
                      </a:solidFill>
                      <a:prstDash val="solid"/>
                      <a:round/>
                      <a:headEnd type="none" w="med" len="med"/>
                      <a:tailEnd type="none" w="med" len="med"/>
                    </a:lnB>
                    <a:solidFill>
                      <a:srgbClr val="FFFFFF"/>
                    </a:solidFill>
                  </a:tcPr>
                </a:tc>
                <a:tc>
                  <a:txBody>
                    <a:bodyPr/>
                    <a:lstStyle/>
                    <a:p>
                      <a:pPr algn="ctr"/>
                      <a:r>
                        <a:rPr lang="en-US" sz="1800">
                          <a:effectLst/>
                        </a:rPr>
                        <a:t>Primarily Prevention</a:t>
                      </a:r>
                    </a:p>
                  </a:txBody>
                  <a:tcPr marL="52668" marR="52668" marT="26334" marB="26334" anchor="ctr">
                    <a:lnL w="9525" cap="flat" cmpd="sng" algn="ctr">
                      <a:solidFill>
                        <a:srgbClr val="333333"/>
                      </a:solidFill>
                      <a:prstDash val="solid"/>
                      <a:round/>
                      <a:headEnd type="none" w="med" len="med"/>
                      <a:tailEnd type="none" w="med" len="med"/>
                    </a:lnL>
                    <a:lnR w="9525" cap="flat" cmpd="sng" algn="ctr">
                      <a:solidFill>
                        <a:srgbClr val="333333"/>
                      </a:solidFill>
                      <a:prstDash val="solid"/>
                      <a:round/>
                      <a:headEnd type="none" w="med" len="med"/>
                      <a:tailEnd type="none" w="med" len="med"/>
                    </a:lnR>
                    <a:lnT w="9525" cap="flat" cmpd="sng" algn="ctr">
                      <a:solidFill>
                        <a:srgbClr val="333333"/>
                      </a:solidFill>
                      <a:prstDash val="solid"/>
                      <a:round/>
                      <a:headEnd type="none" w="med" len="med"/>
                      <a:tailEnd type="none" w="med" len="med"/>
                    </a:lnT>
                    <a:lnB w="9525" cap="flat" cmpd="sng" algn="ctr">
                      <a:solidFill>
                        <a:srgbClr val="333333"/>
                      </a:solidFill>
                      <a:prstDash val="solid"/>
                      <a:round/>
                      <a:headEnd type="none" w="med" len="med"/>
                      <a:tailEnd type="none" w="med" len="med"/>
                    </a:lnB>
                    <a:solidFill>
                      <a:srgbClr val="FFFFFF"/>
                    </a:solidFill>
                  </a:tcPr>
                </a:tc>
                <a:extLst>
                  <a:ext uri="{0D108BD9-81ED-4DB2-BD59-A6C34878D82A}">
                    <a16:rowId xmlns:a16="http://schemas.microsoft.com/office/drawing/2014/main" val="1340280690"/>
                  </a:ext>
                </a:extLst>
              </a:tr>
              <a:tr h="985597">
                <a:tc>
                  <a:txBody>
                    <a:bodyPr/>
                    <a:lstStyle/>
                    <a:p>
                      <a:pPr algn="ctr"/>
                      <a:r>
                        <a:rPr lang="en-US" sz="1800" b="1">
                          <a:effectLst/>
                        </a:rPr>
                        <a:t>Healthcare economics and outreach</a:t>
                      </a:r>
                      <a:endParaRPr lang="en-US" sz="1800">
                        <a:effectLst/>
                      </a:endParaRPr>
                    </a:p>
                  </a:txBody>
                  <a:tcPr marL="52668" marR="52668" marT="26334" marB="26334" anchor="ctr">
                    <a:lnL w="9525" cap="flat" cmpd="sng" algn="ctr">
                      <a:solidFill>
                        <a:srgbClr val="333333"/>
                      </a:solidFill>
                      <a:prstDash val="solid"/>
                      <a:round/>
                      <a:headEnd type="none" w="med" len="med"/>
                      <a:tailEnd type="none" w="med" len="med"/>
                    </a:lnL>
                    <a:lnR w="9525" cap="flat" cmpd="sng" algn="ctr">
                      <a:solidFill>
                        <a:srgbClr val="333333"/>
                      </a:solidFill>
                      <a:prstDash val="solid"/>
                      <a:round/>
                      <a:headEnd type="none" w="med" len="med"/>
                      <a:tailEnd type="none" w="med" len="med"/>
                    </a:lnR>
                    <a:lnT w="9525" cap="flat" cmpd="sng" algn="ctr">
                      <a:solidFill>
                        <a:srgbClr val="333333"/>
                      </a:solidFill>
                      <a:prstDash val="solid"/>
                      <a:round/>
                      <a:headEnd type="none" w="med" len="med"/>
                      <a:tailEnd type="none" w="med" len="med"/>
                    </a:lnT>
                    <a:lnB w="9525" cap="flat" cmpd="sng" algn="ctr">
                      <a:solidFill>
                        <a:srgbClr val="333333"/>
                      </a:solidFill>
                      <a:prstDash val="solid"/>
                      <a:round/>
                      <a:headEnd type="none" w="med" len="med"/>
                      <a:tailEnd type="none" w="med" len="med"/>
                    </a:lnB>
                    <a:solidFill>
                      <a:srgbClr val="FFFFFF"/>
                    </a:solidFill>
                  </a:tcPr>
                </a:tc>
                <a:tc>
                  <a:txBody>
                    <a:bodyPr/>
                    <a:lstStyle/>
                    <a:p>
                      <a:pPr algn="ctr"/>
                      <a:r>
                        <a:rPr lang="en-US" sz="1800">
                          <a:effectLst/>
                        </a:rPr>
                        <a:t>Equitable distribution of healthcare resources including finances among nations</a:t>
                      </a:r>
                    </a:p>
                  </a:txBody>
                  <a:tcPr marL="52668" marR="52668" marT="26334" marB="26334" anchor="ctr">
                    <a:lnL w="9525" cap="flat" cmpd="sng" algn="ctr">
                      <a:solidFill>
                        <a:srgbClr val="333333"/>
                      </a:solidFill>
                      <a:prstDash val="solid"/>
                      <a:round/>
                      <a:headEnd type="none" w="med" len="med"/>
                      <a:tailEnd type="none" w="med" len="med"/>
                    </a:lnL>
                    <a:lnR w="9525" cap="flat" cmpd="sng" algn="ctr">
                      <a:solidFill>
                        <a:srgbClr val="333333"/>
                      </a:solidFill>
                      <a:prstDash val="solid"/>
                      <a:round/>
                      <a:headEnd type="none" w="med" len="med"/>
                      <a:tailEnd type="none" w="med" len="med"/>
                    </a:lnR>
                    <a:lnT w="9525" cap="flat" cmpd="sng" algn="ctr">
                      <a:solidFill>
                        <a:srgbClr val="333333"/>
                      </a:solidFill>
                      <a:prstDash val="solid"/>
                      <a:round/>
                      <a:headEnd type="none" w="med" len="med"/>
                      <a:tailEnd type="none" w="med" len="med"/>
                    </a:lnT>
                    <a:lnB w="9525" cap="flat" cmpd="sng" algn="ctr">
                      <a:solidFill>
                        <a:srgbClr val="333333"/>
                      </a:solidFill>
                      <a:prstDash val="solid"/>
                      <a:round/>
                      <a:headEnd type="none" w="med" len="med"/>
                      <a:tailEnd type="none" w="med" len="med"/>
                    </a:lnB>
                    <a:solidFill>
                      <a:srgbClr val="FFFFFF"/>
                    </a:solidFill>
                  </a:tcPr>
                </a:tc>
                <a:tc>
                  <a:txBody>
                    <a:bodyPr/>
                    <a:lstStyle/>
                    <a:p>
                      <a:pPr algn="ctr"/>
                      <a:r>
                        <a:rPr lang="en-US" sz="1800">
                          <a:effectLst/>
                        </a:rPr>
                        <a:t>Healthcare equity within a nation or locality</a:t>
                      </a:r>
                    </a:p>
                  </a:txBody>
                  <a:tcPr marL="52668" marR="52668" marT="26334" marB="26334" anchor="ctr">
                    <a:lnL w="9525" cap="flat" cmpd="sng" algn="ctr">
                      <a:solidFill>
                        <a:srgbClr val="333333"/>
                      </a:solidFill>
                      <a:prstDash val="solid"/>
                      <a:round/>
                      <a:headEnd type="none" w="med" len="med"/>
                      <a:tailEnd type="none" w="med" len="med"/>
                    </a:lnL>
                    <a:lnR w="9525" cap="flat" cmpd="sng" algn="ctr">
                      <a:solidFill>
                        <a:srgbClr val="333333"/>
                      </a:solidFill>
                      <a:prstDash val="solid"/>
                      <a:round/>
                      <a:headEnd type="none" w="med" len="med"/>
                      <a:tailEnd type="none" w="med" len="med"/>
                    </a:lnR>
                    <a:lnT w="9525" cap="flat" cmpd="sng" algn="ctr">
                      <a:solidFill>
                        <a:srgbClr val="333333"/>
                      </a:solidFill>
                      <a:prstDash val="solid"/>
                      <a:round/>
                      <a:headEnd type="none" w="med" len="med"/>
                      <a:tailEnd type="none" w="med" len="med"/>
                    </a:lnT>
                    <a:lnB w="9525" cap="flat" cmpd="sng" algn="ctr">
                      <a:solidFill>
                        <a:srgbClr val="333333"/>
                      </a:solidFill>
                      <a:prstDash val="solid"/>
                      <a:round/>
                      <a:headEnd type="none" w="med" len="med"/>
                      <a:tailEnd type="none" w="med" len="med"/>
                    </a:lnB>
                    <a:solidFill>
                      <a:srgbClr val="FFFFFF"/>
                    </a:solidFill>
                  </a:tcPr>
                </a:tc>
                <a:extLst>
                  <a:ext uri="{0D108BD9-81ED-4DB2-BD59-A6C34878D82A}">
                    <a16:rowId xmlns:a16="http://schemas.microsoft.com/office/drawing/2014/main" val="2917375096"/>
                  </a:ext>
                </a:extLst>
              </a:tr>
              <a:tr h="985597">
                <a:tc>
                  <a:txBody>
                    <a:bodyPr/>
                    <a:lstStyle/>
                    <a:p>
                      <a:pPr algn="ctr"/>
                      <a:r>
                        <a:rPr lang="en-US" sz="1800" b="1">
                          <a:effectLst/>
                        </a:rPr>
                        <a:t>Interrelationship amongst Allied Disciplines</a:t>
                      </a:r>
                      <a:endParaRPr lang="en-US" sz="1800">
                        <a:effectLst/>
                      </a:endParaRPr>
                    </a:p>
                  </a:txBody>
                  <a:tcPr marL="52668" marR="52668" marT="26334" marB="26334" anchor="ctr">
                    <a:lnL w="9525" cap="flat" cmpd="sng" algn="ctr">
                      <a:solidFill>
                        <a:srgbClr val="333333"/>
                      </a:solidFill>
                      <a:prstDash val="solid"/>
                      <a:round/>
                      <a:headEnd type="none" w="med" len="med"/>
                      <a:tailEnd type="none" w="med" len="med"/>
                    </a:lnL>
                    <a:lnR w="9525" cap="flat" cmpd="sng" algn="ctr">
                      <a:solidFill>
                        <a:srgbClr val="333333"/>
                      </a:solidFill>
                      <a:prstDash val="solid"/>
                      <a:round/>
                      <a:headEnd type="none" w="med" len="med"/>
                      <a:tailEnd type="none" w="med" len="med"/>
                    </a:lnR>
                    <a:lnT w="9525" cap="flat" cmpd="sng" algn="ctr">
                      <a:solidFill>
                        <a:srgbClr val="333333"/>
                      </a:solidFill>
                      <a:prstDash val="solid"/>
                      <a:round/>
                      <a:headEnd type="none" w="med" len="med"/>
                      <a:tailEnd type="none" w="med" len="med"/>
                    </a:lnT>
                    <a:lnB w="9525" cap="flat" cmpd="sng" algn="ctr">
                      <a:solidFill>
                        <a:srgbClr val="333333"/>
                      </a:solidFill>
                      <a:prstDash val="solid"/>
                      <a:round/>
                      <a:headEnd type="none" w="med" len="med"/>
                      <a:tailEnd type="none" w="med" len="med"/>
                    </a:lnB>
                    <a:solidFill>
                      <a:srgbClr val="FFFFFF"/>
                    </a:solidFill>
                  </a:tcPr>
                </a:tc>
                <a:tc>
                  <a:txBody>
                    <a:bodyPr/>
                    <a:lstStyle/>
                    <a:p>
                      <a:pPr algn="ctr"/>
                      <a:r>
                        <a:rPr lang="en-US" sz="1800">
                          <a:effectLst/>
                        </a:rPr>
                        <a:t>Supports high interdisciplinary approach</a:t>
                      </a:r>
                    </a:p>
                  </a:txBody>
                  <a:tcPr marL="52668" marR="52668" marT="26334" marB="26334" anchor="ctr">
                    <a:lnL w="9525" cap="flat" cmpd="sng" algn="ctr">
                      <a:solidFill>
                        <a:srgbClr val="333333"/>
                      </a:solidFill>
                      <a:prstDash val="solid"/>
                      <a:round/>
                      <a:headEnd type="none" w="med" len="med"/>
                      <a:tailEnd type="none" w="med" len="med"/>
                    </a:lnL>
                    <a:lnR w="9525" cap="flat" cmpd="sng" algn="ctr">
                      <a:solidFill>
                        <a:srgbClr val="333333"/>
                      </a:solidFill>
                      <a:prstDash val="solid"/>
                      <a:round/>
                      <a:headEnd type="none" w="med" len="med"/>
                      <a:tailEnd type="none" w="med" len="med"/>
                    </a:lnR>
                    <a:lnT w="9525" cap="flat" cmpd="sng" algn="ctr">
                      <a:solidFill>
                        <a:srgbClr val="333333"/>
                      </a:solidFill>
                      <a:prstDash val="solid"/>
                      <a:round/>
                      <a:headEnd type="none" w="med" len="med"/>
                      <a:tailEnd type="none" w="med" len="med"/>
                    </a:lnT>
                    <a:lnB w="9525" cap="flat" cmpd="sng" algn="ctr">
                      <a:solidFill>
                        <a:srgbClr val="333333"/>
                      </a:solidFill>
                      <a:prstDash val="solid"/>
                      <a:round/>
                      <a:headEnd type="none" w="med" len="med"/>
                      <a:tailEnd type="none" w="med" len="med"/>
                    </a:lnB>
                    <a:solidFill>
                      <a:srgbClr val="FFFFFF"/>
                    </a:solidFill>
                  </a:tcPr>
                </a:tc>
                <a:tc>
                  <a:txBody>
                    <a:bodyPr/>
                    <a:lstStyle/>
                    <a:p>
                      <a:pPr algn="ctr"/>
                      <a:r>
                        <a:rPr lang="en-US" sz="1800" dirty="0">
                          <a:effectLst/>
                        </a:rPr>
                        <a:t>Multidisciplinary, especially with healthcare and social sciences</a:t>
                      </a:r>
                    </a:p>
                  </a:txBody>
                  <a:tcPr marL="52668" marR="52668" marT="26334" marB="26334" anchor="ctr">
                    <a:lnL w="9525" cap="flat" cmpd="sng" algn="ctr">
                      <a:solidFill>
                        <a:srgbClr val="333333"/>
                      </a:solidFill>
                      <a:prstDash val="solid"/>
                      <a:round/>
                      <a:headEnd type="none" w="med" len="med"/>
                      <a:tailEnd type="none" w="med" len="med"/>
                    </a:lnL>
                    <a:lnR w="9525" cap="flat" cmpd="sng" algn="ctr">
                      <a:solidFill>
                        <a:srgbClr val="333333"/>
                      </a:solidFill>
                      <a:prstDash val="solid"/>
                      <a:round/>
                      <a:headEnd type="none" w="med" len="med"/>
                      <a:tailEnd type="none" w="med" len="med"/>
                    </a:lnR>
                    <a:lnT w="9525" cap="flat" cmpd="sng" algn="ctr">
                      <a:solidFill>
                        <a:srgbClr val="333333"/>
                      </a:solidFill>
                      <a:prstDash val="solid"/>
                      <a:round/>
                      <a:headEnd type="none" w="med" len="med"/>
                      <a:tailEnd type="none" w="med" len="med"/>
                    </a:lnT>
                    <a:lnB w="9525" cap="flat" cmpd="sng" algn="ctr">
                      <a:solidFill>
                        <a:srgbClr val="333333"/>
                      </a:solidFill>
                      <a:prstDash val="solid"/>
                      <a:round/>
                      <a:headEnd type="none" w="med" len="med"/>
                      <a:tailEnd type="none" w="med" len="med"/>
                    </a:lnB>
                    <a:solidFill>
                      <a:srgbClr val="FFFFFF"/>
                    </a:solidFill>
                  </a:tcPr>
                </a:tc>
                <a:extLst>
                  <a:ext uri="{0D108BD9-81ED-4DB2-BD59-A6C34878D82A}">
                    <a16:rowId xmlns:a16="http://schemas.microsoft.com/office/drawing/2014/main" val="1060689933"/>
                  </a:ext>
                </a:extLst>
              </a:tr>
            </a:tbl>
          </a:graphicData>
        </a:graphic>
      </p:graphicFrame>
    </p:spTree>
    <p:extLst>
      <p:ext uri="{BB962C8B-B14F-4D97-AF65-F5344CB8AC3E}">
        <p14:creationId xmlns:p14="http://schemas.microsoft.com/office/powerpoint/2010/main" val="2676372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738FD-6483-4977-AE8F-3EECBDDE75D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484A3FB-988C-4723-8144-5328986B1819}"/>
              </a:ext>
            </a:extLst>
          </p:cNvPr>
          <p:cNvSpPr>
            <a:spLocks noGrp="1"/>
          </p:cNvSpPr>
          <p:nvPr>
            <p:ph sz="quarter" idx="10"/>
          </p:nvPr>
        </p:nvSpPr>
        <p:spPr>
          <a:xfrm>
            <a:off x="4903678" y="2880360"/>
            <a:ext cx="4416552" cy="3977640"/>
          </a:xfrm>
        </p:spPr>
        <p:txBody>
          <a:bodyPr/>
          <a:lstStyle/>
          <a:p>
            <a:endParaRPr lang="en-US" dirty="0"/>
          </a:p>
        </p:txBody>
      </p:sp>
      <p:pic>
        <p:nvPicPr>
          <p:cNvPr id="1026" name="Picture 2">
            <a:extLst>
              <a:ext uri="{FF2B5EF4-FFF2-40B4-BE49-F238E27FC236}">
                <a16:creationId xmlns:a16="http://schemas.microsoft.com/office/drawing/2014/main" id="{2D784938-5D38-4757-BAD0-B28FF7D533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456"/>
            <a:ext cx="12192000" cy="69574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0421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36249-FE70-4F3F-9BEE-E06CBF483809}"/>
              </a:ext>
            </a:extLst>
          </p:cNvPr>
          <p:cNvSpPr>
            <a:spLocks noGrp="1"/>
          </p:cNvSpPr>
          <p:nvPr>
            <p:ph type="title"/>
          </p:nvPr>
        </p:nvSpPr>
        <p:spPr>
          <a:xfrm>
            <a:off x="521207" y="193965"/>
            <a:ext cx="11055928" cy="916064"/>
          </a:xfrm>
        </p:spPr>
        <p:txBody>
          <a:bodyPr>
            <a:noAutofit/>
          </a:bodyPr>
          <a:lstStyle/>
          <a:p>
            <a:r>
              <a:rPr lang="en-US" sz="3600" b="1" dirty="0">
                <a:solidFill>
                  <a:srgbClr val="141414"/>
                </a:solidFill>
                <a:latin typeface="Neue Helvetica W01"/>
              </a:rPr>
              <a:t>1. Elevating health in the climate debate</a:t>
            </a:r>
            <a:endParaRPr lang="en-US" sz="3600" dirty="0"/>
          </a:p>
        </p:txBody>
      </p:sp>
      <p:sp>
        <p:nvSpPr>
          <p:cNvPr id="5" name="TextBox 4">
            <a:extLst>
              <a:ext uri="{FF2B5EF4-FFF2-40B4-BE49-F238E27FC236}">
                <a16:creationId xmlns:a16="http://schemas.microsoft.com/office/drawing/2014/main" id="{EB86F342-C2D5-48C8-8CFD-13DB754B01FA}"/>
              </a:ext>
            </a:extLst>
          </p:cNvPr>
          <p:cNvSpPr txBox="1"/>
          <p:nvPr/>
        </p:nvSpPr>
        <p:spPr>
          <a:xfrm>
            <a:off x="651163" y="1346766"/>
            <a:ext cx="11055928" cy="4401205"/>
          </a:xfrm>
          <a:prstGeom prst="rect">
            <a:avLst/>
          </a:prstGeom>
          <a:noFill/>
        </p:spPr>
        <p:txBody>
          <a:bodyPr wrap="square">
            <a:spAutoFit/>
          </a:bodyPr>
          <a:lstStyle/>
          <a:p>
            <a:pPr marL="457200" indent="-457200">
              <a:buFont typeface="Wingdings" panose="05000000000000000000" pitchFamily="2" charset="2"/>
              <a:buChar char="q"/>
            </a:pPr>
            <a:r>
              <a:rPr lang="en-US" sz="2800" b="0" i="0" dirty="0">
                <a:solidFill>
                  <a:srgbClr val="141414"/>
                </a:solidFill>
                <a:effectLst/>
                <a:latin typeface="Neue Helvetica W01"/>
              </a:rPr>
              <a:t>The climate crisis poses one of the biggest threats to both the planet and the health of the people who live on it.</a:t>
            </a:r>
            <a:br>
              <a:rPr lang="en-US" sz="2800" b="0" i="0" dirty="0">
                <a:solidFill>
                  <a:srgbClr val="141414"/>
                </a:solidFill>
                <a:effectLst/>
                <a:latin typeface="Neue Helvetica W01"/>
              </a:rPr>
            </a:br>
            <a:endParaRPr lang="en-US" sz="2800" b="0" i="0" dirty="0">
              <a:solidFill>
                <a:srgbClr val="141414"/>
              </a:solidFill>
              <a:effectLst/>
              <a:latin typeface="Neue Helvetica W01"/>
            </a:endParaRPr>
          </a:p>
          <a:p>
            <a:pPr marL="457200" indent="-457200">
              <a:buFont typeface="Wingdings" panose="05000000000000000000" pitchFamily="2" charset="2"/>
              <a:buChar char="q"/>
            </a:pPr>
            <a:r>
              <a:rPr lang="en-US" sz="2800" b="0" i="0" dirty="0">
                <a:solidFill>
                  <a:srgbClr val="141414"/>
                </a:solidFill>
                <a:effectLst/>
                <a:latin typeface="Neue Helvetica W01"/>
              </a:rPr>
              <a:t>Emissions kill around 7 million people each year, and are responsible for more than a quarter of deaths from diseases including heart attacks, stroke and lung cancer.</a:t>
            </a:r>
            <a:endParaRPr lang="en-US" sz="2800" dirty="0">
              <a:solidFill>
                <a:srgbClr val="141414"/>
              </a:solidFill>
              <a:latin typeface="Neue Helvetica W01"/>
            </a:endParaRPr>
          </a:p>
          <a:p>
            <a:pPr marL="457200" indent="-457200">
              <a:buFont typeface="Wingdings" panose="05000000000000000000" pitchFamily="2" charset="2"/>
              <a:buChar char="q"/>
            </a:pPr>
            <a:endParaRPr lang="en-US" sz="2800" b="0" i="0" dirty="0">
              <a:solidFill>
                <a:srgbClr val="141414"/>
              </a:solidFill>
              <a:effectLst/>
              <a:latin typeface="Neue Helvetica W01"/>
            </a:endParaRPr>
          </a:p>
          <a:p>
            <a:pPr marL="457200" indent="-457200">
              <a:buFont typeface="Wingdings" panose="05000000000000000000" pitchFamily="2" charset="2"/>
              <a:buChar char="q"/>
            </a:pPr>
            <a:r>
              <a:rPr lang="en-US" sz="2800" b="0" i="0" dirty="0">
                <a:solidFill>
                  <a:srgbClr val="141414"/>
                </a:solidFill>
                <a:effectLst/>
                <a:latin typeface="Neue Helvetica W01"/>
              </a:rPr>
              <a:t>At the same time, more – and more intense – extreme weather events like drought and floods increase malnutrition rates and help spread infectious diseases like malaria.</a:t>
            </a:r>
          </a:p>
        </p:txBody>
      </p:sp>
    </p:spTree>
    <p:extLst>
      <p:ext uri="{BB962C8B-B14F-4D97-AF65-F5344CB8AC3E}">
        <p14:creationId xmlns:p14="http://schemas.microsoft.com/office/powerpoint/2010/main" val="2342651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B495C-C038-41D5-9355-A9CB83938459}"/>
              </a:ext>
            </a:extLst>
          </p:cNvPr>
          <p:cNvSpPr>
            <a:spLocks noGrp="1"/>
          </p:cNvSpPr>
          <p:nvPr>
            <p:ph type="title"/>
          </p:nvPr>
        </p:nvSpPr>
        <p:spPr>
          <a:xfrm>
            <a:off x="521207" y="448056"/>
            <a:ext cx="11033484" cy="640080"/>
          </a:xfrm>
        </p:spPr>
        <p:txBody>
          <a:bodyPr/>
          <a:lstStyle/>
          <a:p>
            <a:r>
              <a:rPr lang="en-US" b="1" i="0" dirty="0">
                <a:solidFill>
                  <a:srgbClr val="141414"/>
                </a:solidFill>
                <a:effectLst/>
                <a:latin typeface="Neue Helvetica W01"/>
              </a:rPr>
              <a:t>2. Delivering health in conflict and crisis</a:t>
            </a:r>
            <a:endParaRPr lang="en-US" dirty="0"/>
          </a:p>
        </p:txBody>
      </p:sp>
      <p:sp>
        <p:nvSpPr>
          <p:cNvPr id="5" name="TextBox 4">
            <a:extLst>
              <a:ext uri="{FF2B5EF4-FFF2-40B4-BE49-F238E27FC236}">
                <a16:creationId xmlns:a16="http://schemas.microsoft.com/office/drawing/2014/main" id="{D5FDCB5F-9DC6-4F09-9742-FC7128380841}"/>
              </a:ext>
            </a:extLst>
          </p:cNvPr>
          <p:cNvSpPr txBox="1"/>
          <p:nvPr/>
        </p:nvSpPr>
        <p:spPr>
          <a:xfrm>
            <a:off x="692726" y="1593273"/>
            <a:ext cx="10640291" cy="4401205"/>
          </a:xfrm>
          <a:prstGeom prst="rect">
            <a:avLst/>
          </a:prstGeom>
          <a:noFill/>
        </p:spPr>
        <p:txBody>
          <a:bodyPr wrap="square">
            <a:spAutoFit/>
          </a:bodyPr>
          <a:lstStyle/>
          <a:p>
            <a:pPr marL="457200" indent="-457200" algn="just">
              <a:buFont typeface="Wingdings" panose="05000000000000000000" pitchFamily="2" charset="2"/>
              <a:buChar char="q"/>
            </a:pPr>
            <a:r>
              <a:rPr lang="en-US" sz="2800" dirty="0"/>
              <a:t>The already difficult task of containing disease outbreaks is made more challenging in countries rife with conflict.</a:t>
            </a:r>
          </a:p>
          <a:p>
            <a:pPr marL="457200" indent="-457200" algn="just">
              <a:buFont typeface="Wingdings" panose="05000000000000000000" pitchFamily="2" charset="2"/>
              <a:buChar char="q"/>
            </a:pPr>
            <a:endParaRPr lang="en-US" sz="2800" dirty="0"/>
          </a:p>
          <a:p>
            <a:pPr marL="457200" indent="-457200" algn="just">
              <a:buFont typeface="Wingdings" panose="05000000000000000000" pitchFamily="2" charset="2"/>
              <a:buChar char="q"/>
            </a:pPr>
            <a:r>
              <a:rPr lang="en-US" sz="2800" dirty="0"/>
              <a:t>Nearly 1,000 attacks on healthcare workers and medical facilities in 11 countries were recorded in 2019, leaving 193 medical staff dead. Despite stricter surveillance, many healthcare workers remain vulnerable.</a:t>
            </a:r>
          </a:p>
          <a:p>
            <a:pPr marL="457200" indent="-457200" algn="just">
              <a:buFont typeface="Wingdings" panose="05000000000000000000" pitchFamily="2" charset="2"/>
              <a:buChar char="q"/>
            </a:pPr>
            <a:endParaRPr lang="en-US" sz="2800" dirty="0"/>
          </a:p>
          <a:p>
            <a:pPr marL="457200" indent="-457200" algn="just">
              <a:buFont typeface="Wingdings" panose="05000000000000000000" pitchFamily="2" charset="2"/>
              <a:buChar char="q"/>
            </a:pPr>
            <a:r>
              <a:rPr lang="en-US" sz="2800" dirty="0"/>
              <a:t>For the tens of millions of people forced to flee their homes, there is often little or no access to healthcare.</a:t>
            </a:r>
          </a:p>
        </p:txBody>
      </p:sp>
    </p:spTree>
    <p:extLst>
      <p:ext uri="{BB962C8B-B14F-4D97-AF65-F5344CB8AC3E}">
        <p14:creationId xmlns:p14="http://schemas.microsoft.com/office/powerpoint/2010/main" val="3422796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46EB1-631F-4972-80EA-2D6ECF33551D}"/>
              </a:ext>
            </a:extLst>
          </p:cNvPr>
          <p:cNvSpPr>
            <a:spLocks noGrp="1"/>
          </p:cNvSpPr>
          <p:nvPr>
            <p:ph type="title"/>
          </p:nvPr>
        </p:nvSpPr>
        <p:spPr/>
        <p:txBody>
          <a:bodyPr>
            <a:normAutofit fontScale="90000"/>
          </a:bodyPr>
          <a:lstStyle/>
          <a:p>
            <a:r>
              <a:rPr lang="en-US" b="1" i="0" dirty="0">
                <a:solidFill>
                  <a:srgbClr val="141414"/>
                </a:solidFill>
                <a:effectLst/>
                <a:latin typeface="Neue Helvetica W01"/>
              </a:rPr>
              <a:t>3. Making healthcare fairer</a:t>
            </a:r>
            <a:br>
              <a:rPr lang="en-US" b="0" i="0" dirty="0">
                <a:solidFill>
                  <a:srgbClr val="141414"/>
                </a:solidFill>
                <a:effectLst/>
                <a:latin typeface="Neue Helvetica W01"/>
              </a:rPr>
            </a:br>
            <a:endParaRPr lang="en-US" dirty="0"/>
          </a:p>
        </p:txBody>
      </p:sp>
      <p:sp>
        <p:nvSpPr>
          <p:cNvPr id="5" name="TextBox 4">
            <a:extLst>
              <a:ext uri="{FF2B5EF4-FFF2-40B4-BE49-F238E27FC236}">
                <a16:creationId xmlns:a16="http://schemas.microsoft.com/office/drawing/2014/main" id="{F30954EB-4811-4589-9EED-30D0880C0343}"/>
              </a:ext>
            </a:extLst>
          </p:cNvPr>
          <p:cNvSpPr txBox="1"/>
          <p:nvPr/>
        </p:nvSpPr>
        <p:spPr>
          <a:xfrm>
            <a:off x="521207" y="1374313"/>
            <a:ext cx="11324429" cy="3970318"/>
          </a:xfrm>
          <a:prstGeom prst="rect">
            <a:avLst/>
          </a:prstGeom>
          <a:noFill/>
        </p:spPr>
        <p:txBody>
          <a:bodyPr wrap="square">
            <a:spAutoFit/>
          </a:bodyPr>
          <a:lstStyle/>
          <a:p>
            <a:pPr marL="457200" indent="-457200" algn="l">
              <a:buFont typeface="Wingdings" panose="05000000000000000000" pitchFamily="2" charset="2"/>
              <a:buChar char="q"/>
            </a:pPr>
            <a:r>
              <a:rPr lang="en-US" sz="2800" b="0" i="0" dirty="0">
                <a:solidFill>
                  <a:srgbClr val="141414"/>
                </a:solidFill>
                <a:effectLst/>
                <a:latin typeface="Neue Helvetica W01"/>
              </a:rPr>
              <a:t>The gap between the haves and have-nots is growing, especially in terms of access to healthcare.</a:t>
            </a:r>
          </a:p>
          <a:p>
            <a:pPr marL="457200" indent="-457200" algn="l">
              <a:buFont typeface="Wingdings" panose="05000000000000000000" pitchFamily="2" charset="2"/>
              <a:buChar char="q"/>
            </a:pPr>
            <a:r>
              <a:rPr lang="en-US" sz="2800" b="0" i="0" dirty="0">
                <a:solidFill>
                  <a:srgbClr val="141414"/>
                </a:solidFill>
                <a:effectLst/>
                <a:latin typeface="Neue Helvetica W01"/>
              </a:rPr>
              <a:t>People in wealthy nations can expect to live 18 years longer than their poorer </a:t>
            </a:r>
            <a:r>
              <a:rPr lang="en-US" sz="2800" b="0" i="0" dirty="0" err="1">
                <a:solidFill>
                  <a:srgbClr val="141414"/>
                </a:solidFill>
                <a:effectLst/>
                <a:latin typeface="Neue Helvetica W01"/>
              </a:rPr>
              <a:t>neighbours</a:t>
            </a:r>
            <a:r>
              <a:rPr lang="en-US" sz="2800" b="0" i="0" dirty="0">
                <a:solidFill>
                  <a:srgbClr val="141414"/>
                </a:solidFill>
                <a:effectLst/>
                <a:latin typeface="Neue Helvetica W01"/>
              </a:rPr>
              <a:t>, and wealth can determine access to healthcare within countries and individual cities, as well.</a:t>
            </a:r>
            <a:endParaRPr lang="en-US" sz="2800" dirty="0">
              <a:solidFill>
                <a:srgbClr val="141414"/>
              </a:solidFill>
              <a:latin typeface="Neue Helvetica W01"/>
            </a:endParaRPr>
          </a:p>
          <a:p>
            <a:pPr marL="457200" indent="-457200" algn="l">
              <a:buFont typeface="Wingdings" panose="05000000000000000000" pitchFamily="2" charset="2"/>
              <a:buChar char="q"/>
            </a:pPr>
            <a:r>
              <a:rPr lang="en-US" sz="2800" b="0" i="0" dirty="0">
                <a:solidFill>
                  <a:srgbClr val="141414"/>
                </a:solidFill>
                <a:effectLst/>
                <a:latin typeface="Neue Helvetica W01"/>
              </a:rPr>
              <a:t>Rising global rates of diseases like cancer, diabetes and chronic respiratory conditions have a greater impact on low- and middle-income countries, where medical bills can quickly deplete the limited resources of poorer families</a:t>
            </a:r>
          </a:p>
        </p:txBody>
      </p:sp>
    </p:spTree>
    <p:extLst>
      <p:ext uri="{BB962C8B-B14F-4D97-AF65-F5344CB8AC3E}">
        <p14:creationId xmlns:p14="http://schemas.microsoft.com/office/powerpoint/2010/main" val="31866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60FAD-872B-4FF7-8E37-25F43CCBC30E}"/>
              </a:ext>
            </a:extLst>
          </p:cNvPr>
          <p:cNvSpPr>
            <a:spLocks noGrp="1"/>
          </p:cNvSpPr>
          <p:nvPr>
            <p:ph type="title"/>
          </p:nvPr>
        </p:nvSpPr>
        <p:spPr/>
        <p:txBody>
          <a:bodyPr/>
          <a:lstStyle/>
          <a:p>
            <a:r>
              <a:rPr lang="en-US" b="1" i="0" dirty="0">
                <a:solidFill>
                  <a:srgbClr val="141414"/>
                </a:solidFill>
                <a:effectLst/>
                <a:latin typeface="Neue Helvetica W01"/>
              </a:rPr>
              <a:t>4. Expanding access to medicines</a:t>
            </a:r>
            <a:endParaRPr lang="en-US" dirty="0"/>
          </a:p>
        </p:txBody>
      </p:sp>
      <p:sp>
        <p:nvSpPr>
          <p:cNvPr id="5" name="TextBox 4">
            <a:extLst>
              <a:ext uri="{FF2B5EF4-FFF2-40B4-BE49-F238E27FC236}">
                <a16:creationId xmlns:a16="http://schemas.microsoft.com/office/drawing/2014/main" id="{66A29703-33D2-44B1-AD2C-44B333A9FBA5}"/>
              </a:ext>
            </a:extLst>
          </p:cNvPr>
          <p:cNvSpPr txBox="1"/>
          <p:nvPr/>
        </p:nvSpPr>
        <p:spPr>
          <a:xfrm>
            <a:off x="521207" y="1165930"/>
            <a:ext cx="11149586" cy="5570756"/>
          </a:xfrm>
          <a:prstGeom prst="rect">
            <a:avLst/>
          </a:prstGeom>
          <a:noFill/>
        </p:spPr>
        <p:txBody>
          <a:bodyPr wrap="square">
            <a:spAutoFit/>
          </a:bodyPr>
          <a:lstStyle/>
          <a:p>
            <a:pPr algn="l"/>
            <a:br>
              <a:rPr lang="en-US" b="1" i="0" dirty="0">
                <a:solidFill>
                  <a:srgbClr val="141414"/>
                </a:solidFill>
                <a:effectLst/>
                <a:latin typeface="Neue Helvetica W01"/>
              </a:rPr>
            </a:br>
            <a:br>
              <a:rPr lang="en-US" b="0" i="0" dirty="0">
                <a:solidFill>
                  <a:srgbClr val="141414"/>
                </a:solidFill>
                <a:effectLst/>
                <a:latin typeface="Neue Helvetica W01"/>
              </a:rPr>
            </a:br>
            <a:r>
              <a:rPr lang="en-US" sz="3200" b="0" i="0" dirty="0">
                <a:solidFill>
                  <a:srgbClr val="141414"/>
                </a:solidFill>
                <a:effectLst/>
                <a:latin typeface="Neue Helvetica W01"/>
              </a:rPr>
              <a:t>Although many in the world take access to medication for granted, medicines and vaccines are not an option for almost one-third of the global population.</a:t>
            </a:r>
          </a:p>
          <a:p>
            <a:pPr algn="l"/>
            <a:endParaRPr lang="en-US" sz="3200" b="0" i="0" dirty="0">
              <a:solidFill>
                <a:srgbClr val="141414"/>
              </a:solidFill>
              <a:effectLst/>
              <a:latin typeface="Neue Helvetica W01"/>
            </a:endParaRPr>
          </a:p>
          <a:p>
            <a:pPr algn="l"/>
            <a:r>
              <a:rPr lang="en-US" sz="3200" b="0" i="0" dirty="0">
                <a:solidFill>
                  <a:srgbClr val="141414"/>
                </a:solidFill>
                <a:effectLst/>
                <a:latin typeface="Neue Helvetica W01"/>
              </a:rPr>
              <a:t>The challenge of expanding access to medicines in areas where few, if any, healthcare products are available includes combatting </a:t>
            </a:r>
            <a:r>
              <a:rPr lang="en-US" sz="3200" b="0" i="0" u="none" strike="noStrike" dirty="0">
                <a:solidFill>
                  <a:srgbClr val="005C9C"/>
                </a:solidFill>
                <a:effectLst/>
                <a:latin typeface="Neue Helvetica W01"/>
                <a:hlinkClick r:id="rId2"/>
              </a:rPr>
              <a:t>substandard and imitation medical products</a:t>
            </a:r>
            <a:r>
              <a:rPr lang="en-US" sz="3200" b="0" i="0" dirty="0">
                <a:solidFill>
                  <a:srgbClr val="141414"/>
                </a:solidFill>
                <a:effectLst/>
                <a:latin typeface="Neue Helvetica W01"/>
              </a:rPr>
              <a:t>. In addition to putting lives at risk by failing to treat the patient’s condition, these products can undermine confidence in medicines and healthcare providers.</a:t>
            </a:r>
          </a:p>
        </p:txBody>
      </p:sp>
    </p:spTree>
    <p:extLst>
      <p:ext uri="{BB962C8B-B14F-4D97-AF65-F5344CB8AC3E}">
        <p14:creationId xmlns:p14="http://schemas.microsoft.com/office/powerpoint/2010/main" val="1737220169"/>
      </p:ext>
    </p:extLst>
  </p:cSld>
  <p:clrMapOvr>
    <a:masterClrMapping/>
  </p:clrMapOvr>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F25A0713-A64B-439B-91E9-551CE2BAEA8D}" vid="{FD9CE0B8-0910-4446-AF74-F335AEE71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3.xml><?xml version="1.0" encoding="utf-8"?>
<ds:datastoreItem xmlns:ds="http://schemas.openxmlformats.org/officeDocument/2006/customXml" ds:itemID="{950072C5-DDE0-4258-BA7A-4D4B80DFA632}">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{06B1E679-2056-432A-AF62-848F01716F4A}tf10001108_win32</Template>
  <TotalTime>153</TotalTime>
  <Words>1102</Words>
  <Application>Microsoft Office PowerPoint</Application>
  <PresentationFormat>Widescreen</PresentationFormat>
  <Paragraphs>95</Paragraphs>
  <Slides>22</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22</vt:i4>
      </vt:variant>
    </vt:vector>
  </HeadingPairs>
  <TitlesOfParts>
    <vt:vector size="33" baseType="lpstr">
      <vt:lpstr>Arial</vt:lpstr>
      <vt:lpstr>Calibri</vt:lpstr>
      <vt:lpstr>Georgia</vt:lpstr>
      <vt:lpstr>Helvetica</vt:lpstr>
      <vt:lpstr>MuseoSans</vt:lpstr>
      <vt:lpstr>Neue Helvetica W01</vt:lpstr>
      <vt:lpstr>Segoe UI</vt:lpstr>
      <vt:lpstr>Segoe UI Light</vt:lpstr>
      <vt:lpstr>Source Sans Pro</vt:lpstr>
      <vt:lpstr>Wingdings</vt:lpstr>
      <vt:lpstr>WelcomeDoc</vt:lpstr>
      <vt:lpstr>COVID 19 Global Health and Public Health  threats &amp; challenges</vt:lpstr>
      <vt:lpstr>Learning Outcomes</vt:lpstr>
      <vt:lpstr>What is the difference between Global Health and Public Health?</vt:lpstr>
      <vt:lpstr>Global Health and Public Health</vt:lpstr>
      <vt:lpstr>PowerPoint Presentation</vt:lpstr>
      <vt:lpstr>1. Elevating health in the climate debate</vt:lpstr>
      <vt:lpstr>2. Delivering health in conflict and crisis</vt:lpstr>
      <vt:lpstr>3. Making healthcare fairer </vt:lpstr>
      <vt:lpstr>4. Expanding access to medicines</vt:lpstr>
      <vt:lpstr>5. Stopping infectious diseases</vt:lpstr>
      <vt:lpstr>6. Preparing for epidemics</vt:lpstr>
      <vt:lpstr>7. Protecting people from dangerous products</vt:lpstr>
      <vt:lpstr>8. Investing in the people who defend our health</vt:lpstr>
      <vt:lpstr>9. Keeping adolescents safe</vt:lpstr>
      <vt:lpstr>10. Earning public trust</vt:lpstr>
      <vt:lpstr>COVID-19 : Globally (as of August 23,2020)</vt:lpstr>
      <vt:lpstr>COVID-19 : Bangladesh (as of August 23,2020)</vt:lpstr>
      <vt:lpstr>COVID-19 and Bangladesh: Challenges</vt:lpstr>
      <vt:lpstr>COVID-19 and Bangladesh: Challenges</vt:lpstr>
      <vt:lpstr>COVID-19 and Bangladesh: Challenges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Ten biggest global health threats of the decade</dc:title>
  <dc:creator>Not a human</dc:creator>
  <cp:keywords/>
  <cp:lastModifiedBy>Baki Billah</cp:lastModifiedBy>
  <cp:revision>17</cp:revision>
  <dcterms:created xsi:type="dcterms:W3CDTF">2020-08-23T14:51:09Z</dcterms:created>
  <dcterms:modified xsi:type="dcterms:W3CDTF">2021-04-16T09:22:15Z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