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5" r:id="rId3"/>
    <p:sldId id="293" r:id="rId4"/>
    <p:sldId id="292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51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howGuides="1">
      <p:cViewPr varScale="1">
        <p:scale>
          <a:sx n="83" d="100"/>
          <a:sy n="83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22-05-2021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22-05-2021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02B6-D197-492D-B844-C28F7042DC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7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anchor="b">
            <a:normAutofit/>
          </a:bodyPr>
          <a:lstStyle>
            <a:lvl1pPr algn="l">
              <a:defRPr sz="4051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anchor="b">
            <a:normAutofit/>
          </a:bodyPr>
          <a:lstStyle>
            <a:lvl1pPr algn="l">
              <a:defRPr sz="2701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22-05-2021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886200"/>
            <a:ext cx="7506682" cy="533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88668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 Narrow" panose="020B0606020202030204" pitchFamily="34" charset="0"/>
              </a:rPr>
              <a:t>@Rezwan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22-05-2021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2480" y="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2701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85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282" indent="-1371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179" indent="-102897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6077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974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872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769" indent="-102897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382000" cy="7620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EEE 333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Power System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495800"/>
            <a:ext cx="6439883" cy="381000"/>
          </a:xfrm>
        </p:spPr>
        <p:txBody>
          <a:bodyPr>
            <a:noAutofit/>
          </a:bodyPr>
          <a:lstStyle/>
          <a:p>
            <a:r>
              <a:rPr lang="en-US" sz="2400" b="1" dirty="0"/>
              <a:t>Bus Admittance Matrix - Y</a:t>
            </a:r>
            <a:r>
              <a:rPr lang="en-US" sz="2400" b="1" baseline="-25000" dirty="0"/>
              <a:t>BUS</a:t>
            </a:r>
            <a:endParaRPr lang="en-US" sz="24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B9C73-2686-4951-966B-8095864F38FB}"/>
              </a:ext>
            </a:extLst>
          </p:cNvPr>
          <p:cNvSpPr txBox="1"/>
          <p:nvPr/>
        </p:nvSpPr>
        <p:spPr>
          <a:xfrm>
            <a:off x="629174" y="5715000"/>
            <a:ext cx="33947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</a:t>
            </a:r>
          </a:p>
          <a:p>
            <a:r>
              <a:rPr lang="en-US" dirty="0" err="1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Mahzuba</a:t>
            </a:r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</a:t>
            </a:r>
          </a:p>
          <a:p>
            <a:r>
              <a:rPr lang="en-US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Professor, Dept. of EEE</a:t>
            </a: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79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64E91-FF0D-4ECF-8C3D-1EC0208D01A2}"/>
              </a:ext>
            </a:extLst>
          </p:cNvPr>
          <p:cNvSpPr txBox="1"/>
          <p:nvPr/>
        </p:nvSpPr>
        <p:spPr>
          <a:xfrm>
            <a:off x="393700" y="685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Rearranging the KCL Equations: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CD09FF6-0176-476B-88E0-1F3FB500187B}"/>
                  </a:ext>
                </a:extLst>
              </p:cNvPr>
              <p:cNvSpPr txBox="1"/>
              <p:nvPr/>
            </p:nvSpPr>
            <p:spPr bwMode="auto">
              <a:xfrm>
                <a:off x="1752600" y="3533838"/>
                <a:ext cx="3886200" cy="31321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CD09FF6-0176-476B-88E0-1F3FB5001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533838"/>
                <a:ext cx="3886200" cy="3132138"/>
              </a:xfrm>
              <a:prstGeom prst="rect">
                <a:avLst/>
              </a:prstGeom>
              <a:blipFill>
                <a:blip r:embed="rId2"/>
                <a:stretch>
                  <a:fillRect l="-1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0BC7DC4-338D-47EA-8A98-F16ED7FE8AFC}"/>
              </a:ext>
            </a:extLst>
          </p:cNvPr>
          <p:cNvSpPr txBox="1"/>
          <p:nvPr/>
        </p:nvSpPr>
        <p:spPr>
          <a:xfrm>
            <a:off x="381000" y="30041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Admittances: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02FC61-C6D9-4426-B450-B1EFF83063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098317"/>
            <a:ext cx="6578600" cy="19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2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79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64E91-FF0D-4ECF-8C3D-1EC0208D01A2}"/>
              </a:ext>
            </a:extLst>
          </p:cNvPr>
          <p:cNvSpPr txBox="1"/>
          <p:nvPr/>
        </p:nvSpPr>
        <p:spPr>
          <a:xfrm>
            <a:off x="393700" y="685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node equation reduces to: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05C3428C-4836-430A-BAEE-786518C7897C}"/>
                  </a:ext>
                </a:extLst>
              </p:cNvPr>
              <p:cNvSpPr txBox="1"/>
              <p:nvPr/>
            </p:nvSpPr>
            <p:spPr bwMode="auto">
              <a:xfrm>
                <a:off x="571500" y="1253595"/>
                <a:ext cx="6248400" cy="15478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05C3428C-4836-430A-BAEE-786518C78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253595"/>
                <a:ext cx="6248400" cy="1547812"/>
              </a:xfrm>
              <a:prstGeom prst="rect">
                <a:avLst/>
              </a:prstGeom>
              <a:blipFill>
                <a:blip r:embed="rId3"/>
                <a:stretch>
                  <a:fillRect l="-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2D2C06-7844-4871-B35A-FB6EBD21D61A}"/>
              </a:ext>
            </a:extLst>
          </p:cNvPr>
          <p:cNvSpPr txBox="1">
            <a:spLocks/>
          </p:cNvSpPr>
          <p:nvPr/>
        </p:nvSpPr>
        <p:spPr>
          <a:xfrm>
            <a:off x="199136" y="2920237"/>
            <a:ext cx="868622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>
                <a:latin typeface="Cambria" pitchFamily="18" charset="0"/>
              </a:rPr>
              <a:t>In the network given, since there is no connection between bus 1 and bus 4, </a:t>
            </a:r>
            <a:r>
              <a:rPr lang="en-US" sz="2400" i="1" dirty="0">
                <a:latin typeface="Cambria" pitchFamily="18" charset="0"/>
              </a:rPr>
              <a:t>Y</a:t>
            </a:r>
            <a:r>
              <a:rPr lang="en-US" sz="2400" i="1" baseline="-25000" dirty="0">
                <a:latin typeface="Cambria" pitchFamily="18" charset="0"/>
              </a:rPr>
              <a:t>14</a:t>
            </a:r>
            <a:r>
              <a:rPr lang="en-US" sz="2400" i="1" dirty="0">
                <a:latin typeface="Cambria" pitchFamily="18" charset="0"/>
              </a:rPr>
              <a:t> = Y</a:t>
            </a:r>
            <a:r>
              <a:rPr lang="en-US" sz="2400" i="1" baseline="-25000" dirty="0">
                <a:latin typeface="Cambria" pitchFamily="18" charset="0"/>
              </a:rPr>
              <a:t>41</a:t>
            </a:r>
            <a:r>
              <a:rPr lang="en-US" sz="2400" i="1" dirty="0">
                <a:latin typeface="Cambria" pitchFamily="18" charset="0"/>
              </a:rPr>
              <a:t> = 0; Y</a:t>
            </a:r>
            <a:r>
              <a:rPr lang="en-US" sz="2400" i="1" baseline="-25000" dirty="0">
                <a:latin typeface="Cambria" pitchFamily="18" charset="0"/>
              </a:rPr>
              <a:t>24</a:t>
            </a:r>
            <a:r>
              <a:rPr lang="en-US" sz="2400" i="1" dirty="0">
                <a:latin typeface="Cambria" pitchFamily="18" charset="0"/>
              </a:rPr>
              <a:t> = Y</a:t>
            </a:r>
            <a:r>
              <a:rPr lang="en-US" sz="2400" i="1" baseline="-25000" dirty="0">
                <a:latin typeface="Cambria" pitchFamily="18" charset="0"/>
              </a:rPr>
              <a:t>42 </a:t>
            </a:r>
            <a:r>
              <a:rPr lang="en-US" sz="2400" i="1" dirty="0">
                <a:latin typeface="Cambria" pitchFamily="18" charset="0"/>
              </a:rPr>
              <a:t>=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B5FCD32-1106-403D-B143-30F3E5375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2583"/>
              </p:ext>
            </p:extLst>
          </p:nvPr>
        </p:nvGraphicFramePr>
        <p:xfrm>
          <a:off x="2862166" y="3758437"/>
          <a:ext cx="2202631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166" y="3758437"/>
                        <a:ext cx="2202631" cy="485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BC7FF6-A89D-4768-BFF5-4DBFD57D185B}"/>
              </a:ext>
            </a:extLst>
          </p:cNvPr>
          <p:cNvSpPr txBox="1">
            <a:spLocks/>
          </p:cNvSpPr>
          <p:nvPr/>
        </p:nvSpPr>
        <p:spPr>
          <a:xfrm>
            <a:off x="275336" y="4291837"/>
            <a:ext cx="8686222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>
                <a:latin typeface="Cambria" pitchFamily="18" charset="0"/>
              </a:rPr>
              <a:t>Where 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err="1">
                <a:latin typeface="Cambria" pitchFamily="18" charset="0"/>
              </a:rPr>
              <a:t>I</a:t>
            </a:r>
            <a:r>
              <a:rPr lang="en-US" sz="2400" i="1" baseline="-25000" dirty="0" err="1">
                <a:latin typeface="Cambria" pitchFamily="18" charset="0"/>
              </a:rPr>
              <a:t>bus</a:t>
            </a:r>
            <a:r>
              <a:rPr lang="en-US" sz="2400" i="1" baseline="-250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is the vector of injected bus currents (external current sources).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err="1">
                <a:latin typeface="Cambria" pitchFamily="18" charset="0"/>
              </a:rPr>
              <a:t>V</a:t>
            </a:r>
            <a:r>
              <a:rPr lang="en-US" sz="2400" i="1" baseline="-25000" dirty="0" err="1">
                <a:latin typeface="Cambria" pitchFamily="18" charset="0"/>
              </a:rPr>
              <a:t>bus</a:t>
            </a:r>
            <a:r>
              <a:rPr lang="en-US" sz="2400" i="1" baseline="-250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is the vector bus voltages measured from the reference node (node voltages)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err="1">
                <a:latin typeface="Cambria" pitchFamily="18" charset="0"/>
              </a:rPr>
              <a:t>Y</a:t>
            </a:r>
            <a:r>
              <a:rPr lang="en-US" sz="2400" i="1" baseline="-25000" dirty="0" err="1">
                <a:latin typeface="Cambria" pitchFamily="18" charset="0"/>
              </a:rPr>
              <a:t>bus</a:t>
            </a:r>
            <a:r>
              <a:rPr lang="en-US" sz="2400" baseline="-250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is known as the bus admittance matrix</a:t>
            </a:r>
          </a:p>
          <a:p>
            <a:pPr marL="0" indent="0" algn="just">
              <a:buFont typeface="Arial" pitchFamily="34" charset="0"/>
              <a:buNone/>
            </a:pP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4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79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64E91-FF0D-4ECF-8C3D-1EC0208D01A2}"/>
              </a:ext>
            </a:extLst>
          </p:cNvPr>
          <p:cNvSpPr txBox="1"/>
          <p:nvPr/>
        </p:nvSpPr>
        <p:spPr>
          <a:xfrm>
            <a:off x="393700" y="685800"/>
            <a:ext cx="7073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matrix formation of the equations: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09D79-A9D9-438F-AAA5-97B07585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0" y="1143000"/>
            <a:ext cx="7429500" cy="167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08A07-D6D6-4BE0-B42B-6CB383135F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345" y="3165475"/>
            <a:ext cx="7296150" cy="158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E0893-363E-48D8-9EF5-83E83B1E81D4}"/>
              </a:ext>
            </a:extLst>
          </p:cNvPr>
          <p:cNvSpPr txBox="1"/>
          <p:nvPr/>
        </p:nvSpPr>
        <p:spPr>
          <a:xfrm>
            <a:off x="381000" y="2743200"/>
            <a:ext cx="7073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matrix equations: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6F329-948C-4B84-A1C8-B5CD30B26D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650" y="5130800"/>
            <a:ext cx="5943600" cy="1619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34F4D-2D69-4107-B1F9-0F6097E2BD06}"/>
              </a:ext>
            </a:extLst>
          </p:cNvPr>
          <p:cNvSpPr txBox="1"/>
          <p:nvPr/>
        </p:nvSpPr>
        <p:spPr>
          <a:xfrm>
            <a:off x="478345" y="4723457"/>
            <a:ext cx="7073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 finally…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02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Building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73FD9-FA55-4620-BD1D-C65A86E5064C}"/>
              </a:ext>
            </a:extLst>
          </p:cNvPr>
          <p:cNvSpPr txBox="1"/>
          <p:nvPr/>
        </p:nvSpPr>
        <p:spPr>
          <a:xfrm>
            <a:off x="304800" y="838200"/>
            <a:ext cx="86106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diagonal element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each node = the sum of admittances connected to it. Commonly known as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Self-admittance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point admittance</a:t>
            </a:r>
          </a:p>
          <a:p>
            <a:pPr marL="342900" indent="-342900" algn="just">
              <a:buFont typeface="Wingdings 2" panose="05020102010507070707" pitchFamily="18" charset="2"/>
              <a:buChar char="¨"/>
            </a:pPr>
            <a:endParaRPr lang="en-US" sz="2200" i="1" dirty="0">
              <a:solidFill>
                <a:srgbClr val="0070C0"/>
              </a:solidFill>
              <a:latin typeface="Cambria" pitchFamily="18" charset="0"/>
            </a:endParaRPr>
          </a:p>
          <a:p>
            <a:pPr marL="342900" indent="-342900" algn="just">
              <a:buFont typeface="Wingdings 2" panose="05020102010507070707" pitchFamily="18" charset="2"/>
              <a:buChar char="¨"/>
            </a:pPr>
            <a:endParaRPr lang="en-US" sz="2200" i="1" dirty="0">
              <a:solidFill>
                <a:srgbClr val="0070C0"/>
              </a:solidFill>
              <a:latin typeface="Cambria" pitchFamily="18" charset="0"/>
            </a:endParaRPr>
          </a:p>
          <a:p>
            <a:pPr marL="342900" indent="-342900" algn="just">
              <a:buFont typeface="Wingdings 2" panose="05020102010507070707" pitchFamily="18" charset="2"/>
              <a:buChar char="¨"/>
            </a:pPr>
            <a:endParaRPr lang="en-US" sz="2200" i="1" dirty="0">
              <a:solidFill>
                <a:srgbClr val="0070C0"/>
              </a:solidFill>
              <a:latin typeface="Cambria" pitchFamily="18" charset="0"/>
            </a:endParaRPr>
          </a:p>
          <a:p>
            <a:pPr marL="342900" indent="-342900" algn="just">
              <a:buFont typeface="Wingdings 2" panose="05020102010507070707" pitchFamily="18" charset="2"/>
              <a:buChar char="¨"/>
            </a:pPr>
            <a:endParaRPr lang="en-US" sz="1100" dirty="0">
              <a:latin typeface="Cambria" pitchFamily="18" charset="0"/>
            </a:endParaRPr>
          </a:p>
          <a:p>
            <a:pPr marL="342900" indent="-342900" algn="just">
              <a:buFont typeface="Wingdings 2" panose="05020102010507070707" pitchFamily="18" charset="2"/>
              <a:buChar char="¨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off-diagonal element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the negative of the admittance between the nodes. Commonly known as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mutual admittance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admittance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0FD3D5E1-77EE-4001-9224-60D6CF7A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FF"/>
              </a:clrFrom>
              <a:clrTo>
                <a:srgbClr val="FF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34832"/>
            <a:ext cx="1371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60258B3B-B268-4345-BA33-BEBC9B73C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640623"/>
            <a:ext cx="1438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51623-79DC-486F-B521-4B747338F635}"/>
              </a:ext>
            </a:extLst>
          </p:cNvPr>
          <p:cNvSpPr txBox="1"/>
          <p:nvPr/>
        </p:nvSpPr>
        <p:spPr>
          <a:xfrm>
            <a:off x="685800" y="5791884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large systems,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sparse matrix (most entries are zero)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Shunt terms, such as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-line model, only affect the diagonal terms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65B233A-7C84-4741-AFEA-AC09CEB1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468426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14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AA9924-D6E4-42BB-B2D4-CD42B302C6F1}"/>
              </a:ext>
            </a:extLst>
          </p:cNvPr>
          <p:cNvSpPr txBox="1">
            <a:spLocks/>
          </p:cNvSpPr>
          <p:nvPr/>
        </p:nvSpPr>
        <p:spPr>
          <a:xfrm>
            <a:off x="228600" y="838200"/>
            <a:ext cx="8686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bus admittance matrix for the network below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assuming the current injection at each bus i is 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current injection into the bus from generator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current flowing into the load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90821-F2C0-465C-9C71-140736CD2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38" y="2362200"/>
            <a:ext cx="3792462" cy="423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72712A-83B3-48F4-B9A1-3A60C73209EF}"/>
              </a:ext>
            </a:extLst>
          </p:cNvPr>
          <p:cNvSpPr txBox="1">
            <a:spLocks/>
          </p:cNvSpPr>
          <p:nvPr/>
        </p:nvSpPr>
        <p:spPr>
          <a:xfrm>
            <a:off x="381000" y="8382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Cambria" pitchFamily="18" charset="0"/>
              </a:rPr>
              <a:t>By Kirchhoff’s Current Law at bus 1, </a:t>
            </a:r>
            <a:endParaRPr lang="en-US" sz="2400" baseline="-25000" dirty="0">
              <a:latin typeface="Cambria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25C2E4-4836-46AA-A2A5-58DB852E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62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7BDE89-D823-44A4-B263-D41E44D9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4216400"/>
            <a:ext cx="76009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6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10C866-21D1-4A01-B21B-381EAEB8B1B7}"/>
              </a:ext>
            </a:extLst>
          </p:cNvPr>
          <p:cNvSpPr txBox="1">
            <a:spLocks/>
          </p:cNvSpPr>
          <p:nvPr/>
        </p:nvSpPr>
        <p:spPr>
          <a:xfrm>
            <a:off x="173736" y="860244"/>
            <a:ext cx="8741664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Cambria" pitchFamily="18" charset="0"/>
              </a:rPr>
              <a:t>Similar relationships for buses 3 and 4. The results can be expressed in matrix form</a:t>
            </a:r>
            <a:endParaRPr lang="en-US" sz="2400" baseline="-25000" dirty="0">
              <a:latin typeface="Cambr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022BC-5F9B-4760-B4AC-12B7EDF5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" y="1816099"/>
            <a:ext cx="8458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7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DF9C4D-05C4-4784-A960-46136312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1" y="818790"/>
            <a:ext cx="6705600" cy="179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2C3ABFB-419E-4F6A-BDED-DA9872D4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1" y="2726919"/>
            <a:ext cx="7696200" cy="102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FEA8E-DB84-4F86-BF6D-6FC2A8BB2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59" y="4054741"/>
            <a:ext cx="5558681" cy="2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9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7E77-F36E-4032-B1C9-0FC0C021ABF4}"/>
              </a:ext>
            </a:extLst>
          </p:cNvPr>
          <p:cNvSpPr txBox="1">
            <a:spLocks/>
          </p:cNvSpPr>
          <p:nvPr/>
        </p:nvSpPr>
        <p:spPr>
          <a:xfrm>
            <a:off x="228600" y="666389"/>
            <a:ext cx="86868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C00000"/>
                </a:solidFill>
                <a:latin typeface="Cambria" pitchFamily="18" charset="0"/>
              </a:rPr>
              <a:t>Example 2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89B77E-4AE0-49AC-89A5-B2B7CF1F3439}"/>
              </a:ext>
            </a:extLst>
          </p:cNvPr>
          <p:cNvSpPr txBox="1">
            <a:spLocks/>
          </p:cNvSpPr>
          <p:nvPr/>
        </p:nvSpPr>
        <p:spPr>
          <a:xfrm>
            <a:off x="336521" y="1194926"/>
            <a:ext cx="8534400" cy="857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Shunts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Find the power injected at bus 1 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and find the power injected 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C5F09E-4E24-49D0-A107-D3ADD4B47963}"/>
              </a:ext>
            </a:extLst>
          </p:cNvPr>
          <p:cNvSpPr/>
          <p:nvPr/>
        </p:nvSpPr>
        <p:spPr>
          <a:xfrm>
            <a:off x="3744296" y="5881024"/>
            <a:ext cx="100764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2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57AA7-8A66-4EE7-AA6D-E6D1791D4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21" y="2325024"/>
            <a:ext cx="589519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7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77E77-F36E-4032-B1C9-0FC0C021ABF4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2: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75DBF-AA91-4A20-B654-7565CE3C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98766"/>
            <a:ext cx="5257800" cy="11049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0D2CFC-5C56-4452-AD9B-148D873E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6" y="3386830"/>
            <a:ext cx="2286000" cy="112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1449EA0-F754-4BD6-A35E-EFF0AF32A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8001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E40BB2-F109-4D16-BB3C-75E5788DEB16}"/>
              </a:ext>
            </a:extLst>
          </p:cNvPr>
          <p:cNvSpPr txBox="1">
            <a:spLocks/>
          </p:cNvSpPr>
          <p:nvPr/>
        </p:nvSpPr>
        <p:spPr>
          <a:xfrm>
            <a:off x="173736" y="2727504"/>
            <a:ext cx="7620000" cy="706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Cambria" pitchFamily="18" charset="0"/>
              </a:rPr>
              <a:t>Solving for Bus Current</a:t>
            </a:r>
            <a:r>
              <a:rPr lang="en-US" sz="2800" baseline="-250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I</a:t>
            </a:r>
            <a:r>
              <a:rPr lang="en-US" sz="2800" baseline="-25000" dirty="0" err="1">
                <a:latin typeface="Cambria" pitchFamily="18" charset="0"/>
              </a:rPr>
              <a:t>bus</a:t>
            </a:r>
            <a:r>
              <a:rPr lang="en-US" sz="2800" baseline="-250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if </a:t>
            </a:r>
            <a:r>
              <a:rPr lang="en-US" sz="2800" dirty="0" err="1">
                <a:latin typeface="Cambria" pitchFamily="18" charset="0"/>
              </a:rPr>
              <a:t>V</a:t>
            </a:r>
            <a:r>
              <a:rPr lang="en-US" sz="2800" baseline="-25000" dirty="0" err="1">
                <a:latin typeface="Cambria" pitchFamily="18" charset="0"/>
              </a:rPr>
              <a:t>bus</a:t>
            </a:r>
            <a:r>
              <a:rPr lang="en-US" sz="2800" dirty="0">
                <a:latin typeface="Cambria" pitchFamily="18" charset="0"/>
              </a:rPr>
              <a:t> given below:-</a:t>
            </a:r>
            <a:r>
              <a:rPr lang="en-US" sz="2800" baseline="-25000" dirty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95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Contents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628AC-0C2B-4B83-BC73-C4B949CBBAC6}"/>
              </a:ext>
            </a:extLst>
          </p:cNvPr>
          <p:cNvSpPr/>
          <p:nvPr/>
        </p:nvSpPr>
        <p:spPr>
          <a:xfrm>
            <a:off x="304800" y="653688"/>
            <a:ext cx="81534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Power Flow and Bus Admittance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Bus Admittance Matrix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48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37BA6B-B0AB-4BE1-83BE-271C54D4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47291"/>
            <a:ext cx="7543800" cy="116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ACC8EF-715E-4ADE-8C72-824D784C1595}"/>
              </a:ext>
            </a:extLst>
          </p:cNvPr>
          <p:cNvSpPr txBox="1">
            <a:spLocks/>
          </p:cNvSpPr>
          <p:nvPr/>
        </p:nvSpPr>
        <p:spPr>
          <a:xfrm>
            <a:off x="228600" y="1349272"/>
            <a:ext cx="7620000" cy="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Cambria" pitchFamily="18" charset="0"/>
              </a:rPr>
              <a:t>Therefore, the power injected at bus 1 is: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70CBD4-0C04-43E2-A792-57C593921D37}"/>
              </a:ext>
            </a:extLst>
          </p:cNvPr>
          <p:cNvSpPr txBox="1">
            <a:spLocks/>
          </p:cNvSpPr>
          <p:nvPr/>
        </p:nvSpPr>
        <p:spPr>
          <a:xfrm>
            <a:off x="228600" y="3486591"/>
            <a:ext cx="7620000" cy="6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Cambria" pitchFamily="18" charset="0"/>
              </a:rPr>
              <a:t>Solving for Bus Voltage</a:t>
            </a:r>
            <a:r>
              <a:rPr lang="en-US" sz="2800" baseline="-25000" dirty="0">
                <a:latin typeface="Cambria" pitchFamily="18" charset="0"/>
              </a:rPr>
              <a:t>, </a:t>
            </a:r>
            <a:r>
              <a:rPr lang="en-US" sz="2800" dirty="0" err="1">
                <a:latin typeface="Cambria" pitchFamily="18" charset="0"/>
              </a:rPr>
              <a:t>V</a:t>
            </a:r>
            <a:r>
              <a:rPr lang="en-US" sz="2800" baseline="-25000" dirty="0" err="1">
                <a:latin typeface="Cambria" pitchFamily="18" charset="0"/>
              </a:rPr>
              <a:t>bus</a:t>
            </a:r>
            <a:r>
              <a:rPr lang="en-US" sz="2800" dirty="0">
                <a:latin typeface="Cambria" pitchFamily="18" charset="0"/>
              </a:rPr>
              <a:t> if </a:t>
            </a:r>
            <a:r>
              <a:rPr lang="en-US" sz="2800" dirty="0" err="1">
                <a:latin typeface="Cambria" pitchFamily="18" charset="0"/>
              </a:rPr>
              <a:t>I</a:t>
            </a:r>
            <a:r>
              <a:rPr lang="en-US" sz="2800" baseline="-25000" dirty="0" err="1">
                <a:latin typeface="Cambria" pitchFamily="18" charset="0"/>
              </a:rPr>
              <a:t>bus</a:t>
            </a:r>
            <a:r>
              <a:rPr lang="en-US" sz="2800" dirty="0">
                <a:latin typeface="Cambria" pitchFamily="18" charset="0"/>
              </a:rPr>
              <a:t> given below:-</a:t>
            </a:r>
            <a:r>
              <a:rPr lang="en-US" sz="2800" baseline="-25000" dirty="0">
                <a:latin typeface="Cambria" pitchFamily="18" charset="0"/>
              </a:rPr>
              <a:t>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C766DA8-1E24-46AB-B56F-541ABE36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017012"/>
            <a:ext cx="18668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3A34D2E1-6FB7-4634-8ABA-92E8A58F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18666"/>
            <a:ext cx="7543800" cy="11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2: Solution</a:t>
            </a:r>
          </a:p>
        </p:txBody>
      </p:sp>
    </p:spTree>
    <p:extLst>
      <p:ext uri="{BB962C8B-B14F-4D97-AF65-F5344CB8AC3E}">
        <p14:creationId xmlns:p14="http://schemas.microsoft.com/office/powerpoint/2010/main" val="141858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2: Solution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7B443E8-F56D-49D2-99AD-9D68BF8CEDEB}"/>
              </a:ext>
            </a:extLst>
          </p:cNvPr>
          <p:cNvSpPr txBox="1">
            <a:spLocks/>
          </p:cNvSpPr>
          <p:nvPr/>
        </p:nvSpPr>
        <p:spPr>
          <a:xfrm>
            <a:off x="228600" y="2056132"/>
            <a:ext cx="7620000" cy="494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mbria" pitchFamily="18" charset="0"/>
              </a:rPr>
              <a:t>Therefore, the power injected is: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87321B7-429E-49CB-B79B-176FFB7E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1" y="2743200"/>
            <a:ext cx="7620000" cy="115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8D0E3-A2F5-4AB7-826D-487E6BB2F9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9" y="3407053"/>
            <a:ext cx="6269051" cy="3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7B0E0-4D0A-4ED3-9FB2-E0C4F9F1A724}"/>
              </a:ext>
            </a:extLst>
          </p:cNvPr>
          <p:cNvSpPr/>
          <p:nvPr/>
        </p:nvSpPr>
        <p:spPr>
          <a:xfrm>
            <a:off x="254000" y="1159245"/>
            <a:ext cx="8610600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3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shows the one-line diagram of four-bus power system with generation at bus 1 and bus 4. The voltage at bus 1 is V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=1.01 &lt;0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per unit. The Voltage magnitude at bus 4 is fixed at 1.1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with a real power generation of 200 MW. The scheduled loads on buses 2 and 3 are marked on the diagram.  Line impedances are marked in per unit on a 100-MVA base. </a:t>
            </a:r>
            <a:r>
              <a:rPr lang="ms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the admittance matrix bus using KCL method.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91DB4-3698-4165-85C1-66A819FE83E1}"/>
              </a:ext>
            </a:extLst>
          </p:cNvPr>
          <p:cNvSpPr/>
          <p:nvPr/>
        </p:nvSpPr>
        <p:spPr>
          <a:xfrm>
            <a:off x="148336" y="4933307"/>
            <a:ext cx="146931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3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3: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413751-2B98-41A0-8153-0BC902C861D7}"/>
                  </a:ext>
                </a:extLst>
              </p:cNvPr>
              <p:cNvSpPr/>
              <p:nvPr/>
            </p:nvSpPr>
            <p:spPr>
              <a:xfrm>
                <a:off x="405273" y="1475020"/>
                <a:ext cx="2273123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413751-2B98-41A0-8153-0BC902C86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3" y="1475020"/>
                <a:ext cx="2273123" cy="724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F3DF69-F50B-4D5C-9EB3-FE92AE512452}"/>
                  </a:ext>
                </a:extLst>
              </p:cNvPr>
              <p:cNvSpPr/>
              <p:nvPr/>
            </p:nvSpPr>
            <p:spPr>
              <a:xfrm>
                <a:off x="3100833" y="1475020"/>
                <a:ext cx="3031727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0.5+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F3DF69-F50B-4D5C-9EB3-FE92AE512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33" y="1475020"/>
                <a:ext cx="3031727" cy="724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F9095D-051A-481E-A312-ECA6DDCB44E1}"/>
                  </a:ext>
                </a:extLst>
              </p:cNvPr>
              <p:cNvSpPr/>
              <p:nvPr/>
            </p:nvSpPr>
            <p:spPr>
              <a:xfrm>
                <a:off x="6324600" y="1475021"/>
                <a:ext cx="2130455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F9095D-051A-481E-A312-ECA6DDCB4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75021"/>
                <a:ext cx="2130455" cy="724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34B66D-B306-4CF2-BECE-66CD242B9993}"/>
                  </a:ext>
                </a:extLst>
              </p:cNvPr>
              <p:cNvSpPr/>
              <p:nvPr/>
            </p:nvSpPr>
            <p:spPr>
              <a:xfrm>
                <a:off x="4977500" y="2587005"/>
                <a:ext cx="3037691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0.5+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34B66D-B306-4CF2-BECE-66CD242B9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500" y="2587005"/>
                <a:ext cx="3037691" cy="724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406755-595F-4339-966A-2736C42D2D09}"/>
                  </a:ext>
                </a:extLst>
              </p:cNvPr>
              <p:cNvSpPr/>
              <p:nvPr/>
            </p:nvSpPr>
            <p:spPr>
              <a:xfrm>
                <a:off x="1696542" y="2587005"/>
                <a:ext cx="2136419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0.2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0406755-595F-4339-966A-2736C42D2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542" y="2587005"/>
                <a:ext cx="2136419" cy="724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595090-228D-4CBF-83CE-06CD18494433}"/>
                  </a:ext>
                </a:extLst>
              </p:cNvPr>
              <p:cNvSpPr/>
              <p:nvPr/>
            </p:nvSpPr>
            <p:spPr>
              <a:xfrm>
                <a:off x="1437190" y="3514321"/>
                <a:ext cx="3037691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0.5+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595090-228D-4CBF-83CE-06CD18494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190" y="3514321"/>
                <a:ext cx="3037691" cy="724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380C6-0E3D-4162-8FFA-3102B4D50EB0}"/>
                  </a:ext>
                </a:extLst>
              </p:cNvPr>
              <p:cNvSpPr/>
              <p:nvPr/>
            </p:nvSpPr>
            <p:spPr>
              <a:xfrm>
                <a:off x="4945655" y="3514321"/>
                <a:ext cx="2268121" cy="7244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40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0380C6-0E3D-4162-8FFA-3102B4D50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55" y="3514321"/>
                <a:ext cx="2268121" cy="724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E510B-73B5-4FCF-B5F9-A52725AA3A3E}"/>
                  </a:ext>
                </a:extLst>
              </p:cNvPr>
              <p:cNvSpPr/>
              <p:nvPr/>
            </p:nvSpPr>
            <p:spPr>
              <a:xfrm>
                <a:off x="762000" y="4626306"/>
                <a:ext cx="7803155" cy="146193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Bus 1</a:t>
                </a: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E510B-73B5-4FCF-B5F9-A52725AA3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626306"/>
                <a:ext cx="7803155" cy="1461939"/>
              </a:xfrm>
              <a:prstGeom prst="rect">
                <a:avLst/>
              </a:prstGeom>
              <a:blipFill>
                <a:blip r:embed="rId9"/>
                <a:stretch>
                  <a:fillRect l="-781" t="-125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850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3: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8C6963-F490-4C3B-B1B8-AEF44D688C8E}"/>
                  </a:ext>
                </a:extLst>
              </p:cNvPr>
              <p:cNvSpPr/>
              <p:nvPr/>
            </p:nvSpPr>
            <p:spPr>
              <a:xfrm>
                <a:off x="457200" y="1264179"/>
                <a:ext cx="7924800" cy="146193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Bus 2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8C6963-F490-4C3B-B1B8-AEF44D688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64179"/>
                <a:ext cx="7924800" cy="1461939"/>
              </a:xfrm>
              <a:prstGeom prst="rect">
                <a:avLst/>
              </a:prstGeom>
              <a:blipFill>
                <a:blip r:embed="rId2"/>
                <a:stretch>
                  <a:fillRect l="-769" t="-833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1F9AD4-E2D1-4101-936E-9E6B87655CB1}"/>
                  </a:ext>
                </a:extLst>
              </p:cNvPr>
              <p:cNvSpPr/>
              <p:nvPr/>
            </p:nvSpPr>
            <p:spPr>
              <a:xfrm>
                <a:off x="457200" y="2986243"/>
                <a:ext cx="7620000" cy="146193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Bus 3</a:t>
                </a: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91F9AD4-E2D1-4101-936E-9E6B87655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86243"/>
                <a:ext cx="7620000" cy="1461939"/>
              </a:xfrm>
              <a:prstGeom prst="rect">
                <a:avLst/>
              </a:prstGeom>
              <a:blipFill>
                <a:blip r:embed="rId3"/>
                <a:stretch>
                  <a:fillRect l="-800" t="-1250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B13B48-FF88-4281-8A3F-6FE27DE65219}"/>
                  </a:ext>
                </a:extLst>
              </p:cNvPr>
              <p:cNvSpPr/>
              <p:nvPr/>
            </p:nvSpPr>
            <p:spPr>
              <a:xfrm>
                <a:off x="457200" y="4708307"/>
                <a:ext cx="8153399" cy="146193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Bus 4</a:t>
                </a:r>
                <a:endParaRPr lang="en-US" sz="2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3B13B48-FF88-4281-8A3F-6FE27DE65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08307"/>
                <a:ext cx="8153399" cy="1461939"/>
              </a:xfrm>
              <a:prstGeom prst="rect">
                <a:avLst/>
              </a:prstGeom>
              <a:blipFill>
                <a:blip r:embed="rId4"/>
                <a:stretch>
                  <a:fillRect l="-748" t="-833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2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769755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Example 3: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91B467-D28F-4A57-A602-04B700578DEC}"/>
                  </a:ext>
                </a:extLst>
              </p:cNvPr>
              <p:cNvSpPr/>
              <p:nvPr/>
            </p:nvSpPr>
            <p:spPr>
              <a:xfrm>
                <a:off x="838200" y="1371600"/>
                <a:ext cx="7467600" cy="23323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Matrix form: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eqAr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−1+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91B467-D28F-4A57-A602-04B700578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7467600" cy="2332305"/>
              </a:xfrm>
              <a:prstGeom prst="rect">
                <a:avLst/>
              </a:prstGeom>
              <a:blipFill>
                <a:blip r:embed="rId2"/>
                <a:stretch>
                  <a:fillRect l="-1306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540DB9-404C-4B1B-8A86-62533C974E1D}"/>
                  </a:ext>
                </a:extLst>
              </p:cNvPr>
              <p:cNvSpPr/>
              <p:nvPr/>
            </p:nvSpPr>
            <p:spPr>
              <a:xfrm>
                <a:off x="838200" y="3936895"/>
                <a:ext cx="6858000" cy="238770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ms-MY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So the admittance matrix bus is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270510" marR="0" indent="-27051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𝑏𝑢𝑠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eqAr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</m:t>
                          </m:r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−1+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540DB9-404C-4B1B-8A86-62533C974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6895"/>
                <a:ext cx="6858000" cy="2387705"/>
              </a:xfrm>
              <a:prstGeom prst="rect">
                <a:avLst/>
              </a:prstGeom>
              <a:blipFill>
                <a:blip r:embed="rId3"/>
                <a:stretch>
                  <a:fillRect l="-14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367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656776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Exercise 1: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2C8FDB-3321-4F93-8AB2-A4ACFD80950F}"/>
              </a:ext>
            </a:extLst>
          </p:cNvPr>
          <p:cNvSpPr/>
          <p:nvPr/>
        </p:nvSpPr>
        <p:spPr>
          <a:xfrm>
            <a:off x="266700" y="1001395"/>
            <a:ext cx="8686800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1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shows the one-line diagram of four-bus power system with generation at bus 1 and bus 2. The voltage at bus 1 is V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=1.01 &lt;0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per unit. The Voltage magnitude at bus 2 is fixed at 1.1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with a real power generation of 200 MW. The scheduled loads on buses 3 and 4 are marked on the diagram.  Line impedances are marked in per unit on a 100-MVA base. Form</a:t>
            </a:r>
            <a:r>
              <a:rPr lang="ms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bus admittance matrix using KCL method.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605D3-1B93-4375-8803-894952488C02}"/>
              </a:ext>
            </a:extLst>
          </p:cNvPr>
          <p:cNvSpPr/>
          <p:nvPr/>
        </p:nvSpPr>
        <p:spPr>
          <a:xfrm>
            <a:off x="-250113" y="4648200"/>
            <a:ext cx="146931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1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CEB30-7C71-4593-9339-CF1BFC19C4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6700"/>
            <a:ext cx="7010400" cy="354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656776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Exercise 2: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1C422D-9997-4429-A700-7A927B512297}"/>
              </a:ext>
            </a:extLst>
          </p:cNvPr>
          <p:cNvSpPr/>
          <p:nvPr/>
        </p:nvSpPr>
        <p:spPr>
          <a:xfrm>
            <a:off x="260321" y="1104156"/>
            <a:ext cx="8610600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the single-line diagram of a three-bus power system with generation at buses 1 and 3. The voltage at bus 1 is 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1.03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scheduled load on bus 2 is marked on the diagram. The line impedance is marked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100 MVA base. Line resistances and line charging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neglected. </a:t>
            </a:r>
            <a:r>
              <a:rPr lang="ms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the bus admittance matrix using KCL method.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ED679-7070-46FB-94B0-F07169830520}"/>
              </a:ext>
            </a:extLst>
          </p:cNvPr>
          <p:cNvSpPr/>
          <p:nvPr/>
        </p:nvSpPr>
        <p:spPr>
          <a:xfrm>
            <a:off x="609600" y="4724400"/>
            <a:ext cx="100764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2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C661A9-285C-4B75-B3B2-D54B52F62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3063"/>
              </p:ext>
            </p:extLst>
          </p:nvPr>
        </p:nvGraphicFramePr>
        <p:xfrm>
          <a:off x="1371600" y="3106635"/>
          <a:ext cx="6705600" cy="362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970928" imgH="5574713" progId="Visio.Drawing.11">
                  <p:embed/>
                </p:oleObj>
              </mc:Choice>
              <mc:Fallback>
                <p:oleObj r:id="rId2" imgW="9970928" imgH="5574713" progId="Visio.Drawing.11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06635"/>
                        <a:ext cx="6705600" cy="3626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15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407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Shunt in the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8F4D1DA-81BC-4C49-9619-8D6FA838FC5F}"/>
              </a:ext>
            </a:extLst>
          </p:cNvPr>
          <p:cNvSpPr txBox="1">
            <a:spLocks/>
          </p:cNvSpPr>
          <p:nvPr/>
        </p:nvSpPr>
        <p:spPr>
          <a:xfrm>
            <a:off x="228600" y="656776"/>
            <a:ext cx="8686800" cy="494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1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Exercise 3: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ED679-7070-46FB-94B0-F07169830520}"/>
              </a:ext>
            </a:extLst>
          </p:cNvPr>
          <p:cNvSpPr/>
          <p:nvPr/>
        </p:nvSpPr>
        <p:spPr>
          <a:xfrm>
            <a:off x="1066800" y="5277940"/>
            <a:ext cx="100764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3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1B587-3CDE-4696-9ADC-C472A4CC8355}"/>
              </a:ext>
            </a:extLst>
          </p:cNvPr>
          <p:cNvSpPr/>
          <p:nvPr/>
        </p:nvSpPr>
        <p:spPr>
          <a:xfrm>
            <a:off x="228600" y="1151200"/>
            <a:ext cx="8610600" cy="25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a power system network. The generator at buses 1 and 2 are represented by their equivalent sources with their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per unit on a 100-MVA base. The lines are represented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model where series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shunt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also expressed in per unit on a 100 MVA base. The loads at buses 3 and 4 are expressed in MW and MVAR. Assuming voltage magnitude of 1.0 per unit at buses 3 and 4, convert the loads to per unit impedances. Convert network impedances to admittances and obtain the bus admittance matrix.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3A419-7F5C-4F6C-9402-1BD211D7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28" y="3733800"/>
            <a:ext cx="5029199" cy="3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3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514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5269468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799" y="-76200"/>
            <a:ext cx="8686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Exercise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81323"/>
            <a:ext cx="8610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shows a power system network. The generator at buses 1 and 2 are represented by their equivalent sources with their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per unit on a 100-MVA base. The lines are represented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model where series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shunt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reactances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also expressed in per unit on a 100 MVA base. The loads at buses 3 and 4 are expressed in MW and MVAR. Assuming voltage magnitude of 1.0 per unit at buses 3 and 4, convert the loads to per unit impedances. Convert network impedances to admittances and obtain the bus admittance matrix.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3542" y="6369414"/>
            <a:ext cx="1469313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Figure 3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31934"/>
            <a:ext cx="5029199" cy="3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1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628AC-0C2B-4B83-BC73-C4B949CBBAC6}"/>
              </a:ext>
            </a:extLst>
          </p:cNvPr>
          <p:cNvSpPr/>
          <p:nvPr/>
        </p:nvSpPr>
        <p:spPr>
          <a:xfrm>
            <a:off x="304800" y="653688"/>
            <a:ext cx="81534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 to…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impedance diagram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the power flow equations</a:t>
            </a:r>
          </a:p>
        </p:txBody>
      </p:sp>
    </p:spTree>
    <p:extLst>
      <p:ext uri="{BB962C8B-B14F-4D97-AF65-F5344CB8AC3E}">
        <p14:creationId xmlns:p14="http://schemas.microsoft.com/office/powerpoint/2010/main" val="221667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Image result for induction motor"/>
          <p:cNvSpPr>
            <a:spLocks noChangeAspect="1" noChangeArrowheads="1"/>
          </p:cNvSpPr>
          <p:nvPr/>
        </p:nvSpPr>
        <p:spPr bwMode="auto">
          <a:xfrm>
            <a:off x="155575" y="-1371600"/>
            <a:ext cx="5876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BB9EF-9358-4128-8D96-C6E084A3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556" y="1143000"/>
            <a:ext cx="87488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26C2-0A7E-4D47-98DB-62B973AAA56C}"/>
              </a:ext>
            </a:extLst>
          </p:cNvPr>
          <p:cNvSpPr txBox="1">
            <a:spLocks noChangeArrowheads="1"/>
          </p:cNvSpPr>
          <p:nvPr/>
        </p:nvSpPr>
        <p:spPr>
          <a:xfrm>
            <a:off x="186436" y="9144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assumed to be operating under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represented by single-phase network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contains hundreds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and branches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impedances specified in per unit on a common MVA base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node-voltage 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commonly used for many power system analysis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power system, powers are known rather than currents</a:t>
            </a:r>
          </a:p>
          <a:p>
            <a:pPr marL="406400" indent="-406400" algn="just">
              <a:buFont typeface="Wingdings 2" panose="05020102010507070707" pitchFamily="18" charset="2"/>
              <a:buChar char="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resulting equations in terms of power known as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flow equation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non-linear and must be solved by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techniques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0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26C2-0A7E-4D47-98DB-62B973AAA56C}"/>
              </a:ext>
            </a:extLst>
          </p:cNvPr>
          <p:cNvSpPr txBox="1">
            <a:spLocks noChangeArrowheads="1"/>
          </p:cNvSpPr>
          <p:nvPr/>
        </p:nvSpPr>
        <p:spPr>
          <a:xfrm>
            <a:off x="186436" y="9144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indent="-402336" algn="just">
              <a:buFont typeface="Wingdings 2" panose="05020102010507070707" pitchFamily="18" charset="2"/>
              <a:buChar char="¨"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flow studies (load flow)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backbone of power system analysis and design</a:t>
            </a:r>
          </a:p>
          <a:p>
            <a:pPr marL="749300" lvl="1" indent="-171450" algn="just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flow determines how the power flows in a network</a:t>
            </a:r>
          </a:p>
          <a:p>
            <a:pPr marL="749300" lvl="1" indent="-171450" algn="just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to determine all bus voltages and all currents,</a:t>
            </a:r>
          </a:p>
          <a:p>
            <a:pPr marL="749300" lvl="1" indent="-171450" algn="just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constant power models, power flow is a nonlinear analysis technique,</a:t>
            </a:r>
          </a:p>
          <a:p>
            <a:pPr marL="749300" lvl="1" indent="-171450" algn="just"/>
            <a:r>
              <a:rPr lang="en-US" alt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flow is a steady-state analysis tool.</a:t>
            </a:r>
          </a:p>
          <a:p>
            <a:pPr marL="402336" indent="-402336" algn="just">
              <a:buFont typeface="Wingdings 2" panose="05020102010507070707" pitchFamily="18" charset="2"/>
              <a:buChar char="¨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planning, operation and exchange power between utilities</a:t>
            </a:r>
          </a:p>
          <a:p>
            <a:pPr marL="402336" indent="-402336" algn="just">
              <a:buFont typeface="Wingdings 2" panose="05020102010507070707" pitchFamily="18" charset="2"/>
              <a:buChar char="¨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flow also is required for many other analyses such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transient stability and contingency studies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5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680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26C2-0A7E-4D47-98DB-62B973AAA56C}"/>
              </a:ext>
            </a:extLst>
          </p:cNvPr>
          <p:cNvSpPr txBox="1">
            <a:spLocks noChangeArrowheads="1"/>
          </p:cNvSpPr>
          <p:nvPr/>
        </p:nvSpPr>
        <p:spPr>
          <a:xfrm>
            <a:off x="186436" y="9144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 in solving the power flow is to create what is known as the bus admittance matrix, often called the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gives the relationships between all the bus current injections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all the bus voltages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developed by applying KCL at each bus in the system to relate the bus current injections, the bus voltages, and the branch impedances and admittances.</a:t>
            </a:r>
          </a:p>
          <a:p>
            <a:pPr marL="402336" indent="-402336" algn="just">
              <a:buFont typeface="Wingdings 2" panose="05020102010507070707" pitchFamily="18" charset="2"/>
              <a:buChar char="¨"/>
            </a:pP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substation bus bars</a:t>
            </a:r>
          </a:p>
          <a:p>
            <a:pPr marL="914400" indent="-457200"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 transmission lines and transformers</a:t>
            </a:r>
          </a:p>
          <a:p>
            <a:pPr marL="914400" indent="-457200" algn="just"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Injected currents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flows from generators and loads</a:t>
            </a: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1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680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B26C2-0A7E-4D47-98DB-62B973AAA56C}"/>
              </a:ext>
            </a:extLst>
          </p:cNvPr>
          <p:cNvSpPr txBox="1">
            <a:spLocks noChangeArrowheads="1"/>
          </p:cNvSpPr>
          <p:nvPr/>
        </p:nvSpPr>
        <p:spPr>
          <a:xfrm>
            <a:off x="186436" y="914400"/>
            <a:ext cx="8534400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5889" indent="-171496" algn="l" defTabSz="6859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3085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282" indent="-1371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23179" indent="-102897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26077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028974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1872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769" indent="-102897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the nodal solution based upon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Current Law (KCL)</a:t>
            </a:r>
          </a:p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336" indent="-402336" algn="just">
              <a:lnSpc>
                <a:spcPct val="120000"/>
              </a:lnSpc>
              <a:buFont typeface="Wingdings 2" panose="05020102010507070707" pitchFamily="18" charset="2"/>
              <a:buChar char="¨"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Impedances are converted to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Admittances</a:t>
            </a:r>
          </a:p>
          <a:p>
            <a:pPr marL="34299" indent="0" algn="just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03692D-8369-4AE2-920D-D9163DF6D0EA}"/>
                  </a:ext>
                </a:extLst>
              </p:cNvPr>
              <p:cNvSpPr txBox="1"/>
              <p:nvPr/>
            </p:nvSpPr>
            <p:spPr>
              <a:xfrm>
                <a:off x="1905000" y="3886201"/>
                <a:ext cx="3581400" cy="93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03692D-8369-4AE2-920D-D9163DF6D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86201"/>
                <a:ext cx="3581400" cy="931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88310C-DCCE-4FCA-AC47-70502C3CE003}"/>
                  </a:ext>
                </a:extLst>
              </p:cNvPr>
              <p:cNvSpPr txBox="1"/>
              <p:nvPr/>
            </p:nvSpPr>
            <p:spPr>
              <a:xfrm>
                <a:off x="249428" y="2184184"/>
                <a:ext cx="8720836" cy="432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88310C-DCCE-4FCA-AC47-70502C3C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8" y="2184184"/>
                <a:ext cx="8720836" cy="432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00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79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148E0-E842-4A38-8948-29DD7FA4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23507"/>
            <a:ext cx="9144000" cy="54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36" y="192024"/>
            <a:ext cx="790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Bus Admittance Matrix or Y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A0887-C594-42D0-B854-D933A98CC847}"/>
              </a:ext>
            </a:extLst>
          </p:cNvPr>
          <p:cNvSpPr txBox="1"/>
          <p:nvPr/>
        </p:nvSpPr>
        <p:spPr>
          <a:xfrm>
            <a:off x="186436" y="838200"/>
            <a:ext cx="8805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circuit has been redrawn in Figure below in terms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transformation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Node O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taken as reference. Applying KCL to the independent nodes 1 through 4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84D49-F658-4A02-8453-310EFCE0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1" y="2013129"/>
            <a:ext cx="9008618" cy="42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2052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1032</TotalTime>
  <Words>1699</Words>
  <Application>Microsoft Office PowerPoint</Application>
  <PresentationFormat>On-screen Show (4:3)</PresentationFormat>
  <Paragraphs>146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Cambria</vt:lpstr>
      <vt:lpstr>Cambria Math</vt:lpstr>
      <vt:lpstr>Franklin Gothic Medium</vt:lpstr>
      <vt:lpstr>Times New Roman</vt:lpstr>
      <vt:lpstr>Wingdings</vt:lpstr>
      <vt:lpstr>Wingdings 2</vt:lpstr>
      <vt:lpstr>Business Contrast 16x9</vt:lpstr>
      <vt:lpstr>Equation</vt:lpstr>
      <vt:lpstr>Visio.Drawing.11</vt:lpstr>
      <vt:lpstr>EEE 333 Power System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3</vt:lpstr>
      <vt:lpstr>PowerPoint Presentation</vt:lpstr>
    </vt:vector>
  </TitlesOfParts>
  <Company>DIU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Supply Systems</dc:title>
  <dc:creator>M Rezwanul Ahsan</dc:creator>
  <cp:lastModifiedBy>Md. Ashraf-ud-dowla</cp:lastModifiedBy>
  <cp:revision>105</cp:revision>
  <dcterms:created xsi:type="dcterms:W3CDTF">2018-01-16T17:00:04Z</dcterms:created>
  <dcterms:modified xsi:type="dcterms:W3CDTF">2021-05-22T11:02:22Z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