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1" r:id="rId2"/>
    <p:sldMasterId id="2147483663" r:id="rId3"/>
    <p:sldMasterId id="2147483665" r:id="rId4"/>
  </p:sldMasterIdLst>
  <p:notesMasterIdLst>
    <p:notesMasterId r:id="rId7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Lst>
  <p:sldSz cx="9144000" cy="6858000" type="screen4x3"/>
  <p:notesSz cx="6951663" cy="9231313"/>
  <p:embeddedFontLst>
    <p:embeddedFont>
      <p:font typeface="Century Schoolbook" panose="02040604050505020304" pitchFamily="18" charset="0"/>
      <p:regular r:id="rId80"/>
      <p:bold r:id="rId81"/>
      <p:italic r:id="rId82"/>
      <p:boldItalic r:id="rId83"/>
    </p:embeddedFont>
    <p:embeddedFont>
      <p:font typeface="Consolas" panose="020B0609020204030204" pitchFamily="49"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08">
          <p15:clr>
            <a:srgbClr val="000000"/>
          </p15:clr>
        </p15:guide>
        <p15:guide id="2" pos="219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hhlpX0FTZJcLoU2/qbo2imbdTo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6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8"/>
        <p:guide pos="219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5.fntdata"/><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viewProps" Target="viewProp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1.fntdata"/><Relationship Id="rId85"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4.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font" Target="fonts/font2.fntdata"/><Relationship Id="rId86"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8.fntdata"/><Relationship Id="rId61" Type="http://schemas.openxmlformats.org/officeDocument/2006/relationships/slide" Target="slides/slide57.xml"/><Relationship Id="rId82" Type="http://schemas.openxmlformats.org/officeDocument/2006/relationships/font" Target="fonts/font3.fntdata"/><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3075" cy="461962"/>
          </a:xfrm>
          <a:prstGeom prst="rect">
            <a:avLst/>
          </a:prstGeom>
          <a:noFill/>
          <a:ln>
            <a:noFill/>
          </a:ln>
        </p:spPr>
        <p:txBody>
          <a:bodyPr spcFirstLastPara="1" wrap="square" lIns="92450" tIns="46225" rIns="92450" bIns="462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7000" y="0"/>
            <a:ext cx="3013075" cy="461962"/>
          </a:xfrm>
          <a:prstGeom prst="rect">
            <a:avLst/>
          </a:prstGeom>
          <a:noFill/>
          <a:ln>
            <a:noFill/>
          </a:ln>
        </p:spPr>
        <p:txBody>
          <a:bodyPr spcFirstLastPara="1" wrap="square" lIns="92450" tIns="46225" rIns="92450" bIns="4622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2" y="692150"/>
            <a:ext cx="4618037" cy="3462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325" y="4384675"/>
            <a:ext cx="5561012" cy="4154487"/>
          </a:xfrm>
          <a:prstGeom prst="rect">
            <a:avLst/>
          </a:prstGeom>
          <a:noFill/>
          <a:ln>
            <a:noFill/>
          </a:ln>
        </p:spPr>
        <p:txBody>
          <a:bodyPr spcFirstLastPara="1" wrap="square" lIns="92450" tIns="46225" rIns="92450" bIns="462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767762"/>
            <a:ext cx="3013075" cy="461962"/>
          </a:xfrm>
          <a:prstGeom prst="rect">
            <a:avLst/>
          </a:prstGeom>
          <a:noFill/>
          <a:ln>
            <a:noFill/>
          </a:ln>
        </p:spPr>
        <p:txBody>
          <a:bodyPr spcFirstLastPara="1" wrap="square" lIns="92450" tIns="46225" rIns="92450" bIns="4622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7000" y="8767762"/>
            <a:ext cx="3013075" cy="461962"/>
          </a:xfrm>
          <a:prstGeom prst="rect">
            <a:avLst/>
          </a:prstGeom>
          <a:noFill/>
          <a:ln>
            <a:noFill/>
          </a:ln>
        </p:spPr>
        <p:txBody>
          <a:bodyPr spcFirstLastPara="1" wrap="square" lIns="92450" tIns="46225" rIns="92450" bIns="462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 name="Google Shape;117;p1:notes"/>
          <p:cNvSpPr txBox="1">
            <a:spLocks noGrp="1"/>
          </p:cNvSpPr>
          <p:nvPr>
            <p:ph type="body" idx="1"/>
          </p:nvPr>
        </p:nvSpPr>
        <p:spPr>
          <a:xfrm>
            <a:off x="695325" y="4384675"/>
            <a:ext cx="5561012" cy="4154487"/>
          </a:xfrm>
          <a:prstGeom prst="rect">
            <a:avLst/>
          </a:prstGeom>
          <a:noFill/>
          <a:ln>
            <a:noFill/>
          </a:ln>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118" name="Google Shape;118;p1:notes"/>
          <p:cNvSpPr txBox="1"/>
          <p:nvPr/>
        </p:nvSpPr>
        <p:spPr>
          <a:xfrm>
            <a:off x="3937000" y="8767762"/>
            <a:ext cx="3013075" cy="461962"/>
          </a:xfrm>
          <a:prstGeom prst="rect">
            <a:avLst/>
          </a:prstGeom>
          <a:noFill/>
          <a:ln>
            <a:noFill/>
          </a:ln>
        </p:spPr>
        <p:txBody>
          <a:bodyPr spcFirstLastPara="1" wrap="square" lIns="92450" tIns="46225" rIns="92450" bIns="46225"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199" name="Google Shape;199;p12: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209" name="Google Shape;209;p13: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219" name="Google Shape;219;p14: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237" name="Google Shape;237;p16: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246" name="Google Shape;246;p17: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256" name="Google Shape;256;p18: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265" name="Google Shape;265;p19: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274" name="Google Shape;274;p20: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1: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284" name="Google Shape;284;p21: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127" name="Google Shape;127;p2: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2: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293" name="Google Shape;293;p22: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302" name="Google Shape;302;p23: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311" name="Google Shape;311;p24: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5: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320" name="Google Shape;320;p25: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6: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329" name="Google Shape;329;p26: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7: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338" name="Google Shape;338;p27: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8: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347" name="Google Shape;347;p28: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9: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356" name="Google Shape;356;p29: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0: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365" name="Google Shape;365;p30: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1: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375" name="Google Shape;375;p31: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2: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384" name="Google Shape;384;p32: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3: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394" name="Google Shape;394;p33: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403" name="Google Shape;403;p34: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5: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412" name="Google Shape;412;p35: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6: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421" name="Google Shape;421;p36: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7: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430" name="Google Shape;430;p37: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8: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439" name="Google Shape;439;p38: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9: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449" name="Google Shape;449;p39: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0: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458" name="Google Shape;458;p40: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1: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467" name="Google Shape;467;p41: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2: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476" name="Google Shape;476;p42: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3: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485" name="Google Shape;485;p43: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4: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494" name="Google Shape;494;p44: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5: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504" name="Google Shape;504;p45: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6: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514" name="Google Shape;514;p46: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7: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524" name="Google Shape;524;p47: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48: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534" name="Google Shape;534;p48: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9: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544" name="Google Shape;544;p49: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0: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554" name="Google Shape;554;p50: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51: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564" name="Google Shape;564;p51: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52: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574" name="Google Shape;574;p52: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53: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584" name="Google Shape;584;p53: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4: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594" name="Google Shape;594;p54: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55: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604" name="Google Shape;604;p55: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56: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614" name="Google Shape;614;p56: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7: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623" name="Google Shape;623;p57: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58: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632" name="Google Shape;632;p58: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59: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641" name="Google Shape;641;p59: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0: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650" name="Google Shape;650;p60: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61: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659" name="Google Shape;659;p61: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162" name="Google Shape;162;p6: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62: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668" name="Google Shape;668;p62: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63: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677" name="Google Shape;677;p63: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4: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686" name="Google Shape;686;p64: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65: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695" name="Google Shape;695;p65: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6: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704" name="Google Shape;704;p66: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67: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713" name="Google Shape;713;p67: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68: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722" name="Google Shape;722;p68: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69: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732" name="Google Shape;732;p69: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70: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741" name="Google Shape;741;p70: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71: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750" name="Google Shape;750;p71: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72: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759" name="Google Shape;759;p72: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73: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768" name="Google Shape;768;p73: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74: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778" name="Google Shape;778;p74: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75: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787" name="Google Shape;787;p75: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76: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796" name="Google Shape;796;p76: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180" name="Google Shape;180;p10: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95325" y="4384675"/>
            <a:ext cx="5561012" cy="4154487"/>
          </a:xfrm>
          <a:prstGeom prst="rect">
            <a:avLst/>
          </a:prstGeom>
        </p:spPr>
        <p:txBody>
          <a:bodyPr spcFirstLastPara="1" wrap="square" lIns="92450" tIns="46225" rIns="92450" bIns="46225"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1166813" y="692150"/>
            <a:ext cx="4618037" cy="34623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7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8"/>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9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 name="Google Shape;63;p9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3"/>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5"/>
        <p:cNvGrpSpPr/>
        <p:nvPr/>
      </p:nvGrpSpPr>
      <p:grpSpPr>
        <a:xfrm>
          <a:off x="0" y="0"/>
          <a:ext cx="0" cy="0"/>
          <a:chOff x="0" y="0"/>
          <a:chExt cx="0" cy="0"/>
        </a:xfrm>
      </p:grpSpPr>
      <p:sp>
        <p:nvSpPr>
          <p:cNvPr id="66" name="Google Shape;66;p9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9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8" name="Google Shape;68;p9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9" name="Google Shape;69;p9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70" name="Google Shape;70;p9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71" name="Google Shape;71;p9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4"/>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9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9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76" name="Google Shape;76;p9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5"/>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over Text" type="objOverTx">
  <p:cSld name="OBJECT_OVER_TEXT">
    <p:spTree>
      <p:nvGrpSpPr>
        <p:cNvPr id="1" name="Shape 84"/>
        <p:cNvGrpSpPr/>
        <p:nvPr/>
      </p:nvGrpSpPr>
      <p:grpSpPr>
        <a:xfrm>
          <a:off x="0" y="0"/>
          <a:ext cx="0" cy="0"/>
          <a:chOff x="0" y="0"/>
          <a:chExt cx="0" cy="0"/>
        </a:xfrm>
      </p:grpSpPr>
      <p:sp>
        <p:nvSpPr>
          <p:cNvPr id="85" name="Google Shape;85;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82"/>
          <p:cNvSpPr txBox="1">
            <a:spLocks noGrp="1"/>
          </p:cNvSpPr>
          <p:nvPr>
            <p:ph type="body" idx="1"/>
          </p:nvPr>
        </p:nvSpPr>
        <p:spPr>
          <a:xfrm>
            <a:off x="457200" y="1600200"/>
            <a:ext cx="8229600" cy="21859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82"/>
          <p:cNvSpPr txBox="1">
            <a:spLocks noGrp="1"/>
          </p:cNvSpPr>
          <p:nvPr>
            <p:ph type="body" idx="2"/>
          </p:nvPr>
        </p:nvSpPr>
        <p:spPr>
          <a:xfrm>
            <a:off x="457200" y="3938588"/>
            <a:ext cx="8229600" cy="21875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8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8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82"/>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97"/>
        <p:cNvGrpSpPr/>
        <p:nvPr/>
      </p:nvGrpSpPr>
      <p:grpSpPr>
        <a:xfrm>
          <a:off x="0" y="0"/>
          <a:ext cx="0" cy="0"/>
          <a:chOff x="0" y="0"/>
          <a:chExt cx="0" cy="0"/>
        </a:xfrm>
      </p:grpSpPr>
      <p:sp>
        <p:nvSpPr>
          <p:cNvPr id="98" name="Google Shape;98;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9" name="Google Shape;99;p86"/>
          <p:cNvSpPr txBox="1">
            <a:spLocks noGrp="1"/>
          </p:cNvSpPr>
          <p:nvPr>
            <p:ph type="body" idx="1"/>
          </p:nvPr>
        </p:nvSpPr>
        <p:spPr>
          <a:xfrm>
            <a:off x="457200" y="1600200"/>
            <a:ext cx="8229600" cy="21859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 name="Google Shape;100;p86"/>
          <p:cNvSpPr txBox="1">
            <a:spLocks noGrp="1"/>
          </p:cNvSpPr>
          <p:nvPr>
            <p:ph type="body" idx="2"/>
          </p:nvPr>
        </p:nvSpPr>
        <p:spPr>
          <a:xfrm>
            <a:off x="457200" y="3938588"/>
            <a:ext cx="8229600" cy="21875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8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8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86"/>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10"/>
        <p:cNvGrpSpPr/>
        <p:nvPr/>
      </p:nvGrpSpPr>
      <p:grpSpPr>
        <a:xfrm>
          <a:off x="0" y="0"/>
          <a:ext cx="0" cy="0"/>
          <a:chOff x="0" y="0"/>
          <a:chExt cx="0" cy="0"/>
        </a:xfrm>
      </p:grpSpPr>
      <p:sp>
        <p:nvSpPr>
          <p:cNvPr id="111" name="Google Shape;111;p88"/>
          <p:cNvSpPr txBox="1">
            <a:spLocks noGrp="1"/>
          </p:cNvSpPr>
          <p:nvPr>
            <p:ph type="body" idx="1"/>
          </p:nvPr>
        </p:nvSpPr>
        <p:spPr>
          <a:xfrm>
            <a:off x="457200" y="274638"/>
            <a:ext cx="82296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2" name="Google Shape;112;p8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8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88"/>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7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 name="Google Shape;19;p7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20" name="Google Shape;20;p7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9"/>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8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8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8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0"/>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8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8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0" name="Google Shape;30;p8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31" name="Google Shape;31;p8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3"/>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3"/>
        <p:cNvGrpSpPr/>
        <p:nvPr/>
      </p:nvGrpSpPr>
      <p:grpSpPr>
        <a:xfrm>
          <a:off x="0" y="0"/>
          <a:ext cx="0" cy="0"/>
          <a:chOff x="0" y="0"/>
          <a:chExt cx="0" cy="0"/>
        </a:xfrm>
      </p:grpSpPr>
      <p:sp>
        <p:nvSpPr>
          <p:cNvPr id="34" name="Google Shape;34;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8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8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8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4"/>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9"/>
        <p:cNvGrpSpPr/>
        <p:nvPr/>
      </p:nvGrpSpPr>
      <p:grpSpPr>
        <a:xfrm>
          <a:off x="0" y="0"/>
          <a:ext cx="0" cy="0"/>
          <a:chOff x="0" y="0"/>
          <a:chExt cx="0" cy="0"/>
        </a:xfrm>
      </p:grpSpPr>
      <p:sp>
        <p:nvSpPr>
          <p:cNvPr id="40" name="Google Shape;40;p8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8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8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9"/>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
        <p:cNvGrpSpPr/>
        <p:nvPr/>
      </p:nvGrpSpPr>
      <p:grpSpPr>
        <a:xfrm>
          <a:off x="0" y="0"/>
          <a:ext cx="0" cy="0"/>
          <a:chOff x="0" y="0"/>
          <a:chExt cx="0" cy="0"/>
        </a:xfrm>
      </p:grpSpPr>
      <p:sp>
        <p:nvSpPr>
          <p:cNvPr id="45" name="Google Shape;45;p9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90"/>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9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0"/>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9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9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2" name="Google Shape;52;p9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3" name="Google Shape;53;p9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91"/>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9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 name="Google Shape;57;p9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58" name="Google Shape;58;p9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9" name="Google Shape;59;p9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2"/>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7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77"/>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8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0" name="Google Shape;80;p8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8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Google Shape;82;p8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Google Shape;83;p81"/>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3" name="Google Shape;93;p8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8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5" name="Google Shape;95;p8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6" name="Google Shape;96;p85"/>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6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8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6" name="Google Shape;106;p8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Google Shape;107;p8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8" name="Google Shape;108;p8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9" name="Google Shape;109;p87"/>
          <p:cNvSpPr txBox="1">
            <a:spLocks noGrp="1"/>
          </p:cNvSpPr>
          <p:nvPr>
            <p:ph type="sldNum" idx="12"/>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6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9.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54.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457200" y="914400"/>
            <a:ext cx="8229600" cy="1905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400"/>
              <a:buFont typeface="Arial"/>
              <a:buNone/>
            </a:pPr>
            <a:r>
              <a:rPr lang="en-US" sz="4400" b="1" i="0" u="none" strike="noStrike" cap="none">
                <a:solidFill>
                  <a:srgbClr val="FF0000"/>
                </a:solidFill>
                <a:latin typeface="Arial"/>
                <a:ea typeface="Arial"/>
                <a:cs typeface="Arial"/>
                <a:sym typeface="Arial"/>
              </a:rPr>
              <a:t>CSE 412: Artificial Intelligence</a:t>
            </a:r>
            <a:endParaRPr/>
          </a:p>
        </p:txBody>
      </p:sp>
      <p:sp>
        <p:nvSpPr>
          <p:cNvPr id="121" name="Google Shape;121;p1"/>
          <p:cNvSpPr txBox="1"/>
          <p:nvPr/>
        </p:nvSpPr>
        <p:spPr>
          <a:xfrm>
            <a:off x="914400" y="0"/>
            <a:ext cx="7162800" cy="838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4000"/>
              <a:buFont typeface="Arial"/>
              <a:buNone/>
            </a:pPr>
            <a:endParaRPr/>
          </a:p>
        </p:txBody>
      </p:sp>
      <p:sp>
        <p:nvSpPr>
          <p:cNvPr id="122" name="Google Shape;122;p1"/>
          <p:cNvSpPr txBox="1"/>
          <p:nvPr/>
        </p:nvSpPr>
        <p:spPr>
          <a:xfrm>
            <a:off x="0" y="4114800"/>
            <a:ext cx="9144000" cy="2667000"/>
          </a:xfrm>
          <a:prstGeom prst="rect">
            <a:avLst/>
          </a:prstGeom>
          <a:noFill/>
          <a:ln>
            <a:noFill/>
          </a:ln>
        </p:spPr>
        <p:txBody>
          <a:bodyPr spcFirstLastPara="1" wrap="square" lIns="0" tIns="0" rIns="0" bIns="0" anchor="ctr" anchorCtr="1">
            <a:normAutofit/>
          </a:bodyPr>
          <a:lstStyle/>
          <a:p>
            <a:pPr marL="342900" marR="0" lvl="0" indent="-342900" algn="l" rtl="0">
              <a:lnSpc>
                <a:spcPct val="100000"/>
              </a:lnSpc>
              <a:spcBef>
                <a:spcPts val="0"/>
              </a:spcBef>
              <a:spcAft>
                <a:spcPts val="0"/>
              </a:spcAft>
              <a:buClr>
                <a:srgbClr val="FF0000"/>
              </a:buClr>
              <a:buSzPts val="3200"/>
              <a:buFont typeface="Arial"/>
              <a:buNone/>
            </a:pPr>
            <a:r>
              <a:rPr lang="en-US" sz="3200" b="1" i="0" u="none" strike="noStrike" cap="none">
                <a:solidFill>
                  <a:srgbClr val="FF0000"/>
                </a:solidFill>
                <a:latin typeface="Arial"/>
                <a:ea typeface="Arial"/>
                <a:cs typeface="Arial"/>
                <a:sym typeface="Arial"/>
              </a:rPr>
              <a:t>Course Teacher:</a:t>
            </a:r>
            <a:endParaRPr/>
          </a:p>
          <a:p>
            <a:pPr marL="342900" marR="0" lvl="0" indent="-342900" algn="ctr" rtl="0">
              <a:lnSpc>
                <a:spcPct val="100000"/>
              </a:lnSpc>
              <a:spcBef>
                <a:spcPts val="600"/>
              </a:spcBef>
              <a:spcAft>
                <a:spcPts val="0"/>
              </a:spcAft>
              <a:buClr>
                <a:srgbClr val="FF0000"/>
              </a:buClr>
              <a:buSzPts val="3000"/>
              <a:buFont typeface="Arial"/>
              <a:buNone/>
            </a:pPr>
            <a:r>
              <a:rPr lang="en-US" sz="3000" b="1" i="0" u="none" strike="noStrike" cap="none">
                <a:solidFill>
                  <a:srgbClr val="FF0000"/>
                </a:solidFill>
                <a:latin typeface="Arial"/>
                <a:ea typeface="Arial"/>
                <a:cs typeface="Arial"/>
                <a:sym typeface="Arial"/>
              </a:rPr>
              <a:t>Md. Tarek Habib</a:t>
            </a:r>
            <a:endParaRPr sz="2800" b="1" i="0" u="none" strike="noStrike" cap="none">
              <a:solidFill>
                <a:srgbClr val="FF0000"/>
              </a:solidFill>
              <a:latin typeface="Arial"/>
              <a:ea typeface="Arial"/>
              <a:cs typeface="Arial"/>
              <a:sym typeface="Arial"/>
            </a:endParaRPr>
          </a:p>
          <a:p>
            <a:pPr marL="342900" marR="0" lvl="0" indent="-342900" algn="ctr" rtl="0">
              <a:lnSpc>
                <a:spcPct val="100000"/>
              </a:lnSpc>
              <a:spcBef>
                <a:spcPts val="560"/>
              </a:spcBef>
              <a:spcAft>
                <a:spcPts val="0"/>
              </a:spcAft>
              <a:buClr>
                <a:srgbClr val="00E100"/>
              </a:buClr>
              <a:buSzPts val="2800"/>
              <a:buFont typeface="Arial"/>
              <a:buNone/>
            </a:pPr>
            <a:r>
              <a:rPr lang="en-US" sz="2800" b="1" i="0" u="none" strike="noStrike" cap="none">
                <a:solidFill>
                  <a:srgbClr val="00E100"/>
                </a:solidFill>
                <a:latin typeface="Arial"/>
                <a:ea typeface="Arial"/>
                <a:cs typeface="Arial"/>
                <a:sym typeface="Arial"/>
              </a:rPr>
              <a:t>Assistant Professor</a:t>
            </a:r>
            <a:endParaRPr/>
          </a:p>
          <a:p>
            <a:pPr marL="342900" marR="0" lvl="0" indent="-342900" algn="ctr" rtl="0">
              <a:lnSpc>
                <a:spcPct val="100000"/>
              </a:lnSpc>
              <a:spcBef>
                <a:spcPts val="520"/>
              </a:spcBef>
              <a:spcAft>
                <a:spcPts val="0"/>
              </a:spcAft>
              <a:buClr>
                <a:srgbClr val="C00000"/>
              </a:buClr>
              <a:buSzPts val="2600"/>
              <a:buFont typeface="Arial"/>
              <a:buNone/>
            </a:pPr>
            <a:r>
              <a:rPr lang="en-US" sz="2600" b="1" i="0" u="none" strike="noStrike" cap="none">
                <a:solidFill>
                  <a:srgbClr val="C00000"/>
                </a:solidFill>
                <a:latin typeface="Arial"/>
                <a:ea typeface="Arial"/>
                <a:cs typeface="Arial"/>
                <a:sym typeface="Arial"/>
              </a:rPr>
              <a:t>Department</a:t>
            </a:r>
            <a:r>
              <a:rPr lang="en-US" sz="2600" b="1" i="0" u="none" strike="noStrike" cap="none">
                <a:solidFill>
                  <a:srgbClr val="A50021"/>
                </a:solidFill>
                <a:latin typeface="Arial"/>
                <a:ea typeface="Arial"/>
                <a:cs typeface="Arial"/>
                <a:sym typeface="Arial"/>
              </a:rPr>
              <a:t> of Computer Science and Engineering</a:t>
            </a:r>
            <a:endParaRPr sz="2800" b="1" i="0" u="none" strike="noStrike" cap="none">
              <a:solidFill>
                <a:srgbClr val="A50021"/>
              </a:solidFill>
              <a:latin typeface="Arial"/>
              <a:ea typeface="Arial"/>
              <a:cs typeface="Arial"/>
              <a:sym typeface="Arial"/>
            </a:endParaRPr>
          </a:p>
          <a:p>
            <a:pPr marL="342900" marR="0" lvl="0" indent="-342900" algn="ctr" rtl="0">
              <a:lnSpc>
                <a:spcPct val="100000"/>
              </a:lnSpc>
              <a:spcBef>
                <a:spcPts val="540"/>
              </a:spcBef>
              <a:spcAft>
                <a:spcPts val="0"/>
              </a:spcAft>
              <a:buClr>
                <a:srgbClr val="0000FF"/>
              </a:buClr>
              <a:buSzPts val="2700"/>
              <a:buFont typeface="Arial"/>
              <a:buNone/>
            </a:pPr>
            <a:r>
              <a:rPr lang="en-US" sz="2700" b="1" i="0" u="none" strike="noStrike" cap="none">
                <a:solidFill>
                  <a:srgbClr val="0000FF"/>
                </a:solidFill>
                <a:latin typeface="Arial"/>
                <a:ea typeface="Arial"/>
                <a:cs typeface="Arial"/>
                <a:sym typeface="Arial"/>
              </a:rPr>
              <a:t>Daffodil</a:t>
            </a:r>
            <a:r>
              <a:rPr lang="en-US" sz="2700" b="1" i="0" u="none" strike="noStrike" cap="none">
                <a:solidFill>
                  <a:srgbClr val="00FF00"/>
                </a:solidFill>
                <a:latin typeface="Arial"/>
                <a:ea typeface="Arial"/>
                <a:cs typeface="Arial"/>
                <a:sym typeface="Arial"/>
              </a:rPr>
              <a:t> </a:t>
            </a:r>
            <a:r>
              <a:rPr lang="en-US" sz="2700" b="1" i="0" u="none" strike="noStrike" cap="none">
                <a:solidFill>
                  <a:srgbClr val="404040"/>
                </a:solidFill>
                <a:latin typeface="Arial"/>
                <a:ea typeface="Arial"/>
                <a:cs typeface="Arial"/>
                <a:sym typeface="Arial"/>
              </a:rPr>
              <a:t>International</a:t>
            </a:r>
            <a:r>
              <a:rPr lang="en-US" sz="2700" b="1" i="0" u="none" strike="noStrike" cap="none">
                <a:solidFill>
                  <a:srgbClr val="00FF00"/>
                </a:solidFill>
                <a:latin typeface="Arial"/>
                <a:ea typeface="Arial"/>
                <a:cs typeface="Arial"/>
                <a:sym typeface="Arial"/>
              </a:rPr>
              <a:t> University</a:t>
            </a:r>
            <a:endParaRPr/>
          </a:p>
        </p:txBody>
      </p:sp>
      <p:sp>
        <p:nvSpPr>
          <p:cNvPr id="123" name="Google Shape;123;p1"/>
          <p:cNvSpPr txBox="1"/>
          <p:nvPr/>
        </p:nvSpPr>
        <p:spPr>
          <a:xfrm>
            <a:off x="685800" y="2667000"/>
            <a:ext cx="76200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FF00"/>
              </a:buClr>
              <a:buSzPts val="4000"/>
              <a:buFont typeface="Arial"/>
              <a:buNone/>
            </a:pPr>
            <a:r>
              <a:rPr lang="en-US" sz="4000" b="1" i="0" u="none" strike="noStrike" cap="none">
                <a:solidFill>
                  <a:srgbClr val="00FF00"/>
                </a:solidFill>
                <a:latin typeface="Arial"/>
                <a:ea typeface="Arial"/>
                <a:cs typeface="Arial"/>
                <a:sym typeface="Arial"/>
              </a:rPr>
              <a:t>Topic – 3: Solving Problems by Searching</a:t>
            </a:r>
            <a:endParaRPr/>
          </a:p>
        </p:txBody>
      </p:sp>
      <p:pic>
        <p:nvPicPr>
          <p:cNvPr id="124" name="Google Shape;124;p1"/>
          <p:cNvPicPr preferRelativeResize="0"/>
          <p:nvPr/>
        </p:nvPicPr>
        <p:blipFill rotWithShape="1">
          <a:blip r:embed="rId3">
            <a:alphaModFix/>
          </a:blip>
          <a:srcRect/>
          <a:stretch/>
        </p:blipFill>
        <p:spPr>
          <a:xfrm>
            <a:off x="8001000" y="0"/>
            <a:ext cx="1143000" cy="114300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anim calcmode="lin" valueType="num">
                                      <p:cBhvr additive="base">
                                        <p:cTn id="7" dur="500"/>
                                        <p:tgtEl>
                                          <p:spTgt spid="122">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2">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2">
                                            <p:txEl>
                                              <p:pRg st="1" end="1"/>
                                            </p:txEl>
                                          </p:spTgt>
                                        </p:tgtEl>
                                        <p:attrNameLst>
                                          <p:attrName>style.visibility</p:attrName>
                                        </p:attrNameLst>
                                      </p:cBhvr>
                                      <p:to>
                                        <p:strVal val="visible"/>
                                      </p:to>
                                    </p:set>
                                    <p:anim calcmode="lin" valueType="num">
                                      <p:cBhvr additive="base">
                                        <p:cTn id="13" dur="500"/>
                                        <p:tgtEl>
                                          <p:spTgt spid="122">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22">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2">
                                            <p:txEl>
                                              <p:pRg st="2" end="2"/>
                                            </p:txEl>
                                          </p:spTgt>
                                        </p:tgtEl>
                                        <p:attrNameLst>
                                          <p:attrName>style.visibility</p:attrName>
                                        </p:attrNameLst>
                                      </p:cBhvr>
                                      <p:to>
                                        <p:strVal val="visible"/>
                                      </p:to>
                                    </p:set>
                                    <p:anim calcmode="lin" valueType="num">
                                      <p:cBhvr additive="base">
                                        <p:cTn id="19" dur="500"/>
                                        <p:tgtEl>
                                          <p:spTgt spid="122">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122">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22">
                                            <p:txEl>
                                              <p:pRg st="3" end="3"/>
                                            </p:txEl>
                                          </p:spTgt>
                                        </p:tgtEl>
                                        <p:attrNameLst>
                                          <p:attrName>style.visibility</p:attrName>
                                        </p:attrNameLst>
                                      </p:cBhvr>
                                      <p:to>
                                        <p:strVal val="visible"/>
                                      </p:to>
                                    </p:set>
                                    <p:anim calcmode="lin" valueType="num">
                                      <p:cBhvr additive="base">
                                        <p:cTn id="25" dur="500"/>
                                        <p:tgtEl>
                                          <p:spTgt spid="122">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122">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22">
                                            <p:txEl>
                                              <p:pRg st="4" end="4"/>
                                            </p:txEl>
                                          </p:spTgt>
                                        </p:tgtEl>
                                        <p:attrNameLst>
                                          <p:attrName>style.visibility</p:attrName>
                                        </p:attrNameLst>
                                      </p:cBhvr>
                                      <p:to>
                                        <p:strVal val="visible"/>
                                      </p:to>
                                    </p:set>
                                    <p:anim calcmode="lin" valueType="num">
                                      <p:cBhvr additive="base">
                                        <p:cTn id="31" dur="500"/>
                                        <p:tgtEl>
                                          <p:spTgt spid="122">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122">
                                            <p:txEl>
                                              <p:pRg st="4" end="4"/>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Toy Problems: 8-Queens</a:t>
            </a:r>
            <a:endParaRPr/>
          </a:p>
        </p:txBody>
      </p:sp>
      <p:pic>
        <p:nvPicPr>
          <p:cNvPr id="202" name="Google Shape;202;p12"/>
          <p:cNvPicPr preferRelativeResize="0">
            <a:picLocks noGrp="1"/>
          </p:cNvPicPr>
          <p:nvPr>
            <p:ph type="body" idx="1"/>
          </p:nvPr>
        </p:nvPicPr>
        <p:blipFill rotWithShape="1">
          <a:blip r:embed="rId3">
            <a:alphaModFix/>
          </a:blip>
          <a:srcRect/>
          <a:stretch/>
        </p:blipFill>
        <p:spPr>
          <a:xfrm>
            <a:off x="3200400" y="1295400"/>
            <a:ext cx="2362200" cy="2185987"/>
          </a:xfrm>
          <a:prstGeom prst="rect">
            <a:avLst/>
          </a:prstGeom>
          <a:noFill/>
          <a:ln>
            <a:noFill/>
          </a:ln>
        </p:spPr>
      </p:pic>
      <p:sp>
        <p:nvSpPr>
          <p:cNvPr id="203" name="Google Shape;203;p12"/>
          <p:cNvSpPr txBox="1">
            <a:spLocks noGrp="1"/>
          </p:cNvSpPr>
          <p:nvPr>
            <p:ph type="body" idx="1"/>
          </p:nvPr>
        </p:nvSpPr>
        <p:spPr>
          <a:xfrm>
            <a:off x="457200" y="3733800"/>
            <a:ext cx="8229600" cy="253841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Place eight queens on a chessboard such that no queen attacks any other.</a:t>
            </a:r>
            <a:endParaRPr/>
          </a:p>
          <a:p>
            <a:pPr marL="342900" lvl="0" indent="-342900" algn="l" rtl="0">
              <a:lnSpc>
                <a:spcPct val="100000"/>
              </a:lnSpc>
              <a:spcBef>
                <a:spcPts val="56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Two kinds of problem formulation:</a:t>
            </a:r>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Complete-state formulation </a:t>
            </a:r>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Incremental formulation </a:t>
            </a:r>
            <a:endParaRPr/>
          </a:p>
        </p:txBody>
      </p:sp>
      <p:sp>
        <p:nvSpPr>
          <p:cNvPr id="204" name="Google Shape;204;p12"/>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10</a:t>
            </a:fld>
            <a:endParaRPr/>
          </a:p>
        </p:txBody>
      </p:sp>
      <p:pic>
        <p:nvPicPr>
          <p:cNvPr id="205" name="Google Shape;205;p12"/>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206" name="Google Shape;206;p12"/>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p:nvPr/>
        </p:nvSpPr>
        <p:spPr>
          <a:xfrm>
            <a:off x="457200" y="0"/>
            <a:ext cx="8229600" cy="121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4400"/>
              <a:buFont typeface="Arial"/>
              <a:buNone/>
            </a:pPr>
            <a:r>
              <a:rPr lang="en-US" sz="4400" b="1" i="0" u="none" strike="noStrike" cap="none">
                <a:solidFill>
                  <a:srgbClr val="C00000"/>
                </a:solidFill>
                <a:latin typeface="Arial"/>
                <a:ea typeface="Arial"/>
                <a:cs typeface="Arial"/>
                <a:sym typeface="Arial"/>
              </a:rPr>
              <a:t>Toy Problems: 8-Queens</a:t>
            </a:r>
            <a:endParaRPr/>
          </a:p>
        </p:txBody>
      </p:sp>
      <p:pic>
        <p:nvPicPr>
          <p:cNvPr id="212" name="Google Shape;212;p13"/>
          <p:cNvPicPr preferRelativeResize="0"/>
          <p:nvPr/>
        </p:nvPicPr>
        <p:blipFill rotWithShape="1">
          <a:blip r:embed="rId3">
            <a:alphaModFix/>
          </a:blip>
          <a:srcRect/>
          <a:stretch/>
        </p:blipFill>
        <p:spPr>
          <a:xfrm>
            <a:off x="3200400" y="1066800"/>
            <a:ext cx="2362200" cy="2185987"/>
          </a:xfrm>
          <a:prstGeom prst="rect">
            <a:avLst/>
          </a:prstGeom>
          <a:noFill/>
          <a:ln>
            <a:noFill/>
          </a:ln>
        </p:spPr>
      </p:pic>
      <p:sp>
        <p:nvSpPr>
          <p:cNvPr id="213" name="Google Shape;213;p13"/>
          <p:cNvSpPr txBox="1"/>
          <p:nvPr/>
        </p:nvSpPr>
        <p:spPr>
          <a:xfrm>
            <a:off x="228600" y="3352800"/>
            <a:ext cx="8686800" cy="3200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None/>
            </a:pPr>
            <a:r>
              <a:rPr lang="en-US" sz="2400">
                <a:solidFill>
                  <a:schemeClr val="dk1"/>
                </a:solidFill>
              </a:rPr>
              <a:t>Incremental</a:t>
            </a:r>
            <a:r>
              <a:rPr lang="en-US" sz="2400" b="0" i="0" u="none" strike="noStrike" cap="none">
                <a:solidFill>
                  <a:schemeClr val="dk1"/>
                </a:solidFill>
                <a:latin typeface="Arial"/>
                <a:ea typeface="Arial"/>
                <a:cs typeface="Arial"/>
                <a:sym typeface="Arial"/>
              </a:rPr>
              <a:t>-state formulation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 States: Any arrangement of 0 to 8 queens on the board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 Initial state: No queens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 Actions: Add queen to any empty square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 Goal test: 8 queens on board and none attacked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 Path cost: N/A </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	64.63.62…..57 ≈ 3 x 10</a:t>
            </a:r>
            <a:r>
              <a:rPr lang="en-US" sz="2400" b="0" i="0" u="none" strike="noStrike" cap="none" baseline="30000">
                <a:solidFill>
                  <a:schemeClr val="dk1"/>
                </a:solidFill>
                <a:latin typeface="Arial"/>
                <a:ea typeface="Arial"/>
                <a:cs typeface="Arial"/>
                <a:sym typeface="Arial"/>
              </a:rPr>
              <a:t>14</a:t>
            </a:r>
            <a:r>
              <a:rPr lang="en-US" sz="2400" b="0" i="0" u="none" strike="noStrike" cap="none">
                <a:solidFill>
                  <a:schemeClr val="dk1"/>
                </a:solidFill>
                <a:latin typeface="Arial"/>
                <a:ea typeface="Arial"/>
                <a:cs typeface="Arial"/>
                <a:sym typeface="Arial"/>
              </a:rPr>
              <a:t> possible sequences to investigate</a:t>
            </a:r>
            <a:endParaRPr/>
          </a:p>
        </p:txBody>
      </p:sp>
      <p:sp>
        <p:nvSpPr>
          <p:cNvPr id="214" name="Google Shape;214;p13"/>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11</a:t>
            </a:fld>
            <a:endParaRPr/>
          </a:p>
        </p:txBody>
      </p:sp>
      <p:pic>
        <p:nvPicPr>
          <p:cNvPr id="215" name="Google Shape;215;p13"/>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216" name="Google Shape;216;p13"/>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4"/>
          <p:cNvPicPr preferRelativeResize="0"/>
          <p:nvPr/>
        </p:nvPicPr>
        <p:blipFill rotWithShape="1">
          <a:blip r:embed="rId3">
            <a:alphaModFix/>
          </a:blip>
          <a:srcRect/>
          <a:stretch/>
        </p:blipFill>
        <p:spPr>
          <a:xfrm>
            <a:off x="3200400" y="938212"/>
            <a:ext cx="2362200" cy="2185987"/>
          </a:xfrm>
          <a:prstGeom prst="rect">
            <a:avLst/>
          </a:prstGeom>
          <a:noFill/>
          <a:ln>
            <a:noFill/>
          </a:ln>
        </p:spPr>
      </p:pic>
      <p:sp>
        <p:nvSpPr>
          <p:cNvPr id="222" name="Google Shape;222;p14"/>
          <p:cNvSpPr txBox="1"/>
          <p:nvPr/>
        </p:nvSpPr>
        <p:spPr>
          <a:xfrm>
            <a:off x="457200" y="3124200"/>
            <a:ext cx="8229600" cy="365760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800"/>
              <a:buFont typeface="Arial"/>
              <a:buNone/>
            </a:pPr>
            <a:r>
              <a:rPr lang="en-US" sz="2800">
                <a:solidFill>
                  <a:schemeClr val="dk1"/>
                </a:solidFill>
              </a:rPr>
              <a:t>Complete State</a:t>
            </a:r>
            <a:r>
              <a:rPr lang="en-US" sz="2800" b="0" i="0" u="none" strike="noStrike" cap="none">
                <a:solidFill>
                  <a:schemeClr val="dk1"/>
                </a:solidFill>
                <a:latin typeface="Arial"/>
                <a:ea typeface="Arial"/>
                <a:cs typeface="Arial"/>
                <a:sym typeface="Arial"/>
              </a:rPr>
              <a:t> formulation</a:t>
            </a:r>
            <a:endParaRPr/>
          </a:p>
          <a:p>
            <a:pPr marL="342900" marR="0" lvl="0" indent="-342900" algn="just"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States: </a:t>
            </a:r>
            <a:r>
              <a:rPr lang="en-US" sz="2400" b="0" i="1" u="none" strike="noStrike" cap="none">
                <a:solidFill>
                  <a:schemeClr val="dk1"/>
                </a:solidFill>
                <a:latin typeface="Arial"/>
                <a:ea typeface="Arial"/>
                <a:cs typeface="Arial"/>
                <a:sym typeface="Arial"/>
              </a:rPr>
              <a:t>n </a:t>
            </a:r>
            <a:r>
              <a:rPr lang="en-US" sz="2400" b="0" i="0" u="none" strike="noStrike" cap="none">
                <a:solidFill>
                  <a:schemeClr val="dk1"/>
                </a:solidFill>
                <a:latin typeface="Arial"/>
                <a:ea typeface="Arial"/>
                <a:cs typeface="Arial"/>
                <a:sym typeface="Arial"/>
              </a:rPr>
              <a:t>(0 to 8) queens on the board, one per column in the </a:t>
            </a:r>
            <a:r>
              <a:rPr lang="en-US" sz="2400" b="0" i="1" u="none" strike="noStrike" cap="none">
                <a:solidFill>
                  <a:schemeClr val="dk1"/>
                </a:solidFill>
                <a:latin typeface="Arial"/>
                <a:ea typeface="Arial"/>
                <a:cs typeface="Arial"/>
                <a:sym typeface="Arial"/>
              </a:rPr>
              <a:t>n </a:t>
            </a:r>
            <a:r>
              <a:rPr lang="en-US" sz="2400" b="0" i="0" u="none" strike="noStrike" cap="none">
                <a:solidFill>
                  <a:schemeClr val="dk1"/>
                </a:solidFill>
                <a:latin typeface="Arial"/>
                <a:ea typeface="Arial"/>
                <a:cs typeface="Arial"/>
                <a:sym typeface="Arial"/>
              </a:rPr>
              <a:t>leftmost columns with no queen attacking any other</a:t>
            </a:r>
            <a:endParaRPr/>
          </a:p>
          <a:p>
            <a:pPr marL="342900" marR="0" lvl="0" indent="-342900" algn="just"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Actions: Add queen in leftmost empty column such that the queen is not attacking any other queen</a:t>
            </a:r>
            <a:endParaRPr/>
          </a:p>
          <a:p>
            <a:pPr marL="342900" marR="0" lvl="0" indent="-342900" algn="just" rtl="0">
              <a:lnSpc>
                <a:spcPct val="10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2057 possible sequences to investigate; solutions are easy to find</a:t>
            </a:r>
            <a:endParaRPr/>
          </a:p>
          <a:p>
            <a:pPr marL="342900" marR="0" lvl="0" indent="-342900" algn="just" rtl="0">
              <a:lnSpc>
                <a:spcPct val="100000"/>
              </a:lnSpc>
              <a:spcBef>
                <a:spcPts val="48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But with 100 queens the problem is much harder</a:t>
            </a:r>
            <a:endParaRPr/>
          </a:p>
        </p:txBody>
      </p:sp>
      <p:sp>
        <p:nvSpPr>
          <p:cNvPr id="223" name="Google Shape;223;p14"/>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12</a:t>
            </a:fld>
            <a:endParaRPr/>
          </a:p>
        </p:txBody>
      </p:sp>
      <p:sp>
        <p:nvSpPr>
          <p:cNvPr id="224" name="Google Shape;224;p14"/>
          <p:cNvSpPr txBox="1"/>
          <p:nvPr/>
        </p:nvSpPr>
        <p:spPr>
          <a:xfrm>
            <a:off x="457200" y="0"/>
            <a:ext cx="8229600" cy="1219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4400"/>
              <a:buFont typeface="Arial"/>
              <a:buNone/>
            </a:pPr>
            <a:r>
              <a:rPr lang="en-US" sz="4400" b="1" i="0" u="none" strike="noStrike" cap="none">
                <a:solidFill>
                  <a:srgbClr val="C00000"/>
                </a:solidFill>
                <a:latin typeface="Arial"/>
                <a:ea typeface="Arial"/>
                <a:cs typeface="Arial"/>
                <a:sym typeface="Arial"/>
              </a:rPr>
              <a:t>Toy Problems: 8-Queens</a:t>
            </a:r>
            <a:endParaRPr/>
          </a:p>
        </p:txBody>
      </p:sp>
      <p:pic>
        <p:nvPicPr>
          <p:cNvPr id="225" name="Google Shape;225;p14"/>
          <p:cNvPicPr preferRelativeResize="0"/>
          <p:nvPr/>
        </p:nvPicPr>
        <p:blipFill rotWithShape="1">
          <a:blip r:embed="rId4">
            <a:alphaModFix/>
          </a:blip>
          <a:srcRect/>
          <a:stretch/>
        </p:blipFill>
        <p:spPr>
          <a:xfrm>
            <a:off x="8229600" y="0"/>
            <a:ext cx="914400" cy="914400"/>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Real-World Problems</a:t>
            </a:r>
            <a:endParaRPr/>
          </a:p>
        </p:txBody>
      </p:sp>
      <p:sp>
        <p:nvSpPr>
          <p:cNvPr id="231" name="Google Shape;231;p15"/>
          <p:cNvSpPr txBox="1">
            <a:spLocks noGrp="1"/>
          </p:cNvSpPr>
          <p:nvPr>
            <p:ph type="body" idx="1"/>
          </p:nvPr>
        </p:nvSpPr>
        <p:spPr>
          <a:xfrm>
            <a:off x="457200" y="1295400"/>
            <a:ext cx="8229600" cy="3962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C00000"/>
              </a:buClr>
              <a:buSzPts val="3200"/>
              <a:buFont typeface="Noto Sans Symbols"/>
              <a:buChar char="❑"/>
            </a:pPr>
            <a:r>
              <a:rPr lang="en-US" sz="3200" b="0" i="0" u="none">
                <a:solidFill>
                  <a:schemeClr val="dk1"/>
                </a:solidFill>
                <a:latin typeface="Arial"/>
                <a:ea typeface="Arial"/>
                <a:cs typeface="Arial"/>
                <a:sym typeface="Arial"/>
              </a:rPr>
              <a:t> Route-finding problems</a:t>
            </a:r>
            <a:endParaRPr/>
          </a:p>
          <a:p>
            <a:pPr marL="342900" lvl="0" indent="-342900" algn="l" rtl="0">
              <a:lnSpc>
                <a:spcPct val="90000"/>
              </a:lnSpc>
              <a:spcBef>
                <a:spcPts val="640"/>
              </a:spcBef>
              <a:spcAft>
                <a:spcPts val="0"/>
              </a:spcAft>
              <a:buClr>
                <a:srgbClr val="C00000"/>
              </a:buClr>
              <a:buSzPts val="3200"/>
              <a:buFont typeface="Noto Sans Symbols"/>
              <a:buChar char="❑"/>
            </a:pPr>
            <a:r>
              <a:rPr lang="en-US" sz="3200" b="0" i="0" u="none">
                <a:solidFill>
                  <a:schemeClr val="dk1"/>
                </a:solidFill>
                <a:latin typeface="Arial"/>
                <a:ea typeface="Arial"/>
                <a:cs typeface="Arial"/>
                <a:sym typeface="Arial"/>
              </a:rPr>
              <a:t> Touring problems</a:t>
            </a:r>
            <a:endParaRPr/>
          </a:p>
          <a:p>
            <a:pPr marL="342900" lvl="0" indent="-342900" algn="l" rtl="0">
              <a:lnSpc>
                <a:spcPct val="90000"/>
              </a:lnSpc>
              <a:spcBef>
                <a:spcPts val="640"/>
              </a:spcBef>
              <a:spcAft>
                <a:spcPts val="0"/>
              </a:spcAft>
              <a:buClr>
                <a:srgbClr val="C00000"/>
              </a:buClr>
              <a:buSzPts val="3200"/>
              <a:buFont typeface="Noto Sans Symbols"/>
              <a:buChar char="❑"/>
            </a:pPr>
            <a:r>
              <a:rPr lang="en-US" sz="3200" b="0" i="0" u="none">
                <a:solidFill>
                  <a:schemeClr val="dk1"/>
                </a:solidFill>
                <a:latin typeface="Arial"/>
                <a:ea typeface="Arial"/>
                <a:cs typeface="Arial"/>
                <a:sym typeface="Arial"/>
              </a:rPr>
              <a:t> Traveling Salesman problem</a:t>
            </a:r>
            <a:endParaRPr/>
          </a:p>
          <a:p>
            <a:pPr marL="342900" lvl="0" indent="-342900" algn="l" rtl="0">
              <a:lnSpc>
                <a:spcPct val="90000"/>
              </a:lnSpc>
              <a:spcBef>
                <a:spcPts val="640"/>
              </a:spcBef>
              <a:spcAft>
                <a:spcPts val="0"/>
              </a:spcAft>
              <a:buClr>
                <a:srgbClr val="C00000"/>
              </a:buClr>
              <a:buSzPts val="3200"/>
              <a:buFont typeface="Noto Sans Symbols"/>
              <a:buChar char="❑"/>
            </a:pPr>
            <a:r>
              <a:rPr lang="en-US" sz="3200" b="0" i="0" u="none">
                <a:solidFill>
                  <a:schemeClr val="dk1"/>
                </a:solidFill>
                <a:latin typeface="Arial"/>
                <a:ea typeface="Arial"/>
                <a:cs typeface="Arial"/>
                <a:sym typeface="Arial"/>
              </a:rPr>
              <a:t> VLSI layout problem</a:t>
            </a:r>
            <a:endParaRPr/>
          </a:p>
          <a:p>
            <a:pPr marL="342900" lvl="0" indent="-342900" algn="l" rtl="0">
              <a:lnSpc>
                <a:spcPct val="90000"/>
              </a:lnSpc>
              <a:spcBef>
                <a:spcPts val="640"/>
              </a:spcBef>
              <a:spcAft>
                <a:spcPts val="0"/>
              </a:spcAft>
              <a:buClr>
                <a:srgbClr val="C00000"/>
              </a:buClr>
              <a:buSzPts val="3200"/>
              <a:buFont typeface="Noto Sans Symbols"/>
              <a:buChar char="❑"/>
            </a:pPr>
            <a:r>
              <a:rPr lang="en-US" sz="3200" b="0" i="0" u="none">
                <a:solidFill>
                  <a:schemeClr val="dk1"/>
                </a:solidFill>
                <a:latin typeface="Arial"/>
                <a:ea typeface="Arial"/>
                <a:cs typeface="Arial"/>
                <a:sym typeface="Arial"/>
              </a:rPr>
              <a:t> Robot navigation</a:t>
            </a:r>
            <a:endParaRPr/>
          </a:p>
          <a:p>
            <a:pPr marL="342900" lvl="0" indent="-342900" algn="l" rtl="0">
              <a:lnSpc>
                <a:spcPct val="90000"/>
              </a:lnSpc>
              <a:spcBef>
                <a:spcPts val="640"/>
              </a:spcBef>
              <a:spcAft>
                <a:spcPts val="0"/>
              </a:spcAft>
              <a:buClr>
                <a:srgbClr val="C00000"/>
              </a:buClr>
              <a:buSzPts val="3200"/>
              <a:buFont typeface="Noto Sans Symbols"/>
              <a:buChar char="❑"/>
            </a:pPr>
            <a:r>
              <a:rPr lang="en-US" sz="3200" b="0" i="0" u="none">
                <a:solidFill>
                  <a:schemeClr val="dk1"/>
                </a:solidFill>
                <a:latin typeface="Arial"/>
                <a:ea typeface="Arial"/>
                <a:cs typeface="Arial"/>
                <a:sym typeface="Arial"/>
              </a:rPr>
              <a:t> Automatic assembly sequencing</a:t>
            </a:r>
            <a:endParaRPr/>
          </a:p>
          <a:p>
            <a:pPr marL="342900" lvl="0" indent="-342900" algn="l" rtl="0">
              <a:lnSpc>
                <a:spcPct val="90000"/>
              </a:lnSpc>
              <a:spcBef>
                <a:spcPts val="640"/>
              </a:spcBef>
              <a:spcAft>
                <a:spcPts val="0"/>
              </a:spcAft>
              <a:buClr>
                <a:srgbClr val="C00000"/>
              </a:buClr>
              <a:buSzPts val="3200"/>
              <a:buFont typeface="Noto Sans Symbols"/>
              <a:buChar char="❑"/>
            </a:pPr>
            <a:r>
              <a:rPr lang="en-US" sz="3200" b="0" i="0" u="none">
                <a:solidFill>
                  <a:schemeClr val="dk1"/>
                </a:solidFill>
                <a:latin typeface="Arial"/>
                <a:ea typeface="Arial"/>
                <a:cs typeface="Arial"/>
                <a:sym typeface="Arial"/>
              </a:rPr>
              <a:t> Internet searching</a:t>
            </a:r>
            <a:endParaRPr/>
          </a:p>
        </p:txBody>
      </p:sp>
      <p:sp>
        <p:nvSpPr>
          <p:cNvPr id="232" name="Google Shape;232;p15"/>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13</a:t>
            </a:fld>
            <a:endParaRPr/>
          </a:p>
        </p:txBody>
      </p:sp>
      <p:pic>
        <p:nvPicPr>
          <p:cNvPr id="233" name="Google Shape;233;p15"/>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234" name="Google Shape;234;p15"/>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38"/>
        <p:cNvGrpSpPr/>
        <p:nvPr/>
      </p:nvGrpSpPr>
      <p:grpSpPr>
        <a:xfrm>
          <a:off x="0" y="0"/>
          <a:ext cx="0" cy="0"/>
          <a:chOff x="0" y="0"/>
          <a:chExt cx="0" cy="0"/>
        </a:xfrm>
      </p:grpSpPr>
      <p:sp>
        <p:nvSpPr>
          <p:cNvPr id="239" name="Google Shape;239;p16"/>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Basic Search Algorithms</a:t>
            </a:r>
            <a:endParaRPr/>
          </a:p>
        </p:txBody>
      </p:sp>
      <p:sp>
        <p:nvSpPr>
          <p:cNvPr id="240" name="Google Shape;240;p1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800"/>
              <a:buFont typeface="Arial"/>
              <a:buNone/>
            </a:pPr>
            <a:r>
              <a:rPr lang="en-US" sz="2800" b="0" i="0" u="none" dirty="0">
                <a:solidFill>
                  <a:schemeClr val="dk1"/>
                </a:solidFill>
                <a:latin typeface="Arial"/>
                <a:ea typeface="Arial"/>
                <a:cs typeface="Arial"/>
                <a:sym typeface="Arial"/>
              </a:rPr>
              <a:t>	How do we find the solutions of previous problems?</a:t>
            </a:r>
            <a:endParaRPr dirty="0"/>
          </a:p>
          <a:p>
            <a:pPr marL="342900" lvl="0" indent="-342900" algn="just" rtl="0">
              <a:lnSpc>
                <a:spcPct val="10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Search the state space</a:t>
            </a:r>
            <a:endParaRPr dirty="0"/>
          </a:p>
          <a:p>
            <a:pPr marL="742950" lvl="1" indent="-285750" algn="just"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State space can be represented by a </a:t>
            </a:r>
            <a:r>
              <a:rPr lang="en-US" sz="2400" b="1" i="0" u="none" dirty="0">
                <a:solidFill>
                  <a:schemeClr val="dk1"/>
                </a:solidFill>
                <a:latin typeface="Arial"/>
                <a:ea typeface="Arial"/>
                <a:cs typeface="Arial"/>
                <a:sym typeface="Arial"/>
              </a:rPr>
              <a:t>search tree</a:t>
            </a:r>
            <a:endParaRPr dirty="0"/>
          </a:p>
          <a:p>
            <a:pPr marL="742950" lvl="1" indent="-285750" algn="just"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Root of the tree is the initial state</a:t>
            </a:r>
            <a:endParaRPr dirty="0"/>
          </a:p>
          <a:p>
            <a:pPr marL="742950" lvl="1" indent="-285750" algn="just"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Children generated through successor function</a:t>
            </a:r>
            <a:endParaRPr dirty="0"/>
          </a:p>
          <a:p>
            <a:pPr marL="342900" lvl="0" indent="-342900" algn="just" rtl="0">
              <a:lnSpc>
                <a:spcPct val="10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In general we may have a search graph rather than tree (same state can be reached through multiple paths)</a:t>
            </a:r>
            <a:endParaRPr dirty="0"/>
          </a:p>
        </p:txBody>
      </p:sp>
      <p:sp>
        <p:nvSpPr>
          <p:cNvPr id="241" name="Google Shape;241;p16"/>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14</a:t>
            </a:fld>
            <a:endParaRPr/>
          </a:p>
        </p:txBody>
      </p:sp>
      <p:pic>
        <p:nvPicPr>
          <p:cNvPr id="242" name="Google Shape;242;p16"/>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243" name="Google Shape;243;p16"/>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47"/>
        <p:cNvGrpSpPr/>
        <p:nvPr/>
      </p:nvGrpSpPr>
      <p:grpSpPr>
        <a:xfrm>
          <a:off x="0" y="0"/>
          <a:ext cx="0" cy="0"/>
          <a:chOff x="0" y="0"/>
          <a:chExt cx="0" cy="0"/>
        </a:xfrm>
      </p:grpSpPr>
      <p:sp>
        <p:nvSpPr>
          <p:cNvPr id="248" name="Google Shape;248;p17"/>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Simple Tree Search Example</a:t>
            </a:r>
            <a:endParaRPr/>
          </a:p>
        </p:txBody>
      </p:sp>
      <p:pic>
        <p:nvPicPr>
          <p:cNvPr id="249" name="Google Shape;249;p17"/>
          <p:cNvPicPr preferRelativeResize="0">
            <a:picLocks noGrp="1"/>
          </p:cNvPicPr>
          <p:nvPr>
            <p:ph type="body" idx="1"/>
          </p:nvPr>
        </p:nvPicPr>
        <p:blipFill rotWithShape="1">
          <a:blip r:embed="rId3">
            <a:alphaModFix/>
          </a:blip>
          <a:srcRect/>
          <a:stretch/>
        </p:blipFill>
        <p:spPr>
          <a:xfrm>
            <a:off x="457200" y="1371600"/>
            <a:ext cx="8153400" cy="2573337"/>
          </a:xfrm>
          <a:prstGeom prst="rect">
            <a:avLst/>
          </a:prstGeom>
          <a:noFill/>
          <a:ln>
            <a:noFill/>
          </a:ln>
        </p:spPr>
      </p:pic>
      <p:pic>
        <p:nvPicPr>
          <p:cNvPr id="250" name="Google Shape;250;p17"/>
          <p:cNvPicPr preferRelativeResize="0">
            <a:picLocks noGrp="1"/>
          </p:cNvPicPr>
          <p:nvPr>
            <p:ph type="body" idx="2"/>
          </p:nvPr>
        </p:nvPicPr>
        <p:blipFill rotWithShape="1">
          <a:blip r:embed="rId4">
            <a:alphaModFix/>
          </a:blip>
          <a:srcRect/>
          <a:stretch/>
        </p:blipFill>
        <p:spPr>
          <a:xfrm>
            <a:off x="1066800" y="4114800"/>
            <a:ext cx="7086600" cy="2484437"/>
          </a:xfrm>
          <a:prstGeom prst="rect">
            <a:avLst/>
          </a:prstGeom>
          <a:noFill/>
          <a:ln>
            <a:noFill/>
          </a:ln>
        </p:spPr>
      </p:pic>
      <p:sp>
        <p:nvSpPr>
          <p:cNvPr id="251" name="Google Shape;251;p17"/>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15</a:t>
            </a:fld>
            <a:endParaRPr/>
          </a:p>
        </p:txBody>
      </p:sp>
      <p:pic>
        <p:nvPicPr>
          <p:cNvPr id="252" name="Google Shape;252;p17"/>
          <p:cNvPicPr preferRelativeResize="0"/>
          <p:nvPr/>
        </p:nvPicPr>
        <p:blipFill rotWithShape="1">
          <a:blip r:embed="rId5">
            <a:alphaModFix/>
          </a:blip>
          <a:srcRect/>
          <a:stretch/>
        </p:blipFill>
        <p:spPr>
          <a:xfrm>
            <a:off x="8504237" y="0"/>
            <a:ext cx="639762" cy="639762"/>
          </a:xfrm>
          <a:prstGeom prst="rect">
            <a:avLst/>
          </a:prstGeom>
          <a:noFill/>
          <a:ln>
            <a:noFill/>
          </a:ln>
        </p:spPr>
      </p:pic>
      <p:sp>
        <p:nvSpPr>
          <p:cNvPr id="253" name="Google Shape;253;p17"/>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57"/>
        <p:cNvGrpSpPr/>
        <p:nvPr/>
      </p:nvGrpSpPr>
      <p:grpSpPr>
        <a:xfrm>
          <a:off x="0" y="0"/>
          <a:ext cx="0" cy="0"/>
          <a:chOff x="0" y="0"/>
          <a:chExt cx="0" cy="0"/>
        </a:xfrm>
      </p:grpSpPr>
      <p:sp>
        <p:nvSpPr>
          <p:cNvPr id="258" name="Google Shape;258;p18"/>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Simple Tree Search Example</a:t>
            </a:r>
            <a:endParaRPr/>
          </a:p>
        </p:txBody>
      </p:sp>
      <p:pic>
        <p:nvPicPr>
          <p:cNvPr id="259" name="Google Shape;259;p18"/>
          <p:cNvPicPr preferRelativeResize="0">
            <a:picLocks noGrp="1"/>
          </p:cNvPicPr>
          <p:nvPr>
            <p:ph type="body" idx="1"/>
          </p:nvPr>
        </p:nvPicPr>
        <p:blipFill rotWithShape="1">
          <a:blip r:embed="rId3">
            <a:alphaModFix/>
          </a:blip>
          <a:srcRect/>
          <a:stretch/>
        </p:blipFill>
        <p:spPr>
          <a:xfrm>
            <a:off x="609600" y="1600200"/>
            <a:ext cx="7764462" cy="4419600"/>
          </a:xfrm>
          <a:prstGeom prst="rect">
            <a:avLst/>
          </a:prstGeom>
          <a:noFill/>
          <a:ln>
            <a:noFill/>
          </a:ln>
        </p:spPr>
      </p:pic>
      <p:sp>
        <p:nvSpPr>
          <p:cNvPr id="260" name="Google Shape;260;p18"/>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16</a:t>
            </a:fld>
            <a:endParaRPr/>
          </a:p>
        </p:txBody>
      </p:sp>
      <p:pic>
        <p:nvPicPr>
          <p:cNvPr id="261" name="Google Shape;261;p18"/>
          <p:cNvPicPr preferRelativeResize="0"/>
          <p:nvPr/>
        </p:nvPicPr>
        <p:blipFill rotWithShape="1">
          <a:blip r:embed="rId4">
            <a:alphaModFix/>
          </a:blip>
          <a:srcRect/>
          <a:stretch/>
        </p:blipFill>
        <p:spPr>
          <a:xfrm>
            <a:off x="8504237" y="0"/>
            <a:ext cx="639762" cy="639762"/>
          </a:xfrm>
          <a:prstGeom prst="rect">
            <a:avLst/>
          </a:prstGeom>
          <a:noFill/>
          <a:ln>
            <a:noFill/>
          </a:ln>
        </p:spPr>
      </p:pic>
      <p:sp>
        <p:nvSpPr>
          <p:cNvPr id="262" name="Google Shape;262;p18"/>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66"/>
        <p:cNvGrpSpPr/>
        <p:nvPr/>
      </p:nvGrpSpPr>
      <p:grpSpPr>
        <a:xfrm>
          <a:off x="0" y="0"/>
          <a:ext cx="0" cy="0"/>
          <a:chOff x="0" y="0"/>
          <a:chExt cx="0" cy="0"/>
        </a:xfrm>
      </p:grpSpPr>
      <p:sp>
        <p:nvSpPr>
          <p:cNvPr id="267" name="Google Shape;267;p19"/>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Simple Tree Search Example</a:t>
            </a:r>
            <a:endParaRPr/>
          </a:p>
        </p:txBody>
      </p:sp>
      <p:pic>
        <p:nvPicPr>
          <p:cNvPr id="268" name="Google Shape;268;p19"/>
          <p:cNvPicPr preferRelativeResize="0">
            <a:picLocks noGrp="1"/>
          </p:cNvPicPr>
          <p:nvPr>
            <p:ph type="body" idx="1"/>
          </p:nvPr>
        </p:nvPicPr>
        <p:blipFill rotWithShape="1">
          <a:blip r:embed="rId3">
            <a:alphaModFix/>
          </a:blip>
          <a:srcRect/>
          <a:stretch/>
        </p:blipFill>
        <p:spPr>
          <a:xfrm>
            <a:off x="457200" y="1717675"/>
            <a:ext cx="8229600" cy="4291012"/>
          </a:xfrm>
          <a:prstGeom prst="rect">
            <a:avLst/>
          </a:prstGeom>
          <a:noFill/>
          <a:ln>
            <a:noFill/>
          </a:ln>
        </p:spPr>
      </p:pic>
      <p:sp>
        <p:nvSpPr>
          <p:cNvPr id="269" name="Google Shape;269;p19"/>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17</a:t>
            </a:fld>
            <a:endParaRPr/>
          </a:p>
        </p:txBody>
      </p:sp>
      <p:pic>
        <p:nvPicPr>
          <p:cNvPr id="270" name="Google Shape;270;p19"/>
          <p:cNvPicPr preferRelativeResize="0"/>
          <p:nvPr/>
        </p:nvPicPr>
        <p:blipFill rotWithShape="1">
          <a:blip r:embed="rId4">
            <a:alphaModFix/>
          </a:blip>
          <a:srcRect/>
          <a:stretch/>
        </p:blipFill>
        <p:spPr>
          <a:xfrm>
            <a:off x="8504237" y="0"/>
            <a:ext cx="639762" cy="639762"/>
          </a:xfrm>
          <a:prstGeom prst="rect">
            <a:avLst/>
          </a:prstGeom>
          <a:noFill/>
          <a:ln>
            <a:noFill/>
          </a:ln>
        </p:spPr>
      </p:pic>
      <p:sp>
        <p:nvSpPr>
          <p:cNvPr id="271" name="Google Shape;271;p19"/>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75"/>
        <p:cNvGrpSpPr/>
        <p:nvPr/>
      </p:nvGrpSpPr>
      <p:grpSpPr>
        <a:xfrm>
          <a:off x="0" y="0"/>
          <a:ext cx="0" cy="0"/>
          <a:chOff x="0" y="0"/>
          <a:chExt cx="0" cy="0"/>
        </a:xfrm>
      </p:grpSpPr>
      <p:sp>
        <p:nvSpPr>
          <p:cNvPr id="276" name="Google Shape;276;p20"/>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State Space vs. Search Tree</a:t>
            </a:r>
            <a:endParaRPr/>
          </a:p>
        </p:txBody>
      </p:sp>
      <p:sp>
        <p:nvSpPr>
          <p:cNvPr id="277" name="Google Shape;277;p20"/>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C80000"/>
              </a:buClr>
              <a:buSzPts val="2800"/>
              <a:buFont typeface="Arial"/>
              <a:buChar char="•"/>
            </a:pPr>
            <a:r>
              <a:rPr lang="en-US" sz="2800" b="0" i="0" u="none">
                <a:solidFill>
                  <a:schemeClr val="dk1"/>
                </a:solidFill>
                <a:latin typeface="Arial"/>
                <a:ea typeface="Arial"/>
                <a:cs typeface="Arial"/>
                <a:sym typeface="Arial"/>
              </a:rPr>
              <a:t>A </a:t>
            </a:r>
            <a:r>
              <a:rPr lang="en-US" sz="2800" b="0" i="1" u="none">
                <a:solidFill>
                  <a:schemeClr val="dk1"/>
                </a:solidFill>
                <a:latin typeface="Arial"/>
                <a:ea typeface="Arial"/>
                <a:cs typeface="Arial"/>
                <a:sym typeface="Arial"/>
              </a:rPr>
              <a:t>state </a:t>
            </a:r>
            <a:r>
              <a:rPr lang="en-US" sz="2800" b="0" i="0" u="none">
                <a:solidFill>
                  <a:schemeClr val="dk1"/>
                </a:solidFill>
                <a:latin typeface="Arial"/>
                <a:ea typeface="Arial"/>
                <a:cs typeface="Arial"/>
                <a:sym typeface="Arial"/>
              </a:rPr>
              <a:t>corresponds to a configuration of the world</a:t>
            </a:r>
            <a:endParaRPr/>
          </a:p>
          <a:p>
            <a:pPr marL="342900" lvl="0" indent="-342900" algn="just" rtl="0">
              <a:lnSpc>
                <a:spcPct val="100000"/>
              </a:lnSpc>
              <a:spcBef>
                <a:spcPts val="560"/>
              </a:spcBef>
              <a:spcAft>
                <a:spcPts val="0"/>
              </a:spcAft>
              <a:buClr>
                <a:srgbClr val="C80000"/>
              </a:buClr>
              <a:buSzPts val="2800"/>
              <a:buFont typeface="Arial"/>
              <a:buChar char="•"/>
            </a:pPr>
            <a:r>
              <a:rPr lang="en-US" sz="2800" b="0" i="0" u="none">
                <a:solidFill>
                  <a:schemeClr val="dk1"/>
                </a:solidFill>
                <a:latin typeface="Arial"/>
                <a:ea typeface="Arial"/>
                <a:cs typeface="Arial"/>
                <a:sym typeface="Arial"/>
              </a:rPr>
              <a:t> A </a:t>
            </a:r>
            <a:r>
              <a:rPr lang="en-US" sz="2800" b="0" i="1" u="none">
                <a:solidFill>
                  <a:schemeClr val="dk1"/>
                </a:solidFill>
                <a:latin typeface="Arial"/>
                <a:ea typeface="Arial"/>
                <a:cs typeface="Arial"/>
                <a:sym typeface="Arial"/>
              </a:rPr>
              <a:t>node </a:t>
            </a:r>
            <a:r>
              <a:rPr lang="en-US" sz="2800" b="0" i="0" u="none">
                <a:solidFill>
                  <a:schemeClr val="dk1"/>
                </a:solidFill>
                <a:latin typeface="Arial"/>
                <a:ea typeface="Arial"/>
                <a:cs typeface="Arial"/>
                <a:sym typeface="Arial"/>
              </a:rPr>
              <a:t>is a data structure in a search tree</a:t>
            </a:r>
            <a:endParaRPr/>
          </a:p>
          <a:p>
            <a:pPr marL="742950" lvl="1" indent="-285750" algn="just" rtl="0">
              <a:lnSpc>
                <a:spcPct val="100000"/>
              </a:lnSpc>
              <a:spcBef>
                <a:spcPts val="480"/>
              </a:spcBef>
              <a:spcAft>
                <a:spcPts val="0"/>
              </a:spcAft>
              <a:buClr>
                <a:srgbClr val="C80000"/>
              </a:buClr>
              <a:buSzPts val="2400"/>
              <a:buFont typeface="Arial"/>
              <a:buChar char="–"/>
            </a:pPr>
            <a:r>
              <a:rPr lang="en-US" sz="2400" b="0" i="1" u="none">
                <a:solidFill>
                  <a:schemeClr val="dk1"/>
                </a:solidFill>
                <a:latin typeface="Arial"/>
                <a:ea typeface="Arial"/>
                <a:cs typeface="Arial"/>
                <a:sym typeface="Arial"/>
              </a:rPr>
              <a:t>e.g. node = &lt;state, parent-node, action, path-cost, depth&gt;</a:t>
            </a:r>
            <a:endParaRPr sz="2400" b="0" i="0" u="none">
              <a:solidFill>
                <a:schemeClr val="dk1"/>
              </a:solidFill>
              <a:latin typeface="Arial"/>
              <a:ea typeface="Arial"/>
              <a:cs typeface="Arial"/>
              <a:sym typeface="Arial"/>
            </a:endParaRPr>
          </a:p>
          <a:p>
            <a:pPr marL="342900" lvl="0" indent="-190500" algn="l" rtl="0">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pic>
        <p:nvPicPr>
          <p:cNvPr id="278" name="Google Shape;278;p20"/>
          <p:cNvPicPr preferRelativeResize="0">
            <a:picLocks noGrp="1"/>
          </p:cNvPicPr>
          <p:nvPr>
            <p:ph type="body" idx="1"/>
          </p:nvPr>
        </p:nvPicPr>
        <p:blipFill rotWithShape="1">
          <a:blip r:embed="rId3">
            <a:alphaModFix/>
          </a:blip>
          <a:srcRect/>
          <a:stretch/>
        </p:blipFill>
        <p:spPr>
          <a:xfrm>
            <a:off x="5014912" y="2633662"/>
            <a:ext cx="3305175" cy="2457450"/>
          </a:xfrm>
          <a:prstGeom prst="rect">
            <a:avLst/>
          </a:prstGeom>
          <a:noFill/>
          <a:ln>
            <a:noFill/>
          </a:ln>
        </p:spPr>
      </p:pic>
      <p:sp>
        <p:nvSpPr>
          <p:cNvPr id="279" name="Google Shape;279;p20"/>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18</a:t>
            </a:fld>
            <a:endParaRPr/>
          </a:p>
        </p:txBody>
      </p:sp>
      <p:pic>
        <p:nvPicPr>
          <p:cNvPr id="280" name="Google Shape;280;p20"/>
          <p:cNvPicPr preferRelativeResize="0"/>
          <p:nvPr/>
        </p:nvPicPr>
        <p:blipFill rotWithShape="1">
          <a:blip r:embed="rId4">
            <a:alphaModFix/>
          </a:blip>
          <a:srcRect/>
          <a:stretch/>
        </p:blipFill>
        <p:spPr>
          <a:xfrm>
            <a:off x="8504237" y="0"/>
            <a:ext cx="639762" cy="639762"/>
          </a:xfrm>
          <a:prstGeom prst="rect">
            <a:avLst/>
          </a:prstGeom>
          <a:noFill/>
          <a:ln>
            <a:noFill/>
          </a:ln>
        </p:spPr>
      </p:pic>
      <p:sp>
        <p:nvSpPr>
          <p:cNvPr id="281" name="Google Shape;281;p20"/>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85"/>
        <p:cNvGrpSpPr/>
        <p:nvPr/>
      </p:nvGrpSpPr>
      <p:grpSpPr>
        <a:xfrm>
          <a:off x="0" y="0"/>
          <a:ext cx="0" cy="0"/>
          <a:chOff x="0" y="0"/>
          <a:chExt cx="0" cy="0"/>
        </a:xfrm>
      </p:grpSpPr>
      <p:sp>
        <p:nvSpPr>
          <p:cNvPr id="286" name="Google Shape;286;p21"/>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Search Strategies</a:t>
            </a:r>
            <a:endParaRPr/>
          </a:p>
        </p:txBody>
      </p:sp>
      <p:sp>
        <p:nvSpPr>
          <p:cNvPr id="287" name="Google Shape;287;p21"/>
          <p:cNvSpPr txBox="1">
            <a:spLocks noGrp="1"/>
          </p:cNvSpPr>
          <p:nvPr>
            <p:ph type="body" idx="1"/>
          </p:nvPr>
        </p:nvSpPr>
        <p:spPr>
          <a:xfrm>
            <a:off x="457200" y="1143000"/>
            <a:ext cx="8229600" cy="4876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Noto Sans Symbols"/>
              <a:buChar char="❑"/>
            </a:pPr>
            <a:r>
              <a:rPr lang="en-US" sz="2400" b="0" i="0" u="none">
                <a:solidFill>
                  <a:schemeClr val="dk1"/>
                </a:solidFill>
                <a:latin typeface="Arial"/>
                <a:ea typeface="Arial"/>
                <a:cs typeface="Arial"/>
                <a:sym typeface="Arial"/>
              </a:rPr>
              <a:t>A search strategy is defined by picking the order of node expansion</a:t>
            </a:r>
            <a:endParaRPr/>
          </a:p>
          <a:p>
            <a:pPr marL="342900" lvl="0" indent="-342900" algn="l" rtl="0">
              <a:lnSpc>
                <a:spcPct val="90000"/>
              </a:lnSpc>
              <a:spcBef>
                <a:spcPts val="480"/>
              </a:spcBef>
              <a:spcAft>
                <a:spcPts val="0"/>
              </a:spcAft>
              <a:buClr>
                <a:schemeClr val="dk1"/>
              </a:buClr>
              <a:buSzPts val="2400"/>
              <a:buFont typeface="Noto Sans Symbols"/>
              <a:buChar char="❑"/>
            </a:pPr>
            <a:r>
              <a:rPr lang="en-US" sz="2400" b="0" i="0" u="none">
                <a:solidFill>
                  <a:schemeClr val="dk1"/>
                </a:solidFill>
                <a:latin typeface="Arial"/>
                <a:ea typeface="Arial"/>
                <a:cs typeface="Arial"/>
                <a:sym typeface="Arial"/>
              </a:rPr>
              <a:t>Problem-solving performance is measured in four ways:</a:t>
            </a:r>
            <a:endParaRPr/>
          </a:p>
          <a:p>
            <a:pPr marL="742950" lvl="1" indent="-285750" algn="l" rtl="0">
              <a:lnSpc>
                <a:spcPct val="9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Completeness</a:t>
            </a:r>
            <a:r>
              <a:rPr lang="en-US" sz="2000" b="0" i="0" u="none">
                <a:solidFill>
                  <a:schemeClr val="dk1"/>
                </a:solidFill>
                <a:latin typeface="Arial"/>
                <a:ea typeface="Arial"/>
                <a:cs typeface="Arial"/>
                <a:sym typeface="Arial"/>
              </a:rPr>
              <a:t>: Is a solution found if one exists?</a:t>
            </a:r>
            <a:endParaRPr/>
          </a:p>
          <a:p>
            <a:pPr marL="742950" lvl="1" indent="-285750" algn="l" rtl="0">
              <a:lnSpc>
                <a:spcPct val="9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Optimality</a:t>
            </a:r>
            <a:r>
              <a:rPr lang="en-US" sz="2000" b="0" i="0" u="none">
                <a:solidFill>
                  <a:schemeClr val="dk1"/>
                </a:solidFill>
                <a:latin typeface="Arial"/>
                <a:ea typeface="Arial"/>
                <a:cs typeface="Arial"/>
                <a:sym typeface="Arial"/>
              </a:rPr>
              <a:t>: Does the strategy find the optimal solution?</a:t>
            </a:r>
            <a:endParaRPr/>
          </a:p>
          <a:p>
            <a:pPr marL="742950" lvl="1" indent="-285750" algn="l" rtl="0">
              <a:lnSpc>
                <a:spcPct val="9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Time Complexity</a:t>
            </a:r>
            <a:r>
              <a:rPr lang="en-US" sz="2000" b="0" i="0" u="none">
                <a:solidFill>
                  <a:schemeClr val="dk1"/>
                </a:solidFill>
                <a:latin typeface="Arial"/>
                <a:ea typeface="Arial"/>
                <a:cs typeface="Arial"/>
                <a:sym typeface="Arial"/>
              </a:rPr>
              <a:t>: How long does it take to find a solution</a:t>
            </a:r>
            <a:r>
              <a:rPr lang="en-US" sz="2000" b="0" i="1" u="none">
                <a:solidFill>
                  <a:schemeClr val="dk1"/>
                </a:solidFill>
                <a:latin typeface="Arial"/>
                <a:ea typeface="Arial"/>
                <a:cs typeface="Arial"/>
                <a:sym typeface="Arial"/>
              </a:rPr>
              <a:t>?</a:t>
            </a:r>
            <a:endParaRPr/>
          </a:p>
          <a:p>
            <a:pPr marL="742950" lvl="1" indent="-285750" algn="l" rtl="0">
              <a:lnSpc>
                <a:spcPct val="9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Space Complexity</a:t>
            </a:r>
            <a:r>
              <a:rPr lang="en-US" sz="2000" b="0" i="0" u="none">
                <a:solidFill>
                  <a:schemeClr val="dk1"/>
                </a:solidFill>
                <a:latin typeface="Arial"/>
                <a:ea typeface="Arial"/>
                <a:cs typeface="Arial"/>
                <a:sym typeface="Arial"/>
              </a:rPr>
              <a:t>: How much memory is needed to perform the search</a:t>
            </a:r>
            <a:r>
              <a:rPr lang="en-US" sz="2000" b="0" i="1" u="none">
                <a:solidFill>
                  <a:schemeClr val="dk1"/>
                </a:solidFill>
                <a:latin typeface="Arial"/>
                <a:ea typeface="Arial"/>
                <a:cs typeface="Arial"/>
                <a:sym typeface="Arial"/>
              </a:rPr>
              <a:t>?</a:t>
            </a:r>
            <a:endParaRPr/>
          </a:p>
          <a:p>
            <a:pPr marL="342900" lvl="0" indent="-342900" algn="l" rtl="0">
              <a:lnSpc>
                <a:spcPct val="90000"/>
              </a:lnSpc>
              <a:spcBef>
                <a:spcPts val="480"/>
              </a:spcBef>
              <a:spcAft>
                <a:spcPts val="0"/>
              </a:spcAft>
              <a:buClr>
                <a:schemeClr val="dk1"/>
              </a:buClr>
              <a:buSzPts val="2400"/>
              <a:buFont typeface="Noto Sans Symbols"/>
              <a:buChar char="❑"/>
            </a:pPr>
            <a:r>
              <a:rPr lang="en-US" sz="2400" b="0" i="0" u="none">
                <a:solidFill>
                  <a:schemeClr val="dk1"/>
                </a:solidFill>
                <a:latin typeface="Arial"/>
                <a:ea typeface="Arial"/>
                <a:cs typeface="Arial"/>
                <a:sym typeface="Arial"/>
              </a:rPr>
              <a:t>Time and space complexity are measured in terms of problem difficulty defined by:</a:t>
            </a:r>
            <a:endParaRPr sz="2000" b="0" i="0" u="none">
              <a:solidFill>
                <a:schemeClr val="dk1"/>
              </a:solidFill>
              <a:latin typeface="Arial"/>
              <a:ea typeface="Arial"/>
              <a:cs typeface="Arial"/>
              <a:sym typeface="Arial"/>
            </a:endParaRPr>
          </a:p>
          <a:p>
            <a:pPr marL="1143000" lvl="2" indent="-228600" algn="l" rtl="0">
              <a:lnSpc>
                <a:spcPct val="90000"/>
              </a:lnSpc>
              <a:spcBef>
                <a:spcPts val="400"/>
              </a:spcBef>
              <a:spcAft>
                <a:spcPts val="0"/>
              </a:spcAft>
              <a:buClr>
                <a:schemeClr val="dk1"/>
              </a:buClr>
              <a:buSzPts val="2000"/>
              <a:buFont typeface="Arial"/>
              <a:buChar char="•"/>
            </a:pPr>
            <a:r>
              <a:rPr lang="en-US" sz="2000" b="0" i="1" u="none">
                <a:solidFill>
                  <a:schemeClr val="dk1"/>
                </a:solidFill>
                <a:latin typeface="Arial"/>
                <a:ea typeface="Arial"/>
                <a:cs typeface="Arial"/>
                <a:sym typeface="Arial"/>
              </a:rPr>
              <a:t>b - </a:t>
            </a:r>
            <a:r>
              <a:rPr lang="en-US" sz="2000" b="0" i="0" u="none">
                <a:solidFill>
                  <a:schemeClr val="dk1"/>
                </a:solidFill>
                <a:latin typeface="Arial"/>
                <a:ea typeface="Arial"/>
                <a:cs typeface="Arial"/>
                <a:sym typeface="Arial"/>
              </a:rPr>
              <a:t>branching factor of the search tree</a:t>
            </a:r>
            <a:endParaRPr/>
          </a:p>
          <a:p>
            <a:pPr marL="1143000" lvl="2" indent="-228600" algn="l" rtl="0">
              <a:lnSpc>
                <a:spcPct val="90000"/>
              </a:lnSpc>
              <a:spcBef>
                <a:spcPts val="400"/>
              </a:spcBef>
              <a:spcAft>
                <a:spcPts val="0"/>
              </a:spcAft>
              <a:buClr>
                <a:schemeClr val="dk1"/>
              </a:buClr>
              <a:buSzPts val="2000"/>
              <a:buFont typeface="Arial"/>
              <a:buChar char="•"/>
            </a:pPr>
            <a:r>
              <a:rPr lang="en-US" sz="2000" b="0" i="1" u="none">
                <a:solidFill>
                  <a:schemeClr val="dk1"/>
                </a:solidFill>
                <a:latin typeface="Arial"/>
                <a:ea typeface="Arial"/>
                <a:cs typeface="Arial"/>
                <a:sym typeface="Arial"/>
              </a:rPr>
              <a:t>d </a:t>
            </a:r>
            <a:r>
              <a:rPr lang="en-US" sz="2000" b="0" i="0" u="none">
                <a:solidFill>
                  <a:schemeClr val="dk1"/>
                </a:solidFill>
                <a:latin typeface="Arial"/>
                <a:ea typeface="Arial"/>
                <a:cs typeface="Arial"/>
                <a:sym typeface="Arial"/>
              </a:rPr>
              <a:t>- depth of the shallowest goal node</a:t>
            </a:r>
            <a:endParaRPr/>
          </a:p>
          <a:p>
            <a:pPr marL="1143000" lvl="2" indent="-228600" algn="l" rtl="0">
              <a:lnSpc>
                <a:spcPct val="90000"/>
              </a:lnSpc>
              <a:spcBef>
                <a:spcPts val="400"/>
              </a:spcBef>
              <a:spcAft>
                <a:spcPts val="0"/>
              </a:spcAft>
              <a:buClr>
                <a:schemeClr val="dk1"/>
              </a:buClr>
              <a:buSzPts val="2000"/>
              <a:buFont typeface="Arial"/>
              <a:buChar char="•"/>
            </a:pPr>
            <a:r>
              <a:rPr lang="en-US" sz="2000" b="0" i="1" u="none">
                <a:solidFill>
                  <a:schemeClr val="dk1"/>
                </a:solidFill>
                <a:latin typeface="Arial"/>
                <a:ea typeface="Arial"/>
                <a:cs typeface="Arial"/>
                <a:sym typeface="Arial"/>
              </a:rPr>
              <a:t>m </a:t>
            </a:r>
            <a:r>
              <a:rPr lang="en-US" sz="2000" b="0" i="0" u="none">
                <a:solidFill>
                  <a:schemeClr val="dk1"/>
                </a:solidFill>
                <a:latin typeface="Arial"/>
                <a:ea typeface="Arial"/>
                <a:cs typeface="Arial"/>
                <a:sym typeface="Arial"/>
              </a:rPr>
              <a:t>- maximum length of any path in the state space</a:t>
            </a:r>
            <a:endParaRPr/>
          </a:p>
        </p:txBody>
      </p:sp>
      <p:sp>
        <p:nvSpPr>
          <p:cNvPr id="288" name="Google Shape;288;p21"/>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19</a:t>
            </a:fld>
            <a:endParaRPr/>
          </a:p>
        </p:txBody>
      </p:sp>
      <p:pic>
        <p:nvPicPr>
          <p:cNvPr id="289" name="Google Shape;289;p21"/>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290" name="Google Shape;290;p21"/>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
          <p:cNvSpPr txBox="1"/>
          <p:nvPr/>
        </p:nvSpPr>
        <p:spPr>
          <a:xfrm>
            <a:off x="990600" y="0"/>
            <a:ext cx="71628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80000"/>
              </a:buClr>
              <a:buSzPts val="4400"/>
              <a:buFont typeface="Arial"/>
              <a:buNone/>
            </a:pPr>
            <a:r>
              <a:rPr lang="en-US" sz="4400" b="1" i="0" u="none" strike="noStrike" cap="none">
                <a:solidFill>
                  <a:srgbClr val="C80000"/>
                </a:solidFill>
                <a:latin typeface="Arial"/>
                <a:ea typeface="Arial"/>
                <a:cs typeface="Arial"/>
                <a:sym typeface="Arial"/>
              </a:rPr>
              <a:t>Topic Contents</a:t>
            </a:r>
            <a:endParaRPr/>
          </a:p>
        </p:txBody>
      </p:sp>
      <p:sp>
        <p:nvSpPr>
          <p:cNvPr id="130" name="Google Shape;130;p2"/>
          <p:cNvSpPr txBox="1"/>
          <p:nvPr/>
        </p:nvSpPr>
        <p:spPr>
          <a:xfrm>
            <a:off x="76200" y="838200"/>
            <a:ext cx="8915400" cy="5943600"/>
          </a:xfrm>
          <a:prstGeom prst="rect">
            <a:avLst/>
          </a:prstGeom>
          <a:noFill/>
          <a:ln>
            <a:noFill/>
          </a:ln>
        </p:spPr>
        <p:txBody>
          <a:bodyPr spcFirstLastPara="1" wrap="square" lIns="91425" tIns="45700" rIns="91425" bIns="45700" anchor="t" anchorCtr="0">
            <a:noAutofit/>
          </a:bodyPr>
          <a:lstStyle/>
          <a:p>
            <a:pPr marL="14287" marR="0" lvl="0" indent="-14287" algn="l" rtl="0">
              <a:lnSpc>
                <a:spcPct val="150000"/>
              </a:lnSpc>
              <a:spcBef>
                <a:spcPts val="0"/>
              </a:spcBef>
              <a:spcAft>
                <a:spcPts val="0"/>
              </a:spcAft>
              <a:buClr>
                <a:srgbClr val="FF3399"/>
              </a:buClr>
              <a:buSzPts val="2800"/>
              <a:buFont typeface="Arial"/>
              <a:buChar char="•"/>
            </a:pPr>
            <a:r>
              <a:rPr lang="en-US" sz="2800" b="0" i="0" u="none" strike="noStrike" cap="none" dirty="0">
                <a:solidFill>
                  <a:srgbClr val="FF3399"/>
                </a:solidFill>
                <a:latin typeface="Arial"/>
                <a:ea typeface="Arial"/>
                <a:cs typeface="Arial"/>
                <a:sym typeface="Arial"/>
              </a:rPr>
              <a:t> </a:t>
            </a:r>
            <a:r>
              <a:rPr lang="en-US" sz="3000" b="1" i="0" u="none" strike="noStrike" cap="none" dirty="0">
                <a:solidFill>
                  <a:srgbClr val="FF3399"/>
                </a:solidFill>
                <a:latin typeface="Arial"/>
                <a:ea typeface="Arial"/>
                <a:cs typeface="Arial"/>
                <a:sym typeface="Arial"/>
              </a:rPr>
              <a:t>Problem Solving Agents</a:t>
            </a:r>
            <a:endParaRPr dirty="0"/>
          </a:p>
          <a:p>
            <a:pPr marL="14287" marR="0" lvl="0" indent="-14287" algn="l" rtl="0">
              <a:lnSpc>
                <a:spcPct val="150000"/>
              </a:lnSpc>
              <a:spcBef>
                <a:spcPts val="0"/>
              </a:spcBef>
              <a:spcAft>
                <a:spcPts val="0"/>
              </a:spcAft>
              <a:buClr>
                <a:srgbClr val="FF3399"/>
              </a:buClr>
              <a:buSzPts val="3000"/>
              <a:buFont typeface="Arial"/>
              <a:buChar char="•"/>
            </a:pPr>
            <a:r>
              <a:rPr lang="en-US" sz="3000" b="1" i="0" u="none" strike="noStrike" cap="none" dirty="0">
                <a:solidFill>
                  <a:srgbClr val="FF3399"/>
                </a:solidFill>
                <a:latin typeface="Arial"/>
                <a:ea typeface="Arial"/>
                <a:cs typeface="Arial"/>
                <a:sym typeface="Arial"/>
              </a:rPr>
              <a:t> Problem Formulation and Search Spaces</a:t>
            </a:r>
            <a:endParaRPr dirty="0"/>
          </a:p>
          <a:p>
            <a:pPr marL="14287" marR="0" lvl="0" indent="-14287" algn="l" rtl="0">
              <a:lnSpc>
                <a:spcPct val="150000"/>
              </a:lnSpc>
              <a:spcBef>
                <a:spcPts val="0"/>
              </a:spcBef>
              <a:spcAft>
                <a:spcPts val="0"/>
              </a:spcAft>
              <a:buClr>
                <a:srgbClr val="FF3399"/>
              </a:buClr>
              <a:buSzPts val="3000"/>
              <a:buFont typeface="Arial"/>
              <a:buChar char="•"/>
            </a:pPr>
            <a:r>
              <a:rPr lang="en-US" sz="3000" b="1" i="0" u="none" strike="noStrike" cap="none" dirty="0">
                <a:solidFill>
                  <a:srgbClr val="FF3399"/>
                </a:solidFill>
                <a:latin typeface="Arial"/>
                <a:ea typeface="Arial"/>
                <a:cs typeface="Arial"/>
                <a:sym typeface="Arial"/>
              </a:rPr>
              <a:t> Example Problems</a:t>
            </a:r>
            <a:endParaRPr dirty="0"/>
          </a:p>
          <a:p>
            <a:pPr marL="14287" marR="0" lvl="0" indent="-14287" algn="l" rtl="0">
              <a:lnSpc>
                <a:spcPct val="150000"/>
              </a:lnSpc>
              <a:spcBef>
                <a:spcPts val="0"/>
              </a:spcBef>
              <a:spcAft>
                <a:spcPts val="0"/>
              </a:spcAft>
              <a:buClr>
                <a:srgbClr val="FF3399"/>
              </a:buClr>
              <a:buSzPts val="3000"/>
              <a:buFont typeface="Arial"/>
              <a:buChar char="•"/>
            </a:pPr>
            <a:r>
              <a:rPr lang="en-US" sz="3000" b="1" i="0" u="none" strike="noStrike" cap="none" dirty="0">
                <a:solidFill>
                  <a:srgbClr val="FF3399"/>
                </a:solidFill>
                <a:latin typeface="Arial"/>
                <a:ea typeface="Arial"/>
                <a:cs typeface="Arial"/>
                <a:sym typeface="Arial"/>
              </a:rPr>
              <a:t> Tree Search Algorithm</a:t>
            </a:r>
            <a:endParaRPr dirty="0"/>
          </a:p>
          <a:p>
            <a:pPr marL="914400" marR="0" lvl="2" indent="-177800" algn="just" rtl="0">
              <a:lnSpc>
                <a:spcPct val="120000"/>
              </a:lnSpc>
              <a:spcBef>
                <a:spcPts val="0"/>
              </a:spcBef>
              <a:spcAft>
                <a:spcPts val="0"/>
              </a:spcAft>
              <a:buClr>
                <a:srgbClr val="C00000"/>
              </a:buClr>
              <a:buSzPts val="2800"/>
              <a:buFont typeface="Noto Sans Symbols"/>
              <a:buChar char="⮚"/>
            </a:pPr>
            <a:r>
              <a:rPr lang="en-US" sz="2800" b="0" i="0" u="none" strike="noStrike" cap="none" dirty="0">
                <a:solidFill>
                  <a:srgbClr val="FF3399"/>
                </a:solidFill>
                <a:latin typeface="Arial"/>
                <a:ea typeface="Arial"/>
                <a:cs typeface="Arial"/>
                <a:sym typeface="Arial"/>
              </a:rPr>
              <a:t> </a:t>
            </a:r>
            <a:r>
              <a:rPr lang="en-US" sz="2800" b="1" i="0" u="none" strike="noStrike" cap="none" dirty="0">
                <a:solidFill>
                  <a:srgbClr val="FF0066"/>
                </a:solidFill>
                <a:latin typeface="Arial"/>
                <a:ea typeface="Arial"/>
                <a:cs typeface="Arial"/>
                <a:sym typeface="Arial"/>
              </a:rPr>
              <a:t>Breadth-First Search</a:t>
            </a:r>
            <a:endParaRPr dirty="0"/>
          </a:p>
          <a:p>
            <a:pPr marL="914400" marR="0" lvl="2" indent="-177800" algn="just" rtl="0">
              <a:lnSpc>
                <a:spcPct val="120000"/>
              </a:lnSpc>
              <a:spcBef>
                <a:spcPts val="0"/>
              </a:spcBef>
              <a:spcAft>
                <a:spcPts val="0"/>
              </a:spcAft>
              <a:buClr>
                <a:srgbClr val="C00000"/>
              </a:buClr>
              <a:buSzPts val="2800"/>
              <a:buFont typeface="Noto Sans Symbols"/>
              <a:buChar char="⮚"/>
            </a:pPr>
            <a:r>
              <a:rPr lang="en-US" sz="2800" b="1" i="0" u="none" strike="noStrike" cap="none" dirty="0">
                <a:solidFill>
                  <a:srgbClr val="FF0066"/>
                </a:solidFill>
                <a:latin typeface="Arial"/>
                <a:ea typeface="Arial"/>
                <a:cs typeface="Arial"/>
                <a:sym typeface="Arial"/>
              </a:rPr>
              <a:t> Uniform-Cost Search</a:t>
            </a:r>
            <a:endParaRPr dirty="0"/>
          </a:p>
          <a:p>
            <a:pPr marL="914400" marR="0" lvl="2" indent="-177800" algn="just" rtl="0">
              <a:lnSpc>
                <a:spcPct val="120000"/>
              </a:lnSpc>
              <a:spcBef>
                <a:spcPts val="0"/>
              </a:spcBef>
              <a:spcAft>
                <a:spcPts val="0"/>
              </a:spcAft>
              <a:buClr>
                <a:srgbClr val="C00000"/>
              </a:buClr>
              <a:buSzPts val="2800"/>
              <a:buFont typeface="Noto Sans Symbols"/>
              <a:buChar char="⮚"/>
            </a:pPr>
            <a:r>
              <a:rPr lang="en-US" sz="2800" b="1" i="0" u="none" strike="noStrike" cap="none" dirty="0">
                <a:solidFill>
                  <a:srgbClr val="FF0066"/>
                </a:solidFill>
                <a:latin typeface="Arial"/>
                <a:ea typeface="Arial"/>
                <a:cs typeface="Arial"/>
                <a:sym typeface="Arial"/>
              </a:rPr>
              <a:t> Depth-First Search</a:t>
            </a:r>
            <a:endParaRPr dirty="0"/>
          </a:p>
          <a:p>
            <a:pPr marL="914400" marR="0" lvl="2" indent="-177800" algn="just" rtl="0">
              <a:lnSpc>
                <a:spcPct val="120000"/>
              </a:lnSpc>
              <a:spcBef>
                <a:spcPts val="0"/>
              </a:spcBef>
              <a:spcAft>
                <a:spcPts val="0"/>
              </a:spcAft>
              <a:buClr>
                <a:srgbClr val="C00000"/>
              </a:buClr>
              <a:buSzPts val="2800"/>
              <a:buFont typeface="Noto Sans Symbols"/>
              <a:buChar char="⮚"/>
            </a:pPr>
            <a:r>
              <a:rPr lang="en-US" sz="2800" b="1" i="0" u="none" strike="noStrike" cap="none" dirty="0">
                <a:solidFill>
                  <a:srgbClr val="FF0066"/>
                </a:solidFill>
                <a:latin typeface="Arial"/>
                <a:ea typeface="Arial"/>
                <a:cs typeface="Arial"/>
                <a:sym typeface="Arial"/>
              </a:rPr>
              <a:t> Depth-Limited Search</a:t>
            </a:r>
            <a:endParaRPr dirty="0"/>
          </a:p>
          <a:p>
            <a:pPr marL="914400" marR="0" lvl="2" indent="-177800" algn="just" rtl="0">
              <a:lnSpc>
                <a:spcPct val="120000"/>
              </a:lnSpc>
              <a:spcBef>
                <a:spcPts val="0"/>
              </a:spcBef>
              <a:spcAft>
                <a:spcPts val="0"/>
              </a:spcAft>
              <a:buClr>
                <a:srgbClr val="C00000"/>
              </a:buClr>
              <a:buSzPts val="2800"/>
              <a:buFont typeface="Noto Sans Symbols"/>
              <a:buChar char="⮚"/>
            </a:pPr>
            <a:r>
              <a:rPr lang="en-US" sz="2800" b="1" i="0" u="none" strike="noStrike" cap="none" dirty="0">
                <a:solidFill>
                  <a:srgbClr val="FF0066"/>
                </a:solidFill>
                <a:latin typeface="Arial"/>
                <a:ea typeface="Arial"/>
                <a:cs typeface="Arial"/>
                <a:sym typeface="Arial"/>
              </a:rPr>
              <a:t> Iteratively Deepening Search</a:t>
            </a:r>
            <a:endParaRPr dirty="0"/>
          </a:p>
          <a:p>
            <a:pPr marL="914400" marR="0" lvl="2" indent="-177800" algn="just" rtl="0">
              <a:lnSpc>
                <a:spcPct val="120000"/>
              </a:lnSpc>
              <a:spcBef>
                <a:spcPts val="0"/>
              </a:spcBef>
              <a:spcAft>
                <a:spcPts val="0"/>
              </a:spcAft>
              <a:buClr>
                <a:srgbClr val="C00000"/>
              </a:buClr>
              <a:buSzPts val="2800"/>
              <a:buFont typeface="Noto Sans Symbols"/>
              <a:buChar char="⮚"/>
            </a:pPr>
            <a:r>
              <a:rPr lang="en-US" sz="2800" b="1" i="0" u="none" strike="noStrike" cap="none" dirty="0">
                <a:solidFill>
                  <a:srgbClr val="FF0066"/>
                </a:solidFill>
                <a:latin typeface="Arial"/>
                <a:ea typeface="Arial"/>
                <a:cs typeface="Arial"/>
                <a:sym typeface="Arial"/>
              </a:rPr>
              <a:t> Bidirectional Search</a:t>
            </a:r>
            <a:endParaRPr dirty="0"/>
          </a:p>
        </p:txBody>
      </p:sp>
      <p:sp>
        <p:nvSpPr>
          <p:cNvPr id="131" name="Google Shape;131;p2"/>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a:t>
            </a:fld>
            <a:endParaRPr/>
          </a:p>
        </p:txBody>
      </p:sp>
      <p:pic>
        <p:nvPicPr>
          <p:cNvPr id="132" name="Google Shape;132;p2"/>
          <p:cNvPicPr preferRelativeResize="0"/>
          <p:nvPr/>
        </p:nvPicPr>
        <p:blipFill rotWithShape="1">
          <a:blip r:embed="rId3">
            <a:alphaModFix/>
          </a:blip>
          <a:srcRect/>
          <a:stretch/>
        </p:blipFill>
        <p:spPr>
          <a:xfrm>
            <a:off x="8001000" y="0"/>
            <a:ext cx="1143000" cy="1143000"/>
          </a:xfrm>
          <a:prstGeom prst="rect">
            <a:avLst/>
          </a:prstGeom>
          <a:noFill/>
          <a:ln>
            <a:noFill/>
          </a:ln>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2"/>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Uninformed Search Strategies</a:t>
            </a:r>
            <a:endParaRPr/>
          </a:p>
        </p:txBody>
      </p:sp>
      <p:sp>
        <p:nvSpPr>
          <p:cNvPr id="296" name="Google Shape;296;p22"/>
          <p:cNvSpPr txBox="1">
            <a:spLocks noGrp="1"/>
          </p:cNvSpPr>
          <p:nvPr>
            <p:ph type="body" idx="1"/>
          </p:nvPr>
        </p:nvSpPr>
        <p:spPr>
          <a:xfrm>
            <a:off x="457200" y="1371600"/>
            <a:ext cx="8229600" cy="4876800"/>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Uninformed search </a:t>
            </a:r>
            <a:r>
              <a:rPr lang="en-US" sz="2800" b="0" i="0" u="none">
                <a:solidFill>
                  <a:schemeClr val="dk1"/>
                </a:solidFill>
                <a:latin typeface="Arial"/>
                <a:ea typeface="Arial"/>
                <a:cs typeface="Arial"/>
                <a:sym typeface="Arial"/>
              </a:rPr>
              <a:t>(or </a:t>
            </a:r>
            <a:r>
              <a:rPr lang="en-US" sz="2800" b="1" i="0" u="none">
                <a:solidFill>
                  <a:schemeClr val="dk1"/>
                </a:solidFill>
                <a:latin typeface="Arial"/>
                <a:ea typeface="Arial"/>
                <a:cs typeface="Arial"/>
                <a:sym typeface="Arial"/>
              </a:rPr>
              <a:t>blind search</a:t>
            </a:r>
            <a:r>
              <a:rPr lang="en-US" sz="2800" b="0" i="0" u="none">
                <a:solidFill>
                  <a:schemeClr val="dk1"/>
                </a:solidFill>
                <a:latin typeface="Arial"/>
                <a:ea typeface="Arial"/>
                <a:cs typeface="Arial"/>
                <a:sym typeface="Arial"/>
              </a:rPr>
              <a:t>)</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Strategies have no additional information about states beyond that provided in the problem definition</a:t>
            </a:r>
            <a:endParaRPr/>
          </a:p>
          <a:p>
            <a:pPr marL="342900" lvl="0" indent="-165100" algn="just" rtl="0">
              <a:lnSpc>
                <a:spcPct val="8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lvl="0" indent="-342900" algn="just" rtl="0">
              <a:lnSpc>
                <a:spcPct val="8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Uninformed strategies (defined by order in which nodes are expanded):</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Breadth-first search</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Uniform-cost search</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Depth-first search</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Depth-limited search</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Iterative deepening search</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Bidirectional search</a:t>
            </a:r>
            <a:endParaRPr/>
          </a:p>
        </p:txBody>
      </p:sp>
      <p:sp>
        <p:nvSpPr>
          <p:cNvPr id="297" name="Google Shape;297;p22"/>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20</a:t>
            </a:fld>
            <a:endParaRPr/>
          </a:p>
        </p:txBody>
      </p:sp>
      <p:pic>
        <p:nvPicPr>
          <p:cNvPr id="298" name="Google Shape;298;p22"/>
          <p:cNvPicPr preferRelativeResize="0"/>
          <p:nvPr/>
        </p:nvPicPr>
        <p:blipFill rotWithShape="1">
          <a:blip r:embed="rId3">
            <a:alphaModFix/>
          </a:blip>
          <a:srcRect/>
          <a:stretch/>
        </p:blipFill>
        <p:spPr>
          <a:xfrm>
            <a:off x="8610600" y="0"/>
            <a:ext cx="549275" cy="549275"/>
          </a:xfrm>
          <a:prstGeom prst="rect">
            <a:avLst/>
          </a:prstGeom>
          <a:noFill/>
          <a:ln>
            <a:noFill/>
          </a:ln>
        </p:spPr>
      </p:pic>
      <p:sp>
        <p:nvSpPr>
          <p:cNvPr id="299" name="Google Shape;299;p22"/>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3"/>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Informed Search Strategies</a:t>
            </a:r>
            <a:endParaRPr/>
          </a:p>
        </p:txBody>
      </p:sp>
      <p:sp>
        <p:nvSpPr>
          <p:cNvPr id="305" name="Google Shape;305;p23"/>
          <p:cNvSpPr txBox="1">
            <a:spLocks noGrp="1"/>
          </p:cNvSpPr>
          <p:nvPr>
            <p:ph type="body" idx="1"/>
          </p:nvPr>
        </p:nvSpPr>
        <p:spPr>
          <a:xfrm>
            <a:off x="381000" y="1331912"/>
            <a:ext cx="8458200" cy="4916487"/>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Informed </a:t>
            </a:r>
            <a:r>
              <a:rPr lang="en-US" sz="2800" b="0" i="0" u="none">
                <a:solidFill>
                  <a:schemeClr val="dk1"/>
                </a:solidFill>
                <a:latin typeface="Arial"/>
                <a:ea typeface="Arial"/>
                <a:cs typeface="Arial"/>
                <a:sym typeface="Arial"/>
              </a:rPr>
              <a:t>(or </a:t>
            </a:r>
            <a:r>
              <a:rPr lang="en-US" sz="2800" b="1" i="0" u="none">
                <a:solidFill>
                  <a:schemeClr val="dk1"/>
                </a:solidFill>
                <a:latin typeface="Arial"/>
                <a:ea typeface="Arial"/>
                <a:cs typeface="Arial"/>
                <a:sym typeface="Arial"/>
              </a:rPr>
              <a:t>heuristic</a:t>
            </a:r>
            <a:r>
              <a:rPr lang="en-US" sz="2800" b="0" i="0" u="none">
                <a:solidFill>
                  <a:schemeClr val="dk1"/>
                </a:solidFill>
                <a:latin typeface="Arial"/>
                <a:ea typeface="Arial"/>
                <a:cs typeface="Arial"/>
                <a:sym typeface="Arial"/>
              </a:rPr>
              <a:t>) search</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Search strategies know whether one state is more promising than another</a:t>
            </a:r>
            <a:endParaRPr/>
          </a:p>
          <a:p>
            <a:pPr marL="342900" lvl="0" indent="-165100" algn="just" rtl="0">
              <a:lnSpc>
                <a:spcPct val="8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lvl="0" indent="-342900" algn="just" rtl="0">
              <a:lnSpc>
                <a:spcPct val="8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Examples of informed search strategies:</a:t>
            </a:r>
            <a:endParaRPr sz="2400" b="0" i="0" u="none">
              <a:solidFill>
                <a:schemeClr val="dk1"/>
              </a:solidFill>
              <a:latin typeface="Arial"/>
              <a:ea typeface="Arial"/>
              <a:cs typeface="Arial"/>
              <a:sym typeface="Arial"/>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Greedy best-first search</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search</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Iterative-deepening A* (IDA*) search</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Recursive best-first search (RBFS)</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Memory-bounded A* (MA*) search</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Simplified memory-bounded A* (SMA*) search</a:t>
            </a:r>
            <a:endParaRPr/>
          </a:p>
        </p:txBody>
      </p:sp>
      <p:sp>
        <p:nvSpPr>
          <p:cNvPr id="306" name="Google Shape;306;p23"/>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21</a:t>
            </a:fld>
            <a:endParaRPr/>
          </a:p>
        </p:txBody>
      </p:sp>
      <p:pic>
        <p:nvPicPr>
          <p:cNvPr id="307" name="Google Shape;307;p23"/>
          <p:cNvPicPr preferRelativeResize="0"/>
          <p:nvPr/>
        </p:nvPicPr>
        <p:blipFill rotWithShape="1">
          <a:blip r:embed="rId3">
            <a:alphaModFix/>
          </a:blip>
          <a:srcRect/>
          <a:stretch/>
        </p:blipFill>
        <p:spPr>
          <a:xfrm>
            <a:off x="8610600" y="0"/>
            <a:ext cx="549275" cy="549275"/>
          </a:xfrm>
          <a:prstGeom prst="rect">
            <a:avLst/>
          </a:prstGeom>
          <a:noFill/>
          <a:ln>
            <a:noFill/>
          </a:ln>
        </p:spPr>
      </p:pic>
      <p:sp>
        <p:nvSpPr>
          <p:cNvPr id="308" name="Google Shape;308;p23"/>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xfrm>
            <a:off x="457200" y="76200"/>
            <a:ext cx="8229600" cy="838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Breadth-First Search</a:t>
            </a:r>
            <a:endParaRPr/>
          </a:p>
        </p:txBody>
      </p:sp>
      <p:sp>
        <p:nvSpPr>
          <p:cNvPr id="314" name="Google Shape;314;p24"/>
          <p:cNvSpPr txBox="1">
            <a:spLocks noGrp="1"/>
          </p:cNvSpPr>
          <p:nvPr>
            <p:ph type="body" idx="1"/>
          </p:nvPr>
        </p:nvSpPr>
        <p:spPr>
          <a:xfrm>
            <a:off x="0" y="838200"/>
            <a:ext cx="9144000" cy="28194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C00000"/>
              </a:buClr>
              <a:buSzPts val="2600"/>
              <a:buFont typeface="Arial"/>
              <a:buChar char="•"/>
            </a:pPr>
            <a:r>
              <a:rPr lang="en-US" sz="2600" b="0" i="0" u="none">
                <a:solidFill>
                  <a:schemeClr val="dk1"/>
                </a:solidFill>
                <a:latin typeface="Arial"/>
                <a:ea typeface="Arial"/>
                <a:cs typeface="Arial"/>
                <a:sym typeface="Arial"/>
              </a:rPr>
              <a:t>Expand </a:t>
            </a:r>
            <a:r>
              <a:rPr lang="en-US" sz="2600" b="0" i="1" u="none">
                <a:solidFill>
                  <a:schemeClr val="dk1"/>
                </a:solidFill>
                <a:latin typeface="Arial"/>
                <a:ea typeface="Arial"/>
                <a:cs typeface="Arial"/>
                <a:sym typeface="Arial"/>
              </a:rPr>
              <a:t>shallowest </a:t>
            </a:r>
            <a:r>
              <a:rPr lang="en-US" sz="2600" b="0" i="0" u="none">
                <a:solidFill>
                  <a:schemeClr val="dk1"/>
                </a:solidFill>
                <a:latin typeface="Arial"/>
                <a:ea typeface="Arial"/>
                <a:cs typeface="Arial"/>
                <a:sym typeface="Arial"/>
              </a:rPr>
              <a:t>unexpanded node</a:t>
            </a:r>
            <a:endParaRPr/>
          </a:p>
          <a:p>
            <a:pPr marL="342900" lvl="0" indent="-342900" algn="just" rtl="0">
              <a:lnSpc>
                <a:spcPct val="100000"/>
              </a:lnSpc>
              <a:spcBef>
                <a:spcPts val="520"/>
              </a:spcBef>
              <a:spcAft>
                <a:spcPts val="0"/>
              </a:spcAft>
              <a:buClr>
                <a:srgbClr val="C00000"/>
              </a:buClr>
              <a:buSzPts val="2600"/>
              <a:buFont typeface="Arial"/>
              <a:buChar char="•"/>
            </a:pPr>
            <a:r>
              <a:rPr lang="en-US" sz="2600" b="1" i="1" u="none">
                <a:solidFill>
                  <a:schemeClr val="dk1"/>
                </a:solidFill>
                <a:latin typeface="Arial"/>
                <a:ea typeface="Arial"/>
                <a:cs typeface="Arial"/>
                <a:sym typeface="Arial"/>
              </a:rPr>
              <a:t>Fringe</a:t>
            </a:r>
            <a:r>
              <a:rPr lang="en-US" sz="2600" b="0" i="0" u="none">
                <a:solidFill>
                  <a:schemeClr val="dk1"/>
                </a:solidFill>
                <a:latin typeface="Arial"/>
                <a:ea typeface="Arial"/>
                <a:cs typeface="Arial"/>
                <a:sym typeface="Arial"/>
              </a:rPr>
              <a:t> is the collection of nodes that have been generated but not yet expanded.</a:t>
            </a:r>
            <a:endParaRPr/>
          </a:p>
          <a:p>
            <a:pPr marL="342900" lvl="0" indent="-342900" algn="just" rtl="0">
              <a:lnSpc>
                <a:spcPct val="100000"/>
              </a:lnSpc>
              <a:spcBef>
                <a:spcPts val="520"/>
              </a:spcBef>
              <a:spcAft>
                <a:spcPts val="0"/>
              </a:spcAft>
              <a:buClr>
                <a:srgbClr val="C00000"/>
              </a:buClr>
              <a:buSzPts val="2600"/>
              <a:buFont typeface="Arial"/>
              <a:buChar char="•"/>
            </a:pPr>
            <a:r>
              <a:rPr lang="en-US" sz="2600" b="0" i="0" u="none">
                <a:solidFill>
                  <a:schemeClr val="dk1"/>
                </a:solidFill>
                <a:latin typeface="Arial"/>
                <a:ea typeface="Arial"/>
                <a:cs typeface="Arial"/>
                <a:sym typeface="Arial"/>
              </a:rPr>
              <a:t> The set of all leaf nodes available for expansion at any given point is called the </a:t>
            </a:r>
            <a:r>
              <a:rPr lang="en-US" sz="2600" b="1" i="1" u="none">
                <a:solidFill>
                  <a:schemeClr val="dk1"/>
                </a:solidFill>
                <a:latin typeface="Arial"/>
                <a:ea typeface="Arial"/>
                <a:cs typeface="Arial"/>
                <a:sym typeface="Arial"/>
              </a:rPr>
              <a:t>frontier</a:t>
            </a:r>
            <a:r>
              <a:rPr lang="en-US" sz="2600" b="0" i="0" u="none">
                <a:solidFill>
                  <a:schemeClr val="dk1"/>
                </a:solidFill>
                <a:latin typeface="Arial"/>
                <a:ea typeface="Arial"/>
                <a:cs typeface="Arial"/>
                <a:sym typeface="Arial"/>
              </a:rPr>
              <a:t>.</a:t>
            </a:r>
            <a:r>
              <a:rPr lang="en-US" sz="2600" b="1" i="0" u="none">
                <a:solidFill>
                  <a:schemeClr val="dk1"/>
                </a:solidFill>
                <a:latin typeface="Arial"/>
                <a:ea typeface="Arial"/>
                <a:cs typeface="Arial"/>
                <a:sym typeface="Arial"/>
              </a:rPr>
              <a:t> </a:t>
            </a:r>
            <a:endParaRPr sz="2600" b="0" i="0" u="none">
              <a:solidFill>
                <a:schemeClr val="dk1"/>
              </a:solidFill>
              <a:latin typeface="Arial"/>
              <a:ea typeface="Arial"/>
              <a:cs typeface="Arial"/>
              <a:sym typeface="Arial"/>
            </a:endParaRPr>
          </a:p>
          <a:p>
            <a:pPr marL="342900" lvl="0" indent="-342900" algn="just" rtl="0">
              <a:lnSpc>
                <a:spcPct val="100000"/>
              </a:lnSpc>
              <a:spcBef>
                <a:spcPts val="520"/>
              </a:spcBef>
              <a:spcAft>
                <a:spcPts val="0"/>
              </a:spcAft>
              <a:buClr>
                <a:srgbClr val="C00000"/>
              </a:buClr>
              <a:buSzPts val="2600"/>
              <a:buFont typeface="Arial"/>
              <a:buChar char="•"/>
            </a:pPr>
            <a:r>
              <a:rPr lang="en-US" sz="2600" b="0" i="0" u="none">
                <a:solidFill>
                  <a:schemeClr val="dk1"/>
                </a:solidFill>
                <a:latin typeface="Arial"/>
                <a:ea typeface="Arial"/>
                <a:cs typeface="Arial"/>
                <a:sym typeface="Arial"/>
              </a:rPr>
              <a:t>Implementation: </a:t>
            </a:r>
            <a:r>
              <a:rPr lang="en-US" sz="2600" b="0" i="1" u="none">
                <a:solidFill>
                  <a:schemeClr val="dk1"/>
                </a:solidFill>
                <a:latin typeface="Arial"/>
                <a:ea typeface="Arial"/>
                <a:cs typeface="Arial"/>
                <a:sym typeface="Arial"/>
              </a:rPr>
              <a:t>fringe</a:t>
            </a:r>
            <a:r>
              <a:rPr lang="en-US" sz="2600" b="0" i="0" u="none">
                <a:solidFill>
                  <a:schemeClr val="dk1"/>
                </a:solidFill>
                <a:latin typeface="Arial"/>
                <a:ea typeface="Arial"/>
                <a:cs typeface="Arial"/>
                <a:sym typeface="Arial"/>
              </a:rPr>
              <a:t>/</a:t>
            </a:r>
            <a:r>
              <a:rPr lang="en-US" sz="2600" b="0" i="1" u="none">
                <a:solidFill>
                  <a:schemeClr val="dk1"/>
                </a:solidFill>
                <a:latin typeface="Arial"/>
                <a:ea typeface="Arial"/>
                <a:cs typeface="Arial"/>
                <a:sym typeface="Arial"/>
              </a:rPr>
              <a:t>frontier </a:t>
            </a:r>
            <a:r>
              <a:rPr lang="en-US" sz="2600" b="0" i="0" u="none">
                <a:solidFill>
                  <a:schemeClr val="dk1"/>
                </a:solidFill>
                <a:latin typeface="Arial"/>
                <a:ea typeface="Arial"/>
                <a:cs typeface="Arial"/>
                <a:sym typeface="Arial"/>
              </a:rPr>
              <a:t>is a FIFO queue</a:t>
            </a:r>
            <a:endParaRPr/>
          </a:p>
          <a:p>
            <a:pPr marL="342900" lvl="0" indent="-177800" algn="l" rtl="0">
              <a:spcBef>
                <a:spcPts val="520"/>
              </a:spcBef>
              <a:spcAft>
                <a:spcPts val="0"/>
              </a:spcAft>
              <a:buClr>
                <a:schemeClr val="dk1"/>
              </a:buClr>
              <a:buSzPts val="2600"/>
              <a:buFont typeface="Arial"/>
              <a:buNone/>
            </a:pPr>
            <a:endParaRPr sz="2600" b="0" i="0" u="none">
              <a:solidFill>
                <a:schemeClr val="dk1"/>
              </a:solidFill>
              <a:latin typeface="Arial"/>
              <a:ea typeface="Arial"/>
              <a:cs typeface="Arial"/>
              <a:sym typeface="Arial"/>
            </a:endParaRPr>
          </a:p>
        </p:txBody>
      </p:sp>
      <p:pic>
        <p:nvPicPr>
          <p:cNvPr id="315" name="Google Shape;315;p24"/>
          <p:cNvPicPr preferRelativeResize="0">
            <a:picLocks noGrp="1"/>
          </p:cNvPicPr>
          <p:nvPr>
            <p:ph type="body" idx="1"/>
          </p:nvPr>
        </p:nvPicPr>
        <p:blipFill rotWithShape="1">
          <a:blip r:embed="rId3">
            <a:alphaModFix/>
          </a:blip>
          <a:srcRect/>
          <a:stretch/>
        </p:blipFill>
        <p:spPr>
          <a:xfrm>
            <a:off x="2514600" y="3597275"/>
            <a:ext cx="4114800" cy="3260725"/>
          </a:xfrm>
          <a:prstGeom prst="rect">
            <a:avLst/>
          </a:prstGeom>
          <a:noFill/>
          <a:ln>
            <a:noFill/>
          </a:ln>
        </p:spPr>
      </p:pic>
      <p:sp>
        <p:nvSpPr>
          <p:cNvPr id="316" name="Google Shape;316;p24"/>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22</a:t>
            </a:fld>
            <a:endParaRPr/>
          </a:p>
        </p:txBody>
      </p:sp>
      <p:pic>
        <p:nvPicPr>
          <p:cNvPr id="317" name="Google Shape;317;p24"/>
          <p:cNvPicPr preferRelativeResize="0"/>
          <p:nvPr/>
        </p:nvPicPr>
        <p:blipFill rotWithShape="1">
          <a:blip r:embed="rId4">
            <a:alphaModFix/>
          </a:blip>
          <a:srcRect/>
          <a:stretch/>
        </p:blipFill>
        <p:spPr>
          <a:xfrm>
            <a:off x="8229600" y="0"/>
            <a:ext cx="914400" cy="914400"/>
          </a:xfrm>
          <a:prstGeom prst="rect">
            <a:avLst/>
          </a:prstGeom>
          <a:noFill/>
          <a:ln>
            <a:noFill/>
          </a:ln>
        </p:spPr>
      </p:pic>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5"/>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Breadth-First Search</a:t>
            </a:r>
            <a:endParaRPr/>
          </a:p>
        </p:txBody>
      </p:sp>
      <p:pic>
        <p:nvPicPr>
          <p:cNvPr id="323" name="Google Shape;323;p25"/>
          <p:cNvPicPr preferRelativeResize="0">
            <a:picLocks noGrp="1"/>
          </p:cNvPicPr>
          <p:nvPr>
            <p:ph type="body" idx="1"/>
          </p:nvPr>
        </p:nvPicPr>
        <p:blipFill rotWithShape="1">
          <a:blip r:embed="rId3">
            <a:alphaModFix/>
          </a:blip>
          <a:srcRect/>
          <a:stretch/>
        </p:blipFill>
        <p:spPr>
          <a:xfrm>
            <a:off x="2219325" y="2138362"/>
            <a:ext cx="4705350" cy="3448050"/>
          </a:xfrm>
          <a:prstGeom prst="rect">
            <a:avLst/>
          </a:prstGeom>
          <a:noFill/>
          <a:ln>
            <a:noFill/>
          </a:ln>
        </p:spPr>
      </p:pic>
      <p:sp>
        <p:nvSpPr>
          <p:cNvPr id="324" name="Google Shape;324;p25"/>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23</a:t>
            </a:fld>
            <a:endParaRPr/>
          </a:p>
        </p:txBody>
      </p:sp>
      <p:pic>
        <p:nvPicPr>
          <p:cNvPr id="325" name="Google Shape;325;p25"/>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326" name="Google Shape;326;p25"/>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6"/>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Breadth-First Search</a:t>
            </a:r>
            <a:endParaRPr/>
          </a:p>
        </p:txBody>
      </p:sp>
      <p:pic>
        <p:nvPicPr>
          <p:cNvPr id="332" name="Google Shape;332;p26"/>
          <p:cNvPicPr preferRelativeResize="0">
            <a:picLocks noGrp="1"/>
          </p:cNvPicPr>
          <p:nvPr>
            <p:ph type="body" idx="1"/>
          </p:nvPr>
        </p:nvPicPr>
        <p:blipFill rotWithShape="1">
          <a:blip r:embed="rId3">
            <a:alphaModFix/>
          </a:blip>
          <a:srcRect/>
          <a:stretch/>
        </p:blipFill>
        <p:spPr>
          <a:xfrm>
            <a:off x="2376487" y="2062162"/>
            <a:ext cx="4391025" cy="3600450"/>
          </a:xfrm>
          <a:prstGeom prst="rect">
            <a:avLst/>
          </a:prstGeom>
          <a:noFill/>
          <a:ln>
            <a:noFill/>
          </a:ln>
        </p:spPr>
      </p:pic>
      <p:sp>
        <p:nvSpPr>
          <p:cNvPr id="333" name="Google Shape;333;p26"/>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24</a:t>
            </a:fld>
            <a:endParaRPr/>
          </a:p>
        </p:txBody>
      </p:sp>
      <p:pic>
        <p:nvPicPr>
          <p:cNvPr id="334" name="Google Shape;334;p26"/>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335" name="Google Shape;335;p26"/>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7"/>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Breadth-First Search</a:t>
            </a:r>
            <a:endParaRPr/>
          </a:p>
        </p:txBody>
      </p:sp>
      <p:pic>
        <p:nvPicPr>
          <p:cNvPr id="341" name="Google Shape;341;p27"/>
          <p:cNvPicPr preferRelativeResize="0">
            <a:picLocks noGrp="1"/>
          </p:cNvPicPr>
          <p:nvPr>
            <p:ph type="body" idx="1"/>
          </p:nvPr>
        </p:nvPicPr>
        <p:blipFill rotWithShape="1">
          <a:blip r:embed="rId3">
            <a:alphaModFix/>
          </a:blip>
          <a:srcRect/>
          <a:stretch/>
        </p:blipFill>
        <p:spPr>
          <a:xfrm>
            <a:off x="2333625" y="2057400"/>
            <a:ext cx="4476750" cy="3609975"/>
          </a:xfrm>
          <a:prstGeom prst="rect">
            <a:avLst/>
          </a:prstGeom>
          <a:noFill/>
          <a:ln>
            <a:noFill/>
          </a:ln>
        </p:spPr>
      </p:pic>
      <p:sp>
        <p:nvSpPr>
          <p:cNvPr id="342" name="Google Shape;342;p27"/>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25</a:t>
            </a:fld>
            <a:endParaRPr/>
          </a:p>
        </p:txBody>
      </p:sp>
      <p:pic>
        <p:nvPicPr>
          <p:cNvPr id="343" name="Google Shape;343;p27"/>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344" name="Google Shape;344;p27"/>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348"/>
        <p:cNvGrpSpPr/>
        <p:nvPr/>
      </p:nvGrpSpPr>
      <p:grpSpPr>
        <a:xfrm>
          <a:off x="0" y="0"/>
          <a:ext cx="0" cy="0"/>
          <a:chOff x="0" y="0"/>
          <a:chExt cx="0" cy="0"/>
        </a:xfrm>
      </p:grpSpPr>
      <p:sp>
        <p:nvSpPr>
          <p:cNvPr id="349" name="Google Shape;349;p28"/>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Breadth-First Search</a:t>
            </a:r>
            <a:endParaRPr/>
          </a:p>
        </p:txBody>
      </p:sp>
      <p:sp>
        <p:nvSpPr>
          <p:cNvPr id="350" name="Google Shape;350;p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Completeness: is a solution always found if one exists?</a:t>
            </a:r>
            <a:endParaRPr dirty="0"/>
          </a:p>
          <a:p>
            <a:pPr marL="742950" lvl="1" indent="-285750" algn="l" rtl="0">
              <a:lnSpc>
                <a:spcPct val="100000"/>
              </a:lnSpc>
              <a:spcBef>
                <a:spcPts val="560"/>
              </a:spcBef>
              <a:spcAft>
                <a:spcPts val="0"/>
              </a:spcAft>
              <a:buClr>
                <a:schemeClr val="dk1"/>
              </a:buClr>
              <a:buSzPts val="2800"/>
              <a:buFont typeface="Arial"/>
              <a:buChar char="–"/>
            </a:pPr>
            <a:r>
              <a:rPr lang="en-US" sz="2800" b="0" i="0" u="none" dirty="0">
                <a:solidFill>
                  <a:schemeClr val="dk1"/>
                </a:solidFill>
                <a:latin typeface="Arial"/>
                <a:ea typeface="Arial"/>
                <a:cs typeface="Arial"/>
                <a:sym typeface="Arial"/>
              </a:rPr>
              <a:t>YES</a:t>
            </a:r>
            <a:endParaRPr dirty="0"/>
          </a:p>
          <a:p>
            <a:pPr marL="1143000" lvl="2" indent="-2286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If shallowest goal node is at some finite depth </a:t>
            </a:r>
            <a:r>
              <a:rPr lang="en-US" sz="2400" b="0" i="1" u="none" dirty="0">
                <a:solidFill>
                  <a:schemeClr val="dk1"/>
                </a:solidFill>
                <a:latin typeface="Arial"/>
                <a:ea typeface="Arial"/>
                <a:cs typeface="Arial"/>
                <a:sym typeface="Arial"/>
              </a:rPr>
              <a:t>d</a:t>
            </a:r>
            <a:endParaRPr dirty="0"/>
          </a:p>
          <a:p>
            <a:pPr marL="1143000" lvl="2" indent="-228600" algn="l" rtl="0">
              <a:lnSpc>
                <a:spcPct val="100000"/>
              </a:lnSpc>
              <a:spcBef>
                <a:spcPts val="480"/>
              </a:spcBef>
              <a:spcAft>
                <a:spcPts val="0"/>
              </a:spcAft>
              <a:buClr>
                <a:schemeClr val="dk1"/>
              </a:buClr>
              <a:buSzPts val="2400"/>
              <a:buFont typeface="Arial"/>
              <a:buChar char="•"/>
            </a:pPr>
            <a:r>
              <a:rPr lang="en-US" sz="2400" b="0" i="0" u="none" dirty="0">
                <a:solidFill>
                  <a:schemeClr val="dk1"/>
                </a:solidFill>
                <a:latin typeface="Arial"/>
                <a:ea typeface="Arial"/>
                <a:cs typeface="Arial"/>
                <a:sym typeface="Arial"/>
              </a:rPr>
              <a:t>If branching factor </a:t>
            </a:r>
            <a:r>
              <a:rPr lang="en-US" sz="2400" b="0" i="1" u="none" dirty="0">
                <a:solidFill>
                  <a:schemeClr val="dk1"/>
                </a:solidFill>
                <a:latin typeface="Arial"/>
                <a:ea typeface="Arial"/>
                <a:cs typeface="Arial"/>
                <a:sym typeface="Arial"/>
              </a:rPr>
              <a:t>b </a:t>
            </a:r>
            <a:r>
              <a:rPr lang="en-US" sz="2400" b="0" i="0" u="none" dirty="0">
                <a:solidFill>
                  <a:schemeClr val="dk1"/>
                </a:solidFill>
                <a:latin typeface="Arial"/>
                <a:ea typeface="Arial"/>
                <a:cs typeface="Arial"/>
                <a:sym typeface="Arial"/>
              </a:rPr>
              <a:t>is finite</a:t>
            </a:r>
            <a:endParaRPr dirty="0"/>
          </a:p>
          <a:p>
            <a:pPr marL="342900" lvl="0" indent="-342900" algn="l" rtl="0">
              <a:lnSpc>
                <a:spcPct val="100000"/>
              </a:lnSpc>
              <a:spcBef>
                <a:spcPts val="640"/>
              </a:spcBef>
              <a:spcAft>
                <a:spcPts val="0"/>
              </a:spcAft>
              <a:buClr>
                <a:schemeClr val="dk1"/>
              </a:buClr>
              <a:buSzPts val="3200"/>
              <a:buFont typeface="Arial"/>
              <a:buChar char="•"/>
            </a:pPr>
            <a:r>
              <a:rPr lang="en-US" sz="3200" b="0" i="0" u="none" dirty="0">
                <a:solidFill>
                  <a:schemeClr val="dk1"/>
                </a:solidFill>
                <a:latin typeface="Arial"/>
                <a:ea typeface="Arial"/>
                <a:cs typeface="Arial"/>
                <a:sym typeface="Arial"/>
              </a:rPr>
              <a:t>BF search is optimal if the path cost is a non-decreasing function of the depth of the node</a:t>
            </a:r>
            <a:endParaRPr dirty="0"/>
          </a:p>
          <a:p>
            <a:pPr marL="342900" lvl="0" indent="-139700" algn="l" rtl="0">
              <a:spcBef>
                <a:spcPts val="640"/>
              </a:spcBef>
              <a:spcAft>
                <a:spcPts val="0"/>
              </a:spcAft>
              <a:buClr>
                <a:schemeClr val="dk1"/>
              </a:buClr>
              <a:buSzPts val="3200"/>
              <a:buFont typeface="Arial"/>
              <a:buNone/>
            </a:pPr>
            <a:endParaRPr sz="3200" b="0" i="0" u="none" dirty="0">
              <a:solidFill>
                <a:schemeClr val="dk1"/>
              </a:solidFill>
              <a:latin typeface="Arial"/>
              <a:ea typeface="Arial"/>
              <a:cs typeface="Arial"/>
              <a:sym typeface="Arial"/>
            </a:endParaRPr>
          </a:p>
        </p:txBody>
      </p:sp>
      <p:sp>
        <p:nvSpPr>
          <p:cNvPr id="351" name="Google Shape;351;p28"/>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26</a:t>
            </a:fld>
            <a:endParaRPr/>
          </a:p>
        </p:txBody>
      </p:sp>
      <p:pic>
        <p:nvPicPr>
          <p:cNvPr id="352" name="Google Shape;352;p28"/>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353" name="Google Shape;353;p28"/>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357"/>
        <p:cNvGrpSpPr/>
        <p:nvPr/>
      </p:nvGrpSpPr>
      <p:grpSpPr>
        <a:xfrm>
          <a:off x="0" y="0"/>
          <a:ext cx="0" cy="0"/>
          <a:chOff x="0" y="0"/>
          <a:chExt cx="0" cy="0"/>
        </a:xfrm>
      </p:grpSpPr>
      <p:sp>
        <p:nvSpPr>
          <p:cNvPr id="358" name="Google Shape;358;p29"/>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Breadth-First Search</a:t>
            </a:r>
            <a:endParaRPr/>
          </a:p>
        </p:txBody>
      </p:sp>
      <p:sp>
        <p:nvSpPr>
          <p:cNvPr id="359" name="Google Shape;359;p2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Time complexity: Assume a state space where every state has </a:t>
            </a:r>
            <a:r>
              <a:rPr lang="en-US" sz="2800" b="0" i="1" u="none">
                <a:solidFill>
                  <a:schemeClr val="dk1"/>
                </a:solidFill>
                <a:latin typeface="Arial"/>
                <a:ea typeface="Arial"/>
                <a:cs typeface="Arial"/>
                <a:sym typeface="Arial"/>
              </a:rPr>
              <a:t>b </a:t>
            </a:r>
            <a:r>
              <a:rPr lang="en-US" sz="2800" b="0" i="0" u="none">
                <a:solidFill>
                  <a:schemeClr val="dk1"/>
                </a:solidFill>
                <a:latin typeface="Arial"/>
                <a:ea typeface="Arial"/>
                <a:cs typeface="Arial"/>
                <a:sym typeface="Arial"/>
              </a:rPr>
              <a:t>successors</a:t>
            </a:r>
            <a:endParaRPr/>
          </a:p>
          <a:p>
            <a:pPr marL="742950" lvl="1" indent="-285750" algn="just"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Assume solution is at depth </a:t>
            </a:r>
            <a:r>
              <a:rPr lang="en-US" sz="2400" b="0" i="1" u="none">
                <a:solidFill>
                  <a:schemeClr val="dk1"/>
                </a:solidFill>
                <a:latin typeface="Arial"/>
                <a:ea typeface="Arial"/>
                <a:cs typeface="Arial"/>
                <a:sym typeface="Arial"/>
              </a:rPr>
              <a:t>d</a:t>
            </a:r>
            <a:endParaRPr/>
          </a:p>
          <a:p>
            <a:pPr marL="742950" lvl="1" indent="-285750" algn="just"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Worst case: expand all but the last node at depth </a:t>
            </a:r>
            <a:r>
              <a:rPr lang="en-US" sz="2400" b="0" i="1" u="none">
                <a:solidFill>
                  <a:schemeClr val="dk1"/>
                </a:solidFill>
                <a:latin typeface="Arial"/>
                <a:ea typeface="Arial"/>
                <a:cs typeface="Arial"/>
                <a:sym typeface="Arial"/>
              </a:rPr>
              <a:t>d</a:t>
            </a:r>
            <a:endParaRPr/>
          </a:p>
          <a:p>
            <a:pPr marL="742950" lvl="1" indent="-285750" algn="just"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Total number of nodes generated:</a:t>
            </a:r>
            <a:endParaRPr/>
          </a:p>
          <a:p>
            <a:pPr marL="742950" lvl="1" indent="-285750" algn="just" rtl="0">
              <a:lnSpc>
                <a:spcPct val="100000"/>
              </a:lnSpc>
              <a:spcBef>
                <a:spcPts val="480"/>
              </a:spcBef>
              <a:spcAft>
                <a:spcPts val="0"/>
              </a:spcAft>
              <a:buClr>
                <a:schemeClr val="dk1"/>
              </a:buClr>
              <a:buSzPts val="2400"/>
              <a:buFont typeface="Arial"/>
              <a:buChar char="–"/>
            </a:pPr>
            <a:r>
              <a:rPr lang="en-US" sz="2400" b="0" i="1" u="none">
                <a:solidFill>
                  <a:schemeClr val="dk1"/>
                </a:solidFill>
                <a:latin typeface="Arial"/>
                <a:ea typeface="Arial"/>
                <a:cs typeface="Arial"/>
                <a:sym typeface="Arial"/>
              </a:rPr>
              <a:t>b </a:t>
            </a:r>
            <a:r>
              <a:rPr lang="en-US" sz="2400" b="0" i="0" u="none">
                <a:solidFill>
                  <a:schemeClr val="dk1"/>
                </a:solidFill>
                <a:latin typeface="Arial"/>
                <a:ea typeface="Arial"/>
                <a:cs typeface="Arial"/>
                <a:sym typeface="Arial"/>
              </a:rPr>
              <a:t>+ </a:t>
            </a:r>
            <a:r>
              <a:rPr lang="en-US" sz="2400" b="0" i="1" u="none">
                <a:solidFill>
                  <a:schemeClr val="dk1"/>
                </a:solidFill>
                <a:latin typeface="Arial"/>
                <a:ea typeface="Arial"/>
                <a:cs typeface="Arial"/>
                <a:sym typeface="Arial"/>
              </a:rPr>
              <a:t>b</a:t>
            </a:r>
            <a:r>
              <a:rPr lang="en-US" sz="2400" b="0" i="0" u="none" baseline="30000">
                <a:solidFill>
                  <a:schemeClr val="dk1"/>
                </a:solidFill>
                <a:latin typeface="Arial"/>
                <a:ea typeface="Arial"/>
                <a:cs typeface="Arial"/>
                <a:sym typeface="Arial"/>
              </a:rPr>
              <a:t>2</a:t>
            </a:r>
            <a:r>
              <a:rPr lang="en-US" sz="2400" b="0" i="0" u="none">
                <a:solidFill>
                  <a:schemeClr val="dk1"/>
                </a:solidFill>
                <a:latin typeface="Arial"/>
                <a:ea typeface="Arial"/>
                <a:cs typeface="Arial"/>
                <a:sym typeface="Arial"/>
              </a:rPr>
              <a:t> + </a:t>
            </a:r>
            <a:r>
              <a:rPr lang="en-US" sz="2400" b="0" i="1" u="none">
                <a:solidFill>
                  <a:schemeClr val="dk1"/>
                </a:solidFill>
                <a:latin typeface="Arial"/>
                <a:ea typeface="Arial"/>
                <a:cs typeface="Arial"/>
                <a:sym typeface="Arial"/>
              </a:rPr>
              <a:t>b</a:t>
            </a:r>
            <a:r>
              <a:rPr lang="en-US" sz="2400" b="0" i="0" u="none" baseline="30000">
                <a:solidFill>
                  <a:schemeClr val="dk1"/>
                </a:solidFill>
                <a:latin typeface="Arial"/>
                <a:ea typeface="Arial"/>
                <a:cs typeface="Arial"/>
                <a:sym typeface="Arial"/>
              </a:rPr>
              <a:t>3</a:t>
            </a:r>
            <a:r>
              <a:rPr lang="en-US" sz="2400" b="0" i="0" u="none">
                <a:solidFill>
                  <a:schemeClr val="dk1"/>
                </a:solidFill>
                <a:latin typeface="Arial"/>
                <a:ea typeface="Arial"/>
                <a:cs typeface="Arial"/>
                <a:sym typeface="Arial"/>
              </a:rPr>
              <a:t> + ...+ </a:t>
            </a:r>
            <a:r>
              <a:rPr lang="en-US" sz="2400" b="0" i="1" u="none">
                <a:solidFill>
                  <a:schemeClr val="dk1"/>
                </a:solidFill>
                <a:latin typeface="Arial"/>
                <a:ea typeface="Arial"/>
                <a:cs typeface="Arial"/>
                <a:sym typeface="Arial"/>
              </a:rPr>
              <a:t>b</a:t>
            </a:r>
            <a:r>
              <a:rPr lang="en-US" sz="2400" b="0" i="1" u="none" baseline="30000">
                <a:solidFill>
                  <a:schemeClr val="dk1"/>
                </a:solidFill>
                <a:latin typeface="Arial"/>
                <a:ea typeface="Arial"/>
                <a:cs typeface="Arial"/>
                <a:sym typeface="Arial"/>
              </a:rPr>
              <a:t>d</a:t>
            </a:r>
            <a:r>
              <a:rPr lang="en-US" sz="2400" b="0" i="1" u="none">
                <a:solidFill>
                  <a:schemeClr val="dk1"/>
                </a:solidFill>
                <a:latin typeface="Arial"/>
                <a:ea typeface="Arial"/>
                <a:cs typeface="Arial"/>
                <a:sym typeface="Arial"/>
              </a:rPr>
              <a:t> </a:t>
            </a:r>
            <a:r>
              <a:rPr lang="en-US" sz="2400" b="0" i="0" u="none">
                <a:solidFill>
                  <a:schemeClr val="dk1"/>
                </a:solidFill>
                <a:latin typeface="Arial"/>
                <a:ea typeface="Arial"/>
                <a:cs typeface="Arial"/>
                <a:sym typeface="Arial"/>
              </a:rPr>
              <a:t>+ (</a:t>
            </a:r>
            <a:r>
              <a:rPr lang="en-US" sz="2400" b="0" i="1" u="none">
                <a:solidFill>
                  <a:schemeClr val="dk1"/>
                </a:solidFill>
                <a:latin typeface="Arial"/>
                <a:ea typeface="Arial"/>
                <a:cs typeface="Arial"/>
                <a:sym typeface="Arial"/>
              </a:rPr>
              <a:t>b</a:t>
            </a:r>
            <a:r>
              <a:rPr lang="en-US" sz="2400" b="0" i="1" u="none" baseline="30000">
                <a:solidFill>
                  <a:schemeClr val="dk1"/>
                </a:solidFill>
                <a:latin typeface="Arial"/>
                <a:ea typeface="Arial"/>
                <a:cs typeface="Arial"/>
                <a:sym typeface="Arial"/>
              </a:rPr>
              <a:t>d </a:t>
            </a:r>
            <a:r>
              <a:rPr lang="en-US" sz="2400" b="0" i="0" u="none" baseline="30000">
                <a:solidFill>
                  <a:schemeClr val="dk1"/>
                </a:solidFill>
                <a:latin typeface="Arial"/>
                <a:ea typeface="Arial"/>
                <a:cs typeface="Arial"/>
                <a:sym typeface="Arial"/>
              </a:rPr>
              <a:t>+1</a:t>
            </a:r>
            <a:r>
              <a:rPr lang="en-US" sz="2400" b="0" i="0" u="none">
                <a:solidFill>
                  <a:schemeClr val="dk1"/>
                </a:solidFill>
                <a:latin typeface="Arial"/>
                <a:ea typeface="Arial"/>
                <a:cs typeface="Arial"/>
                <a:sym typeface="Arial"/>
              </a:rPr>
              <a:t>− </a:t>
            </a:r>
            <a:r>
              <a:rPr lang="en-US" sz="2400" b="0" i="1" u="none">
                <a:solidFill>
                  <a:schemeClr val="dk1"/>
                </a:solidFill>
                <a:latin typeface="Arial"/>
                <a:ea typeface="Arial"/>
                <a:cs typeface="Arial"/>
                <a:sym typeface="Arial"/>
              </a:rPr>
              <a:t>b</a:t>
            </a:r>
            <a:r>
              <a:rPr lang="en-US" sz="2400" b="0" i="0" u="none">
                <a:solidFill>
                  <a:schemeClr val="dk1"/>
                </a:solidFill>
                <a:latin typeface="Arial"/>
                <a:ea typeface="Arial"/>
                <a:cs typeface="Arial"/>
                <a:sym typeface="Arial"/>
              </a:rPr>
              <a:t>) = </a:t>
            </a:r>
            <a:r>
              <a:rPr lang="en-US" sz="2400" b="0" i="1" u="none">
                <a:solidFill>
                  <a:schemeClr val="dk1"/>
                </a:solidFill>
                <a:latin typeface="Arial"/>
                <a:ea typeface="Arial"/>
                <a:cs typeface="Arial"/>
                <a:sym typeface="Arial"/>
              </a:rPr>
              <a:t>O</a:t>
            </a:r>
            <a:r>
              <a:rPr lang="en-US" sz="2400" b="0" i="0" u="none">
                <a:solidFill>
                  <a:schemeClr val="dk1"/>
                </a:solidFill>
                <a:latin typeface="Arial"/>
                <a:ea typeface="Arial"/>
                <a:cs typeface="Arial"/>
                <a:sym typeface="Arial"/>
              </a:rPr>
              <a:t>(</a:t>
            </a:r>
            <a:r>
              <a:rPr lang="en-US" sz="2400" b="0" i="1" u="none">
                <a:solidFill>
                  <a:schemeClr val="dk1"/>
                </a:solidFill>
                <a:latin typeface="Arial"/>
                <a:ea typeface="Arial"/>
                <a:cs typeface="Arial"/>
                <a:sym typeface="Arial"/>
              </a:rPr>
              <a:t>b</a:t>
            </a:r>
            <a:r>
              <a:rPr lang="en-US" sz="2400" b="0" i="1" u="none" baseline="30000">
                <a:solidFill>
                  <a:schemeClr val="dk1"/>
                </a:solidFill>
                <a:latin typeface="Arial"/>
                <a:ea typeface="Arial"/>
                <a:cs typeface="Arial"/>
                <a:sym typeface="Arial"/>
              </a:rPr>
              <a:t>d </a:t>
            </a:r>
            <a:r>
              <a:rPr lang="en-US" sz="2400" b="0" i="0" u="none" baseline="30000">
                <a:solidFill>
                  <a:schemeClr val="dk1"/>
                </a:solidFill>
                <a:latin typeface="Arial"/>
                <a:ea typeface="Arial"/>
                <a:cs typeface="Arial"/>
                <a:sym typeface="Arial"/>
              </a:rPr>
              <a:t>+1</a:t>
            </a:r>
            <a:r>
              <a:rPr lang="en-US" sz="2400" b="0" i="0" u="none">
                <a:solidFill>
                  <a:schemeClr val="dk1"/>
                </a:solidFill>
                <a:latin typeface="Arial"/>
                <a:ea typeface="Arial"/>
                <a:cs typeface="Arial"/>
                <a:sym typeface="Arial"/>
              </a:rPr>
              <a:t>)</a:t>
            </a:r>
            <a:endParaRPr/>
          </a:p>
          <a:p>
            <a:pPr marL="342900" lvl="0" indent="-34290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Space complexity: every node generated must remain in memory, so same as time complexity</a:t>
            </a:r>
            <a:endParaRPr/>
          </a:p>
        </p:txBody>
      </p:sp>
      <p:sp>
        <p:nvSpPr>
          <p:cNvPr id="360" name="Google Shape;360;p29"/>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27</a:t>
            </a:fld>
            <a:endParaRPr/>
          </a:p>
        </p:txBody>
      </p:sp>
      <p:pic>
        <p:nvPicPr>
          <p:cNvPr id="361" name="Google Shape;361;p29"/>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362" name="Google Shape;362;p29"/>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366"/>
        <p:cNvGrpSpPr/>
        <p:nvPr/>
      </p:nvGrpSpPr>
      <p:grpSpPr>
        <a:xfrm>
          <a:off x="0" y="0"/>
          <a:ext cx="0" cy="0"/>
          <a:chOff x="0" y="0"/>
          <a:chExt cx="0" cy="0"/>
        </a:xfrm>
      </p:grpSpPr>
      <p:sp>
        <p:nvSpPr>
          <p:cNvPr id="367" name="Google Shape;367;p30"/>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Breadth-First Search</a:t>
            </a:r>
            <a:endParaRPr/>
          </a:p>
        </p:txBody>
      </p:sp>
      <p:sp>
        <p:nvSpPr>
          <p:cNvPr id="368" name="Google Shape;368;p30"/>
          <p:cNvSpPr txBox="1">
            <a:spLocks noGrp="1"/>
          </p:cNvSpPr>
          <p:nvPr>
            <p:ph type="body" idx="1"/>
          </p:nvPr>
        </p:nvSpPr>
        <p:spPr>
          <a:xfrm>
            <a:off x="457200" y="1447800"/>
            <a:ext cx="8229600" cy="12192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Memory requirements are a bigger problem than execution time.</a:t>
            </a:r>
            <a:endParaRPr/>
          </a:p>
        </p:txBody>
      </p:sp>
      <p:pic>
        <p:nvPicPr>
          <p:cNvPr id="369" name="Google Shape;369;p30"/>
          <p:cNvPicPr preferRelativeResize="0">
            <a:picLocks noGrp="1"/>
          </p:cNvPicPr>
          <p:nvPr>
            <p:ph type="body" idx="1"/>
          </p:nvPr>
        </p:nvPicPr>
        <p:blipFill rotWithShape="1">
          <a:blip r:embed="rId3">
            <a:alphaModFix/>
          </a:blip>
          <a:srcRect/>
          <a:stretch/>
        </p:blipFill>
        <p:spPr>
          <a:xfrm>
            <a:off x="533400" y="2590800"/>
            <a:ext cx="8224837" cy="3505200"/>
          </a:xfrm>
          <a:prstGeom prst="rect">
            <a:avLst/>
          </a:prstGeom>
          <a:noFill/>
          <a:ln>
            <a:noFill/>
          </a:ln>
        </p:spPr>
      </p:pic>
      <p:sp>
        <p:nvSpPr>
          <p:cNvPr id="370" name="Google Shape;370;p30"/>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28</a:t>
            </a:fld>
            <a:endParaRPr/>
          </a:p>
        </p:txBody>
      </p:sp>
      <p:pic>
        <p:nvPicPr>
          <p:cNvPr id="371" name="Google Shape;371;p30"/>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372" name="Google Shape;372;p30"/>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1"/>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Uniform-Cost Search</a:t>
            </a:r>
            <a:endParaRPr/>
          </a:p>
        </p:txBody>
      </p:sp>
      <p:sp>
        <p:nvSpPr>
          <p:cNvPr id="378" name="Google Shape;378;p3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Extension of BF-search:</a:t>
            </a:r>
            <a:endParaRPr/>
          </a:p>
          <a:p>
            <a:pPr marL="742950" lvl="1" indent="-28575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Expand node with </a:t>
            </a:r>
            <a:r>
              <a:rPr lang="en-US" sz="2800" b="0" i="1" u="none">
                <a:solidFill>
                  <a:schemeClr val="dk1"/>
                </a:solidFill>
                <a:latin typeface="Arial"/>
                <a:ea typeface="Arial"/>
                <a:cs typeface="Arial"/>
                <a:sym typeface="Arial"/>
              </a:rPr>
              <a:t>lowest path cost</a:t>
            </a:r>
            <a:endParaRPr/>
          </a:p>
          <a:p>
            <a:pPr marL="342900" lvl="0" indent="-342900" algn="just"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Implementation: </a:t>
            </a:r>
            <a:r>
              <a:rPr lang="en-US" sz="3200" b="0" i="1" u="none">
                <a:solidFill>
                  <a:schemeClr val="dk1"/>
                </a:solidFill>
                <a:latin typeface="Arial"/>
                <a:ea typeface="Arial"/>
                <a:cs typeface="Arial"/>
                <a:sym typeface="Arial"/>
              </a:rPr>
              <a:t>fringe </a:t>
            </a:r>
            <a:r>
              <a:rPr lang="en-US" sz="3200" b="0" i="0" u="none">
                <a:solidFill>
                  <a:schemeClr val="dk1"/>
                </a:solidFill>
                <a:latin typeface="Arial"/>
                <a:ea typeface="Arial"/>
                <a:cs typeface="Arial"/>
                <a:sym typeface="Arial"/>
              </a:rPr>
              <a:t>= queue ordered by path cost</a:t>
            </a:r>
            <a:endParaRPr/>
          </a:p>
          <a:p>
            <a:pPr marL="342900" lvl="0" indent="-342900" algn="just"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UC-search is the same as BF-search when all step costs are equal</a:t>
            </a:r>
            <a:endParaRPr/>
          </a:p>
        </p:txBody>
      </p:sp>
      <p:sp>
        <p:nvSpPr>
          <p:cNvPr id="379" name="Google Shape;379;p31"/>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29</a:t>
            </a:fld>
            <a:endParaRPr/>
          </a:p>
        </p:txBody>
      </p:sp>
      <p:pic>
        <p:nvPicPr>
          <p:cNvPr id="380" name="Google Shape;380;p31"/>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381" name="Google Shape;381;p31"/>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3"/>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Introduction</a:t>
            </a:r>
            <a:endParaRPr/>
          </a:p>
        </p:txBody>
      </p:sp>
      <p:sp>
        <p:nvSpPr>
          <p:cNvPr id="138" name="Google Shape;138;p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Clr>
                <a:srgbClr val="990000"/>
              </a:buClr>
              <a:buSzPts val="3200"/>
              <a:buFont typeface="Noto Sans Symbols"/>
              <a:buChar char="❑"/>
            </a:pPr>
            <a:r>
              <a:rPr lang="en-US" sz="3200" b="0" i="0" u="none">
                <a:solidFill>
                  <a:schemeClr val="dk1"/>
                </a:solidFill>
                <a:latin typeface="Arial"/>
                <a:ea typeface="Arial"/>
                <a:cs typeface="Arial"/>
                <a:sym typeface="Arial"/>
              </a:rPr>
              <a:t>In this topic, we see how an agent can find a sequence of actions that achieves its goals, when no single action will do.</a:t>
            </a:r>
            <a:endParaRPr/>
          </a:p>
        </p:txBody>
      </p:sp>
      <p:sp>
        <p:nvSpPr>
          <p:cNvPr id="139" name="Google Shape;139;p3"/>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a:t>
            </a:fld>
            <a:endParaRPr/>
          </a:p>
        </p:txBody>
      </p:sp>
      <p:pic>
        <p:nvPicPr>
          <p:cNvPr id="140" name="Google Shape;140;p3"/>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141" name="Google Shape;141;p3"/>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2"/>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Uniform-Cost Search</a:t>
            </a:r>
            <a:endParaRPr/>
          </a:p>
        </p:txBody>
      </p:sp>
      <p:sp>
        <p:nvSpPr>
          <p:cNvPr id="387" name="Google Shape;387;p32"/>
          <p:cNvSpPr txBox="1">
            <a:spLocks noGrp="1"/>
          </p:cNvSpPr>
          <p:nvPr>
            <p:ph type="body" idx="1"/>
          </p:nvPr>
        </p:nvSpPr>
        <p:spPr>
          <a:xfrm>
            <a:off x="152400" y="1143000"/>
            <a:ext cx="8839200" cy="1143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C00000"/>
              </a:buClr>
              <a:buSzPts val="2800"/>
              <a:buFont typeface="Noto Sans Symbols"/>
              <a:buChar char="❑"/>
            </a:pPr>
            <a:r>
              <a:rPr lang="en-US" sz="2800" b="0" i="0" u="none">
                <a:solidFill>
                  <a:schemeClr val="dk1"/>
                </a:solidFill>
                <a:latin typeface="Arial"/>
                <a:ea typeface="Arial"/>
                <a:cs typeface="Arial"/>
                <a:sym typeface="Arial"/>
              </a:rPr>
              <a:t> Let us consider the following search tree, where </a:t>
            </a:r>
            <a:r>
              <a:rPr lang="en-US" sz="2800" b="1" i="1" u="none">
                <a:solidFill>
                  <a:schemeClr val="dk1"/>
                </a:solidFill>
                <a:latin typeface="Arial"/>
                <a:ea typeface="Arial"/>
                <a:cs typeface="Arial"/>
                <a:sym typeface="Arial"/>
              </a:rPr>
              <a:t>A</a:t>
            </a:r>
            <a:r>
              <a:rPr lang="en-US" sz="2800" b="0" i="0" u="none">
                <a:solidFill>
                  <a:schemeClr val="dk1"/>
                </a:solidFill>
                <a:latin typeface="Arial"/>
                <a:ea typeface="Arial"/>
                <a:cs typeface="Arial"/>
                <a:sym typeface="Arial"/>
              </a:rPr>
              <a:t> and </a:t>
            </a:r>
            <a:r>
              <a:rPr lang="en-US" sz="2800" b="1" i="1" u="none">
                <a:solidFill>
                  <a:schemeClr val="dk1"/>
                </a:solidFill>
                <a:latin typeface="Arial"/>
                <a:ea typeface="Arial"/>
                <a:cs typeface="Arial"/>
                <a:sym typeface="Arial"/>
              </a:rPr>
              <a:t>G</a:t>
            </a:r>
            <a:r>
              <a:rPr lang="en-US" sz="2800" b="0" i="0" u="none">
                <a:solidFill>
                  <a:schemeClr val="dk1"/>
                </a:solidFill>
                <a:latin typeface="Arial"/>
                <a:ea typeface="Arial"/>
                <a:cs typeface="Arial"/>
                <a:sym typeface="Arial"/>
              </a:rPr>
              <a:t> are the initial and goal node, respectively.</a:t>
            </a:r>
            <a:endParaRPr/>
          </a:p>
        </p:txBody>
      </p:sp>
      <p:sp>
        <p:nvSpPr>
          <p:cNvPr id="388" name="Google Shape;388;p32"/>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30</a:t>
            </a:fld>
            <a:endParaRPr/>
          </a:p>
        </p:txBody>
      </p:sp>
      <p:pic>
        <p:nvPicPr>
          <p:cNvPr id="389" name="Google Shape;389;p32"/>
          <p:cNvPicPr preferRelativeResize="0"/>
          <p:nvPr/>
        </p:nvPicPr>
        <p:blipFill rotWithShape="1">
          <a:blip r:embed="rId3">
            <a:alphaModFix/>
          </a:blip>
          <a:srcRect/>
          <a:stretch/>
        </p:blipFill>
        <p:spPr>
          <a:xfrm>
            <a:off x="8229600" y="0"/>
            <a:ext cx="914400" cy="914400"/>
          </a:xfrm>
          <a:prstGeom prst="rect">
            <a:avLst/>
          </a:prstGeom>
          <a:noFill/>
          <a:ln>
            <a:noFill/>
          </a:ln>
        </p:spPr>
      </p:pic>
      <p:pic>
        <p:nvPicPr>
          <p:cNvPr id="390" name="Google Shape;390;p32"/>
          <p:cNvPicPr preferRelativeResize="0"/>
          <p:nvPr/>
        </p:nvPicPr>
        <p:blipFill rotWithShape="1">
          <a:blip r:embed="rId4">
            <a:alphaModFix/>
          </a:blip>
          <a:srcRect/>
          <a:stretch/>
        </p:blipFill>
        <p:spPr>
          <a:xfrm>
            <a:off x="1408112" y="2181225"/>
            <a:ext cx="6364287" cy="4371975"/>
          </a:xfrm>
          <a:prstGeom prst="rect">
            <a:avLst/>
          </a:prstGeom>
          <a:noFill/>
          <a:ln>
            <a:noFill/>
          </a:ln>
        </p:spPr>
      </p:pic>
      <p:sp>
        <p:nvSpPr>
          <p:cNvPr id="391" name="Google Shape;391;p32"/>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3"/>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Uniform-Cost Search</a:t>
            </a:r>
            <a:endParaRPr/>
          </a:p>
        </p:txBody>
      </p:sp>
      <p:sp>
        <p:nvSpPr>
          <p:cNvPr id="397" name="Google Shape;397;p33"/>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31</a:t>
            </a:fld>
            <a:endParaRPr/>
          </a:p>
        </p:txBody>
      </p:sp>
      <p:pic>
        <p:nvPicPr>
          <p:cNvPr id="398" name="Google Shape;398;p33"/>
          <p:cNvPicPr preferRelativeResize="0"/>
          <p:nvPr/>
        </p:nvPicPr>
        <p:blipFill rotWithShape="1">
          <a:blip r:embed="rId3">
            <a:alphaModFix/>
          </a:blip>
          <a:srcRect/>
          <a:stretch/>
        </p:blipFill>
        <p:spPr>
          <a:xfrm>
            <a:off x="8229600" y="0"/>
            <a:ext cx="914400" cy="914400"/>
          </a:xfrm>
          <a:prstGeom prst="rect">
            <a:avLst/>
          </a:prstGeom>
          <a:noFill/>
          <a:ln>
            <a:noFill/>
          </a:ln>
        </p:spPr>
      </p:pic>
      <p:pic>
        <p:nvPicPr>
          <p:cNvPr id="399" name="Google Shape;399;p33"/>
          <p:cNvPicPr preferRelativeResize="0"/>
          <p:nvPr/>
        </p:nvPicPr>
        <p:blipFill rotWithShape="1">
          <a:blip r:embed="rId4">
            <a:alphaModFix/>
          </a:blip>
          <a:srcRect/>
          <a:stretch/>
        </p:blipFill>
        <p:spPr>
          <a:xfrm>
            <a:off x="1066800" y="1676400"/>
            <a:ext cx="7086600" cy="4873625"/>
          </a:xfrm>
          <a:prstGeom prst="rect">
            <a:avLst/>
          </a:prstGeom>
          <a:noFill/>
          <a:ln>
            <a:noFill/>
          </a:ln>
        </p:spPr>
      </p:pic>
      <p:sp>
        <p:nvSpPr>
          <p:cNvPr id="400" name="Google Shape;400;p33"/>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4"/>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Uniform-Cost Search</a:t>
            </a:r>
            <a:endParaRPr/>
          </a:p>
        </p:txBody>
      </p:sp>
      <p:sp>
        <p:nvSpPr>
          <p:cNvPr id="406" name="Google Shape;406;p34"/>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32</a:t>
            </a:fld>
            <a:endParaRPr/>
          </a:p>
        </p:txBody>
      </p:sp>
      <p:pic>
        <p:nvPicPr>
          <p:cNvPr id="407" name="Google Shape;407;p34"/>
          <p:cNvPicPr preferRelativeResize="0"/>
          <p:nvPr/>
        </p:nvPicPr>
        <p:blipFill rotWithShape="1">
          <a:blip r:embed="rId3">
            <a:alphaModFix/>
          </a:blip>
          <a:srcRect/>
          <a:stretch/>
        </p:blipFill>
        <p:spPr>
          <a:xfrm>
            <a:off x="8229600" y="0"/>
            <a:ext cx="914400" cy="914400"/>
          </a:xfrm>
          <a:prstGeom prst="rect">
            <a:avLst/>
          </a:prstGeom>
          <a:noFill/>
          <a:ln>
            <a:noFill/>
          </a:ln>
        </p:spPr>
      </p:pic>
      <p:pic>
        <p:nvPicPr>
          <p:cNvPr id="408" name="Google Shape;408;p34"/>
          <p:cNvPicPr preferRelativeResize="0"/>
          <p:nvPr/>
        </p:nvPicPr>
        <p:blipFill rotWithShape="1">
          <a:blip r:embed="rId4">
            <a:alphaModFix/>
          </a:blip>
          <a:srcRect/>
          <a:stretch/>
        </p:blipFill>
        <p:spPr>
          <a:xfrm>
            <a:off x="762000" y="1600200"/>
            <a:ext cx="7620000" cy="4719637"/>
          </a:xfrm>
          <a:prstGeom prst="rect">
            <a:avLst/>
          </a:prstGeom>
          <a:noFill/>
          <a:ln>
            <a:noFill/>
          </a:ln>
        </p:spPr>
      </p:pic>
      <p:sp>
        <p:nvSpPr>
          <p:cNvPr id="409" name="Google Shape;409;p34"/>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5"/>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Uniform-Cost Search</a:t>
            </a:r>
            <a:endParaRPr/>
          </a:p>
        </p:txBody>
      </p:sp>
      <p:sp>
        <p:nvSpPr>
          <p:cNvPr id="415" name="Google Shape;415;p35"/>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33</a:t>
            </a:fld>
            <a:endParaRPr/>
          </a:p>
        </p:txBody>
      </p:sp>
      <p:pic>
        <p:nvPicPr>
          <p:cNvPr id="416" name="Google Shape;416;p35"/>
          <p:cNvPicPr preferRelativeResize="0"/>
          <p:nvPr/>
        </p:nvPicPr>
        <p:blipFill rotWithShape="1">
          <a:blip r:embed="rId3">
            <a:alphaModFix/>
          </a:blip>
          <a:srcRect/>
          <a:stretch/>
        </p:blipFill>
        <p:spPr>
          <a:xfrm>
            <a:off x="8229600" y="0"/>
            <a:ext cx="914400" cy="914400"/>
          </a:xfrm>
          <a:prstGeom prst="rect">
            <a:avLst/>
          </a:prstGeom>
          <a:noFill/>
          <a:ln>
            <a:noFill/>
          </a:ln>
        </p:spPr>
      </p:pic>
      <p:pic>
        <p:nvPicPr>
          <p:cNvPr id="417" name="Google Shape;417;p35"/>
          <p:cNvPicPr preferRelativeResize="0"/>
          <p:nvPr/>
        </p:nvPicPr>
        <p:blipFill rotWithShape="1">
          <a:blip r:embed="rId4">
            <a:alphaModFix/>
          </a:blip>
          <a:srcRect/>
          <a:stretch/>
        </p:blipFill>
        <p:spPr>
          <a:xfrm>
            <a:off x="1295400" y="1295400"/>
            <a:ext cx="6629400" cy="5186362"/>
          </a:xfrm>
          <a:prstGeom prst="rect">
            <a:avLst/>
          </a:prstGeom>
          <a:noFill/>
          <a:ln>
            <a:noFill/>
          </a:ln>
        </p:spPr>
      </p:pic>
      <p:sp>
        <p:nvSpPr>
          <p:cNvPr id="418" name="Google Shape;418;p35"/>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6"/>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Uniform-Cost Search</a:t>
            </a:r>
            <a:endParaRPr/>
          </a:p>
        </p:txBody>
      </p:sp>
      <p:sp>
        <p:nvSpPr>
          <p:cNvPr id="424" name="Google Shape;424;p36"/>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34</a:t>
            </a:fld>
            <a:endParaRPr/>
          </a:p>
        </p:txBody>
      </p:sp>
      <p:pic>
        <p:nvPicPr>
          <p:cNvPr id="425" name="Google Shape;425;p36"/>
          <p:cNvPicPr preferRelativeResize="0"/>
          <p:nvPr/>
        </p:nvPicPr>
        <p:blipFill rotWithShape="1">
          <a:blip r:embed="rId3">
            <a:alphaModFix/>
          </a:blip>
          <a:srcRect/>
          <a:stretch/>
        </p:blipFill>
        <p:spPr>
          <a:xfrm>
            <a:off x="8229600" y="0"/>
            <a:ext cx="914400" cy="914400"/>
          </a:xfrm>
          <a:prstGeom prst="rect">
            <a:avLst/>
          </a:prstGeom>
          <a:noFill/>
          <a:ln>
            <a:noFill/>
          </a:ln>
        </p:spPr>
      </p:pic>
      <p:pic>
        <p:nvPicPr>
          <p:cNvPr id="426" name="Google Shape;426;p36"/>
          <p:cNvPicPr preferRelativeResize="0"/>
          <p:nvPr/>
        </p:nvPicPr>
        <p:blipFill rotWithShape="1">
          <a:blip r:embed="rId4">
            <a:alphaModFix/>
          </a:blip>
          <a:srcRect/>
          <a:stretch/>
        </p:blipFill>
        <p:spPr>
          <a:xfrm>
            <a:off x="838200" y="1219200"/>
            <a:ext cx="7553325" cy="5199062"/>
          </a:xfrm>
          <a:prstGeom prst="rect">
            <a:avLst/>
          </a:prstGeom>
          <a:noFill/>
          <a:ln>
            <a:noFill/>
          </a:ln>
        </p:spPr>
      </p:pic>
      <p:sp>
        <p:nvSpPr>
          <p:cNvPr id="427" name="Google Shape;427;p36"/>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7"/>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Uniform-Cost Search</a:t>
            </a:r>
            <a:endParaRPr/>
          </a:p>
        </p:txBody>
      </p:sp>
      <p:sp>
        <p:nvSpPr>
          <p:cNvPr id="433" name="Google Shape;433;p37"/>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35</a:t>
            </a:fld>
            <a:endParaRPr/>
          </a:p>
        </p:txBody>
      </p:sp>
      <p:pic>
        <p:nvPicPr>
          <p:cNvPr id="434" name="Google Shape;434;p37"/>
          <p:cNvPicPr preferRelativeResize="0"/>
          <p:nvPr/>
        </p:nvPicPr>
        <p:blipFill rotWithShape="1">
          <a:blip r:embed="rId3">
            <a:alphaModFix/>
          </a:blip>
          <a:srcRect/>
          <a:stretch/>
        </p:blipFill>
        <p:spPr>
          <a:xfrm>
            <a:off x="8229600" y="0"/>
            <a:ext cx="914400" cy="914400"/>
          </a:xfrm>
          <a:prstGeom prst="rect">
            <a:avLst/>
          </a:prstGeom>
          <a:noFill/>
          <a:ln>
            <a:noFill/>
          </a:ln>
        </p:spPr>
      </p:pic>
      <p:pic>
        <p:nvPicPr>
          <p:cNvPr id="435" name="Google Shape;435;p37"/>
          <p:cNvPicPr preferRelativeResize="0"/>
          <p:nvPr/>
        </p:nvPicPr>
        <p:blipFill rotWithShape="1">
          <a:blip r:embed="rId4">
            <a:alphaModFix/>
          </a:blip>
          <a:srcRect/>
          <a:stretch/>
        </p:blipFill>
        <p:spPr>
          <a:xfrm>
            <a:off x="838200" y="1295400"/>
            <a:ext cx="7543800" cy="5203825"/>
          </a:xfrm>
          <a:prstGeom prst="rect">
            <a:avLst/>
          </a:prstGeom>
          <a:noFill/>
          <a:ln>
            <a:noFill/>
          </a:ln>
        </p:spPr>
      </p:pic>
      <p:sp>
        <p:nvSpPr>
          <p:cNvPr id="436" name="Google Shape;436;p37"/>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38"/>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Uniform-Cost Search</a:t>
            </a:r>
            <a:endParaRPr/>
          </a:p>
        </p:txBody>
      </p:sp>
      <p:sp>
        <p:nvSpPr>
          <p:cNvPr id="442" name="Google Shape;442;p38"/>
          <p:cNvSpPr txBox="1">
            <a:spLocks noGrp="1"/>
          </p:cNvSpPr>
          <p:nvPr>
            <p:ph type="body" idx="1"/>
          </p:nvPr>
        </p:nvSpPr>
        <p:spPr>
          <a:xfrm>
            <a:off x="152400" y="1066800"/>
            <a:ext cx="8839200" cy="1143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C00000"/>
              </a:buClr>
              <a:buSzPts val="2800"/>
              <a:buFont typeface="Noto Sans Symbols"/>
              <a:buChar char="❑"/>
            </a:pPr>
            <a:r>
              <a:rPr lang="en-US" sz="2800" b="0" i="0" u="none">
                <a:solidFill>
                  <a:schemeClr val="dk1"/>
                </a:solidFill>
                <a:latin typeface="Arial"/>
                <a:ea typeface="Arial"/>
                <a:cs typeface="Arial"/>
                <a:sym typeface="Arial"/>
              </a:rPr>
              <a:t> Let us consider the another search tree, where </a:t>
            </a:r>
            <a:r>
              <a:rPr lang="en-US" sz="2800" b="1" i="1" u="none">
                <a:solidFill>
                  <a:schemeClr val="dk1"/>
                </a:solidFill>
                <a:latin typeface="Arial"/>
                <a:ea typeface="Arial"/>
                <a:cs typeface="Arial"/>
                <a:sym typeface="Arial"/>
              </a:rPr>
              <a:t>A</a:t>
            </a:r>
            <a:r>
              <a:rPr lang="en-US" sz="2800" b="0" i="0" u="none">
                <a:solidFill>
                  <a:schemeClr val="dk1"/>
                </a:solidFill>
                <a:latin typeface="Arial"/>
                <a:ea typeface="Arial"/>
                <a:cs typeface="Arial"/>
                <a:sym typeface="Arial"/>
              </a:rPr>
              <a:t> and </a:t>
            </a:r>
            <a:r>
              <a:rPr lang="en-US" sz="2800" b="1" i="1" u="none">
                <a:solidFill>
                  <a:schemeClr val="dk1"/>
                </a:solidFill>
                <a:latin typeface="Arial"/>
                <a:ea typeface="Arial"/>
                <a:cs typeface="Arial"/>
                <a:sym typeface="Arial"/>
              </a:rPr>
              <a:t>G</a:t>
            </a:r>
            <a:r>
              <a:rPr lang="en-US" sz="2800" b="0" i="0" u="none">
                <a:solidFill>
                  <a:schemeClr val="dk1"/>
                </a:solidFill>
                <a:latin typeface="Arial"/>
                <a:ea typeface="Arial"/>
                <a:cs typeface="Arial"/>
                <a:sym typeface="Arial"/>
              </a:rPr>
              <a:t> are the initial and goal node, respectively.</a:t>
            </a:r>
            <a:endParaRPr/>
          </a:p>
        </p:txBody>
      </p:sp>
      <p:sp>
        <p:nvSpPr>
          <p:cNvPr id="443" name="Google Shape;443;p38"/>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36</a:t>
            </a:fld>
            <a:endParaRPr/>
          </a:p>
        </p:txBody>
      </p:sp>
      <p:pic>
        <p:nvPicPr>
          <p:cNvPr id="444" name="Google Shape;444;p38"/>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445" name="Google Shape;445;p38"/>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pic>
        <p:nvPicPr>
          <p:cNvPr id="446" name="Google Shape;446;p38"/>
          <p:cNvPicPr preferRelativeResize="0"/>
          <p:nvPr/>
        </p:nvPicPr>
        <p:blipFill rotWithShape="1">
          <a:blip r:embed="rId4">
            <a:alphaModFix/>
          </a:blip>
          <a:srcRect/>
          <a:stretch/>
        </p:blipFill>
        <p:spPr>
          <a:xfrm>
            <a:off x="1414462" y="2057400"/>
            <a:ext cx="6315075" cy="4486275"/>
          </a:xfrm>
          <a:prstGeom prst="rect">
            <a:avLst/>
          </a:prstGeom>
          <a:noFill/>
          <a:ln>
            <a:noFill/>
          </a:ln>
        </p:spPr>
      </p:pic>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9"/>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Uniform-Cost Search</a:t>
            </a:r>
            <a:endParaRPr/>
          </a:p>
        </p:txBody>
      </p:sp>
      <p:sp>
        <p:nvSpPr>
          <p:cNvPr id="452" name="Google Shape;452;p39"/>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37</a:t>
            </a:fld>
            <a:endParaRPr/>
          </a:p>
        </p:txBody>
      </p:sp>
      <p:pic>
        <p:nvPicPr>
          <p:cNvPr id="453" name="Google Shape;453;p39"/>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454" name="Google Shape;454;p39"/>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pic>
        <p:nvPicPr>
          <p:cNvPr id="455" name="Google Shape;455;p39"/>
          <p:cNvPicPr preferRelativeResize="0"/>
          <p:nvPr/>
        </p:nvPicPr>
        <p:blipFill rotWithShape="1">
          <a:blip r:embed="rId4">
            <a:alphaModFix/>
          </a:blip>
          <a:srcRect/>
          <a:stretch/>
        </p:blipFill>
        <p:spPr>
          <a:xfrm>
            <a:off x="914400" y="1447800"/>
            <a:ext cx="7315200" cy="5062537"/>
          </a:xfrm>
          <a:prstGeom prst="rect">
            <a:avLst/>
          </a:prstGeom>
          <a:noFill/>
          <a:ln>
            <a:noFill/>
          </a:ln>
        </p:spPr>
      </p:pic>
    </p:spTree>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0"/>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Uniform-Cost Search</a:t>
            </a:r>
            <a:endParaRPr/>
          </a:p>
        </p:txBody>
      </p:sp>
      <p:sp>
        <p:nvSpPr>
          <p:cNvPr id="461" name="Google Shape;461;p40"/>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38</a:t>
            </a:fld>
            <a:endParaRPr/>
          </a:p>
        </p:txBody>
      </p:sp>
      <p:pic>
        <p:nvPicPr>
          <p:cNvPr id="462" name="Google Shape;462;p40"/>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463" name="Google Shape;463;p40"/>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pic>
        <p:nvPicPr>
          <p:cNvPr id="464" name="Google Shape;464;p40"/>
          <p:cNvPicPr preferRelativeResize="0"/>
          <p:nvPr/>
        </p:nvPicPr>
        <p:blipFill rotWithShape="1">
          <a:blip r:embed="rId4">
            <a:alphaModFix/>
          </a:blip>
          <a:srcRect/>
          <a:stretch/>
        </p:blipFill>
        <p:spPr>
          <a:xfrm>
            <a:off x="1066800" y="1143000"/>
            <a:ext cx="7086600" cy="5314950"/>
          </a:xfrm>
          <a:prstGeom prst="rect">
            <a:avLst/>
          </a:prstGeom>
          <a:noFill/>
          <a:ln>
            <a:noFill/>
          </a:ln>
        </p:spPr>
      </p:pic>
    </p:spTree>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1"/>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Uniform-Cost Search</a:t>
            </a:r>
            <a:endParaRPr/>
          </a:p>
        </p:txBody>
      </p:sp>
      <p:sp>
        <p:nvSpPr>
          <p:cNvPr id="470" name="Google Shape;470;p41"/>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39</a:t>
            </a:fld>
            <a:endParaRPr/>
          </a:p>
        </p:txBody>
      </p:sp>
      <p:pic>
        <p:nvPicPr>
          <p:cNvPr id="471" name="Google Shape;471;p41"/>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472" name="Google Shape;472;p41"/>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pic>
        <p:nvPicPr>
          <p:cNvPr id="473" name="Google Shape;473;p41"/>
          <p:cNvPicPr preferRelativeResize="0"/>
          <p:nvPr/>
        </p:nvPicPr>
        <p:blipFill rotWithShape="1">
          <a:blip r:embed="rId4">
            <a:alphaModFix/>
          </a:blip>
          <a:srcRect/>
          <a:stretch/>
        </p:blipFill>
        <p:spPr>
          <a:xfrm>
            <a:off x="533400" y="1143000"/>
            <a:ext cx="8134350" cy="5386387"/>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Problem-Solving</a:t>
            </a:r>
            <a:r>
              <a:rPr lang="en-US" sz="4400" b="1" i="1" u="none">
                <a:solidFill>
                  <a:srgbClr val="C00000"/>
                </a:solidFill>
                <a:latin typeface="Arial"/>
                <a:ea typeface="Arial"/>
                <a:cs typeface="Arial"/>
                <a:sym typeface="Arial"/>
              </a:rPr>
              <a:t> </a:t>
            </a:r>
            <a:r>
              <a:rPr lang="en-US" sz="4400" b="1" i="0" u="none">
                <a:solidFill>
                  <a:srgbClr val="C00000"/>
                </a:solidFill>
                <a:latin typeface="Arial"/>
                <a:ea typeface="Arial"/>
                <a:cs typeface="Arial"/>
                <a:sym typeface="Arial"/>
              </a:rPr>
              <a:t>Agent</a:t>
            </a:r>
            <a:endParaRPr/>
          </a:p>
        </p:txBody>
      </p:sp>
      <p:sp>
        <p:nvSpPr>
          <p:cNvPr id="147" name="Google Shape;147;p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Four general steps in problem solving:</a:t>
            </a:r>
            <a:endParaRPr/>
          </a:p>
          <a:p>
            <a:pPr marL="342900" lvl="0" indent="-342900" algn="just" rtl="0">
              <a:lnSpc>
                <a:spcPct val="80000"/>
              </a:lnSpc>
              <a:spcBef>
                <a:spcPts val="560"/>
              </a:spcBef>
              <a:spcAft>
                <a:spcPts val="0"/>
              </a:spcAft>
              <a:buClr>
                <a:srgbClr val="C00000"/>
              </a:buClr>
              <a:buSzPts val="2800"/>
              <a:buFont typeface="Arial"/>
              <a:buChar char="•"/>
            </a:pPr>
            <a:r>
              <a:rPr lang="en-US" sz="2800" b="1" i="0" u="none">
                <a:solidFill>
                  <a:schemeClr val="dk1"/>
                </a:solidFill>
                <a:latin typeface="Arial"/>
                <a:ea typeface="Arial"/>
                <a:cs typeface="Arial"/>
                <a:sym typeface="Arial"/>
              </a:rPr>
              <a:t>Goal formulation</a:t>
            </a:r>
            <a:endParaRPr/>
          </a:p>
          <a:p>
            <a:pPr marL="742950" lvl="1" indent="-285750" algn="just" rtl="0">
              <a:lnSpc>
                <a:spcPct val="80000"/>
              </a:lnSpc>
              <a:spcBef>
                <a:spcPts val="480"/>
              </a:spcBef>
              <a:spcAft>
                <a:spcPts val="0"/>
              </a:spcAft>
              <a:buClr>
                <a:srgbClr val="C00000"/>
              </a:buClr>
              <a:buSzPts val="2400"/>
              <a:buFont typeface="Arial"/>
              <a:buChar char="–"/>
            </a:pPr>
            <a:r>
              <a:rPr lang="en-US" sz="2400" b="0" i="0" u="none">
                <a:solidFill>
                  <a:schemeClr val="dk1"/>
                </a:solidFill>
                <a:latin typeface="Arial"/>
                <a:ea typeface="Arial"/>
                <a:cs typeface="Arial"/>
                <a:sym typeface="Arial"/>
              </a:rPr>
              <a:t>What are the successful world states</a:t>
            </a:r>
            <a:endParaRPr/>
          </a:p>
          <a:p>
            <a:pPr marL="342900" lvl="0" indent="-342900" algn="just" rtl="0">
              <a:lnSpc>
                <a:spcPct val="80000"/>
              </a:lnSpc>
              <a:spcBef>
                <a:spcPts val="560"/>
              </a:spcBef>
              <a:spcAft>
                <a:spcPts val="0"/>
              </a:spcAft>
              <a:buClr>
                <a:srgbClr val="C00000"/>
              </a:buClr>
              <a:buSzPts val="2800"/>
              <a:buFont typeface="Arial"/>
              <a:buChar char="•"/>
            </a:pPr>
            <a:r>
              <a:rPr lang="en-US" sz="2800" b="1" i="0" u="none">
                <a:solidFill>
                  <a:schemeClr val="dk1"/>
                </a:solidFill>
                <a:latin typeface="Arial"/>
                <a:ea typeface="Arial"/>
                <a:cs typeface="Arial"/>
                <a:sym typeface="Arial"/>
              </a:rPr>
              <a:t>Problem formulation</a:t>
            </a:r>
            <a:endParaRPr/>
          </a:p>
          <a:p>
            <a:pPr marL="742950" lvl="1" indent="-285750" algn="just" rtl="0">
              <a:lnSpc>
                <a:spcPct val="80000"/>
              </a:lnSpc>
              <a:spcBef>
                <a:spcPts val="480"/>
              </a:spcBef>
              <a:spcAft>
                <a:spcPts val="0"/>
              </a:spcAft>
              <a:buClr>
                <a:srgbClr val="C00000"/>
              </a:buClr>
              <a:buSzPts val="2400"/>
              <a:buFont typeface="Arial"/>
              <a:buChar char="–"/>
            </a:pPr>
            <a:r>
              <a:rPr lang="en-US" sz="2400" b="0" i="0" u="none">
                <a:solidFill>
                  <a:schemeClr val="dk1"/>
                </a:solidFill>
                <a:latin typeface="Arial"/>
                <a:ea typeface="Arial"/>
                <a:cs typeface="Arial"/>
                <a:sym typeface="Arial"/>
              </a:rPr>
              <a:t>What actions and states to consider given the goal</a:t>
            </a:r>
            <a:endParaRPr/>
          </a:p>
          <a:p>
            <a:pPr marL="342900" lvl="0" indent="-342900" algn="just" rtl="0">
              <a:lnSpc>
                <a:spcPct val="80000"/>
              </a:lnSpc>
              <a:spcBef>
                <a:spcPts val="560"/>
              </a:spcBef>
              <a:spcAft>
                <a:spcPts val="0"/>
              </a:spcAft>
              <a:buClr>
                <a:srgbClr val="C00000"/>
              </a:buClr>
              <a:buSzPts val="2800"/>
              <a:buFont typeface="Arial"/>
              <a:buChar char="•"/>
            </a:pPr>
            <a:r>
              <a:rPr lang="en-US" sz="2800" b="1" i="0" u="none">
                <a:solidFill>
                  <a:schemeClr val="dk1"/>
                </a:solidFill>
                <a:latin typeface="Arial"/>
                <a:ea typeface="Arial"/>
                <a:cs typeface="Arial"/>
                <a:sym typeface="Arial"/>
              </a:rPr>
              <a:t>Search</a:t>
            </a:r>
            <a:endParaRPr/>
          </a:p>
          <a:p>
            <a:pPr marL="742950" lvl="1" indent="-285750" algn="just" rtl="0">
              <a:lnSpc>
                <a:spcPct val="80000"/>
              </a:lnSpc>
              <a:spcBef>
                <a:spcPts val="480"/>
              </a:spcBef>
              <a:spcAft>
                <a:spcPts val="0"/>
              </a:spcAft>
              <a:buClr>
                <a:srgbClr val="C00000"/>
              </a:buClr>
              <a:buSzPts val="2400"/>
              <a:buFont typeface="Arial"/>
              <a:buChar char="–"/>
            </a:pPr>
            <a:r>
              <a:rPr lang="en-US" sz="2400" b="0" i="0" u="none">
                <a:solidFill>
                  <a:schemeClr val="dk1"/>
                </a:solidFill>
                <a:latin typeface="Arial"/>
                <a:ea typeface="Arial"/>
                <a:cs typeface="Arial"/>
                <a:sym typeface="Arial"/>
              </a:rPr>
              <a:t>Examine different possible sequences of actions that lead to states of known value and then choose the best sequence</a:t>
            </a:r>
            <a:endParaRPr/>
          </a:p>
          <a:p>
            <a:pPr marL="342900" lvl="0" indent="-342900" algn="just" rtl="0">
              <a:lnSpc>
                <a:spcPct val="80000"/>
              </a:lnSpc>
              <a:spcBef>
                <a:spcPts val="560"/>
              </a:spcBef>
              <a:spcAft>
                <a:spcPts val="0"/>
              </a:spcAft>
              <a:buClr>
                <a:srgbClr val="C00000"/>
              </a:buClr>
              <a:buSzPts val="2800"/>
              <a:buFont typeface="Arial"/>
              <a:buChar char="•"/>
            </a:pPr>
            <a:r>
              <a:rPr lang="en-US" sz="2800" b="1" i="0" u="none">
                <a:solidFill>
                  <a:schemeClr val="dk1"/>
                </a:solidFill>
                <a:latin typeface="Arial"/>
                <a:ea typeface="Arial"/>
                <a:cs typeface="Arial"/>
                <a:sym typeface="Arial"/>
              </a:rPr>
              <a:t>Execute</a:t>
            </a:r>
            <a:endParaRPr/>
          </a:p>
          <a:p>
            <a:pPr marL="742950" lvl="1" indent="-285750" algn="just" rtl="0">
              <a:lnSpc>
                <a:spcPct val="80000"/>
              </a:lnSpc>
              <a:spcBef>
                <a:spcPts val="480"/>
              </a:spcBef>
              <a:spcAft>
                <a:spcPts val="0"/>
              </a:spcAft>
              <a:buClr>
                <a:srgbClr val="C00000"/>
              </a:buClr>
              <a:buSzPts val="2400"/>
              <a:buFont typeface="Arial"/>
              <a:buChar char="–"/>
            </a:pPr>
            <a:r>
              <a:rPr lang="en-US" sz="2400" b="0" i="0" u="none">
                <a:solidFill>
                  <a:schemeClr val="dk1"/>
                </a:solidFill>
                <a:latin typeface="Arial"/>
                <a:ea typeface="Arial"/>
                <a:cs typeface="Arial"/>
                <a:sym typeface="Arial"/>
              </a:rPr>
              <a:t>Perform actions on the basis of the solution</a:t>
            </a:r>
            <a:endParaRPr/>
          </a:p>
        </p:txBody>
      </p:sp>
      <p:sp>
        <p:nvSpPr>
          <p:cNvPr id="148" name="Google Shape;148;p4"/>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4</a:t>
            </a:fld>
            <a:endParaRPr/>
          </a:p>
        </p:txBody>
      </p:sp>
      <p:pic>
        <p:nvPicPr>
          <p:cNvPr id="149" name="Google Shape;149;p4"/>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150" name="Google Shape;150;p4"/>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2"/>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Uniform-Cost Search</a:t>
            </a:r>
            <a:endParaRPr/>
          </a:p>
        </p:txBody>
      </p:sp>
      <p:sp>
        <p:nvSpPr>
          <p:cNvPr id="479" name="Google Shape;479;p42"/>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40</a:t>
            </a:fld>
            <a:endParaRPr/>
          </a:p>
        </p:txBody>
      </p:sp>
      <p:pic>
        <p:nvPicPr>
          <p:cNvPr id="480" name="Google Shape;480;p42"/>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481" name="Google Shape;481;p42"/>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pic>
        <p:nvPicPr>
          <p:cNvPr id="482" name="Google Shape;482;p42"/>
          <p:cNvPicPr preferRelativeResize="0"/>
          <p:nvPr/>
        </p:nvPicPr>
        <p:blipFill rotWithShape="1">
          <a:blip r:embed="rId4">
            <a:alphaModFix/>
          </a:blip>
          <a:srcRect/>
          <a:stretch/>
        </p:blipFill>
        <p:spPr>
          <a:xfrm>
            <a:off x="838200" y="1143000"/>
            <a:ext cx="7467600" cy="5389562"/>
          </a:xfrm>
          <a:prstGeom prst="rect">
            <a:avLst/>
          </a:prstGeom>
          <a:noFill/>
          <a:ln>
            <a:noFill/>
          </a:ln>
        </p:spPr>
      </p:pic>
    </p:spTree>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486"/>
        <p:cNvGrpSpPr/>
        <p:nvPr/>
      </p:nvGrpSpPr>
      <p:grpSpPr>
        <a:xfrm>
          <a:off x="0" y="0"/>
          <a:ext cx="0" cy="0"/>
          <a:chOff x="0" y="0"/>
          <a:chExt cx="0" cy="0"/>
        </a:xfrm>
      </p:grpSpPr>
      <p:sp>
        <p:nvSpPr>
          <p:cNvPr id="487" name="Google Shape;487;p43"/>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Uniform-Cost Search</a:t>
            </a:r>
            <a:endParaRPr/>
          </a:p>
        </p:txBody>
      </p:sp>
      <p:sp>
        <p:nvSpPr>
          <p:cNvPr id="488" name="Google Shape;488;p43"/>
          <p:cNvSpPr txBox="1">
            <a:spLocks noGrp="1"/>
          </p:cNvSpPr>
          <p:nvPr>
            <p:ph type="body" idx="1"/>
          </p:nvPr>
        </p:nvSpPr>
        <p:spPr>
          <a:xfrm>
            <a:off x="228600" y="1066800"/>
            <a:ext cx="8686800" cy="5486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C00000"/>
              </a:buClr>
              <a:buSzPts val="2800"/>
              <a:buFont typeface="Arial"/>
              <a:buChar char="•"/>
            </a:pPr>
            <a:r>
              <a:rPr lang="en-US" sz="2800" b="0" i="0" u="none">
                <a:solidFill>
                  <a:schemeClr val="dk1"/>
                </a:solidFill>
                <a:latin typeface="Arial"/>
                <a:ea typeface="Arial"/>
                <a:cs typeface="Arial"/>
                <a:sym typeface="Arial"/>
              </a:rPr>
              <a:t>Completeness:</a:t>
            </a:r>
            <a:endParaRPr/>
          </a:p>
          <a:p>
            <a:pPr marL="742950" lvl="1" indent="-285750" algn="l" rtl="0">
              <a:lnSpc>
                <a:spcPct val="100000"/>
              </a:lnSpc>
              <a:spcBef>
                <a:spcPts val="480"/>
              </a:spcBef>
              <a:spcAft>
                <a:spcPts val="0"/>
              </a:spcAft>
              <a:buClr>
                <a:srgbClr val="C00000"/>
              </a:buClr>
              <a:buSzPts val="2400"/>
              <a:buFont typeface="Arial"/>
              <a:buChar char="–"/>
            </a:pPr>
            <a:r>
              <a:rPr lang="en-US" sz="2400" b="0" i="0" u="none">
                <a:solidFill>
                  <a:schemeClr val="dk1"/>
                </a:solidFill>
                <a:latin typeface="Arial"/>
                <a:ea typeface="Arial"/>
                <a:cs typeface="Arial"/>
                <a:sym typeface="Arial"/>
              </a:rPr>
              <a:t>YES, if step-cost &gt; some small positive constant ε</a:t>
            </a:r>
            <a:endParaRPr/>
          </a:p>
          <a:p>
            <a:pPr marL="342900" lvl="0" indent="-342900" algn="l" rtl="0">
              <a:lnSpc>
                <a:spcPct val="100000"/>
              </a:lnSpc>
              <a:spcBef>
                <a:spcPts val="560"/>
              </a:spcBef>
              <a:spcAft>
                <a:spcPts val="0"/>
              </a:spcAft>
              <a:buClr>
                <a:srgbClr val="C00000"/>
              </a:buClr>
              <a:buSzPts val="2800"/>
              <a:buFont typeface="Arial"/>
              <a:buChar char="•"/>
            </a:pPr>
            <a:r>
              <a:rPr lang="en-US" sz="2800" b="0" i="0" u="none">
                <a:solidFill>
                  <a:schemeClr val="dk1"/>
                </a:solidFill>
                <a:latin typeface="Arial"/>
                <a:ea typeface="Arial"/>
                <a:cs typeface="Arial"/>
                <a:sym typeface="Arial"/>
              </a:rPr>
              <a:t> Optimality:</a:t>
            </a:r>
            <a:endParaRPr/>
          </a:p>
          <a:p>
            <a:pPr marL="742950" lvl="1" indent="-285750" algn="l" rtl="0">
              <a:lnSpc>
                <a:spcPct val="100000"/>
              </a:lnSpc>
              <a:spcBef>
                <a:spcPts val="480"/>
              </a:spcBef>
              <a:spcAft>
                <a:spcPts val="0"/>
              </a:spcAft>
              <a:buClr>
                <a:srgbClr val="C00000"/>
              </a:buClr>
              <a:buSzPts val="2400"/>
              <a:buFont typeface="Arial"/>
              <a:buChar char="–"/>
            </a:pPr>
            <a:r>
              <a:rPr lang="en-US" sz="2400" b="0" i="0" u="none">
                <a:solidFill>
                  <a:schemeClr val="dk1"/>
                </a:solidFill>
                <a:latin typeface="Arial"/>
                <a:ea typeface="Arial"/>
                <a:cs typeface="Arial"/>
                <a:sym typeface="Arial"/>
              </a:rPr>
              <a:t>nodes expanded in order of increasing path cost</a:t>
            </a:r>
            <a:endParaRPr/>
          </a:p>
          <a:p>
            <a:pPr marL="742950" lvl="1" indent="-285750" algn="l" rtl="0">
              <a:lnSpc>
                <a:spcPct val="100000"/>
              </a:lnSpc>
              <a:spcBef>
                <a:spcPts val="480"/>
              </a:spcBef>
              <a:spcAft>
                <a:spcPts val="0"/>
              </a:spcAft>
              <a:buClr>
                <a:srgbClr val="C00000"/>
              </a:buClr>
              <a:buSzPts val="2400"/>
              <a:buFont typeface="Arial"/>
              <a:buChar char="–"/>
            </a:pPr>
            <a:r>
              <a:rPr lang="en-US" sz="2400" b="0" i="0" u="none">
                <a:solidFill>
                  <a:schemeClr val="dk1"/>
                </a:solidFill>
                <a:latin typeface="Arial"/>
                <a:ea typeface="Arial"/>
                <a:cs typeface="Arial"/>
                <a:sym typeface="Arial"/>
              </a:rPr>
              <a:t>YES, if complete</a:t>
            </a:r>
            <a:endParaRPr sz="2800" b="0" i="0" u="none">
              <a:solidFill>
                <a:schemeClr val="dk1"/>
              </a:solidFill>
              <a:latin typeface="Arial"/>
              <a:ea typeface="Arial"/>
              <a:cs typeface="Arial"/>
              <a:sym typeface="Arial"/>
            </a:endParaRPr>
          </a:p>
          <a:p>
            <a:pPr marL="342900" lvl="0" indent="-342900" algn="l" rtl="0">
              <a:lnSpc>
                <a:spcPct val="100000"/>
              </a:lnSpc>
              <a:spcBef>
                <a:spcPts val="560"/>
              </a:spcBef>
              <a:spcAft>
                <a:spcPts val="0"/>
              </a:spcAft>
              <a:buClr>
                <a:srgbClr val="C00000"/>
              </a:buClr>
              <a:buSzPts val="2800"/>
              <a:buFont typeface="Arial"/>
              <a:buChar char="•"/>
            </a:pPr>
            <a:r>
              <a:rPr lang="en-US" sz="2800" b="0" i="0" u="none">
                <a:solidFill>
                  <a:schemeClr val="dk1"/>
                </a:solidFill>
                <a:latin typeface="Arial"/>
                <a:ea typeface="Arial"/>
                <a:cs typeface="Arial"/>
                <a:sym typeface="Arial"/>
              </a:rPr>
              <a:t>Time and space complexity:</a:t>
            </a:r>
            <a:endParaRPr/>
          </a:p>
          <a:p>
            <a:pPr marL="742950" lvl="1" indent="-285750" algn="l" rtl="0">
              <a:lnSpc>
                <a:spcPct val="100000"/>
              </a:lnSpc>
              <a:spcBef>
                <a:spcPts val="480"/>
              </a:spcBef>
              <a:spcAft>
                <a:spcPts val="0"/>
              </a:spcAft>
              <a:buClr>
                <a:srgbClr val="C00000"/>
              </a:buClr>
              <a:buSzPts val="2400"/>
              <a:buFont typeface="Arial"/>
              <a:buChar char="–"/>
            </a:pPr>
            <a:r>
              <a:rPr lang="en-US" sz="2400" b="0" i="0" u="none">
                <a:solidFill>
                  <a:schemeClr val="dk1"/>
                </a:solidFill>
                <a:latin typeface="Arial"/>
                <a:ea typeface="Arial"/>
                <a:cs typeface="Arial"/>
                <a:sym typeface="Arial"/>
              </a:rPr>
              <a:t>Uniform-cost search is guided by path costs rather than depths, so its complexity cannot easily be characterized in terms of </a:t>
            </a:r>
            <a:r>
              <a:rPr lang="en-US" sz="2400" b="0" i="1" u="none">
                <a:solidFill>
                  <a:schemeClr val="dk1"/>
                </a:solidFill>
                <a:latin typeface="Arial"/>
                <a:ea typeface="Arial"/>
                <a:cs typeface="Arial"/>
                <a:sym typeface="Arial"/>
              </a:rPr>
              <a:t>b and d.</a:t>
            </a:r>
            <a:endParaRPr/>
          </a:p>
          <a:p>
            <a:pPr marL="742950" lvl="1" indent="-285750" algn="l" rtl="0">
              <a:lnSpc>
                <a:spcPct val="100000"/>
              </a:lnSpc>
              <a:spcBef>
                <a:spcPts val="480"/>
              </a:spcBef>
              <a:spcAft>
                <a:spcPts val="0"/>
              </a:spcAft>
              <a:buClr>
                <a:srgbClr val="C00000"/>
              </a:buClr>
              <a:buSzPts val="2400"/>
              <a:buFont typeface="Arial"/>
              <a:buChar char="–"/>
            </a:pPr>
            <a:r>
              <a:rPr lang="en-US" sz="2400" b="0" i="0" u="none">
                <a:solidFill>
                  <a:schemeClr val="dk1"/>
                </a:solidFill>
                <a:latin typeface="Arial"/>
                <a:ea typeface="Arial"/>
                <a:cs typeface="Arial"/>
                <a:sym typeface="Arial"/>
              </a:rPr>
              <a:t>Instead, assume </a:t>
            </a:r>
            <a:r>
              <a:rPr lang="en-US" sz="2400" b="0" i="1" u="none">
                <a:solidFill>
                  <a:schemeClr val="dk1"/>
                </a:solidFill>
                <a:latin typeface="Arial"/>
                <a:ea typeface="Arial"/>
                <a:cs typeface="Arial"/>
                <a:sym typeface="Arial"/>
              </a:rPr>
              <a:t>C*</a:t>
            </a:r>
            <a:r>
              <a:rPr lang="en-US" sz="2400" b="0" i="0" u="none">
                <a:solidFill>
                  <a:schemeClr val="dk1"/>
                </a:solidFill>
                <a:latin typeface="Arial"/>
                <a:ea typeface="Arial"/>
                <a:cs typeface="Arial"/>
                <a:sym typeface="Arial"/>
              </a:rPr>
              <a:t> is the cost of the optimal solution</a:t>
            </a:r>
            <a:endParaRPr/>
          </a:p>
          <a:p>
            <a:pPr marL="742950" lvl="1" indent="-285750" algn="l" rtl="0">
              <a:lnSpc>
                <a:spcPct val="100000"/>
              </a:lnSpc>
              <a:spcBef>
                <a:spcPts val="480"/>
              </a:spcBef>
              <a:spcAft>
                <a:spcPts val="0"/>
              </a:spcAft>
              <a:buClr>
                <a:srgbClr val="C00000"/>
              </a:buClr>
              <a:buSzPts val="2400"/>
              <a:buFont typeface="Arial"/>
              <a:buChar char="–"/>
            </a:pPr>
            <a:r>
              <a:rPr lang="en-US" sz="2400" b="0" i="0" u="none">
                <a:solidFill>
                  <a:schemeClr val="dk1"/>
                </a:solidFill>
                <a:latin typeface="Arial"/>
                <a:ea typeface="Arial"/>
                <a:cs typeface="Arial"/>
                <a:sym typeface="Arial"/>
              </a:rPr>
              <a:t>Assume that every action costs at least ε</a:t>
            </a:r>
            <a:endParaRPr/>
          </a:p>
          <a:p>
            <a:pPr marL="742950" lvl="1" indent="-285750" algn="l" rtl="0">
              <a:lnSpc>
                <a:spcPct val="100000"/>
              </a:lnSpc>
              <a:spcBef>
                <a:spcPts val="480"/>
              </a:spcBef>
              <a:spcAft>
                <a:spcPts val="0"/>
              </a:spcAft>
              <a:buClr>
                <a:srgbClr val="C00000"/>
              </a:buClr>
              <a:buSzPts val="2400"/>
              <a:buFont typeface="Arial"/>
              <a:buChar char="–"/>
            </a:pPr>
            <a:r>
              <a:rPr lang="en-US" sz="2400" b="0" i="0" u="none">
                <a:solidFill>
                  <a:schemeClr val="dk1"/>
                </a:solidFill>
                <a:latin typeface="Arial"/>
                <a:ea typeface="Arial"/>
                <a:cs typeface="Arial"/>
                <a:sym typeface="Arial"/>
              </a:rPr>
              <a:t>Worst-case: </a:t>
            </a:r>
            <a:r>
              <a:rPr lang="en-US" sz="2400" b="0" i="1" u="none">
                <a:solidFill>
                  <a:schemeClr val="dk1"/>
                </a:solidFill>
                <a:latin typeface="Arial"/>
                <a:ea typeface="Arial"/>
                <a:cs typeface="Arial"/>
                <a:sym typeface="Arial"/>
              </a:rPr>
              <a:t>O</a:t>
            </a:r>
            <a:r>
              <a:rPr lang="en-US" sz="2400" b="0" i="0" u="none">
                <a:solidFill>
                  <a:schemeClr val="dk1"/>
                </a:solidFill>
                <a:latin typeface="Arial"/>
                <a:ea typeface="Arial"/>
                <a:cs typeface="Arial"/>
                <a:sym typeface="Arial"/>
              </a:rPr>
              <a:t>(</a:t>
            </a:r>
            <a:r>
              <a:rPr lang="en-US" sz="2400" b="0" i="1" u="none">
                <a:solidFill>
                  <a:schemeClr val="dk1"/>
                </a:solidFill>
                <a:latin typeface="Arial"/>
                <a:ea typeface="Arial"/>
                <a:cs typeface="Arial"/>
                <a:sym typeface="Arial"/>
              </a:rPr>
              <a:t>b</a:t>
            </a:r>
            <a:r>
              <a:rPr lang="en-US" sz="2400" b="0" i="1" u="none" baseline="30000">
                <a:solidFill>
                  <a:schemeClr val="dk1"/>
                </a:solidFill>
                <a:latin typeface="Arial"/>
                <a:ea typeface="Arial"/>
                <a:cs typeface="Arial"/>
                <a:sym typeface="Arial"/>
              </a:rPr>
              <a:t>C</a:t>
            </a:r>
            <a:r>
              <a:rPr lang="en-US" sz="2400" b="0" i="0" u="none" baseline="30000">
                <a:solidFill>
                  <a:schemeClr val="dk1"/>
                </a:solidFill>
                <a:latin typeface="Arial"/>
                <a:ea typeface="Arial"/>
                <a:cs typeface="Arial"/>
                <a:sym typeface="Arial"/>
              </a:rPr>
              <a:t>*/ε</a:t>
            </a:r>
            <a:r>
              <a:rPr lang="en-US" sz="2400" b="0" i="0" u="none">
                <a:solidFill>
                  <a:schemeClr val="dk1"/>
                </a:solidFill>
                <a:latin typeface="Arial"/>
                <a:ea typeface="Arial"/>
                <a:cs typeface="Arial"/>
                <a:sym typeface="Arial"/>
              </a:rPr>
              <a:t>)</a:t>
            </a:r>
            <a:endParaRPr/>
          </a:p>
          <a:p>
            <a:pPr marL="342900" lvl="0" indent="-190500" algn="l" rtl="0">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
        <p:nvSpPr>
          <p:cNvPr id="489" name="Google Shape;489;p43"/>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41</a:t>
            </a:fld>
            <a:endParaRPr/>
          </a:p>
        </p:txBody>
      </p:sp>
      <p:pic>
        <p:nvPicPr>
          <p:cNvPr id="490" name="Google Shape;490;p43"/>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491" name="Google Shape;491;p43"/>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4"/>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Depth-First Search</a:t>
            </a:r>
            <a:endParaRPr/>
          </a:p>
        </p:txBody>
      </p:sp>
      <p:sp>
        <p:nvSpPr>
          <p:cNvPr id="497" name="Google Shape;497;p44"/>
          <p:cNvSpPr txBox="1">
            <a:spLocks noGrp="1"/>
          </p:cNvSpPr>
          <p:nvPr>
            <p:ph type="body" idx="1"/>
          </p:nvPr>
        </p:nvSpPr>
        <p:spPr>
          <a:xfrm>
            <a:off x="457200" y="1600200"/>
            <a:ext cx="8382000" cy="21859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Expand </a:t>
            </a:r>
            <a:r>
              <a:rPr lang="en-US" sz="2800" b="0" i="1" u="none">
                <a:solidFill>
                  <a:schemeClr val="dk1"/>
                </a:solidFill>
                <a:latin typeface="Arial"/>
                <a:ea typeface="Arial"/>
                <a:cs typeface="Arial"/>
                <a:sym typeface="Arial"/>
              </a:rPr>
              <a:t>deepest </a:t>
            </a:r>
            <a:r>
              <a:rPr lang="en-US" sz="2800" b="0" i="0" u="none">
                <a:solidFill>
                  <a:schemeClr val="dk1"/>
                </a:solidFill>
                <a:latin typeface="Arial"/>
                <a:ea typeface="Arial"/>
                <a:cs typeface="Arial"/>
                <a:sym typeface="Arial"/>
              </a:rPr>
              <a:t>unexpanded node</a:t>
            </a:r>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Implementation: </a:t>
            </a:r>
            <a:r>
              <a:rPr lang="en-US" sz="2800" b="0" i="1" u="none">
                <a:solidFill>
                  <a:schemeClr val="dk1"/>
                </a:solidFill>
                <a:latin typeface="Arial"/>
                <a:ea typeface="Arial"/>
                <a:cs typeface="Arial"/>
                <a:sym typeface="Arial"/>
              </a:rPr>
              <a:t>fringe </a:t>
            </a:r>
            <a:r>
              <a:rPr lang="en-US" sz="2800" b="0" i="0" u="none">
                <a:solidFill>
                  <a:schemeClr val="dk1"/>
                </a:solidFill>
                <a:latin typeface="Arial"/>
                <a:ea typeface="Arial"/>
                <a:cs typeface="Arial"/>
                <a:sym typeface="Arial"/>
              </a:rPr>
              <a:t>is a LIFO queue (= stack)</a:t>
            </a:r>
            <a:endParaRPr/>
          </a:p>
          <a:p>
            <a:pPr marL="34290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498" name="Google Shape;498;p44"/>
          <p:cNvPicPr preferRelativeResize="0">
            <a:picLocks noGrp="1"/>
          </p:cNvPicPr>
          <p:nvPr>
            <p:ph type="body" idx="1"/>
          </p:nvPr>
        </p:nvPicPr>
        <p:blipFill rotWithShape="1">
          <a:blip r:embed="rId3">
            <a:alphaModFix/>
          </a:blip>
          <a:srcRect/>
          <a:stretch/>
        </p:blipFill>
        <p:spPr>
          <a:xfrm>
            <a:off x="2057400" y="2819400"/>
            <a:ext cx="4800600" cy="3451225"/>
          </a:xfrm>
          <a:prstGeom prst="rect">
            <a:avLst/>
          </a:prstGeom>
          <a:noFill/>
          <a:ln>
            <a:noFill/>
          </a:ln>
        </p:spPr>
      </p:pic>
      <p:sp>
        <p:nvSpPr>
          <p:cNvPr id="499" name="Google Shape;499;p44"/>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42</a:t>
            </a:fld>
            <a:endParaRPr/>
          </a:p>
        </p:txBody>
      </p:sp>
      <p:pic>
        <p:nvPicPr>
          <p:cNvPr id="500" name="Google Shape;500;p44"/>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501" name="Google Shape;501;p44"/>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5"/>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Depth-First Search</a:t>
            </a:r>
            <a:endParaRPr/>
          </a:p>
        </p:txBody>
      </p:sp>
      <p:sp>
        <p:nvSpPr>
          <p:cNvPr id="507" name="Google Shape;507;p45"/>
          <p:cNvSpPr txBox="1">
            <a:spLocks noGrp="1"/>
          </p:cNvSpPr>
          <p:nvPr>
            <p:ph type="body" idx="1"/>
          </p:nvPr>
        </p:nvSpPr>
        <p:spPr>
          <a:xfrm>
            <a:off x="457200" y="1600200"/>
            <a:ext cx="8382000" cy="21859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Expand </a:t>
            </a:r>
            <a:r>
              <a:rPr lang="en-US" sz="2800" b="0" i="1" u="none">
                <a:solidFill>
                  <a:schemeClr val="dk1"/>
                </a:solidFill>
                <a:latin typeface="Arial"/>
                <a:ea typeface="Arial"/>
                <a:cs typeface="Arial"/>
                <a:sym typeface="Arial"/>
              </a:rPr>
              <a:t>deepest </a:t>
            </a:r>
            <a:r>
              <a:rPr lang="en-US" sz="2800" b="0" i="0" u="none">
                <a:solidFill>
                  <a:schemeClr val="dk1"/>
                </a:solidFill>
                <a:latin typeface="Arial"/>
                <a:ea typeface="Arial"/>
                <a:cs typeface="Arial"/>
                <a:sym typeface="Arial"/>
              </a:rPr>
              <a:t>unexpanded node</a:t>
            </a:r>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Implementation: </a:t>
            </a:r>
            <a:r>
              <a:rPr lang="en-US" sz="2800" b="0" i="1" u="none">
                <a:solidFill>
                  <a:schemeClr val="dk1"/>
                </a:solidFill>
                <a:latin typeface="Arial"/>
                <a:ea typeface="Arial"/>
                <a:cs typeface="Arial"/>
                <a:sym typeface="Arial"/>
              </a:rPr>
              <a:t>fringe </a:t>
            </a:r>
            <a:r>
              <a:rPr lang="en-US" sz="2800" b="0" i="0" u="none">
                <a:solidFill>
                  <a:schemeClr val="dk1"/>
                </a:solidFill>
                <a:latin typeface="Arial"/>
                <a:ea typeface="Arial"/>
                <a:cs typeface="Arial"/>
                <a:sym typeface="Arial"/>
              </a:rPr>
              <a:t>is a LIFO queue (= stack)</a:t>
            </a:r>
            <a:endParaRPr/>
          </a:p>
          <a:p>
            <a:pPr marL="34290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508" name="Google Shape;508;p45"/>
          <p:cNvPicPr preferRelativeResize="0">
            <a:picLocks noGrp="1"/>
          </p:cNvPicPr>
          <p:nvPr>
            <p:ph type="body" idx="1"/>
          </p:nvPr>
        </p:nvPicPr>
        <p:blipFill rotWithShape="1">
          <a:blip r:embed="rId3">
            <a:alphaModFix/>
          </a:blip>
          <a:srcRect/>
          <a:stretch/>
        </p:blipFill>
        <p:spPr>
          <a:xfrm>
            <a:off x="2057400" y="2743200"/>
            <a:ext cx="4876800" cy="3576637"/>
          </a:xfrm>
          <a:prstGeom prst="rect">
            <a:avLst/>
          </a:prstGeom>
          <a:noFill/>
          <a:ln>
            <a:noFill/>
          </a:ln>
        </p:spPr>
      </p:pic>
      <p:sp>
        <p:nvSpPr>
          <p:cNvPr id="509" name="Google Shape;509;p45"/>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43</a:t>
            </a:fld>
            <a:endParaRPr/>
          </a:p>
        </p:txBody>
      </p:sp>
      <p:pic>
        <p:nvPicPr>
          <p:cNvPr id="510" name="Google Shape;510;p45"/>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511" name="Google Shape;511;p45"/>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46"/>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Depth-First Search</a:t>
            </a:r>
            <a:endParaRPr/>
          </a:p>
        </p:txBody>
      </p:sp>
      <p:sp>
        <p:nvSpPr>
          <p:cNvPr id="517" name="Google Shape;517;p46"/>
          <p:cNvSpPr txBox="1">
            <a:spLocks noGrp="1"/>
          </p:cNvSpPr>
          <p:nvPr>
            <p:ph type="body" idx="1"/>
          </p:nvPr>
        </p:nvSpPr>
        <p:spPr>
          <a:xfrm>
            <a:off x="457200" y="1600200"/>
            <a:ext cx="8382000" cy="21859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Expand </a:t>
            </a:r>
            <a:r>
              <a:rPr lang="en-US" sz="2800" b="0" i="1" u="none">
                <a:solidFill>
                  <a:schemeClr val="dk1"/>
                </a:solidFill>
                <a:latin typeface="Arial"/>
                <a:ea typeface="Arial"/>
                <a:cs typeface="Arial"/>
                <a:sym typeface="Arial"/>
              </a:rPr>
              <a:t>deepest </a:t>
            </a:r>
            <a:r>
              <a:rPr lang="en-US" sz="2800" b="0" i="0" u="none">
                <a:solidFill>
                  <a:schemeClr val="dk1"/>
                </a:solidFill>
                <a:latin typeface="Arial"/>
                <a:ea typeface="Arial"/>
                <a:cs typeface="Arial"/>
                <a:sym typeface="Arial"/>
              </a:rPr>
              <a:t>unexpanded node</a:t>
            </a:r>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Implementation: </a:t>
            </a:r>
            <a:r>
              <a:rPr lang="en-US" sz="2800" b="0" i="1" u="none">
                <a:solidFill>
                  <a:schemeClr val="dk1"/>
                </a:solidFill>
                <a:latin typeface="Arial"/>
                <a:ea typeface="Arial"/>
                <a:cs typeface="Arial"/>
                <a:sym typeface="Arial"/>
              </a:rPr>
              <a:t>fringe </a:t>
            </a:r>
            <a:r>
              <a:rPr lang="en-US" sz="2800" b="0" i="0" u="none">
                <a:solidFill>
                  <a:schemeClr val="dk1"/>
                </a:solidFill>
                <a:latin typeface="Arial"/>
                <a:ea typeface="Arial"/>
                <a:cs typeface="Arial"/>
                <a:sym typeface="Arial"/>
              </a:rPr>
              <a:t>is a LIFO queue (= stack)</a:t>
            </a:r>
            <a:endParaRPr/>
          </a:p>
          <a:p>
            <a:pPr marL="34290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518" name="Google Shape;518;p46"/>
          <p:cNvPicPr preferRelativeResize="0">
            <a:picLocks noGrp="1"/>
          </p:cNvPicPr>
          <p:nvPr>
            <p:ph type="body" idx="1"/>
          </p:nvPr>
        </p:nvPicPr>
        <p:blipFill rotWithShape="1">
          <a:blip r:embed="rId3">
            <a:alphaModFix/>
          </a:blip>
          <a:srcRect/>
          <a:stretch/>
        </p:blipFill>
        <p:spPr>
          <a:xfrm>
            <a:off x="1905000" y="2819400"/>
            <a:ext cx="5181600" cy="3608387"/>
          </a:xfrm>
          <a:prstGeom prst="rect">
            <a:avLst/>
          </a:prstGeom>
          <a:noFill/>
          <a:ln>
            <a:noFill/>
          </a:ln>
        </p:spPr>
      </p:pic>
      <p:sp>
        <p:nvSpPr>
          <p:cNvPr id="519" name="Google Shape;519;p46"/>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44</a:t>
            </a:fld>
            <a:endParaRPr/>
          </a:p>
        </p:txBody>
      </p:sp>
      <p:pic>
        <p:nvPicPr>
          <p:cNvPr id="520" name="Google Shape;520;p46"/>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521" name="Google Shape;521;p46"/>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7"/>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Depth-First Search</a:t>
            </a:r>
            <a:endParaRPr/>
          </a:p>
        </p:txBody>
      </p:sp>
      <p:sp>
        <p:nvSpPr>
          <p:cNvPr id="527" name="Google Shape;527;p47"/>
          <p:cNvSpPr txBox="1">
            <a:spLocks noGrp="1"/>
          </p:cNvSpPr>
          <p:nvPr>
            <p:ph type="body" idx="1"/>
          </p:nvPr>
        </p:nvSpPr>
        <p:spPr>
          <a:xfrm>
            <a:off x="457200" y="1600200"/>
            <a:ext cx="8534400" cy="21859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Expand </a:t>
            </a:r>
            <a:r>
              <a:rPr lang="en-US" sz="2800" b="0" i="1" u="none">
                <a:solidFill>
                  <a:schemeClr val="dk1"/>
                </a:solidFill>
                <a:latin typeface="Arial"/>
                <a:ea typeface="Arial"/>
                <a:cs typeface="Arial"/>
                <a:sym typeface="Arial"/>
              </a:rPr>
              <a:t>deepest </a:t>
            </a:r>
            <a:r>
              <a:rPr lang="en-US" sz="2800" b="0" i="0" u="none">
                <a:solidFill>
                  <a:schemeClr val="dk1"/>
                </a:solidFill>
                <a:latin typeface="Arial"/>
                <a:ea typeface="Arial"/>
                <a:cs typeface="Arial"/>
                <a:sym typeface="Arial"/>
              </a:rPr>
              <a:t>unexpanded node</a:t>
            </a:r>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Implementation: </a:t>
            </a:r>
            <a:r>
              <a:rPr lang="en-US" sz="2800" b="0" i="1" u="none">
                <a:solidFill>
                  <a:schemeClr val="dk1"/>
                </a:solidFill>
                <a:latin typeface="Arial"/>
                <a:ea typeface="Arial"/>
                <a:cs typeface="Arial"/>
                <a:sym typeface="Arial"/>
              </a:rPr>
              <a:t>fringe </a:t>
            </a:r>
            <a:r>
              <a:rPr lang="en-US" sz="2800" b="0" i="0" u="none">
                <a:solidFill>
                  <a:schemeClr val="dk1"/>
                </a:solidFill>
                <a:latin typeface="Arial"/>
                <a:ea typeface="Arial"/>
                <a:cs typeface="Arial"/>
                <a:sym typeface="Arial"/>
              </a:rPr>
              <a:t>is a LIFO queue (= stack)</a:t>
            </a:r>
            <a:endParaRPr/>
          </a:p>
          <a:p>
            <a:pPr marL="34290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528" name="Google Shape;528;p47"/>
          <p:cNvPicPr preferRelativeResize="0">
            <a:picLocks noGrp="1"/>
          </p:cNvPicPr>
          <p:nvPr>
            <p:ph type="body" idx="1"/>
          </p:nvPr>
        </p:nvPicPr>
        <p:blipFill rotWithShape="1">
          <a:blip r:embed="rId3">
            <a:alphaModFix/>
          </a:blip>
          <a:srcRect/>
          <a:stretch/>
        </p:blipFill>
        <p:spPr>
          <a:xfrm>
            <a:off x="1828800" y="2895600"/>
            <a:ext cx="5181600" cy="3395662"/>
          </a:xfrm>
          <a:prstGeom prst="rect">
            <a:avLst/>
          </a:prstGeom>
          <a:noFill/>
          <a:ln>
            <a:noFill/>
          </a:ln>
        </p:spPr>
      </p:pic>
      <p:sp>
        <p:nvSpPr>
          <p:cNvPr id="529" name="Google Shape;529;p47"/>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45</a:t>
            </a:fld>
            <a:endParaRPr/>
          </a:p>
        </p:txBody>
      </p:sp>
      <p:pic>
        <p:nvPicPr>
          <p:cNvPr id="530" name="Google Shape;530;p47"/>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531" name="Google Shape;531;p47"/>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Google Shape;536;p48"/>
          <p:cNvPicPr preferRelativeResize="0">
            <a:picLocks noGrp="1"/>
          </p:cNvPicPr>
          <p:nvPr>
            <p:ph type="body" idx="1"/>
          </p:nvPr>
        </p:nvPicPr>
        <p:blipFill rotWithShape="1">
          <a:blip r:embed="rId3">
            <a:alphaModFix/>
          </a:blip>
          <a:srcRect/>
          <a:stretch/>
        </p:blipFill>
        <p:spPr>
          <a:xfrm>
            <a:off x="1828800" y="2819400"/>
            <a:ext cx="5181600" cy="3530600"/>
          </a:xfrm>
          <a:prstGeom prst="rect">
            <a:avLst/>
          </a:prstGeom>
          <a:noFill/>
          <a:ln>
            <a:noFill/>
          </a:ln>
        </p:spPr>
      </p:pic>
      <p:sp>
        <p:nvSpPr>
          <p:cNvPr id="537" name="Google Shape;537;p48"/>
          <p:cNvSpPr txBox="1"/>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4400"/>
              <a:buFont typeface="Arial"/>
              <a:buNone/>
            </a:pPr>
            <a:r>
              <a:rPr lang="en-US" sz="4400" b="1" i="0" u="none" strike="noStrike" cap="none">
                <a:solidFill>
                  <a:srgbClr val="C00000"/>
                </a:solidFill>
                <a:latin typeface="Arial"/>
                <a:ea typeface="Arial"/>
                <a:cs typeface="Arial"/>
                <a:sym typeface="Arial"/>
              </a:rPr>
              <a:t>Depth-First Search</a:t>
            </a:r>
            <a:endParaRPr/>
          </a:p>
        </p:txBody>
      </p:sp>
      <p:sp>
        <p:nvSpPr>
          <p:cNvPr id="538" name="Google Shape;538;p48"/>
          <p:cNvSpPr txBox="1"/>
          <p:nvPr/>
        </p:nvSpPr>
        <p:spPr>
          <a:xfrm>
            <a:off x="457200" y="1600200"/>
            <a:ext cx="8458200" cy="21859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 Expand </a:t>
            </a:r>
            <a:r>
              <a:rPr lang="en-US" sz="2800" b="0" i="1" u="none" strike="noStrike" cap="none">
                <a:solidFill>
                  <a:schemeClr val="dk1"/>
                </a:solidFill>
                <a:latin typeface="Arial"/>
                <a:ea typeface="Arial"/>
                <a:cs typeface="Arial"/>
                <a:sym typeface="Arial"/>
              </a:rPr>
              <a:t>deepest </a:t>
            </a:r>
            <a:r>
              <a:rPr lang="en-US" sz="2800" b="0" i="0" u="none" strike="noStrike" cap="none">
                <a:solidFill>
                  <a:schemeClr val="dk1"/>
                </a:solidFill>
                <a:latin typeface="Arial"/>
                <a:ea typeface="Arial"/>
                <a:cs typeface="Arial"/>
                <a:sym typeface="Arial"/>
              </a:rPr>
              <a:t>unexpanded node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 Implementation: </a:t>
            </a:r>
            <a:r>
              <a:rPr lang="en-US" sz="2800" b="0" i="1" u="none" strike="noStrike" cap="none">
                <a:solidFill>
                  <a:schemeClr val="dk1"/>
                </a:solidFill>
                <a:latin typeface="Arial"/>
                <a:ea typeface="Arial"/>
                <a:cs typeface="Arial"/>
                <a:sym typeface="Arial"/>
              </a:rPr>
              <a:t>fringe </a:t>
            </a:r>
            <a:r>
              <a:rPr lang="en-US" sz="2800" b="0" i="0" u="none" strike="noStrike" cap="none">
                <a:solidFill>
                  <a:schemeClr val="dk1"/>
                </a:solidFill>
                <a:latin typeface="Arial"/>
                <a:ea typeface="Arial"/>
                <a:cs typeface="Arial"/>
                <a:sym typeface="Arial"/>
              </a:rPr>
              <a:t>is a LIFO queue (= stack)</a:t>
            </a:r>
            <a:endParaRPr/>
          </a:p>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sp>
        <p:nvSpPr>
          <p:cNvPr id="539" name="Google Shape;539;p48"/>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46</a:t>
            </a:fld>
            <a:endParaRPr/>
          </a:p>
        </p:txBody>
      </p:sp>
      <p:pic>
        <p:nvPicPr>
          <p:cNvPr id="540" name="Google Shape;540;p48"/>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541" name="Google Shape;541;p48"/>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9"/>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Depth-First Search</a:t>
            </a:r>
            <a:endParaRPr/>
          </a:p>
        </p:txBody>
      </p:sp>
      <p:sp>
        <p:nvSpPr>
          <p:cNvPr id="547" name="Google Shape;547;p49"/>
          <p:cNvSpPr txBox="1">
            <a:spLocks noGrp="1"/>
          </p:cNvSpPr>
          <p:nvPr>
            <p:ph type="body" idx="1"/>
          </p:nvPr>
        </p:nvSpPr>
        <p:spPr>
          <a:xfrm>
            <a:off x="457200" y="1600200"/>
            <a:ext cx="8458200" cy="21859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Expand </a:t>
            </a:r>
            <a:r>
              <a:rPr lang="en-US" sz="2800" b="0" i="1" u="none">
                <a:solidFill>
                  <a:schemeClr val="dk1"/>
                </a:solidFill>
                <a:latin typeface="Arial"/>
                <a:ea typeface="Arial"/>
                <a:cs typeface="Arial"/>
                <a:sym typeface="Arial"/>
              </a:rPr>
              <a:t>deepest </a:t>
            </a:r>
            <a:r>
              <a:rPr lang="en-US" sz="2800" b="0" i="0" u="none">
                <a:solidFill>
                  <a:schemeClr val="dk1"/>
                </a:solidFill>
                <a:latin typeface="Arial"/>
                <a:ea typeface="Arial"/>
                <a:cs typeface="Arial"/>
                <a:sym typeface="Arial"/>
              </a:rPr>
              <a:t>unexpanded node</a:t>
            </a:r>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Implementation: </a:t>
            </a:r>
            <a:r>
              <a:rPr lang="en-US" sz="2800" b="0" i="1" u="none">
                <a:solidFill>
                  <a:schemeClr val="dk1"/>
                </a:solidFill>
                <a:latin typeface="Arial"/>
                <a:ea typeface="Arial"/>
                <a:cs typeface="Arial"/>
                <a:sym typeface="Arial"/>
              </a:rPr>
              <a:t>fringe </a:t>
            </a:r>
            <a:r>
              <a:rPr lang="en-US" sz="2800" b="0" i="0" u="none">
                <a:solidFill>
                  <a:schemeClr val="dk1"/>
                </a:solidFill>
                <a:latin typeface="Arial"/>
                <a:ea typeface="Arial"/>
                <a:cs typeface="Arial"/>
                <a:sym typeface="Arial"/>
              </a:rPr>
              <a:t>is a LIFO queue (= stack)</a:t>
            </a:r>
            <a:endParaRPr/>
          </a:p>
          <a:p>
            <a:pPr marL="34290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548" name="Google Shape;548;p49"/>
          <p:cNvPicPr preferRelativeResize="0">
            <a:picLocks noGrp="1"/>
          </p:cNvPicPr>
          <p:nvPr>
            <p:ph type="body" idx="1"/>
          </p:nvPr>
        </p:nvPicPr>
        <p:blipFill rotWithShape="1">
          <a:blip r:embed="rId3">
            <a:alphaModFix/>
          </a:blip>
          <a:srcRect/>
          <a:stretch/>
        </p:blipFill>
        <p:spPr>
          <a:xfrm>
            <a:off x="1905000" y="2743200"/>
            <a:ext cx="5105400" cy="3397250"/>
          </a:xfrm>
          <a:prstGeom prst="rect">
            <a:avLst/>
          </a:prstGeom>
          <a:noFill/>
          <a:ln>
            <a:noFill/>
          </a:ln>
        </p:spPr>
      </p:pic>
      <p:sp>
        <p:nvSpPr>
          <p:cNvPr id="549" name="Google Shape;549;p49"/>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47</a:t>
            </a:fld>
            <a:endParaRPr/>
          </a:p>
        </p:txBody>
      </p:sp>
      <p:pic>
        <p:nvPicPr>
          <p:cNvPr id="550" name="Google Shape;550;p49"/>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551" name="Google Shape;551;p49"/>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0"/>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Depth-First Search</a:t>
            </a:r>
            <a:endParaRPr/>
          </a:p>
        </p:txBody>
      </p:sp>
      <p:sp>
        <p:nvSpPr>
          <p:cNvPr id="557" name="Google Shape;557;p50"/>
          <p:cNvSpPr txBox="1">
            <a:spLocks noGrp="1"/>
          </p:cNvSpPr>
          <p:nvPr>
            <p:ph type="body" idx="1"/>
          </p:nvPr>
        </p:nvSpPr>
        <p:spPr>
          <a:xfrm>
            <a:off x="457200" y="1600200"/>
            <a:ext cx="8458200" cy="21859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Expand </a:t>
            </a:r>
            <a:r>
              <a:rPr lang="en-US" sz="2800" b="0" i="1" u="none">
                <a:solidFill>
                  <a:schemeClr val="dk1"/>
                </a:solidFill>
                <a:latin typeface="Arial"/>
                <a:ea typeface="Arial"/>
                <a:cs typeface="Arial"/>
                <a:sym typeface="Arial"/>
              </a:rPr>
              <a:t>deepest </a:t>
            </a:r>
            <a:r>
              <a:rPr lang="en-US" sz="2800" b="0" i="0" u="none">
                <a:solidFill>
                  <a:schemeClr val="dk1"/>
                </a:solidFill>
                <a:latin typeface="Arial"/>
                <a:ea typeface="Arial"/>
                <a:cs typeface="Arial"/>
                <a:sym typeface="Arial"/>
              </a:rPr>
              <a:t>unexpanded node</a:t>
            </a:r>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Implementation: </a:t>
            </a:r>
            <a:r>
              <a:rPr lang="en-US" sz="2800" b="0" i="1" u="none">
                <a:solidFill>
                  <a:schemeClr val="dk1"/>
                </a:solidFill>
                <a:latin typeface="Arial"/>
                <a:ea typeface="Arial"/>
                <a:cs typeface="Arial"/>
                <a:sym typeface="Arial"/>
              </a:rPr>
              <a:t>fringe </a:t>
            </a:r>
            <a:r>
              <a:rPr lang="en-US" sz="2800" b="0" i="0" u="none">
                <a:solidFill>
                  <a:schemeClr val="dk1"/>
                </a:solidFill>
                <a:latin typeface="Arial"/>
                <a:ea typeface="Arial"/>
                <a:cs typeface="Arial"/>
                <a:sym typeface="Arial"/>
              </a:rPr>
              <a:t>is a LIFO queue (= stack)</a:t>
            </a:r>
            <a:endParaRPr/>
          </a:p>
          <a:p>
            <a:pPr marL="34290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558" name="Google Shape;558;p50"/>
          <p:cNvPicPr preferRelativeResize="0">
            <a:picLocks noGrp="1"/>
          </p:cNvPicPr>
          <p:nvPr>
            <p:ph type="body" idx="1"/>
          </p:nvPr>
        </p:nvPicPr>
        <p:blipFill rotWithShape="1">
          <a:blip r:embed="rId3">
            <a:alphaModFix/>
          </a:blip>
          <a:srcRect/>
          <a:stretch/>
        </p:blipFill>
        <p:spPr>
          <a:xfrm>
            <a:off x="1752600" y="2755900"/>
            <a:ext cx="5334000" cy="3416300"/>
          </a:xfrm>
          <a:prstGeom prst="rect">
            <a:avLst/>
          </a:prstGeom>
          <a:noFill/>
          <a:ln>
            <a:noFill/>
          </a:ln>
        </p:spPr>
      </p:pic>
      <p:sp>
        <p:nvSpPr>
          <p:cNvPr id="559" name="Google Shape;559;p50"/>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48</a:t>
            </a:fld>
            <a:endParaRPr/>
          </a:p>
        </p:txBody>
      </p:sp>
      <p:pic>
        <p:nvPicPr>
          <p:cNvPr id="560" name="Google Shape;560;p50"/>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561" name="Google Shape;561;p50"/>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1"/>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Depth-First Search</a:t>
            </a:r>
            <a:endParaRPr/>
          </a:p>
        </p:txBody>
      </p:sp>
      <p:sp>
        <p:nvSpPr>
          <p:cNvPr id="567" name="Google Shape;567;p51"/>
          <p:cNvSpPr txBox="1">
            <a:spLocks noGrp="1"/>
          </p:cNvSpPr>
          <p:nvPr>
            <p:ph type="body" idx="1"/>
          </p:nvPr>
        </p:nvSpPr>
        <p:spPr>
          <a:xfrm>
            <a:off x="457200" y="1600200"/>
            <a:ext cx="8458200" cy="21859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Expand </a:t>
            </a:r>
            <a:r>
              <a:rPr lang="en-US" sz="2800" b="0" i="1" u="none">
                <a:solidFill>
                  <a:schemeClr val="dk1"/>
                </a:solidFill>
                <a:latin typeface="Arial"/>
                <a:ea typeface="Arial"/>
                <a:cs typeface="Arial"/>
                <a:sym typeface="Arial"/>
              </a:rPr>
              <a:t>deepest </a:t>
            </a:r>
            <a:r>
              <a:rPr lang="en-US" sz="2800" b="0" i="0" u="none">
                <a:solidFill>
                  <a:schemeClr val="dk1"/>
                </a:solidFill>
                <a:latin typeface="Arial"/>
                <a:ea typeface="Arial"/>
                <a:cs typeface="Arial"/>
                <a:sym typeface="Arial"/>
              </a:rPr>
              <a:t>unexpanded node</a:t>
            </a:r>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Implementation: </a:t>
            </a:r>
            <a:r>
              <a:rPr lang="en-US" sz="2800" b="0" i="1" u="none">
                <a:solidFill>
                  <a:schemeClr val="dk1"/>
                </a:solidFill>
                <a:latin typeface="Arial"/>
                <a:ea typeface="Arial"/>
                <a:cs typeface="Arial"/>
                <a:sym typeface="Arial"/>
              </a:rPr>
              <a:t>fringe </a:t>
            </a:r>
            <a:r>
              <a:rPr lang="en-US" sz="2800" b="0" i="0" u="none">
                <a:solidFill>
                  <a:schemeClr val="dk1"/>
                </a:solidFill>
                <a:latin typeface="Arial"/>
                <a:ea typeface="Arial"/>
                <a:cs typeface="Arial"/>
                <a:sym typeface="Arial"/>
              </a:rPr>
              <a:t>is a LIFO queue (= stack)</a:t>
            </a:r>
            <a:endParaRPr/>
          </a:p>
          <a:p>
            <a:pPr marL="34290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568" name="Google Shape;568;p51"/>
          <p:cNvPicPr preferRelativeResize="0">
            <a:picLocks noGrp="1"/>
          </p:cNvPicPr>
          <p:nvPr>
            <p:ph type="body" idx="1"/>
          </p:nvPr>
        </p:nvPicPr>
        <p:blipFill rotWithShape="1">
          <a:blip r:embed="rId3">
            <a:alphaModFix/>
          </a:blip>
          <a:srcRect/>
          <a:stretch/>
        </p:blipFill>
        <p:spPr>
          <a:xfrm>
            <a:off x="1752600" y="2895600"/>
            <a:ext cx="5181600" cy="3167062"/>
          </a:xfrm>
          <a:prstGeom prst="rect">
            <a:avLst/>
          </a:prstGeom>
          <a:noFill/>
          <a:ln>
            <a:noFill/>
          </a:ln>
        </p:spPr>
      </p:pic>
      <p:sp>
        <p:nvSpPr>
          <p:cNvPr id="569" name="Google Shape;569;p51"/>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49</a:t>
            </a:fld>
            <a:endParaRPr/>
          </a:p>
        </p:txBody>
      </p:sp>
      <p:pic>
        <p:nvPicPr>
          <p:cNvPr id="570" name="Google Shape;570;p51"/>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571" name="Google Shape;571;p51"/>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Example: Romania</a:t>
            </a:r>
            <a:endParaRPr/>
          </a:p>
        </p:txBody>
      </p:sp>
      <p:graphicFrame>
        <p:nvGraphicFramePr>
          <p:cNvPr id="156" name="Google Shape;156;p5"/>
          <p:cNvGraphicFramePr/>
          <p:nvPr/>
        </p:nvGraphicFramePr>
        <p:xfrm>
          <a:off x="838200" y="1295400"/>
          <a:ext cx="7467600" cy="5170487"/>
        </p:xfrm>
        <a:graphic>
          <a:graphicData uri="http://schemas.openxmlformats.org/presentationml/2006/ole">
            <mc:AlternateContent xmlns:mc="http://schemas.openxmlformats.org/markup-compatibility/2006">
              <mc:Choice xmlns:v="urn:schemas-microsoft-com:vml" Requires="v">
                <p:oleObj spid="_x0000_s1032" r:id="rId4" imgW="7467600" imgH="5170487" progId="Paint.Picture">
                  <p:embed/>
                </p:oleObj>
              </mc:Choice>
              <mc:Fallback>
                <p:oleObj r:id="rId4" imgW="7467600" imgH="5170487" progId="Paint.Picture">
                  <p:embed/>
                  <p:pic>
                    <p:nvPicPr>
                      <p:cNvPr id="156" name="Google Shape;156;p5"/>
                      <p:cNvPicPr preferRelativeResize="0"/>
                      <p:nvPr>
                        <p:ph type="body" idx="1"/>
                      </p:nvPr>
                    </p:nvPicPr>
                    <p:blipFill rotWithShape="1">
                      <a:blip r:embed="rId5">
                        <a:alphaModFix/>
                      </a:blip>
                      <a:srcRect/>
                      <a:stretch/>
                    </p:blipFill>
                    <p:spPr>
                      <a:xfrm>
                        <a:off x="838200" y="1295400"/>
                        <a:ext cx="7467600" cy="5170487"/>
                      </a:xfrm>
                      <a:prstGeom prst="rect">
                        <a:avLst/>
                      </a:prstGeom>
                      <a:noFill/>
                      <a:ln>
                        <a:noFill/>
                      </a:ln>
                    </p:spPr>
                  </p:pic>
                </p:oleObj>
              </mc:Fallback>
            </mc:AlternateContent>
          </a:graphicData>
        </a:graphic>
      </p:graphicFrame>
      <p:sp>
        <p:nvSpPr>
          <p:cNvPr id="157" name="Google Shape;157;p5"/>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5</a:t>
            </a:fld>
            <a:endParaRPr/>
          </a:p>
        </p:txBody>
      </p:sp>
      <p:pic>
        <p:nvPicPr>
          <p:cNvPr id="158" name="Google Shape;158;p5"/>
          <p:cNvPicPr preferRelativeResize="0"/>
          <p:nvPr/>
        </p:nvPicPr>
        <p:blipFill rotWithShape="1">
          <a:blip r:embed="rId6">
            <a:alphaModFix/>
          </a:blip>
          <a:srcRect/>
          <a:stretch/>
        </p:blipFill>
        <p:spPr>
          <a:xfrm>
            <a:off x="8229600" y="0"/>
            <a:ext cx="914400" cy="914400"/>
          </a:xfrm>
          <a:prstGeom prst="rect">
            <a:avLst/>
          </a:prstGeom>
          <a:noFill/>
          <a:ln>
            <a:noFill/>
          </a:ln>
        </p:spPr>
      </p:pic>
      <p:sp>
        <p:nvSpPr>
          <p:cNvPr id="159" name="Google Shape;159;p5"/>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52"/>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Depth-First Search</a:t>
            </a:r>
            <a:endParaRPr/>
          </a:p>
        </p:txBody>
      </p:sp>
      <p:sp>
        <p:nvSpPr>
          <p:cNvPr id="577" name="Google Shape;577;p52"/>
          <p:cNvSpPr txBox="1">
            <a:spLocks noGrp="1"/>
          </p:cNvSpPr>
          <p:nvPr>
            <p:ph type="body" idx="1"/>
          </p:nvPr>
        </p:nvSpPr>
        <p:spPr>
          <a:xfrm>
            <a:off x="457200" y="1600200"/>
            <a:ext cx="8382000" cy="21859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Expand </a:t>
            </a:r>
            <a:r>
              <a:rPr lang="en-US" sz="2800" b="0" i="1" u="none">
                <a:solidFill>
                  <a:schemeClr val="dk1"/>
                </a:solidFill>
                <a:latin typeface="Arial"/>
                <a:ea typeface="Arial"/>
                <a:cs typeface="Arial"/>
                <a:sym typeface="Arial"/>
              </a:rPr>
              <a:t>deepest </a:t>
            </a:r>
            <a:r>
              <a:rPr lang="en-US" sz="2800" b="0" i="0" u="none">
                <a:solidFill>
                  <a:schemeClr val="dk1"/>
                </a:solidFill>
                <a:latin typeface="Arial"/>
                <a:ea typeface="Arial"/>
                <a:cs typeface="Arial"/>
                <a:sym typeface="Arial"/>
              </a:rPr>
              <a:t>unexpanded node</a:t>
            </a:r>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Implementation: </a:t>
            </a:r>
            <a:r>
              <a:rPr lang="en-US" sz="2800" b="0" i="1" u="none">
                <a:solidFill>
                  <a:schemeClr val="dk1"/>
                </a:solidFill>
                <a:latin typeface="Arial"/>
                <a:ea typeface="Arial"/>
                <a:cs typeface="Arial"/>
                <a:sym typeface="Arial"/>
              </a:rPr>
              <a:t>fringe </a:t>
            </a:r>
            <a:r>
              <a:rPr lang="en-US" sz="2800" b="0" i="0" u="none">
                <a:solidFill>
                  <a:schemeClr val="dk1"/>
                </a:solidFill>
                <a:latin typeface="Arial"/>
                <a:ea typeface="Arial"/>
                <a:cs typeface="Arial"/>
                <a:sym typeface="Arial"/>
              </a:rPr>
              <a:t>is a LIFO queue (= stack)</a:t>
            </a:r>
            <a:endParaRPr/>
          </a:p>
          <a:p>
            <a:pPr marL="34290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578" name="Google Shape;578;p52"/>
          <p:cNvPicPr preferRelativeResize="0">
            <a:picLocks noGrp="1"/>
          </p:cNvPicPr>
          <p:nvPr>
            <p:ph type="body" idx="1"/>
          </p:nvPr>
        </p:nvPicPr>
        <p:blipFill rotWithShape="1">
          <a:blip r:embed="rId3">
            <a:alphaModFix/>
          </a:blip>
          <a:srcRect/>
          <a:stretch/>
        </p:blipFill>
        <p:spPr>
          <a:xfrm>
            <a:off x="1981200" y="2895600"/>
            <a:ext cx="4953000" cy="3289300"/>
          </a:xfrm>
          <a:prstGeom prst="rect">
            <a:avLst/>
          </a:prstGeom>
          <a:noFill/>
          <a:ln>
            <a:noFill/>
          </a:ln>
        </p:spPr>
      </p:pic>
      <p:sp>
        <p:nvSpPr>
          <p:cNvPr id="579" name="Google Shape;579;p52"/>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50</a:t>
            </a:fld>
            <a:endParaRPr/>
          </a:p>
        </p:txBody>
      </p:sp>
      <p:pic>
        <p:nvPicPr>
          <p:cNvPr id="580" name="Google Shape;580;p52"/>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581" name="Google Shape;581;p52"/>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53"/>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Depth-First Search</a:t>
            </a:r>
            <a:endParaRPr/>
          </a:p>
        </p:txBody>
      </p:sp>
      <p:sp>
        <p:nvSpPr>
          <p:cNvPr id="587" name="Google Shape;587;p53"/>
          <p:cNvSpPr txBox="1">
            <a:spLocks noGrp="1"/>
          </p:cNvSpPr>
          <p:nvPr>
            <p:ph type="body" idx="1"/>
          </p:nvPr>
        </p:nvSpPr>
        <p:spPr>
          <a:xfrm>
            <a:off x="457200" y="1600200"/>
            <a:ext cx="8382000" cy="21859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Expand </a:t>
            </a:r>
            <a:r>
              <a:rPr lang="en-US" sz="2800" b="0" i="1" u="none">
                <a:solidFill>
                  <a:schemeClr val="dk1"/>
                </a:solidFill>
                <a:latin typeface="Arial"/>
                <a:ea typeface="Arial"/>
                <a:cs typeface="Arial"/>
                <a:sym typeface="Arial"/>
              </a:rPr>
              <a:t>deepest </a:t>
            </a:r>
            <a:r>
              <a:rPr lang="en-US" sz="2800" b="0" i="0" u="none">
                <a:solidFill>
                  <a:schemeClr val="dk1"/>
                </a:solidFill>
                <a:latin typeface="Arial"/>
                <a:ea typeface="Arial"/>
                <a:cs typeface="Arial"/>
                <a:sym typeface="Arial"/>
              </a:rPr>
              <a:t>unexpanded node</a:t>
            </a:r>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Implementation: </a:t>
            </a:r>
            <a:r>
              <a:rPr lang="en-US" sz="2800" b="0" i="1" u="none">
                <a:solidFill>
                  <a:schemeClr val="dk1"/>
                </a:solidFill>
                <a:latin typeface="Arial"/>
                <a:ea typeface="Arial"/>
                <a:cs typeface="Arial"/>
                <a:sym typeface="Arial"/>
              </a:rPr>
              <a:t>fringe </a:t>
            </a:r>
            <a:r>
              <a:rPr lang="en-US" sz="2800" b="0" i="0" u="none">
                <a:solidFill>
                  <a:schemeClr val="dk1"/>
                </a:solidFill>
                <a:latin typeface="Arial"/>
                <a:ea typeface="Arial"/>
                <a:cs typeface="Arial"/>
                <a:sym typeface="Arial"/>
              </a:rPr>
              <a:t>is a LIFO queue (= stack)</a:t>
            </a:r>
            <a:endParaRPr/>
          </a:p>
          <a:p>
            <a:pPr marL="34290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588" name="Google Shape;588;p53"/>
          <p:cNvPicPr preferRelativeResize="0">
            <a:picLocks noGrp="1"/>
          </p:cNvPicPr>
          <p:nvPr>
            <p:ph type="body" idx="1"/>
          </p:nvPr>
        </p:nvPicPr>
        <p:blipFill rotWithShape="1">
          <a:blip r:embed="rId3">
            <a:alphaModFix/>
          </a:blip>
          <a:srcRect/>
          <a:stretch/>
        </p:blipFill>
        <p:spPr>
          <a:xfrm>
            <a:off x="1905000" y="2819400"/>
            <a:ext cx="5105400" cy="3436937"/>
          </a:xfrm>
          <a:prstGeom prst="rect">
            <a:avLst/>
          </a:prstGeom>
          <a:noFill/>
          <a:ln>
            <a:noFill/>
          </a:ln>
        </p:spPr>
      </p:pic>
      <p:sp>
        <p:nvSpPr>
          <p:cNvPr id="589" name="Google Shape;589;p53"/>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51</a:t>
            </a:fld>
            <a:endParaRPr/>
          </a:p>
        </p:txBody>
      </p:sp>
      <p:pic>
        <p:nvPicPr>
          <p:cNvPr id="590" name="Google Shape;590;p53"/>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591" name="Google Shape;591;p53"/>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4"/>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Depth-First Search</a:t>
            </a:r>
            <a:endParaRPr/>
          </a:p>
        </p:txBody>
      </p:sp>
      <p:sp>
        <p:nvSpPr>
          <p:cNvPr id="597" name="Google Shape;597;p54"/>
          <p:cNvSpPr txBox="1">
            <a:spLocks noGrp="1"/>
          </p:cNvSpPr>
          <p:nvPr>
            <p:ph type="body" idx="1"/>
          </p:nvPr>
        </p:nvSpPr>
        <p:spPr>
          <a:xfrm>
            <a:off x="457200" y="1600200"/>
            <a:ext cx="8382000" cy="21859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Expand </a:t>
            </a:r>
            <a:r>
              <a:rPr lang="en-US" sz="2800" b="0" i="1" u="none">
                <a:solidFill>
                  <a:schemeClr val="dk1"/>
                </a:solidFill>
                <a:latin typeface="Arial"/>
                <a:ea typeface="Arial"/>
                <a:cs typeface="Arial"/>
                <a:sym typeface="Arial"/>
              </a:rPr>
              <a:t>deepest </a:t>
            </a:r>
            <a:r>
              <a:rPr lang="en-US" sz="2800" b="0" i="0" u="none">
                <a:solidFill>
                  <a:schemeClr val="dk1"/>
                </a:solidFill>
                <a:latin typeface="Arial"/>
                <a:ea typeface="Arial"/>
                <a:cs typeface="Arial"/>
                <a:sym typeface="Arial"/>
              </a:rPr>
              <a:t>unexpanded node</a:t>
            </a:r>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Implementation: </a:t>
            </a:r>
            <a:r>
              <a:rPr lang="en-US" sz="2800" b="0" i="1" u="none">
                <a:solidFill>
                  <a:schemeClr val="dk1"/>
                </a:solidFill>
                <a:latin typeface="Arial"/>
                <a:ea typeface="Arial"/>
                <a:cs typeface="Arial"/>
                <a:sym typeface="Arial"/>
              </a:rPr>
              <a:t>fringe </a:t>
            </a:r>
            <a:r>
              <a:rPr lang="en-US" sz="2800" b="0" i="0" u="none">
                <a:solidFill>
                  <a:schemeClr val="dk1"/>
                </a:solidFill>
                <a:latin typeface="Arial"/>
                <a:ea typeface="Arial"/>
                <a:cs typeface="Arial"/>
                <a:sym typeface="Arial"/>
              </a:rPr>
              <a:t>is a LIFO queue (= stack)</a:t>
            </a:r>
            <a:endParaRPr/>
          </a:p>
          <a:p>
            <a:pPr marL="34290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598" name="Google Shape;598;p54"/>
          <p:cNvPicPr preferRelativeResize="0">
            <a:picLocks noGrp="1"/>
          </p:cNvPicPr>
          <p:nvPr>
            <p:ph type="body" idx="1"/>
          </p:nvPr>
        </p:nvPicPr>
        <p:blipFill rotWithShape="1">
          <a:blip r:embed="rId3">
            <a:alphaModFix/>
          </a:blip>
          <a:srcRect/>
          <a:stretch/>
        </p:blipFill>
        <p:spPr>
          <a:xfrm>
            <a:off x="1600200" y="2971800"/>
            <a:ext cx="5715000" cy="3435350"/>
          </a:xfrm>
          <a:prstGeom prst="rect">
            <a:avLst/>
          </a:prstGeom>
          <a:noFill/>
          <a:ln>
            <a:noFill/>
          </a:ln>
        </p:spPr>
      </p:pic>
      <p:sp>
        <p:nvSpPr>
          <p:cNvPr id="599" name="Google Shape;599;p54"/>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52</a:t>
            </a:fld>
            <a:endParaRPr/>
          </a:p>
        </p:txBody>
      </p:sp>
      <p:pic>
        <p:nvPicPr>
          <p:cNvPr id="600" name="Google Shape;600;p54"/>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601" name="Google Shape;601;p54"/>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55"/>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Depth-First Search</a:t>
            </a:r>
            <a:endParaRPr/>
          </a:p>
        </p:txBody>
      </p:sp>
      <p:sp>
        <p:nvSpPr>
          <p:cNvPr id="607" name="Google Shape;607;p55"/>
          <p:cNvSpPr txBox="1">
            <a:spLocks noGrp="1"/>
          </p:cNvSpPr>
          <p:nvPr>
            <p:ph type="body" idx="1"/>
          </p:nvPr>
        </p:nvSpPr>
        <p:spPr>
          <a:xfrm>
            <a:off x="457200" y="1600200"/>
            <a:ext cx="8534400" cy="21859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Expand </a:t>
            </a:r>
            <a:r>
              <a:rPr lang="en-US" sz="2800" b="0" i="1" u="none">
                <a:solidFill>
                  <a:schemeClr val="dk1"/>
                </a:solidFill>
                <a:latin typeface="Arial"/>
                <a:ea typeface="Arial"/>
                <a:cs typeface="Arial"/>
                <a:sym typeface="Arial"/>
              </a:rPr>
              <a:t>deepest </a:t>
            </a:r>
            <a:r>
              <a:rPr lang="en-US" sz="2800" b="0" i="0" u="none">
                <a:solidFill>
                  <a:schemeClr val="dk1"/>
                </a:solidFill>
                <a:latin typeface="Arial"/>
                <a:ea typeface="Arial"/>
                <a:cs typeface="Arial"/>
                <a:sym typeface="Arial"/>
              </a:rPr>
              <a:t>unexpanded node</a:t>
            </a:r>
            <a:endParaRPr/>
          </a:p>
          <a:p>
            <a:pPr marL="34290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Implementation: </a:t>
            </a:r>
            <a:r>
              <a:rPr lang="en-US" sz="2800" b="0" i="1" u="none">
                <a:solidFill>
                  <a:schemeClr val="dk1"/>
                </a:solidFill>
                <a:latin typeface="Arial"/>
                <a:ea typeface="Arial"/>
                <a:cs typeface="Arial"/>
                <a:sym typeface="Arial"/>
              </a:rPr>
              <a:t>fringe </a:t>
            </a:r>
            <a:r>
              <a:rPr lang="en-US" sz="2800" b="0" i="0" u="none">
                <a:solidFill>
                  <a:schemeClr val="dk1"/>
                </a:solidFill>
                <a:latin typeface="Arial"/>
                <a:ea typeface="Arial"/>
                <a:cs typeface="Arial"/>
                <a:sym typeface="Arial"/>
              </a:rPr>
              <a:t>is a LIFO queue (= stack)</a:t>
            </a:r>
            <a:endParaRPr/>
          </a:p>
          <a:p>
            <a:pPr marL="34290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pic>
        <p:nvPicPr>
          <p:cNvPr id="608" name="Google Shape;608;p55"/>
          <p:cNvPicPr preferRelativeResize="0">
            <a:picLocks noGrp="1"/>
          </p:cNvPicPr>
          <p:nvPr>
            <p:ph type="body" idx="1"/>
          </p:nvPr>
        </p:nvPicPr>
        <p:blipFill rotWithShape="1">
          <a:blip r:embed="rId3">
            <a:alphaModFix/>
          </a:blip>
          <a:srcRect/>
          <a:stretch/>
        </p:blipFill>
        <p:spPr>
          <a:xfrm>
            <a:off x="1600200" y="2895600"/>
            <a:ext cx="5486400" cy="3578225"/>
          </a:xfrm>
          <a:prstGeom prst="rect">
            <a:avLst/>
          </a:prstGeom>
          <a:noFill/>
          <a:ln>
            <a:noFill/>
          </a:ln>
        </p:spPr>
      </p:pic>
      <p:sp>
        <p:nvSpPr>
          <p:cNvPr id="609" name="Google Shape;609;p55"/>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53</a:t>
            </a:fld>
            <a:endParaRPr/>
          </a:p>
        </p:txBody>
      </p:sp>
      <p:pic>
        <p:nvPicPr>
          <p:cNvPr id="610" name="Google Shape;610;p55"/>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611" name="Google Shape;611;p55"/>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615"/>
        <p:cNvGrpSpPr/>
        <p:nvPr/>
      </p:nvGrpSpPr>
      <p:grpSpPr>
        <a:xfrm>
          <a:off x="0" y="0"/>
          <a:ext cx="0" cy="0"/>
          <a:chOff x="0" y="0"/>
          <a:chExt cx="0" cy="0"/>
        </a:xfrm>
      </p:grpSpPr>
      <p:sp>
        <p:nvSpPr>
          <p:cNvPr id="616" name="Google Shape;616;p56"/>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DF-Search: Evaluation</a:t>
            </a:r>
            <a:endParaRPr/>
          </a:p>
        </p:txBody>
      </p:sp>
      <p:sp>
        <p:nvSpPr>
          <p:cNvPr id="617" name="Google Shape;617;p5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Completeness:</a:t>
            </a:r>
            <a:endParaRPr/>
          </a:p>
          <a:p>
            <a:pPr marL="742950" lvl="1" indent="-28575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Is a solution always found if one exists?</a:t>
            </a:r>
            <a:endParaRPr/>
          </a:p>
          <a:p>
            <a:pPr marL="742950" lvl="1" indent="-28575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No (unless search space is finite and no loops are possible)</a:t>
            </a:r>
            <a:endParaRPr/>
          </a:p>
          <a:p>
            <a:pPr marL="342900" lvl="0" indent="-342900" algn="just"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Optimality:</a:t>
            </a:r>
            <a:endParaRPr/>
          </a:p>
          <a:p>
            <a:pPr marL="742950" lvl="1" indent="-28575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Is the least-cost solution always found?</a:t>
            </a:r>
            <a:endParaRPr/>
          </a:p>
          <a:p>
            <a:pPr marL="742950" lvl="1" indent="-28575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No</a:t>
            </a:r>
            <a:endParaRPr/>
          </a:p>
        </p:txBody>
      </p:sp>
      <p:sp>
        <p:nvSpPr>
          <p:cNvPr id="618" name="Google Shape;618;p56"/>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54</a:t>
            </a:fld>
            <a:endParaRPr/>
          </a:p>
        </p:txBody>
      </p:sp>
      <p:pic>
        <p:nvPicPr>
          <p:cNvPr id="619" name="Google Shape;619;p56"/>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620" name="Google Shape;620;p56"/>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624"/>
        <p:cNvGrpSpPr/>
        <p:nvPr/>
      </p:nvGrpSpPr>
      <p:grpSpPr>
        <a:xfrm>
          <a:off x="0" y="0"/>
          <a:ext cx="0" cy="0"/>
          <a:chOff x="0" y="0"/>
          <a:chExt cx="0" cy="0"/>
        </a:xfrm>
      </p:grpSpPr>
      <p:sp>
        <p:nvSpPr>
          <p:cNvPr id="625" name="Google Shape;625;p57"/>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DF-Search: Evaluation</a:t>
            </a:r>
            <a:endParaRPr/>
          </a:p>
        </p:txBody>
      </p:sp>
      <p:sp>
        <p:nvSpPr>
          <p:cNvPr id="626" name="Google Shape;626;p5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Time complexity: </a:t>
            </a:r>
            <a:r>
              <a:rPr lang="en-US" sz="3200" b="0" i="1" u="none">
                <a:solidFill>
                  <a:schemeClr val="dk1"/>
                </a:solidFill>
                <a:latin typeface="Arial"/>
                <a:ea typeface="Arial"/>
                <a:cs typeface="Arial"/>
                <a:sym typeface="Arial"/>
              </a:rPr>
              <a:t>O</a:t>
            </a:r>
            <a:r>
              <a:rPr lang="en-US" sz="3200" b="0" i="0" u="none">
                <a:solidFill>
                  <a:schemeClr val="dk1"/>
                </a:solidFill>
                <a:latin typeface="Arial"/>
                <a:ea typeface="Arial"/>
                <a:cs typeface="Arial"/>
                <a:sym typeface="Arial"/>
              </a:rPr>
              <a:t>(</a:t>
            </a:r>
            <a:r>
              <a:rPr lang="en-US" sz="3200" b="0" i="1" u="none">
                <a:solidFill>
                  <a:schemeClr val="dk1"/>
                </a:solidFill>
                <a:latin typeface="Arial"/>
                <a:ea typeface="Arial"/>
                <a:cs typeface="Arial"/>
                <a:sym typeface="Arial"/>
              </a:rPr>
              <a:t>b</a:t>
            </a:r>
            <a:r>
              <a:rPr lang="en-US" sz="3200" b="0" i="1" u="none" baseline="30000">
                <a:solidFill>
                  <a:schemeClr val="dk1"/>
                </a:solidFill>
                <a:latin typeface="Arial"/>
                <a:ea typeface="Arial"/>
                <a:cs typeface="Arial"/>
                <a:sym typeface="Arial"/>
              </a:rPr>
              <a:t>m</a:t>
            </a:r>
            <a:r>
              <a:rPr lang="en-US" sz="3200" b="0" i="0" u="none">
                <a:solidFill>
                  <a:schemeClr val="dk1"/>
                </a:solidFill>
                <a:latin typeface="Arial"/>
                <a:ea typeface="Arial"/>
                <a:cs typeface="Arial"/>
                <a:sym typeface="Arial"/>
              </a:rPr>
              <a:t>)</a:t>
            </a:r>
            <a:endParaRPr/>
          </a:p>
          <a:p>
            <a:pPr marL="342900" lvl="0" indent="-342900" algn="just"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 general, time is terrible if </a:t>
            </a:r>
            <a:r>
              <a:rPr lang="en-US" sz="3200" b="0" i="1" u="none">
                <a:solidFill>
                  <a:schemeClr val="dk1"/>
                </a:solidFill>
                <a:latin typeface="Arial"/>
                <a:ea typeface="Arial"/>
                <a:cs typeface="Arial"/>
                <a:sym typeface="Arial"/>
              </a:rPr>
              <a:t>m </a:t>
            </a:r>
            <a:r>
              <a:rPr lang="en-US" sz="3200" b="0" i="0" u="none">
                <a:solidFill>
                  <a:schemeClr val="dk1"/>
                </a:solidFill>
                <a:latin typeface="Arial"/>
                <a:ea typeface="Arial"/>
                <a:cs typeface="Arial"/>
                <a:sym typeface="Arial"/>
              </a:rPr>
              <a:t>(maximal depth) is much larger than </a:t>
            </a:r>
            <a:r>
              <a:rPr lang="en-US" sz="3200" b="0" i="1" u="none">
                <a:solidFill>
                  <a:schemeClr val="dk1"/>
                </a:solidFill>
                <a:latin typeface="Arial"/>
                <a:ea typeface="Arial"/>
                <a:cs typeface="Arial"/>
                <a:sym typeface="Arial"/>
              </a:rPr>
              <a:t>d </a:t>
            </a:r>
            <a:r>
              <a:rPr lang="en-US" sz="3200" b="0" i="0" u="none">
                <a:solidFill>
                  <a:schemeClr val="dk1"/>
                </a:solidFill>
                <a:latin typeface="Arial"/>
                <a:ea typeface="Arial"/>
                <a:cs typeface="Arial"/>
                <a:sym typeface="Arial"/>
              </a:rPr>
              <a:t>(depth of shallowest solution)</a:t>
            </a:r>
            <a:endParaRPr/>
          </a:p>
          <a:p>
            <a:pPr marL="742950" lvl="1" indent="-285750" algn="just"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But if there exist many solutions then faster than BF-search</a:t>
            </a:r>
            <a:endParaRPr/>
          </a:p>
          <a:p>
            <a:pPr marL="342900" lvl="0" indent="-342900" algn="just"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 Space complexity: </a:t>
            </a:r>
            <a:r>
              <a:rPr lang="en-US" sz="3200" b="0" i="1" u="none">
                <a:solidFill>
                  <a:schemeClr val="dk1"/>
                </a:solidFill>
                <a:latin typeface="Arial"/>
                <a:ea typeface="Arial"/>
                <a:cs typeface="Arial"/>
                <a:sym typeface="Arial"/>
              </a:rPr>
              <a:t>O</a:t>
            </a:r>
            <a:r>
              <a:rPr lang="en-US" sz="3200" b="0" i="0" u="none">
                <a:solidFill>
                  <a:schemeClr val="dk1"/>
                </a:solidFill>
                <a:latin typeface="Arial"/>
                <a:ea typeface="Arial"/>
                <a:cs typeface="Arial"/>
                <a:sym typeface="Arial"/>
              </a:rPr>
              <a:t>(</a:t>
            </a:r>
            <a:r>
              <a:rPr lang="en-US" sz="3200" b="0" i="1" u="none">
                <a:solidFill>
                  <a:schemeClr val="dk1"/>
                </a:solidFill>
                <a:latin typeface="Arial"/>
                <a:ea typeface="Arial"/>
                <a:cs typeface="Arial"/>
                <a:sym typeface="Arial"/>
              </a:rPr>
              <a:t>bm</a:t>
            </a:r>
            <a:r>
              <a:rPr lang="en-US" sz="3200" b="0" i="0" u="none">
                <a:solidFill>
                  <a:schemeClr val="dk1"/>
                </a:solidFill>
                <a:latin typeface="Arial"/>
                <a:ea typeface="Arial"/>
                <a:cs typeface="Arial"/>
                <a:sym typeface="Arial"/>
              </a:rPr>
              <a:t>)</a:t>
            </a:r>
            <a:endParaRPr/>
          </a:p>
          <a:p>
            <a:pPr marL="742950" lvl="1" indent="-285750" algn="just"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Backtracking search uses even less memory (one successor instead of all </a:t>
            </a:r>
            <a:r>
              <a:rPr lang="en-US" sz="2800" b="0" i="1" u="none">
                <a:solidFill>
                  <a:schemeClr val="dk1"/>
                </a:solidFill>
                <a:latin typeface="Arial"/>
                <a:ea typeface="Arial"/>
                <a:cs typeface="Arial"/>
                <a:sym typeface="Arial"/>
              </a:rPr>
              <a:t>b)</a:t>
            </a:r>
            <a:endParaRPr/>
          </a:p>
        </p:txBody>
      </p:sp>
      <p:sp>
        <p:nvSpPr>
          <p:cNvPr id="627" name="Google Shape;627;p57"/>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55</a:t>
            </a:fld>
            <a:endParaRPr/>
          </a:p>
        </p:txBody>
      </p:sp>
      <p:pic>
        <p:nvPicPr>
          <p:cNvPr id="628" name="Google Shape;628;p57"/>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629" name="Google Shape;629;p57"/>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8"/>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Depth-Limited Search</a:t>
            </a:r>
            <a:endParaRPr/>
          </a:p>
        </p:txBody>
      </p:sp>
      <p:sp>
        <p:nvSpPr>
          <p:cNvPr id="635" name="Google Shape;635;p58"/>
          <p:cNvSpPr txBox="1">
            <a:spLocks noGrp="1"/>
          </p:cNvSpPr>
          <p:nvPr>
            <p:ph type="body" idx="1"/>
          </p:nvPr>
        </p:nvSpPr>
        <p:spPr>
          <a:xfrm>
            <a:off x="152400" y="1416050"/>
            <a:ext cx="8839200" cy="49339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DF-search with depth limit </a:t>
            </a:r>
            <a:r>
              <a:rPr lang="en-US" sz="3200" b="0" i="1" u="none">
                <a:solidFill>
                  <a:schemeClr val="dk1"/>
                </a:solidFill>
                <a:latin typeface="Consolas"/>
                <a:ea typeface="Consolas"/>
                <a:cs typeface="Consolas"/>
                <a:sym typeface="Consolas"/>
              </a:rPr>
              <a:t>l</a:t>
            </a:r>
            <a:endParaRPr/>
          </a:p>
          <a:p>
            <a:pPr marL="742950" lvl="1" indent="-28575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i.e. nodes at depth </a:t>
            </a:r>
            <a:r>
              <a:rPr lang="en-US" sz="2800" b="0" i="1" u="none">
                <a:solidFill>
                  <a:schemeClr val="dk1"/>
                </a:solidFill>
                <a:latin typeface="Consolas"/>
                <a:ea typeface="Consolas"/>
                <a:cs typeface="Consolas"/>
                <a:sym typeface="Consolas"/>
              </a:rPr>
              <a:t>l</a:t>
            </a:r>
            <a:r>
              <a:rPr lang="en-US" sz="2800" b="0" i="1" u="none">
                <a:solidFill>
                  <a:schemeClr val="dk1"/>
                </a:solidFill>
                <a:latin typeface="Arial"/>
                <a:ea typeface="Arial"/>
                <a:cs typeface="Arial"/>
                <a:sym typeface="Arial"/>
              </a:rPr>
              <a:t> </a:t>
            </a:r>
            <a:r>
              <a:rPr lang="en-US" sz="2800" b="0" i="0" u="none">
                <a:solidFill>
                  <a:schemeClr val="dk1"/>
                </a:solidFill>
                <a:latin typeface="Arial"/>
                <a:ea typeface="Arial"/>
                <a:cs typeface="Arial"/>
                <a:sym typeface="Arial"/>
              </a:rPr>
              <a:t>have no successors</a:t>
            </a:r>
            <a:endParaRPr/>
          </a:p>
          <a:p>
            <a:pPr marL="742950" lvl="1" indent="-28575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Problem knowledge can be used</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 Solves the infinite-path problem</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 If </a:t>
            </a:r>
            <a:r>
              <a:rPr lang="en-US" sz="3200" b="0" i="1" u="none">
                <a:solidFill>
                  <a:schemeClr val="dk1"/>
                </a:solidFill>
                <a:latin typeface="Consolas"/>
                <a:ea typeface="Consolas"/>
                <a:cs typeface="Consolas"/>
                <a:sym typeface="Consolas"/>
              </a:rPr>
              <a:t>l</a:t>
            </a:r>
            <a:r>
              <a:rPr lang="en-US" sz="3200" b="0" i="1" u="none">
                <a:solidFill>
                  <a:schemeClr val="dk1"/>
                </a:solidFill>
                <a:latin typeface="Arial"/>
                <a:ea typeface="Arial"/>
                <a:cs typeface="Arial"/>
                <a:sym typeface="Arial"/>
              </a:rPr>
              <a:t> &lt; </a:t>
            </a:r>
            <a:r>
              <a:rPr lang="en-US" sz="3200" b="0" i="1" u="none">
                <a:solidFill>
                  <a:schemeClr val="dk1"/>
                </a:solidFill>
                <a:latin typeface="Consolas"/>
                <a:ea typeface="Consolas"/>
                <a:cs typeface="Consolas"/>
                <a:sym typeface="Consolas"/>
              </a:rPr>
              <a:t>d</a:t>
            </a:r>
            <a:r>
              <a:rPr lang="en-US" sz="3200" b="0" i="1" u="none">
                <a:solidFill>
                  <a:schemeClr val="dk1"/>
                </a:solidFill>
                <a:latin typeface="Arial"/>
                <a:ea typeface="Arial"/>
                <a:cs typeface="Arial"/>
                <a:sym typeface="Arial"/>
              </a:rPr>
              <a:t> </a:t>
            </a:r>
            <a:r>
              <a:rPr lang="en-US" sz="3200" b="0" i="0" u="none">
                <a:solidFill>
                  <a:schemeClr val="dk1"/>
                </a:solidFill>
                <a:latin typeface="Arial"/>
                <a:ea typeface="Arial"/>
                <a:cs typeface="Arial"/>
                <a:sym typeface="Arial"/>
              </a:rPr>
              <a:t>then incompleteness results</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 Time complexity: </a:t>
            </a:r>
            <a:r>
              <a:rPr lang="en-US" sz="3200" b="0" i="1" u="none">
                <a:solidFill>
                  <a:schemeClr val="dk1"/>
                </a:solidFill>
                <a:latin typeface="Arial"/>
                <a:ea typeface="Arial"/>
                <a:cs typeface="Arial"/>
                <a:sym typeface="Arial"/>
              </a:rPr>
              <a:t>O</a:t>
            </a:r>
            <a:r>
              <a:rPr lang="en-US" sz="3200" b="0" i="0" u="none">
                <a:solidFill>
                  <a:schemeClr val="dk1"/>
                </a:solidFill>
                <a:latin typeface="Arial"/>
                <a:ea typeface="Arial"/>
                <a:cs typeface="Arial"/>
                <a:sym typeface="Arial"/>
              </a:rPr>
              <a:t>(</a:t>
            </a:r>
            <a:r>
              <a:rPr lang="en-US" sz="3200" b="0" i="1" u="none">
                <a:solidFill>
                  <a:schemeClr val="dk1"/>
                </a:solidFill>
                <a:latin typeface="Consolas"/>
                <a:ea typeface="Consolas"/>
                <a:cs typeface="Consolas"/>
                <a:sym typeface="Consolas"/>
              </a:rPr>
              <a:t>b</a:t>
            </a:r>
            <a:r>
              <a:rPr lang="en-US" sz="3200" b="0" i="1" u="none" baseline="30000">
                <a:solidFill>
                  <a:schemeClr val="dk1"/>
                </a:solidFill>
                <a:latin typeface="Consolas"/>
                <a:ea typeface="Consolas"/>
                <a:cs typeface="Consolas"/>
                <a:sym typeface="Consolas"/>
              </a:rPr>
              <a:t>l</a:t>
            </a:r>
            <a:r>
              <a:rPr lang="en-US" sz="3200" b="0" i="0" u="none">
                <a:solidFill>
                  <a:schemeClr val="dk1"/>
                </a:solidFill>
                <a:latin typeface="Arial"/>
                <a:ea typeface="Arial"/>
                <a:cs typeface="Arial"/>
                <a:sym typeface="Arial"/>
              </a:rPr>
              <a:t>)</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 Space complexity: </a:t>
            </a:r>
            <a:r>
              <a:rPr lang="en-US" sz="3200" b="0" i="1" u="none">
                <a:solidFill>
                  <a:schemeClr val="dk1"/>
                </a:solidFill>
                <a:latin typeface="Arial"/>
                <a:ea typeface="Arial"/>
                <a:cs typeface="Arial"/>
                <a:sym typeface="Arial"/>
              </a:rPr>
              <a:t>O</a:t>
            </a:r>
            <a:r>
              <a:rPr lang="en-US" sz="3200" b="0" i="0" u="none">
                <a:solidFill>
                  <a:schemeClr val="dk1"/>
                </a:solidFill>
                <a:latin typeface="Arial"/>
                <a:ea typeface="Arial"/>
                <a:cs typeface="Arial"/>
                <a:sym typeface="Arial"/>
              </a:rPr>
              <a:t>(</a:t>
            </a:r>
            <a:r>
              <a:rPr lang="en-US" sz="3200" b="0" i="1" u="none">
                <a:solidFill>
                  <a:schemeClr val="dk1"/>
                </a:solidFill>
                <a:latin typeface="Consolas"/>
                <a:ea typeface="Consolas"/>
                <a:cs typeface="Consolas"/>
                <a:sym typeface="Consolas"/>
              </a:rPr>
              <a:t>bl</a:t>
            </a:r>
            <a:r>
              <a:rPr lang="en-US" sz="3200" b="0" i="0" u="none">
                <a:solidFill>
                  <a:schemeClr val="dk1"/>
                </a:solidFill>
                <a:latin typeface="Arial"/>
                <a:ea typeface="Arial"/>
                <a:cs typeface="Arial"/>
                <a:sym typeface="Arial"/>
              </a:rPr>
              <a:t>)</a:t>
            </a:r>
            <a:endParaRPr/>
          </a:p>
          <a:p>
            <a:pPr marL="342900" lvl="0" indent="-342900" algn="just"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Depth-first search can be viewed as a special case of depth-limited search with </a:t>
            </a:r>
            <a:r>
              <a:rPr lang="en-US" sz="3200" b="0" i="1" u="none">
                <a:solidFill>
                  <a:schemeClr val="dk1"/>
                </a:solidFill>
                <a:latin typeface="Consolas"/>
                <a:ea typeface="Consolas"/>
                <a:cs typeface="Consolas"/>
                <a:sym typeface="Consolas"/>
              </a:rPr>
              <a:t>l</a:t>
            </a:r>
            <a:r>
              <a:rPr lang="en-US" sz="3200" b="0" i="0" u="none">
                <a:solidFill>
                  <a:schemeClr val="dk1"/>
                </a:solidFill>
                <a:latin typeface="Arial"/>
                <a:ea typeface="Arial"/>
                <a:cs typeface="Arial"/>
                <a:sym typeface="Arial"/>
              </a:rPr>
              <a:t> = </a:t>
            </a:r>
            <a:r>
              <a:rPr lang="en-US" sz="3200" b="0" i="1" u="none">
                <a:solidFill>
                  <a:schemeClr val="dk1"/>
                </a:solidFill>
                <a:latin typeface="Arial"/>
                <a:ea typeface="Arial"/>
                <a:cs typeface="Arial"/>
                <a:sym typeface="Arial"/>
              </a:rPr>
              <a:t>∞.</a:t>
            </a:r>
            <a:endParaRPr sz="3200" b="0" i="0" u="none">
              <a:solidFill>
                <a:schemeClr val="dk1"/>
              </a:solidFill>
              <a:latin typeface="Arial"/>
              <a:ea typeface="Arial"/>
              <a:cs typeface="Arial"/>
              <a:sym typeface="Arial"/>
            </a:endParaRPr>
          </a:p>
          <a:p>
            <a:pPr marL="342900" lvl="0" indent="-139700" algn="l" rtl="0">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
        <p:nvSpPr>
          <p:cNvPr id="636" name="Google Shape;636;p58"/>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56</a:t>
            </a:fld>
            <a:endParaRPr/>
          </a:p>
        </p:txBody>
      </p:sp>
      <p:pic>
        <p:nvPicPr>
          <p:cNvPr id="637" name="Google Shape;637;p58"/>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638" name="Google Shape;638;p58"/>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59"/>
          <p:cNvSpPr txBox="1">
            <a:spLocks noGrp="1"/>
          </p:cNvSpPr>
          <p:nvPr>
            <p:ph type="title"/>
          </p:nvPr>
        </p:nvSpPr>
        <p:spPr>
          <a:xfrm>
            <a:off x="0" y="76200"/>
            <a:ext cx="9144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Depth-Limited Search with </a:t>
            </a:r>
            <a:r>
              <a:rPr lang="en-US" sz="4400" b="1" i="1" u="none">
                <a:solidFill>
                  <a:srgbClr val="C00000"/>
                </a:solidFill>
                <a:latin typeface="Arial"/>
                <a:ea typeface="Arial"/>
                <a:cs typeface="Arial"/>
                <a:sym typeface="Arial"/>
              </a:rPr>
              <a:t>l</a:t>
            </a:r>
            <a:r>
              <a:rPr lang="en-US" sz="4400" b="1" i="0" u="none">
                <a:solidFill>
                  <a:srgbClr val="C00000"/>
                </a:solidFill>
                <a:latin typeface="Arial"/>
                <a:ea typeface="Arial"/>
                <a:cs typeface="Arial"/>
                <a:sym typeface="Arial"/>
              </a:rPr>
              <a:t> = 2</a:t>
            </a:r>
            <a:endParaRPr/>
          </a:p>
        </p:txBody>
      </p:sp>
      <p:pic>
        <p:nvPicPr>
          <p:cNvPr id="644" name="Google Shape;644;p59"/>
          <p:cNvPicPr preferRelativeResize="0">
            <a:picLocks noGrp="1"/>
          </p:cNvPicPr>
          <p:nvPr>
            <p:ph type="body" idx="1"/>
          </p:nvPr>
        </p:nvPicPr>
        <p:blipFill rotWithShape="1">
          <a:blip r:embed="rId3">
            <a:alphaModFix/>
          </a:blip>
          <a:srcRect/>
          <a:stretch/>
        </p:blipFill>
        <p:spPr>
          <a:xfrm>
            <a:off x="990600" y="1752600"/>
            <a:ext cx="7086600" cy="3897312"/>
          </a:xfrm>
          <a:prstGeom prst="rect">
            <a:avLst/>
          </a:prstGeom>
          <a:noFill/>
          <a:ln>
            <a:noFill/>
          </a:ln>
        </p:spPr>
      </p:pic>
      <p:sp>
        <p:nvSpPr>
          <p:cNvPr id="645" name="Google Shape;645;p59"/>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57</a:t>
            </a:fld>
            <a:endParaRPr/>
          </a:p>
        </p:txBody>
      </p:sp>
      <p:pic>
        <p:nvPicPr>
          <p:cNvPr id="646" name="Google Shape;646;p59"/>
          <p:cNvPicPr preferRelativeResize="0"/>
          <p:nvPr/>
        </p:nvPicPr>
        <p:blipFill rotWithShape="1">
          <a:blip r:embed="rId4">
            <a:alphaModFix/>
          </a:blip>
          <a:srcRect/>
          <a:stretch/>
        </p:blipFill>
        <p:spPr>
          <a:xfrm>
            <a:off x="8686800" y="0"/>
            <a:ext cx="457200" cy="457200"/>
          </a:xfrm>
          <a:prstGeom prst="rect">
            <a:avLst/>
          </a:prstGeom>
          <a:noFill/>
          <a:ln>
            <a:noFill/>
          </a:ln>
        </p:spPr>
      </p:pic>
      <p:sp>
        <p:nvSpPr>
          <p:cNvPr id="647" name="Google Shape;647;p59"/>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p60"/>
          <p:cNvPicPr preferRelativeResize="0">
            <a:picLocks noGrp="1"/>
          </p:cNvPicPr>
          <p:nvPr>
            <p:ph type="body" idx="1"/>
          </p:nvPr>
        </p:nvPicPr>
        <p:blipFill rotWithShape="1">
          <a:blip r:embed="rId3">
            <a:alphaModFix/>
          </a:blip>
          <a:srcRect/>
          <a:stretch/>
        </p:blipFill>
        <p:spPr>
          <a:xfrm>
            <a:off x="1738312" y="1500187"/>
            <a:ext cx="5667375" cy="3400425"/>
          </a:xfrm>
          <a:prstGeom prst="rect">
            <a:avLst/>
          </a:prstGeom>
          <a:noFill/>
          <a:ln>
            <a:noFill/>
          </a:ln>
        </p:spPr>
      </p:pic>
      <p:sp>
        <p:nvSpPr>
          <p:cNvPr id="653" name="Google Shape;653;p60"/>
          <p:cNvSpPr txBox="1"/>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Depth-Limited Search with </a:t>
            </a:r>
            <a:r>
              <a:rPr lang="en-US" sz="4400" b="1" i="1" u="none">
                <a:solidFill>
                  <a:srgbClr val="C00000"/>
                </a:solidFill>
                <a:latin typeface="Arial"/>
                <a:ea typeface="Arial"/>
                <a:cs typeface="Arial"/>
                <a:sym typeface="Arial"/>
              </a:rPr>
              <a:t>l</a:t>
            </a:r>
            <a:r>
              <a:rPr lang="en-US" sz="4400" b="1" i="0" u="none">
                <a:solidFill>
                  <a:srgbClr val="C00000"/>
                </a:solidFill>
                <a:latin typeface="Arial"/>
                <a:ea typeface="Arial"/>
                <a:cs typeface="Arial"/>
                <a:sym typeface="Arial"/>
              </a:rPr>
              <a:t> = 2</a:t>
            </a:r>
            <a:endParaRPr/>
          </a:p>
        </p:txBody>
      </p:sp>
      <p:sp>
        <p:nvSpPr>
          <p:cNvPr id="654" name="Google Shape;654;p60"/>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58</a:t>
            </a:fld>
            <a:endParaRPr/>
          </a:p>
        </p:txBody>
      </p:sp>
      <p:pic>
        <p:nvPicPr>
          <p:cNvPr id="655" name="Google Shape;655;p60"/>
          <p:cNvPicPr preferRelativeResize="0"/>
          <p:nvPr/>
        </p:nvPicPr>
        <p:blipFill rotWithShape="1">
          <a:blip r:embed="rId4">
            <a:alphaModFix/>
          </a:blip>
          <a:srcRect/>
          <a:stretch/>
        </p:blipFill>
        <p:spPr>
          <a:xfrm>
            <a:off x="8778875" y="0"/>
            <a:ext cx="365125" cy="365125"/>
          </a:xfrm>
          <a:prstGeom prst="rect">
            <a:avLst/>
          </a:prstGeom>
          <a:noFill/>
          <a:ln>
            <a:noFill/>
          </a:ln>
        </p:spPr>
      </p:pic>
      <p:sp>
        <p:nvSpPr>
          <p:cNvPr id="656" name="Google Shape;656;p60"/>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61" name="Google Shape;661;p61"/>
          <p:cNvPicPr preferRelativeResize="0">
            <a:picLocks noGrp="1"/>
          </p:cNvPicPr>
          <p:nvPr>
            <p:ph type="body" idx="1"/>
          </p:nvPr>
        </p:nvPicPr>
        <p:blipFill rotWithShape="1">
          <a:blip r:embed="rId3">
            <a:alphaModFix/>
          </a:blip>
          <a:srcRect/>
          <a:stretch/>
        </p:blipFill>
        <p:spPr>
          <a:xfrm>
            <a:off x="1800225" y="1552575"/>
            <a:ext cx="5543550" cy="3295650"/>
          </a:xfrm>
          <a:prstGeom prst="rect">
            <a:avLst/>
          </a:prstGeom>
          <a:noFill/>
          <a:ln>
            <a:noFill/>
          </a:ln>
        </p:spPr>
      </p:pic>
      <p:sp>
        <p:nvSpPr>
          <p:cNvPr id="662" name="Google Shape;662;p61"/>
          <p:cNvSpPr txBox="1"/>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Depth-Limited Search with </a:t>
            </a:r>
            <a:r>
              <a:rPr lang="en-US" sz="4400" b="1" i="1" u="none">
                <a:solidFill>
                  <a:srgbClr val="C00000"/>
                </a:solidFill>
                <a:latin typeface="Arial"/>
                <a:ea typeface="Arial"/>
                <a:cs typeface="Arial"/>
                <a:sym typeface="Arial"/>
              </a:rPr>
              <a:t>l</a:t>
            </a:r>
            <a:r>
              <a:rPr lang="en-US" sz="4400" b="1" i="0" u="none">
                <a:solidFill>
                  <a:srgbClr val="C00000"/>
                </a:solidFill>
                <a:latin typeface="Arial"/>
                <a:ea typeface="Arial"/>
                <a:cs typeface="Arial"/>
                <a:sym typeface="Arial"/>
              </a:rPr>
              <a:t> = 2</a:t>
            </a:r>
            <a:endParaRPr/>
          </a:p>
        </p:txBody>
      </p:sp>
      <p:sp>
        <p:nvSpPr>
          <p:cNvPr id="663" name="Google Shape;663;p61"/>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59</a:t>
            </a:fld>
            <a:endParaRPr/>
          </a:p>
        </p:txBody>
      </p:sp>
      <p:pic>
        <p:nvPicPr>
          <p:cNvPr id="664" name="Google Shape;664;p61"/>
          <p:cNvPicPr preferRelativeResize="0"/>
          <p:nvPr/>
        </p:nvPicPr>
        <p:blipFill rotWithShape="1">
          <a:blip r:embed="rId4">
            <a:alphaModFix/>
          </a:blip>
          <a:srcRect/>
          <a:stretch/>
        </p:blipFill>
        <p:spPr>
          <a:xfrm>
            <a:off x="8778875" y="0"/>
            <a:ext cx="365125" cy="365125"/>
          </a:xfrm>
          <a:prstGeom prst="rect">
            <a:avLst/>
          </a:prstGeom>
          <a:noFill/>
          <a:ln>
            <a:noFill/>
          </a:ln>
        </p:spPr>
      </p:pic>
      <p:sp>
        <p:nvSpPr>
          <p:cNvPr id="665" name="Google Shape;665;p61"/>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Example: Romania</a:t>
            </a:r>
            <a:endParaRPr/>
          </a:p>
        </p:txBody>
      </p:sp>
      <p:sp>
        <p:nvSpPr>
          <p:cNvPr id="165" name="Google Shape;165;p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	On holiday the agent is in Romania visiting in Arad. Flight leaves tomorrow from Bucharest.</a:t>
            </a:r>
            <a:endParaRPr/>
          </a:p>
          <a:p>
            <a:pPr marL="342900" lvl="0" indent="-342900" algn="just" rtl="0">
              <a:lnSpc>
                <a:spcPct val="8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lvl="0" indent="-342900" algn="just" rtl="0">
              <a:lnSpc>
                <a:spcPct val="8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Formulate goal</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Be in Bucharest</a:t>
            </a:r>
            <a:endParaRPr/>
          </a:p>
          <a:p>
            <a:pPr marL="342900" lvl="0" indent="-342900" algn="just" rtl="0">
              <a:lnSpc>
                <a:spcPct val="8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Formulate problem</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States: various cities</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Actions: drive between cities</a:t>
            </a:r>
            <a:endParaRPr/>
          </a:p>
          <a:p>
            <a:pPr marL="342900" lvl="0" indent="-342900" algn="just" rtl="0">
              <a:lnSpc>
                <a:spcPct val="8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Find solution</a:t>
            </a:r>
            <a:endParaRPr/>
          </a:p>
          <a:p>
            <a:pPr marL="742950" lvl="1" indent="-285750" algn="just" rtl="0">
              <a:lnSpc>
                <a:spcPct val="8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Sequence of cities; e.g. Arad, Sibiu, Fagaras, Bucharest,…</a:t>
            </a:r>
            <a:endParaRPr/>
          </a:p>
        </p:txBody>
      </p:sp>
      <p:sp>
        <p:nvSpPr>
          <p:cNvPr id="166" name="Google Shape;166;p6"/>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6</a:t>
            </a:fld>
            <a:endParaRPr/>
          </a:p>
        </p:txBody>
      </p:sp>
      <p:pic>
        <p:nvPicPr>
          <p:cNvPr id="167" name="Google Shape;167;p6"/>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168" name="Google Shape;168;p6"/>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62"/>
          <p:cNvPicPr preferRelativeResize="0">
            <a:picLocks noGrp="1"/>
          </p:cNvPicPr>
          <p:nvPr>
            <p:ph type="body" idx="1"/>
          </p:nvPr>
        </p:nvPicPr>
        <p:blipFill rotWithShape="1">
          <a:blip r:embed="rId3">
            <a:alphaModFix/>
          </a:blip>
          <a:srcRect/>
          <a:stretch/>
        </p:blipFill>
        <p:spPr>
          <a:xfrm>
            <a:off x="1738312" y="1895475"/>
            <a:ext cx="5667375" cy="3286125"/>
          </a:xfrm>
          <a:prstGeom prst="rect">
            <a:avLst/>
          </a:prstGeom>
          <a:noFill/>
          <a:ln>
            <a:noFill/>
          </a:ln>
        </p:spPr>
      </p:pic>
      <p:sp>
        <p:nvSpPr>
          <p:cNvPr id="671" name="Google Shape;671;p62"/>
          <p:cNvSpPr txBox="1"/>
          <p:nvPr/>
        </p:nvSpPr>
        <p:spPr>
          <a:xfrm>
            <a:off x="0" y="0"/>
            <a:ext cx="9144000" cy="990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Depth-Limited Search with </a:t>
            </a:r>
            <a:r>
              <a:rPr lang="en-US" sz="4400" b="1" i="1" u="none">
                <a:solidFill>
                  <a:srgbClr val="C00000"/>
                </a:solidFill>
                <a:latin typeface="Arial"/>
                <a:ea typeface="Arial"/>
                <a:cs typeface="Arial"/>
                <a:sym typeface="Arial"/>
              </a:rPr>
              <a:t>l</a:t>
            </a:r>
            <a:r>
              <a:rPr lang="en-US" sz="4400" b="1" i="0" u="none">
                <a:solidFill>
                  <a:srgbClr val="C00000"/>
                </a:solidFill>
                <a:latin typeface="Arial"/>
                <a:ea typeface="Arial"/>
                <a:cs typeface="Arial"/>
                <a:sym typeface="Arial"/>
              </a:rPr>
              <a:t> = 2</a:t>
            </a:r>
            <a:endParaRPr/>
          </a:p>
        </p:txBody>
      </p:sp>
      <p:sp>
        <p:nvSpPr>
          <p:cNvPr id="672" name="Google Shape;672;p62"/>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60</a:t>
            </a:fld>
            <a:endParaRPr/>
          </a:p>
        </p:txBody>
      </p:sp>
      <p:pic>
        <p:nvPicPr>
          <p:cNvPr id="673" name="Google Shape;673;p62"/>
          <p:cNvPicPr preferRelativeResize="0"/>
          <p:nvPr/>
        </p:nvPicPr>
        <p:blipFill rotWithShape="1">
          <a:blip r:embed="rId4">
            <a:alphaModFix/>
          </a:blip>
          <a:srcRect/>
          <a:stretch/>
        </p:blipFill>
        <p:spPr>
          <a:xfrm>
            <a:off x="8778875" y="0"/>
            <a:ext cx="365125" cy="365125"/>
          </a:xfrm>
          <a:prstGeom prst="rect">
            <a:avLst/>
          </a:prstGeom>
          <a:noFill/>
          <a:ln>
            <a:noFill/>
          </a:ln>
        </p:spPr>
      </p:pic>
      <p:sp>
        <p:nvSpPr>
          <p:cNvPr id="674" name="Google Shape;674;p62"/>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63"/>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Depth-Limited Search</a:t>
            </a:r>
            <a:endParaRPr/>
          </a:p>
        </p:txBody>
      </p:sp>
      <p:sp>
        <p:nvSpPr>
          <p:cNvPr id="680" name="Google Shape;680;p63"/>
          <p:cNvSpPr txBox="1">
            <a:spLocks noGrp="1"/>
          </p:cNvSpPr>
          <p:nvPr>
            <p:ph type="body" idx="1"/>
          </p:nvPr>
        </p:nvSpPr>
        <p:spPr>
          <a:xfrm>
            <a:off x="152400" y="1416050"/>
            <a:ext cx="8839200" cy="493395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0000FF"/>
              </a:buClr>
              <a:buSzPts val="2800"/>
              <a:buFont typeface="Arial"/>
              <a:buChar char="•"/>
            </a:pPr>
            <a:r>
              <a:rPr lang="en-US" sz="2800" b="0" i="0" u="none">
                <a:solidFill>
                  <a:schemeClr val="dk1"/>
                </a:solidFill>
                <a:latin typeface="Arial"/>
                <a:ea typeface="Arial"/>
                <a:cs typeface="Arial"/>
                <a:sym typeface="Arial"/>
              </a:rPr>
              <a:t>DF-search with depth limit </a:t>
            </a:r>
            <a:r>
              <a:rPr lang="en-US" sz="2800" b="0" i="1" u="none">
                <a:solidFill>
                  <a:schemeClr val="dk1"/>
                </a:solidFill>
                <a:latin typeface="Consolas"/>
                <a:ea typeface="Consolas"/>
                <a:cs typeface="Consolas"/>
                <a:sym typeface="Consolas"/>
              </a:rPr>
              <a:t>l</a:t>
            </a:r>
            <a:endParaRPr/>
          </a:p>
          <a:p>
            <a:pPr marL="742950" lvl="1" indent="-285750" algn="just" rtl="0">
              <a:lnSpc>
                <a:spcPct val="100000"/>
              </a:lnSpc>
              <a:spcBef>
                <a:spcPts val="480"/>
              </a:spcBef>
              <a:spcAft>
                <a:spcPts val="0"/>
              </a:spcAft>
              <a:buClr>
                <a:srgbClr val="0000FF"/>
              </a:buClr>
              <a:buSzPts val="2400"/>
              <a:buFont typeface="Arial"/>
              <a:buChar char="–"/>
            </a:pPr>
            <a:r>
              <a:rPr lang="en-US" sz="2400" b="0" i="0" u="none">
                <a:solidFill>
                  <a:schemeClr val="dk1"/>
                </a:solidFill>
                <a:latin typeface="Arial"/>
                <a:ea typeface="Arial"/>
                <a:cs typeface="Arial"/>
                <a:sym typeface="Arial"/>
              </a:rPr>
              <a:t>i.e. nodes at depth </a:t>
            </a:r>
            <a:r>
              <a:rPr lang="en-US" sz="2400" b="0" i="1" u="none">
                <a:solidFill>
                  <a:schemeClr val="dk1"/>
                </a:solidFill>
                <a:latin typeface="Consolas"/>
                <a:ea typeface="Consolas"/>
                <a:cs typeface="Consolas"/>
                <a:sym typeface="Consolas"/>
              </a:rPr>
              <a:t>l</a:t>
            </a:r>
            <a:r>
              <a:rPr lang="en-US" sz="2400" b="0" i="1" u="none">
                <a:solidFill>
                  <a:schemeClr val="dk1"/>
                </a:solidFill>
                <a:latin typeface="Arial"/>
                <a:ea typeface="Arial"/>
                <a:cs typeface="Arial"/>
                <a:sym typeface="Arial"/>
              </a:rPr>
              <a:t> </a:t>
            </a:r>
            <a:r>
              <a:rPr lang="en-US" sz="2400" b="0" i="0" u="none">
                <a:solidFill>
                  <a:schemeClr val="dk1"/>
                </a:solidFill>
                <a:latin typeface="Arial"/>
                <a:ea typeface="Arial"/>
                <a:cs typeface="Arial"/>
                <a:sym typeface="Arial"/>
              </a:rPr>
              <a:t>have no successors</a:t>
            </a:r>
            <a:endParaRPr/>
          </a:p>
          <a:p>
            <a:pPr marL="742950" lvl="1" indent="-285750" algn="just" rtl="0">
              <a:lnSpc>
                <a:spcPct val="100000"/>
              </a:lnSpc>
              <a:spcBef>
                <a:spcPts val="480"/>
              </a:spcBef>
              <a:spcAft>
                <a:spcPts val="0"/>
              </a:spcAft>
              <a:buClr>
                <a:srgbClr val="0000FF"/>
              </a:buClr>
              <a:buSzPts val="2400"/>
              <a:buFont typeface="Arial"/>
              <a:buChar char="–"/>
            </a:pPr>
            <a:r>
              <a:rPr lang="en-US" sz="2400" b="0" i="0" u="none">
                <a:solidFill>
                  <a:schemeClr val="dk1"/>
                </a:solidFill>
                <a:latin typeface="Arial"/>
                <a:ea typeface="Arial"/>
                <a:cs typeface="Arial"/>
                <a:sym typeface="Arial"/>
              </a:rPr>
              <a:t>Problem knowledge can be used</a:t>
            </a:r>
            <a:endParaRPr/>
          </a:p>
          <a:p>
            <a:pPr marL="342900" lvl="0" indent="-34290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Sometimes, depth limits can be based on knowledge of the problem.</a:t>
            </a:r>
            <a:endParaRPr/>
          </a:p>
          <a:p>
            <a:pPr marL="342900" lvl="0" indent="-34290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For example, on the map of Romania there are 20 cities.</a:t>
            </a:r>
            <a:endParaRPr/>
          </a:p>
          <a:p>
            <a:pPr marL="342900" lvl="0" indent="-34290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Therefore, we know that if there is a solution, it must be of length 19 at the longest, so </a:t>
            </a:r>
            <a:r>
              <a:rPr lang="en-US" sz="2800" b="0" i="1" u="none">
                <a:solidFill>
                  <a:schemeClr val="dk1"/>
                </a:solidFill>
                <a:latin typeface="Century Schoolbook"/>
                <a:ea typeface="Century Schoolbook"/>
                <a:cs typeface="Century Schoolbook"/>
                <a:sym typeface="Century Schoolbook"/>
              </a:rPr>
              <a:t>l</a:t>
            </a:r>
            <a:r>
              <a:rPr lang="en-US" sz="2800" b="0" i="0" u="none">
                <a:solidFill>
                  <a:schemeClr val="dk1"/>
                </a:solidFill>
                <a:latin typeface="Arial"/>
                <a:ea typeface="Arial"/>
                <a:cs typeface="Arial"/>
                <a:sym typeface="Arial"/>
              </a:rPr>
              <a:t> = 19 is a possible choice.</a:t>
            </a:r>
            <a:endParaRPr/>
          </a:p>
        </p:txBody>
      </p:sp>
      <p:sp>
        <p:nvSpPr>
          <p:cNvPr id="681" name="Google Shape;681;p63"/>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61</a:t>
            </a:fld>
            <a:endParaRPr/>
          </a:p>
        </p:txBody>
      </p:sp>
      <p:pic>
        <p:nvPicPr>
          <p:cNvPr id="682" name="Google Shape;682;p63"/>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683" name="Google Shape;683;p63"/>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64"/>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Depth-Limited Search</a:t>
            </a:r>
            <a:endParaRPr/>
          </a:p>
        </p:txBody>
      </p:sp>
      <p:sp>
        <p:nvSpPr>
          <p:cNvPr id="689" name="Google Shape;689;p64"/>
          <p:cNvSpPr txBox="1">
            <a:spLocks noGrp="1"/>
          </p:cNvSpPr>
          <p:nvPr>
            <p:ph type="body" idx="1"/>
          </p:nvPr>
        </p:nvSpPr>
        <p:spPr>
          <a:xfrm>
            <a:off x="152400" y="1416050"/>
            <a:ext cx="8839200" cy="493395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But in fact if we studied the map carefully, we would discover that any city can be reached from any other city in at most 9 steps.</a:t>
            </a:r>
            <a:endParaRPr/>
          </a:p>
          <a:p>
            <a:pPr marL="342900" lvl="0" indent="-34290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This number, known as the </a:t>
            </a:r>
            <a:r>
              <a:rPr lang="en-US" sz="2800" b="1" i="0" u="none">
                <a:solidFill>
                  <a:srgbClr val="0000FF"/>
                </a:solidFill>
                <a:latin typeface="Arial"/>
                <a:ea typeface="Arial"/>
                <a:cs typeface="Arial"/>
                <a:sym typeface="Arial"/>
              </a:rPr>
              <a:t>diameter</a:t>
            </a:r>
            <a:r>
              <a:rPr lang="en-US" sz="2800" b="1" i="0" u="none">
                <a:solidFill>
                  <a:schemeClr val="dk1"/>
                </a:solidFill>
                <a:latin typeface="Arial"/>
                <a:ea typeface="Arial"/>
                <a:cs typeface="Arial"/>
                <a:sym typeface="Arial"/>
              </a:rPr>
              <a:t> </a:t>
            </a:r>
            <a:r>
              <a:rPr lang="en-US" sz="2800" b="0" i="0" u="none">
                <a:solidFill>
                  <a:schemeClr val="dk1"/>
                </a:solidFill>
                <a:latin typeface="Arial"/>
                <a:ea typeface="Arial"/>
                <a:cs typeface="Arial"/>
                <a:sym typeface="Arial"/>
              </a:rPr>
              <a:t>of the state space, gives us a better depth limit, which leads to a more efficient depth-limited search.</a:t>
            </a:r>
            <a:endParaRPr/>
          </a:p>
          <a:p>
            <a:pPr marL="342900" lvl="0" indent="-342900" algn="just" rtl="0">
              <a:lnSpc>
                <a:spcPct val="100000"/>
              </a:lnSpc>
              <a:spcBef>
                <a:spcPts val="560"/>
              </a:spcBef>
              <a:spcAft>
                <a:spcPts val="0"/>
              </a:spcAft>
              <a:buClr>
                <a:srgbClr val="0000FF"/>
              </a:buClr>
              <a:buSzPts val="2800"/>
              <a:buFont typeface="Arial"/>
              <a:buChar char="•"/>
            </a:pPr>
            <a:r>
              <a:rPr lang="en-US" sz="2800" b="1" i="1" u="none">
                <a:solidFill>
                  <a:srgbClr val="0000FF"/>
                </a:solidFill>
                <a:latin typeface="Arial"/>
                <a:ea typeface="Arial"/>
                <a:cs typeface="Arial"/>
                <a:sym typeface="Arial"/>
              </a:rPr>
              <a:t>Diameter</a:t>
            </a:r>
            <a:r>
              <a:rPr lang="en-US" sz="2800" b="0" i="0" u="none">
                <a:solidFill>
                  <a:schemeClr val="dk1"/>
                </a:solidFill>
                <a:latin typeface="Arial"/>
                <a:ea typeface="Arial"/>
                <a:cs typeface="Arial"/>
                <a:sym typeface="Arial"/>
              </a:rPr>
              <a:t> of state space is the maximum distance from one state to another in the state space.</a:t>
            </a:r>
            <a:endParaRPr/>
          </a:p>
          <a:p>
            <a:pPr marL="342900" lvl="0" indent="-34290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For most problems, however, we will not know a good depth limit until we have solved the problem.</a:t>
            </a:r>
            <a:endParaRPr/>
          </a:p>
        </p:txBody>
      </p:sp>
      <p:sp>
        <p:nvSpPr>
          <p:cNvPr id="690" name="Google Shape;690;p64"/>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62</a:t>
            </a:fld>
            <a:endParaRPr/>
          </a:p>
        </p:txBody>
      </p:sp>
      <p:pic>
        <p:nvPicPr>
          <p:cNvPr id="691" name="Google Shape;691;p64"/>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692" name="Google Shape;692;p64"/>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65"/>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Iterative Deepening Search</a:t>
            </a:r>
            <a:endParaRPr/>
          </a:p>
        </p:txBody>
      </p:sp>
      <p:sp>
        <p:nvSpPr>
          <p:cNvPr id="698" name="Google Shape;698;p65"/>
          <p:cNvSpPr txBox="1">
            <a:spLocks noGrp="1"/>
          </p:cNvSpPr>
          <p:nvPr>
            <p:ph type="body" idx="1"/>
          </p:nvPr>
        </p:nvSpPr>
        <p:spPr>
          <a:xfrm>
            <a:off x="0" y="1447800"/>
            <a:ext cx="9067800" cy="5102225"/>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general strategy to find best depth limit </a:t>
            </a:r>
            <a:r>
              <a:rPr lang="en-US" sz="2800" b="0" i="1" u="none">
                <a:solidFill>
                  <a:schemeClr val="dk1"/>
                </a:solidFill>
                <a:latin typeface="Consolas"/>
                <a:ea typeface="Consolas"/>
                <a:cs typeface="Consolas"/>
                <a:sym typeface="Consolas"/>
              </a:rPr>
              <a:t>l</a:t>
            </a:r>
            <a:endParaRPr/>
          </a:p>
          <a:p>
            <a:pPr marL="742950" lvl="1" indent="-285750" algn="just"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Goal is found at depth </a:t>
            </a:r>
            <a:r>
              <a:rPr lang="en-US" sz="2400" b="0" i="1" u="none">
                <a:solidFill>
                  <a:schemeClr val="dk1"/>
                </a:solidFill>
                <a:latin typeface="Arial"/>
                <a:ea typeface="Arial"/>
                <a:cs typeface="Arial"/>
                <a:sym typeface="Arial"/>
              </a:rPr>
              <a:t>d</a:t>
            </a:r>
            <a:r>
              <a:rPr lang="en-US" sz="2400" b="0" i="0" u="none">
                <a:solidFill>
                  <a:schemeClr val="dk1"/>
                </a:solidFill>
                <a:latin typeface="Arial"/>
                <a:ea typeface="Arial"/>
                <a:cs typeface="Arial"/>
                <a:sym typeface="Arial"/>
              </a:rPr>
              <a:t>, the depth of the shallowest goal-node</a:t>
            </a:r>
            <a:endParaRPr/>
          </a:p>
          <a:p>
            <a:pPr marL="742950" lvl="1" indent="-285750" algn="just"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Often used in combination with DF-search</a:t>
            </a:r>
            <a:endParaRPr/>
          </a:p>
          <a:p>
            <a:pPr marL="342900" lvl="0" indent="-34290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Combines benefits of DF- and BF-search</a:t>
            </a:r>
            <a:endParaRPr/>
          </a:p>
          <a:p>
            <a:pPr marL="342900" lvl="0" indent="-34290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Like depth-first search, its memory requirements are very modest: </a:t>
            </a:r>
            <a:r>
              <a:rPr lang="en-US" sz="2800" b="0" i="1" u="none">
                <a:solidFill>
                  <a:schemeClr val="dk1"/>
                </a:solidFill>
                <a:latin typeface="Arial"/>
                <a:ea typeface="Arial"/>
                <a:cs typeface="Arial"/>
                <a:sym typeface="Arial"/>
              </a:rPr>
              <a:t>O</a:t>
            </a:r>
            <a:r>
              <a:rPr lang="en-US" sz="2800" b="0" i="0" u="none">
                <a:solidFill>
                  <a:schemeClr val="dk1"/>
                </a:solidFill>
                <a:latin typeface="Arial"/>
                <a:ea typeface="Arial"/>
                <a:cs typeface="Arial"/>
                <a:sym typeface="Arial"/>
              </a:rPr>
              <a:t>(</a:t>
            </a:r>
            <a:r>
              <a:rPr lang="en-US" sz="2800" b="0" i="1" u="none">
                <a:solidFill>
                  <a:schemeClr val="dk1"/>
                </a:solidFill>
                <a:latin typeface="Consolas"/>
                <a:ea typeface="Consolas"/>
                <a:cs typeface="Consolas"/>
                <a:sym typeface="Consolas"/>
              </a:rPr>
              <a:t>bd</a:t>
            </a:r>
            <a:r>
              <a:rPr lang="en-US" sz="2800" b="0" i="0" u="none">
                <a:solidFill>
                  <a:schemeClr val="dk1"/>
                </a:solidFill>
                <a:latin typeface="Arial"/>
                <a:ea typeface="Arial"/>
                <a:cs typeface="Arial"/>
                <a:sym typeface="Arial"/>
              </a:rPr>
              <a:t>) to be precise.</a:t>
            </a:r>
            <a:endParaRPr/>
          </a:p>
          <a:p>
            <a:pPr marL="342900" lvl="0" indent="-342900" algn="just"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Like breadth-first search, it is complete when the branching factor is finite and optimal when the path cost is a nondecreasing function of the depth of the node.</a:t>
            </a:r>
            <a:endParaRPr/>
          </a:p>
          <a:p>
            <a:pPr marL="342900" lvl="0" indent="-165100" algn="l" rtl="0">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
        <p:nvSpPr>
          <p:cNvPr id="699" name="Google Shape;699;p65"/>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63</a:t>
            </a:fld>
            <a:endParaRPr/>
          </a:p>
        </p:txBody>
      </p:sp>
      <p:pic>
        <p:nvPicPr>
          <p:cNvPr id="700" name="Google Shape;700;p65"/>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701" name="Google Shape;701;p65"/>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Shape 705"/>
        <p:cNvGrpSpPr/>
        <p:nvPr/>
      </p:nvGrpSpPr>
      <p:grpSpPr>
        <a:xfrm>
          <a:off x="0" y="0"/>
          <a:ext cx="0" cy="0"/>
          <a:chOff x="0" y="0"/>
          <a:chExt cx="0" cy="0"/>
        </a:xfrm>
      </p:grpSpPr>
      <p:sp>
        <p:nvSpPr>
          <p:cNvPr id="706" name="Google Shape;706;p66"/>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Iterative Deepening Search</a:t>
            </a:r>
            <a:endParaRPr/>
          </a:p>
        </p:txBody>
      </p:sp>
      <p:sp>
        <p:nvSpPr>
          <p:cNvPr id="707" name="Google Shape;707;p66"/>
          <p:cNvSpPr txBox="1">
            <a:spLocks noGrp="1"/>
          </p:cNvSpPr>
          <p:nvPr>
            <p:ph type="body" idx="1"/>
          </p:nvPr>
        </p:nvSpPr>
        <p:spPr>
          <a:xfrm>
            <a:off x="0" y="1447800"/>
            <a:ext cx="9067800" cy="45720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3000"/>
              <a:buFont typeface="Arial"/>
              <a:buChar char="•"/>
            </a:pPr>
            <a:r>
              <a:rPr lang="en-US" sz="3000" b="0" i="0" u="none">
                <a:solidFill>
                  <a:schemeClr val="dk1"/>
                </a:solidFill>
                <a:latin typeface="Arial"/>
                <a:ea typeface="Arial"/>
                <a:cs typeface="Arial"/>
                <a:sym typeface="Arial"/>
              </a:rPr>
              <a:t>Iterative deepening search may seem wasteful, because states are generated multiple times.</a:t>
            </a:r>
            <a:endParaRPr/>
          </a:p>
          <a:p>
            <a:pPr marL="342900" lvl="0" indent="-342900" algn="just" rtl="0">
              <a:lnSpc>
                <a:spcPct val="100000"/>
              </a:lnSpc>
              <a:spcBef>
                <a:spcPts val="700"/>
              </a:spcBef>
              <a:spcAft>
                <a:spcPts val="0"/>
              </a:spcAft>
              <a:buClr>
                <a:schemeClr val="dk1"/>
              </a:buClr>
              <a:buSzPts val="3000"/>
              <a:buFont typeface="Arial"/>
              <a:buChar char="•"/>
            </a:pPr>
            <a:r>
              <a:rPr lang="en-US" sz="3000" b="0" i="0" u="none">
                <a:solidFill>
                  <a:schemeClr val="dk1"/>
                </a:solidFill>
                <a:latin typeface="Arial"/>
                <a:ea typeface="Arial"/>
                <a:cs typeface="Arial"/>
                <a:sym typeface="Arial"/>
              </a:rPr>
              <a:t>It turns out this is not very costly.</a:t>
            </a:r>
            <a:endParaRPr/>
          </a:p>
          <a:p>
            <a:pPr marL="342900" lvl="0" indent="-342900" algn="just" rtl="0">
              <a:lnSpc>
                <a:spcPct val="100000"/>
              </a:lnSpc>
              <a:spcBef>
                <a:spcPts val="700"/>
              </a:spcBef>
              <a:spcAft>
                <a:spcPts val="0"/>
              </a:spcAft>
              <a:buClr>
                <a:schemeClr val="dk1"/>
              </a:buClr>
              <a:buSzPts val="3000"/>
              <a:buFont typeface="Arial"/>
              <a:buChar char="•"/>
            </a:pPr>
            <a:r>
              <a:rPr lang="en-US" sz="3000" b="0" i="0" u="none">
                <a:solidFill>
                  <a:schemeClr val="dk1"/>
                </a:solidFill>
                <a:latin typeface="Arial"/>
                <a:ea typeface="Arial"/>
                <a:cs typeface="Arial"/>
                <a:sym typeface="Arial"/>
              </a:rPr>
              <a:t>The reason is that in a search tree with the same (or nearly the same) branching factor at each level, most of the nodes are in the bottom level, so it does not matter much that the upper levels are generated multiple times.</a:t>
            </a:r>
            <a:endParaRPr/>
          </a:p>
        </p:txBody>
      </p:sp>
      <p:sp>
        <p:nvSpPr>
          <p:cNvPr id="708" name="Google Shape;708;p66"/>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64</a:t>
            </a:fld>
            <a:endParaRPr/>
          </a:p>
        </p:txBody>
      </p:sp>
      <p:pic>
        <p:nvPicPr>
          <p:cNvPr id="709" name="Google Shape;709;p66"/>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710" name="Google Shape;710;p66"/>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Shape 714"/>
        <p:cNvGrpSpPr/>
        <p:nvPr/>
      </p:nvGrpSpPr>
      <p:grpSpPr>
        <a:xfrm>
          <a:off x="0" y="0"/>
          <a:ext cx="0" cy="0"/>
          <a:chOff x="0" y="0"/>
          <a:chExt cx="0" cy="0"/>
        </a:xfrm>
      </p:grpSpPr>
      <p:sp>
        <p:nvSpPr>
          <p:cNvPr id="715" name="Google Shape;715;p67"/>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Iterative Deepening Search</a:t>
            </a:r>
            <a:endParaRPr/>
          </a:p>
        </p:txBody>
      </p:sp>
      <p:sp>
        <p:nvSpPr>
          <p:cNvPr id="716" name="Google Shape;716;p67"/>
          <p:cNvSpPr txBox="1">
            <a:spLocks noGrp="1"/>
          </p:cNvSpPr>
          <p:nvPr>
            <p:ph type="body" idx="1"/>
          </p:nvPr>
        </p:nvSpPr>
        <p:spPr>
          <a:xfrm>
            <a:off x="0" y="1143000"/>
            <a:ext cx="9144000" cy="5407025"/>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 an iterative deepening search, the nodes on the bottom level (depth </a:t>
            </a:r>
            <a:r>
              <a:rPr lang="en-US" sz="2400" b="0" i="1" u="none">
                <a:solidFill>
                  <a:schemeClr val="dk1"/>
                </a:solidFill>
                <a:latin typeface="Arial"/>
                <a:ea typeface="Arial"/>
                <a:cs typeface="Arial"/>
                <a:sym typeface="Arial"/>
              </a:rPr>
              <a:t>d</a:t>
            </a:r>
            <a:r>
              <a:rPr lang="en-US" sz="2400" b="0" i="0" u="none">
                <a:solidFill>
                  <a:schemeClr val="dk1"/>
                </a:solidFill>
                <a:latin typeface="Arial"/>
                <a:ea typeface="Arial"/>
                <a:cs typeface="Arial"/>
                <a:sym typeface="Arial"/>
              </a:rPr>
              <a:t>) are generated once, those on the next to bottom level are generated twice, and so on, up to the children of the root, which are generated </a:t>
            </a:r>
            <a:r>
              <a:rPr lang="en-US" sz="2400" b="0" i="1" u="none">
                <a:solidFill>
                  <a:schemeClr val="dk1"/>
                </a:solidFill>
                <a:latin typeface="Arial"/>
                <a:ea typeface="Arial"/>
                <a:cs typeface="Arial"/>
                <a:sym typeface="Arial"/>
              </a:rPr>
              <a:t>d</a:t>
            </a:r>
            <a:r>
              <a:rPr lang="en-US" sz="2400" b="0" i="0" u="none">
                <a:solidFill>
                  <a:schemeClr val="dk1"/>
                </a:solidFill>
                <a:latin typeface="Arial"/>
                <a:ea typeface="Arial"/>
                <a:cs typeface="Arial"/>
                <a:sym typeface="Arial"/>
              </a:rPr>
              <a:t> times.</a:t>
            </a:r>
            <a:endParaRPr/>
          </a:p>
          <a:p>
            <a:pPr marL="342900" lvl="0" indent="-342900" algn="just"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So the total number of nodes generated is</a:t>
            </a:r>
            <a:endParaRPr/>
          </a:p>
          <a:p>
            <a:pPr marL="342900" lvl="0" indent="-342900" algn="ctr" rtl="0">
              <a:lnSpc>
                <a:spcPct val="100000"/>
              </a:lnSpc>
              <a:spcBef>
                <a:spcPts val="48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 </a:t>
            </a:r>
            <a:r>
              <a:rPr lang="en-US" sz="2400" b="0" i="1" u="none">
                <a:solidFill>
                  <a:schemeClr val="dk1"/>
                </a:solidFill>
                <a:latin typeface="Arial"/>
                <a:ea typeface="Arial"/>
                <a:cs typeface="Arial"/>
                <a:sym typeface="Arial"/>
              </a:rPr>
              <a:t>N</a:t>
            </a:r>
            <a:r>
              <a:rPr lang="en-US" sz="2400" b="0" i="0" u="none">
                <a:solidFill>
                  <a:schemeClr val="dk1"/>
                </a:solidFill>
                <a:latin typeface="Arial"/>
                <a:ea typeface="Arial"/>
                <a:cs typeface="Arial"/>
                <a:sym typeface="Arial"/>
              </a:rPr>
              <a:t>(</a:t>
            </a:r>
            <a:r>
              <a:rPr lang="en-US" sz="2400" b="0" i="1" u="none">
                <a:solidFill>
                  <a:schemeClr val="dk1"/>
                </a:solidFill>
                <a:latin typeface="Arial"/>
                <a:ea typeface="Arial"/>
                <a:cs typeface="Arial"/>
                <a:sym typeface="Arial"/>
              </a:rPr>
              <a:t>IDS</a:t>
            </a:r>
            <a:r>
              <a:rPr lang="en-US" sz="2400" b="0" i="0" u="none">
                <a:solidFill>
                  <a:schemeClr val="dk1"/>
                </a:solidFill>
                <a:latin typeface="Arial"/>
                <a:ea typeface="Arial"/>
                <a:cs typeface="Arial"/>
                <a:sym typeface="Arial"/>
              </a:rPr>
              <a:t>) = </a:t>
            </a:r>
            <a:r>
              <a:rPr lang="en-US" sz="2400" b="0" i="1" u="none">
                <a:solidFill>
                  <a:schemeClr val="dk1"/>
                </a:solidFill>
                <a:latin typeface="Consolas"/>
                <a:ea typeface="Consolas"/>
                <a:cs typeface="Consolas"/>
                <a:sym typeface="Consolas"/>
              </a:rPr>
              <a:t>d.b </a:t>
            </a:r>
            <a:r>
              <a:rPr lang="en-US" sz="2400" b="0" i="0" u="none">
                <a:solidFill>
                  <a:schemeClr val="dk1"/>
                </a:solidFill>
                <a:latin typeface="Consolas"/>
                <a:ea typeface="Consolas"/>
                <a:cs typeface="Consolas"/>
                <a:sym typeface="Consolas"/>
              </a:rPr>
              <a:t>+ (</a:t>
            </a:r>
            <a:r>
              <a:rPr lang="en-US" sz="2400" b="0" i="1" u="none">
                <a:solidFill>
                  <a:schemeClr val="dk1"/>
                </a:solidFill>
                <a:latin typeface="Consolas"/>
                <a:ea typeface="Consolas"/>
                <a:cs typeface="Consolas"/>
                <a:sym typeface="Consolas"/>
              </a:rPr>
              <a:t>d</a:t>
            </a:r>
            <a:r>
              <a:rPr lang="en-US" sz="2400" b="0" i="0" u="none">
                <a:solidFill>
                  <a:schemeClr val="dk1"/>
                </a:solidFill>
                <a:latin typeface="Consolas"/>
                <a:ea typeface="Consolas"/>
                <a:cs typeface="Consolas"/>
                <a:sym typeface="Consolas"/>
              </a:rPr>
              <a:t> - 1).</a:t>
            </a:r>
            <a:r>
              <a:rPr lang="en-US" sz="2400" b="0" i="1" u="none">
                <a:solidFill>
                  <a:schemeClr val="dk1"/>
                </a:solidFill>
                <a:latin typeface="Consolas"/>
                <a:ea typeface="Consolas"/>
                <a:cs typeface="Consolas"/>
                <a:sym typeface="Consolas"/>
              </a:rPr>
              <a:t>b</a:t>
            </a:r>
            <a:r>
              <a:rPr lang="en-US" sz="2400" b="0" i="0" u="none" baseline="30000">
                <a:solidFill>
                  <a:schemeClr val="dk1"/>
                </a:solidFill>
                <a:latin typeface="Consolas"/>
                <a:ea typeface="Consolas"/>
                <a:cs typeface="Consolas"/>
                <a:sym typeface="Consolas"/>
              </a:rPr>
              <a:t>2</a:t>
            </a:r>
            <a:r>
              <a:rPr lang="en-US" sz="2400" b="0" i="0" u="none">
                <a:solidFill>
                  <a:schemeClr val="dk1"/>
                </a:solidFill>
                <a:latin typeface="Consolas"/>
                <a:ea typeface="Consolas"/>
                <a:cs typeface="Consolas"/>
                <a:sym typeface="Consolas"/>
              </a:rPr>
              <a:t> + ...+ 1.</a:t>
            </a:r>
            <a:r>
              <a:rPr lang="en-US" sz="2400" b="0" i="1" u="none">
                <a:solidFill>
                  <a:schemeClr val="dk1"/>
                </a:solidFill>
                <a:latin typeface="Consolas"/>
                <a:ea typeface="Consolas"/>
                <a:cs typeface="Consolas"/>
                <a:sym typeface="Consolas"/>
              </a:rPr>
              <a:t>b</a:t>
            </a:r>
            <a:r>
              <a:rPr lang="en-US" sz="2400" b="0" i="1" u="none" baseline="30000">
                <a:solidFill>
                  <a:schemeClr val="dk1"/>
                </a:solidFill>
                <a:latin typeface="Consolas"/>
                <a:ea typeface="Consolas"/>
                <a:cs typeface="Consolas"/>
                <a:sym typeface="Consolas"/>
              </a:rPr>
              <a:t>d</a:t>
            </a:r>
            <a:r>
              <a:rPr lang="en-US" sz="2400" b="0" i="1" u="none">
                <a:solidFill>
                  <a:schemeClr val="dk1"/>
                </a:solidFill>
                <a:latin typeface="Consolas"/>
                <a:ea typeface="Consolas"/>
                <a:cs typeface="Consolas"/>
                <a:sym typeface="Consolas"/>
              </a:rPr>
              <a:t> </a:t>
            </a:r>
            <a:r>
              <a:rPr lang="en-US" sz="2400" b="0" i="0" u="none">
                <a:solidFill>
                  <a:schemeClr val="dk1"/>
                </a:solidFill>
                <a:latin typeface="Consolas"/>
                <a:ea typeface="Consolas"/>
                <a:cs typeface="Consolas"/>
                <a:sym typeface="Consolas"/>
              </a:rPr>
              <a:t>=</a:t>
            </a:r>
            <a:r>
              <a:rPr lang="en-US" sz="2400" b="0" i="1" u="none">
                <a:solidFill>
                  <a:schemeClr val="dk1"/>
                </a:solidFill>
                <a:latin typeface="Consolas"/>
                <a:ea typeface="Consolas"/>
                <a:cs typeface="Consolas"/>
                <a:sym typeface="Consolas"/>
              </a:rPr>
              <a:t> O</a:t>
            </a:r>
            <a:r>
              <a:rPr lang="en-US" sz="2400" b="0" i="0" u="none">
                <a:solidFill>
                  <a:schemeClr val="dk1"/>
                </a:solidFill>
                <a:latin typeface="Consolas"/>
                <a:ea typeface="Consolas"/>
                <a:cs typeface="Consolas"/>
                <a:sym typeface="Consolas"/>
              </a:rPr>
              <a:t>(</a:t>
            </a:r>
            <a:r>
              <a:rPr lang="en-US" sz="2400" b="0" i="1" u="none">
                <a:solidFill>
                  <a:schemeClr val="dk1"/>
                </a:solidFill>
                <a:latin typeface="Consolas"/>
                <a:ea typeface="Consolas"/>
                <a:cs typeface="Consolas"/>
                <a:sym typeface="Consolas"/>
              </a:rPr>
              <a:t>b</a:t>
            </a:r>
            <a:r>
              <a:rPr lang="en-US" sz="2400" b="0" i="1" u="none" baseline="30000">
                <a:solidFill>
                  <a:schemeClr val="dk1"/>
                </a:solidFill>
                <a:latin typeface="Consolas"/>
                <a:ea typeface="Consolas"/>
                <a:cs typeface="Consolas"/>
                <a:sym typeface="Consolas"/>
              </a:rPr>
              <a:t>d</a:t>
            </a:r>
            <a:r>
              <a:rPr lang="en-US" sz="2400" b="0" i="0" u="none">
                <a:solidFill>
                  <a:schemeClr val="dk1"/>
                </a:solidFill>
                <a:latin typeface="Consolas"/>
                <a:ea typeface="Consolas"/>
                <a:cs typeface="Consolas"/>
                <a:sym typeface="Consolas"/>
              </a:rPr>
              <a:t>)</a:t>
            </a:r>
            <a:endParaRPr/>
          </a:p>
          <a:p>
            <a:pPr marL="342900" lvl="0" indent="-342900" algn="just"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We can compare this to the nodes generated by a breadth-first search:</a:t>
            </a:r>
            <a:endParaRPr/>
          </a:p>
          <a:p>
            <a:pPr marL="342900" lvl="0" indent="-342900" algn="ctr" rtl="0">
              <a:lnSpc>
                <a:spcPct val="100000"/>
              </a:lnSpc>
              <a:spcBef>
                <a:spcPts val="480"/>
              </a:spcBef>
              <a:spcAft>
                <a:spcPts val="0"/>
              </a:spcAft>
              <a:buClr>
                <a:schemeClr val="dk1"/>
              </a:buClr>
              <a:buSzPts val="2400"/>
              <a:buFont typeface="Arial"/>
              <a:buNone/>
            </a:pPr>
            <a:r>
              <a:rPr lang="en-US" sz="2400" b="0" i="1" u="none">
                <a:solidFill>
                  <a:schemeClr val="dk1"/>
                </a:solidFill>
                <a:latin typeface="Arial"/>
                <a:ea typeface="Arial"/>
                <a:cs typeface="Arial"/>
                <a:sym typeface="Arial"/>
              </a:rPr>
              <a:t>N</a:t>
            </a:r>
            <a:r>
              <a:rPr lang="en-US" sz="2400" b="0" i="0" u="none">
                <a:solidFill>
                  <a:schemeClr val="dk1"/>
                </a:solidFill>
                <a:latin typeface="Arial"/>
                <a:ea typeface="Arial"/>
                <a:cs typeface="Arial"/>
                <a:sym typeface="Arial"/>
              </a:rPr>
              <a:t>(</a:t>
            </a:r>
            <a:r>
              <a:rPr lang="en-US" sz="2400" b="0" i="1" u="none">
                <a:solidFill>
                  <a:schemeClr val="dk1"/>
                </a:solidFill>
                <a:latin typeface="Arial"/>
                <a:ea typeface="Arial"/>
                <a:cs typeface="Arial"/>
                <a:sym typeface="Arial"/>
              </a:rPr>
              <a:t>BFS</a:t>
            </a:r>
            <a:r>
              <a:rPr lang="en-US" sz="2400" b="0" i="0" u="none">
                <a:solidFill>
                  <a:schemeClr val="dk1"/>
                </a:solidFill>
                <a:latin typeface="Arial"/>
                <a:ea typeface="Arial"/>
                <a:cs typeface="Arial"/>
                <a:sym typeface="Arial"/>
              </a:rPr>
              <a:t>) = </a:t>
            </a:r>
            <a:r>
              <a:rPr lang="en-US" sz="2400" b="0" i="1" u="none">
                <a:solidFill>
                  <a:schemeClr val="dk1"/>
                </a:solidFill>
                <a:latin typeface="Consolas"/>
                <a:ea typeface="Consolas"/>
                <a:cs typeface="Consolas"/>
                <a:sym typeface="Consolas"/>
              </a:rPr>
              <a:t>b </a:t>
            </a:r>
            <a:r>
              <a:rPr lang="en-US" sz="2400" b="0" i="0" u="none">
                <a:solidFill>
                  <a:schemeClr val="dk1"/>
                </a:solidFill>
                <a:latin typeface="Consolas"/>
                <a:ea typeface="Consolas"/>
                <a:cs typeface="Consolas"/>
                <a:sym typeface="Consolas"/>
              </a:rPr>
              <a:t>+ </a:t>
            </a:r>
            <a:r>
              <a:rPr lang="en-US" sz="2400" b="0" i="1" u="none">
                <a:solidFill>
                  <a:schemeClr val="dk1"/>
                </a:solidFill>
                <a:latin typeface="Consolas"/>
                <a:ea typeface="Consolas"/>
                <a:cs typeface="Consolas"/>
                <a:sym typeface="Consolas"/>
              </a:rPr>
              <a:t>b</a:t>
            </a:r>
            <a:r>
              <a:rPr lang="en-US" sz="2400" b="0" i="0" u="none" baseline="30000">
                <a:solidFill>
                  <a:schemeClr val="dk1"/>
                </a:solidFill>
                <a:latin typeface="Consolas"/>
                <a:ea typeface="Consolas"/>
                <a:cs typeface="Consolas"/>
                <a:sym typeface="Consolas"/>
              </a:rPr>
              <a:t>2</a:t>
            </a:r>
            <a:r>
              <a:rPr lang="en-US" sz="2400" b="0" i="0" u="none">
                <a:solidFill>
                  <a:schemeClr val="dk1"/>
                </a:solidFill>
                <a:latin typeface="Consolas"/>
                <a:ea typeface="Consolas"/>
                <a:cs typeface="Consolas"/>
                <a:sym typeface="Consolas"/>
              </a:rPr>
              <a:t> + ...+ </a:t>
            </a:r>
            <a:r>
              <a:rPr lang="en-US" sz="2400" b="0" i="1" u="none">
                <a:solidFill>
                  <a:schemeClr val="dk1"/>
                </a:solidFill>
                <a:latin typeface="Consolas"/>
                <a:ea typeface="Consolas"/>
                <a:cs typeface="Consolas"/>
                <a:sym typeface="Consolas"/>
              </a:rPr>
              <a:t>b</a:t>
            </a:r>
            <a:r>
              <a:rPr lang="en-US" sz="2400" b="0" i="1" u="none" baseline="30000">
                <a:solidFill>
                  <a:schemeClr val="dk1"/>
                </a:solidFill>
                <a:latin typeface="Consolas"/>
                <a:ea typeface="Consolas"/>
                <a:cs typeface="Consolas"/>
                <a:sym typeface="Consolas"/>
              </a:rPr>
              <a:t>d</a:t>
            </a:r>
            <a:r>
              <a:rPr lang="en-US" sz="2400" b="0" i="1" u="none">
                <a:solidFill>
                  <a:schemeClr val="dk1"/>
                </a:solidFill>
                <a:latin typeface="Consolas"/>
                <a:ea typeface="Consolas"/>
                <a:cs typeface="Consolas"/>
                <a:sym typeface="Consolas"/>
              </a:rPr>
              <a:t> </a:t>
            </a:r>
            <a:r>
              <a:rPr lang="en-US" sz="2400" b="0" i="0" u="none">
                <a:solidFill>
                  <a:schemeClr val="dk1"/>
                </a:solidFill>
                <a:latin typeface="Consolas"/>
                <a:ea typeface="Consolas"/>
                <a:cs typeface="Consolas"/>
                <a:sym typeface="Consolas"/>
              </a:rPr>
              <a:t>+ (</a:t>
            </a:r>
            <a:r>
              <a:rPr lang="en-US" sz="2400" b="0" i="1" u="none">
                <a:solidFill>
                  <a:schemeClr val="dk1"/>
                </a:solidFill>
                <a:latin typeface="Consolas"/>
                <a:ea typeface="Consolas"/>
                <a:cs typeface="Consolas"/>
                <a:sym typeface="Consolas"/>
              </a:rPr>
              <a:t>b</a:t>
            </a:r>
            <a:r>
              <a:rPr lang="en-US" sz="2400" b="0" i="1" u="none" baseline="30000">
                <a:solidFill>
                  <a:schemeClr val="dk1"/>
                </a:solidFill>
                <a:latin typeface="Consolas"/>
                <a:ea typeface="Consolas"/>
                <a:cs typeface="Consolas"/>
                <a:sym typeface="Consolas"/>
              </a:rPr>
              <a:t>d</a:t>
            </a:r>
            <a:r>
              <a:rPr lang="en-US" sz="2400" b="0" i="0" u="none" baseline="30000">
                <a:solidFill>
                  <a:schemeClr val="dk1"/>
                </a:solidFill>
                <a:latin typeface="Consolas"/>
                <a:ea typeface="Consolas"/>
                <a:cs typeface="Consolas"/>
                <a:sym typeface="Consolas"/>
              </a:rPr>
              <a:t>+1</a:t>
            </a:r>
            <a:r>
              <a:rPr lang="en-US" sz="2400" b="0" i="1" u="none">
                <a:solidFill>
                  <a:schemeClr val="dk1"/>
                </a:solidFill>
                <a:latin typeface="Consolas"/>
                <a:ea typeface="Consolas"/>
                <a:cs typeface="Consolas"/>
                <a:sym typeface="Consolas"/>
              </a:rPr>
              <a:t> – b)</a:t>
            </a:r>
            <a:r>
              <a:rPr lang="en-US" sz="2400" b="0" i="0" u="none">
                <a:solidFill>
                  <a:schemeClr val="dk1"/>
                </a:solidFill>
                <a:latin typeface="Consolas"/>
                <a:ea typeface="Consolas"/>
                <a:cs typeface="Consolas"/>
                <a:sym typeface="Consolas"/>
              </a:rPr>
              <a:t>=</a:t>
            </a:r>
            <a:r>
              <a:rPr lang="en-US" sz="2400" b="0" i="1" u="none">
                <a:solidFill>
                  <a:schemeClr val="dk1"/>
                </a:solidFill>
                <a:latin typeface="Consolas"/>
                <a:ea typeface="Consolas"/>
                <a:cs typeface="Consolas"/>
                <a:sym typeface="Consolas"/>
              </a:rPr>
              <a:t> O</a:t>
            </a:r>
            <a:r>
              <a:rPr lang="en-US" sz="2400" b="0" i="0" u="none">
                <a:solidFill>
                  <a:schemeClr val="dk1"/>
                </a:solidFill>
                <a:latin typeface="Consolas"/>
                <a:ea typeface="Consolas"/>
                <a:cs typeface="Consolas"/>
                <a:sym typeface="Consolas"/>
              </a:rPr>
              <a:t>(</a:t>
            </a:r>
            <a:r>
              <a:rPr lang="en-US" sz="2400" b="0" i="1" u="none">
                <a:solidFill>
                  <a:schemeClr val="dk1"/>
                </a:solidFill>
                <a:latin typeface="Consolas"/>
                <a:ea typeface="Consolas"/>
                <a:cs typeface="Consolas"/>
                <a:sym typeface="Consolas"/>
              </a:rPr>
              <a:t>b</a:t>
            </a:r>
            <a:r>
              <a:rPr lang="en-US" sz="2400" b="0" i="1" u="none" baseline="30000">
                <a:solidFill>
                  <a:schemeClr val="dk1"/>
                </a:solidFill>
                <a:latin typeface="Consolas"/>
                <a:ea typeface="Consolas"/>
                <a:cs typeface="Consolas"/>
                <a:sym typeface="Consolas"/>
              </a:rPr>
              <a:t>d</a:t>
            </a:r>
            <a:r>
              <a:rPr lang="en-US" sz="2400" b="0" i="0" u="none" baseline="30000">
                <a:solidFill>
                  <a:schemeClr val="dk1"/>
                </a:solidFill>
                <a:latin typeface="Consolas"/>
                <a:ea typeface="Consolas"/>
                <a:cs typeface="Consolas"/>
                <a:sym typeface="Consolas"/>
              </a:rPr>
              <a:t>+1</a:t>
            </a:r>
            <a:r>
              <a:rPr lang="en-US" sz="2400" b="0" i="0" u="none">
                <a:solidFill>
                  <a:schemeClr val="dk1"/>
                </a:solidFill>
                <a:latin typeface="Consolas"/>
                <a:ea typeface="Consolas"/>
                <a:cs typeface="Consolas"/>
                <a:sym typeface="Consolas"/>
              </a:rPr>
              <a:t>)</a:t>
            </a:r>
            <a:endParaRPr sz="2400" b="0" i="0" u="none">
              <a:solidFill>
                <a:schemeClr val="dk1"/>
              </a:solidFill>
              <a:latin typeface="Arial"/>
              <a:ea typeface="Arial"/>
              <a:cs typeface="Arial"/>
              <a:sym typeface="Arial"/>
            </a:endParaRPr>
          </a:p>
          <a:p>
            <a:pPr marL="342900" lvl="0" indent="-342900" algn="just"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Notice that breadth-first search generates some nodes at depth </a:t>
            </a:r>
            <a:r>
              <a:rPr lang="en-US" sz="2400" b="0" i="1" u="none">
                <a:solidFill>
                  <a:schemeClr val="dk1"/>
                </a:solidFill>
                <a:latin typeface="Arial"/>
                <a:ea typeface="Arial"/>
                <a:cs typeface="Arial"/>
                <a:sym typeface="Arial"/>
              </a:rPr>
              <a:t>d</a:t>
            </a:r>
            <a:r>
              <a:rPr lang="en-US" sz="2400" b="0" i="0" u="none">
                <a:solidFill>
                  <a:schemeClr val="dk1"/>
                </a:solidFill>
                <a:latin typeface="Arial"/>
                <a:ea typeface="Arial"/>
                <a:cs typeface="Arial"/>
                <a:sym typeface="Arial"/>
              </a:rPr>
              <a:t>+1, whereas iterative deepening does not.</a:t>
            </a:r>
            <a:endParaRPr/>
          </a:p>
          <a:p>
            <a:pPr marL="342900" lvl="0" indent="-342900" algn="just"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result is that iterative deepening is actually </a:t>
            </a:r>
            <a:r>
              <a:rPr lang="en-US" sz="2400" b="0" i="1" u="none">
                <a:solidFill>
                  <a:schemeClr val="dk1"/>
                </a:solidFill>
                <a:latin typeface="Arial"/>
                <a:ea typeface="Arial"/>
                <a:cs typeface="Arial"/>
                <a:sym typeface="Arial"/>
              </a:rPr>
              <a:t>faster </a:t>
            </a:r>
            <a:r>
              <a:rPr lang="en-US" sz="2400" b="0" i="0" u="none">
                <a:solidFill>
                  <a:schemeClr val="dk1"/>
                </a:solidFill>
                <a:latin typeface="Arial"/>
                <a:ea typeface="Arial"/>
                <a:cs typeface="Arial"/>
                <a:sym typeface="Arial"/>
              </a:rPr>
              <a:t>than breadth-first search, despite the repeated generation of states.</a:t>
            </a:r>
            <a:endParaRPr/>
          </a:p>
        </p:txBody>
      </p:sp>
      <p:sp>
        <p:nvSpPr>
          <p:cNvPr id="717" name="Google Shape;717;p67"/>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65</a:t>
            </a:fld>
            <a:endParaRPr/>
          </a:p>
        </p:txBody>
      </p:sp>
      <p:pic>
        <p:nvPicPr>
          <p:cNvPr id="718" name="Google Shape;718;p67"/>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719" name="Google Shape;719;p67"/>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723"/>
        <p:cNvGrpSpPr/>
        <p:nvPr/>
      </p:nvGrpSpPr>
      <p:grpSpPr>
        <a:xfrm>
          <a:off x="0" y="0"/>
          <a:ext cx="0" cy="0"/>
          <a:chOff x="0" y="0"/>
          <a:chExt cx="0" cy="0"/>
        </a:xfrm>
      </p:grpSpPr>
      <p:sp>
        <p:nvSpPr>
          <p:cNvPr id="724" name="Google Shape;724;p68"/>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Iterative Deepening Search</a:t>
            </a:r>
            <a:endParaRPr/>
          </a:p>
        </p:txBody>
      </p:sp>
      <p:sp>
        <p:nvSpPr>
          <p:cNvPr id="725" name="Google Shape;725;p68"/>
          <p:cNvSpPr txBox="1">
            <a:spLocks noGrp="1"/>
          </p:cNvSpPr>
          <p:nvPr>
            <p:ph type="body" idx="1"/>
          </p:nvPr>
        </p:nvSpPr>
        <p:spPr>
          <a:xfrm>
            <a:off x="0" y="1143000"/>
            <a:ext cx="9144000" cy="6858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For example, if </a:t>
            </a:r>
            <a:r>
              <a:rPr lang="en-US" sz="2800" b="0" i="1" u="none">
                <a:solidFill>
                  <a:schemeClr val="dk1"/>
                </a:solidFill>
                <a:latin typeface="Arial"/>
                <a:ea typeface="Arial"/>
                <a:cs typeface="Arial"/>
                <a:sym typeface="Arial"/>
              </a:rPr>
              <a:t>b</a:t>
            </a:r>
            <a:r>
              <a:rPr lang="en-US" sz="2800" b="0" i="0" u="none">
                <a:solidFill>
                  <a:schemeClr val="dk1"/>
                </a:solidFill>
                <a:latin typeface="Arial"/>
                <a:ea typeface="Arial"/>
                <a:cs typeface="Arial"/>
                <a:sym typeface="Arial"/>
              </a:rPr>
              <a:t> = 10 and </a:t>
            </a:r>
            <a:r>
              <a:rPr lang="en-US" sz="2800" b="0" i="1" u="none">
                <a:solidFill>
                  <a:schemeClr val="dk1"/>
                </a:solidFill>
                <a:latin typeface="Arial"/>
                <a:ea typeface="Arial"/>
                <a:cs typeface="Arial"/>
                <a:sym typeface="Arial"/>
              </a:rPr>
              <a:t>d</a:t>
            </a:r>
            <a:r>
              <a:rPr lang="en-US" sz="2800" b="0" i="0" u="none">
                <a:solidFill>
                  <a:schemeClr val="dk1"/>
                </a:solidFill>
                <a:latin typeface="Arial"/>
                <a:ea typeface="Arial"/>
                <a:cs typeface="Arial"/>
                <a:sym typeface="Arial"/>
              </a:rPr>
              <a:t> = 5,</a:t>
            </a:r>
            <a:endParaRPr/>
          </a:p>
        </p:txBody>
      </p:sp>
      <p:sp>
        <p:nvSpPr>
          <p:cNvPr id="726" name="Google Shape;726;p68"/>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66</a:t>
            </a:fld>
            <a:endParaRPr/>
          </a:p>
        </p:txBody>
      </p:sp>
      <p:pic>
        <p:nvPicPr>
          <p:cNvPr id="727" name="Google Shape;727;p68"/>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728" name="Google Shape;728;p68"/>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pic>
        <p:nvPicPr>
          <p:cNvPr id="729" name="Google Shape;729;p68"/>
          <p:cNvPicPr preferRelativeResize="0"/>
          <p:nvPr/>
        </p:nvPicPr>
        <p:blipFill rotWithShape="1">
          <a:blip r:embed="rId4">
            <a:alphaModFix/>
          </a:blip>
          <a:srcRect/>
          <a:stretch/>
        </p:blipFill>
        <p:spPr>
          <a:xfrm>
            <a:off x="12700" y="1836737"/>
            <a:ext cx="9144000" cy="806450"/>
          </a:xfrm>
          <a:prstGeom prst="rect">
            <a:avLst/>
          </a:prstGeom>
          <a:noFill/>
          <a:ln>
            <a:noFill/>
          </a:ln>
        </p:spPr>
      </p:pic>
    </p:spTree>
  </p:cSld>
  <p:clrMapOvr>
    <a:masterClrMapping/>
  </p:clrMapOvr>
  <p:transition spd="slow">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69"/>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ID-Search: Example</a:t>
            </a:r>
            <a:endParaRPr/>
          </a:p>
        </p:txBody>
      </p:sp>
      <p:pic>
        <p:nvPicPr>
          <p:cNvPr id="735" name="Google Shape;735;p69"/>
          <p:cNvPicPr preferRelativeResize="0">
            <a:picLocks noGrp="1"/>
          </p:cNvPicPr>
          <p:nvPr>
            <p:ph type="body" idx="1"/>
          </p:nvPr>
        </p:nvPicPr>
        <p:blipFill rotWithShape="1">
          <a:blip r:embed="rId3">
            <a:alphaModFix/>
          </a:blip>
          <a:srcRect/>
          <a:stretch/>
        </p:blipFill>
        <p:spPr>
          <a:xfrm>
            <a:off x="1066800" y="1676400"/>
            <a:ext cx="3990975" cy="2038350"/>
          </a:xfrm>
          <a:prstGeom prst="rect">
            <a:avLst/>
          </a:prstGeom>
          <a:noFill/>
          <a:ln>
            <a:noFill/>
          </a:ln>
        </p:spPr>
      </p:pic>
      <p:sp>
        <p:nvSpPr>
          <p:cNvPr id="736" name="Google Shape;736;p69"/>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67</a:t>
            </a:fld>
            <a:endParaRPr/>
          </a:p>
        </p:txBody>
      </p:sp>
      <p:pic>
        <p:nvPicPr>
          <p:cNvPr id="737" name="Google Shape;737;p69"/>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738" name="Google Shape;738;p69"/>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70"/>
          <p:cNvSpPr txBox="1"/>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ID-Search: Example</a:t>
            </a:r>
            <a:endParaRPr/>
          </a:p>
        </p:txBody>
      </p:sp>
      <p:pic>
        <p:nvPicPr>
          <p:cNvPr id="744" name="Google Shape;744;p70"/>
          <p:cNvPicPr preferRelativeResize="0"/>
          <p:nvPr/>
        </p:nvPicPr>
        <p:blipFill rotWithShape="1">
          <a:blip r:embed="rId3">
            <a:alphaModFix/>
          </a:blip>
          <a:srcRect/>
          <a:stretch/>
        </p:blipFill>
        <p:spPr>
          <a:xfrm>
            <a:off x="285750" y="2152650"/>
            <a:ext cx="8572500" cy="2552700"/>
          </a:xfrm>
          <a:prstGeom prst="rect">
            <a:avLst/>
          </a:prstGeom>
          <a:noFill/>
          <a:ln>
            <a:noFill/>
          </a:ln>
        </p:spPr>
      </p:pic>
      <p:sp>
        <p:nvSpPr>
          <p:cNvPr id="745" name="Google Shape;745;p70"/>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68</a:t>
            </a:fld>
            <a:endParaRPr/>
          </a:p>
        </p:txBody>
      </p:sp>
      <p:pic>
        <p:nvPicPr>
          <p:cNvPr id="746" name="Google Shape;746;p70"/>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747" name="Google Shape;747;p70"/>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71"/>
          <p:cNvSpPr txBox="1"/>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ID-Search: Example</a:t>
            </a:r>
            <a:endParaRPr/>
          </a:p>
        </p:txBody>
      </p:sp>
      <p:pic>
        <p:nvPicPr>
          <p:cNvPr id="753" name="Google Shape;753;p71"/>
          <p:cNvPicPr preferRelativeResize="0"/>
          <p:nvPr/>
        </p:nvPicPr>
        <p:blipFill rotWithShape="1">
          <a:blip r:embed="rId3">
            <a:alphaModFix/>
          </a:blip>
          <a:srcRect/>
          <a:stretch/>
        </p:blipFill>
        <p:spPr>
          <a:xfrm>
            <a:off x="185737" y="1709737"/>
            <a:ext cx="8772525" cy="3438525"/>
          </a:xfrm>
          <a:prstGeom prst="rect">
            <a:avLst/>
          </a:prstGeom>
          <a:noFill/>
          <a:ln>
            <a:noFill/>
          </a:ln>
        </p:spPr>
      </p:pic>
      <p:sp>
        <p:nvSpPr>
          <p:cNvPr id="754" name="Google Shape;754;p71"/>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69</a:t>
            </a:fld>
            <a:endParaRPr/>
          </a:p>
        </p:txBody>
      </p:sp>
      <p:pic>
        <p:nvPicPr>
          <p:cNvPr id="755" name="Google Shape;755;p71"/>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756" name="Google Shape;756;p71"/>
          <p:cNvSpPr txBox="1"/>
          <p:nvPr/>
        </p:nvSpPr>
        <p:spPr>
          <a:xfrm>
            <a:off x="3124200" y="6477000"/>
            <a:ext cx="2895600" cy="38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457200" y="0"/>
            <a:ext cx="82296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Problem Formulation</a:t>
            </a:r>
            <a:endParaRPr/>
          </a:p>
        </p:txBody>
      </p:sp>
      <p:sp>
        <p:nvSpPr>
          <p:cNvPr id="174" name="Google Shape;174;p8"/>
          <p:cNvSpPr txBox="1">
            <a:spLocks noGrp="1"/>
          </p:cNvSpPr>
          <p:nvPr>
            <p:ph type="body" idx="1"/>
          </p:nvPr>
        </p:nvSpPr>
        <p:spPr>
          <a:xfrm>
            <a:off x="457200" y="1112837"/>
            <a:ext cx="8458200" cy="52879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990000"/>
              </a:buClr>
              <a:buSzPts val="2800"/>
              <a:buFont typeface="Noto Sans Symbols"/>
              <a:buChar char="❑"/>
            </a:pPr>
            <a:r>
              <a:rPr lang="en-US" sz="2800" b="0" i="0" u="none">
                <a:solidFill>
                  <a:schemeClr val="dk1"/>
                </a:solidFill>
                <a:latin typeface="Arial"/>
                <a:ea typeface="Arial"/>
                <a:cs typeface="Arial"/>
                <a:sym typeface="Arial"/>
              </a:rPr>
              <a:t>A problem is defined by:</a:t>
            </a:r>
            <a:endParaRPr sz="2400" b="0" i="0" u="none">
              <a:solidFill>
                <a:schemeClr val="dk1"/>
              </a:solidFill>
              <a:latin typeface="Arial"/>
              <a:ea typeface="Arial"/>
              <a:cs typeface="Arial"/>
              <a:sym typeface="Arial"/>
            </a:endParaRPr>
          </a:p>
          <a:p>
            <a:pPr marL="742950" lvl="1" indent="-285750" algn="l" rtl="0">
              <a:lnSpc>
                <a:spcPct val="90000"/>
              </a:lnSpc>
              <a:spcBef>
                <a:spcPts val="480"/>
              </a:spcBef>
              <a:spcAft>
                <a:spcPts val="0"/>
              </a:spcAft>
              <a:buClr>
                <a:srgbClr val="990000"/>
              </a:buClr>
              <a:buSzPts val="2400"/>
              <a:buFont typeface="Noto Sans Symbols"/>
              <a:buChar char="▪"/>
            </a:pPr>
            <a:r>
              <a:rPr lang="en-US" sz="2400" b="0" i="0" u="none">
                <a:solidFill>
                  <a:schemeClr val="dk1"/>
                </a:solidFill>
                <a:latin typeface="Arial"/>
                <a:ea typeface="Arial"/>
                <a:cs typeface="Arial"/>
                <a:sym typeface="Arial"/>
              </a:rPr>
              <a:t>An initial state, e.g. </a:t>
            </a:r>
            <a:r>
              <a:rPr lang="en-US" sz="2400" b="0" i="1" u="none">
                <a:solidFill>
                  <a:schemeClr val="dk1"/>
                </a:solidFill>
                <a:latin typeface="Arial"/>
                <a:ea typeface="Arial"/>
                <a:cs typeface="Arial"/>
                <a:sym typeface="Arial"/>
              </a:rPr>
              <a:t>In(Arad)</a:t>
            </a:r>
            <a:endParaRPr/>
          </a:p>
          <a:p>
            <a:pPr marL="742950" lvl="1" indent="-285750" algn="l" rtl="0">
              <a:lnSpc>
                <a:spcPct val="90000"/>
              </a:lnSpc>
              <a:spcBef>
                <a:spcPts val="480"/>
              </a:spcBef>
              <a:spcAft>
                <a:spcPts val="0"/>
              </a:spcAft>
              <a:buClr>
                <a:srgbClr val="990000"/>
              </a:buClr>
              <a:buSzPts val="2400"/>
              <a:buFont typeface="Noto Sans Symbols"/>
              <a:buChar char="▪"/>
            </a:pPr>
            <a:r>
              <a:rPr lang="en-US" sz="2400" b="0" i="0" u="none">
                <a:solidFill>
                  <a:schemeClr val="dk1"/>
                </a:solidFill>
                <a:latin typeface="Arial"/>
                <a:ea typeface="Arial"/>
                <a:cs typeface="Arial"/>
                <a:sym typeface="Arial"/>
              </a:rPr>
              <a:t>A successor function </a:t>
            </a:r>
            <a:r>
              <a:rPr lang="en-US" sz="2400" b="0" i="1" u="none">
                <a:solidFill>
                  <a:schemeClr val="dk1"/>
                </a:solidFill>
                <a:latin typeface="Arial"/>
                <a:ea typeface="Arial"/>
                <a:cs typeface="Arial"/>
                <a:sym typeface="Arial"/>
              </a:rPr>
              <a:t>S</a:t>
            </a:r>
            <a:r>
              <a:rPr lang="en-US" sz="2400" b="0" i="0" u="none">
                <a:solidFill>
                  <a:schemeClr val="dk1"/>
                </a:solidFill>
                <a:latin typeface="Arial"/>
                <a:ea typeface="Arial"/>
                <a:cs typeface="Arial"/>
                <a:sym typeface="Arial"/>
              </a:rPr>
              <a:t>(</a:t>
            </a:r>
            <a:r>
              <a:rPr lang="en-US" sz="2400" b="0" i="1" u="none">
                <a:solidFill>
                  <a:schemeClr val="dk1"/>
                </a:solidFill>
                <a:latin typeface="Arial"/>
                <a:ea typeface="Arial"/>
                <a:cs typeface="Arial"/>
                <a:sym typeface="Arial"/>
              </a:rPr>
              <a:t>x</a:t>
            </a:r>
            <a:r>
              <a:rPr lang="en-US" sz="2400" b="0" i="0" u="none">
                <a:solidFill>
                  <a:schemeClr val="dk1"/>
                </a:solidFill>
                <a:latin typeface="Arial"/>
                <a:ea typeface="Arial"/>
                <a:cs typeface="Arial"/>
                <a:sym typeface="Arial"/>
              </a:rPr>
              <a:t>)</a:t>
            </a:r>
            <a:r>
              <a:rPr lang="en-US" sz="2400" b="0" i="1" u="none">
                <a:solidFill>
                  <a:schemeClr val="dk1"/>
                </a:solidFill>
                <a:latin typeface="Arial"/>
                <a:ea typeface="Arial"/>
                <a:cs typeface="Arial"/>
                <a:sym typeface="Arial"/>
              </a:rPr>
              <a:t> </a:t>
            </a:r>
            <a:r>
              <a:rPr lang="en-US" sz="2400" b="0" i="0" u="none">
                <a:solidFill>
                  <a:schemeClr val="dk1"/>
                </a:solidFill>
                <a:latin typeface="Arial"/>
                <a:ea typeface="Arial"/>
                <a:cs typeface="Arial"/>
                <a:sym typeface="Arial"/>
              </a:rPr>
              <a:t>= set of action-state pairs</a:t>
            </a:r>
            <a:endParaRPr sz="2000" b="0" i="0" u="none">
              <a:solidFill>
                <a:schemeClr val="dk1"/>
              </a:solidFill>
              <a:latin typeface="Arial"/>
              <a:ea typeface="Arial"/>
              <a:cs typeface="Arial"/>
              <a:sym typeface="Arial"/>
            </a:endParaRPr>
          </a:p>
          <a:p>
            <a:pPr marL="1143000" lvl="2" indent="-228600" algn="l" rtl="0">
              <a:lnSpc>
                <a:spcPct val="90000"/>
              </a:lnSpc>
              <a:spcBef>
                <a:spcPts val="400"/>
              </a:spcBef>
              <a:spcAft>
                <a:spcPts val="0"/>
              </a:spcAft>
              <a:buClr>
                <a:srgbClr val="990000"/>
              </a:buClr>
              <a:buSzPts val="2000"/>
              <a:buFont typeface="Arial"/>
              <a:buChar char="•"/>
            </a:pPr>
            <a:r>
              <a:rPr lang="en-US" sz="2000" b="0" i="1" u="none">
                <a:solidFill>
                  <a:schemeClr val="dk1"/>
                </a:solidFill>
                <a:latin typeface="Arial"/>
                <a:ea typeface="Arial"/>
                <a:cs typeface="Arial"/>
                <a:sym typeface="Arial"/>
              </a:rPr>
              <a:t>S(In(Arad)) = {(Go(Sibiu), In(Sibiu)), (Go(Zerind), In(Zerind)),  					(Go(Timisoara), In(Timisoara))}</a:t>
            </a:r>
            <a:endParaRPr/>
          </a:p>
          <a:p>
            <a:pPr marL="1143000" lvl="2" indent="-228600" algn="l" rtl="0">
              <a:lnSpc>
                <a:spcPct val="90000"/>
              </a:lnSpc>
              <a:spcBef>
                <a:spcPts val="400"/>
              </a:spcBef>
              <a:spcAft>
                <a:spcPts val="0"/>
              </a:spcAft>
              <a:buClr>
                <a:srgbClr val="990000"/>
              </a:buClr>
              <a:buSzPts val="2000"/>
              <a:buFont typeface="Arial"/>
              <a:buChar char="•"/>
            </a:pPr>
            <a:r>
              <a:rPr lang="en-US" sz="2000" b="0" i="0" u="none">
                <a:solidFill>
                  <a:schemeClr val="dk1"/>
                </a:solidFill>
                <a:latin typeface="Arial"/>
                <a:ea typeface="Arial"/>
                <a:cs typeface="Arial"/>
                <a:sym typeface="Arial"/>
              </a:rPr>
              <a:t>initial state + successor function = state space</a:t>
            </a:r>
            <a:endParaRPr sz="2400" b="0" i="0" u="none">
              <a:solidFill>
                <a:schemeClr val="dk1"/>
              </a:solidFill>
              <a:latin typeface="Arial"/>
              <a:ea typeface="Arial"/>
              <a:cs typeface="Arial"/>
              <a:sym typeface="Arial"/>
            </a:endParaRPr>
          </a:p>
          <a:p>
            <a:pPr marL="742950" lvl="1" indent="-285750" algn="l" rtl="0">
              <a:lnSpc>
                <a:spcPct val="90000"/>
              </a:lnSpc>
              <a:spcBef>
                <a:spcPts val="480"/>
              </a:spcBef>
              <a:spcAft>
                <a:spcPts val="0"/>
              </a:spcAft>
              <a:buClr>
                <a:srgbClr val="990000"/>
              </a:buClr>
              <a:buSzPts val="2400"/>
              <a:buFont typeface="Noto Sans Symbols"/>
              <a:buChar char="▪"/>
            </a:pPr>
            <a:r>
              <a:rPr lang="en-US" sz="2400" b="0" i="0" u="none">
                <a:solidFill>
                  <a:schemeClr val="dk1"/>
                </a:solidFill>
                <a:latin typeface="Arial"/>
                <a:ea typeface="Arial"/>
                <a:cs typeface="Arial"/>
                <a:sym typeface="Arial"/>
              </a:rPr>
              <a:t>Goal test</a:t>
            </a:r>
            <a:endParaRPr sz="2000" b="0" i="0" u="none">
              <a:solidFill>
                <a:schemeClr val="dk1"/>
              </a:solidFill>
              <a:latin typeface="Arial"/>
              <a:ea typeface="Arial"/>
              <a:cs typeface="Arial"/>
              <a:sym typeface="Arial"/>
            </a:endParaRPr>
          </a:p>
          <a:p>
            <a:pPr marL="1143000" lvl="2" indent="-228600" algn="l" rtl="0">
              <a:lnSpc>
                <a:spcPct val="90000"/>
              </a:lnSpc>
              <a:spcBef>
                <a:spcPts val="400"/>
              </a:spcBef>
              <a:spcAft>
                <a:spcPts val="0"/>
              </a:spcAft>
              <a:buClr>
                <a:srgbClr val="990000"/>
              </a:buClr>
              <a:buSzPts val="2000"/>
              <a:buFont typeface="Arial"/>
              <a:buChar char="•"/>
            </a:pPr>
            <a:r>
              <a:rPr lang="en-US" sz="2000" b="0" i="0" u="none">
                <a:solidFill>
                  <a:schemeClr val="dk1"/>
                </a:solidFill>
                <a:latin typeface="Arial"/>
                <a:ea typeface="Arial"/>
                <a:cs typeface="Arial"/>
                <a:sym typeface="Arial"/>
              </a:rPr>
              <a:t>Explicit, e.g. </a:t>
            </a:r>
            <a:r>
              <a:rPr lang="en-US" sz="2000" b="0" i="1" u="none">
                <a:solidFill>
                  <a:schemeClr val="dk1"/>
                </a:solidFill>
                <a:latin typeface="Arial"/>
                <a:ea typeface="Arial"/>
                <a:cs typeface="Arial"/>
                <a:sym typeface="Arial"/>
              </a:rPr>
              <a:t>x=‘In(Bucharest)’</a:t>
            </a:r>
            <a:endParaRPr/>
          </a:p>
          <a:p>
            <a:pPr marL="742950" lvl="1" indent="-285750" algn="l" rtl="0">
              <a:lnSpc>
                <a:spcPct val="90000"/>
              </a:lnSpc>
              <a:spcBef>
                <a:spcPts val="480"/>
              </a:spcBef>
              <a:spcAft>
                <a:spcPts val="0"/>
              </a:spcAft>
              <a:buClr>
                <a:srgbClr val="990000"/>
              </a:buClr>
              <a:buSzPts val="2400"/>
              <a:buFont typeface="Noto Sans Symbols"/>
              <a:buChar char="▪"/>
            </a:pPr>
            <a:r>
              <a:rPr lang="en-US" sz="2400" b="0" i="0" u="none">
                <a:solidFill>
                  <a:schemeClr val="dk1"/>
                </a:solidFill>
                <a:latin typeface="Arial"/>
                <a:ea typeface="Arial"/>
                <a:cs typeface="Arial"/>
                <a:sym typeface="Arial"/>
              </a:rPr>
              <a:t>Path cost (assume additive)</a:t>
            </a:r>
            <a:endParaRPr sz="2000" b="0" i="0" u="none">
              <a:solidFill>
                <a:schemeClr val="dk1"/>
              </a:solidFill>
              <a:latin typeface="Arial"/>
              <a:ea typeface="Arial"/>
              <a:cs typeface="Arial"/>
              <a:sym typeface="Arial"/>
            </a:endParaRPr>
          </a:p>
          <a:p>
            <a:pPr marL="1143000" lvl="2" indent="-228600" algn="l" rtl="0">
              <a:lnSpc>
                <a:spcPct val="90000"/>
              </a:lnSpc>
              <a:spcBef>
                <a:spcPts val="400"/>
              </a:spcBef>
              <a:spcAft>
                <a:spcPts val="0"/>
              </a:spcAft>
              <a:buClr>
                <a:srgbClr val="990000"/>
              </a:buClr>
              <a:buSzPts val="2000"/>
              <a:buFont typeface="Arial"/>
              <a:buChar char="•"/>
            </a:pPr>
            <a:r>
              <a:rPr lang="en-US" sz="2000" b="0" i="0" u="none">
                <a:solidFill>
                  <a:schemeClr val="dk1"/>
                </a:solidFill>
                <a:latin typeface="Arial"/>
                <a:ea typeface="Arial"/>
                <a:cs typeface="Arial"/>
                <a:sym typeface="Arial"/>
              </a:rPr>
              <a:t>e.g. sum of distances, number of actions executed, …</a:t>
            </a:r>
            <a:endParaRPr/>
          </a:p>
          <a:p>
            <a:pPr marL="342900" lvl="0" indent="-342900" algn="l" rtl="0">
              <a:lnSpc>
                <a:spcPct val="90000"/>
              </a:lnSpc>
              <a:spcBef>
                <a:spcPts val="560"/>
              </a:spcBef>
              <a:spcAft>
                <a:spcPts val="0"/>
              </a:spcAft>
              <a:buClr>
                <a:srgbClr val="990000"/>
              </a:buClr>
              <a:buSzPts val="2800"/>
              <a:buFont typeface="Noto Sans Symbols"/>
              <a:buChar char="❑"/>
            </a:pPr>
            <a:r>
              <a:rPr lang="en-US" sz="2800" b="0" i="0" u="none">
                <a:solidFill>
                  <a:schemeClr val="dk1"/>
                </a:solidFill>
                <a:latin typeface="Arial"/>
                <a:ea typeface="Arial"/>
                <a:cs typeface="Arial"/>
                <a:sym typeface="Arial"/>
              </a:rPr>
              <a:t>A solution is a sequence of actions from initial to goal state</a:t>
            </a:r>
            <a:endParaRPr sz="2400" b="0" i="0" u="none">
              <a:solidFill>
                <a:schemeClr val="dk1"/>
              </a:solidFill>
              <a:latin typeface="Arial"/>
              <a:ea typeface="Arial"/>
              <a:cs typeface="Arial"/>
              <a:sym typeface="Arial"/>
            </a:endParaRPr>
          </a:p>
          <a:p>
            <a:pPr marL="742950" lvl="1" indent="-285750" algn="l" rtl="0">
              <a:lnSpc>
                <a:spcPct val="90000"/>
              </a:lnSpc>
              <a:spcBef>
                <a:spcPts val="480"/>
              </a:spcBef>
              <a:spcAft>
                <a:spcPts val="0"/>
              </a:spcAft>
              <a:buClr>
                <a:srgbClr val="990000"/>
              </a:buClr>
              <a:buSzPts val="2400"/>
              <a:buFont typeface="Noto Sans Symbols"/>
              <a:buChar char="▪"/>
            </a:pPr>
            <a:r>
              <a:rPr lang="en-US" sz="2400" b="0" i="0" u="none">
                <a:solidFill>
                  <a:schemeClr val="dk1"/>
                </a:solidFill>
                <a:latin typeface="Arial"/>
                <a:ea typeface="Arial"/>
                <a:cs typeface="Arial"/>
                <a:sym typeface="Arial"/>
              </a:rPr>
              <a:t>the optimal solution has the lowest path cost</a:t>
            </a:r>
            <a:endParaRPr/>
          </a:p>
        </p:txBody>
      </p:sp>
      <p:sp>
        <p:nvSpPr>
          <p:cNvPr id="175" name="Google Shape;175;p8"/>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7</a:t>
            </a:fld>
            <a:endParaRPr/>
          </a:p>
        </p:txBody>
      </p:sp>
      <p:pic>
        <p:nvPicPr>
          <p:cNvPr id="176" name="Google Shape;176;p8"/>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177" name="Google Shape;177;p8"/>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72"/>
          <p:cNvSpPr txBox="1"/>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ID-Search: Example</a:t>
            </a:r>
            <a:endParaRPr/>
          </a:p>
        </p:txBody>
      </p:sp>
      <p:pic>
        <p:nvPicPr>
          <p:cNvPr id="762" name="Google Shape;762;p72"/>
          <p:cNvPicPr preferRelativeResize="0"/>
          <p:nvPr/>
        </p:nvPicPr>
        <p:blipFill rotWithShape="1">
          <a:blip r:embed="rId3">
            <a:alphaModFix/>
          </a:blip>
          <a:srcRect/>
          <a:stretch/>
        </p:blipFill>
        <p:spPr>
          <a:xfrm>
            <a:off x="457200" y="1447800"/>
            <a:ext cx="8143875" cy="4791075"/>
          </a:xfrm>
          <a:prstGeom prst="rect">
            <a:avLst/>
          </a:prstGeom>
          <a:noFill/>
          <a:ln>
            <a:noFill/>
          </a:ln>
        </p:spPr>
      </p:pic>
      <p:sp>
        <p:nvSpPr>
          <p:cNvPr id="763" name="Google Shape;763;p72"/>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70</a:t>
            </a:fld>
            <a:endParaRPr/>
          </a:p>
        </p:txBody>
      </p:sp>
      <p:pic>
        <p:nvPicPr>
          <p:cNvPr id="764" name="Google Shape;764;p72"/>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765" name="Google Shape;765;p72"/>
          <p:cNvSpPr txBox="1"/>
          <p:nvPr/>
        </p:nvSpPr>
        <p:spPr>
          <a:xfrm>
            <a:off x="3124200" y="6477000"/>
            <a:ext cx="2895600" cy="38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73"/>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Bidirectional Search</a:t>
            </a:r>
            <a:endParaRPr/>
          </a:p>
        </p:txBody>
      </p:sp>
      <p:sp>
        <p:nvSpPr>
          <p:cNvPr id="771" name="Google Shape;771;p73"/>
          <p:cNvSpPr txBox="1">
            <a:spLocks noGrp="1"/>
          </p:cNvSpPr>
          <p:nvPr>
            <p:ph type="body" idx="1"/>
          </p:nvPr>
        </p:nvSpPr>
        <p:spPr>
          <a:xfrm>
            <a:off x="0" y="1066800"/>
            <a:ext cx="9144000" cy="3581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990000"/>
              </a:buClr>
              <a:buSzPts val="2800"/>
              <a:buFont typeface="Noto Sans Symbols"/>
              <a:buChar char="❑"/>
            </a:pPr>
            <a:r>
              <a:rPr lang="en-US" sz="2800" b="0" i="0" u="none">
                <a:solidFill>
                  <a:schemeClr val="dk1"/>
                </a:solidFill>
                <a:latin typeface="Arial"/>
                <a:ea typeface="Arial"/>
                <a:cs typeface="Arial"/>
                <a:sym typeface="Arial"/>
              </a:rPr>
              <a:t>Two simultaneous searches run from start and goal.</a:t>
            </a:r>
            <a:endParaRPr/>
          </a:p>
          <a:p>
            <a:pPr marL="742950" lvl="1" indent="-285750" algn="l" rtl="0">
              <a:lnSpc>
                <a:spcPct val="100000"/>
              </a:lnSpc>
              <a:spcBef>
                <a:spcPts val="480"/>
              </a:spcBef>
              <a:spcAft>
                <a:spcPts val="0"/>
              </a:spcAft>
              <a:buClr>
                <a:srgbClr val="990000"/>
              </a:buClr>
              <a:buSzPts val="2400"/>
              <a:buFont typeface="Arial"/>
              <a:buChar char="–"/>
            </a:pPr>
            <a:r>
              <a:rPr lang="en-US" sz="2400" b="0" i="0" u="none">
                <a:solidFill>
                  <a:schemeClr val="dk1"/>
                </a:solidFill>
                <a:latin typeface="Arial"/>
                <a:ea typeface="Arial"/>
                <a:cs typeface="Arial"/>
                <a:sym typeface="Arial"/>
              </a:rPr>
              <a:t> Motivation:</a:t>
            </a:r>
            <a:endParaRPr/>
          </a:p>
          <a:p>
            <a:pPr marL="742950" lvl="1" indent="-285750" algn="ctr"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742950" lvl="1" indent="-285750" algn="l" rtl="0">
              <a:lnSpc>
                <a:spcPct val="100000"/>
              </a:lnSpc>
              <a:spcBef>
                <a:spcPts val="480"/>
              </a:spcBef>
              <a:spcAft>
                <a:spcPts val="0"/>
              </a:spcAft>
              <a:buClr>
                <a:srgbClr val="990000"/>
              </a:buClr>
              <a:buSzPts val="2400"/>
              <a:buFont typeface="Arial"/>
              <a:buChar char="–"/>
            </a:pPr>
            <a:r>
              <a:rPr lang="en-US" sz="2400" b="0" i="0" u="none">
                <a:solidFill>
                  <a:schemeClr val="dk1"/>
                </a:solidFill>
                <a:latin typeface="Arial"/>
                <a:ea typeface="Arial"/>
                <a:cs typeface="Arial"/>
                <a:sym typeface="Arial"/>
              </a:rPr>
              <a:t>One forward from the initial state</a:t>
            </a:r>
            <a:endParaRPr/>
          </a:p>
          <a:p>
            <a:pPr marL="742950" lvl="1" indent="-285750" algn="l" rtl="0">
              <a:lnSpc>
                <a:spcPct val="100000"/>
              </a:lnSpc>
              <a:spcBef>
                <a:spcPts val="480"/>
              </a:spcBef>
              <a:spcAft>
                <a:spcPts val="0"/>
              </a:spcAft>
              <a:buClr>
                <a:srgbClr val="990000"/>
              </a:buClr>
              <a:buSzPts val="2400"/>
              <a:buFont typeface="Arial"/>
              <a:buChar char="–"/>
            </a:pPr>
            <a:r>
              <a:rPr lang="en-US" sz="2400" b="0" i="0" u="none">
                <a:solidFill>
                  <a:schemeClr val="dk1"/>
                </a:solidFill>
                <a:latin typeface="Arial"/>
                <a:ea typeface="Arial"/>
                <a:cs typeface="Arial"/>
                <a:sym typeface="Arial"/>
              </a:rPr>
              <a:t>Other backward from goal</a:t>
            </a:r>
            <a:endParaRPr/>
          </a:p>
          <a:p>
            <a:pPr marL="742950" lvl="1" indent="-285750" algn="l" rtl="0">
              <a:lnSpc>
                <a:spcPct val="100000"/>
              </a:lnSpc>
              <a:spcBef>
                <a:spcPts val="480"/>
              </a:spcBef>
              <a:spcAft>
                <a:spcPts val="0"/>
              </a:spcAft>
              <a:buClr>
                <a:srgbClr val="990000"/>
              </a:buClr>
              <a:buSzPts val="2400"/>
              <a:buFont typeface="Arial"/>
              <a:buChar char="–"/>
            </a:pPr>
            <a:r>
              <a:rPr lang="en-US" sz="2400" b="0" i="0" u="none">
                <a:solidFill>
                  <a:schemeClr val="dk1"/>
                </a:solidFill>
                <a:latin typeface="Arial"/>
                <a:ea typeface="Arial"/>
                <a:cs typeface="Arial"/>
                <a:sym typeface="Arial"/>
              </a:rPr>
              <a:t>Stops when the two searches meet in the middle</a:t>
            </a:r>
            <a:endParaRPr sz="2200" b="0" i="0" u="none">
              <a:solidFill>
                <a:schemeClr val="dk1"/>
              </a:solidFill>
              <a:latin typeface="Arial"/>
              <a:ea typeface="Arial"/>
              <a:cs typeface="Arial"/>
              <a:sym typeface="Arial"/>
            </a:endParaRPr>
          </a:p>
          <a:p>
            <a:pPr marL="1143000" lvl="2" indent="-228600" algn="l" rtl="0">
              <a:lnSpc>
                <a:spcPct val="100000"/>
              </a:lnSpc>
              <a:spcBef>
                <a:spcPts val="440"/>
              </a:spcBef>
              <a:spcAft>
                <a:spcPts val="0"/>
              </a:spcAft>
              <a:buClr>
                <a:srgbClr val="990000"/>
              </a:buClr>
              <a:buSzPts val="1760"/>
              <a:buFont typeface="Arial"/>
              <a:buChar char="•"/>
            </a:pPr>
            <a:r>
              <a:rPr lang="en-US" sz="2200" b="0" i="0" u="none">
                <a:solidFill>
                  <a:schemeClr val="dk1"/>
                </a:solidFill>
                <a:latin typeface="Arial"/>
                <a:ea typeface="Arial"/>
                <a:cs typeface="Arial"/>
                <a:sym typeface="Arial"/>
              </a:rPr>
              <a:t>Check whether the node belongs to the other fringe before expansion</a:t>
            </a:r>
            <a:endParaRPr/>
          </a:p>
        </p:txBody>
      </p:sp>
      <p:pic>
        <p:nvPicPr>
          <p:cNvPr id="772" name="Google Shape;772;p73"/>
          <p:cNvPicPr preferRelativeResize="0">
            <a:picLocks noGrp="1"/>
          </p:cNvPicPr>
          <p:nvPr>
            <p:ph type="body" idx="1"/>
          </p:nvPr>
        </p:nvPicPr>
        <p:blipFill rotWithShape="1">
          <a:blip r:embed="rId3">
            <a:alphaModFix/>
          </a:blip>
          <a:srcRect/>
          <a:stretch/>
        </p:blipFill>
        <p:spPr>
          <a:xfrm>
            <a:off x="2438400" y="4594225"/>
            <a:ext cx="4213225" cy="2187575"/>
          </a:xfrm>
          <a:prstGeom prst="rect">
            <a:avLst/>
          </a:prstGeom>
          <a:noFill/>
          <a:ln>
            <a:noFill/>
          </a:ln>
        </p:spPr>
      </p:pic>
      <p:sp>
        <p:nvSpPr>
          <p:cNvPr id="773" name="Google Shape;773;p73"/>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71</a:t>
            </a:fld>
            <a:endParaRPr/>
          </a:p>
        </p:txBody>
      </p:sp>
      <p:pic>
        <p:nvPicPr>
          <p:cNvPr id="774" name="Google Shape;774;p73"/>
          <p:cNvPicPr preferRelativeResize="0"/>
          <p:nvPr/>
        </p:nvPicPr>
        <p:blipFill rotWithShape="1">
          <a:blip r:embed="rId4">
            <a:alphaModFix/>
          </a:blip>
          <a:srcRect/>
          <a:stretch/>
        </p:blipFill>
        <p:spPr>
          <a:xfrm>
            <a:off x="2514600" y="1981200"/>
            <a:ext cx="2209800" cy="382587"/>
          </a:xfrm>
          <a:prstGeom prst="rect">
            <a:avLst/>
          </a:prstGeom>
          <a:noFill/>
          <a:ln>
            <a:noFill/>
          </a:ln>
        </p:spPr>
      </p:pic>
      <p:pic>
        <p:nvPicPr>
          <p:cNvPr id="775" name="Google Shape;775;p73"/>
          <p:cNvPicPr preferRelativeResize="0"/>
          <p:nvPr/>
        </p:nvPicPr>
        <p:blipFill rotWithShape="1">
          <a:blip r:embed="rId5">
            <a:alphaModFix/>
          </a:blip>
          <a:srcRect/>
          <a:stretch/>
        </p:blipFill>
        <p:spPr>
          <a:xfrm>
            <a:off x="8229600" y="0"/>
            <a:ext cx="914400" cy="914400"/>
          </a:xfrm>
          <a:prstGeom prst="rect">
            <a:avLst/>
          </a:prstGeom>
          <a:noFill/>
          <a:ln>
            <a:noFill/>
          </a:ln>
        </p:spPr>
      </p:pic>
    </p:spTree>
  </p:cSld>
  <p:clrMapOvr>
    <a:masterClrMapping/>
  </p:clrMapOvr>
  <p:transition spd="slow">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74"/>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Bidirectional Search</a:t>
            </a:r>
            <a:endParaRPr/>
          </a:p>
        </p:txBody>
      </p:sp>
      <p:sp>
        <p:nvSpPr>
          <p:cNvPr id="781" name="Google Shape;781;p7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rgbClr val="990000"/>
              </a:buClr>
              <a:buSzPts val="3200"/>
              <a:buFont typeface="Noto Sans Symbols"/>
              <a:buChar char="❑"/>
            </a:pPr>
            <a:r>
              <a:rPr lang="en-US" sz="3200" b="0" i="0" u="none">
                <a:solidFill>
                  <a:schemeClr val="dk1"/>
                </a:solidFill>
                <a:latin typeface="Arial"/>
                <a:ea typeface="Arial"/>
                <a:cs typeface="Arial"/>
                <a:sym typeface="Arial"/>
              </a:rPr>
              <a:t>Time complexity: </a:t>
            </a:r>
            <a:r>
              <a:rPr lang="en-US" sz="3200" b="0" i="1" u="none">
                <a:solidFill>
                  <a:schemeClr val="dk1"/>
                </a:solidFill>
                <a:latin typeface="Arial"/>
                <a:ea typeface="Arial"/>
                <a:cs typeface="Arial"/>
                <a:sym typeface="Arial"/>
              </a:rPr>
              <a:t>O</a:t>
            </a:r>
            <a:r>
              <a:rPr lang="en-US" sz="3200" b="0" i="0" u="none">
                <a:solidFill>
                  <a:schemeClr val="dk1"/>
                </a:solidFill>
                <a:latin typeface="Arial"/>
                <a:ea typeface="Arial"/>
                <a:cs typeface="Arial"/>
                <a:sym typeface="Arial"/>
              </a:rPr>
              <a:t>(</a:t>
            </a:r>
            <a:r>
              <a:rPr lang="en-US" sz="3200" b="0" i="1" u="none">
                <a:solidFill>
                  <a:schemeClr val="dk1"/>
                </a:solidFill>
                <a:latin typeface="Arial"/>
                <a:ea typeface="Arial"/>
                <a:cs typeface="Arial"/>
                <a:sym typeface="Arial"/>
              </a:rPr>
              <a:t>b</a:t>
            </a:r>
            <a:r>
              <a:rPr lang="en-US" sz="3200" b="0" i="1" u="none" baseline="30000">
                <a:solidFill>
                  <a:schemeClr val="dk1"/>
                </a:solidFill>
                <a:latin typeface="Arial"/>
                <a:ea typeface="Arial"/>
                <a:cs typeface="Arial"/>
                <a:sym typeface="Arial"/>
              </a:rPr>
              <a:t>d</a:t>
            </a:r>
            <a:r>
              <a:rPr lang="en-US" sz="3200" b="0" i="0" u="none" baseline="30000">
                <a:solidFill>
                  <a:schemeClr val="dk1"/>
                </a:solidFill>
                <a:latin typeface="Arial"/>
                <a:ea typeface="Arial"/>
                <a:cs typeface="Arial"/>
                <a:sym typeface="Arial"/>
              </a:rPr>
              <a:t>/2</a:t>
            </a:r>
            <a:r>
              <a:rPr lang="en-US" sz="3200" b="0" i="0" u="none">
                <a:solidFill>
                  <a:schemeClr val="dk1"/>
                </a:solidFill>
                <a:latin typeface="Arial"/>
                <a:ea typeface="Arial"/>
                <a:cs typeface="Arial"/>
                <a:sym typeface="Arial"/>
              </a:rPr>
              <a:t>)</a:t>
            </a:r>
            <a:endParaRPr/>
          </a:p>
          <a:p>
            <a:pPr marL="342900" lvl="0" indent="-342900" algn="just" rtl="0">
              <a:lnSpc>
                <a:spcPct val="100000"/>
              </a:lnSpc>
              <a:spcBef>
                <a:spcPts val="640"/>
              </a:spcBef>
              <a:spcAft>
                <a:spcPts val="0"/>
              </a:spcAft>
              <a:buClr>
                <a:srgbClr val="990000"/>
              </a:buClr>
              <a:buSzPts val="3200"/>
              <a:buFont typeface="Noto Sans Symbols"/>
              <a:buChar char="❑"/>
            </a:pPr>
            <a:r>
              <a:rPr lang="en-US" sz="3200" b="0" i="0" u="none">
                <a:solidFill>
                  <a:schemeClr val="dk1"/>
                </a:solidFill>
                <a:latin typeface="Arial"/>
                <a:ea typeface="Arial"/>
                <a:cs typeface="Arial"/>
                <a:sym typeface="Arial"/>
              </a:rPr>
              <a:t>Space complexity: </a:t>
            </a:r>
            <a:r>
              <a:rPr lang="en-US" sz="3200" b="0" i="1" u="none">
                <a:solidFill>
                  <a:schemeClr val="dk1"/>
                </a:solidFill>
                <a:latin typeface="Arial"/>
                <a:ea typeface="Arial"/>
                <a:cs typeface="Arial"/>
                <a:sym typeface="Arial"/>
              </a:rPr>
              <a:t>O</a:t>
            </a:r>
            <a:r>
              <a:rPr lang="en-US" sz="3200" b="0" i="0" u="none">
                <a:solidFill>
                  <a:schemeClr val="dk1"/>
                </a:solidFill>
                <a:latin typeface="Arial"/>
                <a:ea typeface="Arial"/>
                <a:cs typeface="Arial"/>
                <a:sym typeface="Arial"/>
              </a:rPr>
              <a:t>(</a:t>
            </a:r>
            <a:r>
              <a:rPr lang="en-US" sz="3200" b="0" i="1" u="none">
                <a:solidFill>
                  <a:schemeClr val="dk1"/>
                </a:solidFill>
                <a:latin typeface="Arial"/>
                <a:ea typeface="Arial"/>
                <a:cs typeface="Arial"/>
                <a:sym typeface="Arial"/>
              </a:rPr>
              <a:t>b</a:t>
            </a:r>
            <a:r>
              <a:rPr lang="en-US" sz="3200" b="0" i="1" u="none" baseline="30000">
                <a:solidFill>
                  <a:schemeClr val="dk1"/>
                </a:solidFill>
                <a:latin typeface="Arial"/>
                <a:ea typeface="Arial"/>
                <a:cs typeface="Arial"/>
                <a:sym typeface="Arial"/>
              </a:rPr>
              <a:t>d</a:t>
            </a:r>
            <a:r>
              <a:rPr lang="en-US" sz="3200" b="0" i="0" u="none" baseline="30000">
                <a:solidFill>
                  <a:schemeClr val="dk1"/>
                </a:solidFill>
                <a:latin typeface="Arial"/>
                <a:ea typeface="Arial"/>
                <a:cs typeface="Arial"/>
                <a:sym typeface="Arial"/>
              </a:rPr>
              <a:t>/2</a:t>
            </a:r>
            <a:r>
              <a:rPr lang="en-US" sz="3200" b="0" i="0" u="none">
                <a:solidFill>
                  <a:schemeClr val="dk1"/>
                </a:solidFill>
                <a:latin typeface="Arial"/>
                <a:ea typeface="Arial"/>
                <a:cs typeface="Arial"/>
                <a:sym typeface="Arial"/>
              </a:rPr>
              <a:t>)</a:t>
            </a:r>
            <a:endParaRPr/>
          </a:p>
          <a:p>
            <a:pPr marL="742950" lvl="1" indent="-285750" algn="just" rtl="0">
              <a:lnSpc>
                <a:spcPct val="100000"/>
              </a:lnSpc>
              <a:spcBef>
                <a:spcPts val="560"/>
              </a:spcBef>
              <a:spcAft>
                <a:spcPts val="0"/>
              </a:spcAft>
              <a:buClr>
                <a:srgbClr val="990000"/>
              </a:buClr>
              <a:buSzPts val="2800"/>
              <a:buFont typeface="Arial"/>
              <a:buChar char="–"/>
            </a:pPr>
            <a:r>
              <a:rPr lang="en-US" sz="2800" b="0" i="0" u="none">
                <a:solidFill>
                  <a:schemeClr val="dk1"/>
                </a:solidFill>
                <a:latin typeface="Arial"/>
                <a:ea typeface="Arial"/>
                <a:cs typeface="Arial"/>
                <a:sym typeface="Arial"/>
              </a:rPr>
              <a:t>This space complexity is the most significant weakness of bidirectional search.</a:t>
            </a:r>
            <a:endParaRPr sz="2800" b="0" i="1" u="none">
              <a:solidFill>
                <a:schemeClr val="dk1"/>
              </a:solidFill>
              <a:latin typeface="Arial"/>
              <a:ea typeface="Arial"/>
              <a:cs typeface="Arial"/>
              <a:sym typeface="Arial"/>
            </a:endParaRPr>
          </a:p>
          <a:p>
            <a:pPr marL="342900" lvl="0" indent="-342900" algn="just" rtl="0">
              <a:lnSpc>
                <a:spcPct val="100000"/>
              </a:lnSpc>
              <a:spcBef>
                <a:spcPts val="640"/>
              </a:spcBef>
              <a:spcAft>
                <a:spcPts val="0"/>
              </a:spcAft>
              <a:buClr>
                <a:srgbClr val="990000"/>
              </a:buClr>
              <a:buSzPts val="3200"/>
              <a:buFont typeface="Noto Sans Symbols"/>
              <a:buChar char="❑"/>
            </a:pPr>
            <a:r>
              <a:rPr lang="en-US" sz="3200" b="0" i="0" u="none">
                <a:solidFill>
                  <a:schemeClr val="dk1"/>
                </a:solidFill>
                <a:latin typeface="Arial"/>
                <a:ea typeface="Arial"/>
                <a:cs typeface="Arial"/>
                <a:sym typeface="Arial"/>
              </a:rPr>
              <a:t>Completeness and Optimality: Yes</a:t>
            </a:r>
            <a:endParaRPr/>
          </a:p>
          <a:p>
            <a:pPr marL="742950" lvl="1" indent="-285750" algn="just" rtl="0">
              <a:lnSpc>
                <a:spcPct val="100000"/>
              </a:lnSpc>
              <a:spcBef>
                <a:spcPts val="560"/>
              </a:spcBef>
              <a:spcAft>
                <a:spcPts val="0"/>
              </a:spcAft>
              <a:buClr>
                <a:srgbClr val="990000"/>
              </a:buClr>
              <a:buSzPts val="2800"/>
              <a:buFont typeface="Arial"/>
              <a:buChar char="–"/>
            </a:pPr>
            <a:r>
              <a:rPr lang="en-US" sz="2800" b="0" i="0" u="none">
                <a:solidFill>
                  <a:schemeClr val="dk1"/>
                </a:solidFill>
                <a:latin typeface="Arial"/>
                <a:ea typeface="Arial"/>
                <a:cs typeface="Arial"/>
                <a:sym typeface="Arial"/>
              </a:rPr>
              <a:t>If step costs are uniform</a:t>
            </a:r>
            <a:endParaRPr/>
          </a:p>
          <a:p>
            <a:pPr marL="742950" lvl="1" indent="-285750" algn="just" rtl="0">
              <a:lnSpc>
                <a:spcPct val="100000"/>
              </a:lnSpc>
              <a:spcBef>
                <a:spcPts val="560"/>
              </a:spcBef>
              <a:spcAft>
                <a:spcPts val="0"/>
              </a:spcAft>
              <a:buClr>
                <a:srgbClr val="990000"/>
              </a:buClr>
              <a:buSzPts val="2800"/>
              <a:buFont typeface="Arial"/>
              <a:buChar char="–"/>
            </a:pPr>
            <a:r>
              <a:rPr lang="en-US" sz="2800" b="0" i="0" u="none">
                <a:solidFill>
                  <a:schemeClr val="dk1"/>
                </a:solidFill>
                <a:latin typeface="Arial"/>
                <a:ea typeface="Arial"/>
                <a:cs typeface="Arial"/>
                <a:sym typeface="Arial"/>
              </a:rPr>
              <a:t>If both searches are breadth-first search.</a:t>
            </a:r>
            <a:endParaRPr/>
          </a:p>
        </p:txBody>
      </p:sp>
      <p:sp>
        <p:nvSpPr>
          <p:cNvPr id="782" name="Google Shape;782;p74"/>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72</a:t>
            </a:fld>
            <a:endParaRPr/>
          </a:p>
        </p:txBody>
      </p:sp>
      <p:pic>
        <p:nvPicPr>
          <p:cNvPr id="783" name="Google Shape;783;p74"/>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784" name="Google Shape;784;p74"/>
          <p:cNvSpPr txBox="1"/>
          <p:nvPr/>
        </p:nvSpPr>
        <p:spPr>
          <a:xfrm>
            <a:off x="3124200" y="6477000"/>
            <a:ext cx="2895600" cy="38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75"/>
          <p:cNvSpPr txBox="1">
            <a:spLocks noGrp="1"/>
          </p:cNvSpPr>
          <p:nvPr>
            <p:ph type="body" idx="1"/>
          </p:nvPr>
        </p:nvSpPr>
        <p:spPr>
          <a:xfrm>
            <a:off x="457200" y="3938587"/>
            <a:ext cx="8229600" cy="2614612"/>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rgbClr val="990000"/>
              </a:buClr>
              <a:buSzPts val="2800"/>
              <a:buFont typeface="Noto Sans Symbols"/>
              <a:buChar char="❑"/>
            </a:pPr>
            <a:r>
              <a:rPr lang="en-US" sz="2800" b="0" i="0" u="none">
                <a:solidFill>
                  <a:schemeClr val="dk1"/>
                </a:solidFill>
                <a:latin typeface="Arial"/>
                <a:ea typeface="Arial"/>
                <a:cs typeface="Arial"/>
                <a:sym typeface="Arial"/>
              </a:rPr>
              <a:t>The reduction in time complexity makes bidirectional search attractive, but </a:t>
            </a:r>
            <a:r>
              <a:rPr lang="en-US" sz="2800" b="0" i="1" u="none">
                <a:solidFill>
                  <a:schemeClr val="dk1"/>
                </a:solidFill>
                <a:latin typeface="Arial"/>
                <a:ea typeface="Arial"/>
                <a:cs typeface="Arial"/>
                <a:sym typeface="Arial"/>
              </a:rPr>
              <a:t>how do we search backwards</a:t>
            </a:r>
            <a:r>
              <a:rPr lang="en-US" sz="2800" b="0" i="0" u="none">
                <a:solidFill>
                  <a:schemeClr val="dk1"/>
                </a:solidFill>
                <a:latin typeface="Arial"/>
                <a:ea typeface="Arial"/>
                <a:cs typeface="Arial"/>
                <a:sym typeface="Arial"/>
              </a:rPr>
              <a:t>?</a:t>
            </a:r>
            <a:endParaRPr/>
          </a:p>
          <a:p>
            <a:pPr marL="342900" lvl="0" indent="-342900" algn="just" rtl="0">
              <a:lnSpc>
                <a:spcPct val="90000"/>
              </a:lnSpc>
              <a:spcBef>
                <a:spcPts val="560"/>
              </a:spcBef>
              <a:spcAft>
                <a:spcPts val="0"/>
              </a:spcAft>
              <a:buClr>
                <a:srgbClr val="990000"/>
              </a:buClr>
              <a:buSzPts val="2800"/>
              <a:buFont typeface="Noto Sans Symbols"/>
              <a:buChar char="❑"/>
            </a:pPr>
            <a:r>
              <a:rPr lang="en-US" sz="2800" b="0" i="0" u="none">
                <a:solidFill>
                  <a:schemeClr val="dk1"/>
                </a:solidFill>
                <a:latin typeface="Arial"/>
                <a:ea typeface="Arial"/>
                <a:cs typeface="Arial"/>
                <a:sym typeface="Arial"/>
              </a:rPr>
              <a:t>The predecessor of each node should be efficiently computable.</a:t>
            </a:r>
            <a:endParaRPr sz="2400" b="0" i="0" u="none">
              <a:solidFill>
                <a:schemeClr val="dk1"/>
              </a:solidFill>
              <a:latin typeface="Arial"/>
              <a:ea typeface="Arial"/>
              <a:cs typeface="Arial"/>
              <a:sym typeface="Arial"/>
            </a:endParaRPr>
          </a:p>
          <a:p>
            <a:pPr marL="742950" lvl="1" indent="-285750" algn="just" rtl="0">
              <a:lnSpc>
                <a:spcPct val="90000"/>
              </a:lnSpc>
              <a:spcBef>
                <a:spcPts val="480"/>
              </a:spcBef>
              <a:spcAft>
                <a:spcPts val="0"/>
              </a:spcAft>
              <a:buClr>
                <a:srgbClr val="990000"/>
              </a:buClr>
              <a:buSzPts val="2400"/>
              <a:buFont typeface="Arial"/>
              <a:buChar char="–"/>
            </a:pPr>
            <a:r>
              <a:rPr lang="en-US" sz="2400" b="0" i="0" u="none">
                <a:solidFill>
                  <a:schemeClr val="dk1"/>
                </a:solidFill>
                <a:latin typeface="Arial"/>
                <a:ea typeface="Arial"/>
                <a:cs typeface="Arial"/>
                <a:sym typeface="Arial"/>
              </a:rPr>
              <a:t>When actions are easily reversible.</a:t>
            </a:r>
            <a:endParaRPr/>
          </a:p>
        </p:txBody>
      </p:sp>
      <p:pic>
        <p:nvPicPr>
          <p:cNvPr id="790" name="Google Shape;790;p75" descr="bidirectional.jpg                                              00105F05IRIDIA                         BC96F375:"/>
          <p:cNvPicPr preferRelativeResize="0">
            <a:picLocks noGrp="1"/>
          </p:cNvPicPr>
          <p:nvPr>
            <p:ph type="body" idx="1"/>
          </p:nvPr>
        </p:nvPicPr>
        <p:blipFill rotWithShape="1">
          <a:blip r:embed="rId3">
            <a:alphaModFix/>
          </a:blip>
          <a:srcRect/>
          <a:stretch/>
        </p:blipFill>
        <p:spPr>
          <a:xfrm>
            <a:off x="2636837" y="1752600"/>
            <a:ext cx="3916362" cy="1958975"/>
          </a:xfrm>
          <a:prstGeom prst="rect">
            <a:avLst/>
          </a:prstGeom>
          <a:noFill/>
          <a:ln>
            <a:noFill/>
          </a:ln>
        </p:spPr>
      </p:pic>
      <p:sp>
        <p:nvSpPr>
          <p:cNvPr id="791" name="Google Shape;791;p75"/>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Bidirectional Search</a:t>
            </a:r>
            <a:endParaRPr/>
          </a:p>
        </p:txBody>
      </p:sp>
      <p:pic>
        <p:nvPicPr>
          <p:cNvPr id="792" name="Google Shape;792;p75"/>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793" name="Google Shape;793;p75"/>
          <p:cNvSpPr txBox="1"/>
          <p:nvPr/>
        </p:nvSpPr>
        <p:spPr>
          <a:xfrm>
            <a:off x="3124200" y="6477000"/>
            <a:ext cx="2895600" cy="38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800"/>
              <a:buFont typeface="Arial"/>
              <a:buNone/>
            </a:pPr>
            <a:r>
              <a:rPr lang="en-US" sz="1800" b="0" i="0" u="none">
                <a:solidFill>
                  <a:srgbClr val="C00000"/>
                </a:solidFill>
                <a:latin typeface="Arial"/>
                <a:ea typeface="Arial"/>
                <a:cs typeface="Arial"/>
                <a:sym typeface="Arial"/>
              </a:rPr>
              <a:t>Md. Tarek Habib</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76"/>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Summary of Algorithms</a:t>
            </a:r>
            <a:endParaRPr/>
          </a:p>
        </p:txBody>
      </p:sp>
      <p:sp>
        <p:nvSpPr>
          <p:cNvPr id="799" name="Google Shape;799;p76"/>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t>74</a:t>
            </a:fld>
            <a:endParaRPr/>
          </a:p>
        </p:txBody>
      </p:sp>
      <p:pic>
        <p:nvPicPr>
          <p:cNvPr id="800" name="Google Shape;800;p76"/>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801" name="Google Shape;801;p76"/>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a:solidFill>
                  <a:srgbClr val="C00000"/>
                </a:solidFill>
                <a:latin typeface="Arial"/>
                <a:ea typeface="Arial"/>
                <a:cs typeface="Arial"/>
                <a:sym typeface="Arial"/>
              </a:rPr>
              <a:t>Md. Tarek Habib</a:t>
            </a:r>
            <a:endParaRPr/>
          </a:p>
        </p:txBody>
      </p:sp>
      <p:pic>
        <p:nvPicPr>
          <p:cNvPr id="802" name="Google Shape;802;p76"/>
          <p:cNvPicPr preferRelativeResize="0"/>
          <p:nvPr/>
        </p:nvPicPr>
        <p:blipFill rotWithShape="1">
          <a:blip r:embed="rId4">
            <a:alphaModFix/>
          </a:blip>
          <a:srcRect/>
          <a:stretch/>
        </p:blipFill>
        <p:spPr>
          <a:xfrm>
            <a:off x="76200" y="1524000"/>
            <a:ext cx="8972550" cy="3352800"/>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457200" y="76200"/>
            <a:ext cx="82296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Example Problems</a:t>
            </a:r>
            <a:endParaRPr/>
          </a:p>
        </p:txBody>
      </p:sp>
      <p:sp>
        <p:nvSpPr>
          <p:cNvPr id="183" name="Google Shape;183;p10"/>
          <p:cNvSpPr txBox="1">
            <a:spLocks noGrp="1"/>
          </p:cNvSpPr>
          <p:nvPr>
            <p:ph type="body" idx="1"/>
          </p:nvPr>
        </p:nvSpPr>
        <p:spPr>
          <a:xfrm>
            <a:off x="152400" y="1219200"/>
            <a:ext cx="8763000" cy="5181600"/>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rgbClr val="C00000"/>
              </a:buClr>
              <a:buSzPts val="2800"/>
              <a:buFont typeface="Noto Sans Symbols"/>
              <a:buChar char="❑"/>
            </a:pPr>
            <a:r>
              <a:rPr lang="en-US" sz="2800" b="0" i="0" u="none">
                <a:solidFill>
                  <a:schemeClr val="dk1"/>
                </a:solidFill>
                <a:latin typeface="Arial"/>
                <a:ea typeface="Arial"/>
                <a:cs typeface="Arial"/>
                <a:sym typeface="Arial"/>
              </a:rPr>
              <a:t>The problem-solving approach has been applied to a vast array of task environments.</a:t>
            </a:r>
            <a:endParaRPr/>
          </a:p>
          <a:p>
            <a:pPr marL="342900" lvl="0" indent="-342900" algn="just" rtl="0">
              <a:lnSpc>
                <a:spcPct val="100000"/>
              </a:lnSpc>
              <a:spcBef>
                <a:spcPts val="560"/>
              </a:spcBef>
              <a:spcAft>
                <a:spcPts val="0"/>
              </a:spcAft>
              <a:buClr>
                <a:srgbClr val="C00000"/>
              </a:buClr>
              <a:buSzPts val="2800"/>
              <a:buFont typeface="Noto Sans Symbols"/>
              <a:buChar char="❑"/>
            </a:pPr>
            <a:r>
              <a:rPr lang="en-US" sz="2800" b="0" i="0" u="none">
                <a:solidFill>
                  <a:schemeClr val="dk1"/>
                </a:solidFill>
                <a:latin typeface="Arial"/>
                <a:ea typeface="Arial"/>
                <a:cs typeface="Arial"/>
                <a:sym typeface="Arial"/>
              </a:rPr>
              <a:t>Some of the best known are listed here, distinguishing between </a:t>
            </a:r>
            <a:r>
              <a:rPr lang="en-US" sz="2800" b="0" i="1" u="none">
                <a:solidFill>
                  <a:srgbClr val="0000FF"/>
                </a:solidFill>
                <a:latin typeface="Arial"/>
                <a:ea typeface="Arial"/>
                <a:cs typeface="Arial"/>
                <a:sym typeface="Arial"/>
              </a:rPr>
              <a:t>toy</a:t>
            </a:r>
            <a:r>
              <a:rPr lang="en-US" sz="2800" b="0" i="1" u="none">
                <a:solidFill>
                  <a:schemeClr val="dk1"/>
                </a:solidFill>
                <a:latin typeface="Arial"/>
                <a:ea typeface="Arial"/>
                <a:cs typeface="Arial"/>
                <a:sym typeface="Arial"/>
              </a:rPr>
              <a:t> and </a:t>
            </a:r>
            <a:r>
              <a:rPr lang="en-US" sz="2800" b="0" i="1" u="none">
                <a:solidFill>
                  <a:srgbClr val="0000FF"/>
                </a:solidFill>
                <a:latin typeface="Arial"/>
                <a:ea typeface="Arial"/>
                <a:cs typeface="Arial"/>
                <a:sym typeface="Arial"/>
              </a:rPr>
              <a:t>real-world</a:t>
            </a:r>
            <a:r>
              <a:rPr lang="en-US" sz="2800" b="0" i="0" u="none">
                <a:solidFill>
                  <a:schemeClr val="dk1"/>
                </a:solidFill>
                <a:latin typeface="Arial"/>
                <a:ea typeface="Arial"/>
                <a:cs typeface="Arial"/>
                <a:sym typeface="Arial"/>
              </a:rPr>
              <a:t> problems.</a:t>
            </a:r>
            <a:endParaRPr/>
          </a:p>
          <a:p>
            <a:pPr marL="342900" lvl="0" indent="-342900" algn="just" rtl="0">
              <a:lnSpc>
                <a:spcPct val="100000"/>
              </a:lnSpc>
              <a:spcBef>
                <a:spcPts val="560"/>
              </a:spcBef>
              <a:spcAft>
                <a:spcPts val="0"/>
              </a:spcAft>
              <a:buClr>
                <a:srgbClr val="C00000"/>
              </a:buClr>
              <a:buSzPts val="2800"/>
              <a:buFont typeface="Noto Sans Symbols"/>
              <a:buChar char="❑"/>
            </a:pPr>
            <a:r>
              <a:rPr lang="en-US" sz="2800" b="0" i="0" u="none">
                <a:solidFill>
                  <a:schemeClr val="dk1"/>
                </a:solidFill>
                <a:latin typeface="Arial"/>
                <a:ea typeface="Arial"/>
                <a:cs typeface="Arial"/>
                <a:sym typeface="Arial"/>
              </a:rPr>
              <a:t>A </a:t>
            </a:r>
            <a:r>
              <a:rPr lang="en-US" sz="2800" b="1" i="1" u="none">
                <a:solidFill>
                  <a:schemeClr val="dk1"/>
                </a:solidFill>
                <a:latin typeface="Arial"/>
                <a:ea typeface="Arial"/>
                <a:cs typeface="Arial"/>
                <a:sym typeface="Arial"/>
              </a:rPr>
              <a:t>toy problem</a:t>
            </a:r>
            <a:r>
              <a:rPr lang="en-US" sz="2800" b="0" i="0" u="none">
                <a:solidFill>
                  <a:schemeClr val="dk1"/>
                </a:solidFill>
                <a:latin typeface="Arial"/>
                <a:ea typeface="Arial"/>
                <a:cs typeface="Arial"/>
                <a:sym typeface="Arial"/>
              </a:rPr>
              <a:t> is intended to illustrate or exercise various problem-solving methods.</a:t>
            </a:r>
            <a:endParaRPr/>
          </a:p>
          <a:p>
            <a:pPr marL="342900" lvl="0" indent="-342900" algn="just" rtl="0">
              <a:lnSpc>
                <a:spcPct val="100000"/>
              </a:lnSpc>
              <a:spcBef>
                <a:spcPts val="560"/>
              </a:spcBef>
              <a:spcAft>
                <a:spcPts val="0"/>
              </a:spcAft>
              <a:buClr>
                <a:srgbClr val="C00000"/>
              </a:buClr>
              <a:buSzPts val="2800"/>
              <a:buFont typeface="Noto Sans Symbols"/>
              <a:buChar char="❑"/>
            </a:pPr>
            <a:r>
              <a:rPr lang="en-US" sz="2800" b="0" i="0" u="none">
                <a:solidFill>
                  <a:schemeClr val="dk1"/>
                </a:solidFill>
                <a:latin typeface="Arial"/>
                <a:ea typeface="Arial"/>
                <a:cs typeface="Arial"/>
                <a:sym typeface="Arial"/>
              </a:rPr>
              <a:t>It is usable by different researchers to compare the performance of algorithms.</a:t>
            </a:r>
            <a:r>
              <a:rPr lang="en-US" sz="2800" b="1" i="0" u="none">
                <a:solidFill>
                  <a:schemeClr val="dk1"/>
                </a:solidFill>
                <a:latin typeface="Arial"/>
                <a:ea typeface="Arial"/>
                <a:cs typeface="Arial"/>
                <a:sym typeface="Arial"/>
              </a:rPr>
              <a:t> 	</a:t>
            </a:r>
            <a:endParaRPr/>
          </a:p>
          <a:p>
            <a:pPr marL="342900" lvl="0" indent="-342900" algn="just" rtl="0">
              <a:lnSpc>
                <a:spcPct val="100000"/>
              </a:lnSpc>
              <a:spcBef>
                <a:spcPts val="560"/>
              </a:spcBef>
              <a:spcAft>
                <a:spcPts val="0"/>
              </a:spcAft>
              <a:buClr>
                <a:srgbClr val="C00000"/>
              </a:buClr>
              <a:buSzPts val="2800"/>
              <a:buFont typeface="Noto Sans Symbols"/>
              <a:buChar char="❑"/>
            </a:pPr>
            <a:r>
              <a:rPr lang="en-US" sz="2800" b="0" i="0" u="none">
                <a:solidFill>
                  <a:schemeClr val="dk1"/>
                </a:solidFill>
                <a:latin typeface="Arial"/>
                <a:ea typeface="Arial"/>
                <a:cs typeface="Arial"/>
                <a:sym typeface="Arial"/>
              </a:rPr>
              <a:t> A </a:t>
            </a:r>
            <a:r>
              <a:rPr lang="en-US" sz="2800" b="1" i="1" u="none">
                <a:solidFill>
                  <a:schemeClr val="dk1"/>
                </a:solidFill>
                <a:latin typeface="Arial"/>
                <a:ea typeface="Arial"/>
                <a:cs typeface="Arial"/>
                <a:sym typeface="Arial"/>
              </a:rPr>
              <a:t>real-world problem</a:t>
            </a:r>
            <a:r>
              <a:rPr lang="en-US" sz="2800" b="0" i="0" u="none">
                <a:solidFill>
                  <a:schemeClr val="dk1"/>
                </a:solidFill>
                <a:latin typeface="Arial"/>
                <a:ea typeface="Arial"/>
                <a:cs typeface="Arial"/>
                <a:sym typeface="Arial"/>
              </a:rPr>
              <a:t> is one whose solutions people actually care about.</a:t>
            </a:r>
            <a:endParaRPr/>
          </a:p>
          <a:p>
            <a:pPr marL="342900" lvl="0" indent="-342900" algn="just" rtl="0">
              <a:lnSpc>
                <a:spcPct val="100000"/>
              </a:lnSpc>
              <a:spcBef>
                <a:spcPts val="560"/>
              </a:spcBef>
              <a:spcAft>
                <a:spcPts val="0"/>
              </a:spcAft>
              <a:buClr>
                <a:srgbClr val="C00000"/>
              </a:buClr>
              <a:buSzPts val="2800"/>
              <a:buFont typeface="Noto Sans Symbols"/>
              <a:buChar char="❑"/>
            </a:pPr>
            <a:r>
              <a:rPr lang="en-US" sz="2800" b="0" i="0" u="none">
                <a:solidFill>
                  <a:schemeClr val="dk1"/>
                </a:solidFill>
                <a:latin typeface="Arial"/>
                <a:ea typeface="Arial"/>
                <a:cs typeface="Arial"/>
                <a:sym typeface="Arial"/>
              </a:rPr>
              <a:t>We will mainly focus on toy problems in this topic.</a:t>
            </a:r>
            <a:endParaRPr/>
          </a:p>
        </p:txBody>
      </p:sp>
      <p:sp>
        <p:nvSpPr>
          <p:cNvPr id="184" name="Google Shape;184;p10"/>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8</a:t>
            </a:fld>
            <a:endParaRPr/>
          </a:p>
        </p:txBody>
      </p:sp>
      <p:pic>
        <p:nvPicPr>
          <p:cNvPr id="185" name="Google Shape;185;p10"/>
          <p:cNvPicPr preferRelativeResize="0"/>
          <p:nvPr/>
        </p:nvPicPr>
        <p:blipFill rotWithShape="1">
          <a:blip r:embed="rId3">
            <a:alphaModFix/>
          </a:blip>
          <a:srcRect/>
          <a:stretch/>
        </p:blipFill>
        <p:spPr>
          <a:xfrm>
            <a:off x="8229600" y="0"/>
            <a:ext cx="914400" cy="914400"/>
          </a:xfrm>
          <a:prstGeom prst="rect">
            <a:avLst/>
          </a:prstGeom>
          <a:noFill/>
          <a:ln>
            <a:noFill/>
          </a:ln>
        </p:spPr>
      </p:pic>
      <p:sp>
        <p:nvSpPr>
          <p:cNvPr id="186" name="Google Shape;186;p10"/>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C00000"/>
              </a:buClr>
              <a:buSzPts val="4400"/>
              <a:buFont typeface="Arial"/>
              <a:buNone/>
            </a:pPr>
            <a:r>
              <a:rPr lang="en-US" sz="4400" b="1" i="0" u="none">
                <a:solidFill>
                  <a:srgbClr val="C00000"/>
                </a:solidFill>
                <a:latin typeface="Arial"/>
                <a:ea typeface="Arial"/>
                <a:cs typeface="Arial"/>
                <a:sym typeface="Arial"/>
              </a:rPr>
              <a:t>Toy Problems: 8-Puzzle</a:t>
            </a:r>
            <a:endParaRPr/>
          </a:p>
        </p:txBody>
      </p:sp>
      <p:pic>
        <p:nvPicPr>
          <p:cNvPr id="192" name="Google Shape;192;p11"/>
          <p:cNvPicPr preferRelativeResize="0">
            <a:picLocks noGrp="1"/>
          </p:cNvPicPr>
          <p:nvPr>
            <p:ph type="body" idx="1"/>
          </p:nvPr>
        </p:nvPicPr>
        <p:blipFill rotWithShape="1">
          <a:blip r:embed="rId3">
            <a:alphaModFix/>
          </a:blip>
          <a:srcRect/>
          <a:stretch/>
        </p:blipFill>
        <p:spPr>
          <a:xfrm>
            <a:off x="2697162" y="1600200"/>
            <a:ext cx="3749675" cy="2185987"/>
          </a:xfrm>
          <a:prstGeom prst="rect">
            <a:avLst/>
          </a:prstGeom>
          <a:noFill/>
          <a:ln>
            <a:noFill/>
          </a:ln>
        </p:spPr>
      </p:pic>
      <p:sp>
        <p:nvSpPr>
          <p:cNvPr id="193" name="Google Shape;193;p11"/>
          <p:cNvSpPr txBox="1">
            <a:spLocks noGrp="1"/>
          </p:cNvSpPr>
          <p:nvPr>
            <p:ph type="body" idx="1"/>
          </p:nvPr>
        </p:nvSpPr>
        <p:spPr>
          <a:xfrm>
            <a:off x="457200" y="3938587"/>
            <a:ext cx="8229600" cy="218757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C00000"/>
              </a:buClr>
              <a:buSzPts val="2400"/>
              <a:buFont typeface="Noto Sans Symbols"/>
              <a:buChar char="❑"/>
            </a:pPr>
            <a:r>
              <a:rPr lang="en-US" sz="2400" b="1" i="0" u="none">
                <a:solidFill>
                  <a:schemeClr val="dk1"/>
                </a:solidFill>
                <a:latin typeface="Arial"/>
                <a:ea typeface="Arial"/>
                <a:cs typeface="Arial"/>
                <a:sym typeface="Arial"/>
              </a:rPr>
              <a:t>States:</a:t>
            </a:r>
            <a:r>
              <a:rPr lang="en-US" sz="2400" b="0" i="0" u="none">
                <a:solidFill>
                  <a:schemeClr val="dk1"/>
                </a:solidFill>
                <a:latin typeface="Arial"/>
                <a:ea typeface="Arial"/>
                <a:cs typeface="Arial"/>
                <a:sym typeface="Arial"/>
              </a:rPr>
              <a:t> location of each tile plus blank</a:t>
            </a:r>
            <a:endParaRPr/>
          </a:p>
          <a:p>
            <a:pPr marL="342900" lvl="0" indent="-342900" algn="l" rtl="0">
              <a:lnSpc>
                <a:spcPct val="90000"/>
              </a:lnSpc>
              <a:spcBef>
                <a:spcPts val="480"/>
              </a:spcBef>
              <a:spcAft>
                <a:spcPts val="0"/>
              </a:spcAft>
              <a:buClr>
                <a:srgbClr val="C00000"/>
              </a:buClr>
              <a:buSzPts val="2400"/>
              <a:buFont typeface="Noto Sans Symbols"/>
              <a:buChar char="❑"/>
            </a:pPr>
            <a:r>
              <a:rPr lang="en-US" sz="2400" b="1" i="0" u="none">
                <a:solidFill>
                  <a:schemeClr val="dk1"/>
                </a:solidFill>
                <a:latin typeface="Arial"/>
                <a:ea typeface="Arial"/>
                <a:cs typeface="Arial"/>
                <a:sym typeface="Arial"/>
              </a:rPr>
              <a:t>Initial state:</a:t>
            </a:r>
            <a:r>
              <a:rPr lang="en-US" sz="2400" b="0" i="0" u="none">
                <a:solidFill>
                  <a:schemeClr val="dk1"/>
                </a:solidFill>
                <a:latin typeface="Arial"/>
                <a:ea typeface="Arial"/>
                <a:cs typeface="Arial"/>
                <a:sym typeface="Arial"/>
              </a:rPr>
              <a:t> Any state can be initial</a:t>
            </a:r>
            <a:endParaRPr/>
          </a:p>
          <a:p>
            <a:pPr marL="342900" lvl="0" indent="-342900" algn="l" rtl="0">
              <a:lnSpc>
                <a:spcPct val="90000"/>
              </a:lnSpc>
              <a:spcBef>
                <a:spcPts val="480"/>
              </a:spcBef>
              <a:spcAft>
                <a:spcPts val="0"/>
              </a:spcAft>
              <a:buClr>
                <a:srgbClr val="C00000"/>
              </a:buClr>
              <a:buSzPts val="2400"/>
              <a:buFont typeface="Noto Sans Symbols"/>
              <a:buChar char="❑"/>
            </a:pPr>
            <a:r>
              <a:rPr lang="en-US" sz="2400" b="1" i="0" u="none">
                <a:solidFill>
                  <a:schemeClr val="dk1"/>
                </a:solidFill>
                <a:latin typeface="Arial"/>
                <a:ea typeface="Arial"/>
                <a:cs typeface="Arial"/>
                <a:sym typeface="Arial"/>
              </a:rPr>
              <a:t>Actions:</a:t>
            </a:r>
            <a:r>
              <a:rPr lang="en-US" sz="2400" b="0" i="0" u="none">
                <a:solidFill>
                  <a:schemeClr val="dk1"/>
                </a:solidFill>
                <a:latin typeface="Arial"/>
                <a:ea typeface="Arial"/>
                <a:cs typeface="Arial"/>
                <a:sym typeface="Arial"/>
              </a:rPr>
              <a:t> Move blank {</a:t>
            </a:r>
            <a:r>
              <a:rPr lang="en-US" sz="2400" b="0" i="1" u="none">
                <a:solidFill>
                  <a:schemeClr val="dk1"/>
                </a:solidFill>
                <a:latin typeface="Arial"/>
                <a:ea typeface="Arial"/>
                <a:cs typeface="Arial"/>
                <a:sym typeface="Arial"/>
              </a:rPr>
              <a:t>Left</a:t>
            </a:r>
            <a:r>
              <a:rPr lang="en-US" sz="2400" b="0" i="0" u="none">
                <a:solidFill>
                  <a:schemeClr val="dk1"/>
                </a:solidFill>
                <a:latin typeface="Arial"/>
                <a:ea typeface="Arial"/>
                <a:cs typeface="Arial"/>
                <a:sym typeface="Arial"/>
              </a:rPr>
              <a:t>, </a:t>
            </a:r>
            <a:r>
              <a:rPr lang="en-US" sz="2400" b="0" i="1" u="none">
                <a:solidFill>
                  <a:schemeClr val="dk1"/>
                </a:solidFill>
                <a:latin typeface="Arial"/>
                <a:ea typeface="Arial"/>
                <a:cs typeface="Arial"/>
                <a:sym typeface="Arial"/>
              </a:rPr>
              <a:t>Right</a:t>
            </a:r>
            <a:r>
              <a:rPr lang="en-US" sz="2400" b="0" i="0" u="none">
                <a:solidFill>
                  <a:schemeClr val="dk1"/>
                </a:solidFill>
                <a:latin typeface="Arial"/>
                <a:ea typeface="Arial"/>
                <a:cs typeface="Arial"/>
                <a:sym typeface="Arial"/>
              </a:rPr>
              <a:t>, </a:t>
            </a:r>
            <a:r>
              <a:rPr lang="en-US" sz="2400" b="0" i="1" u="none">
                <a:solidFill>
                  <a:schemeClr val="dk1"/>
                </a:solidFill>
                <a:latin typeface="Arial"/>
                <a:ea typeface="Arial"/>
                <a:cs typeface="Arial"/>
                <a:sym typeface="Arial"/>
              </a:rPr>
              <a:t>Up</a:t>
            </a:r>
            <a:r>
              <a:rPr lang="en-US" sz="2400" b="0" i="0" u="none">
                <a:solidFill>
                  <a:schemeClr val="dk1"/>
                </a:solidFill>
                <a:latin typeface="Arial"/>
                <a:ea typeface="Arial"/>
                <a:cs typeface="Arial"/>
                <a:sym typeface="Arial"/>
              </a:rPr>
              <a:t>, </a:t>
            </a:r>
            <a:r>
              <a:rPr lang="en-US" sz="2400" b="0" i="1" u="none">
                <a:solidFill>
                  <a:schemeClr val="dk1"/>
                </a:solidFill>
                <a:latin typeface="Arial"/>
                <a:ea typeface="Arial"/>
                <a:cs typeface="Arial"/>
                <a:sym typeface="Arial"/>
              </a:rPr>
              <a:t>Down</a:t>
            </a:r>
            <a:r>
              <a:rPr lang="en-US" sz="2400" b="0" i="0" u="none">
                <a:solidFill>
                  <a:schemeClr val="dk1"/>
                </a:solidFill>
                <a:latin typeface="Arial"/>
                <a:ea typeface="Arial"/>
                <a:cs typeface="Arial"/>
                <a:sym typeface="Arial"/>
              </a:rPr>
              <a:t>}</a:t>
            </a:r>
            <a:endParaRPr/>
          </a:p>
          <a:p>
            <a:pPr marL="342900" lvl="0" indent="-342900" algn="l" rtl="0">
              <a:lnSpc>
                <a:spcPct val="90000"/>
              </a:lnSpc>
              <a:spcBef>
                <a:spcPts val="480"/>
              </a:spcBef>
              <a:spcAft>
                <a:spcPts val="0"/>
              </a:spcAft>
              <a:buClr>
                <a:srgbClr val="C00000"/>
              </a:buClr>
              <a:buSzPts val="2400"/>
              <a:buFont typeface="Noto Sans Symbols"/>
              <a:buChar char="❑"/>
            </a:pPr>
            <a:r>
              <a:rPr lang="en-US" sz="2400" b="1" i="0" u="none">
                <a:solidFill>
                  <a:schemeClr val="dk1"/>
                </a:solidFill>
                <a:latin typeface="Arial"/>
                <a:ea typeface="Arial"/>
                <a:cs typeface="Arial"/>
                <a:sym typeface="Arial"/>
              </a:rPr>
              <a:t>Goal test:</a:t>
            </a:r>
            <a:r>
              <a:rPr lang="en-US" sz="2400" b="0" i="0" u="none">
                <a:solidFill>
                  <a:schemeClr val="dk1"/>
                </a:solidFill>
                <a:latin typeface="Arial"/>
                <a:ea typeface="Arial"/>
                <a:cs typeface="Arial"/>
                <a:sym typeface="Arial"/>
              </a:rPr>
              <a:t> Check whether goal configuration is reached</a:t>
            </a:r>
            <a:endParaRPr/>
          </a:p>
          <a:p>
            <a:pPr marL="342900" lvl="0" indent="-342900" algn="l" rtl="0">
              <a:lnSpc>
                <a:spcPct val="90000"/>
              </a:lnSpc>
              <a:spcBef>
                <a:spcPts val="480"/>
              </a:spcBef>
              <a:spcAft>
                <a:spcPts val="0"/>
              </a:spcAft>
              <a:buClr>
                <a:srgbClr val="C00000"/>
              </a:buClr>
              <a:buSzPts val="2400"/>
              <a:buFont typeface="Noto Sans Symbols"/>
              <a:buChar char="❑"/>
            </a:pPr>
            <a:r>
              <a:rPr lang="en-US" sz="2400" b="1" i="0" u="none">
                <a:solidFill>
                  <a:schemeClr val="dk1"/>
                </a:solidFill>
                <a:latin typeface="Arial"/>
                <a:ea typeface="Arial"/>
                <a:cs typeface="Arial"/>
                <a:sym typeface="Arial"/>
              </a:rPr>
              <a:t>Path cost:</a:t>
            </a:r>
            <a:r>
              <a:rPr lang="en-US" sz="2400" b="0" i="0" u="none">
                <a:solidFill>
                  <a:schemeClr val="dk1"/>
                </a:solidFill>
                <a:latin typeface="Arial"/>
                <a:ea typeface="Arial"/>
                <a:cs typeface="Arial"/>
                <a:sym typeface="Arial"/>
              </a:rPr>
              <a:t> Number of actions to reach goal</a:t>
            </a:r>
            <a:endParaRPr/>
          </a:p>
          <a:p>
            <a:pPr marL="342900" lvl="0" indent="-190500" algn="l" rtl="0">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
        <p:nvSpPr>
          <p:cNvPr id="194" name="Google Shape;194;p11"/>
          <p:cNvSpPr txBox="1"/>
          <p:nvPr/>
        </p:nvSpPr>
        <p:spPr>
          <a:xfrm>
            <a:off x="6934200" y="6550025"/>
            <a:ext cx="2133600" cy="2317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9</a:t>
            </a:fld>
            <a:endParaRPr/>
          </a:p>
        </p:txBody>
      </p:sp>
      <p:pic>
        <p:nvPicPr>
          <p:cNvPr id="195" name="Google Shape;195;p11"/>
          <p:cNvPicPr preferRelativeResize="0"/>
          <p:nvPr/>
        </p:nvPicPr>
        <p:blipFill rotWithShape="1">
          <a:blip r:embed="rId4">
            <a:alphaModFix/>
          </a:blip>
          <a:srcRect/>
          <a:stretch/>
        </p:blipFill>
        <p:spPr>
          <a:xfrm>
            <a:off x="8229600" y="0"/>
            <a:ext cx="914400" cy="914400"/>
          </a:xfrm>
          <a:prstGeom prst="rect">
            <a:avLst/>
          </a:prstGeom>
          <a:noFill/>
          <a:ln>
            <a:noFill/>
          </a:ln>
        </p:spPr>
      </p:pic>
      <p:sp>
        <p:nvSpPr>
          <p:cNvPr id="196" name="Google Shape;196;p11"/>
          <p:cNvSpPr txBox="1"/>
          <p:nvPr/>
        </p:nvSpPr>
        <p:spPr>
          <a:xfrm>
            <a:off x="3124200" y="6553200"/>
            <a:ext cx="2895600" cy="304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en-US" sz="1400" b="0" i="0" u="none" strike="noStrike" cap="none">
                <a:solidFill>
                  <a:srgbClr val="C00000"/>
                </a:solidFill>
                <a:latin typeface="Arial"/>
                <a:ea typeface="Arial"/>
                <a:cs typeface="Arial"/>
                <a:sym typeface="Arial"/>
              </a:rPr>
              <a:t>Md. Tarek Habib</a:t>
            </a:r>
            <a:endParaRPr/>
          </a:p>
        </p:txBody>
      </p:sp>
    </p:spTree>
  </p:cSld>
  <p:clrMapOvr>
    <a:masterClrMapping/>
  </p:clrMapOvr>
  <p:transition spd="slow">
    <p:fade thruBlk="1"/>
  </p:transition>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2806</Words>
  <Application>Microsoft Office PowerPoint</Application>
  <PresentationFormat>On-screen Show (4:3)</PresentationFormat>
  <Paragraphs>453</Paragraphs>
  <Slides>74</Slides>
  <Notes>74</Notes>
  <HiddenSlides>15</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74</vt:i4>
      </vt:variant>
    </vt:vector>
  </HeadingPairs>
  <TitlesOfParts>
    <vt:vector size="83" baseType="lpstr">
      <vt:lpstr>Arial</vt:lpstr>
      <vt:lpstr>Consolas</vt:lpstr>
      <vt:lpstr>Noto Sans Symbols</vt:lpstr>
      <vt:lpstr>Century Schoolbook</vt:lpstr>
      <vt:lpstr>Default Design</vt:lpstr>
      <vt:lpstr>1_Default Design</vt:lpstr>
      <vt:lpstr>2_Default Design</vt:lpstr>
      <vt:lpstr>3_Default Design</vt:lpstr>
      <vt:lpstr>Bitmap Image</vt:lpstr>
      <vt:lpstr>PowerPoint Presentation</vt:lpstr>
      <vt:lpstr>PowerPoint Presentation</vt:lpstr>
      <vt:lpstr>Introduction</vt:lpstr>
      <vt:lpstr>Problem-Solving Agent</vt:lpstr>
      <vt:lpstr>Example: Romania</vt:lpstr>
      <vt:lpstr>Example: Romania</vt:lpstr>
      <vt:lpstr>Problem Formulation</vt:lpstr>
      <vt:lpstr>Example Problems</vt:lpstr>
      <vt:lpstr>Toy Problems: 8-Puzzle</vt:lpstr>
      <vt:lpstr>Toy Problems: 8-Queens</vt:lpstr>
      <vt:lpstr>PowerPoint Presentation</vt:lpstr>
      <vt:lpstr>PowerPoint Presentation</vt:lpstr>
      <vt:lpstr>Real-World Problems</vt:lpstr>
      <vt:lpstr>Basic Search Algorithms</vt:lpstr>
      <vt:lpstr>Simple Tree Search Example</vt:lpstr>
      <vt:lpstr>Simple Tree Search Example</vt:lpstr>
      <vt:lpstr>Simple Tree Search Example</vt:lpstr>
      <vt:lpstr>State Space vs. Search Tree</vt:lpstr>
      <vt:lpstr>Search Strategies</vt:lpstr>
      <vt:lpstr>Uninformed Search Strategies</vt:lpstr>
      <vt:lpstr>Informed Search Strategies</vt:lpstr>
      <vt:lpstr>Breadth-First Search</vt:lpstr>
      <vt:lpstr>Breadth-First Search</vt:lpstr>
      <vt:lpstr>Breadth-First Search</vt:lpstr>
      <vt:lpstr>Breadth-First Search</vt:lpstr>
      <vt:lpstr>Breadth-First Search</vt:lpstr>
      <vt:lpstr>Breadth-First Search</vt:lpstr>
      <vt:lpstr>Breadth-First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Uniform-Cost Search</vt:lpstr>
      <vt:lpstr>Depth-First Search</vt:lpstr>
      <vt:lpstr>Depth-First Search</vt:lpstr>
      <vt:lpstr>Depth-First Search</vt:lpstr>
      <vt:lpstr>Depth-First Search</vt:lpstr>
      <vt:lpstr>PowerPoint Presentation</vt:lpstr>
      <vt:lpstr>Depth-First Search</vt:lpstr>
      <vt:lpstr>Depth-First Search</vt:lpstr>
      <vt:lpstr>Depth-First Search</vt:lpstr>
      <vt:lpstr>Depth-First Search</vt:lpstr>
      <vt:lpstr>Depth-First Search</vt:lpstr>
      <vt:lpstr>Depth-First Search</vt:lpstr>
      <vt:lpstr>Depth-First Search</vt:lpstr>
      <vt:lpstr>DF-Search: Evaluation</vt:lpstr>
      <vt:lpstr>DF-Search: Evaluation</vt:lpstr>
      <vt:lpstr>Depth-Limited Search</vt:lpstr>
      <vt:lpstr>Depth-Limited Search with l = 2</vt:lpstr>
      <vt:lpstr>PowerPoint Presentation</vt:lpstr>
      <vt:lpstr>PowerPoint Presentation</vt:lpstr>
      <vt:lpstr>PowerPoint Presentation</vt:lpstr>
      <vt:lpstr>Depth-Limited Search</vt:lpstr>
      <vt:lpstr>Depth-Limited Search</vt:lpstr>
      <vt:lpstr>Iterative Deepening Search</vt:lpstr>
      <vt:lpstr>Iterative Deepening Search</vt:lpstr>
      <vt:lpstr>Iterative Deepening Search</vt:lpstr>
      <vt:lpstr>Iterative Deepening Search</vt:lpstr>
      <vt:lpstr>ID-Search: Example</vt:lpstr>
      <vt:lpstr>PowerPoint Presentation</vt:lpstr>
      <vt:lpstr>PowerPoint Presentation</vt:lpstr>
      <vt:lpstr>PowerPoint Presentation</vt:lpstr>
      <vt:lpstr>Bidirectional Search</vt:lpstr>
      <vt:lpstr>Bidirectional Search</vt:lpstr>
      <vt:lpstr>Bidirectional Search</vt:lpstr>
      <vt:lpstr>Summary of Algorithms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Tarek Habib Mihir</dc:creator>
  <cp:lastModifiedBy>Md.Montasir Bin Shams</cp:lastModifiedBy>
  <cp:revision>7</cp:revision>
  <dcterms:created xsi:type="dcterms:W3CDTF">2010-10-20T20:10:34Z</dcterms:created>
  <dcterms:modified xsi:type="dcterms:W3CDTF">2021-02-10T06:52:05Z</dcterms:modified>
</cp:coreProperties>
</file>