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21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</p:sldIdLst>
  <p:sldSz cx="9144000" cy="6858000" type="screen4x3"/>
  <p:notesSz cx="6858000" cy="9144000"/>
  <p:embeddedFontLst>
    <p:embeddedFont>
      <p:font typeface="Comic Sans MS" panose="030F0702030302020204" pitchFamily="66" charset="0"/>
      <p:regular r:id="rId69"/>
      <p:bold r:id="rId70"/>
      <p:italic r:id="rId71"/>
      <p:boldItalic r:id="rId72"/>
    </p:embeddedFont>
    <p:embeddedFont>
      <p:font typeface="EB Garamond" panose="020B0604020202020204" charset="0"/>
      <p:regular r:id="rId73"/>
      <p:bold r:id="rId74"/>
      <p:italic r:id="rId75"/>
      <p:boldItalic r:id="rId7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7" roundtripDataSignature="AMtx7mjzoC1rKBUVBc6i5iI34TjvJuqH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4" name="Google Shape;113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2" name="Google Shape;114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3" name="Google Shape;1243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1" name="Google Shape;125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2" name="Google Shape;125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0" name="Google Shape;126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6" name="Google Shape;1296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" name="Google Shape;1320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1" name="Google Shape;1321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" name="Google Shape;132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" name="Google Shape;139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4" name="Google Shape;160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Google Shape;167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" name="Google Shape;1751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4" name="Google Shape;190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7" name="Google Shape;1977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8" name="Google Shape;1978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Google Shape;2051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2" name="Google Shape;2052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Google Shape;2126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7" name="Google Shape;212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" name="Google Shape;22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2" name="Google Shape;22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8" name="Google Shape;2348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9" name="Google Shape;2349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5" name="Google Shape;2425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6" name="Google Shape;2426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1" name="Google Shape;2501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2" name="Google Shape;2502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6" name="Google Shape;257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7" name="Google Shape;257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3" name="Google Shape;265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6" name="Google Shape;2726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7" name="Google Shape;2727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4" name="Google Shape;2804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5" name="Google Shape;2805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82" name="Google Shape;288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3" name="Google Shape;2963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6" name="Google Shape;3036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37" name="Google Shape;3037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0" name="Google Shape;3110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1" name="Google Shape;3111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3" name="Google Shape;3183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4" name="Google Shape;3184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8" name="Google Shape;325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9" name="Google Shape;32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1" name="Google Shape;3331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2" name="Google Shape;3332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2" name="Google Shape;340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3" name="Google Shape;340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4" name="Google Shape;3474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5" name="Google Shape;3475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p59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/>
          </a:p>
        </p:txBody>
      </p:sp>
      <p:sp>
        <p:nvSpPr>
          <p:cNvPr id="3547" name="Google Shape;354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48" name="Google Shape;3548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4" name="Google Shape;3554;p60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/>
          </a:p>
        </p:txBody>
      </p:sp>
      <p:sp>
        <p:nvSpPr>
          <p:cNvPr id="3555" name="Google Shape;3555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56" name="Google Shape;3556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7" name="Google Shape;3597;p61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/>
          </a:p>
        </p:txBody>
      </p:sp>
      <p:sp>
        <p:nvSpPr>
          <p:cNvPr id="3598" name="Google Shape;3598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99" name="Google Shape;3599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5" name="Google Shape;3605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6" name="Google Shape;3606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1" name="Google Shape;361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2" name="Google Shape;361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8" name="Google Shape;3618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9" name="Google Shape;3619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" name="Google Shape;3625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6" name="Google Shape;3626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6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67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7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5" name="Google Shape;65;p7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66" name="Google Shape;66;p7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6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71" name="Google Shape;71;p7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7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8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0" name="Google Shape;20;p6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8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5" name="Google Shape;25;p69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26" name="Google Shape;26;p6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9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1" name="Google Shape;31;p7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70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9"/>
            <a:ext cx="452596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36" name="Google Shape;36;p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71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2" name="Google Shape;42;p7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2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47" name="Google Shape;47;p7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48" name="Google Shape;48;p7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3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4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7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58" name="Google Shape;58;p7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9" name="Google Shape;59;p7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>
            <a:endParaRPr/>
          </a:p>
        </p:txBody>
      </p:sp>
      <p:sp>
        <p:nvSpPr>
          <p:cNvPr id="60" name="Google Shape;60;p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75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6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66"/>
          <p:cNvSpPr txBox="1">
            <a:spLocks noGrp="1"/>
          </p:cNvSpPr>
          <p:nvPr>
            <p:ph type="sldNum" idx="12"/>
          </p:nvPr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Search_algorithm#Adversarial_searc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/>
        </p:nvSpPr>
        <p:spPr>
          <a:xfrm>
            <a:off x="457200" y="914400"/>
            <a:ext cx="8229600" cy="19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CSE 412: Artificial Intelligence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>
            <a:off x="914400" y="0"/>
            <a:ext cx="7162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4000"/>
              <a:buFont typeface="Arial"/>
              <a:buNone/>
            </a:pPr>
            <a:r>
              <a:rPr lang="en-US" sz="4000" b="1" dirty="0">
                <a:solidFill>
                  <a:srgbClr val="0000FF"/>
                </a:solidFill>
              </a:rPr>
              <a:t>Spring 2021</a:t>
            </a:r>
            <a:endParaRPr dirty="0"/>
          </a:p>
        </p:txBody>
      </p:sp>
      <p:sp>
        <p:nvSpPr>
          <p:cNvPr id="84" name="Google Shape;84;p1"/>
          <p:cNvSpPr txBox="1"/>
          <p:nvPr/>
        </p:nvSpPr>
        <p:spPr>
          <a:xfrm>
            <a:off x="0" y="4114800"/>
            <a:ext cx="9144000" cy="26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1">
            <a:norm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00FF"/>
              </a:buClr>
              <a:buSzPts val="2700"/>
              <a:buFont typeface="Arial"/>
              <a:buNone/>
            </a:pPr>
            <a:endParaRPr/>
          </a:p>
        </p:txBody>
      </p:sp>
      <p:sp>
        <p:nvSpPr>
          <p:cNvPr id="85" name="Google Shape;85;p1"/>
          <p:cNvSpPr txBox="1"/>
          <p:nvPr/>
        </p:nvSpPr>
        <p:spPr>
          <a:xfrm>
            <a:off x="685800" y="2514600"/>
            <a:ext cx="76200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Topic – 5: Game Playing</a:t>
            </a:r>
            <a:endParaRPr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Google Shape;929;p9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/>
          </a:p>
        </p:txBody>
      </p:sp>
      <p:sp>
        <p:nvSpPr>
          <p:cNvPr id="930" name="Google Shape;930;p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 Playing as Search: Complexity</a:t>
            </a:r>
            <a:endParaRPr/>
          </a:p>
        </p:txBody>
      </p:sp>
      <p:sp>
        <p:nvSpPr>
          <p:cNvPr id="931" name="Google Shape;931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the opponent’s moves </a:t>
            </a:r>
            <a:r>
              <a:rPr lang="en-US" sz="2800" b="0" i="1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</a:t>
            </a: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</a:t>
            </a:r>
            <a:b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predicted given the computer's moves.</a:t>
            </a:r>
            <a:endParaRPr dirty="0"/>
          </a:p>
          <a:p>
            <a:pPr marL="2057400" lvl="4" indent="-1143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complex would search be in this case?</a:t>
            </a:r>
            <a:endParaRPr dirty="0"/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worst case: </a:t>
            </a:r>
            <a:r>
              <a:rPr lang="en-US" sz="2400" b="1" i="1" u="none" dirty="0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O(b</a:t>
            </a:r>
            <a:r>
              <a:rPr lang="en-US" sz="2400" b="1" i="1" u="none" baseline="30000" dirty="0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lang="en-US" sz="2400" b="1" i="1" u="none" dirty="0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;  </a:t>
            </a:r>
            <a:r>
              <a:rPr lang="en-US" sz="2400" b="0" i="1" u="none" dirty="0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b </a:t>
            </a:r>
            <a:r>
              <a:rPr lang="en-US" sz="2400" b="0" i="0" u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is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branching factor, </a:t>
            </a:r>
            <a:r>
              <a:rPr lang="en-US" sz="2400" b="0" i="1" u="none" dirty="0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lang="en-US" sz="2400" b="0" i="0" u="none" dirty="0">
                <a:solidFill>
                  <a:srgbClr val="000000"/>
                </a:solidFill>
                <a:latin typeface="Palatino"/>
                <a:ea typeface="Palatino"/>
                <a:cs typeface="Palatino"/>
                <a:sym typeface="Palatino"/>
              </a:rPr>
              <a:t> is 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depth</a:t>
            </a:r>
            <a:endParaRPr dirty="0"/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Tic-Tac-Toe: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~5 legal moves, 9 moves max game</a:t>
            </a:r>
            <a:endParaRPr dirty="0"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1,953,125 states</a:t>
            </a:r>
            <a:endParaRPr dirty="0"/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1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Chess:</a:t>
            </a:r>
            <a:r>
              <a:rPr lang="en-US" sz="24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~35 legal moves, ~100 moves per game</a:t>
            </a:r>
            <a:endParaRPr dirty="0"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100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~10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154 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states, but only ~10</a:t>
            </a:r>
            <a:r>
              <a:rPr lang="en-US" sz="2000" b="0" i="0" u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 </a:t>
            </a:r>
            <a:r>
              <a:rPr lang="en-US" sz="2000" b="0" i="0" u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states</a:t>
            </a:r>
            <a:endParaRPr dirty="0"/>
          </a:p>
          <a:p>
            <a:pPr marL="2057400" lvl="4" indent="-1143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🞹"/>
            </a:pPr>
            <a:r>
              <a:rPr lang="en-US" sz="2800" b="0" i="1" u="none" dirty="0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Common games produce enormous search trees.</a:t>
            </a:r>
            <a:endParaRPr dirty="0"/>
          </a:p>
        </p:txBody>
      </p:sp>
      <p:pic>
        <p:nvPicPr>
          <p:cNvPr id="932" name="Google Shape;93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" name="Google Shape;937;p10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/>
          </a:p>
        </p:txBody>
      </p:sp>
      <p:sp>
        <p:nvSpPr>
          <p:cNvPr id="938" name="Google Shape;938;p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Greedy Search Game Playing</a:t>
            </a:r>
            <a:endParaRPr/>
          </a:p>
        </p:txBody>
      </p:sp>
      <p:sp>
        <p:nvSpPr>
          <p:cNvPr id="939" name="Google Shape;939;p10"/>
          <p:cNvSpPr txBox="1"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lvl="4" indent="-1143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🞹"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en-US" sz="2800" b="0" i="1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utility function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maps each terminal state of the board to a numeric value corresponding to the value of that state to the computer.</a:t>
            </a: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lvl="4" indent="-114300" algn="just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 for winning, &gt; + means better for computer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 for losing,  &gt;  - means better for opponent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zero for a draw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typical values (lost to win):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-infinity to +infinity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-1.0 to +1.0</a:t>
            </a:r>
            <a:endParaRPr/>
          </a:p>
        </p:txBody>
      </p:sp>
      <p:pic>
        <p:nvPicPr>
          <p:cNvPr id="940" name="Google Shape;940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237" y="0"/>
            <a:ext cx="639762" cy="63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11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/>
          </a:p>
        </p:txBody>
      </p:sp>
      <p:pic>
        <p:nvPicPr>
          <p:cNvPr id="946" name="Google Shape;94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481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7" name="Google Shape;94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" name="Google Shape;952;p12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/>
          </a:p>
        </p:txBody>
      </p:sp>
      <p:grpSp>
        <p:nvGrpSpPr>
          <p:cNvPr id="953" name="Google Shape;953;p12"/>
          <p:cNvGrpSpPr/>
          <p:nvPr/>
        </p:nvGrpSpPr>
        <p:grpSpPr>
          <a:xfrm>
            <a:off x="1066800" y="3771900"/>
            <a:ext cx="5334000" cy="1028700"/>
            <a:chOff x="864" y="2808"/>
            <a:chExt cx="3360" cy="648"/>
          </a:xfrm>
        </p:grpSpPr>
        <p:sp>
          <p:nvSpPr>
            <p:cNvPr id="954" name="Google Shape;954;p12"/>
            <p:cNvSpPr/>
            <p:nvPr/>
          </p:nvSpPr>
          <p:spPr>
            <a:xfrm>
              <a:off x="3888" y="3120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</p:txBody>
        </p:sp>
        <p:sp>
          <p:nvSpPr>
            <p:cNvPr id="955" name="Google Shape;955;p12"/>
            <p:cNvSpPr/>
            <p:nvPr/>
          </p:nvSpPr>
          <p:spPr>
            <a:xfrm>
              <a:off x="2880" y="3120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</p:txBody>
        </p:sp>
        <p:sp>
          <p:nvSpPr>
            <p:cNvPr id="956" name="Google Shape;956;p12"/>
            <p:cNvSpPr/>
            <p:nvPr/>
          </p:nvSpPr>
          <p:spPr>
            <a:xfrm>
              <a:off x="864" y="3120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  <p:sp>
          <p:nvSpPr>
            <p:cNvPr id="957" name="Google Shape;957;p12"/>
            <p:cNvSpPr/>
            <p:nvPr/>
          </p:nvSpPr>
          <p:spPr>
            <a:xfrm>
              <a:off x="1872" y="3120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</p:txBody>
        </p:sp>
        <p:cxnSp>
          <p:nvCxnSpPr>
            <p:cNvPr id="958" name="Google Shape;958;p12"/>
            <p:cNvCxnSpPr/>
            <p:nvPr/>
          </p:nvCxnSpPr>
          <p:spPr>
            <a:xfrm flipH="1">
              <a:off x="1032" y="2808"/>
              <a:ext cx="1312" cy="304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59" name="Google Shape;959;p12"/>
            <p:cNvCxnSpPr/>
            <p:nvPr/>
          </p:nvCxnSpPr>
          <p:spPr>
            <a:xfrm>
              <a:off x="2639" y="2935"/>
              <a:ext cx="409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60" name="Google Shape;960;p12"/>
            <p:cNvCxnSpPr/>
            <p:nvPr/>
          </p:nvCxnSpPr>
          <p:spPr>
            <a:xfrm>
              <a:off x="2696" y="2808"/>
              <a:ext cx="1360" cy="304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61" name="Google Shape;961;p12"/>
            <p:cNvCxnSpPr/>
            <p:nvPr/>
          </p:nvCxnSpPr>
          <p:spPr>
            <a:xfrm flipH="1">
              <a:off x="2040" y="2935"/>
              <a:ext cx="361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grpSp>
        <p:nvGrpSpPr>
          <p:cNvPr id="962" name="Google Shape;962;p12"/>
          <p:cNvGrpSpPr/>
          <p:nvPr/>
        </p:nvGrpSpPr>
        <p:grpSpPr>
          <a:xfrm>
            <a:off x="1066800" y="4267200"/>
            <a:ext cx="5334000" cy="533400"/>
            <a:chOff x="2064" y="384"/>
            <a:chExt cx="3360" cy="336"/>
          </a:xfrm>
        </p:grpSpPr>
        <p:sp>
          <p:nvSpPr>
            <p:cNvPr id="963" name="Google Shape;963;p12"/>
            <p:cNvSpPr/>
            <p:nvPr/>
          </p:nvSpPr>
          <p:spPr>
            <a:xfrm>
              <a:off x="5088" y="384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964" name="Google Shape;964;p12"/>
            <p:cNvSpPr/>
            <p:nvPr/>
          </p:nvSpPr>
          <p:spPr>
            <a:xfrm>
              <a:off x="4080" y="384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965" name="Google Shape;965;p12"/>
            <p:cNvSpPr/>
            <p:nvPr/>
          </p:nvSpPr>
          <p:spPr>
            <a:xfrm>
              <a:off x="2064" y="384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endParaRPr/>
            </a:p>
          </p:txBody>
        </p:sp>
        <p:sp>
          <p:nvSpPr>
            <p:cNvPr id="966" name="Google Shape;966;p12"/>
            <p:cNvSpPr/>
            <p:nvPr/>
          </p:nvSpPr>
          <p:spPr>
            <a:xfrm>
              <a:off x="3072" y="384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sp>
        <p:nvSpPr>
          <p:cNvPr id="967" name="Google Shape;967;p12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each branch to the terminal states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the utility of each terminal state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Choose the move that results in the board configuration with the maximum value</a:t>
            </a:r>
            <a:endParaRPr/>
          </a:p>
        </p:txBody>
      </p:sp>
      <p:grpSp>
        <p:nvGrpSpPr>
          <p:cNvPr id="968" name="Google Shape;968;p12"/>
          <p:cNvGrpSpPr/>
          <p:nvPr/>
        </p:nvGrpSpPr>
        <p:grpSpPr>
          <a:xfrm>
            <a:off x="768350" y="4735512"/>
            <a:ext cx="6248400" cy="865187"/>
            <a:chOff x="676" y="3415"/>
            <a:chExt cx="3936" cy="545"/>
          </a:xfrm>
        </p:grpSpPr>
        <p:cxnSp>
          <p:nvCxnSpPr>
            <p:cNvPr id="969" name="Google Shape;969;p12"/>
            <p:cNvCxnSpPr/>
            <p:nvPr/>
          </p:nvCxnSpPr>
          <p:spPr>
            <a:xfrm flipH="1">
              <a:off x="3676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70" name="Google Shape;970;p12"/>
            <p:cNvSpPr/>
            <p:nvPr/>
          </p:nvSpPr>
          <p:spPr>
            <a:xfrm>
              <a:off x="3508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971" name="Google Shape;971;p12"/>
            <p:cNvSpPr/>
            <p:nvPr/>
          </p:nvSpPr>
          <p:spPr>
            <a:xfrm>
              <a:off x="38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</p:txBody>
        </p:sp>
        <p:sp>
          <p:nvSpPr>
            <p:cNvPr id="972" name="Google Shape;972;p12"/>
            <p:cNvSpPr/>
            <p:nvPr/>
          </p:nvSpPr>
          <p:spPr>
            <a:xfrm>
              <a:off x="42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cxnSp>
          <p:nvCxnSpPr>
            <p:cNvPr id="973" name="Google Shape;973;p12"/>
            <p:cNvCxnSpPr/>
            <p:nvPr/>
          </p:nvCxnSpPr>
          <p:spPr>
            <a:xfrm>
              <a:off x="4056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74" name="Google Shape;974;p12"/>
            <p:cNvCxnSpPr/>
            <p:nvPr/>
          </p:nvCxnSpPr>
          <p:spPr>
            <a:xfrm>
              <a:off x="4175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75" name="Google Shape;975;p12"/>
            <p:cNvCxnSpPr/>
            <p:nvPr/>
          </p:nvCxnSpPr>
          <p:spPr>
            <a:xfrm flipH="1">
              <a:off x="2860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76" name="Google Shape;976;p12"/>
            <p:cNvSpPr/>
            <p:nvPr/>
          </p:nvSpPr>
          <p:spPr>
            <a:xfrm>
              <a:off x="26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</p:txBody>
        </p:sp>
        <p:sp>
          <p:nvSpPr>
            <p:cNvPr id="977" name="Google Shape;977;p12"/>
            <p:cNvSpPr/>
            <p:nvPr/>
          </p:nvSpPr>
          <p:spPr>
            <a:xfrm>
              <a:off x="30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</p:txBody>
        </p:sp>
        <p:cxnSp>
          <p:nvCxnSpPr>
            <p:cNvPr id="978" name="Google Shape;978;p12"/>
            <p:cNvCxnSpPr/>
            <p:nvPr/>
          </p:nvCxnSpPr>
          <p:spPr>
            <a:xfrm>
              <a:off x="3167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79" name="Google Shape;979;p12"/>
            <p:cNvCxnSpPr/>
            <p:nvPr/>
          </p:nvCxnSpPr>
          <p:spPr>
            <a:xfrm flipH="1">
              <a:off x="844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80" name="Google Shape;980;p12"/>
            <p:cNvSpPr/>
            <p:nvPr/>
          </p:nvSpPr>
          <p:spPr>
            <a:xfrm>
              <a:off x="6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</p:txBody>
        </p:sp>
        <p:sp>
          <p:nvSpPr>
            <p:cNvPr id="981" name="Google Shape;981;p12"/>
            <p:cNvSpPr/>
            <p:nvPr/>
          </p:nvSpPr>
          <p:spPr>
            <a:xfrm>
              <a:off x="10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</p:txBody>
        </p:sp>
        <p:cxnSp>
          <p:nvCxnSpPr>
            <p:cNvPr id="982" name="Google Shape;982;p12"/>
            <p:cNvCxnSpPr/>
            <p:nvPr/>
          </p:nvCxnSpPr>
          <p:spPr>
            <a:xfrm>
              <a:off x="1151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83" name="Google Shape;983;p12"/>
            <p:cNvCxnSpPr/>
            <p:nvPr/>
          </p:nvCxnSpPr>
          <p:spPr>
            <a:xfrm flipH="1">
              <a:off x="1660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84" name="Google Shape;984;p12"/>
            <p:cNvSpPr/>
            <p:nvPr/>
          </p:nvSpPr>
          <p:spPr>
            <a:xfrm>
              <a:off x="14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</p:txBody>
        </p:sp>
        <p:sp>
          <p:nvSpPr>
            <p:cNvPr id="985" name="Google Shape;985;p12"/>
            <p:cNvSpPr/>
            <p:nvPr/>
          </p:nvSpPr>
          <p:spPr>
            <a:xfrm>
              <a:off x="18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</p:txBody>
        </p:sp>
        <p:sp>
          <p:nvSpPr>
            <p:cNvPr id="986" name="Google Shape;986;p12"/>
            <p:cNvSpPr/>
            <p:nvPr/>
          </p:nvSpPr>
          <p:spPr>
            <a:xfrm>
              <a:off x="22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</p:txBody>
        </p:sp>
        <p:cxnSp>
          <p:nvCxnSpPr>
            <p:cNvPr id="987" name="Google Shape;987;p12"/>
            <p:cNvCxnSpPr/>
            <p:nvPr/>
          </p:nvCxnSpPr>
          <p:spPr>
            <a:xfrm>
              <a:off x="2040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88" name="Google Shape;988;p12"/>
            <p:cNvCxnSpPr/>
            <p:nvPr/>
          </p:nvCxnSpPr>
          <p:spPr>
            <a:xfrm>
              <a:off x="2159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989" name="Google Shape;989;p12"/>
          <p:cNvSpPr txBox="1"/>
          <p:nvPr/>
        </p:nvSpPr>
        <p:spPr>
          <a:xfrm>
            <a:off x="6407150" y="3783012"/>
            <a:ext cx="189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computer's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possible moves</a:t>
            </a:r>
            <a:endParaRPr/>
          </a:p>
        </p:txBody>
      </p:sp>
      <p:sp>
        <p:nvSpPr>
          <p:cNvPr id="990" name="Google Shape;990;p12"/>
          <p:cNvSpPr txBox="1"/>
          <p:nvPr/>
        </p:nvSpPr>
        <p:spPr>
          <a:xfrm>
            <a:off x="6940550" y="4621212"/>
            <a:ext cx="189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opponent's</a:t>
            </a:r>
            <a:b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possible moves</a:t>
            </a:r>
            <a:endParaRPr/>
          </a:p>
        </p:txBody>
      </p:sp>
      <p:sp>
        <p:nvSpPr>
          <p:cNvPr id="991" name="Google Shape;991;p12"/>
          <p:cNvSpPr txBox="1"/>
          <p:nvPr/>
        </p:nvSpPr>
        <p:spPr>
          <a:xfrm>
            <a:off x="1295400" y="5638800"/>
            <a:ext cx="5203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evaluation from computer's perspective</a:t>
            </a:r>
            <a:endParaRPr/>
          </a:p>
        </p:txBody>
      </p:sp>
      <p:sp>
        <p:nvSpPr>
          <p:cNvPr id="992" name="Google Shape;992;p12"/>
          <p:cNvSpPr/>
          <p:nvPr/>
        </p:nvSpPr>
        <p:spPr>
          <a:xfrm>
            <a:off x="3429000" y="3505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993" name="Google Shape;993;p12"/>
          <p:cNvSpPr txBox="1"/>
          <p:nvPr/>
        </p:nvSpPr>
        <p:spPr>
          <a:xfrm>
            <a:off x="6858000" y="5562600"/>
            <a:ext cx="1797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states</a:t>
            </a:r>
            <a:endParaRPr/>
          </a:p>
        </p:txBody>
      </p:sp>
      <p:sp>
        <p:nvSpPr>
          <p:cNvPr id="994" name="Google Shape;994;p12"/>
          <p:cNvSpPr/>
          <p:nvPr/>
        </p:nvSpPr>
        <p:spPr>
          <a:xfrm>
            <a:off x="3429000" y="3505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995" name="Google Shape;995;p1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Greedy Search Game Playing</a:t>
            </a:r>
            <a:endParaRPr/>
          </a:p>
        </p:txBody>
      </p:sp>
      <p:grpSp>
        <p:nvGrpSpPr>
          <p:cNvPr id="996" name="Google Shape;996;p12"/>
          <p:cNvGrpSpPr/>
          <p:nvPr/>
        </p:nvGrpSpPr>
        <p:grpSpPr>
          <a:xfrm>
            <a:off x="768350" y="4735512"/>
            <a:ext cx="6248400" cy="865187"/>
            <a:chOff x="676" y="3415"/>
            <a:chExt cx="3936" cy="545"/>
          </a:xfrm>
        </p:grpSpPr>
        <p:cxnSp>
          <p:nvCxnSpPr>
            <p:cNvPr id="997" name="Google Shape;997;p12"/>
            <p:cNvCxnSpPr/>
            <p:nvPr/>
          </p:nvCxnSpPr>
          <p:spPr>
            <a:xfrm flipH="1">
              <a:off x="3676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998" name="Google Shape;998;p12"/>
            <p:cNvSpPr/>
            <p:nvPr/>
          </p:nvSpPr>
          <p:spPr>
            <a:xfrm>
              <a:off x="3508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999" name="Google Shape;999;p12"/>
            <p:cNvSpPr/>
            <p:nvPr/>
          </p:nvSpPr>
          <p:spPr>
            <a:xfrm>
              <a:off x="38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000" name="Google Shape;1000;p12"/>
            <p:cNvSpPr/>
            <p:nvPr/>
          </p:nvSpPr>
          <p:spPr>
            <a:xfrm>
              <a:off x="42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001" name="Google Shape;1001;p12"/>
            <p:cNvCxnSpPr/>
            <p:nvPr/>
          </p:nvCxnSpPr>
          <p:spPr>
            <a:xfrm>
              <a:off x="4056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02" name="Google Shape;1002;p12"/>
            <p:cNvCxnSpPr/>
            <p:nvPr/>
          </p:nvCxnSpPr>
          <p:spPr>
            <a:xfrm>
              <a:off x="4175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03" name="Google Shape;1003;p12"/>
            <p:cNvCxnSpPr/>
            <p:nvPr/>
          </p:nvCxnSpPr>
          <p:spPr>
            <a:xfrm flipH="1">
              <a:off x="2860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04" name="Google Shape;1004;p12"/>
            <p:cNvSpPr/>
            <p:nvPr/>
          </p:nvSpPr>
          <p:spPr>
            <a:xfrm>
              <a:off x="26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005" name="Google Shape;1005;p12"/>
            <p:cNvSpPr/>
            <p:nvPr/>
          </p:nvSpPr>
          <p:spPr>
            <a:xfrm>
              <a:off x="30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006" name="Google Shape;1006;p12"/>
            <p:cNvCxnSpPr/>
            <p:nvPr/>
          </p:nvCxnSpPr>
          <p:spPr>
            <a:xfrm>
              <a:off x="3167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07" name="Google Shape;1007;p12"/>
            <p:cNvCxnSpPr/>
            <p:nvPr/>
          </p:nvCxnSpPr>
          <p:spPr>
            <a:xfrm flipH="1">
              <a:off x="844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08" name="Google Shape;1008;p12"/>
            <p:cNvSpPr/>
            <p:nvPr/>
          </p:nvSpPr>
          <p:spPr>
            <a:xfrm>
              <a:off x="6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1009" name="Google Shape;1009;p12"/>
            <p:cNvSpPr/>
            <p:nvPr/>
          </p:nvSpPr>
          <p:spPr>
            <a:xfrm>
              <a:off x="10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endParaRPr/>
            </a:p>
          </p:txBody>
        </p:sp>
        <p:cxnSp>
          <p:nvCxnSpPr>
            <p:cNvPr id="1010" name="Google Shape;1010;p12"/>
            <p:cNvCxnSpPr/>
            <p:nvPr/>
          </p:nvCxnSpPr>
          <p:spPr>
            <a:xfrm>
              <a:off x="1151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11" name="Google Shape;1011;p12"/>
            <p:cNvCxnSpPr/>
            <p:nvPr/>
          </p:nvCxnSpPr>
          <p:spPr>
            <a:xfrm flipH="1">
              <a:off x="1660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12" name="Google Shape;1012;p12"/>
            <p:cNvSpPr/>
            <p:nvPr/>
          </p:nvSpPr>
          <p:spPr>
            <a:xfrm>
              <a:off x="14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013" name="Google Shape;1013;p12"/>
            <p:cNvSpPr/>
            <p:nvPr/>
          </p:nvSpPr>
          <p:spPr>
            <a:xfrm>
              <a:off x="18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014" name="Google Shape;1014;p12"/>
            <p:cNvSpPr/>
            <p:nvPr/>
          </p:nvSpPr>
          <p:spPr>
            <a:xfrm>
              <a:off x="22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  <p:cxnSp>
          <p:nvCxnSpPr>
            <p:cNvPr id="1015" name="Google Shape;1015;p12"/>
            <p:cNvCxnSpPr/>
            <p:nvPr/>
          </p:nvCxnSpPr>
          <p:spPr>
            <a:xfrm>
              <a:off x="2040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16" name="Google Shape;1016;p12"/>
            <p:cNvCxnSpPr/>
            <p:nvPr/>
          </p:nvCxnSpPr>
          <p:spPr>
            <a:xfrm>
              <a:off x="2159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cxnSp>
        <p:nvCxnSpPr>
          <p:cNvPr id="1017" name="Google Shape;1017;p12"/>
          <p:cNvCxnSpPr/>
          <p:nvPr/>
        </p:nvCxnSpPr>
        <p:spPr>
          <a:xfrm flipH="1">
            <a:off x="2933700" y="3973512"/>
            <a:ext cx="573087" cy="280987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018" name="Google Shape;1018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237" y="0"/>
            <a:ext cx="639762" cy="63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Google Shape;1023;p13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/>
          </a:p>
        </p:txBody>
      </p:sp>
      <p:sp>
        <p:nvSpPr>
          <p:cNvPr id="1024" name="Google Shape;1024;p13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458200" cy="31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Noto Sans Symbols"/>
              <a:buChar char="☞"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Assuming a reasonable search space,</a:t>
            </a:r>
            <a:b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what's the problem with greedy search?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It ignores what the opponent might do!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e.g. Computer chooses C. Opponent chooses J and defeats computer.</a:t>
            </a:r>
            <a:endParaRPr/>
          </a:p>
        </p:txBody>
      </p:sp>
      <p:grpSp>
        <p:nvGrpSpPr>
          <p:cNvPr id="1025" name="Google Shape;1025;p13"/>
          <p:cNvGrpSpPr/>
          <p:nvPr/>
        </p:nvGrpSpPr>
        <p:grpSpPr>
          <a:xfrm>
            <a:off x="768350" y="4735512"/>
            <a:ext cx="6248400" cy="865187"/>
            <a:chOff x="676" y="3415"/>
            <a:chExt cx="3936" cy="545"/>
          </a:xfrm>
        </p:grpSpPr>
        <p:cxnSp>
          <p:nvCxnSpPr>
            <p:cNvPr id="1026" name="Google Shape;1026;p13"/>
            <p:cNvCxnSpPr/>
            <p:nvPr/>
          </p:nvCxnSpPr>
          <p:spPr>
            <a:xfrm flipH="1">
              <a:off x="3676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27" name="Google Shape;1027;p13"/>
            <p:cNvSpPr/>
            <p:nvPr/>
          </p:nvSpPr>
          <p:spPr>
            <a:xfrm>
              <a:off x="3508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028" name="Google Shape;1028;p13"/>
            <p:cNvSpPr/>
            <p:nvPr/>
          </p:nvSpPr>
          <p:spPr>
            <a:xfrm>
              <a:off x="38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029" name="Google Shape;1029;p13"/>
            <p:cNvSpPr/>
            <p:nvPr/>
          </p:nvSpPr>
          <p:spPr>
            <a:xfrm>
              <a:off x="42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030" name="Google Shape;1030;p13"/>
            <p:cNvCxnSpPr/>
            <p:nvPr/>
          </p:nvCxnSpPr>
          <p:spPr>
            <a:xfrm>
              <a:off x="4056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31" name="Google Shape;1031;p13"/>
            <p:cNvCxnSpPr/>
            <p:nvPr/>
          </p:nvCxnSpPr>
          <p:spPr>
            <a:xfrm>
              <a:off x="4175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32" name="Google Shape;1032;p13"/>
            <p:cNvCxnSpPr/>
            <p:nvPr/>
          </p:nvCxnSpPr>
          <p:spPr>
            <a:xfrm flipH="1">
              <a:off x="2860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33" name="Google Shape;1033;p13"/>
            <p:cNvSpPr/>
            <p:nvPr/>
          </p:nvSpPr>
          <p:spPr>
            <a:xfrm>
              <a:off x="26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034" name="Google Shape;1034;p13"/>
            <p:cNvSpPr/>
            <p:nvPr/>
          </p:nvSpPr>
          <p:spPr>
            <a:xfrm>
              <a:off x="30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035" name="Google Shape;1035;p13"/>
            <p:cNvCxnSpPr/>
            <p:nvPr/>
          </p:nvCxnSpPr>
          <p:spPr>
            <a:xfrm>
              <a:off x="3167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36" name="Google Shape;1036;p13"/>
            <p:cNvCxnSpPr/>
            <p:nvPr/>
          </p:nvCxnSpPr>
          <p:spPr>
            <a:xfrm flipH="1">
              <a:off x="844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37" name="Google Shape;1037;p13"/>
            <p:cNvSpPr/>
            <p:nvPr/>
          </p:nvSpPr>
          <p:spPr>
            <a:xfrm>
              <a:off x="6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1038" name="Google Shape;1038;p13"/>
            <p:cNvSpPr/>
            <p:nvPr/>
          </p:nvSpPr>
          <p:spPr>
            <a:xfrm>
              <a:off x="10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endParaRPr/>
            </a:p>
          </p:txBody>
        </p:sp>
        <p:cxnSp>
          <p:nvCxnSpPr>
            <p:cNvPr id="1039" name="Google Shape;1039;p13"/>
            <p:cNvCxnSpPr/>
            <p:nvPr/>
          </p:nvCxnSpPr>
          <p:spPr>
            <a:xfrm>
              <a:off x="1151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40" name="Google Shape;1040;p13"/>
            <p:cNvCxnSpPr/>
            <p:nvPr/>
          </p:nvCxnSpPr>
          <p:spPr>
            <a:xfrm flipH="1">
              <a:off x="1660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041" name="Google Shape;1041;p13"/>
            <p:cNvSpPr/>
            <p:nvPr/>
          </p:nvSpPr>
          <p:spPr>
            <a:xfrm>
              <a:off x="14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042" name="Google Shape;1042;p13"/>
            <p:cNvSpPr/>
            <p:nvPr/>
          </p:nvSpPr>
          <p:spPr>
            <a:xfrm>
              <a:off x="18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043" name="Google Shape;1043;p13"/>
            <p:cNvSpPr/>
            <p:nvPr/>
          </p:nvSpPr>
          <p:spPr>
            <a:xfrm>
              <a:off x="22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  <p:cxnSp>
          <p:nvCxnSpPr>
            <p:cNvPr id="1044" name="Google Shape;1044;p13"/>
            <p:cNvCxnSpPr/>
            <p:nvPr/>
          </p:nvCxnSpPr>
          <p:spPr>
            <a:xfrm>
              <a:off x="2040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045" name="Google Shape;1045;p13"/>
            <p:cNvCxnSpPr/>
            <p:nvPr/>
          </p:nvCxnSpPr>
          <p:spPr>
            <a:xfrm>
              <a:off x="2159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1046" name="Google Shape;1046;p13"/>
          <p:cNvSpPr/>
          <p:nvPr/>
        </p:nvSpPr>
        <p:spPr>
          <a:xfrm>
            <a:off x="58674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047" name="Google Shape;1047;p13"/>
          <p:cNvSpPr/>
          <p:nvPr/>
        </p:nvSpPr>
        <p:spPr>
          <a:xfrm>
            <a:off x="42672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048" name="Google Shape;1048;p13"/>
          <p:cNvSpPr/>
          <p:nvPr/>
        </p:nvSpPr>
        <p:spPr>
          <a:xfrm>
            <a:off x="10668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1049" name="Google Shape;1049;p13"/>
          <p:cNvSpPr/>
          <p:nvPr/>
        </p:nvSpPr>
        <p:spPr>
          <a:xfrm>
            <a:off x="26670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cxnSp>
        <p:nvCxnSpPr>
          <p:cNvPr id="1050" name="Google Shape;1050;p13"/>
          <p:cNvCxnSpPr/>
          <p:nvPr/>
        </p:nvCxnSpPr>
        <p:spPr>
          <a:xfrm flipH="1">
            <a:off x="1333500" y="3771900"/>
            <a:ext cx="2082800" cy="482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51" name="Google Shape;1051;p13"/>
          <p:cNvCxnSpPr/>
          <p:nvPr/>
        </p:nvCxnSpPr>
        <p:spPr>
          <a:xfrm>
            <a:off x="3884612" y="3973512"/>
            <a:ext cx="6492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52" name="Google Shape;1052;p13"/>
          <p:cNvCxnSpPr/>
          <p:nvPr/>
        </p:nvCxnSpPr>
        <p:spPr>
          <a:xfrm>
            <a:off x="3975100" y="3771900"/>
            <a:ext cx="2159000" cy="482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53" name="Google Shape;1053;p13"/>
          <p:cNvCxnSpPr/>
          <p:nvPr/>
        </p:nvCxnSpPr>
        <p:spPr>
          <a:xfrm flipH="1">
            <a:off x="2933700" y="3973512"/>
            <a:ext cx="5730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054" name="Google Shape;1054;p13"/>
          <p:cNvSpPr txBox="1"/>
          <p:nvPr/>
        </p:nvSpPr>
        <p:spPr>
          <a:xfrm>
            <a:off x="6407150" y="3783012"/>
            <a:ext cx="189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computer's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possible moves</a:t>
            </a:r>
            <a:endParaRPr/>
          </a:p>
        </p:txBody>
      </p:sp>
      <p:sp>
        <p:nvSpPr>
          <p:cNvPr id="1055" name="Google Shape;1055;p13"/>
          <p:cNvSpPr txBox="1"/>
          <p:nvPr/>
        </p:nvSpPr>
        <p:spPr>
          <a:xfrm>
            <a:off x="6940550" y="4621212"/>
            <a:ext cx="189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opponent's</a:t>
            </a:r>
            <a:b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possible moves</a:t>
            </a:r>
            <a:endParaRPr/>
          </a:p>
        </p:txBody>
      </p:sp>
      <p:sp>
        <p:nvSpPr>
          <p:cNvPr id="1056" name="Google Shape;1056;p13"/>
          <p:cNvSpPr txBox="1"/>
          <p:nvPr/>
        </p:nvSpPr>
        <p:spPr>
          <a:xfrm>
            <a:off x="1295400" y="5638800"/>
            <a:ext cx="5203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evaluation from computer's perspective</a:t>
            </a:r>
            <a:endParaRPr/>
          </a:p>
        </p:txBody>
      </p:sp>
      <p:sp>
        <p:nvSpPr>
          <p:cNvPr id="1057" name="Google Shape;1057;p13"/>
          <p:cNvSpPr/>
          <p:nvPr/>
        </p:nvSpPr>
        <p:spPr>
          <a:xfrm>
            <a:off x="3429000" y="3505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058" name="Google Shape;1058;p13"/>
          <p:cNvSpPr txBox="1"/>
          <p:nvPr/>
        </p:nvSpPr>
        <p:spPr>
          <a:xfrm>
            <a:off x="6858000" y="5562600"/>
            <a:ext cx="1797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states</a:t>
            </a:r>
            <a:endParaRPr/>
          </a:p>
        </p:txBody>
      </p:sp>
      <p:sp>
        <p:nvSpPr>
          <p:cNvPr id="1059" name="Google Shape;1059;p1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Greedy Search Game Playing</a:t>
            </a:r>
            <a:endParaRPr/>
          </a:p>
        </p:txBody>
      </p:sp>
      <p:cxnSp>
        <p:nvCxnSpPr>
          <p:cNvPr id="1060" name="Google Shape;1060;p13"/>
          <p:cNvCxnSpPr/>
          <p:nvPr/>
        </p:nvCxnSpPr>
        <p:spPr>
          <a:xfrm flipH="1">
            <a:off x="2933700" y="3973512"/>
            <a:ext cx="573087" cy="280987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61" name="Google Shape;1061;p13"/>
          <p:cNvCxnSpPr/>
          <p:nvPr/>
        </p:nvCxnSpPr>
        <p:spPr>
          <a:xfrm>
            <a:off x="3122612" y="4735512"/>
            <a:ext cx="427037" cy="319087"/>
          </a:xfrm>
          <a:prstGeom prst="straightConnector1">
            <a:avLst/>
          </a:prstGeom>
          <a:noFill/>
          <a:ln w="50800" cap="flat" cmpd="sng">
            <a:solidFill>
              <a:srgbClr val="FF000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062" name="Google Shape;1062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237" y="0"/>
            <a:ext cx="639762" cy="63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/>
          </a:p>
        </p:txBody>
      </p:sp>
      <p:sp>
        <p:nvSpPr>
          <p:cNvPr id="1068" name="Google Shape;1068;p1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Idea</a:t>
            </a:r>
            <a:endParaRPr/>
          </a:p>
        </p:txBody>
      </p:sp>
      <p:sp>
        <p:nvSpPr>
          <p:cNvPr id="1069" name="Google Shape;1069;p14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86106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lvl="4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Assuming the worst (i.e. opponent plays optimally):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given there are two plays till the terminal states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high utility numbers favor the computer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☞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Computer should choose which moves?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maximizing moves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low utility numbers favor the opponent</a:t>
            </a:r>
            <a:endParaRPr/>
          </a:p>
          <a:p>
            <a:pPr marL="1143000" lvl="2" indent="-2286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☞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Smart opponent chooses which moves?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just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minimizing moves</a:t>
            </a:r>
            <a:endParaRPr/>
          </a:p>
          <a:p>
            <a:pPr marL="342900" lvl="0" indent="-1905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0" name="Google Shape;1070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p15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/>
          </a:p>
        </p:txBody>
      </p:sp>
      <p:sp>
        <p:nvSpPr>
          <p:cNvPr id="1076" name="Google Shape;1076;p15"/>
          <p:cNvSpPr/>
          <p:nvPr/>
        </p:nvSpPr>
        <p:spPr>
          <a:xfrm>
            <a:off x="58674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077" name="Google Shape;1077;p15"/>
          <p:cNvSpPr/>
          <p:nvPr/>
        </p:nvSpPr>
        <p:spPr>
          <a:xfrm>
            <a:off x="42672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1078" name="Google Shape;1078;p15"/>
          <p:cNvSpPr/>
          <p:nvPr/>
        </p:nvSpPr>
        <p:spPr>
          <a:xfrm>
            <a:off x="10668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079" name="Google Shape;1079;p15"/>
          <p:cNvSpPr/>
          <p:nvPr/>
        </p:nvSpPr>
        <p:spPr>
          <a:xfrm>
            <a:off x="2667000" y="4267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080" name="Google Shape;1080;p15"/>
          <p:cNvCxnSpPr/>
          <p:nvPr/>
        </p:nvCxnSpPr>
        <p:spPr>
          <a:xfrm flipH="1">
            <a:off x="1333500" y="3771900"/>
            <a:ext cx="2082800" cy="482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81" name="Google Shape;1081;p15"/>
          <p:cNvCxnSpPr/>
          <p:nvPr/>
        </p:nvCxnSpPr>
        <p:spPr>
          <a:xfrm>
            <a:off x="3884612" y="3973512"/>
            <a:ext cx="6492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82" name="Google Shape;1082;p15"/>
          <p:cNvCxnSpPr/>
          <p:nvPr/>
        </p:nvCxnSpPr>
        <p:spPr>
          <a:xfrm>
            <a:off x="3975100" y="3771900"/>
            <a:ext cx="2159000" cy="4826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083" name="Google Shape;1083;p15"/>
          <p:cNvCxnSpPr/>
          <p:nvPr/>
        </p:nvCxnSpPr>
        <p:spPr>
          <a:xfrm flipH="1">
            <a:off x="2933700" y="3973512"/>
            <a:ext cx="5730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084" name="Google Shape;1084;p15"/>
          <p:cNvSpPr/>
          <p:nvPr/>
        </p:nvSpPr>
        <p:spPr>
          <a:xfrm>
            <a:off x="3429000" y="3505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cxnSp>
        <p:nvCxnSpPr>
          <p:cNvPr id="1085" name="Google Shape;1085;p15"/>
          <p:cNvCxnSpPr/>
          <p:nvPr/>
        </p:nvCxnSpPr>
        <p:spPr>
          <a:xfrm>
            <a:off x="4572000" y="4419600"/>
            <a:ext cx="127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86" name="Google Shape;1086;p15"/>
          <p:cNvCxnSpPr/>
          <p:nvPr/>
        </p:nvCxnSpPr>
        <p:spPr>
          <a:xfrm>
            <a:off x="4572000" y="4953000"/>
            <a:ext cx="127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87" name="Google Shape;1087;p15"/>
          <p:cNvCxnSpPr/>
          <p:nvPr/>
        </p:nvCxnSpPr>
        <p:spPr>
          <a:xfrm>
            <a:off x="4953000" y="4419600"/>
            <a:ext cx="0" cy="17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88" name="Google Shape;1088;p15"/>
          <p:cNvCxnSpPr/>
          <p:nvPr/>
        </p:nvCxnSpPr>
        <p:spPr>
          <a:xfrm>
            <a:off x="4699000" y="4419600"/>
            <a:ext cx="127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89" name="Google Shape;1089;p15"/>
          <p:cNvCxnSpPr/>
          <p:nvPr/>
        </p:nvCxnSpPr>
        <p:spPr>
          <a:xfrm>
            <a:off x="4572000" y="4597400"/>
            <a:ext cx="0" cy="17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90" name="Google Shape;1090;p15"/>
          <p:cNvCxnSpPr/>
          <p:nvPr/>
        </p:nvCxnSpPr>
        <p:spPr>
          <a:xfrm>
            <a:off x="4826000" y="4419600"/>
            <a:ext cx="127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91" name="Google Shape;1091;p15"/>
          <p:cNvCxnSpPr/>
          <p:nvPr/>
        </p:nvCxnSpPr>
        <p:spPr>
          <a:xfrm>
            <a:off x="4953000" y="4597400"/>
            <a:ext cx="0" cy="17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92" name="Google Shape;1092;p15"/>
          <p:cNvCxnSpPr/>
          <p:nvPr/>
        </p:nvCxnSpPr>
        <p:spPr>
          <a:xfrm>
            <a:off x="4572000" y="4775200"/>
            <a:ext cx="0" cy="17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93" name="Google Shape;1093;p15"/>
          <p:cNvCxnSpPr/>
          <p:nvPr/>
        </p:nvCxnSpPr>
        <p:spPr>
          <a:xfrm>
            <a:off x="4953000" y="4775200"/>
            <a:ext cx="0" cy="17780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94" name="Google Shape;1094;p15"/>
          <p:cNvCxnSpPr/>
          <p:nvPr/>
        </p:nvCxnSpPr>
        <p:spPr>
          <a:xfrm>
            <a:off x="4699000" y="4953000"/>
            <a:ext cx="127000" cy="0"/>
          </a:xfrm>
          <a:prstGeom prst="straightConnector1">
            <a:avLst/>
          </a:prstGeom>
          <a:noFill/>
          <a:ln>
            <a:noFill/>
          </a:ln>
        </p:spPr>
      </p:cxnSp>
      <p:cxnSp>
        <p:nvCxnSpPr>
          <p:cNvPr id="1095" name="Google Shape;1095;p15"/>
          <p:cNvCxnSpPr/>
          <p:nvPr/>
        </p:nvCxnSpPr>
        <p:spPr>
          <a:xfrm>
            <a:off x="4826000" y="4953000"/>
            <a:ext cx="127000" cy="0"/>
          </a:xfrm>
          <a:prstGeom prst="straightConnector1">
            <a:avLst/>
          </a:prstGeom>
          <a:noFill/>
          <a:ln>
            <a:noFill/>
          </a:ln>
        </p:spPr>
      </p:cxnSp>
      <p:sp>
        <p:nvSpPr>
          <p:cNvPr id="1096" name="Google Shape;1096;p15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computer assumes after it moves the opponent will choose the minimizing move.</a:t>
            </a:r>
            <a:endParaRPr/>
          </a:p>
        </p:txBody>
      </p:sp>
      <p:grpSp>
        <p:nvGrpSpPr>
          <p:cNvPr id="1097" name="Google Shape;1097;p15"/>
          <p:cNvGrpSpPr/>
          <p:nvPr/>
        </p:nvGrpSpPr>
        <p:grpSpPr>
          <a:xfrm>
            <a:off x="1066800" y="4267200"/>
            <a:ext cx="5334000" cy="533400"/>
            <a:chOff x="1440" y="408"/>
            <a:chExt cx="3360" cy="336"/>
          </a:xfrm>
        </p:grpSpPr>
        <p:sp>
          <p:nvSpPr>
            <p:cNvPr id="1098" name="Google Shape;1098;p15"/>
            <p:cNvSpPr/>
            <p:nvPr/>
          </p:nvSpPr>
          <p:spPr>
            <a:xfrm>
              <a:off x="4464" y="40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099" name="Google Shape;1099;p15"/>
            <p:cNvSpPr/>
            <p:nvPr/>
          </p:nvSpPr>
          <p:spPr>
            <a:xfrm>
              <a:off x="3456" y="40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100" name="Google Shape;1100;p15"/>
            <p:cNvSpPr/>
            <p:nvPr/>
          </p:nvSpPr>
          <p:spPr>
            <a:xfrm>
              <a:off x="1440" y="40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1101" name="Google Shape;1101;p15"/>
            <p:cNvSpPr/>
            <p:nvPr/>
          </p:nvSpPr>
          <p:spPr>
            <a:xfrm>
              <a:off x="2448" y="40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</p:grpSp>
      <p:sp>
        <p:nvSpPr>
          <p:cNvPr id="1102" name="Google Shape;1102;p15"/>
          <p:cNvSpPr/>
          <p:nvPr/>
        </p:nvSpPr>
        <p:spPr>
          <a:xfrm>
            <a:off x="3429000" y="3505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grpSp>
        <p:nvGrpSpPr>
          <p:cNvPr id="1103" name="Google Shape;1103;p15"/>
          <p:cNvGrpSpPr/>
          <p:nvPr/>
        </p:nvGrpSpPr>
        <p:grpSpPr>
          <a:xfrm>
            <a:off x="768350" y="4735512"/>
            <a:ext cx="6248400" cy="865187"/>
            <a:chOff x="676" y="3415"/>
            <a:chExt cx="3936" cy="545"/>
          </a:xfrm>
        </p:grpSpPr>
        <p:cxnSp>
          <p:nvCxnSpPr>
            <p:cNvPr id="1104" name="Google Shape;1104;p15"/>
            <p:cNvCxnSpPr/>
            <p:nvPr/>
          </p:nvCxnSpPr>
          <p:spPr>
            <a:xfrm flipH="1">
              <a:off x="3676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105" name="Google Shape;1105;p15"/>
            <p:cNvSpPr/>
            <p:nvPr/>
          </p:nvSpPr>
          <p:spPr>
            <a:xfrm>
              <a:off x="3508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1</a:t>
              </a:r>
              <a:endParaRPr/>
            </a:p>
          </p:txBody>
        </p:sp>
        <p:sp>
          <p:nvSpPr>
            <p:cNvPr id="1106" name="Google Shape;1106;p15"/>
            <p:cNvSpPr/>
            <p:nvPr/>
          </p:nvSpPr>
          <p:spPr>
            <a:xfrm>
              <a:off x="38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107" name="Google Shape;1107;p15"/>
            <p:cNvSpPr/>
            <p:nvPr/>
          </p:nvSpPr>
          <p:spPr>
            <a:xfrm>
              <a:off x="42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108" name="Google Shape;1108;p15"/>
            <p:cNvCxnSpPr/>
            <p:nvPr/>
          </p:nvCxnSpPr>
          <p:spPr>
            <a:xfrm>
              <a:off x="4056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09" name="Google Shape;1109;p15"/>
            <p:cNvCxnSpPr/>
            <p:nvPr/>
          </p:nvCxnSpPr>
          <p:spPr>
            <a:xfrm>
              <a:off x="4175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10" name="Google Shape;1110;p15"/>
            <p:cNvCxnSpPr/>
            <p:nvPr/>
          </p:nvCxnSpPr>
          <p:spPr>
            <a:xfrm flipH="1">
              <a:off x="2860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111" name="Google Shape;1111;p15"/>
            <p:cNvSpPr/>
            <p:nvPr/>
          </p:nvSpPr>
          <p:spPr>
            <a:xfrm>
              <a:off x="26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30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cxnSp>
          <p:nvCxnSpPr>
            <p:cNvPr id="1113" name="Google Shape;1113;p15"/>
            <p:cNvCxnSpPr/>
            <p:nvPr/>
          </p:nvCxnSpPr>
          <p:spPr>
            <a:xfrm>
              <a:off x="3167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14" name="Google Shape;1114;p15"/>
            <p:cNvCxnSpPr/>
            <p:nvPr/>
          </p:nvCxnSpPr>
          <p:spPr>
            <a:xfrm flipH="1">
              <a:off x="844" y="3415"/>
              <a:ext cx="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115" name="Google Shape;1115;p15"/>
            <p:cNvSpPr/>
            <p:nvPr/>
          </p:nvSpPr>
          <p:spPr>
            <a:xfrm>
              <a:off x="6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10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endParaRPr/>
            </a:p>
          </p:txBody>
        </p:sp>
        <p:cxnSp>
          <p:nvCxnSpPr>
            <p:cNvPr id="1117" name="Google Shape;1117;p15"/>
            <p:cNvCxnSpPr/>
            <p:nvPr/>
          </p:nvCxnSpPr>
          <p:spPr>
            <a:xfrm>
              <a:off x="1151" y="3415"/>
              <a:ext cx="77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18" name="Google Shape;1118;p15"/>
            <p:cNvCxnSpPr/>
            <p:nvPr/>
          </p:nvCxnSpPr>
          <p:spPr>
            <a:xfrm flipH="1">
              <a:off x="1660" y="3415"/>
              <a:ext cx="261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119" name="Google Shape;1119;p15"/>
            <p:cNvSpPr/>
            <p:nvPr/>
          </p:nvSpPr>
          <p:spPr>
            <a:xfrm>
              <a:off x="1492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876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2260" y="3624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  <p:cxnSp>
          <p:nvCxnSpPr>
            <p:cNvPr id="1122" name="Google Shape;1122;p15"/>
            <p:cNvCxnSpPr/>
            <p:nvPr/>
          </p:nvCxnSpPr>
          <p:spPr>
            <a:xfrm>
              <a:off x="2040" y="3464"/>
              <a:ext cx="4" cy="152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1123" name="Google Shape;1123;p15"/>
            <p:cNvCxnSpPr/>
            <p:nvPr/>
          </p:nvCxnSpPr>
          <p:spPr>
            <a:xfrm>
              <a:off x="2159" y="3415"/>
              <a:ext cx="269" cy="201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sp>
        <p:nvSpPr>
          <p:cNvPr id="1124" name="Google Shape;1124;p15"/>
          <p:cNvSpPr txBox="1"/>
          <p:nvPr/>
        </p:nvSpPr>
        <p:spPr>
          <a:xfrm>
            <a:off x="6407150" y="3783012"/>
            <a:ext cx="189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computer's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possible moves</a:t>
            </a:r>
            <a:endParaRPr/>
          </a:p>
        </p:txBody>
      </p:sp>
      <p:sp>
        <p:nvSpPr>
          <p:cNvPr id="1125" name="Google Shape;1125;p15"/>
          <p:cNvSpPr txBox="1"/>
          <p:nvPr/>
        </p:nvSpPr>
        <p:spPr>
          <a:xfrm>
            <a:off x="6940550" y="4621212"/>
            <a:ext cx="189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opponent's</a:t>
            </a:r>
            <a:b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possible moves</a:t>
            </a:r>
            <a:endParaRPr/>
          </a:p>
        </p:txBody>
      </p:sp>
      <p:sp>
        <p:nvSpPr>
          <p:cNvPr id="1126" name="Google Shape;1126;p15"/>
          <p:cNvSpPr txBox="1"/>
          <p:nvPr/>
        </p:nvSpPr>
        <p:spPr>
          <a:xfrm>
            <a:off x="1295400" y="5638800"/>
            <a:ext cx="5203825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evaluation from computer's perspective</a:t>
            </a:r>
            <a:endParaRPr/>
          </a:p>
        </p:txBody>
      </p:sp>
      <p:sp>
        <p:nvSpPr>
          <p:cNvPr id="1127" name="Google Shape;1127;p15"/>
          <p:cNvSpPr txBox="1"/>
          <p:nvPr/>
        </p:nvSpPr>
        <p:spPr>
          <a:xfrm>
            <a:off x="6858000" y="5562600"/>
            <a:ext cx="1797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states</a:t>
            </a:r>
            <a:endParaRPr/>
          </a:p>
        </p:txBody>
      </p:sp>
      <p:sp>
        <p:nvSpPr>
          <p:cNvPr id="1128" name="Google Shape;1128;p1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Idea</a:t>
            </a:r>
            <a:endParaRPr/>
          </a:p>
        </p:txBody>
      </p:sp>
      <p:sp>
        <p:nvSpPr>
          <p:cNvPr id="1129" name="Google Shape;1129;p15"/>
          <p:cNvSpPr txBox="1"/>
          <p:nvPr/>
        </p:nvSpPr>
        <p:spPr>
          <a:xfrm>
            <a:off x="457200" y="2438400"/>
            <a:ext cx="8458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marR="0" lvl="0" indent="-3429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</a:pP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 chooses its best move considering</a:t>
            </a:r>
            <a:b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1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both its move and opponent’s best move.</a:t>
            </a:r>
            <a:endParaRPr/>
          </a:p>
        </p:txBody>
      </p:sp>
      <p:cxnSp>
        <p:nvCxnSpPr>
          <p:cNvPr id="1130" name="Google Shape;1130;p15"/>
          <p:cNvCxnSpPr/>
          <p:nvPr/>
        </p:nvCxnSpPr>
        <p:spPr>
          <a:xfrm>
            <a:off x="3975100" y="3771900"/>
            <a:ext cx="2159000" cy="482600"/>
          </a:xfrm>
          <a:prstGeom prst="straightConnector1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pic>
        <p:nvPicPr>
          <p:cNvPr id="1131" name="Google Shape;113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p16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/>
          </a:p>
        </p:txBody>
      </p:sp>
      <p:sp>
        <p:nvSpPr>
          <p:cNvPr id="1137" name="Google Shape;1137;p16"/>
          <p:cNvSpPr txBox="1">
            <a:spLocks noGrp="1"/>
          </p:cNvSpPr>
          <p:nvPr>
            <p:ph type="body" idx="1"/>
          </p:nvPr>
        </p:nvSpPr>
        <p:spPr>
          <a:xfrm>
            <a:off x="304800" y="1447800"/>
            <a:ext cx="8686800" cy="48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Explore the game tree to the terminal states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the utility of the terminal states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chooses the move to put the board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the best configuration for it assuming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opponent makes best moves on her turns: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 at the leaves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assign value to the parent node as follows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minimum of children when </a:t>
            </a:r>
            <a:r>
              <a:rPr lang="en-US" sz="24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opponent’s moves</a:t>
            </a:r>
            <a:endParaRPr/>
          </a:p>
          <a:p>
            <a:pPr marL="1143000" lvl="2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maximum of children when </a:t>
            </a: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computer's moves</a:t>
            </a:r>
            <a:endParaRPr/>
          </a:p>
        </p:txBody>
      </p:sp>
      <p:sp>
        <p:nvSpPr>
          <p:cNvPr id="1138" name="Google Shape;1138;p1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29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Passing Values up Game Tree</a:t>
            </a:r>
            <a:endParaRPr/>
          </a:p>
        </p:txBody>
      </p:sp>
      <p:pic>
        <p:nvPicPr>
          <p:cNvPr id="1139" name="Google Shape;1139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7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/>
          </a:p>
        </p:txBody>
      </p:sp>
      <p:sp>
        <p:nvSpPr>
          <p:cNvPr id="1145" name="Google Shape;1145;p17"/>
          <p:cNvSpPr/>
          <p:nvPr/>
        </p:nvSpPr>
        <p:spPr>
          <a:xfrm>
            <a:off x="5943600" y="3200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146" name="Google Shape;1146;p17"/>
          <p:cNvSpPr/>
          <p:nvPr/>
        </p:nvSpPr>
        <p:spPr>
          <a:xfrm>
            <a:off x="4343400" y="3200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147" name="Google Shape;1147;p17"/>
          <p:cNvSpPr/>
          <p:nvPr/>
        </p:nvSpPr>
        <p:spPr>
          <a:xfrm>
            <a:off x="1143000" y="3200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148" name="Google Shape;1148;p17"/>
          <p:cNvSpPr/>
          <p:nvPr/>
        </p:nvSpPr>
        <p:spPr>
          <a:xfrm>
            <a:off x="2743200" y="3200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149" name="Google Shape;1149;p17"/>
          <p:cNvCxnSpPr/>
          <p:nvPr/>
        </p:nvCxnSpPr>
        <p:spPr>
          <a:xfrm flipH="1">
            <a:off x="5600700" y="36687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0" name="Google Shape;1150;p17"/>
          <p:cNvCxnSpPr/>
          <p:nvPr/>
        </p:nvCxnSpPr>
        <p:spPr>
          <a:xfrm>
            <a:off x="6210300" y="37465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1" name="Google Shape;1151;p17"/>
          <p:cNvCxnSpPr/>
          <p:nvPr/>
        </p:nvCxnSpPr>
        <p:spPr>
          <a:xfrm>
            <a:off x="6399212" y="36687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2" name="Google Shape;1152;p17"/>
          <p:cNvCxnSpPr/>
          <p:nvPr/>
        </p:nvCxnSpPr>
        <p:spPr>
          <a:xfrm flipH="1">
            <a:off x="1104900" y="3668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3" name="Google Shape;1153;p17"/>
          <p:cNvCxnSpPr/>
          <p:nvPr/>
        </p:nvCxnSpPr>
        <p:spPr>
          <a:xfrm>
            <a:off x="1598612" y="3668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4" name="Google Shape;1154;p17"/>
          <p:cNvCxnSpPr/>
          <p:nvPr/>
        </p:nvCxnSpPr>
        <p:spPr>
          <a:xfrm flipH="1">
            <a:off x="2400300" y="36687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5" name="Google Shape;1155;p17"/>
          <p:cNvCxnSpPr/>
          <p:nvPr/>
        </p:nvCxnSpPr>
        <p:spPr>
          <a:xfrm>
            <a:off x="3009900" y="37465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6" name="Google Shape;1156;p17"/>
          <p:cNvCxnSpPr/>
          <p:nvPr/>
        </p:nvCxnSpPr>
        <p:spPr>
          <a:xfrm>
            <a:off x="3198812" y="36687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7" name="Google Shape;1157;p17"/>
          <p:cNvCxnSpPr/>
          <p:nvPr/>
        </p:nvCxnSpPr>
        <p:spPr>
          <a:xfrm flipH="1">
            <a:off x="1409700" y="2781300"/>
            <a:ext cx="2082800" cy="406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8" name="Google Shape;1158;p17"/>
          <p:cNvCxnSpPr/>
          <p:nvPr/>
        </p:nvCxnSpPr>
        <p:spPr>
          <a:xfrm>
            <a:off x="3960812" y="2982912"/>
            <a:ext cx="649287" cy="2047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59" name="Google Shape;1159;p17"/>
          <p:cNvCxnSpPr/>
          <p:nvPr/>
        </p:nvCxnSpPr>
        <p:spPr>
          <a:xfrm>
            <a:off x="4051300" y="2781300"/>
            <a:ext cx="2159000" cy="4064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60" name="Google Shape;1160;p17"/>
          <p:cNvCxnSpPr/>
          <p:nvPr/>
        </p:nvCxnSpPr>
        <p:spPr>
          <a:xfrm flipH="1">
            <a:off x="3009900" y="2982912"/>
            <a:ext cx="573087" cy="2047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61" name="Google Shape;1161;p17"/>
          <p:cNvSpPr/>
          <p:nvPr/>
        </p:nvSpPr>
        <p:spPr>
          <a:xfrm>
            <a:off x="39624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1162" name="Google Shape;1162;p17"/>
          <p:cNvCxnSpPr/>
          <p:nvPr/>
        </p:nvCxnSpPr>
        <p:spPr>
          <a:xfrm flipH="1">
            <a:off x="800100" y="4430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63" name="Google Shape;1163;p17"/>
          <p:cNvSpPr/>
          <p:nvPr/>
        </p:nvSpPr>
        <p:spPr>
          <a:xfrm>
            <a:off x="5334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164" name="Google Shape;1164;p17"/>
          <p:cNvSpPr/>
          <p:nvPr/>
        </p:nvSpPr>
        <p:spPr>
          <a:xfrm>
            <a:off x="1143000" y="4724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1165" name="Google Shape;1165;p17"/>
          <p:cNvCxnSpPr/>
          <p:nvPr/>
        </p:nvCxnSpPr>
        <p:spPr>
          <a:xfrm>
            <a:off x="1293812" y="4430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66" name="Google Shape;1166;p17"/>
          <p:cNvSpPr/>
          <p:nvPr/>
        </p:nvSpPr>
        <p:spPr>
          <a:xfrm>
            <a:off x="27432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167" name="Google Shape;1167;p17"/>
          <p:cNvSpPr/>
          <p:nvPr/>
        </p:nvSpPr>
        <p:spPr>
          <a:xfrm>
            <a:off x="33528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168" name="Google Shape;1168;p17"/>
          <p:cNvCxnSpPr/>
          <p:nvPr/>
        </p:nvCxnSpPr>
        <p:spPr>
          <a:xfrm flipH="1">
            <a:off x="3009900" y="44307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69" name="Google Shape;1169;p17"/>
          <p:cNvCxnSpPr/>
          <p:nvPr/>
        </p:nvCxnSpPr>
        <p:spPr>
          <a:xfrm>
            <a:off x="3619500" y="45085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70" name="Google Shape;1170;p17"/>
          <p:cNvCxnSpPr/>
          <p:nvPr/>
        </p:nvCxnSpPr>
        <p:spPr>
          <a:xfrm>
            <a:off x="3808412" y="44307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71" name="Google Shape;1171;p17"/>
          <p:cNvCxnSpPr/>
          <p:nvPr/>
        </p:nvCxnSpPr>
        <p:spPr>
          <a:xfrm flipH="1">
            <a:off x="5295900" y="4430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72" name="Google Shape;1172;p17"/>
          <p:cNvSpPr/>
          <p:nvPr/>
        </p:nvSpPr>
        <p:spPr>
          <a:xfrm>
            <a:off x="50292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73" name="Google Shape;1173;p17"/>
          <p:cNvSpPr/>
          <p:nvPr/>
        </p:nvSpPr>
        <p:spPr>
          <a:xfrm>
            <a:off x="56388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174" name="Google Shape;1174;p17"/>
          <p:cNvCxnSpPr/>
          <p:nvPr/>
        </p:nvCxnSpPr>
        <p:spPr>
          <a:xfrm>
            <a:off x="5789612" y="4430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75" name="Google Shape;1175;p17"/>
          <p:cNvCxnSpPr/>
          <p:nvPr/>
        </p:nvCxnSpPr>
        <p:spPr>
          <a:xfrm flipH="1">
            <a:off x="6515100" y="4430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76" name="Google Shape;1176;p17"/>
          <p:cNvSpPr/>
          <p:nvPr/>
        </p:nvSpPr>
        <p:spPr>
          <a:xfrm>
            <a:off x="62484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177" name="Google Shape;1177;p17"/>
          <p:cNvSpPr/>
          <p:nvPr/>
        </p:nvSpPr>
        <p:spPr>
          <a:xfrm>
            <a:off x="6858000" y="4724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178" name="Google Shape;1178;p17"/>
          <p:cNvCxnSpPr/>
          <p:nvPr/>
        </p:nvCxnSpPr>
        <p:spPr>
          <a:xfrm>
            <a:off x="7008812" y="4430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79" name="Google Shape;1179;p17"/>
          <p:cNvCxnSpPr/>
          <p:nvPr/>
        </p:nvCxnSpPr>
        <p:spPr>
          <a:xfrm flipH="1">
            <a:off x="1104900" y="5192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180" name="Google Shape;1180;p17"/>
          <p:cNvCxnSpPr/>
          <p:nvPr/>
        </p:nvCxnSpPr>
        <p:spPr>
          <a:xfrm>
            <a:off x="1598612" y="51927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181" name="Google Shape;1181;p17"/>
          <p:cNvSpPr/>
          <p:nvPr/>
        </p:nvSpPr>
        <p:spPr>
          <a:xfrm>
            <a:off x="5334000" y="3962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182" name="Google Shape;1182;p17"/>
          <p:cNvSpPr/>
          <p:nvPr/>
        </p:nvSpPr>
        <p:spPr>
          <a:xfrm>
            <a:off x="6553200" y="3962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183" name="Google Shape;1183;p17"/>
          <p:cNvSpPr/>
          <p:nvPr/>
        </p:nvSpPr>
        <p:spPr>
          <a:xfrm>
            <a:off x="838200" y="3962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184" name="Google Shape;1184;p17"/>
          <p:cNvSpPr/>
          <p:nvPr/>
        </p:nvSpPr>
        <p:spPr>
          <a:xfrm>
            <a:off x="1447800" y="3962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1185" name="Google Shape;1185;p17"/>
          <p:cNvSpPr/>
          <p:nvPr/>
        </p:nvSpPr>
        <p:spPr>
          <a:xfrm>
            <a:off x="2133600" y="3962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186" name="Google Shape;1186;p17"/>
          <p:cNvSpPr/>
          <p:nvPr/>
        </p:nvSpPr>
        <p:spPr>
          <a:xfrm>
            <a:off x="2743200" y="3962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187" name="Google Shape;1187;p17"/>
          <p:cNvSpPr/>
          <p:nvPr/>
        </p:nvSpPr>
        <p:spPr>
          <a:xfrm>
            <a:off x="3352800" y="3962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188" name="Google Shape;1188;p17"/>
          <p:cNvSpPr/>
          <p:nvPr/>
        </p:nvSpPr>
        <p:spPr>
          <a:xfrm>
            <a:off x="5943600" y="3962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189" name="Google Shape;1189;p17"/>
          <p:cNvSpPr/>
          <p:nvPr/>
        </p:nvSpPr>
        <p:spPr>
          <a:xfrm>
            <a:off x="838200" y="5486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190" name="Google Shape;1190;p17"/>
          <p:cNvSpPr/>
          <p:nvPr/>
        </p:nvSpPr>
        <p:spPr>
          <a:xfrm>
            <a:off x="1447800" y="54864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1191" name="Google Shape;1191;p17"/>
          <p:cNvSpPr/>
          <p:nvPr/>
        </p:nvSpPr>
        <p:spPr>
          <a:xfrm>
            <a:off x="3505200" y="25146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192" name="Google Shape;1192;p1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Deeper Game Trees</a:t>
            </a:r>
            <a:endParaRPr/>
          </a:p>
        </p:txBody>
      </p:sp>
      <p:sp>
        <p:nvSpPr>
          <p:cNvPr id="1193" name="Google Shape;1193;p17"/>
          <p:cNvSpPr txBox="1">
            <a:spLocks noGrp="1"/>
          </p:cNvSpPr>
          <p:nvPr>
            <p:ph type="body" idx="1"/>
          </p:nvPr>
        </p:nvSpPr>
        <p:spPr>
          <a:xfrm>
            <a:off x="457200" y="1228725"/>
            <a:ext cx="8458200" cy="113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Minimax can be generalized for &gt; 2 moves</a:t>
            </a:r>
            <a:r>
              <a:rPr lang="en-US" sz="2000" b="0" i="0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Values </a:t>
            </a:r>
            <a:r>
              <a:rPr lang="en-US" sz="32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backed up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 minimax way</a:t>
            </a:r>
            <a:endParaRPr/>
          </a:p>
        </p:txBody>
      </p:sp>
      <p:sp>
        <p:nvSpPr>
          <p:cNvPr id="1194" name="Google Shape;1194;p17"/>
          <p:cNvSpPr txBox="1"/>
          <p:nvPr/>
        </p:nvSpPr>
        <p:spPr>
          <a:xfrm>
            <a:off x="7010400" y="5410200"/>
            <a:ext cx="17970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states</a:t>
            </a:r>
            <a:endParaRPr/>
          </a:p>
        </p:txBody>
      </p:sp>
      <p:sp>
        <p:nvSpPr>
          <p:cNvPr id="1195" name="Google Shape;1195;p17"/>
          <p:cNvSpPr/>
          <p:nvPr/>
        </p:nvSpPr>
        <p:spPr>
          <a:xfrm>
            <a:off x="1143000" y="4724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grpSp>
        <p:nvGrpSpPr>
          <p:cNvPr id="1196" name="Google Shape;1196;p17"/>
          <p:cNvGrpSpPr/>
          <p:nvPr/>
        </p:nvGrpSpPr>
        <p:grpSpPr>
          <a:xfrm>
            <a:off x="838200" y="3962400"/>
            <a:ext cx="6248400" cy="533400"/>
            <a:chOff x="628" y="3048"/>
            <a:chExt cx="3936" cy="336"/>
          </a:xfrm>
        </p:grpSpPr>
        <p:sp>
          <p:nvSpPr>
            <p:cNvPr id="1197" name="Google Shape;1197;p17"/>
            <p:cNvSpPr/>
            <p:nvPr/>
          </p:nvSpPr>
          <p:spPr>
            <a:xfrm>
              <a:off x="3460" y="304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sp>
          <p:nvSpPr>
            <p:cNvPr id="1198" name="Google Shape;1198;p17"/>
            <p:cNvSpPr/>
            <p:nvPr/>
          </p:nvSpPr>
          <p:spPr>
            <a:xfrm>
              <a:off x="4228" y="304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1199" name="Google Shape;1199;p17"/>
            <p:cNvSpPr/>
            <p:nvPr/>
          </p:nvSpPr>
          <p:spPr>
            <a:xfrm>
              <a:off x="628" y="304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F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endParaRPr/>
            </a:p>
          </p:txBody>
        </p:sp>
        <p:sp>
          <p:nvSpPr>
            <p:cNvPr id="1200" name="Google Shape;1200;p17"/>
            <p:cNvSpPr/>
            <p:nvPr/>
          </p:nvSpPr>
          <p:spPr>
            <a:xfrm>
              <a:off x="2212" y="304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9</a:t>
              </a:r>
              <a:endParaRPr/>
            </a:p>
          </p:txBody>
        </p:sp>
      </p:grpSp>
      <p:grpSp>
        <p:nvGrpSpPr>
          <p:cNvPr id="1201" name="Google Shape;1201;p17"/>
          <p:cNvGrpSpPr/>
          <p:nvPr/>
        </p:nvGrpSpPr>
        <p:grpSpPr>
          <a:xfrm>
            <a:off x="1143000" y="3200400"/>
            <a:ext cx="5334000" cy="533400"/>
            <a:chOff x="816" y="2568"/>
            <a:chExt cx="3360" cy="336"/>
          </a:xfrm>
        </p:grpSpPr>
        <p:sp>
          <p:nvSpPr>
            <p:cNvPr id="1202" name="Google Shape;1202;p17"/>
            <p:cNvSpPr/>
            <p:nvPr/>
          </p:nvSpPr>
          <p:spPr>
            <a:xfrm>
              <a:off x="3840" y="256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1203" name="Google Shape;1203;p17"/>
            <p:cNvSpPr/>
            <p:nvPr/>
          </p:nvSpPr>
          <p:spPr>
            <a:xfrm>
              <a:off x="816" y="256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-5</a:t>
              </a:r>
              <a:endParaRPr/>
            </a:p>
          </p:txBody>
        </p:sp>
        <p:sp>
          <p:nvSpPr>
            <p:cNvPr id="1204" name="Google Shape;1204;p17"/>
            <p:cNvSpPr/>
            <p:nvPr/>
          </p:nvSpPr>
          <p:spPr>
            <a:xfrm>
              <a:off x="1824" y="2568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</p:grpSp>
      <p:sp>
        <p:nvSpPr>
          <p:cNvPr id="1205" name="Google Shape;1205;p17"/>
          <p:cNvSpPr/>
          <p:nvPr/>
        </p:nvSpPr>
        <p:spPr>
          <a:xfrm>
            <a:off x="3505200" y="25146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grpSp>
        <p:nvGrpSpPr>
          <p:cNvPr id="1206" name="Google Shape;1206;p17"/>
          <p:cNvGrpSpPr/>
          <p:nvPr/>
        </p:nvGrpSpPr>
        <p:grpSpPr>
          <a:xfrm>
            <a:off x="1104900" y="5181600"/>
            <a:ext cx="2019300" cy="641350"/>
            <a:chOff x="792" y="3792"/>
            <a:chExt cx="1272" cy="404"/>
          </a:xfrm>
        </p:grpSpPr>
        <p:sp>
          <p:nvSpPr>
            <p:cNvPr id="1207" name="Google Shape;1207;p17"/>
            <p:cNvSpPr txBox="1"/>
            <p:nvPr/>
          </p:nvSpPr>
          <p:spPr>
            <a:xfrm>
              <a:off x="1292" y="3792"/>
              <a:ext cx="772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opponent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  <p:grpSp>
          <p:nvGrpSpPr>
            <p:cNvPr id="1208" name="Google Shape;1208;p17"/>
            <p:cNvGrpSpPr/>
            <p:nvPr/>
          </p:nvGrpSpPr>
          <p:grpSpPr>
            <a:xfrm>
              <a:off x="792" y="3799"/>
              <a:ext cx="384" cy="177"/>
              <a:chOff x="792" y="3799"/>
              <a:chExt cx="384" cy="177"/>
            </a:xfrm>
          </p:grpSpPr>
          <p:cxnSp>
            <p:nvCxnSpPr>
              <p:cNvPr id="1209" name="Google Shape;1209;p17"/>
              <p:cNvCxnSpPr/>
              <p:nvPr/>
            </p:nvCxnSpPr>
            <p:spPr>
              <a:xfrm flipH="1">
                <a:off x="792" y="379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10" name="Google Shape;1210;p17"/>
              <p:cNvCxnSpPr/>
              <p:nvPr/>
            </p:nvCxnSpPr>
            <p:spPr>
              <a:xfrm>
                <a:off x="1103" y="379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211" name="Google Shape;1211;p17"/>
          <p:cNvGrpSpPr/>
          <p:nvPr/>
        </p:nvGrpSpPr>
        <p:grpSpPr>
          <a:xfrm>
            <a:off x="800100" y="4343400"/>
            <a:ext cx="7588250" cy="641350"/>
            <a:chOff x="600" y="3264"/>
            <a:chExt cx="4780" cy="404"/>
          </a:xfrm>
        </p:grpSpPr>
        <p:sp>
          <p:nvSpPr>
            <p:cNvPr id="1212" name="Google Shape;1212;p17"/>
            <p:cNvSpPr txBox="1"/>
            <p:nvPr/>
          </p:nvSpPr>
          <p:spPr>
            <a:xfrm>
              <a:off x="4608" y="3264"/>
              <a:ext cx="772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computer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  <p:grpSp>
          <p:nvGrpSpPr>
            <p:cNvPr id="1213" name="Google Shape;1213;p17"/>
            <p:cNvGrpSpPr/>
            <p:nvPr/>
          </p:nvGrpSpPr>
          <p:grpSpPr>
            <a:xfrm>
              <a:off x="600" y="3319"/>
              <a:ext cx="3984" cy="177"/>
              <a:chOff x="600" y="3319"/>
              <a:chExt cx="3984" cy="177"/>
            </a:xfrm>
          </p:grpSpPr>
          <p:cxnSp>
            <p:nvCxnSpPr>
              <p:cNvPr id="1214" name="Google Shape;1214;p17"/>
              <p:cNvCxnSpPr/>
              <p:nvPr/>
            </p:nvCxnSpPr>
            <p:spPr>
              <a:xfrm flipH="1">
                <a:off x="600" y="331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15" name="Google Shape;1215;p17"/>
              <p:cNvCxnSpPr/>
              <p:nvPr/>
            </p:nvCxnSpPr>
            <p:spPr>
              <a:xfrm>
                <a:off x="911" y="331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16" name="Google Shape;1216;p17"/>
              <p:cNvCxnSpPr/>
              <p:nvPr/>
            </p:nvCxnSpPr>
            <p:spPr>
              <a:xfrm flipH="1">
                <a:off x="1992" y="3319"/>
                <a:ext cx="265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17" name="Google Shape;1217;p17"/>
              <p:cNvCxnSpPr/>
              <p:nvPr/>
            </p:nvCxnSpPr>
            <p:spPr>
              <a:xfrm>
                <a:off x="2376" y="3368"/>
                <a:ext cx="0" cy="128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18" name="Google Shape;1218;p17"/>
              <p:cNvCxnSpPr/>
              <p:nvPr/>
            </p:nvCxnSpPr>
            <p:spPr>
              <a:xfrm>
                <a:off x="2495" y="3319"/>
                <a:ext cx="265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19" name="Google Shape;1219;p17"/>
              <p:cNvCxnSpPr/>
              <p:nvPr/>
            </p:nvCxnSpPr>
            <p:spPr>
              <a:xfrm flipH="1">
                <a:off x="3432" y="331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20" name="Google Shape;1220;p17"/>
              <p:cNvCxnSpPr/>
              <p:nvPr/>
            </p:nvCxnSpPr>
            <p:spPr>
              <a:xfrm>
                <a:off x="3743" y="331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21" name="Google Shape;1221;p17"/>
              <p:cNvCxnSpPr/>
              <p:nvPr/>
            </p:nvCxnSpPr>
            <p:spPr>
              <a:xfrm flipH="1">
                <a:off x="4200" y="331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22" name="Google Shape;1222;p17"/>
              <p:cNvCxnSpPr/>
              <p:nvPr/>
            </p:nvCxnSpPr>
            <p:spPr>
              <a:xfrm>
                <a:off x="4511" y="331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223" name="Google Shape;1223;p17"/>
          <p:cNvGrpSpPr/>
          <p:nvPr/>
        </p:nvGrpSpPr>
        <p:grpSpPr>
          <a:xfrm>
            <a:off x="1104900" y="3581400"/>
            <a:ext cx="6896100" cy="641350"/>
            <a:chOff x="792" y="2784"/>
            <a:chExt cx="4344" cy="404"/>
          </a:xfrm>
        </p:grpSpPr>
        <p:sp>
          <p:nvSpPr>
            <p:cNvPr id="1224" name="Google Shape;1224;p17"/>
            <p:cNvSpPr txBox="1"/>
            <p:nvPr/>
          </p:nvSpPr>
          <p:spPr>
            <a:xfrm>
              <a:off x="4364" y="2784"/>
              <a:ext cx="772" cy="4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opponent</a:t>
              </a:r>
              <a:endParaRPr/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  <p:grpSp>
          <p:nvGrpSpPr>
            <p:cNvPr id="1225" name="Google Shape;1225;p17"/>
            <p:cNvGrpSpPr/>
            <p:nvPr/>
          </p:nvGrpSpPr>
          <p:grpSpPr>
            <a:xfrm>
              <a:off x="792" y="2839"/>
              <a:ext cx="3600" cy="177"/>
              <a:chOff x="792" y="2839"/>
              <a:chExt cx="3600" cy="177"/>
            </a:xfrm>
          </p:grpSpPr>
          <p:cxnSp>
            <p:nvCxnSpPr>
              <p:cNvPr id="1226" name="Google Shape;1226;p17"/>
              <p:cNvCxnSpPr/>
              <p:nvPr/>
            </p:nvCxnSpPr>
            <p:spPr>
              <a:xfrm flipH="1">
                <a:off x="3624" y="2839"/>
                <a:ext cx="265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27" name="Google Shape;1227;p17"/>
              <p:cNvCxnSpPr/>
              <p:nvPr/>
            </p:nvCxnSpPr>
            <p:spPr>
              <a:xfrm>
                <a:off x="4008" y="2888"/>
                <a:ext cx="0" cy="12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28" name="Google Shape;1228;p17"/>
              <p:cNvCxnSpPr/>
              <p:nvPr/>
            </p:nvCxnSpPr>
            <p:spPr>
              <a:xfrm>
                <a:off x="4127" y="2839"/>
                <a:ext cx="265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29" name="Google Shape;1229;p17"/>
              <p:cNvCxnSpPr/>
              <p:nvPr/>
            </p:nvCxnSpPr>
            <p:spPr>
              <a:xfrm flipH="1">
                <a:off x="792" y="283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30" name="Google Shape;1230;p17"/>
              <p:cNvCxnSpPr/>
              <p:nvPr/>
            </p:nvCxnSpPr>
            <p:spPr>
              <a:xfrm>
                <a:off x="1103" y="2839"/>
                <a:ext cx="73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31" name="Google Shape;1231;p17"/>
              <p:cNvCxnSpPr/>
              <p:nvPr/>
            </p:nvCxnSpPr>
            <p:spPr>
              <a:xfrm flipH="1">
                <a:off x="1608" y="2839"/>
                <a:ext cx="265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32" name="Google Shape;1232;p17"/>
              <p:cNvCxnSpPr/>
              <p:nvPr/>
            </p:nvCxnSpPr>
            <p:spPr>
              <a:xfrm>
                <a:off x="1992" y="2888"/>
                <a:ext cx="0" cy="128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33" name="Google Shape;1233;p17"/>
              <p:cNvCxnSpPr/>
              <p:nvPr/>
            </p:nvCxnSpPr>
            <p:spPr>
              <a:xfrm>
                <a:off x="2111" y="2839"/>
                <a:ext cx="265" cy="177"/>
              </a:xfrm>
              <a:prstGeom prst="straightConnector1">
                <a:avLst/>
              </a:prstGeom>
              <a:noFill/>
              <a:ln w="25400" cap="flat" cmpd="sng">
                <a:solidFill>
                  <a:srgbClr val="FF7C80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1234" name="Google Shape;1234;p17"/>
          <p:cNvGrpSpPr/>
          <p:nvPr/>
        </p:nvGrpSpPr>
        <p:grpSpPr>
          <a:xfrm>
            <a:off x="1409700" y="2743200"/>
            <a:ext cx="5594350" cy="444500"/>
            <a:chOff x="984" y="2256"/>
            <a:chExt cx="3524" cy="280"/>
          </a:xfrm>
        </p:grpSpPr>
        <p:sp>
          <p:nvSpPr>
            <p:cNvPr id="1235" name="Google Shape;1235;p17"/>
            <p:cNvSpPr txBox="1"/>
            <p:nvPr/>
          </p:nvSpPr>
          <p:spPr>
            <a:xfrm>
              <a:off x="3408" y="2256"/>
              <a:ext cx="1100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computer max</a:t>
              </a:r>
              <a:endParaRPr/>
            </a:p>
          </p:txBody>
        </p:sp>
        <p:grpSp>
          <p:nvGrpSpPr>
            <p:cNvPr id="1236" name="Google Shape;1236;p17"/>
            <p:cNvGrpSpPr/>
            <p:nvPr/>
          </p:nvGrpSpPr>
          <p:grpSpPr>
            <a:xfrm>
              <a:off x="984" y="2280"/>
              <a:ext cx="3024" cy="256"/>
              <a:chOff x="984" y="2280"/>
              <a:chExt cx="3024" cy="256"/>
            </a:xfrm>
          </p:grpSpPr>
          <p:cxnSp>
            <p:nvCxnSpPr>
              <p:cNvPr id="1237" name="Google Shape;1237;p17"/>
              <p:cNvCxnSpPr/>
              <p:nvPr/>
            </p:nvCxnSpPr>
            <p:spPr>
              <a:xfrm flipH="1">
                <a:off x="984" y="2280"/>
                <a:ext cx="1312" cy="25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38" name="Google Shape;1238;p17"/>
              <p:cNvCxnSpPr/>
              <p:nvPr/>
            </p:nvCxnSpPr>
            <p:spPr>
              <a:xfrm>
                <a:off x="2591" y="2407"/>
                <a:ext cx="409" cy="129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39" name="Google Shape;1239;p17"/>
              <p:cNvCxnSpPr/>
              <p:nvPr/>
            </p:nvCxnSpPr>
            <p:spPr>
              <a:xfrm>
                <a:off x="2648" y="2280"/>
                <a:ext cx="1360" cy="256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  <p:cxnSp>
            <p:nvCxnSpPr>
              <p:cNvPr id="1240" name="Google Shape;1240;p17"/>
              <p:cNvCxnSpPr/>
              <p:nvPr/>
            </p:nvCxnSpPr>
            <p:spPr>
              <a:xfrm flipH="1">
                <a:off x="1992" y="2407"/>
                <a:ext cx="361" cy="129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dk2"/>
                </a:solidFill>
                <a:prstDash val="solid"/>
                <a:miter lim="800000"/>
                <a:headEnd type="none" w="med" len="med"/>
                <a:tailEnd type="triangle" w="med" len="med"/>
              </a:ln>
            </p:spPr>
          </p:cxnSp>
        </p:grpSp>
      </p:grpSp>
      <p:pic>
        <p:nvPicPr>
          <p:cNvPr id="1241" name="Google Shape;124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" name="Google Shape;1246;p18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  <p:sp>
        <p:nvSpPr>
          <p:cNvPr id="1247" name="Google Shape;1247;p1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Direct Algorithm</a:t>
            </a:r>
            <a:endParaRPr/>
          </a:p>
        </p:txBody>
      </p:sp>
      <p:sp>
        <p:nvSpPr>
          <p:cNvPr id="1248" name="Google Shape;1248;p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For each move by the computer: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Perform depth-first search to a terminal state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Evaluate each terminal state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Propagate upwards the minimax values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lang="en-US" sz="17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if opponent's move minimum value of children backed up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ourier New"/>
              <a:buNone/>
            </a:pPr>
            <a:r>
              <a:rPr lang="en-US" sz="17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if computer's move maximum value of children backed up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AutoNum type="arabicPeriod"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choose move with the maximum of minimax values of children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Note: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 values gradually propagate upwards as DFS proceeds: i.e., minimax values propagate up</a:t>
            </a:r>
            <a:b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 “left-to-right” fashion</a:t>
            </a:r>
            <a:endParaRPr/>
          </a:p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•"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 values for sub-tree backed up “as we go”,</a:t>
            </a:r>
            <a:b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 only </a:t>
            </a:r>
            <a:r>
              <a:rPr lang="en-US" sz="1800" b="0" i="1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O(bd)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nodes need to be kept in memory at any time</a:t>
            </a:r>
            <a:endParaRPr/>
          </a:p>
        </p:txBody>
      </p:sp>
      <p:pic>
        <p:nvPicPr>
          <p:cNvPr id="1249" name="Google Shape;124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"/>
          <p:cNvSpPr txBox="1"/>
          <p:nvPr/>
        </p:nvSpPr>
        <p:spPr>
          <a:xfrm>
            <a:off x="76200" y="1066800"/>
            <a:ext cx="8915400" cy="56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4287" marR="0" lvl="0" indent="-14287" algn="just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omic Sans MS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Case Studies: Playing Grandmaster Chess</a:t>
            </a:r>
            <a:endParaRPr/>
          </a:p>
          <a:p>
            <a:pPr marL="14287" marR="0" lvl="0" indent="-14287" algn="just" rtl="0">
              <a:lnSpc>
                <a:spcPct val="170000"/>
              </a:lnSpc>
              <a:spcBef>
                <a:spcPts val="640"/>
              </a:spcBef>
              <a:spcAft>
                <a:spcPts val="0"/>
              </a:spcAft>
              <a:buClr>
                <a:srgbClr val="FF00FF"/>
              </a:buClr>
              <a:buSzPts val="3200"/>
              <a:buFont typeface="Comic Sans MS"/>
              <a:buChar char="•"/>
            </a:pPr>
            <a:r>
              <a:rPr lang="en-US" sz="32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Game Playing as Search</a:t>
            </a:r>
            <a:endParaRPr/>
          </a:p>
          <a:p>
            <a:pPr marL="14287" marR="0" lvl="0" indent="-14287" algn="just" rtl="0">
              <a:lnSpc>
                <a:spcPct val="150000"/>
              </a:lnSpc>
              <a:spcBef>
                <a:spcPts val="64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omic Sans MS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Optimal Decisions in Games</a:t>
            </a:r>
            <a:endParaRPr/>
          </a:p>
          <a:p>
            <a:pPr marL="914400" marR="0" lvl="2" indent="-266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Noto Sans Symbols"/>
              <a:buChar char="☞"/>
            </a:pPr>
            <a:r>
              <a:rPr lang="en-US" sz="2800" b="1" i="0" u="none" strike="noStrike" cap="none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Greedy search algorithm</a:t>
            </a:r>
            <a:endParaRPr/>
          </a:p>
          <a:p>
            <a:pPr marL="914400" marR="0" lvl="2" indent="-2667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200"/>
              <a:buFont typeface="Noto Sans Symbols"/>
              <a:buChar char="☞"/>
            </a:pPr>
            <a:r>
              <a:rPr lang="en-US" sz="2800" b="1" i="0" u="none" strike="noStrike" cap="none">
                <a:solidFill>
                  <a:srgbClr val="FF0066"/>
                </a:solidFill>
                <a:latin typeface="Comic Sans MS"/>
                <a:ea typeface="Comic Sans MS"/>
                <a:cs typeface="Comic Sans MS"/>
                <a:sym typeface="Comic Sans MS"/>
              </a:rPr>
              <a:t> Minimax algorithm</a:t>
            </a:r>
            <a:endParaRPr sz="2800" b="1" i="0" u="none" strike="noStrike" cap="none">
              <a:solidFill>
                <a:srgbClr val="FF006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14287" marR="0" lvl="0" indent="-14287" algn="just" rtl="0">
              <a:lnSpc>
                <a:spcPct val="170000"/>
              </a:lnSpc>
              <a:spcBef>
                <a:spcPts val="640"/>
              </a:spcBef>
              <a:spcAft>
                <a:spcPts val="0"/>
              </a:spcAft>
              <a:buClr>
                <a:srgbClr val="FF00FF"/>
              </a:buClr>
              <a:buSzPts val="3000"/>
              <a:buFont typeface="Comic Sans MS"/>
              <a:buChar char="•"/>
            </a:pPr>
            <a:r>
              <a:rPr lang="en-US" sz="3000" b="0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US" sz="3200" b="1" i="0" u="none" strike="noStrike" cap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Alpha-Beta Pruning</a:t>
            </a:r>
            <a:endParaRPr/>
          </a:p>
        </p:txBody>
      </p:sp>
      <p:sp>
        <p:nvSpPr>
          <p:cNvPr id="92" name="Google Shape;92;p2"/>
          <p:cNvSpPr txBox="1"/>
          <p:nvPr/>
        </p:nvSpPr>
        <p:spPr>
          <a:xfrm>
            <a:off x="914400" y="76200"/>
            <a:ext cx="7162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000"/>
              <a:buFont typeface="Comic Sans MS"/>
              <a:buNone/>
            </a:pPr>
            <a:r>
              <a:rPr lang="en-US" sz="4000" b="1" i="0" u="none" strike="noStrike" cap="none">
                <a:solidFill>
                  <a:srgbClr val="C0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Topic Contents</a:t>
            </a:r>
            <a:endParaRPr/>
          </a:p>
        </p:txBody>
      </p:sp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4" name="Google Shape;1254;p19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</a:t>
            </a:fld>
            <a:endParaRPr/>
          </a:p>
        </p:txBody>
      </p:sp>
      <p:sp>
        <p:nvSpPr>
          <p:cNvPr id="1255" name="Google Shape;1255;p1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Algorithm Complexity</a:t>
            </a:r>
            <a:endParaRPr/>
          </a:p>
        </p:txBody>
      </p:sp>
      <p:sp>
        <p:nvSpPr>
          <p:cNvPr id="1256" name="Google Shape;1256;p19"/>
          <p:cNvSpPr txBox="1">
            <a:spLocks noGrp="1"/>
          </p:cNvSpPr>
          <p:nvPr>
            <p:ph type="body" idx="1"/>
          </p:nvPr>
        </p:nvSpPr>
        <p:spPr>
          <a:xfrm>
            <a:off x="381000" y="1447800"/>
            <a:ext cx="84582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Assume all terminal states are at depth </a:t>
            </a:r>
            <a:r>
              <a:rPr lang="en-US" sz="32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Noto Sans Symbols"/>
              <a:buChar char="☞"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Space complexity?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depth-first search, so </a:t>
            </a:r>
            <a:r>
              <a:rPr lang="en-US" sz="3200" b="1" i="1" u="none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O(bd)</a:t>
            </a:r>
            <a:endParaRPr/>
          </a:p>
          <a:p>
            <a:pPr marL="342900" lvl="0" indent="-342900" algn="just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accent2"/>
              </a:buClr>
              <a:buSzPts val="4800"/>
              <a:buFont typeface="Noto Sans Symbols"/>
              <a:buChar char="☞"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Time complexity?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given branching factor </a:t>
            </a:r>
            <a:r>
              <a:rPr lang="en-US" sz="32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so </a:t>
            </a:r>
            <a:r>
              <a:rPr lang="en-US" sz="3200" b="1" i="1" u="none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O(b</a:t>
            </a:r>
            <a:r>
              <a:rPr lang="en-US" sz="3200" b="1" i="1" u="none" baseline="30000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lang="en-US" sz="3200" b="1" i="1" u="none">
                <a:solidFill>
                  <a:srgbClr val="CC3300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 sz="3200" b="1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00000"/>
              </a:buClr>
              <a:buSzPts val="3200"/>
              <a:buFont typeface="Noto Sans Symbols"/>
              <a:buChar char="🞹"/>
            </a:pP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Time complexity is a major problem!</a:t>
            </a:r>
            <a:b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typically only has a</a:t>
            </a:r>
            <a:b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finite amount of time to make a move.</a:t>
            </a:r>
            <a:endParaRPr/>
          </a:p>
        </p:txBody>
      </p:sp>
      <p:pic>
        <p:nvPicPr>
          <p:cNvPr id="1257" name="Google Shape;125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04237" y="0"/>
            <a:ext cx="639762" cy="639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20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  <p:sp>
        <p:nvSpPr>
          <p:cNvPr id="1263" name="Google Shape;1263;p2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Algorithm Complexity</a:t>
            </a:r>
            <a:endParaRPr/>
          </a:p>
        </p:txBody>
      </p:sp>
      <p:sp>
        <p:nvSpPr>
          <p:cNvPr id="1264" name="Google Shape;1264;p20"/>
          <p:cNvSpPr txBox="1">
            <a:spLocks noGrp="1"/>
          </p:cNvSpPr>
          <p:nvPr>
            <p:ph type="body" idx="1"/>
          </p:nvPr>
        </p:nvSpPr>
        <p:spPr>
          <a:xfrm>
            <a:off x="152400" y="1219200"/>
            <a:ext cx="88392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Direct minimax algorithm is impractical in practice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instead do depth-limited search to </a:t>
            </a:r>
            <a:r>
              <a:rPr lang="en-US" sz="24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ply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(depth) </a:t>
            </a:r>
            <a:r>
              <a:rPr lang="en-US" sz="24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m</a:t>
            </a:r>
            <a:endParaRPr/>
          </a:p>
          <a:p>
            <a:pPr marL="205740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Noto Sans Symbols"/>
              <a:buChar char="☞"/>
            </a:pP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What’s the problem for stopping at </a:t>
            </a:r>
            <a:r>
              <a:rPr lang="en-US" sz="2800" b="0" i="1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any</a:t>
            </a: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ply?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defined only for terminal states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 need to know the value of non-terminal states</a:t>
            </a:r>
            <a:endParaRPr/>
          </a:p>
          <a:p>
            <a:pPr marL="342900" lvl="0" indent="-1651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🞹"/>
            </a:pPr>
            <a:r>
              <a:rPr lang="en-US" sz="2800" b="0" i="1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Static board evaluator (SBE)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function uses heuristics to estimate the value of non-terminal states.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🞹"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was first proposed by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Shannon in his paper,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Programming a computer for playing chess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1950.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21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22</a:t>
            </a:fld>
            <a:endParaRPr/>
          </a:p>
        </p:txBody>
      </p:sp>
      <p:sp>
        <p:nvSpPr>
          <p:cNvPr id="1270" name="Google Shape;1270;p21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Static Board Evaluator (SBE)</a:t>
            </a:r>
            <a:endParaRPr/>
          </a:p>
        </p:txBody>
      </p:sp>
      <p:sp>
        <p:nvSpPr>
          <p:cNvPr id="1271" name="Google Shape;1271;p21"/>
          <p:cNvSpPr txBox="1">
            <a:spLocks noGrp="1"/>
          </p:cNvSpPr>
          <p:nvPr>
            <p:ph type="body" idx="1"/>
          </p:nvPr>
        </p:nvSpPr>
        <p:spPr>
          <a:xfrm>
            <a:off x="152400" y="1371600"/>
            <a:ext cx="8915400" cy="46783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Noto Sans Symbols"/>
              <a:buChar char="🞹"/>
            </a:pPr>
            <a:r>
              <a:rPr lang="en-US" sz="2800" b="0" i="1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 static board evaluation function estimates how good a board configuration is for the computer.</a:t>
            </a:r>
            <a:endParaRPr/>
          </a:p>
          <a:p>
            <a:pPr marL="742950" lvl="1" indent="-28575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reflects the computer’s chances of winning from that state</a:t>
            </a:r>
            <a:endParaRPr/>
          </a:p>
          <a:p>
            <a:pPr marL="742950" lvl="1" indent="-285750" algn="l" rtl="0">
              <a:lnSpc>
                <a:spcPct val="114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must be easy to calculate from the board configuration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Example, Chess: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"/>
              <a:buNone/>
            </a:pPr>
            <a:r>
              <a:rPr lang="en-US" sz="20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	SBE = α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* materialBalance + β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* centerControl + γ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* …</a:t>
            </a:r>
            <a:endParaRPr/>
          </a:p>
          <a:p>
            <a:pPr marL="342900" lvl="0" indent="-342900" algn="l" rtl="0">
              <a:lnSpc>
                <a:spcPct val="114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alatino"/>
              <a:buNone/>
            </a:pPr>
            <a:r>
              <a:rPr lang="en-US" sz="20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	     material balance = Value of white pieces - Value of black pieces</a:t>
            </a:r>
            <a:br>
              <a:rPr lang="en-US" sz="20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</a:br>
            <a:r>
              <a:rPr lang="en-US" sz="20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                                (pawn = 1, rook = 5, queen = 9, etc).</a:t>
            </a:r>
            <a:endParaRPr/>
          </a:p>
        </p:txBody>
      </p:sp>
      <p:pic>
        <p:nvPicPr>
          <p:cNvPr id="1272" name="Google Shape;1272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7" name="Google Shape;1277;p22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/>
          </a:p>
        </p:txBody>
      </p:sp>
      <p:sp>
        <p:nvSpPr>
          <p:cNvPr id="1278" name="Google Shape;1278;p22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Static Board Evaluator (SBE)</a:t>
            </a:r>
            <a:endParaRPr/>
          </a:p>
        </p:txBody>
      </p:sp>
      <p:sp>
        <p:nvSpPr>
          <p:cNvPr id="1279" name="Google Shape;1279;p22"/>
          <p:cNvSpPr txBox="1">
            <a:spLocks noGrp="1"/>
          </p:cNvSpPr>
          <p:nvPr>
            <p:ph type="body" idx="1"/>
          </p:nvPr>
        </p:nvSpPr>
        <p:spPr>
          <a:xfrm>
            <a:off x="152400" y="1527175"/>
            <a:ext cx="8915400" cy="5178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CC3300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How to design good static board evaluator functions?</a:t>
            </a:r>
            <a:endParaRPr sz="28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Noto Sans Symbols"/>
              <a:buChar char="☞"/>
            </a:pPr>
            <a:r>
              <a:rPr lang="en-US" sz="28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First,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evaluation function should order the </a:t>
            </a: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terminal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 in the same way as the true utility function; otherwise, an agent using it might select suboptimal moves even if it can see ahead all the way to the end of the game.</a:t>
            </a:r>
            <a:endParaRPr/>
          </a:p>
          <a:p>
            <a:pPr marL="342900" lvl="0" indent="-342900" algn="just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Noto Sans Symbols"/>
              <a:buChar char="☞"/>
            </a:pPr>
            <a:r>
              <a:rPr lang="en-US" sz="28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Second,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the computation must not take too long!</a:t>
            </a:r>
            <a:endParaRPr/>
          </a:p>
          <a:p>
            <a:pPr marL="342900" lvl="0" indent="-342900" algn="just" rtl="0">
              <a:lnSpc>
                <a:spcPct val="11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Noto Sans Symbols"/>
              <a:buChar char="☞"/>
            </a:pPr>
            <a:r>
              <a:rPr lang="en-US" sz="2800" b="1" i="1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Third,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nonterminal states, the evaluation function should be strongly correlated with the actual chances of winning.</a:t>
            </a:r>
            <a:endParaRPr/>
          </a:p>
        </p:txBody>
      </p:sp>
      <p:pic>
        <p:nvPicPr>
          <p:cNvPr id="1280" name="Google Shape;1280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23"/>
          <p:cNvSpPr txBox="1">
            <a:spLocks noGrp="1"/>
          </p:cNvSpPr>
          <p:nvPr>
            <p:ph type="body" idx="1"/>
          </p:nvPr>
        </p:nvSpPr>
        <p:spPr>
          <a:xfrm>
            <a:off x="0" y="1447800"/>
            <a:ext cx="9144000" cy="53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Evaluation function is a heuristic function, and </a:t>
            </a:r>
            <a:r>
              <a:rPr lang="en-US" sz="24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it is where the domain experts’ knowledge resides.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of an evaluation function for Tic-Tac-Toe: 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f(n) = [# of 3-lengths open for me] - [# of 3-lengths open for you],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where a 3-length is a complete row, column, or diagonal.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Alan Turing’s function for chess</a:t>
            </a:r>
            <a:endParaRPr/>
          </a:p>
          <a:p>
            <a:pPr marL="742950" lvl="1" indent="-2857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</a:pP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)/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1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where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= sum of the point value of white’s pieces and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 is sum for black.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evaluation functions are specified as a weighted sum of position features:</a:t>
            </a:r>
            <a:endParaRPr/>
          </a:p>
          <a:p>
            <a:pPr marL="742950" lvl="1" indent="-28575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f(n) = w</a:t>
            </a:r>
            <a:r>
              <a:rPr lang="en-US" sz="20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*feat1(n) + w</a:t>
            </a:r>
            <a:r>
              <a:rPr lang="en-US" sz="20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*feat2(n) + ... + w</a:t>
            </a:r>
            <a:r>
              <a:rPr lang="en-US" sz="2000" b="0" i="0" u="none" baseline="-25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*featk(n)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Example features for chess are piece count,  piece placement, squares controlled, etc. </a:t>
            </a:r>
            <a:endParaRPr/>
          </a:p>
          <a:p>
            <a:pPr marL="342900" lvl="0" indent="-3429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Deep Blue has about 6,000 features in its evaluation function. </a:t>
            </a:r>
            <a:endParaRPr/>
          </a:p>
        </p:txBody>
      </p:sp>
      <p:sp>
        <p:nvSpPr>
          <p:cNvPr id="1286" name="Google Shape;1286;p2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Static Board Evaluator (SBE)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2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25</a:t>
            </a:fld>
            <a:endParaRPr/>
          </a:p>
        </p:txBody>
      </p:sp>
      <p:sp>
        <p:nvSpPr>
          <p:cNvPr id="1292" name="Google Shape;1292;p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int minimax (Node s, int depth, int limit) {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if (</a:t>
            </a:r>
            <a:r>
              <a:rPr lang="en-US" sz="1800" b="0" i="0" u="none">
                <a:solidFill>
                  <a:srgbClr val="FF7C80"/>
                </a:solidFill>
                <a:latin typeface="Courier New"/>
                <a:ea typeface="Courier New"/>
                <a:cs typeface="Courier New"/>
                <a:sym typeface="Courier New"/>
              </a:rPr>
              <a:t>isTerminal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(s) || depth == limit) </a:t>
            </a:r>
            <a:r>
              <a:rPr lang="en-US" sz="1800" b="0" i="0" u="none">
                <a:solidFill>
                  <a:schemeClr val="folHlink"/>
                </a:solidFill>
                <a:latin typeface="Courier New"/>
                <a:ea typeface="Courier New"/>
                <a:cs typeface="Courier New"/>
                <a:sym typeface="Courier New"/>
              </a:rPr>
              <a:t>//base case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return(</a:t>
            </a:r>
            <a:r>
              <a:rPr lang="en-US" sz="1800" b="0" i="0" u="none">
                <a:solidFill>
                  <a:srgbClr val="FF7C80"/>
                </a:solidFill>
                <a:latin typeface="Courier New"/>
                <a:ea typeface="Courier New"/>
                <a:cs typeface="Courier New"/>
                <a:sym typeface="Courier New"/>
              </a:rPr>
              <a:t>staticEvaluation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(s));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else {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Vector v = new Vector();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en-US" sz="1800" b="0" i="0" u="none">
                <a:solidFill>
                  <a:schemeClr val="folHlink"/>
                </a:solidFill>
                <a:latin typeface="Courier New"/>
                <a:ea typeface="Courier New"/>
                <a:cs typeface="Courier New"/>
                <a:sym typeface="Courier New"/>
              </a:rPr>
              <a:t>//do minimax on successors of s and save their values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while (s.hasMoreSuccessors())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v.addElement(</a:t>
            </a:r>
            <a:r>
              <a:rPr lang="en-US" sz="1800" b="0" i="0" u="none">
                <a:solidFill>
                  <a:srgbClr val="FF0000"/>
                </a:solidFill>
                <a:latin typeface="Courier New"/>
                <a:ea typeface="Courier New"/>
                <a:cs typeface="Courier New"/>
                <a:sym typeface="Courier New"/>
              </a:rPr>
              <a:t>minimax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(s.getNextSuccessor(),</a:t>
            </a:r>
            <a:b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                  depth+1, limit));</a:t>
            </a:r>
            <a:endParaRPr sz="1800" b="0" i="0" u="none">
              <a:solidFill>
                <a:schemeClr val="accent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if (</a:t>
            </a:r>
            <a:r>
              <a:rPr lang="en-US" sz="1800" b="0" i="0" u="none">
                <a:solidFill>
                  <a:srgbClr val="FF7C80"/>
                </a:solidFill>
                <a:latin typeface="Courier New"/>
                <a:ea typeface="Courier New"/>
                <a:cs typeface="Courier New"/>
                <a:sym typeface="Courier New"/>
              </a:rPr>
              <a:t>isComputersTurn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(s))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</a:t>
            </a:r>
            <a:r>
              <a:rPr lang="en-US" sz="1800" b="0" i="0" u="none">
                <a:solidFill>
                  <a:srgbClr val="FF7C80"/>
                </a:solidFill>
                <a:latin typeface="Courier New"/>
                <a:ea typeface="Courier New"/>
                <a:cs typeface="Courier New"/>
                <a:sym typeface="Courier New"/>
              </a:rPr>
              <a:t>maxOf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(v); </a:t>
            </a:r>
            <a:r>
              <a:rPr lang="en-US" sz="1800" b="0" i="0" u="none">
                <a:solidFill>
                  <a:schemeClr val="folHlink"/>
                </a:solidFill>
                <a:latin typeface="Courier New"/>
                <a:ea typeface="Courier New"/>
                <a:cs typeface="Courier New"/>
                <a:sym typeface="Courier New"/>
              </a:rPr>
              <a:t>//computer's move returns max of kids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else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    return </a:t>
            </a:r>
            <a:r>
              <a:rPr lang="en-US" sz="1800" b="0" i="0" u="none">
                <a:solidFill>
                  <a:srgbClr val="FF7C80"/>
                </a:solidFill>
                <a:latin typeface="Courier New"/>
                <a:ea typeface="Courier New"/>
                <a:cs typeface="Courier New"/>
                <a:sym typeface="Courier New"/>
              </a:rPr>
              <a:t>minOf</a:t>
            </a: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(v); </a:t>
            </a:r>
            <a:r>
              <a:rPr lang="en-US" sz="1800" b="0" i="0" u="none">
                <a:solidFill>
                  <a:schemeClr val="folHlink"/>
                </a:solidFill>
                <a:latin typeface="Courier New"/>
                <a:ea typeface="Courier New"/>
                <a:cs typeface="Courier New"/>
                <a:sym typeface="Courier New"/>
              </a:rPr>
              <a:t>//opponent's move returns min of kids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  }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None/>
            </a:pPr>
            <a:r>
              <a:rPr lang="en-US" sz="18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/>
          </a:p>
        </p:txBody>
      </p:sp>
      <p:sp>
        <p:nvSpPr>
          <p:cNvPr id="1293" name="Google Shape;1293;p2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Algorithm with SBE</a:t>
            </a:r>
            <a:endParaRPr/>
          </a:p>
        </p:txBody>
      </p:sp>
      <p:pic>
        <p:nvPicPr>
          <p:cNvPr id="1294" name="Google Shape;1294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9" name="Google Shape;1299;p25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26</a:t>
            </a:fld>
            <a:endParaRPr/>
          </a:p>
        </p:txBody>
      </p:sp>
      <p:sp>
        <p:nvSpPr>
          <p:cNvPr id="1300" name="Google Shape;1300;p25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86868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same as direct minimax, except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only goes to depth 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m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estimates non-terminal states using SBE function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would this algorithm perform at chess?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could look ahead ~4 pairs of moves (i.e. 8 ply) 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would be consistently beaten by average players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could look ahead ~8 pairs as done in typical pc, is as good as human master</a:t>
            </a:r>
            <a:endParaRPr/>
          </a:p>
        </p:txBody>
      </p:sp>
      <p:sp>
        <p:nvSpPr>
          <p:cNvPr id="1301" name="Google Shape;1301;p2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Minimax: Algorithm with SBE</a:t>
            </a:r>
            <a:endParaRPr/>
          </a:p>
        </p:txBody>
      </p:sp>
      <p:pic>
        <p:nvPicPr>
          <p:cNvPr id="1302" name="Google Shape;1302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7" name="Google Shape;1307;p26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27</a:t>
            </a:fld>
            <a:endParaRPr/>
          </a:p>
        </p:txBody>
      </p:sp>
      <p:sp>
        <p:nvSpPr>
          <p:cNvPr id="1308" name="Google Shape;1308;p26"/>
          <p:cNvSpPr txBox="1">
            <a:spLocks noGrp="1"/>
          </p:cNvSpPr>
          <p:nvPr>
            <p:ph type="body" idx="1"/>
          </p:nvPr>
        </p:nvSpPr>
        <p:spPr>
          <a:xfrm>
            <a:off x="457200" y="884237"/>
            <a:ext cx="8229600" cy="5668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Can't minimax search to the end of the game.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could, then choosing move is easy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SBE isn't perfect at estimating.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it was, just choose best move without searching</a:t>
            </a:r>
            <a:endParaRPr/>
          </a:p>
        </p:txBody>
      </p:sp>
      <p:sp>
        <p:nvSpPr>
          <p:cNvPr id="1309" name="Google Shape;1309;p2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Recap</a:t>
            </a:r>
            <a:endParaRPr/>
          </a:p>
        </p:txBody>
      </p:sp>
      <p:pic>
        <p:nvPicPr>
          <p:cNvPr id="1310" name="Google Shape;1310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27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28</a:t>
            </a:fld>
            <a:endParaRPr/>
          </a:p>
        </p:txBody>
      </p:sp>
      <p:sp>
        <p:nvSpPr>
          <p:cNvPr id="1316" name="Google Shape;1316;p2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Alpha-Beta Pruning Idea</a:t>
            </a:r>
            <a:endParaRPr/>
          </a:p>
        </p:txBody>
      </p:sp>
      <p:sp>
        <p:nvSpPr>
          <p:cNvPr id="1317" name="Google Shape;1317;p27"/>
          <p:cNvSpPr txBox="1">
            <a:spLocks noGrp="1"/>
          </p:cNvSpPr>
          <p:nvPr>
            <p:ph type="body" idx="1"/>
          </p:nvPr>
        </p:nvSpPr>
        <p:spPr>
          <a:xfrm>
            <a:off x="457200" y="990600"/>
            <a:ext cx="8229600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of the branches of the game tree won't be taken if playing against a smart opponent.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 </a:t>
            </a:r>
            <a:r>
              <a:rPr lang="en-US" sz="28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pruning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ignore those branches.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While doing DFS of game tree, keep track of: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Char char="–"/>
            </a:pPr>
            <a:r>
              <a:rPr lang="en-US" sz="24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alpha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maximizing levels (computer’s move)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highest SBE value seen so far (initialize to -infinity)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lower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bound on state's evaluation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CC3300"/>
              </a:buClr>
              <a:buSzPts val="2400"/>
              <a:buFont typeface="Arial"/>
              <a:buChar char="–"/>
            </a:pPr>
            <a:r>
              <a:rPr lang="en-US" sz="2400" b="1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beta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minimizing levels (opponent’s move)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lowest SBE value seen so far (initialize to +infinity)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0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bound on state's evaluation</a:t>
            </a:r>
            <a:endParaRPr/>
          </a:p>
        </p:txBody>
      </p:sp>
      <p:pic>
        <p:nvPicPr>
          <p:cNvPr id="1318" name="Google Shape;13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" name="Google Shape;1323;p28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29</a:t>
            </a:fld>
            <a:endParaRPr/>
          </a:p>
        </p:txBody>
      </p:sp>
      <p:sp>
        <p:nvSpPr>
          <p:cNvPr id="1324" name="Google Shape;1324;p2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Alpha-Beta Pruning Idea</a:t>
            </a:r>
            <a:endParaRPr/>
          </a:p>
        </p:txBody>
      </p:sp>
      <p:sp>
        <p:nvSpPr>
          <p:cNvPr id="1325" name="Google Shape;1325;p28"/>
          <p:cNvSpPr txBox="1">
            <a:spLocks noGrp="1"/>
          </p:cNvSpPr>
          <p:nvPr>
            <p:ph type="body" idx="1"/>
          </p:nvPr>
        </p:nvSpPr>
        <p:spPr>
          <a:xfrm>
            <a:off x="228600" y="533400"/>
            <a:ext cx="8686800" cy="59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lvl="4" indent="-101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Beta cutoff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pruning occurs when </a:t>
            </a:r>
            <a:r>
              <a:rPr lang="en-US" sz="32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maximizing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child’s alpha </a:t>
            </a:r>
            <a:r>
              <a:rPr lang="en-US" sz="3200" b="0" i="1" u="none">
                <a:solidFill>
                  <a:srgbClr val="32B89C"/>
                </a:solidFill>
                <a:latin typeface="Arial"/>
                <a:ea typeface="Arial"/>
                <a:cs typeface="Arial"/>
                <a:sym typeface="Arial"/>
              </a:rPr>
              <a:t>≥</a:t>
            </a: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parent's beta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stop expanding children?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opponent won't allow computer to take this move</a:t>
            </a:r>
            <a:endParaRPr/>
          </a:p>
          <a:p>
            <a:pPr marL="2057400" lvl="4" indent="-101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rgbClr val="CC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CC3300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Alpha cutoff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pruning occurs when </a:t>
            </a:r>
            <a:r>
              <a:rPr lang="en-US" sz="32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minimizing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</a:t>
            </a: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parent's alpha </a:t>
            </a:r>
            <a:r>
              <a:rPr lang="en-US" sz="3200" b="0" i="1" u="none">
                <a:solidFill>
                  <a:srgbClr val="32B89C"/>
                </a:solidFill>
                <a:latin typeface="Arial"/>
                <a:ea typeface="Arial"/>
                <a:cs typeface="Arial"/>
                <a:sym typeface="Arial"/>
              </a:rPr>
              <a:t>≥ </a:t>
            </a:r>
            <a:r>
              <a:rPr lang="en-US" sz="32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child’s beta</a:t>
            </a:r>
            <a:b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 stop expanding children?</a:t>
            </a:r>
            <a:endParaRPr sz="3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just" rtl="0">
              <a:lnSpc>
                <a:spcPct val="100000"/>
              </a:lnSpc>
              <a:spcBef>
                <a:spcPts val="8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computer has a better move than this</a:t>
            </a:r>
            <a:endParaRPr/>
          </a:p>
        </p:txBody>
      </p:sp>
      <p:pic>
        <p:nvPicPr>
          <p:cNvPr id="1326" name="Google Shape;132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468312" y="1439862"/>
            <a:ext cx="8424862" cy="5113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real success of AI in game-playing was achieved much later after many years’ effort.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It has been shown that this search based approach works extremely well. 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1996 IBM Deep Blue beat Gary Kasparov for the first time. and in 1997 an upgraded version won an entire match against the same opponent.</a:t>
            </a:r>
            <a:endParaRPr/>
          </a:p>
          <a:p>
            <a:pPr marL="342900" lvl="0" indent="-203200" algn="just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032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endParaRPr sz="22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5325" y="3876675"/>
            <a:ext cx="4486275" cy="275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Case Studies: Playing Grandmaster Chess</a:t>
            </a:r>
            <a:endParaRPr/>
          </a:p>
        </p:txBody>
      </p:sp>
      <p:pic>
        <p:nvPicPr>
          <p:cNvPr id="101" name="Google Shape;101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/>
          <p:nvPr/>
        </p:nvSpPr>
        <p:spPr>
          <a:xfrm>
            <a:off x="7010400" y="6553200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" name="Google Shape;1331;p29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</a:t>
            </a:fld>
            <a:endParaRPr/>
          </a:p>
        </p:txBody>
      </p:sp>
      <p:sp>
        <p:nvSpPr>
          <p:cNvPr id="1332" name="Google Shape;1332;p29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333" name="Google Shape;1333;p29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334" name="Google Shape;1334;p29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335" name="Google Shape;1335;p29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1336" name="Google Shape;1336;p29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37" name="Google Shape;1337;p29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338" name="Google Shape;1338;p29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cxnSp>
        <p:nvCxnSpPr>
          <p:cNvPr id="1339" name="Google Shape;1339;p29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40" name="Google Shape;1340;p29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41" name="Google Shape;1341;p29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42" name="Google Shape;1342;p29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343" name="Google Shape;1343;p29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44" name="Google Shape;1344;p29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345" name="Google Shape;1345;p29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346" name="Google Shape;1346;p29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47" name="Google Shape;1347;p29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348" name="Google Shape;1348;p29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49" name="Google Shape;1349;p29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350" name="Google Shape;1350;p29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51" name="Google Shape;1351;p29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352" name="Google Shape;1352;p29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3" name="Google Shape;1353;p29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4" name="Google Shape;1354;p29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5" name="Google Shape;1355;p29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6" name="Google Shape;1356;p29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7" name="Google Shape;1357;p29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8" name="Google Shape;1358;p29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59" name="Google Shape;1359;p29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60" name="Google Shape;1360;p29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61" name="Google Shape;1361;p29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362" name="Google Shape;1362;p29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363" name="Google Shape;1363;p29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364" name="Google Shape;1364;p29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65" name="Google Shape;1365;p29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66" name="Google Shape;1366;p29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67" name="Google Shape;1367;p29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68" name="Google Shape;1368;p29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69" name="Google Shape;1369;p29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370" name="Google Shape;1370;p29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371" name="Google Shape;1371;p29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72" name="Google Shape;1372;p29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373" name="Google Shape;1373;p29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374" name="Google Shape;1374;p29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375" name="Google Shape;1375;p29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376" name="Google Shape;1376;p29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377" name="Google Shape;1377;p29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378" name="Google Shape;1378;p29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379" name="Google Shape;1379;p29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380" name="Google Shape;1380;p29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381" name="Google Shape;1381;p2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1382" name="Google Shape;1382;p2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minimax(A,0,4)</a:t>
            </a:r>
            <a:endParaRPr/>
          </a:p>
        </p:txBody>
      </p:sp>
      <p:grpSp>
        <p:nvGrpSpPr>
          <p:cNvPr id="1383" name="Google Shape;1383;p29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384" name="Google Shape;1384;p29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385" name="Google Shape;1385;p29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386" name="Google Shape;1386;p29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7" name="Google Shape;1387;p29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388" name="Google Shape;1388;p29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389" name="Google Shape;1389;p29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initialized to -infinity</a:t>
            </a:r>
            <a:endParaRPr/>
          </a:p>
        </p:txBody>
      </p:sp>
      <p:sp>
        <p:nvSpPr>
          <p:cNvPr id="1390" name="Google Shape;1390;p29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A?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there are successors, no cutoff test for root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Google Shape;1395;p30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31</a:t>
            </a:fld>
            <a:endParaRPr/>
          </a:p>
        </p:txBody>
      </p:sp>
      <p:sp>
        <p:nvSpPr>
          <p:cNvPr id="1396" name="Google Shape;1396;p30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397" name="Google Shape;1397;p30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1398" name="Google Shape;1398;p30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sp>
        <p:nvSpPr>
          <p:cNvPr id="1399" name="Google Shape;1399;p30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1400" name="Google Shape;1400;p30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01" name="Google Shape;1401;p30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cxnSp>
        <p:nvCxnSpPr>
          <p:cNvPr id="1402" name="Google Shape;1402;p30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3" name="Google Shape;1403;p30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04" name="Google Shape;1404;p30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05" name="Google Shape;1405;p30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406" name="Google Shape;1406;p30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07" name="Google Shape;1407;p30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408" name="Google Shape;1408;p30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409" name="Google Shape;1409;p30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10" name="Google Shape;1410;p30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411" name="Google Shape;1411;p30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12" name="Google Shape;1412;p30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413" name="Google Shape;1413;p30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414" name="Google Shape;1414;p30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415" name="Google Shape;1415;p30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16" name="Google Shape;1416;p30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17" name="Google Shape;1417;p30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18" name="Google Shape;1418;p30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19" name="Google Shape;1419;p30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20" name="Google Shape;1420;p30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21" name="Google Shape;1421;p30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22" name="Google Shape;1422;p30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23" name="Google Shape;1423;p30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24" name="Google Shape;1424;p30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425" name="Google Shape;1425;p30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426" name="Google Shape;1426;p30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427" name="Google Shape;1427;p30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28" name="Google Shape;1428;p30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29" name="Google Shape;1429;p30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30" name="Google Shape;1430;p30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31" name="Google Shape;1431;p30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432" name="Google Shape;1432;p30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433" name="Google Shape;1433;p30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34" name="Google Shape;1434;p30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35" name="Google Shape;1435;p30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436" name="Google Shape;1436;p30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437" name="Google Shape;1437;p30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38" name="Google Shape;1438;p30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439" name="Google Shape;1439;p30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440" name="Google Shape;1440;p30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441" name="Google Shape;1441;p30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442" name="Google Shape;1442;p30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443" name="Google Shape;1443;p30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444" name="Google Shape;1444;p30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445" name="Google Shape;1445;p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446" name="Google Shape;1446;p30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447" name="Google Shape;1447;p30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448" name="Google Shape;1448;p30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449" name="Google Shape;1449;p30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0" name="Google Shape;1450;p30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451" name="Google Shape;1451;p30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452" name="Google Shape;1452;p30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453" name="Google Shape;1453;p30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454" name="Google Shape;1454;p30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455" name="Google Shape;1455;p30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1456" name="Google Shape;1456;p30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B?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A’s alpha &gt;= B’s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alpha cutoff</a:t>
            </a:r>
            <a:endParaRPr/>
          </a:p>
        </p:txBody>
      </p:sp>
      <p:sp>
        <p:nvSpPr>
          <p:cNvPr id="1457" name="Google Shape;1457;p30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minimax(B,1,4)</a:t>
            </a:r>
            <a:endParaRPr/>
          </a:p>
        </p:txBody>
      </p:sp>
      <p:sp>
        <p:nvSpPr>
          <p:cNvPr id="1458" name="Google Shape;1458;p30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initialized to +infinity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1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32</a:t>
            </a:fld>
            <a:endParaRPr/>
          </a:p>
        </p:txBody>
      </p:sp>
      <p:sp>
        <p:nvSpPr>
          <p:cNvPr id="1464" name="Google Shape;1464;p31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465" name="Google Shape;1465;p31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466" name="Google Shape;1466;p31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467" name="Google Shape;1467;p31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1468" name="Google Shape;1468;p31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69" name="Google Shape;1469;p31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470" name="Google Shape;1470;p31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471" name="Google Shape;1471;p31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72" name="Google Shape;1472;p31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73" name="Google Shape;1473;p31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74" name="Google Shape;1474;p31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475" name="Google Shape;1475;p31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76" name="Google Shape;1476;p31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477" name="Google Shape;1477;p31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78" name="Google Shape;1478;p31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479" name="Google Shape;1479;p31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80" name="Google Shape;1480;p31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481" name="Google Shape;1481;p31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482" name="Google Shape;1482;p31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483" name="Google Shape;1483;p31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4" name="Google Shape;1484;p31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5" name="Google Shape;1485;p31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6" name="Google Shape;1486;p31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7" name="Google Shape;1487;p31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8" name="Google Shape;1488;p31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89" name="Google Shape;1489;p31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90" name="Google Shape;1490;p31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91" name="Google Shape;1491;p31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92" name="Google Shape;1492;p31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493" name="Google Shape;1493;p31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494" name="Google Shape;1494;p31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495" name="Google Shape;1495;p31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96" name="Google Shape;1496;p31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97" name="Google Shape;1497;p31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498" name="Google Shape;1498;p31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499" name="Google Shape;1499;p31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00" name="Google Shape;1500;p31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501" name="Google Shape;1501;p31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02" name="Google Shape;1502;p31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03" name="Google Shape;1503;p31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504" name="Google Shape;1504;p31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505" name="Google Shape;1505;p31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06" name="Google Shape;1506;p31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507" name="Google Shape;1507;p31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508" name="Google Shape;1508;p31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09" name="Google Shape;1509;p31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510" name="Google Shape;1510;p31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511" name="Google Shape;1511;p31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12" name="Google Shape;1512;p31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513" name="Google Shape;1513;p3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514" name="Google Shape;1514;p31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515" name="Google Shape;1515;p31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16" name="Google Shape;1516;p31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517" name="Google Shape;1517;p31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8" name="Google Shape;1518;p31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519" name="Google Shape;1519;p31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520" name="Google Shape;1520;p31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521" name="Google Shape;1521;p31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522" name="Google Shape;1522;p31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23" name="Google Shape;1523;p31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524" name="Google Shape;1524;p31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525" name="Google Shape;1525;p31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26" name="Google Shape;1526;p31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527" name="Google Shape;1527;p31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528" name="Google Shape;1528;p31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F?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F’s alpha &gt;= B’s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beta cutoff</a:t>
            </a:r>
            <a:endParaRPr/>
          </a:p>
        </p:txBody>
      </p:sp>
      <p:sp>
        <p:nvSpPr>
          <p:cNvPr id="1529" name="Google Shape;1529;p31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minimax(F,2,4)</a:t>
            </a:r>
            <a:endParaRPr/>
          </a:p>
        </p:txBody>
      </p:sp>
      <p:sp>
        <p:nvSpPr>
          <p:cNvPr id="1530" name="Google Shape;1530;p31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initialized to -infinity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32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33</a:t>
            </a:fld>
            <a:endParaRPr/>
          </a:p>
        </p:txBody>
      </p:sp>
      <p:sp>
        <p:nvSpPr>
          <p:cNvPr id="1536" name="Google Shape;1536;p32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1537" name="Google Shape;1537;p32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38" name="Google Shape;1538;p32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539" name="Google Shape;1539;p32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540" name="Google Shape;1540;p32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41" name="Google Shape;1541;p32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42" name="Google Shape;1542;p32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43" name="Google Shape;1543;p32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544" name="Google Shape;1544;p32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45" name="Google Shape;1545;p32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546" name="Google Shape;1546;p32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547" name="Google Shape;1547;p32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48" name="Google Shape;1548;p32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549" name="Google Shape;1549;p32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50" name="Google Shape;1550;p32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551" name="Google Shape;1551;p32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552" name="Google Shape;1552;p32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553" name="Google Shape;1553;p32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4" name="Google Shape;1554;p32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5" name="Google Shape;1555;p32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6" name="Google Shape;1556;p32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7" name="Google Shape;1557;p32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8" name="Google Shape;1558;p32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59" name="Google Shape;1559;p32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60" name="Google Shape;1560;p32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61" name="Google Shape;1561;p32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62" name="Google Shape;1562;p32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563" name="Google Shape;1563;p32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564" name="Google Shape;1564;p32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565" name="Google Shape;1565;p32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66" name="Google Shape;1566;p32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67" name="Google Shape;1567;p32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68" name="Google Shape;1568;p32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69" name="Google Shape;1569;p32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70" name="Google Shape;1570;p32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571" name="Google Shape;1571;p32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572" name="Google Shape;1572;p32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73" name="Google Shape;1573;p32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574" name="Google Shape;1574;p32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575" name="Google Shape;1575;p32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576" name="Google Shape;1576;p32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577" name="Google Shape;1577;p32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578" name="Google Shape;1578;p32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579" name="Google Shape;1579;p32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580" name="Google Shape;1580;p32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581" name="Google Shape;1581;p32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582" name="Google Shape;1582;p32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583" name="Google Shape;1583;p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584" name="Google Shape;1584;p32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585" name="Google Shape;1585;p32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86" name="Google Shape;1586;p32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587" name="Google Shape;1587;p32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8" name="Google Shape;1588;p32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589" name="Google Shape;1589;p32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590" name="Google Shape;1590;p32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sp>
        <p:nvSpPr>
          <p:cNvPr id="1591" name="Google Shape;1591;p32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592" name="Google Shape;1592;p32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593" name="Google Shape;1593;p32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94" name="Google Shape;1594;p32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595" name="Google Shape;1595;p32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596" name="Google Shape;1596;p32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597" name="Google Shape;1597;p32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598" name="Google Shape;1598;p32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599" name="Google Shape;1599;p32"/>
          <p:cNvSpPr txBox="1"/>
          <p:nvPr/>
        </p:nvSpPr>
        <p:spPr>
          <a:xfrm>
            <a:off x="2514600" y="5715000"/>
            <a:ext cx="231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</a:t>
            </a:r>
            <a:endParaRPr/>
          </a:p>
        </p:txBody>
      </p:sp>
      <p:sp>
        <p:nvSpPr>
          <p:cNvPr id="1600" name="Google Shape;1600;p32"/>
          <p:cNvSpPr txBox="1"/>
          <p:nvPr/>
        </p:nvSpPr>
        <p:spPr>
          <a:xfrm>
            <a:off x="7696200" y="4724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</p:txBody>
      </p:sp>
      <p:sp>
        <p:nvSpPr>
          <p:cNvPr id="1601" name="Google Shape;1601;p32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minimax(N,3,4)</a:t>
            </a:r>
            <a:endParaRPr/>
          </a:p>
        </p:txBody>
      </p:sp>
      <p:sp>
        <p:nvSpPr>
          <p:cNvPr id="1602" name="Google Shape;1602;p32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" name="Google Shape;1607;p33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34</a:t>
            </a:fld>
            <a:endParaRPr/>
          </a:p>
        </p:txBody>
      </p:sp>
      <p:sp>
        <p:nvSpPr>
          <p:cNvPr id="1608" name="Google Shape;1608;p33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609" name="Google Shape;1609;p33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1610" name="Google Shape;1610;p33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cxnSp>
        <p:nvCxnSpPr>
          <p:cNvPr id="1611" name="Google Shape;1611;p33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12" name="Google Shape;1612;p33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613" name="Google Shape;1613;p33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614" name="Google Shape;1614;p33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15" name="Google Shape;1615;p33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16" name="Google Shape;1616;p33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17" name="Google Shape;1617;p33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618" name="Google Shape;1618;p33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19" name="Google Shape;1619;p33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620" name="Google Shape;1620;p33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21" name="Google Shape;1621;p33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622" name="Google Shape;1622;p33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23" name="Google Shape;1623;p33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624" name="Google Shape;1624;p33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625" name="Google Shape;1625;p33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626" name="Google Shape;1626;p33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27" name="Google Shape;1627;p33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28" name="Google Shape;1628;p33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29" name="Google Shape;1629;p33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0" name="Google Shape;1630;p33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1" name="Google Shape;1631;p33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2" name="Google Shape;1632;p33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3" name="Google Shape;1633;p33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4" name="Google Shape;1634;p33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35" name="Google Shape;1635;p33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636" name="Google Shape;1636;p33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637" name="Google Shape;1637;p33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638" name="Google Shape;1638;p33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39" name="Google Shape;1639;p33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40" name="Google Shape;1640;p33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41" name="Google Shape;1641;p33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42" name="Google Shape;1642;p33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43" name="Google Shape;1643;p33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644" name="Google Shape;1644;p33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45" name="Google Shape;1645;p33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46" name="Google Shape;1646;p33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647" name="Google Shape;1647;p33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648" name="Google Shape;1648;p33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49" name="Google Shape;1649;p33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650" name="Google Shape;1650;p33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651" name="Google Shape;1651;p33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652" name="Google Shape;1652;p33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653" name="Google Shape;1653;p33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654" name="Google Shape;1654;p33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655" name="Google Shape;1655;p33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656" name="Google Shape;1656;p3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657" name="Google Shape;1657;p33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658" name="Google Shape;1658;p33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659" name="Google Shape;1659;p33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660" name="Google Shape;1660;p33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1" name="Google Shape;1661;p33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662" name="Google Shape;1662;p33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663" name="Google Shape;1663;p33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664" name="Google Shape;1664;p33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665" name="Google Shape;1665;p33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666" name="Google Shape;1666;p33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667" name="Google Shape;1667;p33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668" name="Google Shape;1668;p33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669" name="Google Shape;1669;p33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670" name="Google Shape;1670;p33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671" name="Google Shape;1671;p33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F?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F’s alpha &gt;= B’s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beta cutoff</a:t>
            </a:r>
            <a:endParaRPr/>
          </a:p>
        </p:txBody>
      </p:sp>
      <p:sp>
        <p:nvSpPr>
          <p:cNvPr id="1672" name="Google Shape;1672;p33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= 4, since 4 &gt;= -infinity  (maximizing)</a:t>
            </a:r>
            <a:endParaRPr/>
          </a:p>
        </p:txBody>
      </p:sp>
      <p:sp>
        <p:nvSpPr>
          <p:cNvPr id="1673" name="Google Shape;1673;p33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minimax(F,2,4)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Google Shape;1678;p3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</a:t>
            </a:fld>
            <a:endParaRPr/>
          </a:p>
        </p:txBody>
      </p:sp>
      <p:sp>
        <p:nvSpPr>
          <p:cNvPr id="1679" name="Google Shape;1679;p34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680" name="Google Shape;1680;p34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681" name="Google Shape;1681;p34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682" name="Google Shape;1682;p34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83" name="Google Shape;1683;p34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684" name="Google Shape;1684;p34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685" name="Google Shape;1685;p34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86" name="Google Shape;1686;p34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87" name="Google Shape;1687;p34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88" name="Google Shape;1688;p34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689" name="Google Shape;1689;p34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90" name="Google Shape;1690;p34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1691" name="Google Shape;1691;p34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692" name="Google Shape;1692;p34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93" name="Google Shape;1693;p34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694" name="Google Shape;1694;p34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695" name="Google Shape;1695;p34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696" name="Google Shape;1696;p34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697" name="Google Shape;1697;p34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698" name="Google Shape;1698;p34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699" name="Google Shape;1699;p34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0" name="Google Shape;1700;p34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1" name="Google Shape;1701;p34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2" name="Google Shape;1702;p34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3" name="Google Shape;1703;p34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4" name="Google Shape;1704;p34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5" name="Google Shape;1705;p34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06" name="Google Shape;1706;p34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07" name="Google Shape;1707;p34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708" name="Google Shape;1708;p34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709" name="Google Shape;1709;p34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710" name="Google Shape;1710;p34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11" name="Google Shape;1711;p34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12" name="Google Shape;1712;p34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13" name="Google Shape;1713;p34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14" name="Google Shape;1714;p34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15" name="Google Shape;1715;p34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716" name="Google Shape;1716;p34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17" name="Google Shape;1717;p34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18" name="Google Shape;1718;p34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719" name="Google Shape;1719;p34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720" name="Google Shape;1720;p34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21" name="Google Shape;1721;p34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722" name="Google Shape;1722;p34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723" name="Google Shape;1723;p34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24" name="Google Shape;1724;p34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725" name="Google Shape;1725;p34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726" name="Google Shape;1726;p34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727" name="Google Shape;1727;p34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728" name="Google Shape;1728;p3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729" name="Google Shape;1729;p34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730" name="Google Shape;1730;p34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731" name="Google Shape;1731;p34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732" name="Google Shape;1732;p34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3" name="Google Shape;1733;p34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734" name="Google Shape;1734;p34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735" name="Google Shape;1735;p34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736" name="Google Shape;1736;p34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737" name="Google Shape;1737;p34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738" name="Google Shape;1738;p34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739" name="Google Shape;1739;p34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740" name="Google Shape;1740;p34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741" name="Google Shape;1741;p34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742" name="Google Shape;1742;p34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743" name="Google Shape;1743;p34"/>
          <p:cNvSpPr txBox="1"/>
          <p:nvPr/>
        </p:nvSpPr>
        <p:spPr>
          <a:xfrm>
            <a:off x="7696200" y="4724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grpSp>
        <p:nvGrpSpPr>
          <p:cNvPr id="1744" name="Google Shape;1744;p34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1745" name="Google Shape;1745;p34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746" name="Google Shape;1746;p34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1747" name="Google Shape;1747;p34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O?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F’s alpha &gt;= O’s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alpha cutoff</a:t>
            </a:r>
            <a:endParaRPr/>
          </a:p>
        </p:txBody>
      </p:sp>
      <p:sp>
        <p:nvSpPr>
          <p:cNvPr id="1748" name="Google Shape;1748;p34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minimax(O,3,4)</a:t>
            </a:r>
            <a:endParaRPr/>
          </a:p>
        </p:txBody>
      </p:sp>
      <p:sp>
        <p:nvSpPr>
          <p:cNvPr id="1749" name="Google Shape;1749;p34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initialized to +infinity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4" name="Google Shape;1754;p35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36</a:t>
            </a:fld>
            <a:endParaRPr/>
          </a:p>
        </p:txBody>
      </p:sp>
      <p:sp>
        <p:nvSpPr>
          <p:cNvPr id="1755" name="Google Shape;1755;p35"/>
          <p:cNvSpPr txBox="1"/>
          <p:nvPr/>
        </p:nvSpPr>
        <p:spPr>
          <a:xfrm>
            <a:off x="2514600" y="5715000"/>
            <a:ext cx="38798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99FF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rPr>
              <a:t>blue: </a:t>
            </a:r>
            <a:r>
              <a:rPr lang="en-US" sz="1800" b="0" i="0" u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rPr>
              <a:t>non-terminal state (depth limit)</a:t>
            </a:r>
            <a:endParaRPr/>
          </a:p>
        </p:txBody>
      </p:sp>
      <p:sp>
        <p:nvSpPr>
          <p:cNvPr id="1756" name="Google Shape;1756;p35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757" name="Google Shape;1757;p35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58" name="Google Shape;1758;p35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759" name="Google Shape;1759;p35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760" name="Google Shape;1760;p35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61" name="Google Shape;1761;p35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62" name="Google Shape;1762;p35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63" name="Google Shape;1763;p35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764" name="Google Shape;1764;p35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65" name="Google Shape;1765;p35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1766" name="Google Shape;1766;p35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767" name="Google Shape;1767;p35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68" name="Google Shape;1768;p35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769" name="Google Shape;1769;p35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70" name="Google Shape;1770;p35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771" name="Google Shape;1771;p35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772" name="Google Shape;1772;p35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773" name="Google Shape;1773;p35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4" name="Google Shape;1774;p35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5" name="Google Shape;1775;p35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6" name="Google Shape;1776;p35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7" name="Google Shape;1777;p35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8" name="Google Shape;1778;p35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79" name="Google Shape;1779;p35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80" name="Google Shape;1780;p35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81" name="Google Shape;1781;p35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82" name="Google Shape;1782;p35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783" name="Google Shape;1783;p35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784" name="Google Shape;1784;p35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785" name="Google Shape;1785;p35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86" name="Google Shape;1786;p35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87" name="Google Shape;1787;p35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88" name="Google Shape;1788;p35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89" name="Google Shape;1789;p35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90" name="Google Shape;1790;p35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791" name="Google Shape;1791;p35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792" name="Google Shape;1792;p35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93" name="Google Shape;1793;p35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794" name="Google Shape;1794;p35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795" name="Google Shape;1795;p35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796" name="Google Shape;1796;p35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797" name="Google Shape;1797;p35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798" name="Google Shape;1798;p35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799" name="Google Shape;1799;p35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800" name="Google Shape;1800;p35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801" name="Google Shape;1801;p35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02" name="Google Shape;1802;p35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803" name="Google Shape;1803;p3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804" name="Google Shape;1804;p35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805" name="Google Shape;1805;p35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06" name="Google Shape;1806;p35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807" name="Google Shape;1807;p35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8" name="Google Shape;1808;p35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809" name="Google Shape;1809;p35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810" name="Google Shape;1810;p35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811" name="Google Shape;1811;p35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812" name="Google Shape;1812;p35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13" name="Google Shape;1813;p35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814" name="Google Shape;1814;p35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815" name="Google Shape;1815;p35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16" name="Google Shape;1816;p35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817" name="Google Shape;1817;p35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818" name="Google Shape;1818;p35"/>
          <p:cNvSpPr txBox="1"/>
          <p:nvPr/>
        </p:nvSpPr>
        <p:spPr>
          <a:xfrm>
            <a:off x="7696200" y="4724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sp>
        <p:nvSpPr>
          <p:cNvPr id="1819" name="Google Shape;1819;p35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grpSp>
        <p:nvGrpSpPr>
          <p:cNvPr id="1820" name="Google Shape;1820;p35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1821" name="Google Shape;1821;p35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22" name="Google Shape;1822;p35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1823" name="Google Shape;1823;p35"/>
          <p:cNvSpPr txBox="1"/>
          <p:nvPr/>
        </p:nvSpPr>
        <p:spPr>
          <a:xfrm>
            <a:off x="7696200" y="44196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</p:txBody>
      </p:sp>
      <p:sp>
        <p:nvSpPr>
          <p:cNvPr id="1824" name="Google Shape;1824;p35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minimax(W,</a:t>
            </a:r>
            <a:r>
              <a:rPr lang="en-US" sz="2000" b="1" i="0" u="none">
                <a:solidFill>
                  <a:srgbClr val="3399FF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US" sz="2000" b="1" i="0" u="none">
                <a:solidFill>
                  <a:srgbClr val="3399FF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/>
          </a:p>
        </p:txBody>
      </p:sp>
      <p:sp>
        <p:nvSpPr>
          <p:cNvPr id="1825" name="Google Shape;1825;p35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p36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37</a:t>
            </a:fld>
            <a:endParaRPr/>
          </a:p>
        </p:txBody>
      </p:sp>
      <p:sp>
        <p:nvSpPr>
          <p:cNvPr id="1831" name="Google Shape;1831;p36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sp>
        <p:nvSpPr>
          <p:cNvPr id="1832" name="Google Shape;1832;p36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1833" name="Google Shape;1833;p36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34" name="Google Shape;1834;p36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835" name="Google Shape;1835;p36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836" name="Google Shape;1836;p36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37" name="Google Shape;1837;p36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38" name="Google Shape;1838;p36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39" name="Google Shape;1839;p36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840" name="Google Shape;1840;p36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41" name="Google Shape;1841;p36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1842" name="Google Shape;1842;p36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843" name="Google Shape;1843;p36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44" name="Google Shape;1844;p36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845" name="Google Shape;1845;p36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46" name="Google Shape;1846;p36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847" name="Google Shape;1847;p36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848" name="Google Shape;1848;p36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849" name="Google Shape;1849;p36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0" name="Google Shape;1850;p36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1" name="Google Shape;1851;p36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2" name="Google Shape;1852;p36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3" name="Google Shape;1853;p36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4" name="Google Shape;1854;p36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5" name="Google Shape;1855;p36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6" name="Google Shape;1856;p36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57" name="Google Shape;1857;p36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58" name="Google Shape;1858;p36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859" name="Google Shape;1859;p36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860" name="Google Shape;1860;p36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861" name="Google Shape;1861;p36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2" name="Google Shape;1862;p36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3" name="Google Shape;1863;p36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4" name="Google Shape;1864;p36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65" name="Google Shape;1865;p36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866" name="Google Shape;1866;p36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867" name="Google Shape;1867;p36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868" name="Google Shape;1868;p36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69" name="Google Shape;1869;p36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870" name="Google Shape;1870;p36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871" name="Google Shape;1871;p36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872" name="Google Shape;1872;p36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873" name="Google Shape;1873;p36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874" name="Google Shape;1874;p36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875" name="Google Shape;1875;p36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876" name="Google Shape;1876;p36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877" name="Google Shape;1877;p36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878" name="Google Shape;1878;p36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879" name="Google Shape;1879;p3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1880" name="Google Shape;1880;p36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881" name="Google Shape;1881;p36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82" name="Google Shape;1882;p36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883" name="Google Shape;1883;p36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4" name="Google Shape;1884;p36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885" name="Google Shape;1885;p36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886" name="Google Shape;1886;p36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887" name="Google Shape;1887;p36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888" name="Google Shape;1888;p36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89" name="Google Shape;1889;p36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890" name="Google Shape;1890;p36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891" name="Google Shape;1891;p36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92" name="Google Shape;1892;p36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893" name="Google Shape;1893;p36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894" name="Google Shape;1894;p36"/>
          <p:cNvSpPr txBox="1"/>
          <p:nvPr/>
        </p:nvSpPr>
        <p:spPr>
          <a:xfrm>
            <a:off x="7696200" y="4724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grpSp>
        <p:nvGrpSpPr>
          <p:cNvPr id="1895" name="Google Shape;1895;p36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1896" name="Google Shape;1896;p36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897" name="Google Shape;1897;p36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1898" name="Google Shape;1898;p36"/>
          <p:cNvSpPr txBox="1"/>
          <p:nvPr/>
        </p:nvSpPr>
        <p:spPr>
          <a:xfrm>
            <a:off x="533400" y="2133600"/>
            <a:ext cx="2438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O? </a:t>
            </a:r>
            <a:endParaRPr/>
          </a:p>
        </p:txBody>
      </p:sp>
      <p:sp>
        <p:nvSpPr>
          <p:cNvPr id="1899" name="Google Shape;1899;p36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= -3, since -3 &lt;= +infinity  (minimizing)</a:t>
            </a:r>
            <a:endParaRPr/>
          </a:p>
        </p:txBody>
      </p:sp>
      <p:sp>
        <p:nvSpPr>
          <p:cNvPr id="1900" name="Google Shape;1900;p36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minimax(O,3,4)</a:t>
            </a:r>
            <a:endParaRPr/>
          </a:p>
        </p:txBody>
      </p:sp>
      <p:sp>
        <p:nvSpPr>
          <p:cNvPr id="1901" name="Google Shape;1901;p36"/>
          <p:cNvSpPr txBox="1"/>
          <p:nvPr/>
        </p:nvSpPr>
        <p:spPr>
          <a:xfrm>
            <a:off x="2895600" y="2133600"/>
            <a:ext cx="5715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F’s alpha &gt;= O’s beta is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alpha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37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38</a:t>
            </a:fld>
            <a:endParaRPr/>
          </a:p>
        </p:txBody>
      </p:sp>
      <p:sp>
        <p:nvSpPr>
          <p:cNvPr id="1907" name="Google Shape;1907;p37"/>
          <p:cNvSpPr txBox="1"/>
          <p:nvPr/>
        </p:nvSpPr>
        <p:spPr>
          <a:xfrm>
            <a:off x="2514600" y="5715000"/>
            <a:ext cx="19494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</a:t>
            </a: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pruned state</a:t>
            </a:r>
            <a:endParaRPr/>
          </a:p>
        </p:txBody>
      </p:sp>
      <p:sp>
        <p:nvSpPr>
          <p:cNvPr id="1908" name="Google Shape;1908;p37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1909" name="Google Shape;1909;p37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10" name="Google Shape;1910;p37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911" name="Google Shape;1911;p37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912" name="Google Shape;1912;p37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13" name="Google Shape;1913;p37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14" name="Google Shape;1914;p37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15" name="Google Shape;1915;p37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916" name="Google Shape;1916;p37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17" name="Google Shape;1917;p37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1918" name="Google Shape;1918;p37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919" name="Google Shape;1919;p37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20" name="Google Shape;1920;p37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921" name="Google Shape;1921;p37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22" name="Google Shape;1922;p37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923" name="Google Shape;1923;p37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924" name="Google Shape;1924;p37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925" name="Google Shape;1925;p37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6" name="Google Shape;1926;p37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7" name="Google Shape;1927;p37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8" name="Google Shape;1928;p37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29" name="Google Shape;1929;p37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0" name="Google Shape;1930;p37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1" name="Google Shape;1931;p37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2" name="Google Shape;1932;p37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3" name="Google Shape;1933;p37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34" name="Google Shape;1934;p37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935" name="Google Shape;1935;p37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1936" name="Google Shape;1936;p37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1937" name="Google Shape;1937;p37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8" name="Google Shape;1938;p37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39" name="Google Shape;1939;p37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40" name="Google Shape;1940;p37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41" name="Google Shape;1941;p37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42" name="Google Shape;1942;p37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1943" name="Google Shape;1943;p37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44" name="Google Shape;1944;p37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45" name="Google Shape;1945;p37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1946" name="Google Shape;1946;p37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1947" name="Google Shape;1947;p37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48" name="Google Shape;1948;p37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1949" name="Google Shape;1949;p37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1950" name="Google Shape;1950;p37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1951" name="Google Shape;1951;p37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1952" name="Google Shape;1952;p37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1953" name="Google Shape;1953;p37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1954" name="Google Shape;1954;p37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1955" name="Google Shape;1955;p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1956" name="Google Shape;1956;p3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☞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opponent will choose W or worse, thus O's upper bound is –3.</a:t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already has better move at N.</a:t>
            </a:r>
            <a:endParaRPr/>
          </a:p>
        </p:txBody>
      </p:sp>
      <p:grpSp>
        <p:nvGrpSpPr>
          <p:cNvPr id="1957" name="Google Shape;1957;p37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1958" name="Google Shape;1958;p37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959" name="Google Shape;1959;p37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960" name="Google Shape;1960;p37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1" name="Google Shape;1961;p37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1962" name="Google Shape;1962;p37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1963" name="Google Shape;1963;p37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1964" name="Google Shape;1964;p37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1965" name="Google Shape;1965;p37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966" name="Google Shape;1966;p37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1967" name="Google Shape;1967;p37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1968" name="Google Shape;1968;p37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969" name="Google Shape;1969;p37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1970" name="Google Shape;1970;p37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sp>
        <p:nvSpPr>
          <p:cNvPr id="1971" name="Google Shape;1971;p37"/>
          <p:cNvSpPr txBox="1"/>
          <p:nvPr/>
        </p:nvSpPr>
        <p:spPr>
          <a:xfrm>
            <a:off x="7696200" y="4724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endParaRPr/>
          </a:p>
        </p:txBody>
      </p:sp>
      <p:grpSp>
        <p:nvGrpSpPr>
          <p:cNvPr id="1972" name="Google Shape;1972;p37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1973" name="Google Shape;1973;p37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1974" name="Google Shape;1974;p37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1975" name="Google Shape;1975;p37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0" name="Google Shape;1980;p38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39</a:t>
            </a:fld>
            <a:endParaRPr/>
          </a:p>
        </p:txBody>
      </p:sp>
      <p:sp>
        <p:nvSpPr>
          <p:cNvPr id="1981" name="Google Shape;1981;p38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1982" name="Google Shape;1982;p38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83" name="Google Shape;1983;p38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1984" name="Google Shape;1984;p38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1985" name="Google Shape;1985;p38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86" name="Google Shape;1986;p38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87" name="Google Shape;1987;p38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88" name="Google Shape;1988;p38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1989" name="Google Shape;1989;p38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90" name="Google Shape;1990;p38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1991" name="Google Shape;1991;p38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992" name="Google Shape;1992;p38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93" name="Google Shape;1993;p38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1994" name="Google Shape;1994;p38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1995" name="Google Shape;1995;p38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1996" name="Google Shape;1996;p38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1997" name="Google Shape;1997;p38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1998" name="Google Shape;1998;p38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1999" name="Google Shape;1999;p38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0" name="Google Shape;2000;p38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1" name="Google Shape;2001;p38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2" name="Google Shape;2002;p38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3" name="Google Shape;2003;p38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4" name="Google Shape;2004;p38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5" name="Google Shape;2005;p38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06" name="Google Shape;2006;p38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07" name="Google Shape;2007;p38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008" name="Google Shape;2008;p38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09" name="Google Shape;2009;p38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010" name="Google Shape;2010;p38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11" name="Google Shape;2011;p38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12" name="Google Shape;2012;p38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13" name="Google Shape;2013;p38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14" name="Google Shape;2014;p38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15" name="Google Shape;2015;p38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016" name="Google Shape;2016;p38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17" name="Google Shape;2017;p38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18" name="Google Shape;2018;p38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019" name="Google Shape;2019;p38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020" name="Google Shape;2020;p38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21" name="Google Shape;2021;p38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022" name="Google Shape;2022;p38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023" name="Google Shape;2023;p38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24" name="Google Shape;2024;p38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025" name="Google Shape;2025;p38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026" name="Google Shape;2026;p38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027" name="Google Shape;2027;p38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028" name="Google Shape;2028;p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029" name="Google Shape;2029;p38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030" name="Google Shape;2030;p38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031" name="Google Shape;2031;p38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032" name="Google Shape;2032;p38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3" name="Google Shape;2033;p38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034" name="Google Shape;2034;p38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035" name="Google Shape;2035;p38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2036" name="Google Shape;2036;p38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037" name="Google Shape;2037;p38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038" name="Google Shape;2038;p38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039" name="Google Shape;2039;p38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040" name="Google Shape;2040;p38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041" name="Google Shape;2041;p38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042" name="Google Shape;2042;p38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endParaRPr/>
          </a:p>
        </p:txBody>
      </p:sp>
      <p:grpSp>
        <p:nvGrpSpPr>
          <p:cNvPr id="2043" name="Google Shape;2043;p38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044" name="Google Shape;2044;p38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045" name="Google Shape;2045;p38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046" name="Google Shape;2046;p38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047" name="Google Shape;2047;p38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minimax(F,2,4)</a:t>
            </a:r>
            <a:endParaRPr/>
          </a:p>
        </p:txBody>
      </p:sp>
      <p:sp>
        <p:nvSpPr>
          <p:cNvPr id="2048" name="Google Shape;2048;p38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doesn’t change, since -3 &lt; 4  (maximizing)</a:t>
            </a:r>
            <a:endParaRPr/>
          </a:p>
        </p:txBody>
      </p:sp>
      <p:sp>
        <p:nvSpPr>
          <p:cNvPr id="2049" name="Google Shape;2049;p38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F? </a:t>
            </a: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no more successors for 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/>
          </a:p>
        </p:txBody>
      </p:sp>
      <p:sp>
        <p:nvSpPr>
          <p:cNvPr id="108" name="Google Shape;108;p4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Case Studies: Playing Grandmaster Chess…</a:t>
            </a:r>
            <a:endParaRPr/>
          </a:p>
        </p:txBody>
      </p:sp>
      <p:sp>
        <p:nvSpPr>
          <p:cNvPr id="109" name="Google Shape;109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057400" lvl="4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1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Kasparov vs. Deep Blue, May 1997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 game full-regulation match sponsored by ACM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Kasparov lost the match 1 wins to 2 wins and 3 tie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was a historic achievement for computer chess being the first time a computer became</a:t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best chess player on the planet.</a:t>
            </a:r>
            <a:endParaRPr/>
          </a:p>
          <a:p>
            <a:pPr marL="342900" lvl="0" indent="-342900" algn="just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Note that Deep Blue plays by “brute force” (i.e. raw power from computer speed and memory). It uses relatively little that is similar to human intuition and cleverness.</a:t>
            </a:r>
            <a:endParaRPr/>
          </a:p>
        </p:txBody>
      </p:sp>
      <p:pic>
        <p:nvPicPr>
          <p:cNvPr id="110" name="Google Shape;11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Google Shape;2054;p39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40</a:t>
            </a:fld>
            <a:endParaRPr/>
          </a:p>
        </p:txBody>
      </p:sp>
      <p:sp>
        <p:nvSpPr>
          <p:cNvPr id="2055" name="Google Shape;2055;p39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sp>
        <p:nvSpPr>
          <p:cNvPr id="2056" name="Google Shape;2056;p39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057" name="Google Shape;2057;p39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minimax(B,1,4)</a:t>
            </a:r>
            <a:endParaRPr/>
          </a:p>
        </p:txBody>
      </p:sp>
      <p:sp>
        <p:nvSpPr>
          <p:cNvPr id="2058" name="Google Shape;2058;p39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059" name="Google Shape;2059;p39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60" name="Google Shape;2060;p39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cxnSp>
        <p:nvCxnSpPr>
          <p:cNvPr id="2061" name="Google Shape;2061;p39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62" name="Google Shape;2062;p39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63" name="Google Shape;2063;p39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64" name="Google Shape;2064;p39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065" name="Google Shape;2065;p39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66" name="Google Shape;2066;p39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067" name="Google Shape;2067;p39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068" name="Google Shape;2068;p39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69" name="Google Shape;2069;p39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070" name="Google Shape;2070;p39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71" name="Google Shape;2071;p39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072" name="Google Shape;2072;p39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073" name="Google Shape;2073;p39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2074" name="Google Shape;2074;p39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75" name="Google Shape;2075;p39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76" name="Google Shape;2076;p39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77" name="Google Shape;2077;p39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78" name="Google Shape;2078;p39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79" name="Google Shape;2079;p39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0" name="Google Shape;2080;p39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1" name="Google Shape;2081;p39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2" name="Google Shape;2082;p39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83" name="Google Shape;2083;p39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084" name="Google Shape;2084;p39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085" name="Google Shape;2085;p39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086" name="Google Shape;2086;p39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7" name="Google Shape;2087;p39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8" name="Google Shape;2088;p39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89" name="Google Shape;2089;p39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90" name="Google Shape;2090;p39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091" name="Google Shape;2091;p39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092" name="Google Shape;2092;p39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093" name="Google Shape;2093;p39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94" name="Google Shape;2094;p39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095" name="Google Shape;2095;p39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096" name="Google Shape;2096;p39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097" name="Google Shape;2097;p39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098" name="Google Shape;2098;p39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099" name="Google Shape;2099;p39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100" name="Google Shape;2100;p39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101" name="Google Shape;2101;p39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102" name="Google Shape;2102;p39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03" name="Google Shape;2103;p39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104" name="Google Shape;2104;p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105" name="Google Shape;2105;p39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106" name="Google Shape;2106;p39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07" name="Google Shape;2107;p39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108" name="Google Shape;2108;p39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9" name="Google Shape;2109;p39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110" name="Google Shape;2110;p39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11" name="Google Shape;2111;p39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2112" name="Google Shape;2112;p39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113" name="Google Shape;2113;p39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14" name="Google Shape;2114;p39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115" name="Google Shape;2115;p39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116" name="Google Shape;2116;p39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17" name="Google Shape;2117;p39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118" name="Google Shape;2118;p39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119" name="Google Shape;2119;p39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20" name="Google Shape;2120;p39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121" name="Google Shape;2121;p39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122" name="Google Shape;2122;p39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= 4, since 4 &lt;= +infinity (minimizing) </a:t>
            </a:r>
            <a:endParaRPr/>
          </a:p>
        </p:txBody>
      </p:sp>
      <p:sp>
        <p:nvSpPr>
          <p:cNvPr id="2123" name="Google Shape;2123;p39"/>
          <p:cNvSpPr txBox="1"/>
          <p:nvPr/>
        </p:nvSpPr>
        <p:spPr>
          <a:xfrm>
            <a:off x="533400" y="2133600"/>
            <a:ext cx="2362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B?</a:t>
            </a:r>
            <a:endParaRPr/>
          </a:p>
        </p:txBody>
      </p:sp>
      <p:sp>
        <p:nvSpPr>
          <p:cNvPr id="2124" name="Google Shape;2124;p39"/>
          <p:cNvSpPr txBox="1"/>
          <p:nvPr/>
        </p:nvSpPr>
        <p:spPr>
          <a:xfrm>
            <a:off x="2743200" y="2133600"/>
            <a:ext cx="5867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A’s alpha &gt;= B’s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alpha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" name="Google Shape;2129;p40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41</a:t>
            </a:fld>
            <a:endParaRPr/>
          </a:p>
        </p:txBody>
      </p:sp>
      <p:sp>
        <p:nvSpPr>
          <p:cNvPr id="2130" name="Google Shape;2130;p40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131" name="Google Shape;2131;p40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32" name="Google Shape;2132;p40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133" name="Google Shape;2133;p40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cxnSp>
        <p:nvCxnSpPr>
          <p:cNvPr id="2134" name="Google Shape;2134;p40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35" name="Google Shape;2135;p40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36" name="Google Shape;2136;p40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37" name="Google Shape;2137;p40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138" name="Google Shape;2138;p40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39" name="Google Shape;2139;p40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140" name="Google Shape;2140;p40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141" name="Google Shape;2141;p40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42" name="Google Shape;2142;p40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143" name="Google Shape;2143;p40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44" name="Google Shape;2144;p40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145" name="Google Shape;2145;p40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146" name="Google Shape;2146;p40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2147" name="Google Shape;2147;p40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48" name="Google Shape;2148;p40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49" name="Google Shape;2149;p40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0" name="Google Shape;2150;p40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1" name="Google Shape;2151;p40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2" name="Google Shape;2152;p40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3" name="Google Shape;2153;p40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4" name="Google Shape;2154;p40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55" name="Google Shape;2155;p40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56" name="Google Shape;2156;p40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157" name="Google Shape;2157;p40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158" name="Google Shape;2158;p40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159" name="Google Shape;2159;p40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60" name="Google Shape;2160;p40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61" name="Google Shape;2161;p40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62" name="Google Shape;2162;p40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63" name="Google Shape;2163;p40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165" name="Google Shape;2165;p40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166" name="Google Shape;2166;p40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67" name="Google Shape;2167;p40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168" name="Google Shape;2168;p40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169" name="Google Shape;2169;p40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170" name="Google Shape;2170;p40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171" name="Google Shape;2171;p40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172" name="Google Shape;2172;p40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173" name="Google Shape;2173;p40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174" name="Google Shape;2174;p40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175" name="Google Shape;2175;p40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176" name="Google Shape;2176;p40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178" name="Google Shape;2178;p40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179" name="Google Shape;2179;p40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80" name="Google Shape;2180;p40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181" name="Google Shape;2181;p40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2" name="Google Shape;2182;p40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183" name="Google Shape;2183;p40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184" name="Google Shape;2184;p40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2185" name="Google Shape;2185;p40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186" name="Google Shape;2186;p40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87" name="Google Shape;2187;p40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188" name="Google Shape;2188;p40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189" name="Google Shape;2189;p40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90" name="Google Shape;2190;p40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191" name="Google Shape;2191;p40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192" name="Google Shape;2192;p40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193" name="Google Shape;2193;p40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194" name="Google Shape;2194;p40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195" name="Google Shape;2195;p40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</p:txBody>
      </p:sp>
      <p:sp>
        <p:nvSpPr>
          <p:cNvPr id="2196" name="Google Shape;2196;p40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197" name="Google Shape;2197;p40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minimax(G,2,4)</a:t>
            </a:r>
            <a:endParaRPr/>
          </a:p>
        </p:txBody>
      </p:sp>
      <p:sp>
        <p:nvSpPr>
          <p:cNvPr id="2198" name="Google Shape;2198;p40"/>
          <p:cNvSpPr txBox="1"/>
          <p:nvPr/>
        </p:nvSpPr>
        <p:spPr>
          <a:xfrm>
            <a:off x="2514600" y="5715000"/>
            <a:ext cx="231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</a:t>
            </a:r>
            <a:endParaRPr/>
          </a:p>
        </p:txBody>
      </p:sp>
      <p:sp>
        <p:nvSpPr>
          <p:cNvPr id="2199" name="Google Shape;2199;p40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4" name="Google Shape;2204;p41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42</a:t>
            </a:fld>
            <a:endParaRPr/>
          </a:p>
        </p:txBody>
      </p:sp>
      <p:sp>
        <p:nvSpPr>
          <p:cNvPr id="2205" name="Google Shape;2205;p41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206" name="Google Shape;2206;p41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207" name="Google Shape;2207;p41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208" name="Google Shape;2208;p41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09" name="Google Shape;2209;p41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cxnSp>
        <p:nvCxnSpPr>
          <p:cNvPr id="2210" name="Google Shape;2210;p41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11" name="Google Shape;2211;p41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12" name="Google Shape;2212;p41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13" name="Google Shape;2213;p41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214" name="Google Shape;2214;p41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15" name="Google Shape;2215;p41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216" name="Google Shape;2216;p41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217" name="Google Shape;2217;p41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18" name="Google Shape;2218;p41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219" name="Google Shape;2219;p41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20" name="Google Shape;2220;p41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221" name="Google Shape;2221;p41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222" name="Google Shape;2222;p41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2223" name="Google Shape;2223;p41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24" name="Google Shape;2224;p41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25" name="Google Shape;2225;p41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26" name="Google Shape;2226;p41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27" name="Google Shape;2227;p41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28" name="Google Shape;2228;p41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29" name="Google Shape;2229;p41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30" name="Google Shape;2230;p41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31" name="Google Shape;2231;p41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32" name="Google Shape;2232;p41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233" name="Google Shape;2233;p41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234" name="Google Shape;2234;p41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235" name="Google Shape;2235;p41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36" name="Google Shape;2236;p41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37" name="Google Shape;2237;p41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38" name="Google Shape;2238;p41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39" name="Google Shape;2239;p41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40" name="Google Shape;2240;p41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241" name="Google Shape;2241;p41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42" name="Google Shape;2242;p41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43" name="Google Shape;2243;p41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244" name="Google Shape;2244;p41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245" name="Google Shape;2245;p41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46" name="Google Shape;2246;p41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247" name="Google Shape;2247;p41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248" name="Google Shape;2248;p41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249" name="Google Shape;2249;p41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250" name="Google Shape;2250;p41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251" name="Google Shape;2251;p41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252" name="Google Shape;2252;p41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253" name="Google Shape;2253;p4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254" name="Google Shape;2254;p41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255" name="Google Shape;2255;p41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56" name="Google Shape;2256;p41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257" name="Google Shape;2257;p41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8" name="Google Shape;2258;p41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259" name="Google Shape;2259;p41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2260" name="Google Shape;2260;p41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grpSp>
        <p:nvGrpSpPr>
          <p:cNvPr id="2261" name="Google Shape;2261;p41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262" name="Google Shape;2262;p41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63" name="Google Shape;2263;p41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264" name="Google Shape;2264;p41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265" name="Google Shape;2265;p41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66" name="Google Shape;2266;p41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267" name="Google Shape;2267;p41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268" name="Google Shape;2268;p41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269" name="Google Shape;2269;p41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270" name="Google Shape;2270;p41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271" name="Google Shape;2271;p41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minimax(B,1,4)</a:t>
            </a:r>
            <a:endParaRPr/>
          </a:p>
        </p:txBody>
      </p:sp>
      <p:sp>
        <p:nvSpPr>
          <p:cNvPr id="2272" name="Google Shape;2272;p41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= -5, since -5 &lt;= 4  (minimizing)</a:t>
            </a:r>
            <a:endParaRPr/>
          </a:p>
        </p:txBody>
      </p:sp>
      <p:sp>
        <p:nvSpPr>
          <p:cNvPr id="2273" name="Google Shape;2273;p41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B? </a:t>
            </a: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no more successors for B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2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43</a:t>
            </a:fld>
            <a:endParaRPr/>
          </a:p>
        </p:txBody>
      </p:sp>
      <p:sp>
        <p:nvSpPr>
          <p:cNvPr id="2279" name="Google Shape;2279;p42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280" name="Google Shape;2280;p42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281" name="Google Shape;2281;p42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282" name="Google Shape;2282;p42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83" name="Google Shape;2283;p42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284" name="Google Shape;2284;p42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285" name="Google Shape;2285;p42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86" name="Google Shape;2286;p42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87" name="Google Shape;2287;p42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88" name="Google Shape;2288;p42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289" name="Google Shape;2289;p42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90" name="Google Shape;2290;p42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291" name="Google Shape;2291;p42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292" name="Google Shape;2292;p42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93" name="Google Shape;2293;p42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294" name="Google Shape;2294;p42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295" name="Google Shape;2295;p42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296" name="Google Shape;2296;p42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297" name="Google Shape;2297;p42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2298" name="Google Shape;2298;p42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299" name="Google Shape;2299;p42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0" name="Google Shape;2300;p42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1" name="Google Shape;2301;p42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2" name="Google Shape;2302;p42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3" name="Google Shape;2303;p42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4" name="Google Shape;2304;p42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5" name="Google Shape;2305;p42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06" name="Google Shape;2306;p42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07" name="Google Shape;2307;p42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308" name="Google Shape;2308;p42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309" name="Google Shape;2309;p42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310" name="Google Shape;2310;p42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11" name="Google Shape;2311;p42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12" name="Google Shape;2312;p42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13" name="Google Shape;2313;p42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14" name="Google Shape;2314;p42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15" name="Google Shape;2315;p42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316" name="Google Shape;2316;p42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17" name="Google Shape;2317;p42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18" name="Google Shape;2318;p42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319" name="Google Shape;2319;p42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320" name="Google Shape;2320;p42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21" name="Google Shape;2321;p42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322" name="Google Shape;2322;p42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323" name="Google Shape;2323;p42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24" name="Google Shape;2324;p42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325" name="Google Shape;2325;p42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326" name="Google Shape;2326;p42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327" name="Google Shape;2327;p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328" name="Google Shape;2328;p42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329" name="Google Shape;2329;p42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30" name="Google Shape;2330;p42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331" name="Google Shape;2331;p42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2" name="Google Shape;2332;p42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333" name="Google Shape;2333;p42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334" name="Google Shape;2334;p42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335" name="Google Shape;2335;p42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36" name="Google Shape;2336;p42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337" name="Google Shape;2337;p42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338" name="Google Shape;2338;p42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39" name="Google Shape;2339;p42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340" name="Google Shape;2340;p42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341" name="Google Shape;2341;p42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342" name="Google Shape;2342;p42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343" name="Google Shape;2343;p42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344" name="Google Shape;2344;p42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minimax(A,0,4)</a:t>
            </a:r>
            <a:endParaRPr/>
          </a:p>
        </p:txBody>
      </p:sp>
      <p:sp>
        <p:nvSpPr>
          <p:cNvPr id="2345" name="Google Shape;2345;p42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= -5, since -5 &gt;= -infinity  (maximizing)</a:t>
            </a:r>
            <a:endParaRPr/>
          </a:p>
        </p:txBody>
      </p:sp>
      <p:sp>
        <p:nvSpPr>
          <p:cNvPr id="2346" name="Google Shape;2346;p42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A?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there are more successors, no cutoff test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1" name="Google Shape;2351;p43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44</a:t>
            </a:fld>
            <a:endParaRPr/>
          </a:p>
        </p:txBody>
      </p:sp>
      <p:sp>
        <p:nvSpPr>
          <p:cNvPr id="2352" name="Google Shape;2352;p43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353" name="Google Shape;2353;p43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354" name="Google Shape;2354;p43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sp>
        <p:nvSpPr>
          <p:cNvPr id="2355" name="Google Shape;2355;p43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356" name="Google Shape;2356;p43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57" name="Google Shape;2357;p43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358" name="Google Shape;2358;p43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359" name="Google Shape;2359;p43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60" name="Google Shape;2360;p43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61" name="Google Shape;2361;p43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62" name="Google Shape;2362;p43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363" name="Google Shape;2363;p43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64" name="Google Shape;2364;p43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365" name="Google Shape;2365;p43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366" name="Google Shape;2366;p43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67" name="Google Shape;2367;p43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368" name="Google Shape;2368;p43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69" name="Google Shape;2369;p43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370" name="Google Shape;2370;p43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2371" name="Google Shape;2371;p43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2" name="Google Shape;2372;p43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3" name="Google Shape;2373;p43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4" name="Google Shape;2374;p43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5" name="Google Shape;2375;p43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6" name="Google Shape;2376;p43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7" name="Google Shape;2377;p43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8" name="Google Shape;2378;p43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79" name="Google Shape;2379;p43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80" name="Google Shape;2380;p43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381" name="Google Shape;2381;p43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382" name="Google Shape;2382;p43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383" name="Google Shape;2383;p43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84" name="Google Shape;2384;p43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85" name="Google Shape;2385;p43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86" name="Google Shape;2386;p43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87" name="Google Shape;2387;p43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88" name="Google Shape;2388;p43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389" name="Google Shape;2389;p43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390" name="Google Shape;2390;p43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91" name="Google Shape;2391;p43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392" name="Google Shape;2392;p43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393" name="Google Shape;2393;p43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394" name="Google Shape;2394;p43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395" name="Google Shape;2395;p43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396" name="Google Shape;2396;p43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397" name="Google Shape;2397;p43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398" name="Google Shape;2398;p43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399" name="Google Shape;2399;p43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00" name="Google Shape;2400;p43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401" name="Google Shape;2401;p4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402" name="Google Shape;2402;p43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403" name="Google Shape;2403;p43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04" name="Google Shape;2404;p43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405" name="Google Shape;2405;p43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6" name="Google Shape;2406;p43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407" name="Google Shape;2407;p43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408" name="Google Shape;2408;p43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409" name="Google Shape;2409;p43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10" name="Google Shape;2410;p43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411" name="Google Shape;2411;p43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412" name="Google Shape;2412;p43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13" name="Google Shape;2413;p43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414" name="Google Shape;2414;p43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415" name="Google Shape;2415;p43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16" name="Google Shape;2416;p43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417" name="Google Shape;2417;p43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418" name="Google Shape;2418;p43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419" name="Google Shape;2419;p43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cxnSp>
        <p:nvCxnSpPr>
          <p:cNvPr id="2420" name="Google Shape;2420;p43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21" name="Google Shape;2421;p43"/>
          <p:cNvSpPr txBox="1"/>
          <p:nvPr/>
        </p:nvSpPr>
        <p:spPr>
          <a:xfrm>
            <a:off x="457200" y="1371600"/>
            <a:ext cx="25908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minimax(C,1,4)</a:t>
            </a:r>
            <a:endParaRPr/>
          </a:p>
        </p:txBody>
      </p:sp>
      <p:sp>
        <p:nvSpPr>
          <p:cNvPr id="2422" name="Google Shape;2422;p43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initialized to +infinity</a:t>
            </a:r>
            <a:endParaRPr/>
          </a:p>
        </p:txBody>
      </p:sp>
      <p:sp>
        <p:nvSpPr>
          <p:cNvPr id="2423" name="Google Shape;2423;p43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C?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A’s alpha &gt;= C’s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alpha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8" name="Google Shape;2428;p4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45</a:t>
            </a:fld>
            <a:endParaRPr/>
          </a:p>
        </p:txBody>
      </p:sp>
      <p:sp>
        <p:nvSpPr>
          <p:cNvPr id="2429" name="Google Shape;2429;p44"/>
          <p:cNvSpPr txBox="1"/>
          <p:nvPr/>
        </p:nvSpPr>
        <p:spPr>
          <a:xfrm>
            <a:off x="2514600" y="5715000"/>
            <a:ext cx="231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</a:t>
            </a:r>
            <a:endParaRPr/>
          </a:p>
        </p:txBody>
      </p:sp>
      <p:sp>
        <p:nvSpPr>
          <p:cNvPr id="2430" name="Google Shape;2430;p44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431" name="Google Shape;2431;p44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32" name="Google Shape;2432;p44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433" name="Google Shape;2433;p44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434" name="Google Shape;2434;p44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35" name="Google Shape;2435;p44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36" name="Google Shape;2436;p44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37" name="Google Shape;2437;p44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438" name="Google Shape;2438;p44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39" name="Google Shape;2439;p44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440" name="Google Shape;2440;p44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441" name="Google Shape;2441;p44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42" name="Google Shape;2442;p44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443" name="Google Shape;2443;p44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44" name="Google Shape;2444;p44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445" name="Google Shape;2445;p44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446" name="Google Shape;2446;p44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cxnSp>
        <p:nvCxnSpPr>
          <p:cNvPr id="2447" name="Google Shape;2447;p44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48" name="Google Shape;2448;p44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49" name="Google Shape;2449;p44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0" name="Google Shape;2450;p44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1" name="Google Shape;2451;p44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2" name="Google Shape;2452;p44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3" name="Google Shape;2453;p44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4" name="Google Shape;2454;p44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55" name="Google Shape;2455;p44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56" name="Google Shape;2456;p44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457" name="Google Shape;2457;p44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458" name="Google Shape;2458;p44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459" name="Google Shape;2459;p44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60" name="Google Shape;2460;p44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61" name="Google Shape;2461;p44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62" name="Google Shape;2462;p44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63" name="Google Shape;2463;p44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64" name="Google Shape;2464;p44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465" name="Google Shape;2465;p44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466" name="Google Shape;2466;p44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67" name="Google Shape;2467;p44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468" name="Google Shape;2468;p44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469" name="Google Shape;2469;p44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470" name="Google Shape;2470;p44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471" name="Google Shape;2471;p44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472" name="Google Shape;2472;p44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73" name="Google Shape;2473;p44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474" name="Google Shape;2474;p44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475" name="Google Shape;2475;p44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476" name="Google Shape;2476;p44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477" name="Google Shape;2477;p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2478" name="Google Shape;2478;p4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minimax(H,2,4)</a:t>
            </a:r>
            <a:endParaRPr/>
          </a:p>
        </p:txBody>
      </p:sp>
      <p:grpSp>
        <p:nvGrpSpPr>
          <p:cNvPr id="2479" name="Google Shape;2479;p44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480" name="Google Shape;2480;p44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81" name="Google Shape;2481;p44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482" name="Google Shape;2482;p44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3" name="Google Shape;2483;p44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484" name="Google Shape;2484;p44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485" name="Google Shape;2485;p44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486" name="Google Shape;2486;p44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87" name="Google Shape;2487;p44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488" name="Google Shape;2488;p44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489" name="Google Shape;2489;p44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90" name="Google Shape;2490;p44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491" name="Google Shape;2491;p44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492" name="Google Shape;2492;p44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493" name="Google Shape;2493;p44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494" name="Google Shape;2494;p44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495" name="Google Shape;2495;p44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496" name="Google Shape;2496;p44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497" name="Google Shape;2497;p44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498" name="Google Shape;2498;p44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</p:txBody>
      </p:sp>
      <p:sp>
        <p:nvSpPr>
          <p:cNvPr id="2499" name="Google Shape;2499;p44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4" name="Google Shape;2504;p45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46</a:t>
            </a:fld>
            <a:endParaRPr/>
          </a:p>
        </p:txBody>
      </p:sp>
      <p:sp>
        <p:nvSpPr>
          <p:cNvPr id="2505" name="Google Shape;2505;p45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=+</a:t>
            </a:r>
            <a:endParaRPr/>
          </a:p>
        </p:txBody>
      </p:sp>
      <p:sp>
        <p:nvSpPr>
          <p:cNvPr id="2506" name="Google Shape;2506;p45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sp>
        <p:nvSpPr>
          <p:cNvPr id="2507" name="Google Shape;2507;p45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508" name="Google Shape;2508;p45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09" name="Google Shape;2509;p45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510" name="Google Shape;2510;p45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511" name="Google Shape;2511;p45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12" name="Google Shape;2512;p45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13" name="Google Shape;2513;p45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14" name="Google Shape;2514;p45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515" name="Google Shape;2515;p45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16" name="Google Shape;2516;p45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517" name="Google Shape;2517;p45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518" name="Google Shape;2518;p45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19" name="Google Shape;2519;p45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520" name="Google Shape;2520;p45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21" name="Google Shape;2521;p45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522" name="Google Shape;2522;p45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cxnSp>
        <p:nvCxnSpPr>
          <p:cNvPr id="2523" name="Google Shape;2523;p45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4" name="Google Shape;2524;p45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5" name="Google Shape;2525;p45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6" name="Google Shape;2526;p45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7" name="Google Shape;2527;p45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8" name="Google Shape;2528;p45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29" name="Google Shape;2529;p45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30" name="Google Shape;2530;p45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31" name="Google Shape;2531;p45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32" name="Google Shape;2532;p45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533" name="Google Shape;2533;p45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534" name="Google Shape;2534;p45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535" name="Google Shape;2535;p45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36" name="Google Shape;2536;p45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37" name="Google Shape;2537;p45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38" name="Google Shape;2538;p45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39" name="Google Shape;2539;p45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40" name="Google Shape;2540;p45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541" name="Google Shape;2541;p45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42" name="Google Shape;2542;p45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43" name="Google Shape;2543;p45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544" name="Google Shape;2544;p45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545" name="Google Shape;2545;p45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46" name="Google Shape;2546;p45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547" name="Google Shape;2547;p45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548" name="Google Shape;2548;p45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549" name="Google Shape;2549;p45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550" name="Google Shape;2550;p45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551" name="Google Shape;2551;p45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552" name="Google Shape;2552;p45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553" name="Google Shape;2553;p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554" name="Google Shape;2554;p45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555" name="Google Shape;2555;p45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556" name="Google Shape;2556;p45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557" name="Google Shape;2557;p45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8" name="Google Shape;2558;p45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559" name="Google Shape;2559;p45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560" name="Google Shape;2560;p45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561" name="Google Shape;2561;p45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562" name="Google Shape;2562;p45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563" name="Google Shape;2563;p45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564" name="Google Shape;2564;p45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565" name="Google Shape;2565;p45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566" name="Google Shape;2566;p45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567" name="Google Shape;2567;p45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568" name="Google Shape;2568;p45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569" name="Google Shape;2569;p45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570" name="Google Shape;2570;p45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571" name="Google Shape;2571;p45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572" name="Google Shape;2572;p45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minimax(C,1,4)</a:t>
            </a:r>
            <a:endParaRPr/>
          </a:p>
        </p:txBody>
      </p:sp>
      <p:sp>
        <p:nvSpPr>
          <p:cNvPr id="2573" name="Google Shape;2573;p45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= 3, since 3 &lt;= +infinity  (minimizing) </a:t>
            </a:r>
            <a:endParaRPr/>
          </a:p>
        </p:txBody>
      </p:sp>
      <p:sp>
        <p:nvSpPr>
          <p:cNvPr id="2574" name="Google Shape;2574;p45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C?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A’s alpha &gt;= C’s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alpha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9" name="Google Shape;2579;p46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47</a:t>
            </a:fld>
            <a:endParaRPr/>
          </a:p>
        </p:txBody>
      </p:sp>
      <p:sp>
        <p:nvSpPr>
          <p:cNvPr id="2580" name="Google Shape;2580;p46"/>
          <p:cNvSpPr txBox="1"/>
          <p:nvPr/>
        </p:nvSpPr>
        <p:spPr>
          <a:xfrm>
            <a:off x="2514600" y="5715000"/>
            <a:ext cx="231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</a:t>
            </a:r>
            <a:endParaRPr/>
          </a:p>
        </p:txBody>
      </p:sp>
      <p:sp>
        <p:nvSpPr>
          <p:cNvPr id="2581" name="Google Shape;2581;p46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582" name="Google Shape;2582;p46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83" name="Google Shape;2583;p46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584" name="Google Shape;2584;p46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585" name="Google Shape;2585;p46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86" name="Google Shape;2586;p46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87" name="Google Shape;2587;p46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88" name="Google Shape;2588;p46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589" name="Google Shape;2589;p46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90" name="Google Shape;2590;p46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591" name="Google Shape;2591;p46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592" name="Google Shape;2592;p46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93" name="Google Shape;2593;p46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594" name="Google Shape;2594;p46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595" name="Google Shape;2595;p46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596" name="Google Shape;2596;p46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597" name="Google Shape;2597;p46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2598" name="Google Shape;2598;p46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599" name="Google Shape;2599;p46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0" name="Google Shape;2600;p46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1" name="Google Shape;2601;p46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2" name="Google Shape;2602;p46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3" name="Google Shape;2603;p46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4" name="Google Shape;2604;p46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5" name="Google Shape;2605;p46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06" name="Google Shape;2606;p46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07" name="Google Shape;2607;p46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608" name="Google Shape;2608;p46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609" name="Google Shape;2609;p46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610" name="Google Shape;2610;p46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11" name="Google Shape;2611;p46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12" name="Google Shape;2612;p46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13" name="Google Shape;2613;p46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14" name="Google Shape;2614;p46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15" name="Google Shape;2615;p46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16" name="Google Shape;2616;p46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17" name="Google Shape;2617;p46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18" name="Google Shape;2618;p46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619" name="Google Shape;2619;p46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620" name="Google Shape;2620;p46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21" name="Google Shape;2621;p46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622" name="Google Shape;2622;p46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623" name="Google Shape;2623;p46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24" name="Google Shape;2624;p46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625" name="Google Shape;2625;p46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626" name="Google Shape;2626;p46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627" name="Google Shape;2627;p46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628" name="Google Shape;2628;p4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2629" name="Google Shape;2629;p4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minimax(I,2,4)</a:t>
            </a:r>
            <a:endParaRPr/>
          </a:p>
        </p:txBody>
      </p:sp>
      <p:grpSp>
        <p:nvGrpSpPr>
          <p:cNvPr id="2630" name="Google Shape;2630;p46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631" name="Google Shape;2631;p46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632" name="Google Shape;2632;p46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633" name="Google Shape;2633;p46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4" name="Google Shape;2634;p46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635" name="Google Shape;2635;p46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636" name="Google Shape;2636;p46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637" name="Google Shape;2637;p46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638" name="Google Shape;2638;p46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639" name="Google Shape;2639;p46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640" name="Google Shape;2640;p46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641" name="Google Shape;2641;p46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642" name="Google Shape;2642;p46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643" name="Google Shape;2643;p46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644" name="Google Shape;2644;p46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645" name="Google Shape;2645;p46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646" name="Google Shape;2646;p46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647" name="Google Shape;2647;p46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648" name="Google Shape;2648;p46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649" name="Google Shape;2649;p46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</p:txBody>
      </p:sp>
      <p:sp>
        <p:nvSpPr>
          <p:cNvPr id="2650" name="Google Shape;2650;p46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5" name="Google Shape;2655;p47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48</a:t>
            </a:fld>
            <a:endParaRPr/>
          </a:p>
        </p:txBody>
      </p:sp>
      <p:sp>
        <p:nvSpPr>
          <p:cNvPr id="2656" name="Google Shape;2656;p47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657" name="Google Shape;2657;p47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58" name="Google Shape;2658;p47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659" name="Google Shape;2659;p47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660" name="Google Shape;2660;p47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61" name="Google Shape;2661;p47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62" name="Google Shape;2662;p47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63" name="Google Shape;2663;p47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664" name="Google Shape;2664;p47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65" name="Google Shape;2665;p47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666" name="Google Shape;2666;p47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667" name="Google Shape;2667;p47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68" name="Google Shape;2668;p47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669" name="Google Shape;2669;p47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70" name="Google Shape;2670;p47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671" name="Google Shape;2671;p47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672" name="Google Shape;2672;p47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2673" name="Google Shape;2673;p47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4" name="Google Shape;2674;p47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5" name="Google Shape;2675;p47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6" name="Google Shape;2676;p47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7" name="Google Shape;2677;p47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8" name="Google Shape;2678;p47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79" name="Google Shape;2679;p47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0" name="Google Shape;2680;p47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1" name="Google Shape;2681;p47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82" name="Google Shape;2682;p47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683" name="Google Shape;2683;p47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684" name="Google Shape;2684;p47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685" name="Google Shape;2685;p47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6" name="Google Shape;2686;p47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7" name="Google Shape;2687;p47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88" name="Google Shape;2688;p47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89" name="Google Shape;2689;p47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90" name="Google Shape;2690;p47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691" name="Google Shape;2691;p47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692" name="Google Shape;2692;p47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93" name="Google Shape;2693;p47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694" name="Google Shape;2694;p47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695" name="Google Shape;2695;p47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696" name="Google Shape;2696;p47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697" name="Google Shape;2697;p47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698" name="Google Shape;2698;p47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699" name="Google Shape;2699;p47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700" name="Google Shape;2700;p47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701" name="Google Shape;2701;p47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702" name="Google Shape;2702;p47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703" name="Google Shape;2703;p4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704" name="Google Shape;2704;p47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705" name="Google Shape;2705;p47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06" name="Google Shape;2706;p47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707" name="Google Shape;2707;p47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8" name="Google Shape;2708;p47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709" name="Google Shape;2709;p47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710" name="Google Shape;2710;p47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711" name="Google Shape;2711;p47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12" name="Google Shape;2712;p47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713" name="Google Shape;2713;p47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714" name="Google Shape;2714;p47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15" name="Google Shape;2715;p47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716" name="Google Shape;2716;p47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717" name="Google Shape;2717;p47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18" name="Google Shape;2718;p47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719" name="Google Shape;2719;p47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720" name="Google Shape;2720;p47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721" name="Google Shape;2721;p47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22" name="Google Shape;2722;p47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minimax(C,1,4)</a:t>
            </a:r>
            <a:endParaRPr/>
          </a:p>
        </p:txBody>
      </p:sp>
      <p:sp>
        <p:nvSpPr>
          <p:cNvPr id="2723" name="Google Shape;2723;p47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doesn’t change, since 8 &gt; 3  (minimizing)</a:t>
            </a:r>
            <a:endParaRPr/>
          </a:p>
        </p:txBody>
      </p:sp>
      <p:sp>
        <p:nvSpPr>
          <p:cNvPr id="2724" name="Google Shape;2724;p47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C?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A’s alpha &gt;= C’s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alpha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9" name="Google Shape;2729;p48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49</a:t>
            </a:fld>
            <a:endParaRPr/>
          </a:p>
        </p:txBody>
      </p:sp>
      <p:sp>
        <p:nvSpPr>
          <p:cNvPr id="2730" name="Google Shape;2730;p48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731" name="Google Shape;2731;p48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732" name="Google Shape;2732;p48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733" name="Google Shape;2733;p48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734" name="Google Shape;2734;p48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35" name="Google Shape;2735;p48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736" name="Google Shape;2736;p48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737" name="Google Shape;2737;p48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38" name="Google Shape;2738;p48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39" name="Google Shape;2739;p48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40" name="Google Shape;2740;p48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741" name="Google Shape;2741;p48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42" name="Google Shape;2742;p48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743" name="Google Shape;2743;p48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744" name="Google Shape;2744;p48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45" name="Google Shape;2745;p48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746" name="Google Shape;2746;p48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47" name="Google Shape;2747;p48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748" name="Google Shape;2748;p48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749" name="Google Shape;2749;p48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2750" name="Google Shape;2750;p48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1" name="Google Shape;2751;p48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2" name="Google Shape;2752;p48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3" name="Google Shape;2753;p48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4" name="Google Shape;2754;p48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5" name="Google Shape;2755;p48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6" name="Google Shape;2756;p48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7" name="Google Shape;2757;p48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58" name="Google Shape;2758;p48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59" name="Google Shape;2759;p48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760" name="Google Shape;2760;p48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761" name="Google Shape;2761;p48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762" name="Google Shape;2762;p48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63" name="Google Shape;2763;p48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64" name="Google Shape;2764;p48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65" name="Google Shape;2765;p48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66" name="Google Shape;2766;p48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767" name="Google Shape;2767;p48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768" name="Google Shape;2768;p48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769" name="Google Shape;2769;p48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70" name="Google Shape;2770;p48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771" name="Google Shape;2771;p48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772" name="Google Shape;2772;p48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773" name="Google Shape;2773;p48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774" name="Google Shape;2774;p48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775" name="Google Shape;2775;p48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776" name="Google Shape;2776;p48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777" name="Google Shape;2777;p48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778" name="Google Shape;2778;p48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779" name="Google Shape;2779;p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2780" name="Google Shape;2780;p4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minimax(J,2,4)</a:t>
            </a:r>
            <a:endParaRPr/>
          </a:p>
        </p:txBody>
      </p:sp>
      <p:grpSp>
        <p:nvGrpSpPr>
          <p:cNvPr id="2781" name="Google Shape;2781;p48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782" name="Google Shape;2782;p48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83" name="Google Shape;2783;p48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784" name="Google Shape;2784;p48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5" name="Google Shape;2785;p48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786" name="Google Shape;2786;p48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787" name="Google Shape;2787;p48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788" name="Google Shape;2788;p48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89" name="Google Shape;2789;p48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790" name="Google Shape;2790;p48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791" name="Google Shape;2791;p48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92" name="Google Shape;2792;p48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793" name="Google Shape;2793;p48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794" name="Google Shape;2794;p48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795" name="Google Shape;2795;p48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796" name="Google Shape;2796;p48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797" name="Google Shape;2797;p48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798" name="Google Shape;2798;p48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799" name="Google Shape;2799;p48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cxnSp>
        <p:nvCxnSpPr>
          <p:cNvPr id="2800" name="Google Shape;2800;p48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01" name="Google Shape;2801;p48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initialized to -infinity</a:t>
            </a:r>
            <a:endParaRPr/>
          </a:p>
        </p:txBody>
      </p:sp>
      <p:sp>
        <p:nvSpPr>
          <p:cNvPr id="2802" name="Google Shape;2802;p48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 J?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J’s alpha &gt;= C’s beta is </a:t>
            </a:r>
            <a:r>
              <a:rPr lang="en-US" sz="1800" b="0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false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no beta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/>
          </a:p>
        </p:txBody>
      </p:sp>
      <p:sp>
        <p:nvSpPr>
          <p:cNvPr id="116" name="Google Shape;116;p5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 Playing and AI</a:t>
            </a:r>
            <a:endParaRPr/>
          </a:p>
        </p:txBody>
      </p:sp>
      <p:sp>
        <p:nvSpPr>
          <p:cNvPr id="117" name="Google Shape;117;p5"/>
          <p:cNvSpPr txBox="1">
            <a:spLocks noGrp="1"/>
          </p:cNvSpPr>
          <p:nvPr>
            <p:ph type="body" idx="1"/>
          </p:nvPr>
        </p:nvSpPr>
        <p:spPr>
          <a:xfrm>
            <a:off x="0" y="1066800"/>
            <a:ext cx="91440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Noto Sans Symbols"/>
              <a:buChar char="☞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would game playing be a good problem for AI research?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playing is non-trivial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players need “human-like” intelligence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games can be very complex (e.g. chess, go)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requires decision making within limited time</a:t>
            </a:r>
            <a:endParaRPr sz="18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game playing can be usefully viewed as a search problem in a space defined by a fixed set of rules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Nodes are either white or black corresponding to reflect the adversaries’ turns.</a:t>
            </a:r>
            <a:endParaRPr sz="20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tree of possible moves can be searched for favourable positions.</a:t>
            </a:r>
            <a:endParaRPr/>
          </a:p>
        </p:txBody>
      </p:sp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43200" y="5257800"/>
            <a:ext cx="3717925" cy="160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7" name="Google Shape;2807;p49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50</a:t>
            </a:fld>
            <a:endParaRPr/>
          </a:p>
        </p:txBody>
      </p:sp>
      <p:sp>
        <p:nvSpPr>
          <p:cNvPr id="2808" name="Google Shape;2808;p49"/>
          <p:cNvSpPr txBox="1"/>
          <p:nvPr/>
        </p:nvSpPr>
        <p:spPr>
          <a:xfrm>
            <a:off x="2514600" y="5715000"/>
            <a:ext cx="231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</a:t>
            </a:r>
            <a:endParaRPr/>
          </a:p>
        </p:txBody>
      </p:sp>
      <p:sp>
        <p:nvSpPr>
          <p:cNvPr id="2809" name="Google Shape;2809;p49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810" name="Google Shape;2810;p49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11" name="Google Shape;2811;p49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812" name="Google Shape;2812;p49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813" name="Google Shape;2813;p49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14" name="Google Shape;2814;p49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15" name="Google Shape;2815;p49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16" name="Google Shape;2816;p49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817" name="Google Shape;2817;p49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18" name="Google Shape;2818;p49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819" name="Google Shape;2819;p49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820" name="Google Shape;2820;p49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21" name="Google Shape;2821;p49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822" name="Google Shape;2822;p49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23" name="Google Shape;2823;p49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824" name="Google Shape;2824;p49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825" name="Google Shape;2825;p49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2826" name="Google Shape;2826;p49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7" name="Google Shape;2827;p49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8" name="Google Shape;2828;p49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29" name="Google Shape;2829;p49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0" name="Google Shape;2830;p49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1" name="Google Shape;2831;p49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2" name="Google Shape;2832;p49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3" name="Google Shape;2833;p49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4" name="Google Shape;2834;p49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35" name="Google Shape;2835;p49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836" name="Google Shape;2836;p49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837" name="Google Shape;2837;p49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838" name="Google Shape;2838;p49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39" name="Google Shape;2839;p49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40" name="Google Shape;2840;p49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41" name="Google Shape;2841;p49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42" name="Google Shape;2842;p49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43" name="Google Shape;2843;p49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844" name="Google Shape;2844;p49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45" name="Google Shape;2845;p49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46" name="Google Shape;2846;p49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847" name="Google Shape;2847;p49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848" name="Google Shape;2848;p49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49" name="Google Shape;2849;p49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850" name="Google Shape;2850;p49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851" name="Google Shape;2851;p49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52" name="Google Shape;2852;p49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853" name="Google Shape;2853;p49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854" name="Google Shape;2854;p49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855" name="Google Shape;2855;p49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856" name="Google Shape;2856;p4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2857" name="Google Shape;2857;p49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minimax(P,3,4)</a:t>
            </a:r>
            <a:endParaRPr/>
          </a:p>
        </p:txBody>
      </p:sp>
      <p:grpSp>
        <p:nvGrpSpPr>
          <p:cNvPr id="2858" name="Google Shape;2858;p49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859" name="Google Shape;2859;p49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860" name="Google Shape;2860;p49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861" name="Google Shape;2861;p49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2" name="Google Shape;2862;p49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863" name="Google Shape;2863;p49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864" name="Google Shape;2864;p49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865" name="Google Shape;2865;p49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866" name="Google Shape;2866;p49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867" name="Google Shape;2867;p49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868" name="Google Shape;2868;p49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869" name="Google Shape;2869;p49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870" name="Google Shape;2870;p49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871" name="Google Shape;2871;p49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872" name="Google Shape;2872;p49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873" name="Google Shape;2873;p49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874" name="Google Shape;2874;p49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875" name="Google Shape;2875;p49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876" name="Google Shape;2876;p49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877" name="Google Shape;2877;p49"/>
          <p:cNvSpPr txBox="1"/>
          <p:nvPr/>
        </p:nvSpPr>
        <p:spPr>
          <a:xfrm>
            <a:off x="7696200" y="47244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</p:txBody>
      </p:sp>
      <p:sp>
        <p:nvSpPr>
          <p:cNvPr id="2878" name="Google Shape;2878;p49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879" name="Google Shape;2879;p49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p50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51</a:t>
            </a:fld>
            <a:endParaRPr/>
          </a:p>
        </p:txBody>
      </p:sp>
      <p:sp>
        <p:nvSpPr>
          <p:cNvPr id="2885" name="Google Shape;2885;p50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</a:t>
            </a:r>
            <a:endParaRPr/>
          </a:p>
        </p:txBody>
      </p:sp>
      <p:sp>
        <p:nvSpPr>
          <p:cNvPr id="2886" name="Google Shape;2886;p50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2887" name="Google Shape;2887;p50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888" name="Google Shape;2888;p50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89" name="Google Shape;2889;p50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890" name="Google Shape;2890;p50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891" name="Google Shape;2891;p50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92" name="Google Shape;2892;p50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893" name="Google Shape;2893;p50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94" name="Google Shape;2894;p50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895" name="Google Shape;2895;p50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96" name="Google Shape;2896;p50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897" name="Google Shape;2897;p50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898" name="Google Shape;2898;p50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899" name="Google Shape;2899;p50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900" name="Google Shape;2900;p50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01" name="Google Shape;2901;p50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902" name="Google Shape;2902;p50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903" name="Google Shape;2903;p50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2904" name="Google Shape;2904;p50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05" name="Google Shape;2905;p50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06" name="Google Shape;2906;p50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07" name="Google Shape;2907;p50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08" name="Google Shape;2908;p50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09" name="Google Shape;2909;p50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0" name="Google Shape;2910;p50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1" name="Google Shape;2911;p50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2" name="Google Shape;2912;p50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13" name="Google Shape;2913;p50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914" name="Google Shape;2914;p50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915" name="Google Shape;2915;p50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916" name="Google Shape;2916;p50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7" name="Google Shape;2917;p50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8" name="Google Shape;2918;p50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19" name="Google Shape;2919;p50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20" name="Google Shape;2920;p50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21" name="Google Shape;2921;p50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2922" name="Google Shape;2922;p50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23" name="Google Shape;2923;p50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24" name="Google Shape;2924;p50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2925" name="Google Shape;2925;p50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2926" name="Google Shape;2926;p50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27" name="Google Shape;2927;p50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2928" name="Google Shape;2928;p50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2929" name="Google Shape;2929;p50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930" name="Google Shape;2930;p50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2931" name="Google Shape;2931;p50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2932" name="Google Shape;2932;p50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2933" name="Google Shape;2933;p5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2934" name="Google Shape;2934;p50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2935" name="Google Shape;2935;p50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936" name="Google Shape;2936;p50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2937" name="Google Shape;2937;p50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8" name="Google Shape;2938;p50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2939" name="Google Shape;2939;p50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2940" name="Google Shape;2940;p50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2941" name="Google Shape;2941;p50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942" name="Google Shape;2942;p50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2943" name="Google Shape;2943;p50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2944" name="Google Shape;2944;p50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945" name="Google Shape;2945;p50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2946" name="Google Shape;2946;p50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2947" name="Google Shape;2947;p50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2948" name="Google Shape;2948;p50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2949" name="Google Shape;2949;p50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2950" name="Google Shape;2950;p50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2951" name="Google Shape;2951;p50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2952" name="Google Shape;2952;p50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2953" name="Google Shape;2953;p50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minimax(J,2,4)</a:t>
            </a:r>
            <a:endParaRPr/>
          </a:p>
        </p:txBody>
      </p:sp>
      <p:sp>
        <p:nvSpPr>
          <p:cNvPr id="2954" name="Google Shape;2954;p50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= 9, since 9 &gt;= -infinity  (maximizing) </a:t>
            </a:r>
            <a:endParaRPr/>
          </a:p>
        </p:txBody>
      </p:sp>
      <p:sp>
        <p:nvSpPr>
          <p:cNvPr id="2955" name="Google Shape;2955;p50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J?</a:t>
            </a:r>
            <a:endParaRPr/>
          </a:p>
        </p:txBody>
      </p:sp>
      <p:grpSp>
        <p:nvGrpSpPr>
          <p:cNvPr id="2956" name="Google Shape;2956;p50"/>
          <p:cNvGrpSpPr/>
          <p:nvPr/>
        </p:nvGrpSpPr>
        <p:grpSpPr>
          <a:xfrm>
            <a:off x="3505200" y="4953000"/>
            <a:ext cx="1143000" cy="533400"/>
            <a:chOff x="2544" y="3408"/>
            <a:chExt cx="720" cy="336"/>
          </a:xfrm>
        </p:grpSpPr>
        <p:sp>
          <p:nvSpPr>
            <p:cNvPr id="2957" name="Google Shape;2957;p50"/>
            <p:cNvSpPr/>
            <p:nvPr/>
          </p:nvSpPr>
          <p:spPr>
            <a:xfrm>
              <a:off x="2544" y="3408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Q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-6</a:t>
              </a:r>
              <a:endParaRPr/>
            </a:p>
          </p:txBody>
        </p:sp>
        <p:sp>
          <p:nvSpPr>
            <p:cNvPr id="2958" name="Google Shape;2958;p50"/>
            <p:cNvSpPr/>
            <p:nvPr/>
          </p:nvSpPr>
          <p:spPr>
            <a:xfrm>
              <a:off x="2928" y="3408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R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0</a:t>
              </a:r>
              <a:endParaRPr/>
            </a:p>
          </p:txBody>
        </p:sp>
      </p:grpSp>
      <p:sp>
        <p:nvSpPr>
          <p:cNvPr id="2959" name="Google Shape;2959;p50"/>
          <p:cNvSpPr txBox="1"/>
          <p:nvPr/>
        </p:nvSpPr>
        <p:spPr>
          <a:xfrm>
            <a:off x="2514600" y="5715000"/>
            <a:ext cx="2063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</a:t>
            </a: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pruned states</a:t>
            </a:r>
            <a:endParaRPr/>
          </a:p>
        </p:txBody>
      </p:sp>
      <p:sp>
        <p:nvSpPr>
          <p:cNvPr id="2960" name="Google Shape;2960;p50"/>
          <p:cNvSpPr txBox="1"/>
          <p:nvPr/>
        </p:nvSpPr>
        <p:spPr>
          <a:xfrm>
            <a:off x="2743200" y="2133600"/>
            <a:ext cx="58674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7C8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since J’s alpha &gt;= C’s beta is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beta cutoff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Google Shape;2965;p51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52</a:t>
            </a:fld>
            <a:endParaRPr/>
          </a:p>
        </p:txBody>
      </p:sp>
      <p:sp>
        <p:nvSpPr>
          <p:cNvPr id="2966" name="Google Shape;2966;p51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2967" name="Google Shape;2967;p51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68" name="Google Shape;2968;p51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2969" name="Google Shape;2969;p51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2970" name="Google Shape;2970;p51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71" name="Google Shape;2971;p51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72" name="Google Shape;2972;p51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73" name="Google Shape;2973;p51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2974" name="Google Shape;2974;p51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75" name="Google Shape;2975;p51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2976" name="Google Shape;2976;p51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977" name="Google Shape;2977;p51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78" name="Google Shape;2978;p51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2979" name="Google Shape;2979;p51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80" name="Google Shape;2980;p51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2981" name="Google Shape;2981;p51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982" name="Google Shape;2982;p51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2983" name="Google Shape;2983;p51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4" name="Google Shape;2984;p51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5" name="Google Shape;2985;p51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6" name="Google Shape;2986;p51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7" name="Google Shape;2987;p51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8" name="Google Shape;2988;p51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89" name="Google Shape;2989;p51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90" name="Google Shape;2990;p51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91" name="Google Shape;2991;p51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92" name="Google Shape;2992;p51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2993" name="Google Shape;2993;p51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2994" name="Google Shape;2994;p51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2995" name="Google Shape;2995;p51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96" name="Google Shape;2996;p51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97" name="Google Shape;2997;p51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2998" name="Google Shape;2998;p51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2999" name="Google Shape;2999;p51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00" name="Google Shape;3000;p51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001" name="Google Shape;3001;p51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02" name="Google Shape;3002;p51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03" name="Google Shape;3003;p51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004" name="Google Shape;3004;p51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005" name="Google Shape;3005;p51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06" name="Google Shape;3006;p51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007" name="Google Shape;3007;p51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008" name="Google Shape;3008;p51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09" name="Google Shape;3009;p51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10" name="Google Shape;3010;p51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011" name="Google Shape;3011;p51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012" name="Google Shape;3012;p51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013" name="Google Shape;3013;p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3014" name="Google Shape;3014;p51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015" name="Google Shape;3015;p51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16" name="Google Shape;3016;p51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017" name="Google Shape;3017;p51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8" name="Google Shape;3018;p51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019" name="Google Shape;3019;p51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020" name="Google Shape;3020;p51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021" name="Google Shape;3021;p51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22" name="Google Shape;3022;p51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023" name="Google Shape;3023;p51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024" name="Google Shape;3024;p51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25" name="Google Shape;3025;p51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026" name="Google Shape;3026;p51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027" name="Google Shape;3027;p51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28" name="Google Shape;3028;p51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029" name="Google Shape;3029;p51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030" name="Google Shape;3030;p51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3031" name="Google Shape;3031;p51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032" name="Google Shape;3032;p51"/>
          <p:cNvSpPr txBox="1"/>
          <p:nvPr/>
        </p:nvSpPr>
        <p:spPr>
          <a:xfrm>
            <a:off x="7696200" y="50292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</p:txBody>
      </p:sp>
      <p:sp>
        <p:nvSpPr>
          <p:cNvPr id="3033" name="Google Shape;3033;p51"/>
          <p:cNvSpPr txBox="1"/>
          <p:nvPr/>
        </p:nvSpPr>
        <p:spPr>
          <a:xfrm>
            <a:off x="457200" y="1371600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☞"/>
            </a:pP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will choose P or better, thus J's lower bound is 9.</a:t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opponent won’t let computer take move to J</a:t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(since opponent already has better move at H).</a:t>
            </a:r>
            <a:endParaRPr/>
          </a:p>
        </p:txBody>
      </p:sp>
      <p:sp>
        <p:nvSpPr>
          <p:cNvPr id="3034" name="Google Shape;3034;p51"/>
          <p:cNvSpPr txBox="1"/>
          <p:nvPr/>
        </p:nvSpPr>
        <p:spPr>
          <a:xfrm>
            <a:off x="2514600" y="5715000"/>
            <a:ext cx="2063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</a:t>
            </a: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pruned states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9" name="Google Shape;3039;p52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53</a:t>
            </a:fld>
            <a:endParaRPr/>
          </a:p>
        </p:txBody>
      </p:sp>
      <p:sp>
        <p:nvSpPr>
          <p:cNvPr id="3040" name="Google Shape;3040;p52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041" name="Google Shape;3041;p52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42" name="Google Shape;3042;p52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043" name="Google Shape;3043;p52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044" name="Google Shape;3044;p52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45" name="Google Shape;3045;p52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46" name="Google Shape;3046;p52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47" name="Google Shape;3047;p52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048" name="Google Shape;3048;p52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49" name="Google Shape;3049;p52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050" name="Google Shape;3050;p52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051" name="Google Shape;3051;p52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52" name="Google Shape;3052;p52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053" name="Google Shape;3053;p52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54" name="Google Shape;3054;p52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055" name="Google Shape;3055;p52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056" name="Google Shape;3056;p52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057" name="Google Shape;3057;p52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58" name="Google Shape;3058;p52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59" name="Google Shape;3059;p52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0" name="Google Shape;3060;p52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1" name="Google Shape;3061;p52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2" name="Google Shape;3062;p52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3" name="Google Shape;3063;p52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4" name="Google Shape;3064;p52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65" name="Google Shape;3065;p52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66" name="Google Shape;3066;p52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067" name="Google Shape;3067;p52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068" name="Google Shape;3068;p52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069" name="Google Shape;3069;p52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70" name="Google Shape;3070;p52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71" name="Google Shape;3071;p52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72" name="Google Shape;3072;p52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73" name="Google Shape;3073;p52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74" name="Google Shape;3074;p52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075" name="Google Shape;3075;p52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076" name="Google Shape;3076;p52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77" name="Google Shape;3077;p52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078" name="Google Shape;3078;p52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079" name="Google Shape;3079;p52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080" name="Google Shape;3080;p52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081" name="Google Shape;3081;p52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082" name="Google Shape;3082;p52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083" name="Google Shape;3083;p52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084" name="Google Shape;3084;p52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085" name="Google Shape;3085;p52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086" name="Google Shape;3086;p52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087" name="Google Shape;3087;p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3088" name="Google Shape;3088;p52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089" name="Google Shape;3089;p52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90" name="Google Shape;3090;p52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091" name="Google Shape;3091;p52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2" name="Google Shape;3092;p52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093" name="Google Shape;3093;p52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094" name="Google Shape;3094;p52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095" name="Google Shape;3095;p52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96" name="Google Shape;3096;p52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097" name="Google Shape;3097;p52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098" name="Google Shape;3098;p52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099" name="Google Shape;3099;p52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100" name="Google Shape;3100;p52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101" name="Google Shape;3101;p52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02" name="Google Shape;3102;p52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103" name="Google Shape;3103;p52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104" name="Google Shape;3104;p52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3105" name="Google Shape;3105;p52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3106" name="Google Shape;3106;p52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minimax(C,1,4)</a:t>
            </a:r>
            <a:endParaRPr/>
          </a:p>
        </p:txBody>
      </p:sp>
      <p:sp>
        <p:nvSpPr>
          <p:cNvPr id="3107" name="Google Shape;3107;p52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beta doesn’t change, since 9 &gt; 3  (minimizing)</a:t>
            </a:r>
            <a:endParaRPr/>
          </a:p>
        </p:txBody>
      </p:sp>
      <p:sp>
        <p:nvSpPr>
          <p:cNvPr id="3108" name="Google Shape;3108;p52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C? </a:t>
            </a:r>
            <a:r>
              <a:rPr lang="en-US" sz="1800" b="1" i="0" u="none">
                <a:solidFill>
                  <a:srgbClr val="FF7C80"/>
                </a:solidFill>
                <a:latin typeface="Arial"/>
                <a:ea typeface="Arial"/>
                <a:cs typeface="Arial"/>
                <a:sym typeface="Arial"/>
              </a:rPr>
              <a:t>No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no more successors for C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Google Shape;3113;p53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54</a:t>
            </a:fld>
            <a:endParaRPr/>
          </a:p>
        </p:txBody>
      </p:sp>
      <p:sp>
        <p:nvSpPr>
          <p:cNvPr id="3114" name="Google Shape;3114;p53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sp>
        <p:nvSpPr>
          <p:cNvPr id="3115" name="Google Shape;3115;p53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sp>
        <p:nvSpPr>
          <p:cNvPr id="3116" name="Google Shape;3116;p53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117" name="Google Shape;3117;p53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18" name="Google Shape;3118;p53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119" name="Google Shape;3119;p53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120" name="Google Shape;3120;p53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21" name="Google Shape;3121;p53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22" name="Google Shape;3122;p53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23" name="Google Shape;3123;p53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124" name="Google Shape;3124;p53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25" name="Google Shape;3125;p53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126" name="Google Shape;3126;p53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127" name="Google Shape;3127;p53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28" name="Google Shape;3128;p53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129" name="Google Shape;3129;p53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30" name="Google Shape;3130;p53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131" name="Google Shape;3131;p53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132" name="Google Shape;3132;p53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133" name="Google Shape;3133;p53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34" name="Google Shape;3134;p53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35" name="Google Shape;3135;p53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36" name="Google Shape;3136;p53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37" name="Google Shape;3137;p53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38" name="Google Shape;3138;p53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39" name="Google Shape;3139;p53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40" name="Google Shape;3140;p53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41" name="Google Shape;3141;p53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42" name="Google Shape;3142;p53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143" name="Google Shape;3143;p53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144" name="Google Shape;3144;p53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145" name="Google Shape;3145;p53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46" name="Google Shape;3146;p53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47" name="Google Shape;3147;p53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48" name="Google Shape;3148;p53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49" name="Google Shape;3149;p53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150" name="Google Shape;3150;p53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151" name="Google Shape;3151;p53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52" name="Google Shape;3152;p53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53" name="Google Shape;3153;p53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154" name="Google Shape;3154;p53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155" name="Google Shape;3155;p53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56" name="Google Shape;3156;p53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157" name="Google Shape;3157;p53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158" name="Google Shape;3158;p53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159" name="Google Shape;3159;p53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160" name="Google Shape;3160;p53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161" name="Google Shape;3161;p53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162" name="Google Shape;3162;p5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3163" name="Google Shape;3163;p53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164" name="Google Shape;3164;p53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65" name="Google Shape;3165;p53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166" name="Google Shape;3166;p53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7" name="Google Shape;3167;p53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168" name="Google Shape;3168;p53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169" name="Google Shape;3169;p53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170" name="Google Shape;3170;p53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71" name="Google Shape;3171;p53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172" name="Google Shape;3172;p53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173" name="Google Shape;3173;p53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74" name="Google Shape;3174;p53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175" name="Google Shape;3175;p53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176" name="Google Shape;3176;p53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177" name="Google Shape;3177;p53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178" name="Google Shape;3178;p53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179" name="Google Shape;3179;p53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minimax(A,0,4)</a:t>
            </a:r>
            <a:endParaRPr/>
          </a:p>
        </p:txBody>
      </p:sp>
      <p:sp>
        <p:nvSpPr>
          <p:cNvPr id="3180" name="Google Shape;3180;p53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= 3, since 3 &gt;= -5  (maximizing)</a:t>
            </a:r>
            <a:endParaRPr/>
          </a:p>
        </p:txBody>
      </p:sp>
      <p:sp>
        <p:nvSpPr>
          <p:cNvPr id="3181" name="Google Shape;3181;p53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A?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there are more successors, no cutoff test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6" name="Google Shape;3186;p5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55</a:t>
            </a:fld>
            <a:endParaRPr/>
          </a:p>
        </p:txBody>
      </p:sp>
      <p:sp>
        <p:nvSpPr>
          <p:cNvPr id="3187" name="Google Shape;3187;p54"/>
          <p:cNvSpPr txBox="1"/>
          <p:nvPr/>
        </p:nvSpPr>
        <p:spPr>
          <a:xfrm>
            <a:off x="2514600" y="5715000"/>
            <a:ext cx="231775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</a:t>
            </a:r>
            <a:endParaRPr/>
          </a:p>
        </p:txBody>
      </p:sp>
      <p:sp>
        <p:nvSpPr>
          <p:cNvPr id="3188" name="Google Shape;3188;p54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189" name="Google Shape;3189;p54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90" name="Google Shape;3190;p54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191" name="Google Shape;3191;p54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192" name="Google Shape;3192;p54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93" name="Google Shape;3193;p54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194" name="Google Shape;3194;p54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95" name="Google Shape;3195;p54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196" name="Google Shape;3196;p54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197" name="Google Shape;3197;p54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198" name="Google Shape;3198;p54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199" name="Google Shape;3199;p54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00" name="Google Shape;3200;p54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201" name="Google Shape;3201;p54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02" name="Google Shape;3202;p54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203" name="Google Shape;3203;p54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204" name="Google Shape;3204;p54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205" name="Google Shape;3205;p54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06" name="Google Shape;3206;p54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07" name="Google Shape;3207;p54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08" name="Google Shape;3208;p54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09" name="Google Shape;3209;p54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0" name="Google Shape;3210;p54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1" name="Google Shape;3211;p54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2" name="Google Shape;3212;p54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3" name="Google Shape;3213;p54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14" name="Google Shape;3214;p54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215" name="Google Shape;3215;p54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216" name="Google Shape;3216;p54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217" name="Google Shape;3217;p54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8" name="Google Shape;3218;p54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19" name="Google Shape;3219;p54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20" name="Google Shape;3220;p54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21" name="Google Shape;3221;p54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222" name="Google Shape;3222;p54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223" name="Google Shape;3223;p54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24" name="Google Shape;3224;p54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25" name="Google Shape;3225;p54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226" name="Google Shape;3226;p54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227" name="Google Shape;3227;p54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28" name="Google Shape;3228;p54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229" name="Google Shape;3229;p54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230" name="Google Shape;3230;p54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231" name="Google Shape;3231;p54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232" name="Google Shape;3232;p54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233" name="Google Shape;3233;p54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234" name="Google Shape;3234;p54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235" name="Google Shape;3235;p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3236" name="Google Shape;3236;p54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0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	minimax(D,1,4)</a:t>
            </a:r>
            <a:endParaRPr/>
          </a:p>
        </p:txBody>
      </p:sp>
      <p:grpSp>
        <p:nvGrpSpPr>
          <p:cNvPr id="3237" name="Google Shape;3237;p54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238" name="Google Shape;3238;p54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239" name="Google Shape;3239;p54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240" name="Google Shape;3240;p54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1" name="Google Shape;3241;p54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242" name="Google Shape;3242;p54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243" name="Google Shape;3243;p54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244" name="Google Shape;3244;p54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245" name="Google Shape;3245;p54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246" name="Google Shape;3246;p54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247" name="Google Shape;3247;p54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248" name="Google Shape;3248;p54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249" name="Google Shape;3249;p54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250" name="Google Shape;3250;p54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251" name="Google Shape;3251;p54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252" name="Google Shape;3252;p54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253" name="Google Shape;3253;p54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sp>
        <p:nvSpPr>
          <p:cNvPr id="3254" name="Google Shape;3254;p54"/>
          <p:cNvSpPr txBox="1"/>
          <p:nvPr/>
        </p:nvSpPr>
        <p:spPr>
          <a:xfrm>
            <a:off x="7696200" y="53340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</p:txBody>
      </p:sp>
      <p:sp>
        <p:nvSpPr>
          <p:cNvPr id="3255" name="Google Shape;3255;p54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256" name="Google Shape;3256;p54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evaluate and return SBE value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1" name="Google Shape;3261;p55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56</a:t>
            </a:fld>
            <a:endParaRPr/>
          </a:p>
        </p:txBody>
      </p:sp>
      <p:sp>
        <p:nvSpPr>
          <p:cNvPr id="3262" name="Google Shape;3262;p55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263" name="Google Shape;3263;p55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64" name="Google Shape;3264;p55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265" name="Google Shape;3265;p55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266" name="Google Shape;3266;p55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67" name="Google Shape;3267;p55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68" name="Google Shape;3268;p55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69" name="Google Shape;3269;p55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270" name="Google Shape;3270;p55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71" name="Google Shape;3271;p55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272" name="Google Shape;3272;p55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273" name="Google Shape;3273;p55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74" name="Google Shape;3274;p55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275" name="Google Shape;3275;p55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76" name="Google Shape;3276;p55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277" name="Google Shape;3277;p55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278" name="Google Shape;3278;p55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279" name="Google Shape;3279;p55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0" name="Google Shape;3280;p55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1" name="Google Shape;3281;p55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2" name="Google Shape;3282;p55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3" name="Google Shape;3283;p55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4" name="Google Shape;3284;p55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5" name="Google Shape;3285;p55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6" name="Google Shape;3286;p55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87" name="Google Shape;3287;p55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88" name="Google Shape;3288;p55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289" name="Google Shape;3289;p55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290" name="Google Shape;3290;p55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291" name="Google Shape;3291;p55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92" name="Google Shape;3292;p55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93" name="Google Shape;3293;p55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94" name="Google Shape;3294;p55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95" name="Google Shape;3295;p55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296" name="Google Shape;3296;p55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297" name="Google Shape;3297;p55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298" name="Google Shape;3298;p55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299" name="Google Shape;3299;p55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300" name="Google Shape;3300;p55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301" name="Google Shape;3301;p55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02" name="Google Shape;3302;p55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303" name="Google Shape;3303;p55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304" name="Google Shape;3304;p55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305" name="Google Shape;3305;p55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06" name="Google Shape;3306;p55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307" name="Google Shape;3307;p55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08" name="Google Shape;3308;p55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309" name="Google Shape;3309;p5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grpSp>
        <p:nvGrpSpPr>
          <p:cNvPr id="3310" name="Google Shape;3310;p55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311" name="Google Shape;3311;p55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12" name="Google Shape;3312;p55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313" name="Google Shape;3313;p55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4" name="Google Shape;3314;p55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315" name="Google Shape;3315;p55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316" name="Google Shape;3316;p55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317" name="Google Shape;3317;p55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18" name="Google Shape;3318;p55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319" name="Google Shape;3319;p55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320" name="Google Shape;3320;p55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21" name="Google Shape;3321;p55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322" name="Google Shape;3322;p55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323" name="Google Shape;3323;p55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24" name="Google Shape;3324;p55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325" name="Google Shape;3325;p55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326" name="Google Shape;3326;p55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sp>
        <p:nvSpPr>
          <p:cNvPr id="3327" name="Google Shape;3327;p55"/>
          <p:cNvSpPr txBox="1"/>
          <p:nvPr/>
        </p:nvSpPr>
        <p:spPr>
          <a:xfrm>
            <a:off x="457200" y="1371600"/>
            <a:ext cx="2590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back to</a:t>
            </a:r>
            <a:endParaRPr/>
          </a:p>
          <a:p>
            <a:pPr marL="342900" marR="0" lvl="0" indent="-34290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ourier New"/>
              <a:buNone/>
            </a:pPr>
            <a:r>
              <a:rPr lang="en-US" sz="2000" b="1" i="0" u="none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minimax(A,0,4)</a:t>
            </a:r>
            <a:endParaRPr/>
          </a:p>
        </p:txBody>
      </p:sp>
      <p:sp>
        <p:nvSpPr>
          <p:cNvPr id="3328" name="Google Shape;3328;p55"/>
          <p:cNvSpPr txBox="1"/>
          <p:nvPr/>
        </p:nvSpPr>
        <p:spPr>
          <a:xfrm>
            <a:off x="3200400" y="1371600"/>
            <a:ext cx="57150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alpha doesn’t change, since 0 &lt; 3  (maximizing)</a:t>
            </a:r>
            <a:endParaRPr/>
          </a:p>
        </p:txBody>
      </p:sp>
      <p:sp>
        <p:nvSpPr>
          <p:cNvPr id="3329" name="Google Shape;3329;p55"/>
          <p:cNvSpPr txBox="1"/>
          <p:nvPr/>
        </p:nvSpPr>
        <p:spPr>
          <a:xfrm>
            <a:off x="533400" y="2133600"/>
            <a:ext cx="80772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Keep expanding A? </a:t>
            </a: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Yes</a:t>
            </a:r>
            <a:r>
              <a:rPr lang="en-US"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since there are more successors, no cutoff test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4" name="Google Shape;3334;p56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</a:t>
            </a:fld>
            <a:endParaRPr/>
          </a:p>
        </p:txBody>
      </p:sp>
      <p:sp>
        <p:nvSpPr>
          <p:cNvPr id="3335" name="Google Shape;3335;p56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336" name="Google Shape;3336;p56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37" name="Google Shape;3337;p56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338" name="Google Shape;3338;p56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339" name="Google Shape;3339;p56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40" name="Google Shape;3340;p56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41" name="Google Shape;3341;p56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42" name="Google Shape;3342;p56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343" name="Google Shape;3343;p56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44" name="Google Shape;3344;p56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345" name="Google Shape;3345;p56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346" name="Google Shape;3346;p56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47" name="Google Shape;3347;p56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348" name="Google Shape;3348;p56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49" name="Google Shape;3349;p56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sp>
        <p:nvSpPr>
          <p:cNvPr id="3350" name="Google Shape;3350;p56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351" name="Google Shape;3351;p56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352" name="Google Shape;3352;p56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3" name="Google Shape;3353;p56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4" name="Google Shape;3354;p56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5" name="Google Shape;3355;p56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6" name="Google Shape;3356;p56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7" name="Google Shape;3357;p56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8" name="Google Shape;3358;p56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59" name="Google Shape;3359;p56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60" name="Google Shape;3360;p56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61" name="Google Shape;3361;p56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362" name="Google Shape;3362;p56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363" name="Google Shape;3363;p56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364" name="Google Shape;3364;p56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65" name="Google Shape;3365;p56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66" name="Google Shape;3366;p56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67" name="Google Shape;3367;p56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68" name="Google Shape;3368;p56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369" name="Google Shape;3369;p56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370" name="Google Shape;3370;p56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371" name="Google Shape;3371;p56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72" name="Google Shape;3372;p56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373" name="Google Shape;3373;p56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374" name="Google Shape;3374;p56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375" name="Google Shape;3375;p56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</p:txBody>
      </p:sp>
      <p:sp>
        <p:nvSpPr>
          <p:cNvPr id="3376" name="Google Shape;3376;p56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377" name="Google Shape;3377;p56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378" name="Google Shape;3378;p56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79" name="Google Shape;3379;p56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380" name="Google Shape;3380;p56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381" name="Google Shape;3381;p56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382" name="Google Shape;3382;p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3383" name="Google Shape;3383;p56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☞"/>
            </a:pP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does the algorithm finish searching the tree?</a:t>
            </a:r>
            <a:endParaRPr/>
          </a:p>
        </p:txBody>
      </p:sp>
      <p:grpSp>
        <p:nvGrpSpPr>
          <p:cNvPr id="3384" name="Google Shape;3384;p56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385" name="Google Shape;3385;p56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86" name="Google Shape;3386;p56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387" name="Google Shape;3387;p56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8" name="Google Shape;3388;p56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389" name="Google Shape;3389;p56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390" name="Google Shape;3390;p56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391" name="Google Shape;3391;p56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92" name="Google Shape;3392;p56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393" name="Google Shape;3393;p56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394" name="Google Shape;3394;p56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95" name="Google Shape;3395;p56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396" name="Google Shape;3396;p56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397" name="Google Shape;3397;p56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398" name="Google Shape;3398;p56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399" name="Google Shape;3399;p56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400" name="Google Shape;3400;p56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Google Shape;3405;p57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58</a:t>
            </a:fld>
            <a:endParaRPr/>
          </a:p>
        </p:txBody>
      </p:sp>
      <p:sp>
        <p:nvSpPr>
          <p:cNvPr id="3406" name="Google Shape;3406;p57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407" name="Google Shape;3407;p57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08" name="Google Shape;3408;p57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409" name="Google Shape;3409;p57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410" name="Google Shape;3410;p57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11" name="Google Shape;3411;p57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12" name="Google Shape;3412;p57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13" name="Google Shape;3413;p57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414" name="Google Shape;3414;p57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15" name="Google Shape;3415;p57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416" name="Google Shape;3416;p57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417" name="Google Shape;3417;p57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18" name="Google Shape;3418;p57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419" name="Google Shape;3419;p57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20" name="Google Shape;3420;p57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=2</a:t>
            </a:r>
            <a:endParaRPr/>
          </a:p>
        </p:txBody>
      </p:sp>
      <p:sp>
        <p:nvSpPr>
          <p:cNvPr id="3421" name="Google Shape;3421;p57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422" name="Google Shape;3422;p57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423" name="Google Shape;3423;p57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24" name="Google Shape;3424;p57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25" name="Google Shape;3425;p57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26" name="Google Shape;3426;p57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27" name="Google Shape;3427;p57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28" name="Google Shape;3428;p57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29" name="Google Shape;3429;p57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30" name="Google Shape;3430;p57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31" name="Google Shape;3431;p57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32" name="Google Shape;3432;p57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433" name="Google Shape;3433;p57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434" name="Google Shape;3434;p57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435" name="Google Shape;3435;p57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36" name="Google Shape;3436;p57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37" name="Google Shape;3437;p57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38" name="Google Shape;3438;p57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39" name="Google Shape;3439;p57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40" name="Google Shape;3440;p57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441" name="Google Shape;3441;p57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42" name="Google Shape;3442;p57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43" name="Google Shape;3443;p57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444" name="Google Shape;3444;p57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445" name="Google Shape;3445;p57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46" name="Google Shape;3446;p57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=5</a:t>
            </a:r>
            <a:endParaRPr/>
          </a:p>
        </p:txBody>
      </p:sp>
      <p:sp>
        <p:nvSpPr>
          <p:cNvPr id="3447" name="Google Shape;3447;p57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448" name="Google Shape;3448;p57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449" name="Google Shape;3449;p57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450" name="Google Shape;3450;p57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451" name="Google Shape;3451;p57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452" name="Google Shape;3452;p57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453" name="Google Shape;3453;p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3454" name="Google Shape;3454;p57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Stop Expanding E since A's alpha &gt;= E's beta is </a:t>
            </a:r>
            <a:r>
              <a:rPr lang="en-US" sz="20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true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r>
              <a:rPr lang="en-US" sz="20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alpha cutoff</a:t>
            </a:r>
            <a:endParaRPr/>
          </a:p>
        </p:txBody>
      </p:sp>
      <p:grpSp>
        <p:nvGrpSpPr>
          <p:cNvPr id="3455" name="Google Shape;3455;p57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456" name="Google Shape;3456;p57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457" name="Google Shape;3457;p57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458" name="Google Shape;3458;p57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9" name="Google Shape;3459;p57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460" name="Google Shape;3460;p57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461" name="Google Shape;3461;p57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462" name="Google Shape;3462;p57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463" name="Google Shape;3463;p57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464" name="Google Shape;3464;p57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465" name="Google Shape;3465;p57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466" name="Google Shape;3466;p57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467" name="Google Shape;3467;p57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468" name="Google Shape;3468;p57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469" name="Google Shape;3469;p57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470" name="Google Shape;3470;p57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471" name="Google Shape;3471;p57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sp>
        <p:nvSpPr>
          <p:cNvPr id="3472" name="Google Shape;3472;p57"/>
          <p:cNvSpPr txBox="1"/>
          <p:nvPr/>
        </p:nvSpPr>
        <p:spPr>
          <a:xfrm>
            <a:off x="457200" y="1828800"/>
            <a:ext cx="84582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Noto Sans Symbols"/>
              <a:buChar char="☞"/>
            </a:pP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Why?</a:t>
            </a:r>
            <a:endParaRPr/>
          </a:p>
          <a:p>
            <a:pPr marL="342900" marR="0" lvl="0" indent="-342900" algn="l" rtl="0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Smart opponent will choose L or worse, thus E's upper bound is 2.</a:t>
            </a:r>
            <a:b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Computer already has better move at C.</a:t>
            </a:r>
            <a:endParaRPr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7" name="Google Shape;3477;p58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59</a:t>
            </a:fld>
            <a:endParaRPr/>
          </a:p>
        </p:txBody>
      </p:sp>
      <p:sp>
        <p:nvSpPr>
          <p:cNvPr id="3478" name="Google Shape;3478;p58"/>
          <p:cNvSpPr txBox="1"/>
          <p:nvPr/>
        </p:nvSpPr>
        <p:spPr>
          <a:xfrm>
            <a:off x="2514600" y="5715000"/>
            <a:ext cx="44386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green: </a:t>
            </a:r>
            <a:r>
              <a:rPr lang="en-US" sz="1800" b="0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terminal states,</a:t>
            </a:r>
            <a:r>
              <a:rPr lang="en-US" sz="1800" b="1" i="0" u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red: </a:t>
            </a:r>
            <a:r>
              <a:rPr lang="en-US" sz="18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pruned states</a:t>
            </a:r>
            <a:br>
              <a:rPr lang="en-US" sz="18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rPr>
              <a:t>blue: </a:t>
            </a:r>
            <a:r>
              <a:rPr lang="en-US" sz="1800" b="0" i="0" u="none">
                <a:solidFill>
                  <a:srgbClr val="3399FF"/>
                </a:solidFill>
                <a:latin typeface="Arial"/>
                <a:ea typeface="Arial"/>
                <a:cs typeface="Arial"/>
                <a:sym typeface="Arial"/>
              </a:rPr>
              <a:t>non-terminal state (depth limit)</a:t>
            </a:r>
            <a:endParaRPr/>
          </a:p>
        </p:txBody>
      </p:sp>
      <p:sp>
        <p:nvSpPr>
          <p:cNvPr id="3479" name="Google Shape;3479;p58"/>
          <p:cNvSpPr/>
          <p:nvPr/>
        </p:nvSpPr>
        <p:spPr>
          <a:xfrm>
            <a:off x="1295400" y="4953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=-3</a:t>
            </a:r>
            <a:endParaRPr/>
          </a:p>
        </p:txBody>
      </p:sp>
      <p:cxnSp>
        <p:nvCxnSpPr>
          <p:cNvPr id="3480" name="Google Shape;3480;p58"/>
          <p:cNvCxnSpPr/>
          <p:nvPr/>
        </p:nvCxnSpPr>
        <p:spPr>
          <a:xfrm flipH="1">
            <a:off x="1257300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81" name="Google Shape;3481;p58"/>
          <p:cNvSpPr/>
          <p:nvPr/>
        </p:nvSpPr>
        <p:spPr>
          <a:xfrm>
            <a:off x="990600" y="5715000"/>
            <a:ext cx="533400" cy="533400"/>
          </a:xfrm>
          <a:prstGeom prst="ellipse">
            <a:avLst/>
          </a:prstGeom>
          <a:solidFill>
            <a:srgbClr val="3399FF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-3</a:t>
            </a:r>
            <a:endParaRPr/>
          </a:p>
        </p:txBody>
      </p:sp>
      <p:sp>
        <p:nvSpPr>
          <p:cNvPr id="3482" name="Google Shape;3482;p58"/>
          <p:cNvSpPr/>
          <p:nvPr/>
        </p:nvSpPr>
        <p:spPr>
          <a:xfrm>
            <a:off x="12954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=-5</a:t>
            </a:r>
            <a:endParaRPr/>
          </a:p>
        </p:txBody>
      </p:sp>
      <p:cxnSp>
        <p:nvCxnSpPr>
          <p:cNvPr id="3483" name="Google Shape;3483;p58"/>
          <p:cNvCxnSpPr/>
          <p:nvPr/>
        </p:nvCxnSpPr>
        <p:spPr>
          <a:xfrm flipH="1">
            <a:off x="1257300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84" name="Google Shape;3484;p58"/>
          <p:cNvCxnSpPr/>
          <p:nvPr/>
        </p:nvCxnSpPr>
        <p:spPr>
          <a:xfrm>
            <a:off x="1751012" y="3897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85" name="Google Shape;3485;p58"/>
          <p:cNvCxnSpPr/>
          <p:nvPr/>
        </p:nvCxnSpPr>
        <p:spPr>
          <a:xfrm flipH="1">
            <a:off x="952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86" name="Google Shape;3486;p58"/>
          <p:cNvSpPr/>
          <p:nvPr/>
        </p:nvSpPr>
        <p:spPr>
          <a:xfrm>
            <a:off x="6858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/>
          </a:p>
        </p:txBody>
      </p:sp>
      <p:cxnSp>
        <p:nvCxnSpPr>
          <p:cNvPr id="3487" name="Google Shape;3487;p58"/>
          <p:cNvCxnSpPr/>
          <p:nvPr/>
        </p:nvCxnSpPr>
        <p:spPr>
          <a:xfrm>
            <a:off x="1446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88" name="Google Shape;3488;p58"/>
          <p:cNvSpPr/>
          <p:nvPr/>
        </p:nvSpPr>
        <p:spPr>
          <a:xfrm>
            <a:off x="9906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</a:t>
            </a:r>
            <a:b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=4</a:t>
            </a:r>
            <a:endParaRPr/>
          </a:p>
        </p:txBody>
      </p:sp>
      <p:sp>
        <p:nvSpPr>
          <p:cNvPr id="3489" name="Google Shape;3489;p58"/>
          <p:cNvSpPr/>
          <p:nvPr/>
        </p:nvSpPr>
        <p:spPr>
          <a:xfrm>
            <a:off x="16002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490" name="Google Shape;3490;p58"/>
          <p:cNvCxnSpPr/>
          <p:nvPr/>
        </p:nvCxnSpPr>
        <p:spPr>
          <a:xfrm>
            <a:off x="1751012" y="5421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91" name="Google Shape;3491;p58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cxnSp>
        <p:nvCxnSpPr>
          <p:cNvPr id="3492" name="Google Shape;3492;p58"/>
          <p:cNvCxnSpPr/>
          <p:nvPr/>
        </p:nvCxnSpPr>
        <p:spPr>
          <a:xfrm flipH="1">
            <a:off x="1562100" y="3086100"/>
            <a:ext cx="2082800" cy="330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493" name="Google Shape;3493;p58"/>
          <p:cNvSpPr/>
          <p:nvPr/>
        </p:nvSpPr>
        <p:spPr>
          <a:xfrm>
            <a:off x="60960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=2</a:t>
            </a:r>
            <a:endParaRPr/>
          </a:p>
        </p:txBody>
      </p:sp>
      <p:sp>
        <p:nvSpPr>
          <p:cNvPr id="3494" name="Google Shape;3494;p58"/>
          <p:cNvSpPr/>
          <p:nvPr/>
        </p:nvSpPr>
        <p:spPr>
          <a:xfrm>
            <a:off x="4495800" y="3429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495" name="Google Shape;3495;p58"/>
          <p:cNvSpPr/>
          <p:nvPr/>
        </p:nvSpPr>
        <p:spPr>
          <a:xfrm>
            <a:off x="2895600" y="3429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cxnSp>
        <p:nvCxnSpPr>
          <p:cNvPr id="3496" name="Google Shape;3496;p58"/>
          <p:cNvCxnSpPr/>
          <p:nvPr/>
        </p:nvCxnSpPr>
        <p:spPr>
          <a:xfrm flipH="1">
            <a:off x="57531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97" name="Google Shape;3497;p58"/>
          <p:cNvCxnSpPr/>
          <p:nvPr/>
        </p:nvCxnSpPr>
        <p:spPr>
          <a:xfrm>
            <a:off x="63627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98" name="Google Shape;3498;p58"/>
          <p:cNvCxnSpPr/>
          <p:nvPr/>
        </p:nvCxnSpPr>
        <p:spPr>
          <a:xfrm>
            <a:off x="65516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499" name="Google Shape;3499;p58"/>
          <p:cNvCxnSpPr/>
          <p:nvPr/>
        </p:nvCxnSpPr>
        <p:spPr>
          <a:xfrm flipH="1">
            <a:off x="2552700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00" name="Google Shape;3500;p58"/>
          <p:cNvCxnSpPr/>
          <p:nvPr/>
        </p:nvCxnSpPr>
        <p:spPr>
          <a:xfrm>
            <a:off x="3162300" y="39751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01" name="Google Shape;3501;p58"/>
          <p:cNvCxnSpPr/>
          <p:nvPr/>
        </p:nvCxnSpPr>
        <p:spPr>
          <a:xfrm>
            <a:off x="3351212" y="3897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02" name="Google Shape;3502;p58"/>
          <p:cNvCxnSpPr/>
          <p:nvPr/>
        </p:nvCxnSpPr>
        <p:spPr>
          <a:xfrm>
            <a:off x="4113212" y="3287712"/>
            <a:ext cx="649287" cy="1285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03" name="Google Shape;3503;p58"/>
          <p:cNvCxnSpPr/>
          <p:nvPr/>
        </p:nvCxnSpPr>
        <p:spPr>
          <a:xfrm>
            <a:off x="4203700" y="3086100"/>
            <a:ext cx="2159000" cy="3302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04" name="Google Shape;3504;p58"/>
          <p:cNvCxnSpPr/>
          <p:nvPr/>
        </p:nvCxnSpPr>
        <p:spPr>
          <a:xfrm flipH="1">
            <a:off x="3162300" y="3287712"/>
            <a:ext cx="573087" cy="128587"/>
          </a:xfrm>
          <a:prstGeom prst="straightConnector1">
            <a:avLst/>
          </a:prstGeom>
          <a:noFill/>
          <a:ln w="6350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05" name="Google Shape;3505;p58"/>
          <p:cNvSpPr/>
          <p:nvPr/>
        </p:nvSpPr>
        <p:spPr>
          <a:xfrm>
            <a:off x="4114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/>
          </a:p>
        </p:txBody>
      </p:sp>
      <p:sp>
        <p:nvSpPr>
          <p:cNvPr id="3506" name="Google Shape;3506;p58"/>
          <p:cNvSpPr/>
          <p:nvPr/>
        </p:nvSpPr>
        <p:spPr>
          <a:xfrm>
            <a:off x="2895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/>
          </a:p>
        </p:txBody>
      </p:sp>
      <p:sp>
        <p:nvSpPr>
          <p:cNvPr id="3507" name="Google Shape;3507;p58"/>
          <p:cNvSpPr/>
          <p:nvPr/>
        </p:nvSpPr>
        <p:spPr>
          <a:xfrm>
            <a:off x="35052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-6</a:t>
            </a:r>
            <a:endParaRPr/>
          </a:p>
        </p:txBody>
      </p:sp>
      <p:cxnSp>
        <p:nvCxnSpPr>
          <p:cNvPr id="3508" name="Google Shape;3508;p58"/>
          <p:cNvCxnSpPr/>
          <p:nvPr/>
        </p:nvCxnSpPr>
        <p:spPr>
          <a:xfrm flipH="1">
            <a:off x="3162300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09" name="Google Shape;3509;p58"/>
          <p:cNvCxnSpPr/>
          <p:nvPr/>
        </p:nvCxnSpPr>
        <p:spPr>
          <a:xfrm>
            <a:off x="3771900" y="4737100"/>
            <a:ext cx="0" cy="2032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10" name="Google Shape;3510;p58"/>
          <p:cNvCxnSpPr/>
          <p:nvPr/>
        </p:nvCxnSpPr>
        <p:spPr>
          <a:xfrm>
            <a:off x="3960812" y="46593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11" name="Google Shape;3511;p58"/>
          <p:cNvCxnSpPr/>
          <p:nvPr/>
        </p:nvCxnSpPr>
        <p:spPr>
          <a:xfrm flipH="1">
            <a:off x="54483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12" name="Google Shape;3512;p58"/>
          <p:cNvSpPr/>
          <p:nvPr/>
        </p:nvSpPr>
        <p:spPr>
          <a:xfrm>
            <a:off x="51816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13" name="Google Shape;3513;p58"/>
          <p:cNvSpPr/>
          <p:nvPr/>
        </p:nvSpPr>
        <p:spPr>
          <a:xfrm>
            <a:off x="5791200" y="4953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514" name="Google Shape;3514;p58"/>
          <p:cNvCxnSpPr/>
          <p:nvPr/>
        </p:nvCxnSpPr>
        <p:spPr>
          <a:xfrm>
            <a:off x="59420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15" name="Google Shape;3515;p58"/>
          <p:cNvCxnSpPr/>
          <p:nvPr/>
        </p:nvCxnSpPr>
        <p:spPr>
          <a:xfrm flipH="1">
            <a:off x="6667500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16" name="Google Shape;3516;p58"/>
          <p:cNvSpPr/>
          <p:nvPr/>
        </p:nvSpPr>
        <p:spPr>
          <a:xfrm>
            <a:off x="64008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517" name="Google Shape;3517;p58"/>
          <p:cNvSpPr/>
          <p:nvPr/>
        </p:nvSpPr>
        <p:spPr>
          <a:xfrm>
            <a:off x="7010400" y="4953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518" name="Google Shape;3518;p58"/>
          <p:cNvCxnSpPr/>
          <p:nvPr/>
        </p:nvCxnSpPr>
        <p:spPr>
          <a:xfrm>
            <a:off x="7161212" y="46593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19" name="Google Shape;3519;p58"/>
          <p:cNvSpPr/>
          <p:nvPr/>
        </p:nvSpPr>
        <p:spPr>
          <a:xfrm>
            <a:off x="54864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=5</a:t>
            </a:r>
            <a:endParaRPr/>
          </a:p>
        </p:txBody>
      </p:sp>
      <p:sp>
        <p:nvSpPr>
          <p:cNvPr id="3520" name="Google Shape;3520;p58"/>
          <p:cNvSpPr/>
          <p:nvPr/>
        </p:nvSpPr>
        <p:spPr>
          <a:xfrm>
            <a:off x="6705600" y="4191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521" name="Google Shape;3521;p58"/>
          <p:cNvSpPr/>
          <p:nvPr/>
        </p:nvSpPr>
        <p:spPr>
          <a:xfrm>
            <a:off x="228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22" name="Google Shape;3522;p58"/>
          <p:cNvSpPr/>
          <p:nvPr/>
        </p:nvSpPr>
        <p:spPr>
          <a:xfrm>
            <a:off x="28956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523" name="Google Shape;3523;p58"/>
          <p:cNvSpPr/>
          <p:nvPr/>
        </p:nvSpPr>
        <p:spPr>
          <a:xfrm>
            <a:off x="3505200" y="41910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=9</a:t>
            </a:r>
            <a:endParaRPr/>
          </a:p>
        </p:txBody>
      </p:sp>
      <p:sp>
        <p:nvSpPr>
          <p:cNvPr id="3524" name="Google Shape;3524;p58"/>
          <p:cNvSpPr/>
          <p:nvPr/>
        </p:nvSpPr>
        <p:spPr>
          <a:xfrm>
            <a:off x="6096000" y="41910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525" name="Google Shape;3525;p58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/>
          </a:p>
        </p:txBody>
      </p:sp>
      <p:sp>
        <p:nvSpPr>
          <p:cNvPr id="3526" name="Google Shape;3526;p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Search Example</a:t>
            </a:r>
            <a:endParaRPr/>
          </a:p>
        </p:txBody>
      </p:sp>
      <p:sp>
        <p:nvSpPr>
          <p:cNvPr id="3527" name="Google Shape;3527;p5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84582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Result: </a:t>
            </a: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Computer chooses move to C.</a:t>
            </a:r>
            <a:endParaRPr/>
          </a:p>
        </p:txBody>
      </p:sp>
      <p:grpSp>
        <p:nvGrpSpPr>
          <p:cNvPr id="3528" name="Google Shape;3528;p58"/>
          <p:cNvGrpSpPr/>
          <p:nvPr/>
        </p:nvGrpSpPr>
        <p:grpSpPr>
          <a:xfrm>
            <a:off x="1562100" y="2895600"/>
            <a:ext cx="2082800" cy="520700"/>
            <a:chOff x="1320" y="2112"/>
            <a:chExt cx="1312" cy="328"/>
          </a:xfrm>
        </p:grpSpPr>
        <p:cxnSp>
          <p:nvCxnSpPr>
            <p:cNvPr id="3529" name="Google Shape;3529;p58"/>
            <p:cNvCxnSpPr/>
            <p:nvPr/>
          </p:nvCxnSpPr>
          <p:spPr>
            <a:xfrm flipH="1">
              <a:off x="1320" y="2232"/>
              <a:ext cx="1312" cy="208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30" name="Google Shape;3530;p58"/>
            <p:cNvSpPr txBox="1"/>
            <p:nvPr/>
          </p:nvSpPr>
          <p:spPr>
            <a:xfrm>
              <a:off x="1680" y="2112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sp>
        <p:nvSpPr>
          <p:cNvPr id="3531" name="Google Shape;3531;p58"/>
          <p:cNvSpPr txBox="1"/>
          <p:nvPr/>
        </p:nvSpPr>
        <p:spPr>
          <a:xfrm>
            <a:off x="7696200" y="2667000"/>
            <a:ext cx="762000" cy="3352800"/>
          </a:xfrm>
          <a:prstGeom prst="rect">
            <a:avLst/>
          </a:prstGeom>
          <a:solidFill>
            <a:srgbClr val="CAE4C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2" name="Google Shape;3532;p58"/>
          <p:cNvSpPr txBox="1"/>
          <p:nvPr/>
        </p:nvSpPr>
        <p:spPr>
          <a:xfrm>
            <a:off x="7683500" y="2743200"/>
            <a:ext cx="793750" cy="641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Call</a:t>
            </a:r>
            <a:b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Stack</a:t>
            </a:r>
            <a:endParaRPr/>
          </a:p>
        </p:txBody>
      </p:sp>
      <p:sp>
        <p:nvSpPr>
          <p:cNvPr id="3533" name="Google Shape;3533;p58"/>
          <p:cNvSpPr txBox="1"/>
          <p:nvPr/>
        </p:nvSpPr>
        <p:spPr>
          <a:xfrm>
            <a:off x="7696200" y="5638800"/>
            <a:ext cx="762000" cy="36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grpSp>
        <p:nvGrpSpPr>
          <p:cNvPr id="3534" name="Google Shape;3534;p58"/>
          <p:cNvGrpSpPr/>
          <p:nvPr/>
        </p:nvGrpSpPr>
        <p:grpSpPr>
          <a:xfrm>
            <a:off x="685800" y="3810000"/>
            <a:ext cx="687387" cy="368300"/>
            <a:chOff x="768" y="2688"/>
            <a:chExt cx="433" cy="232"/>
          </a:xfrm>
        </p:grpSpPr>
        <p:cxnSp>
          <p:nvCxnSpPr>
            <p:cNvPr id="3535" name="Google Shape;3535;p58"/>
            <p:cNvCxnSpPr/>
            <p:nvPr/>
          </p:nvCxnSpPr>
          <p:spPr>
            <a:xfrm flipH="1">
              <a:off x="1128" y="274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36" name="Google Shape;3536;p58"/>
            <p:cNvSpPr txBox="1"/>
            <p:nvPr/>
          </p:nvSpPr>
          <p:spPr>
            <a:xfrm>
              <a:off x="768" y="2688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grpSp>
        <p:nvGrpSpPr>
          <p:cNvPr id="3537" name="Google Shape;3537;p58"/>
          <p:cNvGrpSpPr/>
          <p:nvPr/>
        </p:nvGrpSpPr>
        <p:grpSpPr>
          <a:xfrm>
            <a:off x="304800" y="4572000"/>
            <a:ext cx="763587" cy="368300"/>
            <a:chOff x="528" y="3168"/>
            <a:chExt cx="481" cy="232"/>
          </a:xfrm>
        </p:grpSpPr>
        <p:cxnSp>
          <p:nvCxnSpPr>
            <p:cNvPr id="3538" name="Google Shape;3538;p58"/>
            <p:cNvCxnSpPr/>
            <p:nvPr/>
          </p:nvCxnSpPr>
          <p:spPr>
            <a:xfrm flipH="1">
              <a:off x="936" y="322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39" name="Google Shape;3539;p58"/>
            <p:cNvSpPr txBox="1"/>
            <p:nvPr/>
          </p:nvSpPr>
          <p:spPr>
            <a:xfrm>
              <a:off x="528" y="3168"/>
              <a:ext cx="404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max</a:t>
              </a:r>
              <a:endParaRPr/>
            </a:p>
          </p:txBody>
        </p:sp>
      </p:grpSp>
      <p:grpSp>
        <p:nvGrpSpPr>
          <p:cNvPr id="3540" name="Google Shape;3540;p58"/>
          <p:cNvGrpSpPr/>
          <p:nvPr/>
        </p:nvGrpSpPr>
        <p:grpSpPr>
          <a:xfrm>
            <a:off x="533400" y="5421312"/>
            <a:ext cx="839787" cy="431800"/>
            <a:chOff x="672" y="3703"/>
            <a:chExt cx="529" cy="272"/>
          </a:xfrm>
        </p:grpSpPr>
        <p:cxnSp>
          <p:nvCxnSpPr>
            <p:cNvPr id="3541" name="Google Shape;3541;p58"/>
            <p:cNvCxnSpPr/>
            <p:nvPr/>
          </p:nvCxnSpPr>
          <p:spPr>
            <a:xfrm flipH="1">
              <a:off x="1128" y="3703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42" name="Google Shape;3542;p58"/>
            <p:cNvSpPr txBox="1"/>
            <p:nvPr/>
          </p:nvSpPr>
          <p:spPr>
            <a:xfrm>
              <a:off x="672" y="3744"/>
              <a:ext cx="37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7C80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rgbClr val="FF7C80"/>
                  </a:solidFill>
                  <a:latin typeface="Arial"/>
                  <a:ea typeface="Arial"/>
                  <a:cs typeface="Arial"/>
                  <a:sym typeface="Arial"/>
                </a:rPr>
                <a:t>min</a:t>
              </a:r>
              <a:endParaRPr/>
            </a:p>
          </p:txBody>
        </p:sp>
      </p:grpSp>
      <p:sp>
        <p:nvSpPr>
          <p:cNvPr id="3543" name="Google Shape;3543;p58"/>
          <p:cNvSpPr/>
          <p:nvPr/>
        </p:nvSpPr>
        <p:spPr>
          <a:xfrm>
            <a:off x="1600200" y="57150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-5</a:t>
            </a:r>
            <a:endParaRPr/>
          </a:p>
        </p:txBody>
      </p:sp>
      <p:sp>
        <p:nvSpPr>
          <p:cNvPr id="3544" name="Google Shape;3544;p58"/>
          <p:cNvSpPr/>
          <p:nvPr/>
        </p:nvSpPr>
        <p:spPr>
          <a:xfrm>
            <a:off x="3657600" y="28194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/>
          </a:p>
        </p:txBody>
      </p:sp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 Playing and AI…</a:t>
            </a:r>
            <a:endParaRPr/>
          </a:p>
        </p:txBody>
      </p:sp>
      <p:sp>
        <p:nvSpPr>
          <p:cNvPr id="126" name="Google Shape;126;p6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915400" cy="4754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200"/>
              <a:buFont typeface="Noto Sans Symbols"/>
              <a:buChar char="☞"/>
            </a:pPr>
            <a:r>
              <a:rPr lang="en-US" sz="28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Why would game playing be a good problem for AI research?</a:t>
            </a:r>
            <a:endParaRPr sz="2400" b="0" i="0" u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games often are: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well-defined and repeatable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easy to represent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20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fully observable and limited environments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directly compare humans and computers</a:t>
            </a:r>
            <a:endParaRPr/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p59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60</a:t>
            </a:fld>
            <a:endParaRPr/>
          </a:p>
        </p:txBody>
      </p:sp>
      <p:sp>
        <p:nvSpPr>
          <p:cNvPr id="3551" name="Google Shape;3551;p5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Effectiveness</a:t>
            </a:r>
            <a:endParaRPr/>
          </a:p>
        </p:txBody>
      </p:sp>
      <p:sp>
        <p:nvSpPr>
          <p:cNvPr id="3552" name="Google Shape;3552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🞹"/>
            </a:pP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Effectiveness depends on the order</a:t>
            </a:r>
            <a:b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which successors are examined.</a:t>
            </a:r>
            <a:endParaRPr/>
          </a:p>
          <a:p>
            <a:pPr marL="205740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SzPts val="4200"/>
              <a:buFont typeface="Noto Sans Symbols"/>
              <a:buChar char="☞"/>
            </a:pPr>
            <a:r>
              <a:rPr lang="en-US" sz="28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ordering gives more effective pruning?</a:t>
            </a:r>
            <a:endParaRPr sz="2800" b="0" i="1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1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More effective if best successors are examined first.</a:t>
            </a:r>
            <a:endParaRPr sz="24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05740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Best Case: each player’s best move is left-most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Worst Case: ordered so that no pruning occurs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no improvement over exhaustive search</a:t>
            </a:r>
            <a:endParaRPr/>
          </a:p>
          <a:p>
            <a:pPr marL="205740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practice, performance is closer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best case rather than worst case.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8" name="Google Shape;3558;p60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61</a:t>
            </a:fld>
            <a:endParaRPr/>
          </a:p>
        </p:txBody>
      </p:sp>
      <p:sp>
        <p:nvSpPr>
          <p:cNvPr id="3559" name="Google Shape;3559;p6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Effectiveness</a:t>
            </a:r>
            <a:endParaRPr/>
          </a:p>
        </p:txBody>
      </p:sp>
      <p:sp>
        <p:nvSpPr>
          <p:cNvPr id="3560" name="Google Shape;3560;p60"/>
          <p:cNvSpPr txBox="1">
            <a:spLocks noGrp="1"/>
          </p:cNvSpPr>
          <p:nvPr>
            <p:ph type="body" idx="1"/>
          </p:nvPr>
        </p:nvSpPr>
        <p:spPr>
          <a:xfrm>
            <a:off x="685800" y="1371600"/>
            <a:ext cx="5715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opponent’s best move where first</a:t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pruning would result:</a:t>
            </a:r>
            <a:endParaRPr/>
          </a:p>
        </p:txBody>
      </p:sp>
      <p:sp>
        <p:nvSpPr>
          <p:cNvPr id="3561" name="Google Shape;3561;p60"/>
          <p:cNvSpPr/>
          <p:nvPr/>
        </p:nvSpPr>
        <p:spPr>
          <a:xfrm>
            <a:off x="2501900" y="33147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β</a:t>
            </a:r>
            <a:r>
              <a:rPr lang="en-US" sz="1600" b="1" i="0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=2</a:t>
            </a:r>
            <a:endParaRPr/>
          </a:p>
        </p:txBody>
      </p:sp>
      <p:cxnSp>
        <p:nvCxnSpPr>
          <p:cNvPr id="3562" name="Google Shape;3562;p60"/>
          <p:cNvCxnSpPr/>
          <p:nvPr/>
        </p:nvCxnSpPr>
        <p:spPr>
          <a:xfrm flipH="1">
            <a:off x="2159000" y="37830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63" name="Google Shape;3563;p60"/>
          <p:cNvCxnSpPr/>
          <p:nvPr/>
        </p:nvCxnSpPr>
        <p:spPr>
          <a:xfrm>
            <a:off x="2768600" y="3860800"/>
            <a:ext cx="0" cy="203200"/>
          </a:xfrm>
          <a:prstGeom prst="straightConnector1">
            <a:avLst/>
          </a:prstGeom>
          <a:noFill/>
          <a:ln w="25400" cap="flat" cmpd="sng">
            <a:solidFill>
              <a:srgbClr val="FF7C80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64" name="Google Shape;3564;p60"/>
          <p:cNvCxnSpPr/>
          <p:nvPr/>
        </p:nvCxnSpPr>
        <p:spPr>
          <a:xfrm>
            <a:off x="2957512" y="3783012"/>
            <a:ext cx="4206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65" name="Google Shape;3565;p60"/>
          <p:cNvCxnSpPr/>
          <p:nvPr/>
        </p:nvCxnSpPr>
        <p:spPr>
          <a:xfrm>
            <a:off x="2070100" y="3009900"/>
            <a:ext cx="698500" cy="29210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66" name="Google Shape;3566;p60"/>
          <p:cNvCxnSpPr/>
          <p:nvPr/>
        </p:nvCxnSpPr>
        <p:spPr>
          <a:xfrm flipH="1">
            <a:off x="1854200" y="45450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67" name="Google Shape;3567;p60"/>
          <p:cNvSpPr/>
          <p:nvPr/>
        </p:nvSpPr>
        <p:spPr>
          <a:xfrm>
            <a:off x="1587500" y="48387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568" name="Google Shape;3568;p60"/>
          <p:cNvSpPr/>
          <p:nvPr/>
        </p:nvSpPr>
        <p:spPr>
          <a:xfrm>
            <a:off x="2197100" y="48387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/>
          </a:p>
        </p:txBody>
      </p:sp>
      <p:cxnSp>
        <p:nvCxnSpPr>
          <p:cNvPr id="3569" name="Google Shape;3569;p60"/>
          <p:cNvCxnSpPr/>
          <p:nvPr/>
        </p:nvCxnSpPr>
        <p:spPr>
          <a:xfrm>
            <a:off x="2347912" y="45450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cxnSp>
        <p:nvCxnSpPr>
          <p:cNvPr id="3570" name="Google Shape;3570;p60"/>
          <p:cNvCxnSpPr/>
          <p:nvPr/>
        </p:nvCxnSpPr>
        <p:spPr>
          <a:xfrm flipH="1">
            <a:off x="3073400" y="45450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71" name="Google Shape;3571;p60"/>
          <p:cNvSpPr/>
          <p:nvPr/>
        </p:nvSpPr>
        <p:spPr>
          <a:xfrm>
            <a:off x="2806700" y="48387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-7</a:t>
            </a:r>
            <a:endParaRPr/>
          </a:p>
        </p:txBody>
      </p:sp>
      <p:sp>
        <p:nvSpPr>
          <p:cNvPr id="3572" name="Google Shape;3572;p60"/>
          <p:cNvSpPr/>
          <p:nvPr/>
        </p:nvSpPr>
        <p:spPr>
          <a:xfrm>
            <a:off x="3416300" y="48387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-9</a:t>
            </a:r>
            <a:endParaRPr/>
          </a:p>
        </p:txBody>
      </p:sp>
      <p:cxnSp>
        <p:nvCxnSpPr>
          <p:cNvPr id="3573" name="Google Shape;3573;p60"/>
          <p:cNvCxnSpPr/>
          <p:nvPr/>
        </p:nvCxnSpPr>
        <p:spPr>
          <a:xfrm>
            <a:off x="3567112" y="4545012"/>
            <a:ext cx="115887" cy="280987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miter lim="800000"/>
            <a:headEnd type="none" w="med" len="med"/>
            <a:tailEnd type="triangle" w="med" len="med"/>
          </a:ln>
        </p:spPr>
      </p:cxnSp>
      <p:sp>
        <p:nvSpPr>
          <p:cNvPr id="3574" name="Google Shape;3574;p60"/>
          <p:cNvSpPr/>
          <p:nvPr/>
        </p:nvSpPr>
        <p:spPr>
          <a:xfrm>
            <a:off x="1892300" y="40767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=5</a:t>
            </a:r>
            <a:endParaRPr/>
          </a:p>
        </p:txBody>
      </p:sp>
      <p:sp>
        <p:nvSpPr>
          <p:cNvPr id="3575" name="Google Shape;3575;p60"/>
          <p:cNvSpPr/>
          <p:nvPr/>
        </p:nvSpPr>
        <p:spPr>
          <a:xfrm>
            <a:off x="3111500" y="4076700"/>
            <a:ext cx="533400" cy="533400"/>
          </a:xfrm>
          <a:prstGeom prst="ellipse">
            <a:avLst/>
          </a:prstGeom>
          <a:solidFill>
            <a:srgbClr val="FF0000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/>
          </a:p>
        </p:txBody>
      </p:sp>
      <p:sp>
        <p:nvSpPr>
          <p:cNvPr id="3576" name="Google Shape;3576;p60"/>
          <p:cNvSpPr/>
          <p:nvPr/>
        </p:nvSpPr>
        <p:spPr>
          <a:xfrm>
            <a:off x="2501900" y="4076700"/>
            <a:ext cx="533400" cy="533400"/>
          </a:xfrm>
          <a:prstGeom prst="ellipse">
            <a:avLst/>
          </a:prstGeom>
          <a:solidFill>
            <a:schemeClr val="accent2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en-US" sz="1600" b="1" i="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/>
          </a:p>
        </p:txBody>
      </p:sp>
      <p:sp>
        <p:nvSpPr>
          <p:cNvPr id="3577" name="Google Shape;3577;p60"/>
          <p:cNvSpPr/>
          <p:nvPr/>
        </p:nvSpPr>
        <p:spPr>
          <a:xfrm>
            <a:off x="1524000" y="2743200"/>
            <a:ext cx="533400" cy="533400"/>
          </a:xfrm>
          <a:prstGeom prst="ellipse">
            <a:avLst/>
          </a:prstGeom>
          <a:solidFill>
            <a:schemeClr val="folHlink"/>
          </a:solidFill>
          <a:ln w="254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sz="1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  <a:p>
            <a:pPr marL="0" marR="0" lvl="0" indent="0" algn="ctr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FF66"/>
              </a:buClr>
              <a:buSzPts val="1600"/>
              <a:buFont typeface="Palatino"/>
              <a:buNone/>
            </a:pPr>
            <a:r>
              <a:rPr lang="en-US" sz="1600" b="1" i="1" u="none">
                <a:solidFill>
                  <a:srgbClr val="FFFF66"/>
                </a:solidFill>
                <a:latin typeface="Palatino"/>
                <a:ea typeface="Palatino"/>
                <a:cs typeface="Palatino"/>
                <a:sym typeface="Palatino"/>
              </a:rPr>
              <a:t>α</a:t>
            </a:r>
            <a:r>
              <a:rPr lang="en-US" sz="1600" b="1" i="1" u="none">
                <a:solidFill>
                  <a:srgbClr val="FFFF66"/>
                </a:solidFill>
                <a:latin typeface="Arial"/>
                <a:ea typeface="Arial"/>
                <a:cs typeface="Arial"/>
                <a:sym typeface="Arial"/>
              </a:rPr>
              <a:t>=3</a:t>
            </a:r>
            <a:endParaRPr/>
          </a:p>
        </p:txBody>
      </p:sp>
      <p:grpSp>
        <p:nvGrpSpPr>
          <p:cNvPr id="3578" name="Google Shape;3578;p60"/>
          <p:cNvGrpSpPr/>
          <p:nvPr/>
        </p:nvGrpSpPr>
        <p:grpSpPr>
          <a:xfrm>
            <a:off x="4724400" y="2743200"/>
            <a:ext cx="2895600" cy="2628900"/>
            <a:chOff x="2448" y="1560"/>
            <a:chExt cx="1824" cy="1656"/>
          </a:xfrm>
        </p:grpSpPr>
        <p:sp>
          <p:nvSpPr>
            <p:cNvPr id="3579" name="Google Shape;3579;p60"/>
            <p:cNvSpPr/>
            <p:nvPr/>
          </p:nvSpPr>
          <p:spPr>
            <a:xfrm>
              <a:off x="3360" y="1920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600"/>
                <a:buFont typeface="Palatino"/>
                <a:buNone/>
              </a:pPr>
              <a:r>
                <a:rPr lang="en-US" sz="1600" b="1" i="1" u="none">
                  <a:solidFill>
                    <a:srgbClr val="FFFF66"/>
                  </a:solidFill>
                  <a:latin typeface="Palatino"/>
                  <a:ea typeface="Palatino"/>
                  <a:cs typeface="Palatino"/>
                  <a:sym typeface="Palatino"/>
                </a:rPr>
                <a:t>β</a:t>
              </a:r>
              <a:r>
                <a:rPr lang="en-US" sz="1600" b="1" i="0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=2</a:t>
              </a:r>
              <a:endParaRPr/>
            </a:p>
          </p:txBody>
        </p:sp>
        <p:cxnSp>
          <p:nvCxnSpPr>
            <p:cNvPr id="3580" name="Google Shape;3580;p60"/>
            <p:cNvCxnSpPr/>
            <p:nvPr/>
          </p:nvCxnSpPr>
          <p:spPr>
            <a:xfrm flipH="1">
              <a:off x="3144" y="2264"/>
              <a:ext cx="384" cy="128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1" name="Google Shape;3581;p60"/>
            <p:cNvCxnSpPr/>
            <p:nvPr/>
          </p:nvCxnSpPr>
          <p:spPr>
            <a:xfrm flipH="1">
              <a:off x="2616" y="2215"/>
              <a:ext cx="793" cy="177"/>
            </a:xfrm>
            <a:prstGeom prst="straightConnector1">
              <a:avLst/>
            </a:prstGeom>
            <a:noFill/>
            <a:ln w="25400" cap="flat" cmpd="sng">
              <a:solidFill>
                <a:srgbClr val="FF7C80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2" name="Google Shape;3582;p60"/>
            <p:cNvCxnSpPr/>
            <p:nvPr/>
          </p:nvCxnSpPr>
          <p:spPr>
            <a:xfrm>
              <a:off x="3647" y="2215"/>
              <a:ext cx="265" cy="17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3" name="Google Shape;3583;p60"/>
            <p:cNvCxnSpPr/>
            <p:nvPr/>
          </p:nvCxnSpPr>
          <p:spPr>
            <a:xfrm>
              <a:off x="3088" y="1728"/>
              <a:ext cx="440" cy="184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4" name="Google Shape;3584;p60"/>
            <p:cNvCxnSpPr/>
            <p:nvPr/>
          </p:nvCxnSpPr>
          <p:spPr>
            <a:xfrm flipH="1">
              <a:off x="2952" y="2695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85" name="Google Shape;3585;p60"/>
            <p:cNvSpPr/>
            <p:nvPr/>
          </p:nvSpPr>
          <p:spPr>
            <a:xfrm>
              <a:off x="2784" y="2880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3</a:t>
              </a:r>
              <a:endParaRPr/>
            </a:p>
          </p:txBody>
        </p:sp>
        <p:sp>
          <p:nvSpPr>
            <p:cNvPr id="3586" name="Google Shape;3586;p60"/>
            <p:cNvSpPr/>
            <p:nvPr/>
          </p:nvSpPr>
          <p:spPr>
            <a:xfrm>
              <a:off x="3168" y="2880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5</a:t>
              </a:r>
              <a:endParaRPr/>
            </a:p>
          </p:txBody>
        </p:sp>
        <p:cxnSp>
          <p:nvCxnSpPr>
            <p:cNvPr id="3587" name="Google Shape;3587;p60"/>
            <p:cNvCxnSpPr/>
            <p:nvPr/>
          </p:nvCxnSpPr>
          <p:spPr>
            <a:xfrm>
              <a:off x="3263" y="2695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2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3588" name="Google Shape;3588;p60"/>
            <p:cNvCxnSpPr/>
            <p:nvPr/>
          </p:nvCxnSpPr>
          <p:spPr>
            <a:xfrm flipH="1">
              <a:off x="3720" y="2695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89" name="Google Shape;3589;p60"/>
            <p:cNvSpPr/>
            <p:nvPr/>
          </p:nvSpPr>
          <p:spPr>
            <a:xfrm>
              <a:off x="3552" y="2880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-7</a:t>
              </a:r>
              <a:endParaRPr/>
            </a:p>
          </p:txBody>
        </p:sp>
        <p:sp>
          <p:nvSpPr>
            <p:cNvPr id="3590" name="Google Shape;3590;p60"/>
            <p:cNvSpPr/>
            <p:nvPr/>
          </p:nvSpPr>
          <p:spPr>
            <a:xfrm>
              <a:off x="3936" y="2880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-9</a:t>
              </a:r>
              <a:endParaRPr/>
            </a:p>
          </p:txBody>
        </p:sp>
        <p:cxnSp>
          <p:nvCxnSpPr>
            <p:cNvPr id="3591" name="Google Shape;3591;p60"/>
            <p:cNvCxnSpPr/>
            <p:nvPr/>
          </p:nvCxnSpPr>
          <p:spPr>
            <a:xfrm>
              <a:off x="4031" y="2695"/>
              <a:ext cx="73" cy="17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3592" name="Google Shape;3592;p60"/>
            <p:cNvSpPr/>
            <p:nvPr/>
          </p:nvSpPr>
          <p:spPr>
            <a:xfrm>
              <a:off x="2976" y="2400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</a:t>
              </a:r>
              <a:endParaRPr/>
            </a:p>
          </p:txBody>
        </p:sp>
        <p:sp>
          <p:nvSpPr>
            <p:cNvPr id="3593" name="Google Shape;3593;p60"/>
            <p:cNvSpPr/>
            <p:nvPr/>
          </p:nvSpPr>
          <p:spPr>
            <a:xfrm>
              <a:off x="3744" y="2400"/>
              <a:ext cx="336" cy="336"/>
            </a:xfrm>
            <a:prstGeom prst="ellipse">
              <a:avLst/>
            </a:prstGeom>
            <a:solidFill>
              <a:srgbClr val="FF0000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</a:t>
              </a:r>
              <a:endParaRPr/>
            </a:p>
          </p:txBody>
        </p:sp>
        <p:sp>
          <p:nvSpPr>
            <p:cNvPr id="3594" name="Google Shape;3594;p60"/>
            <p:cNvSpPr/>
            <p:nvPr/>
          </p:nvSpPr>
          <p:spPr>
            <a:xfrm>
              <a:off x="2448" y="2400"/>
              <a:ext cx="336" cy="336"/>
            </a:xfrm>
            <a:prstGeom prst="ellipse">
              <a:avLst/>
            </a:prstGeom>
            <a:solidFill>
              <a:schemeClr val="accent2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L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600"/>
                <a:buFont typeface="Arial"/>
                <a:buNone/>
              </a:pPr>
              <a:r>
                <a:rPr lang="en-US" sz="1600" b="1" i="0" u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2</a:t>
              </a:r>
              <a:endParaRPr/>
            </a:p>
          </p:txBody>
        </p:sp>
        <p:sp>
          <p:nvSpPr>
            <p:cNvPr id="3595" name="Google Shape;3595;p60"/>
            <p:cNvSpPr/>
            <p:nvPr/>
          </p:nvSpPr>
          <p:spPr>
            <a:xfrm>
              <a:off x="2744" y="1560"/>
              <a:ext cx="336" cy="336"/>
            </a:xfrm>
            <a:prstGeom prst="ellipse">
              <a:avLst/>
            </a:prstGeom>
            <a:solidFill>
              <a:schemeClr val="folHlink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  <a:p>
              <a:pPr marL="0" marR="0" lvl="0" indent="0" algn="ctr" rtl="0">
                <a:lnSpc>
                  <a:spcPct val="7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66"/>
                </a:buClr>
                <a:buSzPts val="1600"/>
                <a:buFont typeface="Palatino"/>
                <a:buNone/>
              </a:pPr>
              <a:r>
                <a:rPr lang="en-US" sz="1600" b="1" i="1" u="none">
                  <a:solidFill>
                    <a:srgbClr val="FFFF66"/>
                  </a:solidFill>
                  <a:latin typeface="Palatino"/>
                  <a:ea typeface="Palatino"/>
                  <a:cs typeface="Palatino"/>
                  <a:sym typeface="Palatino"/>
                </a:rPr>
                <a:t>α</a:t>
              </a:r>
              <a:r>
                <a:rPr lang="en-US" sz="1600" b="1" i="1" u="none">
                  <a:solidFill>
                    <a:srgbClr val="FFFF66"/>
                  </a:solidFill>
                  <a:latin typeface="Arial"/>
                  <a:ea typeface="Arial"/>
                  <a:cs typeface="Arial"/>
                  <a:sym typeface="Arial"/>
                </a:rPr>
                <a:t>=3</a:t>
              </a:r>
              <a:endParaRPr/>
            </a:p>
          </p:txBody>
        </p:sp>
      </p:grpSp>
    </p:spTree>
  </p:cSld>
  <p:clrMapOvr>
    <a:masterClrMapping/>
  </p:clrMapOvr>
  <p:transition spd="slow">
    <p:fade thruBlk="1"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1" name="Google Shape;3601;p61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62</a:t>
            </a:fld>
            <a:endParaRPr/>
          </a:p>
        </p:txBody>
      </p:sp>
      <p:sp>
        <p:nvSpPr>
          <p:cNvPr id="3602" name="Google Shape;3602;p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Alpha-Beta Effectiveness</a:t>
            </a:r>
            <a:endParaRPr/>
          </a:p>
        </p:txBody>
      </p:sp>
      <p:sp>
        <p:nvSpPr>
          <p:cNvPr id="3603" name="Google Shape;3603;p6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600200" lvl="3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 practice often get </a:t>
            </a:r>
            <a:r>
              <a:rPr lang="en-US" sz="32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O(b</a:t>
            </a:r>
            <a:r>
              <a:rPr lang="en-US" sz="3200" b="0" i="1" u="none" baseline="30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(d/2)</a:t>
            </a:r>
            <a:r>
              <a:rPr lang="en-US" sz="32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rather than </a:t>
            </a:r>
            <a:r>
              <a:rPr lang="en-US" sz="32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O(b</a:t>
            </a:r>
            <a:r>
              <a:rPr lang="en-US" sz="3200" b="0" i="1" u="none" baseline="30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lang="en-US" sz="3200" b="0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same as having a branching factor of 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sqrt(b)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latino"/>
              <a:buNone/>
            </a:pP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	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recall 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(sqrt(b))</a:t>
            </a:r>
            <a:r>
              <a:rPr lang="en-US" sz="2800" b="1" i="1" u="none" baseline="30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 =  b</a:t>
            </a:r>
            <a:r>
              <a:rPr lang="en-US" sz="2800" b="1" i="1" u="none" baseline="30000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(d/2)</a:t>
            </a:r>
            <a:endParaRPr sz="2800" b="1" i="1" u="none">
              <a:solidFill>
                <a:schemeClr val="dk1"/>
              </a:solidFill>
              <a:latin typeface="Palatino"/>
              <a:ea typeface="Palatino"/>
              <a:cs typeface="Palatino"/>
              <a:sym typeface="Palatino"/>
            </a:endParaRPr>
          </a:p>
          <a:p>
            <a:pPr marL="2057400" lvl="4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Example: chess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goes from 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 ~ 35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to  </a:t>
            </a:r>
            <a:r>
              <a:rPr lang="en-US" sz="2800" b="1" i="0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b ~ 6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permits much deeper search for the same time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makes computer chess competitive with humans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8" name="Google Shape;3608;p62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63</a:t>
            </a:fld>
            <a:endParaRPr/>
          </a:p>
        </p:txBody>
      </p:sp>
      <p:pic>
        <p:nvPicPr>
          <p:cNvPr id="3609" name="Google Shape;3609;p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4762"/>
            <a:ext cx="6338887" cy="6853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4" name="Google Shape;3614;p63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/>
          </a:p>
        </p:txBody>
      </p:sp>
      <p:sp>
        <p:nvSpPr>
          <p:cNvPr id="3615" name="Google Shape;3615;p6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Issues: The Horizon Effect</a:t>
            </a:r>
            <a:endParaRPr/>
          </a:p>
        </p:txBody>
      </p:sp>
      <p:sp>
        <p:nvSpPr>
          <p:cNvPr id="3616" name="Google Shape;3616;p6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Sometimes disaster lurks just</a:t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beyond search depth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 computer captures queen,</a:t>
            </a:r>
            <a:b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but a few moves later the opponent checkmates</a:t>
            </a:r>
            <a:endParaRPr/>
          </a:p>
          <a:p>
            <a:pPr marL="205740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computer has a </a:t>
            </a:r>
            <a:r>
              <a:rPr lang="en-US" sz="2400" b="0" i="0" u="none">
                <a:solidFill>
                  <a:srgbClr val="CC3300"/>
                </a:solidFill>
                <a:latin typeface="Arial"/>
                <a:ea typeface="Arial"/>
                <a:cs typeface="Arial"/>
                <a:sym typeface="Arial"/>
              </a:rPr>
              <a:t>limited horizon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it cannot</a:t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that this significant event could happen</a:t>
            </a:r>
            <a:endParaRPr/>
          </a:p>
          <a:p>
            <a:pPr marL="2057400" lvl="4" indent="-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Noto Sans Symbols"/>
              <a:buChar char="☞"/>
            </a:pP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do you avoid catastrophic losses</a:t>
            </a:r>
            <a:b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due to “short-sightedness”?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quiescence search</a:t>
            </a:r>
            <a:endParaRPr/>
          </a:p>
          <a:p>
            <a:pPr marL="742950" lvl="1" indent="-28575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</a:pPr>
            <a:r>
              <a:rPr lang="en-US" sz="2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search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1" name="Google Shape;3621;p64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/>
          </a:p>
        </p:txBody>
      </p:sp>
      <p:sp>
        <p:nvSpPr>
          <p:cNvPr id="3622" name="Google Shape;3622;p6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Other Issues: The Horizon Effect</a:t>
            </a:r>
            <a:endParaRPr/>
          </a:p>
        </p:txBody>
      </p:sp>
      <p:sp>
        <p:nvSpPr>
          <p:cNvPr id="3623" name="Google Shape;3623;p6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lvl="0" indent="-533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Quiescence Search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SBE value frequently changing,</a:t>
            </a:r>
            <a:b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deeper than limit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looking for point when game quiets down</a:t>
            </a:r>
            <a:endParaRPr/>
          </a:p>
          <a:p>
            <a:pPr marL="914400" lvl="1" indent="-3921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lvl="0" indent="-5334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Secondary Search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find best move looking to depth 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d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</a:t>
            </a:r>
            <a:r>
              <a:rPr lang="en-US" sz="2800" b="1" i="1" u="none">
                <a:solidFill>
                  <a:schemeClr val="dk1"/>
                </a:solidFill>
                <a:latin typeface="Palatino"/>
                <a:ea typeface="Palatino"/>
                <a:cs typeface="Palatino"/>
                <a:sym typeface="Palatino"/>
              </a:rPr>
              <a:t>k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steps beyond to verify that it still looks good</a:t>
            </a:r>
            <a:endParaRPr/>
          </a:p>
          <a:p>
            <a:pPr marL="914400" lvl="1" indent="-569912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520"/>
              <a:buFont typeface="Arial"/>
              <a:buAutoNum type="arabicPeriod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it doesn't, repeat step 2 for next best move</a:t>
            </a:r>
            <a:endParaRPr/>
          </a:p>
        </p:txBody>
      </p:sp>
    </p:spTree>
  </p:cSld>
  <p:clrMapOvr>
    <a:masterClrMapping/>
  </p:clrMapOvr>
  <p:transition spd="slow">
    <p:fade thruBlk="1"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8" name="Google Shape;3628;p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3629" name="Google Shape;3629;p65"/>
          <p:cNvSpPr txBox="1">
            <a:spLocks noGrp="1"/>
          </p:cNvSpPr>
          <p:nvPr>
            <p:ph type="body" idx="1"/>
          </p:nvPr>
        </p:nvSpPr>
        <p:spPr>
          <a:xfrm>
            <a:off x="2667000" y="1066800"/>
            <a:ext cx="6172200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600"/>
              <a:buFont typeface="EB Garamond"/>
              <a:buNone/>
            </a:pPr>
            <a:r>
              <a:rPr lang="en-US" sz="6600" b="0" i="0" u="none">
                <a:solidFill>
                  <a:srgbClr val="C00000"/>
                </a:solidFill>
                <a:latin typeface="EB Garamond"/>
                <a:ea typeface="EB Garamond"/>
                <a:cs typeface="EB Garamond"/>
                <a:sym typeface="EB Garamond"/>
              </a:rPr>
              <a:t>THANKS…</a:t>
            </a:r>
            <a:endParaRPr/>
          </a:p>
        </p:txBody>
      </p:sp>
      <p:pic>
        <p:nvPicPr>
          <p:cNvPr id="3630" name="Google Shape;3630;p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08325" y="2286000"/>
            <a:ext cx="6035675" cy="456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1" name="Google Shape;3631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01000" y="0"/>
            <a:ext cx="1143000" cy="1143000"/>
          </a:xfrm>
          <a:prstGeom prst="rect">
            <a:avLst/>
          </a:prstGeom>
          <a:noFill/>
          <a:ln>
            <a:noFill/>
          </a:ln>
          <a:effectLst>
            <a:reflection stA="50000" endA="300" endPos="55500" dist="50800" dir="5400000" sy="-100000" algn="bl" rotWithShape="0"/>
          </a:effec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7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/>
          </a:p>
        </p:txBody>
      </p:sp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 Playing as Search</a:t>
            </a:r>
            <a:endParaRPr/>
          </a:p>
        </p:txBody>
      </p:sp>
      <p:sp>
        <p:nvSpPr>
          <p:cNvPr id="134" name="Google Shape;134;p7"/>
          <p:cNvSpPr txBox="1">
            <a:spLocks noGrp="1"/>
          </p:cNvSpPr>
          <p:nvPr>
            <p:ph type="body" idx="1"/>
          </p:nvPr>
        </p:nvSpPr>
        <p:spPr>
          <a:xfrm>
            <a:off x="228600" y="1371600"/>
            <a:ext cx="8686800" cy="50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Consider two-player, turn-taking, board games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e.g., tic-tac-toe, checkers, chess</a:t>
            </a:r>
            <a:endParaRPr/>
          </a:p>
          <a:p>
            <a:pPr marL="2057400" lvl="4" indent="-228600" algn="just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2000" b="0" i="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just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Representing these as search problem: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states: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board configurations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edges: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legal moves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initial state: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start board configuration</a:t>
            </a:r>
            <a:endParaRPr/>
          </a:p>
          <a:p>
            <a:pPr marL="742950" lvl="1" indent="-285750" algn="just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goal state: </a:t>
            </a:r>
            <a:r>
              <a:rPr lang="en-US" sz="2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winning/terminal board configuration</a:t>
            </a:r>
            <a:endParaRPr/>
          </a:p>
        </p:txBody>
      </p:sp>
      <p:pic>
        <p:nvPicPr>
          <p:cNvPr id="135" name="Google Shape;13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"/>
          <p:cNvSpPr txBox="1"/>
          <p:nvPr/>
        </p:nvSpPr>
        <p:spPr>
          <a:xfrm>
            <a:off x="6934200" y="6550025"/>
            <a:ext cx="2133600" cy="231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/>
          </a:p>
        </p:txBody>
      </p:sp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1417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Arial"/>
              <a:buNone/>
            </a:pP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 Playing as Search:</a:t>
            </a:r>
            <a:b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4400" b="0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Game Tree</a:t>
            </a:r>
            <a:endParaRPr/>
          </a:p>
        </p:txBody>
      </p:sp>
      <p:grpSp>
        <p:nvGrpSpPr>
          <p:cNvPr id="142" name="Google Shape;142;p8"/>
          <p:cNvGrpSpPr/>
          <p:nvPr/>
        </p:nvGrpSpPr>
        <p:grpSpPr>
          <a:xfrm>
            <a:off x="6781800" y="1447800"/>
            <a:ext cx="685800" cy="685800"/>
            <a:chOff x="4464" y="1536"/>
            <a:chExt cx="432" cy="432"/>
          </a:xfrm>
        </p:grpSpPr>
        <p:sp>
          <p:nvSpPr>
            <p:cNvPr id="143" name="Google Shape;143;p8"/>
            <p:cNvSpPr/>
            <p:nvPr/>
          </p:nvSpPr>
          <p:spPr>
            <a:xfrm>
              <a:off x="4464" y="1536"/>
              <a:ext cx="432" cy="43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8"/>
            <p:cNvSpPr txBox="1"/>
            <p:nvPr/>
          </p:nvSpPr>
          <p:spPr>
            <a:xfrm>
              <a:off x="472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8"/>
            <p:cNvSpPr txBox="1"/>
            <p:nvPr/>
          </p:nvSpPr>
          <p:spPr>
            <a:xfrm>
              <a:off x="464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8"/>
            <p:cNvSpPr txBox="1"/>
            <p:nvPr/>
          </p:nvSpPr>
          <p:spPr>
            <a:xfrm>
              <a:off x="456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8"/>
            <p:cNvSpPr txBox="1"/>
            <p:nvPr/>
          </p:nvSpPr>
          <p:spPr>
            <a:xfrm>
              <a:off x="472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8"/>
            <p:cNvSpPr txBox="1"/>
            <p:nvPr/>
          </p:nvSpPr>
          <p:spPr>
            <a:xfrm>
              <a:off x="464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8"/>
            <p:cNvSpPr txBox="1"/>
            <p:nvPr/>
          </p:nvSpPr>
          <p:spPr>
            <a:xfrm>
              <a:off x="456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8"/>
            <p:cNvSpPr txBox="1"/>
            <p:nvPr/>
          </p:nvSpPr>
          <p:spPr>
            <a:xfrm>
              <a:off x="472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8"/>
            <p:cNvSpPr txBox="1"/>
            <p:nvPr/>
          </p:nvSpPr>
          <p:spPr>
            <a:xfrm>
              <a:off x="464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8"/>
            <p:cNvSpPr txBox="1"/>
            <p:nvPr/>
          </p:nvSpPr>
          <p:spPr>
            <a:xfrm>
              <a:off x="456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153" name="Google Shape;153;p8"/>
            <p:cNvCxnSpPr/>
            <p:nvPr/>
          </p:nvCxnSpPr>
          <p:spPr>
            <a:xfrm>
              <a:off x="456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54" name="Google Shape;154;p8"/>
            <p:cNvCxnSpPr/>
            <p:nvPr/>
          </p:nvCxnSpPr>
          <p:spPr>
            <a:xfrm>
              <a:off x="4560" y="1696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5" name="Google Shape;155;p8"/>
            <p:cNvCxnSpPr/>
            <p:nvPr/>
          </p:nvCxnSpPr>
          <p:spPr>
            <a:xfrm>
              <a:off x="4560" y="1808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6" name="Google Shape;156;p8"/>
            <p:cNvCxnSpPr/>
            <p:nvPr/>
          </p:nvCxnSpPr>
          <p:spPr>
            <a:xfrm>
              <a:off x="456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57" name="Google Shape;157;p8"/>
            <p:cNvCxnSpPr/>
            <p:nvPr/>
          </p:nvCxnSpPr>
          <p:spPr>
            <a:xfrm>
              <a:off x="456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58" name="Google Shape;158;p8"/>
            <p:cNvCxnSpPr/>
            <p:nvPr/>
          </p:nvCxnSpPr>
          <p:spPr>
            <a:xfrm>
              <a:off x="464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59" name="Google Shape;159;p8"/>
            <p:cNvCxnSpPr/>
            <p:nvPr/>
          </p:nvCxnSpPr>
          <p:spPr>
            <a:xfrm>
              <a:off x="472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160" name="Google Shape;160;p8"/>
            <p:cNvCxnSpPr/>
            <p:nvPr/>
          </p:nvCxnSpPr>
          <p:spPr>
            <a:xfrm>
              <a:off x="480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1" name="Google Shape;161;p8"/>
            <p:cNvCxnSpPr/>
            <p:nvPr/>
          </p:nvCxnSpPr>
          <p:spPr>
            <a:xfrm>
              <a:off x="464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2" name="Google Shape;162;p8"/>
            <p:cNvCxnSpPr/>
            <p:nvPr/>
          </p:nvCxnSpPr>
          <p:spPr>
            <a:xfrm>
              <a:off x="456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3" name="Google Shape;163;p8"/>
            <p:cNvCxnSpPr/>
            <p:nvPr/>
          </p:nvCxnSpPr>
          <p:spPr>
            <a:xfrm>
              <a:off x="472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4" name="Google Shape;164;p8"/>
            <p:cNvCxnSpPr/>
            <p:nvPr/>
          </p:nvCxnSpPr>
          <p:spPr>
            <a:xfrm>
              <a:off x="480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5" name="Google Shape;165;p8"/>
            <p:cNvCxnSpPr/>
            <p:nvPr/>
          </p:nvCxnSpPr>
          <p:spPr>
            <a:xfrm>
              <a:off x="456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6" name="Google Shape;166;p8"/>
            <p:cNvCxnSpPr/>
            <p:nvPr/>
          </p:nvCxnSpPr>
          <p:spPr>
            <a:xfrm>
              <a:off x="480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7" name="Google Shape;167;p8"/>
            <p:cNvCxnSpPr/>
            <p:nvPr/>
          </p:nvCxnSpPr>
          <p:spPr>
            <a:xfrm>
              <a:off x="464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168" name="Google Shape;168;p8"/>
            <p:cNvCxnSpPr/>
            <p:nvPr/>
          </p:nvCxnSpPr>
          <p:spPr>
            <a:xfrm>
              <a:off x="472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grpSp>
        <p:nvGrpSpPr>
          <p:cNvPr id="169" name="Google Shape;169;p8"/>
          <p:cNvGrpSpPr/>
          <p:nvPr/>
        </p:nvGrpSpPr>
        <p:grpSpPr>
          <a:xfrm>
            <a:off x="4724400" y="2046287"/>
            <a:ext cx="2157412" cy="1154112"/>
            <a:chOff x="3168" y="2009"/>
            <a:chExt cx="1359" cy="727"/>
          </a:xfrm>
        </p:grpSpPr>
        <p:cxnSp>
          <p:nvCxnSpPr>
            <p:cNvPr id="170" name="Google Shape;170;p8"/>
            <p:cNvCxnSpPr/>
            <p:nvPr/>
          </p:nvCxnSpPr>
          <p:spPr>
            <a:xfrm flipH="1">
              <a:off x="3384" y="2009"/>
              <a:ext cx="1143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171" name="Google Shape;171;p8"/>
            <p:cNvGrpSpPr/>
            <p:nvPr/>
          </p:nvGrpSpPr>
          <p:grpSpPr>
            <a:xfrm>
              <a:off x="3168" y="2304"/>
              <a:ext cx="432" cy="432"/>
              <a:chOff x="4464" y="1536"/>
              <a:chExt cx="432" cy="432"/>
            </a:xfrm>
          </p:grpSpPr>
          <p:sp>
            <p:nvSpPr>
              <p:cNvPr id="172" name="Google Shape;172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173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174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cxnSp>
            <p:nvCxnSpPr>
              <p:cNvPr id="182" name="Google Shape;182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83" name="Google Shape;183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86" name="Google Shape;186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87" name="Google Shape;187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8" name="Google Shape;188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189" name="Google Shape;189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0" name="Google Shape;190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1" name="Google Shape;191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2" name="Google Shape;192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3" name="Google Shape;193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4" name="Google Shape;194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5" name="Google Shape;195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6" name="Google Shape;196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197" name="Google Shape;197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</p:grpSp>
      <p:grpSp>
        <p:nvGrpSpPr>
          <p:cNvPr id="198" name="Google Shape;198;p8"/>
          <p:cNvGrpSpPr/>
          <p:nvPr/>
        </p:nvGrpSpPr>
        <p:grpSpPr>
          <a:xfrm>
            <a:off x="5562600" y="2046287"/>
            <a:ext cx="3124200" cy="1154112"/>
            <a:chOff x="3696" y="2009"/>
            <a:chExt cx="1968" cy="727"/>
          </a:xfrm>
        </p:grpSpPr>
        <p:cxnSp>
          <p:nvCxnSpPr>
            <p:cNvPr id="199" name="Google Shape;199;p8"/>
            <p:cNvCxnSpPr/>
            <p:nvPr/>
          </p:nvCxnSpPr>
          <p:spPr>
            <a:xfrm>
              <a:off x="4833" y="2009"/>
              <a:ext cx="61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200" name="Google Shape;200;p8"/>
            <p:cNvCxnSpPr/>
            <p:nvPr/>
          </p:nvCxnSpPr>
          <p:spPr>
            <a:xfrm flipH="1">
              <a:off x="3912" y="2009"/>
              <a:ext cx="61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201" name="Google Shape;201;p8"/>
            <p:cNvGrpSpPr/>
            <p:nvPr/>
          </p:nvGrpSpPr>
          <p:grpSpPr>
            <a:xfrm>
              <a:off x="3696" y="2304"/>
              <a:ext cx="432" cy="432"/>
              <a:chOff x="4464" y="1536"/>
              <a:chExt cx="432" cy="432"/>
            </a:xfrm>
          </p:grpSpPr>
          <p:sp>
            <p:nvSpPr>
              <p:cNvPr id="202" name="Google Shape;202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205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206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207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209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210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211" name="Google Shape;211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12" name="Google Shape;212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13" name="Google Shape;213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16" name="Google Shape;216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17" name="Google Shape;217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0" name="Google Shape;220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1" name="Google Shape;221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2" name="Google Shape;222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3" name="Google Shape;223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4" name="Google Shape;224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5" name="Google Shape;225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6" name="Google Shape;226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27" name="Google Shape;227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28" name="Google Shape;228;p8"/>
            <p:cNvGrpSpPr/>
            <p:nvPr/>
          </p:nvGrpSpPr>
          <p:grpSpPr>
            <a:xfrm>
              <a:off x="4224" y="2304"/>
              <a:ext cx="432" cy="432"/>
              <a:chOff x="4464" y="1536"/>
              <a:chExt cx="432" cy="432"/>
            </a:xfrm>
          </p:grpSpPr>
          <p:sp>
            <p:nvSpPr>
              <p:cNvPr id="229" name="Google Shape;229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0" name="Google Shape;230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1" name="Google Shape;231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2" name="Google Shape;232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3" name="Google Shape;233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4" name="Google Shape;234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5" name="Google Shape;235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6" name="Google Shape;236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237" name="Google Shape;237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38" name="Google Shape;238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39" name="Google Shape;239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0" name="Google Shape;240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3" name="Google Shape;243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4" name="Google Shape;244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7" name="Google Shape;247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8" name="Google Shape;248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49" name="Google Shape;249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50" name="Google Shape;250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51" name="Google Shape;251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52" name="Google Shape;252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53" name="Google Shape;253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54" name="Google Shape;254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55" name="Google Shape;255;p8"/>
            <p:cNvGrpSpPr/>
            <p:nvPr/>
          </p:nvGrpSpPr>
          <p:grpSpPr>
            <a:xfrm>
              <a:off x="4752" y="2304"/>
              <a:ext cx="432" cy="432"/>
              <a:chOff x="4464" y="1536"/>
              <a:chExt cx="432" cy="432"/>
            </a:xfrm>
          </p:grpSpPr>
          <p:sp>
            <p:nvSpPr>
              <p:cNvPr id="256" name="Google Shape;256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257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258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259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260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261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262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263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264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265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66" name="Google Shape;266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67" name="Google Shape;267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0" name="Google Shape;270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1" name="Google Shape;271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4" name="Google Shape;274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5" name="Google Shape;275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6" name="Google Shape;276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7" name="Google Shape;277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8" name="Google Shape;278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79" name="Google Shape;279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0" name="Google Shape;280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81" name="Google Shape;281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282" name="Google Shape;282;p8"/>
            <p:cNvGrpSpPr/>
            <p:nvPr/>
          </p:nvGrpSpPr>
          <p:grpSpPr>
            <a:xfrm>
              <a:off x="4848" y="2304"/>
              <a:ext cx="432" cy="432"/>
              <a:chOff x="4464" y="1536"/>
              <a:chExt cx="432" cy="432"/>
            </a:xfrm>
          </p:grpSpPr>
          <p:sp>
            <p:nvSpPr>
              <p:cNvPr id="283" name="Google Shape;283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284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285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286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287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288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289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290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291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292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93" name="Google Shape;293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94" name="Google Shape;294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97" name="Google Shape;297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298" name="Google Shape;298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1" name="Google Shape;301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2" name="Google Shape;302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3" name="Google Shape;303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4" name="Google Shape;304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5" name="Google Shape;305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6" name="Google Shape;306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7" name="Google Shape;307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08" name="Google Shape;308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309" name="Google Shape;309;p8"/>
            <p:cNvGrpSpPr/>
            <p:nvPr/>
          </p:nvGrpSpPr>
          <p:grpSpPr>
            <a:xfrm>
              <a:off x="4944" y="2304"/>
              <a:ext cx="432" cy="432"/>
              <a:chOff x="4464" y="1536"/>
              <a:chExt cx="432" cy="432"/>
            </a:xfrm>
          </p:grpSpPr>
          <p:sp>
            <p:nvSpPr>
              <p:cNvPr id="310" name="Google Shape;310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1" name="Google Shape;311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2" name="Google Shape;312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3" name="Google Shape;313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4" name="Google Shape;314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5" name="Google Shape;315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6" name="Google Shape;316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7" name="Google Shape;317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8" name="Google Shape;318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19" name="Google Shape;319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20" name="Google Shape;320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0" name="Google Shape;330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1" name="Google Shape;331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2" name="Google Shape;332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3" name="Google Shape;333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336" name="Google Shape;336;p8"/>
            <p:cNvGrpSpPr/>
            <p:nvPr/>
          </p:nvGrpSpPr>
          <p:grpSpPr>
            <a:xfrm>
              <a:off x="5040" y="2304"/>
              <a:ext cx="432" cy="432"/>
              <a:chOff x="4464" y="1536"/>
              <a:chExt cx="432" cy="432"/>
            </a:xfrm>
          </p:grpSpPr>
          <p:sp>
            <p:nvSpPr>
              <p:cNvPr id="337" name="Google Shape;337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8" name="Google Shape;338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" name="Google Shape;339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0" name="Google Shape;340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" name="Google Shape;341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" name="Google Shape;342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3" name="Google Shape;343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4" name="Google Shape;344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5" name="Google Shape;345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6" name="Google Shape;346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47" name="Google Shape;347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48" name="Google Shape;348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1" name="Google Shape;351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54" name="Google Shape;354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5" name="Google Shape;355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6" name="Google Shape;356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7" name="Google Shape;357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8" name="Google Shape;358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59" name="Google Shape;359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60" name="Google Shape;360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61" name="Google Shape;361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62" name="Google Shape;362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363" name="Google Shape;363;p8"/>
            <p:cNvGrpSpPr/>
            <p:nvPr/>
          </p:nvGrpSpPr>
          <p:grpSpPr>
            <a:xfrm>
              <a:off x="5136" y="2304"/>
              <a:ext cx="432" cy="432"/>
              <a:chOff x="4464" y="1536"/>
              <a:chExt cx="432" cy="432"/>
            </a:xfrm>
          </p:grpSpPr>
          <p:sp>
            <p:nvSpPr>
              <p:cNvPr id="364" name="Google Shape;364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5" name="Google Shape;365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6" name="Google Shape;366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7" name="Google Shape;367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8" name="Google Shape;368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9" name="Google Shape;369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0" name="Google Shape;370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1" name="Google Shape;371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2" name="Google Shape;372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3" name="Google Shape;373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374" name="Google Shape;374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75" name="Google Shape;375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78" name="Google Shape;378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79" name="Google Shape;379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2" name="Google Shape;382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3" name="Google Shape;383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4" name="Google Shape;384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5" name="Google Shape;385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6" name="Google Shape;386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7" name="Google Shape;387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8" name="Google Shape;388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389" name="Google Shape;389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390" name="Google Shape;390;p8"/>
            <p:cNvGrpSpPr/>
            <p:nvPr/>
          </p:nvGrpSpPr>
          <p:grpSpPr>
            <a:xfrm>
              <a:off x="5232" y="2304"/>
              <a:ext cx="432" cy="432"/>
              <a:chOff x="4464" y="1536"/>
              <a:chExt cx="432" cy="432"/>
            </a:xfrm>
          </p:grpSpPr>
          <p:sp>
            <p:nvSpPr>
              <p:cNvPr id="391" name="Google Shape;391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" name="Google Shape;392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393" name="Google Shape;393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" name="Google Shape;394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" name="Google Shape;395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6" name="Google Shape;396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7" name="Google Shape;397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8" name="Google Shape;398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9" name="Google Shape;399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" name="Google Shape;400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401" name="Google Shape;401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02" name="Google Shape;402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3" name="Google Shape;403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4" name="Google Shape;404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05" name="Google Shape;405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06" name="Google Shape;406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7" name="Google Shape;407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08" name="Google Shape;408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09" name="Google Shape;409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0" name="Google Shape;410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1" name="Google Shape;411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2" name="Google Shape;412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3" name="Google Shape;413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4" name="Google Shape;414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5" name="Google Shape;415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16" name="Google Shape;416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cxnSp>
          <p:nvCxnSpPr>
            <p:cNvPr id="417" name="Google Shape;417;p8"/>
            <p:cNvCxnSpPr/>
            <p:nvPr/>
          </p:nvCxnSpPr>
          <p:spPr>
            <a:xfrm flipH="1">
              <a:off x="4440" y="2009"/>
              <a:ext cx="87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18" name="Google Shape;418;p8"/>
            <p:cNvCxnSpPr/>
            <p:nvPr/>
          </p:nvCxnSpPr>
          <p:spPr>
            <a:xfrm>
              <a:off x="4833" y="2009"/>
              <a:ext cx="13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419" name="Google Shape;419;p8"/>
            <p:cNvSpPr txBox="1"/>
            <p:nvPr/>
          </p:nvSpPr>
          <p:spPr>
            <a:xfrm>
              <a:off x="4944" y="2064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</p:grpSp>
      <p:grpSp>
        <p:nvGrpSpPr>
          <p:cNvPr id="420" name="Google Shape;420;p8"/>
          <p:cNvGrpSpPr/>
          <p:nvPr/>
        </p:nvGrpSpPr>
        <p:grpSpPr>
          <a:xfrm>
            <a:off x="2667000" y="3113087"/>
            <a:ext cx="3810000" cy="1154112"/>
            <a:chOff x="1872" y="2681"/>
            <a:chExt cx="2400" cy="727"/>
          </a:xfrm>
        </p:grpSpPr>
        <p:cxnSp>
          <p:nvCxnSpPr>
            <p:cNvPr id="421" name="Google Shape;421;p8"/>
            <p:cNvCxnSpPr/>
            <p:nvPr/>
          </p:nvCxnSpPr>
          <p:spPr>
            <a:xfrm flipH="1">
              <a:off x="2088" y="2681"/>
              <a:ext cx="1143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22" name="Google Shape;422;p8"/>
            <p:cNvCxnSpPr/>
            <p:nvPr/>
          </p:nvCxnSpPr>
          <p:spPr>
            <a:xfrm>
              <a:off x="3537" y="2681"/>
              <a:ext cx="519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423" name="Google Shape;423;p8"/>
            <p:cNvCxnSpPr/>
            <p:nvPr/>
          </p:nvCxnSpPr>
          <p:spPr>
            <a:xfrm flipH="1">
              <a:off x="2616" y="2681"/>
              <a:ext cx="61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424" name="Google Shape;424;p8"/>
            <p:cNvGrpSpPr/>
            <p:nvPr/>
          </p:nvGrpSpPr>
          <p:grpSpPr>
            <a:xfrm>
              <a:off x="1872" y="2976"/>
              <a:ext cx="432" cy="432"/>
              <a:chOff x="4464" y="1536"/>
              <a:chExt cx="432" cy="432"/>
            </a:xfrm>
          </p:grpSpPr>
          <p:sp>
            <p:nvSpPr>
              <p:cNvPr id="425" name="Google Shape;425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7" name="Google Shape;427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8" name="Google Shape;428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9" name="Google Shape;429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0" name="Google Shape;430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1" name="Google Shape;431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2" name="Google Shape;432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33" name="Google Shape;433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434" name="Google Shape;434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cxnSp>
            <p:nvCxnSpPr>
              <p:cNvPr id="435" name="Google Shape;435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36" name="Google Shape;436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39" name="Google Shape;439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0" name="Google Shape;440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3" name="Google Shape;443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4" name="Google Shape;444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5" name="Google Shape;445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6" name="Google Shape;446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7" name="Google Shape;447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8" name="Google Shape;448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49" name="Google Shape;449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50" name="Google Shape;450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451" name="Google Shape;451;p8"/>
            <p:cNvGrpSpPr/>
            <p:nvPr/>
          </p:nvGrpSpPr>
          <p:grpSpPr>
            <a:xfrm>
              <a:off x="2400" y="2976"/>
              <a:ext cx="432" cy="432"/>
              <a:chOff x="4464" y="1536"/>
              <a:chExt cx="432" cy="432"/>
            </a:xfrm>
          </p:grpSpPr>
          <p:sp>
            <p:nvSpPr>
              <p:cNvPr id="452" name="Google Shape;452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3" name="Google Shape;453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4" name="Google Shape;454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5" name="Google Shape;455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6" name="Google Shape;456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9" name="Google Shape;459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460" name="Google Shape;460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1" name="Google Shape;461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cxnSp>
            <p:nvCxnSpPr>
              <p:cNvPr id="462" name="Google Shape;462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63" name="Google Shape;463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66" name="Google Shape;466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67" name="Google Shape;467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0" name="Google Shape;470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1" name="Google Shape;471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2" name="Google Shape;472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3" name="Google Shape;473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4" name="Google Shape;474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5" name="Google Shape;475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6" name="Google Shape;476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77" name="Google Shape;477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478" name="Google Shape;478;p8"/>
            <p:cNvGrpSpPr/>
            <p:nvPr/>
          </p:nvGrpSpPr>
          <p:grpSpPr>
            <a:xfrm>
              <a:off x="2928" y="2976"/>
              <a:ext cx="432" cy="432"/>
              <a:chOff x="4464" y="1536"/>
              <a:chExt cx="432" cy="432"/>
            </a:xfrm>
          </p:grpSpPr>
          <p:sp>
            <p:nvSpPr>
              <p:cNvPr id="479" name="Google Shape;479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1" name="Google Shape;481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2" name="Google Shape;482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4" name="Google Shape;484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5" name="Google Shape;485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486" name="Google Shape;486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7" name="Google Shape;487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8" name="Google Shape;488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cxnSp>
            <p:nvCxnSpPr>
              <p:cNvPr id="489" name="Google Shape;489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90" name="Google Shape;490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93" name="Google Shape;493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94" name="Google Shape;494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97" name="Google Shape;497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98" name="Google Shape;498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499" name="Google Shape;499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00" name="Google Shape;500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01" name="Google Shape;501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02" name="Google Shape;502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03" name="Google Shape;503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04" name="Google Shape;504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505" name="Google Shape;505;p8"/>
            <p:cNvGrpSpPr/>
            <p:nvPr/>
          </p:nvGrpSpPr>
          <p:grpSpPr>
            <a:xfrm>
              <a:off x="3456" y="2976"/>
              <a:ext cx="432" cy="432"/>
              <a:chOff x="4464" y="1536"/>
              <a:chExt cx="432" cy="432"/>
            </a:xfrm>
          </p:grpSpPr>
          <p:sp>
            <p:nvSpPr>
              <p:cNvPr id="506" name="Google Shape;506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7" name="Google Shape;507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8" name="Google Shape;508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09" name="Google Shape;509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0" name="Google Shape;510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1" name="Google Shape;511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2" name="Google Shape;512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3" name="Google Shape;513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4" name="Google Shape;514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15" name="Google Shape;515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16" name="Google Shape;516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17" name="Google Shape;517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8" name="Google Shape;518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19" name="Google Shape;519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0" name="Google Shape;520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1" name="Google Shape;521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4" name="Google Shape;524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5" name="Google Shape;525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6" name="Google Shape;526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7" name="Google Shape;527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8" name="Google Shape;528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29" name="Google Shape;529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30" name="Google Shape;530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31" name="Google Shape;531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532" name="Google Shape;532;p8"/>
            <p:cNvGrpSpPr/>
            <p:nvPr/>
          </p:nvGrpSpPr>
          <p:grpSpPr>
            <a:xfrm>
              <a:off x="3552" y="2976"/>
              <a:ext cx="432" cy="432"/>
              <a:chOff x="4464" y="1536"/>
              <a:chExt cx="432" cy="432"/>
            </a:xfrm>
          </p:grpSpPr>
          <p:sp>
            <p:nvSpPr>
              <p:cNvPr id="533" name="Google Shape;533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4" name="Google Shape;534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5" name="Google Shape;535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6" name="Google Shape;536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7" name="Google Shape;537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8" name="Google Shape;538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9" name="Google Shape;539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0" name="Google Shape;540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1" name="Google Shape;541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2" name="Google Shape;542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43" name="Google Shape;543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44" name="Google Shape;544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47" name="Google Shape;547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48" name="Google Shape;548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1" name="Google Shape;551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2" name="Google Shape;552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3" name="Google Shape;553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4" name="Google Shape;554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5" name="Google Shape;555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6" name="Google Shape;556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7" name="Google Shape;557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58" name="Google Shape;558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559" name="Google Shape;559;p8"/>
            <p:cNvGrpSpPr/>
            <p:nvPr/>
          </p:nvGrpSpPr>
          <p:grpSpPr>
            <a:xfrm>
              <a:off x="3648" y="2976"/>
              <a:ext cx="432" cy="432"/>
              <a:chOff x="4464" y="1536"/>
              <a:chExt cx="432" cy="432"/>
            </a:xfrm>
          </p:grpSpPr>
          <p:sp>
            <p:nvSpPr>
              <p:cNvPr id="560" name="Google Shape;560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1" name="Google Shape;561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2" name="Google Shape;562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3" name="Google Shape;563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4" name="Google Shape;564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5" name="Google Shape;565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6" name="Google Shape;566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9" name="Google Shape;569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70" name="Google Shape;570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71" name="Google Shape;571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74" name="Google Shape;574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75" name="Google Shape;575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78" name="Google Shape;578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79" name="Google Shape;579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80" name="Google Shape;580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81" name="Google Shape;581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82" name="Google Shape;582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83" name="Google Shape;583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84" name="Google Shape;584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85" name="Google Shape;585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586" name="Google Shape;586;p8"/>
            <p:cNvGrpSpPr/>
            <p:nvPr/>
          </p:nvGrpSpPr>
          <p:grpSpPr>
            <a:xfrm>
              <a:off x="3744" y="2976"/>
              <a:ext cx="432" cy="432"/>
              <a:chOff x="4464" y="1536"/>
              <a:chExt cx="432" cy="432"/>
            </a:xfrm>
          </p:grpSpPr>
          <p:sp>
            <p:nvSpPr>
              <p:cNvPr id="587" name="Google Shape;587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8" name="Google Shape;588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9" name="Google Shape;589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0" name="Google Shape;590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1" name="Google Shape;591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2" name="Google Shape;592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3" name="Google Shape;593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4" name="Google Shape;594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5" name="Google Shape;595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6" name="Google Shape;596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597" name="Google Shape;597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598" name="Google Shape;598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1" name="Google Shape;601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2" name="Google Shape;602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5" name="Google Shape;605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6" name="Google Shape;606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7" name="Google Shape;607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8" name="Google Shape;608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09" name="Google Shape;609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10" name="Google Shape;610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11" name="Google Shape;611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12" name="Google Shape;612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613" name="Google Shape;613;p8"/>
            <p:cNvGrpSpPr/>
            <p:nvPr/>
          </p:nvGrpSpPr>
          <p:grpSpPr>
            <a:xfrm>
              <a:off x="3840" y="2976"/>
              <a:ext cx="432" cy="432"/>
              <a:chOff x="4464" y="1536"/>
              <a:chExt cx="432" cy="432"/>
            </a:xfrm>
          </p:grpSpPr>
          <p:sp>
            <p:nvSpPr>
              <p:cNvPr id="614" name="Google Shape;614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5" name="Google Shape;615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616" name="Google Shape;616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7" name="Google Shape;617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8" name="Google Shape;618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9" name="Google Shape;619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0" name="Google Shape;620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1" name="Google Shape;621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2" name="Google Shape;622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3" name="Google Shape;623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cxnSp>
            <p:nvCxnSpPr>
              <p:cNvPr id="624" name="Google Shape;624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25" name="Google Shape;625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28" name="Google Shape;628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29" name="Google Shape;629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2" name="Google Shape;632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3" name="Google Shape;633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4" name="Google Shape;634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5" name="Google Shape;635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6" name="Google Shape;636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7" name="Google Shape;637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8" name="Google Shape;638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639" name="Google Shape;639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cxnSp>
          <p:nvCxnSpPr>
            <p:cNvPr id="640" name="Google Shape;640;p8"/>
            <p:cNvCxnSpPr/>
            <p:nvPr/>
          </p:nvCxnSpPr>
          <p:spPr>
            <a:xfrm flipH="1">
              <a:off x="3144" y="2681"/>
              <a:ext cx="87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641" name="Google Shape;641;p8"/>
            <p:cNvCxnSpPr/>
            <p:nvPr/>
          </p:nvCxnSpPr>
          <p:spPr>
            <a:xfrm>
              <a:off x="3537" y="2681"/>
              <a:ext cx="13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642" name="Google Shape;642;p8"/>
            <p:cNvSpPr txBox="1"/>
            <p:nvPr/>
          </p:nvSpPr>
          <p:spPr>
            <a:xfrm>
              <a:off x="3648" y="2736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</p:grpSp>
      <p:sp>
        <p:nvSpPr>
          <p:cNvPr id="643" name="Google Shape;643;p8"/>
          <p:cNvSpPr txBox="1"/>
          <p:nvPr/>
        </p:nvSpPr>
        <p:spPr>
          <a:xfrm>
            <a:off x="838200" y="5562600"/>
            <a:ext cx="5181600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1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How can this be handled?</a:t>
            </a:r>
            <a:endParaRPr/>
          </a:p>
        </p:txBody>
      </p:sp>
      <p:sp>
        <p:nvSpPr>
          <p:cNvPr id="644" name="Google Shape;644;p8"/>
          <p:cNvSpPr txBox="1">
            <a:spLocks noGrp="1"/>
          </p:cNvSpPr>
          <p:nvPr>
            <p:ph type="body" idx="1"/>
          </p:nvPr>
        </p:nvSpPr>
        <p:spPr>
          <a:xfrm>
            <a:off x="457200" y="1371600"/>
            <a:ext cx="6019800" cy="198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342900" lvl="0" indent="-3429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800"/>
              <a:buFont typeface="Noto Sans Symbols"/>
              <a:buChar char="☞"/>
            </a:pP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What's the new aspect</a:t>
            </a:r>
            <a:b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3200" b="0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 to the search problem?</a:t>
            </a:r>
            <a:endParaRPr/>
          </a:p>
          <a:p>
            <a:pPr marL="342900" lvl="0" indent="-342900" algn="l" rtl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r>
              <a:rPr lang="en-US" sz="32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There’s an opponent</a:t>
            </a:r>
            <a:b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4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that we cannot control!</a:t>
            </a:r>
            <a:endParaRPr/>
          </a:p>
        </p:txBody>
      </p:sp>
      <p:grpSp>
        <p:nvGrpSpPr>
          <p:cNvPr id="645" name="Google Shape;645;p8"/>
          <p:cNvGrpSpPr/>
          <p:nvPr/>
        </p:nvGrpSpPr>
        <p:grpSpPr>
          <a:xfrm>
            <a:off x="4724400" y="2514600"/>
            <a:ext cx="685800" cy="685800"/>
            <a:chOff x="4464" y="1536"/>
            <a:chExt cx="432" cy="432"/>
          </a:xfrm>
        </p:grpSpPr>
        <p:sp>
          <p:nvSpPr>
            <p:cNvPr id="646" name="Google Shape;646;p8"/>
            <p:cNvSpPr/>
            <p:nvPr/>
          </p:nvSpPr>
          <p:spPr>
            <a:xfrm>
              <a:off x="4464" y="1536"/>
              <a:ext cx="432" cy="43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8"/>
            <p:cNvSpPr txBox="1"/>
            <p:nvPr/>
          </p:nvSpPr>
          <p:spPr>
            <a:xfrm>
              <a:off x="472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8"/>
            <p:cNvSpPr txBox="1"/>
            <p:nvPr/>
          </p:nvSpPr>
          <p:spPr>
            <a:xfrm>
              <a:off x="464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8"/>
            <p:cNvSpPr txBox="1"/>
            <p:nvPr/>
          </p:nvSpPr>
          <p:spPr>
            <a:xfrm>
              <a:off x="456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8"/>
            <p:cNvSpPr txBox="1"/>
            <p:nvPr/>
          </p:nvSpPr>
          <p:spPr>
            <a:xfrm>
              <a:off x="472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8"/>
            <p:cNvSpPr txBox="1"/>
            <p:nvPr/>
          </p:nvSpPr>
          <p:spPr>
            <a:xfrm>
              <a:off x="464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8"/>
            <p:cNvSpPr txBox="1"/>
            <p:nvPr/>
          </p:nvSpPr>
          <p:spPr>
            <a:xfrm>
              <a:off x="456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8"/>
            <p:cNvSpPr txBox="1"/>
            <p:nvPr/>
          </p:nvSpPr>
          <p:spPr>
            <a:xfrm>
              <a:off x="472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8"/>
            <p:cNvSpPr txBox="1"/>
            <p:nvPr/>
          </p:nvSpPr>
          <p:spPr>
            <a:xfrm>
              <a:off x="464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8"/>
            <p:cNvSpPr txBox="1"/>
            <p:nvPr/>
          </p:nvSpPr>
          <p:spPr>
            <a:xfrm>
              <a:off x="456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cxnSp>
          <p:nvCxnSpPr>
            <p:cNvPr id="656" name="Google Shape;656;p8"/>
            <p:cNvCxnSpPr/>
            <p:nvPr/>
          </p:nvCxnSpPr>
          <p:spPr>
            <a:xfrm>
              <a:off x="456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57" name="Google Shape;657;p8"/>
            <p:cNvCxnSpPr/>
            <p:nvPr/>
          </p:nvCxnSpPr>
          <p:spPr>
            <a:xfrm>
              <a:off x="4560" y="1696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8" name="Google Shape;658;p8"/>
            <p:cNvCxnSpPr/>
            <p:nvPr/>
          </p:nvCxnSpPr>
          <p:spPr>
            <a:xfrm>
              <a:off x="4560" y="1808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59" name="Google Shape;659;p8"/>
            <p:cNvCxnSpPr/>
            <p:nvPr/>
          </p:nvCxnSpPr>
          <p:spPr>
            <a:xfrm>
              <a:off x="456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0" name="Google Shape;660;p8"/>
            <p:cNvCxnSpPr/>
            <p:nvPr/>
          </p:nvCxnSpPr>
          <p:spPr>
            <a:xfrm>
              <a:off x="456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1" name="Google Shape;661;p8"/>
            <p:cNvCxnSpPr/>
            <p:nvPr/>
          </p:nvCxnSpPr>
          <p:spPr>
            <a:xfrm>
              <a:off x="464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62" name="Google Shape;662;p8"/>
            <p:cNvCxnSpPr/>
            <p:nvPr/>
          </p:nvCxnSpPr>
          <p:spPr>
            <a:xfrm>
              <a:off x="472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63" name="Google Shape;663;p8"/>
            <p:cNvCxnSpPr/>
            <p:nvPr/>
          </p:nvCxnSpPr>
          <p:spPr>
            <a:xfrm>
              <a:off x="480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4" name="Google Shape;664;p8"/>
            <p:cNvCxnSpPr/>
            <p:nvPr/>
          </p:nvCxnSpPr>
          <p:spPr>
            <a:xfrm>
              <a:off x="464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5" name="Google Shape;665;p8"/>
            <p:cNvCxnSpPr/>
            <p:nvPr/>
          </p:nvCxnSpPr>
          <p:spPr>
            <a:xfrm>
              <a:off x="456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6" name="Google Shape;666;p8"/>
            <p:cNvCxnSpPr/>
            <p:nvPr/>
          </p:nvCxnSpPr>
          <p:spPr>
            <a:xfrm>
              <a:off x="472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7" name="Google Shape;667;p8"/>
            <p:cNvCxnSpPr/>
            <p:nvPr/>
          </p:nvCxnSpPr>
          <p:spPr>
            <a:xfrm>
              <a:off x="480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8" name="Google Shape;668;p8"/>
            <p:cNvCxnSpPr/>
            <p:nvPr/>
          </p:nvCxnSpPr>
          <p:spPr>
            <a:xfrm>
              <a:off x="456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69" name="Google Shape;669;p8"/>
            <p:cNvCxnSpPr/>
            <p:nvPr/>
          </p:nvCxnSpPr>
          <p:spPr>
            <a:xfrm>
              <a:off x="480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70" name="Google Shape;670;p8"/>
            <p:cNvCxnSpPr/>
            <p:nvPr/>
          </p:nvCxnSpPr>
          <p:spPr>
            <a:xfrm>
              <a:off x="464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71" name="Google Shape;671;p8"/>
            <p:cNvCxnSpPr/>
            <p:nvPr/>
          </p:nvCxnSpPr>
          <p:spPr>
            <a:xfrm>
              <a:off x="472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grpSp>
        <p:nvGrpSpPr>
          <p:cNvPr id="672" name="Google Shape;672;p8"/>
          <p:cNvGrpSpPr/>
          <p:nvPr/>
        </p:nvGrpSpPr>
        <p:grpSpPr>
          <a:xfrm>
            <a:off x="5791200" y="3581400"/>
            <a:ext cx="685800" cy="685800"/>
            <a:chOff x="4464" y="1536"/>
            <a:chExt cx="432" cy="432"/>
          </a:xfrm>
        </p:grpSpPr>
        <p:sp>
          <p:nvSpPr>
            <p:cNvPr id="673" name="Google Shape;673;p8"/>
            <p:cNvSpPr/>
            <p:nvPr/>
          </p:nvSpPr>
          <p:spPr>
            <a:xfrm>
              <a:off x="4464" y="1536"/>
              <a:ext cx="432" cy="43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8"/>
            <p:cNvSpPr txBox="1"/>
            <p:nvPr/>
          </p:nvSpPr>
          <p:spPr>
            <a:xfrm>
              <a:off x="472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464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8"/>
            <p:cNvSpPr txBox="1"/>
            <p:nvPr/>
          </p:nvSpPr>
          <p:spPr>
            <a:xfrm>
              <a:off x="456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8"/>
            <p:cNvSpPr txBox="1"/>
            <p:nvPr/>
          </p:nvSpPr>
          <p:spPr>
            <a:xfrm>
              <a:off x="472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8"/>
            <p:cNvSpPr txBox="1"/>
            <p:nvPr/>
          </p:nvSpPr>
          <p:spPr>
            <a:xfrm>
              <a:off x="464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456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8"/>
            <p:cNvSpPr txBox="1"/>
            <p:nvPr/>
          </p:nvSpPr>
          <p:spPr>
            <a:xfrm>
              <a:off x="472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8"/>
            <p:cNvSpPr txBox="1"/>
            <p:nvPr/>
          </p:nvSpPr>
          <p:spPr>
            <a:xfrm>
              <a:off x="464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8"/>
            <p:cNvSpPr txBox="1"/>
            <p:nvPr/>
          </p:nvSpPr>
          <p:spPr>
            <a:xfrm>
              <a:off x="456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cxnSp>
          <p:nvCxnSpPr>
            <p:cNvPr id="683" name="Google Shape;683;p8"/>
            <p:cNvCxnSpPr/>
            <p:nvPr/>
          </p:nvCxnSpPr>
          <p:spPr>
            <a:xfrm>
              <a:off x="456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84" name="Google Shape;684;p8"/>
            <p:cNvCxnSpPr/>
            <p:nvPr/>
          </p:nvCxnSpPr>
          <p:spPr>
            <a:xfrm>
              <a:off x="4560" y="1696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85" name="Google Shape;685;p8"/>
            <p:cNvCxnSpPr/>
            <p:nvPr/>
          </p:nvCxnSpPr>
          <p:spPr>
            <a:xfrm>
              <a:off x="4560" y="1808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86" name="Google Shape;686;p8"/>
            <p:cNvCxnSpPr/>
            <p:nvPr/>
          </p:nvCxnSpPr>
          <p:spPr>
            <a:xfrm>
              <a:off x="456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87" name="Google Shape;687;p8"/>
            <p:cNvCxnSpPr/>
            <p:nvPr/>
          </p:nvCxnSpPr>
          <p:spPr>
            <a:xfrm>
              <a:off x="456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88" name="Google Shape;688;p8"/>
            <p:cNvCxnSpPr/>
            <p:nvPr/>
          </p:nvCxnSpPr>
          <p:spPr>
            <a:xfrm>
              <a:off x="464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89" name="Google Shape;689;p8"/>
            <p:cNvCxnSpPr/>
            <p:nvPr/>
          </p:nvCxnSpPr>
          <p:spPr>
            <a:xfrm>
              <a:off x="472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690" name="Google Shape;690;p8"/>
            <p:cNvCxnSpPr/>
            <p:nvPr/>
          </p:nvCxnSpPr>
          <p:spPr>
            <a:xfrm>
              <a:off x="480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1" name="Google Shape;691;p8"/>
            <p:cNvCxnSpPr/>
            <p:nvPr/>
          </p:nvCxnSpPr>
          <p:spPr>
            <a:xfrm>
              <a:off x="464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2" name="Google Shape;692;p8"/>
            <p:cNvCxnSpPr/>
            <p:nvPr/>
          </p:nvCxnSpPr>
          <p:spPr>
            <a:xfrm>
              <a:off x="456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3" name="Google Shape;693;p8"/>
            <p:cNvCxnSpPr/>
            <p:nvPr/>
          </p:nvCxnSpPr>
          <p:spPr>
            <a:xfrm>
              <a:off x="472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4" name="Google Shape;694;p8"/>
            <p:cNvCxnSpPr/>
            <p:nvPr/>
          </p:nvCxnSpPr>
          <p:spPr>
            <a:xfrm>
              <a:off x="480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5" name="Google Shape;695;p8"/>
            <p:cNvCxnSpPr/>
            <p:nvPr/>
          </p:nvCxnSpPr>
          <p:spPr>
            <a:xfrm>
              <a:off x="456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6" name="Google Shape;696;p8"/>
            <p:cNvCxnSpPr/>
            <p:nvPr/>
          </p:nvCxnSpPr>
          <p:spPr>
            <a:xfrm>
              <a:off x="480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7" name="Google Shape;697;p8"/>
            <p:cNvCxnSpPr/>
            <p:nvPr/>
          </p:nvCxnSpPr>
          <p:spPr>
            <a:xfrm>
              <a:off x="464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698" name="Google Shape;698;p8"/>
            <p:cNvCxnSpPr/>
            <p:nvPr/>
          </p:nvCxnSpPr>
          <p:spPr>
            <a:xfrm>
              <a:off x="472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grpSp>
        <p:nvGrpSpPr>
          <p:cNvPr id="699" name="Google Shape;699;p8"/>
          <p:cNvGrpSpPr/>
          <p:nvPr/>
        </p:nvGrpSpPr>
        <p:grpSpPr>
          <a:xfrm>
            <a:off x="4724400" y="4179887"/>
            <a:ext cx="2971800" cy="1154112"/>
            <a:chOff x="3168" y="3353"/>
            <a:chExt cx="1872" cy="727"/>
          </a:xfrm>
        </p:grpSpPr>
        <p:cxnSp>
          <p:nvCxnSpPr>
            <p:cNvPr id="700" name="Google Shape;700;p8"/>
            <p:cNvCxnSpPr/>
            <p:nvPr/>
          </p:nvCxnSpPr>
          <p:spPr>
            <a:xfrm flipH="1">
              <a:off x="3384" y="3353"/>
              <a:ext cx="519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701" name="Google Shape;701;p8"/>
            <p:cNvCxnSpPr/>
            <p:nvPr/>
          </p:nvCxnSpPr>
          <p:spPr>
            <a:xfrm>
              <a:off x="4209" y="3353"/>
              <a:ext cx="61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grpSp>
          <p:nvGrpSpPr>
            <p:cNvPr id="702" name="Google Shape;702;p8"/>
            <p:cNvGrpSpPr/>
            <p:nvPr/>
          </p:nvGrpSpPr>
          <p:grpSpPr>
            <a:xfrm flipH="1">
              <a:off x="4608" y="3648"/>
              <a:ext cx="432" cy="432"/>
              <a:chOff x="4464" y="1536"/>
              <a:chExt cx="432" cy="432"/>
            </a:xfrm>
          </p:grpSpPr>
          <p:sp>
            <p:nvSpPr>
              <p:cNvPr id="703" name="Google Shape;703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4" name="Google Shape;704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5" name="Google Shape;705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706" name="Google Shape;706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707" name="Google Shape;707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9" name="Google Shape;709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0" name="Google Shape;710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711" name="Google Shape;711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12" name="Google Shape;712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13" name="Google Shape;713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14" name="Google Shape;714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15" name="Google Shape;715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16" name="Google Shape;716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17" name="Google Shape;717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18" name="Google Shape;718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1" name="Google Shape;721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2" name="Google Shape;722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3" name="Google Shape;723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4" name="Google Shape;724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5" name="Google Shape;725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6" name="Google Shape;726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7" name="Google Shape;727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28" name="Google Shape;728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729" name="Google Shape;729;p8"/>
            <p:cNvGrpSpPr/>
            <p:nvPr/>
          </p:nvGrpSpPr>
          <p:grpSpPr>
            <a:xfrm flipH="1">
              <a:off x="4080" y="3648"/>
              <a:ext cx="432" cy="432"/>
              <a:chOff x="4464" y="1536"/>
              <a:chExt cx="432" cy="432"/>
            </a:xfrm>
          </p:grpSpPr>
          <p:sp>
            <p:nvSpPr>
              <p:cNvPr id="730" name="Google Shape;730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1" name="Google Shape;731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732" name="Google Shape;732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3" name="Google Shape;733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734" name="Google Shape;734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5" name="Google Shape;735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6" name="Google Shape;736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7" name="Google Shape;737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738" name="Google Shape;738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39" name="Google Shape;739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40" name="Google Shape;740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41" name="Google Shape;741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44" name="Google Shape;744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45" name="Google Shape;745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48" name="Google Shape;748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49" name="Google Shape;749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50" name="Google Shape;750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51" name="Google Shape;751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52" name="Google Shape;752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53" name="Google Shape;753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54" name="Google Shape;754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55" name="Google Shape;755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756" name="Google Shape;756;p8"/>
            <p:cNvGrpSpPr/>
            <p:nvPr/>
          </p:nvGrpSpPr>
          <p:grpSpPr>
            <a:xfrm flipH="1">
              <a:off x="3552" y="3648"/>
              <a:ext cx="432" cy="432"/>
              <a:chOff x="4464" y="1536"/>
              <a:chExt cx="432" cy="432"/>
            </a:xfrm>
          </p:grpSpPr>
          <p:sp>
            <p:nvSpPr>
              <p:cNvPr id="757" name="Google Shape;757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8" name="Google Shape;758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59" name="Google Shape;759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0" name="Google Shape;760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1" name="Google Shape;761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2" name="Google Shape;762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3" name="Google Shape;763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4" name="Google Shape;764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5" name="Google Shape;765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66" name="Google Shape;766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67" name="Google Shape;767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68" name="Google Shape;768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69" name="Google Shape;769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70" name="Google Shape;770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1" name="Google Shape;771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2" name="Google Shape;772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73" name="Google Shape;773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74" name="Google Shape;774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5" name="Google Shape;775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6" name="Google Shape;776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7" name="Google Shape;777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8" name="Google Shape;778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79" name="Google Shape;779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80" name="Google Shape;780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81" name="Google Shape;781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82" name="Google Shape;782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783" name="Google Shape;783;p8"/>
            <p:cNvGrpSpPr/>
            <p:nvPr/>
          </p:nvGrpSpPr>
          <p:grpSpPr>
            <a:xfrm flipH="1">
              <a:off x="3456" y="3648"/>
              <a:ext cx="432" cy="432"/>
              <a:chOff x="4464" y="1536"/>
              <a:chExt cx="432" cy="432"/>
            </a:xfrm>
          </p:grpSpPr>
          <p:sp>
            <p:nvSpPr>
              <p:cNvPr id="784" name="Google Shape;784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5" name="Google Shape;785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6" name="Google Shape;786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7" name="Google Shape;787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8" name="Google Shape;788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89" name="Google Shape;789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0" name="Google Shape;790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1" name="Google Shape;791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2" name="Google Shape;792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3" name="Google Shape;793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794" name="Google Shape;794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95" name="Google Shape;795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96" name="Google Shape;796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797" name="Google Shape;797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98" name="Google Shape;798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799" name="Google Shape;799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00" name="Google Shape;800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01" name="Google Shape;801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2" name="Google Shape;802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3" name="Google Shape;803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4" name="Google Shape;804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5" name="Google Shape;805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6" name="Google Shape;806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7" name="Google Shape;807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8" name="Google Shape;808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09" name="Google Shape;809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810" name="Google Shape;810;p8"/>
            <p:cNvGrpSpPr/>
            <p:nvPr/>
          </p:nvGrpSpPr>
          <p:grpSpPr>
            <a:xfrm flipH="1">
              <a:off x="3360" y="3648"/>
              <a:ext cx="432" cy="432"/>
              <a:chOff x="4464" y="1536"/>
              <a:chExt cx="432" cy="432"/>
            </a:xfrm>
          </p:grpSpPr>
          <p:sp>
            <p:nvSpPr>
              <p:cNvPr id="811" name="Google Shape;811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2" name="Google Shape;812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3" name="Google Shape;813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4" name="Google Shape;814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5" name="Google Shape;815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6" name="Google Shape;816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7" name="Google Shape;817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8" name="Google Shape;818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19" name="Google Shape;819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20" name="Google Shape;820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21" name="Google Shape;821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22" name="Google Shape;822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25" name="Google Shape;825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26" name="Google Shape;826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29" name="Google Shape;829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0" name="Google Shape;830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1" name="Google Shape;831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2" name="Google Shape;832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3" name="Google Shape;833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4" name="Google Shape;834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5" name="Google Shape;835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36" name="Google Shape;836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837" name="Google Shape;837;p8"/>
            <p:cNvGrpSpPr/>
            <p:nvPr/>
          </p:nvGrpSpPr>
          <p:grpSpPr>
            <a:xfrm flipH="1">
              <a:off x="3264" y="3648"/>
              <a:ext cx="432" cy="432"/>
              <a:chOff x="4464" y="1536"/>
              <a:chExt cx="432" cy="432"/>
            </a:xfrm>
          </p:grpSpPr>
          <p:sp>
            <p:nvSpPr>
              <p:cNvPr id="838" name="Google Shape;838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39" name="Google Shape;839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0" name="Google Shape;840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1" name="Google Shape;841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2" name="Google Shape;842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48" name="Google Shape;848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49" name="Google Shape;849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52" name="Google Shape;852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53" name="Google Shape;853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56" name="Google Shape;856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57" name="Google Shape;857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58" name="Google Shape;858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59" name="Google Shape;859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60" name="Google Shape;860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61" name="Google Shape;861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62" name="Google Shape;862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63" name="Google Shape;863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grpSp>
          <p:nvGrpSpPr>
            <p:cNvPr id="864" name="Google Shape;864;p8"/>
            <p:cNvGrpSpPr/>
            <p:nvPr/>
          </p:nvGrpSpPr>
          <p:grpSpPr>
            <a:xfrm flipH="1">
              <a:off x="3168" y="3648"/>
              <a:ext cx="432" cy="432"/>
              <a:chOff x="4464" y="1536"/>
              <a:chExt cx="432" cy="432"/>
            </a:xfrm>
          </p:grpSpPr>
          <p:sp>
            <p:nvSpPr>
              <p:cNvPr id="865" name="Google Shape;865;p8"/>
              <p:cNvSpPr/>
              <p:nvPr/>
            </p:nvSpPr>
            <p:spPr>
              <a:xfrm>
                <a:off x="4464" y="1536"/>
                <a:ext cx="432" cy="432"/>
              </a:xfrm>
              <a:prstGeom prst="ellipse">
                <a:avLst/>
              </a:prstGeom>
              <a:solidFill>
                <a:schemeClr val="accent2"/>
              </a:solidFill>
              <a:ln w="25400" cap="flat" cmpd="sng">
                <a:solidFill>
                  <a:schemeClr val="dk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6" name="Google Shape;866;p8"/>
              <p:cNvSpPr txBox="1"/>
              <p:nvPr/>
            </p:nvSpPr>
            <p:spPr>
              <a:xfrm>
                <a:off x="472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7" name="Google Shape;867;p8"/>
              <p:cNvSpPr txBox="1"/>
              <p:nvPr/>
            </p:nvSpPr>
            <p:spPr>
              <a:xfrm>
                <a:off x="464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68" name="Google Shape;868;p8"/>
              <p:cNvSpPr txBox="1"/>
              <p:nvPr/>
            </p:nvSpPr>
            <p:spPr>
              <a:xfrm>
                <a:off x="4560" y="1808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</a:t>
                </a:r>
                <a:endParaRPr/>
              </a:p>
            </p:txBody>
          </p:sp>
          <p:sp>
            <p:nvSpPr>
              <p:cNvPr id="869" name="Google Shape;869;p8"/>
              <p:cNvSpPr txBox="1"/>
              <p:nvPr/>
            </p:nvSpPr>
            <p:spPr>
              <a:xfrm>
                <a:off x="472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0" name="Google Shape;870;p8"/>
              <p:cNvSpPr txBox="1"/>
              <p:nvPr/>
            </p:nvSpPr>
            <p:spPr>
              <a:xfrm>
                <a:off x="464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1" name="Google Shape;871;p8"/>
              <p:cNvSpPr txBox="1"/>
              <p:nvPr/>
            </p:nvSpPr>
            <p:spPr>
              <a:xfrm>
                <a:off x="4560" y="1696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72" name="Google Shape;872;p8"/>
              <p:cNvSpPr txBox="1"/>
              <p:nvPr/>
            </p:nvSpPr>
            <p:spPr>
              <a:xfrm>
                <a:off x="472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873" name="Google Shape;873;p8"/>
              <p:cNvSpPr txBox="1"/>
              <p:nvPr/>
            </p:nvSpPr>
            <p:spPr>
              <a:xfrm>
                <a:off x="464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000"/>
                  <a:buFont typeface="Arial"/>
                  <a:buNone/>
                </a:pPr>
                <a:r>
                  <a:rPr lang="en-US" sz="1000" b="0" i="0" u="non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X</a:t>
                </a:r>
                <a:endParaRPr/>
              </a:p>
            </p:txBody>
          </p:sp>
          <p:sp>
            <p:nvSpPr>
              <p:cNvPr id="874" name="Google Shape;874;p8"/>
              <p:cNvSpPr txBox="1"/>
              <p:nvPr/>
            </p:nvSpPr>
            <p:spPr>
              <a:xfrm>
                <a:off x="4560" y="1584"/>
                <a:ext cx="80" cy="11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25" tIns="0" rIns="9125" bIns="0" anchor="ctr" anchorCtr="1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875" name="Google Shape;875;p8"/>
              <p:cNvCxnSpPr/>
              <p:nvPr/>
            </p:nvCxnSpPr>
            <p:spPr>
              <a:xfrm>
                <a:off x="456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76" name="Google Shape;876;p8"/>
              <p:cNvCxnSpPr/>
              <p:nvPr/>
            </p:nvCxnSpPr>
            <p:spPr>
              <a:xfrm>
                <a:off x="4560" y="1696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8"/>
              <p:cNvCxnSpPr/>
              <p:nvPr/>
            </p:nvCxnSpPr>
            <p:spPr>
              <a:xfrm>
                <a:off x="4560" y="1808"/>
                <a:ext cx="240" cy="0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8"/>
              <p:cNvCxnSpPr/>
              <p:nvPr/>
            </p:nvCxnSpPr>
            <p:spPr>
              <a:xfrm>
                <a:off x="456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79" name="Google Shape;879;p8"/>
              <p:cNvCxnSpPr/>
              <p:nvPr/>
            </p:nvCxnSpPr>
            <p:spPr>
              <a:xfrm>
                <a:off x="456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0" name="Google Shape;880;p8"/>
              <p:cNvCxnSpPr/>
              <p:nvPr/>
            </p:nvCxnSpPr>
            <p:spPr>
              <a:xfrm>
                <a:off x="464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8"/>
              <p:cNvCxnSpPr/>
              <p:nvPr/>
            </p:nvCxnSpPr>
            <p:spPr>
              <a:xfrm>
                <a:off x="4720" y="1584"/>
                <a:ext cx="0" cy="336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dk1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8"/>
              <p:cNvCxnSpPr/>
              <p:nvPr/>
            </p:nvCxnSpPr>
            <p:spPr>
              <a:xfrm>
                <a:off x="4800" y="1584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3" name="Google Shape;883;p8"/>
              <p:cNvCxnSpPr/>
              <p:nvPr/>
            </p:nvCxnSpPr>
            <p:spPr>
              <a:xfrm>
                <a:off x="464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4" name="Google Shape;884;p8"/>
              <p:cNvCxnSpPr/>
              <p:nvPr/>
            </p:nvCxnSpPr>
            <p:spPr>
              <a:xfrm>
                <a:off x="456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5" name="Google Shape;885;p8"/>
              <p:cNvCxnSpPr/>
              <p:nvPr/>
            </p:nvCxnSpPr>
            <p:spPr>
              <a:xfrm>
                <a:off x="4720" y="1584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6" name="Google Shape;886;p8"/>
              <p:cNvCxnSpPr/>
              <p:nvPr/>
            </p:nvCxnSpPr>
            <p:spPr>
              <a:xfrm>
                <a:off x="4800" y="1696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7" name="Google Shape;887;p8"/>
              <p:cNvCxnSpPr/>
              <p:nvPr/>
            </p:nvCxnSpPr>
            <p:spPr>
              <a:xfrm>
                <a:off x="456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8" name="Google Shape;888;p8"/>
              <p:cNvCxnSpPr/>
              <p:nvPr/>
            </p:nvCxnSpPr>
            <p:spPr>
              <a:xfrm>
                <a:off x="4800" y="1808"/>
                <a:ext cx="0" cy="112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89" name="Google Shape;889;p8"/>
              <p:cNvCxnSpPr/>
              <p:nvPr/>
            </p:nvCxnSpPr>
            <p:spPr>
              <a:xfrm>
                <a:off x="464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  <p:cxnSp>
            <p:nvCxnSpPr>
              <p:cNvPr id="890" name="Google Shape;890;p8"/>
              <p:cNvCxnSpPr/>
              <p:nvPr/>
            </p:nvCxnSpPr>
            <p:spPr>
              <a:xfrm>
                <a:off x="4720" y="1920"/>
                <a:ext cx="80" cy="0"/>
              </a:xfrm>
              <a:prstGeom prst="straightConnector1">
                <a:avLst/>
              </a:prstGeom>
              <a:noFill/>
              <a:ln>
                <a:noFill/>
              </a:ln>
            </p:spPr>
          </p:cxnSp>
        </p:grpSp>
        <p:cxnSp>
          <p:nvCxnSpPr>
            <p:cNvPr id="891" name="Google Shape;891;p8"/>
            <p:cNvCxnSpPr/>
            <p:nvPr/>
          </p:nvCxnSpPr>
          <p:spPr>
            <a:xfrm>
              <a:off x="4209" y="3353"/>
              <a:ext cx="87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892" name="Google Shape;892;p8"/>
            <p:cNvCxnSpPr/>
            <p:nvPr/>
          </p:nvCxnSpPr>
          <p:spPr>
            <a:xfrm flipH="1">
              <a:off x="3768" y="3353"/>
              <a:ext cx="135" cy="287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sp>
          <p:nvSpPr>
            <p:cNvPr id="893" name="Google Shape;893;p8"/>
            <p:cNvSpPr txBox="1"/>
            <p:nvPr/>
          </p:nvSpPr>
          <p:spPr>
            <a:xfrm flipH="1">
              <a:off x="3600" y="3408"/>
              <a:ext cx="192" cy="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800" b="1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…</a:t>
              </a:r>
              <a:endParaRPr/>
            </a:p>
          </p:txBody>
        </p:sp>
      </p:grpSp>
      <p:grpSp>
        <p:nvGrpSpPr>
          <p:cNvPr id="894" name="Google Shape;894;p8"/>
          <p:cNvGrpSpPr/>
          <p:nvPr/>
        </p:nvGrpSpPr>
        <p:grpSpPr>
          <a:xfrm>
            <a:off x="6172200" y="4648200"/>
            <a:ext cx="685800" cy="685800"/>
            <a:chOff x="4464" y="1536"/>
            <a:chExt cx="432" cy="432"/>
          </a:xfrm>
        </p:grpSpPr>
        <p:sp>
          <p:nvSpPr>
            <p:cNvPr id="895" name="Google Shape;895;p8"/>
            <p:cNvSpPr/>
            <p:nvPr/>
          </p:nvSpPr>
          <p:spPr>
            <a:xfrm>
              <a:off x="4464" y="1536"/>
              <a:ext cx="432" cy="432"/>
            </a:xfrm>
            <a:prstGeom prst="ellipse">
              <a:avLst/>
            </a:prstGeom>
            <a:solidFill>
              <a:schemeClr val="accent1"/>
            </a:solidFill>
            <a:ln w="254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8"/>
            <p:cNvSpPr txBox="1"/>
            <p:nvPr/>
          </p:nvSpPr>
          <p:spPr>
            <a:xfrm>
              <a:off x="472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endParaRPr/>
            </a:p>
          </p:txBody>
        </p:sp>
        <p:sp>
          <p:nvSpPr>
            <p:cNvPr id="897" name="Google Shape;897;p8"/>
            <p:cNvSpPr txBox="1"/>
            <p:nvPr/>
          </p:nvSpPr>
          <p:spPr>
            <a:xfrm>
              <a:off x="464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8"/>
            <p:cNvSpPr txBox="1"/>
            <p:nvPr/>
          </p:nvSpPr>
          <p:spPr>
            <a:xfrm>
              <a:off x="4560" y="1808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sp>
          <p:nvSpPr>
            <p:cNvPr id="899" name="Google Shape;899;p8"/>
            <p:cNvSpPr txBox="1"/>
            <p:nvPr/>
          </p:nvSpPr>
          <p:spPr>
            <a:xfrm>
              <a:off x="472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8"/>
            <p:cNvSpPr txBox="1"/>
            <p:nvPr/>
          </p:nvSpPr>
          <p:spPr>
            <a:xfrm>
              <a:off x="464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8"/>
            <p:cNvSpPr txBox="1"/>
            <p:nvPr/>
          </p:nvSpPr>
          <p:spPr>
            <a:xfrm>
              <a:off x="4560" y="1696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8"/>
            <p:cNvSpPr txBox="1"/>
            <p:nvPr/>
          </p:nvSpPr>
          <p:spPr>
            <a:xfrm>
              <a:off x="472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8"/>
            <p:cNvSpPr txBox="1"/>
            <p:nvPr/>
          </p:nvSpPr>
          <p:spPr>
            <a:xfrm>
              <a:off x="464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8"/>
            <p:cNvSpPr txBox="1"/>
            <p:nvPr/>
          </p:nvSpPr>
          <p:spPr>
            <a:xfrm>
              <a:off x="4560" y="1584"/>
              <a:ext cx="80" cy="1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25" tIns="0" rIns="9125" bIns="0" anchor="ctr" anchorCtr="1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000"/>
                <a:buFont typeface="Arial"/>
                <a:buNone/>
              </a:pPr>
              <a:r>
                <a:rPr lang="en-US" sz="1000" b="0" i="0" u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X</a:t>
              </a:r>
              <a:endParaRPr/>
            </a:p>
          </p:txBody>
        </p:sp>
        <p:cxnSp>
          <p:nvCxnSpPr>
            <p:cNvPr id="905" name="Google Shape;905;p8"/>
            <p:cNvCxnSpPr/>
            <p:nvPr/>
          </p:nvCxnSpPr>
          <p:spPr>
            <a:xfrm>
              <a:off x="456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06" name="Google Shape;906;p8"/>
            <p:cNvCxnSpPr/>
            <p:nvPr/>
          </p:nvCxnSpPr>
          <p:spPr>
            <a:xfrm>
              <a:off x="4560" y="1696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7" name="Google Shape;907;p8"/>
            <p:cNvCxnSpPr/>
            <p:nvPr/>
          </p:nvCxnSpPr>
          <p:spPr>
            <a:xfrm>
              <a:off x="4560" y="1808"/>
              <a:ext cx="240" cy="0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08" name="Google Shape;908;p8"/>
            <p:cNvCxnSpPr/>
            <p:nvPr/>
          </p:nvCxnSpPr>
          <p:spPr>
            <a:xfrm>
              <a:off x="456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09" name="Google Shape;909;p8"/>
            <p:cNvCxnSpPr/>
            <p:nvPr/>
          </p:nvCxnSpPr>
          <p:spPr>
            <a:xfrm>
              <a:off x="456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0" name="Google Shape;910;p8"/>
            <p:cNvCxnSpPr/>
            <p:nvPr/>
          </p:nvCxnSpPr>
          <p:spPr>
            <a:xfrm>
              <a:off x="464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11" name="Google Shape;911;p8"/>
            <p:cNvCxnSpPr/>
            <p:nvPr/>
          </p:nvCxnSpPr>
          <p:spPr>
            <a:xfrm>
              <a:off x="4720" y="1584"/>
              <a:ext cx="0" cy="336"/>
            </a:xfrm>
            <a:prstGeom prst="straightConnector1">
              <a:avLst/>
            </a:prstGeom>
            <a:noFill/>
            <a:ln w="127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none" w="med" len="med"/>
            </a:ln>
          </p:spPr>
        </p:cxnSp>
        <p:cxnSp>
          <p:nvCxnSpPr>
            <p:cNvPr id="912" name="Google Shape;912;p8"/>
            <p:cNvCxnSpPr/>
            <p:nvPr/>
          </p:nvCxnSpPr>
          <p:spPr>
            <a:xfrm>
              <a:off x="4800" y="1584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3" name="Google Shape;913;p8"/>
            <p:cNvCxnSpPr/>
            <p:nvPr/>
          </p:nvCxnSpPr>
          <p:spPr>
            <a:xfrm>
              <a:off x="464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4" name="Google Shape;914;p8"/>
            <p:cNvCxnSpPr/>
            <p:nvPr/>
          </p:nvCxnSpPr>
          <p:spPr>
            <a:xfrm>
              <a:off x="456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5" name="Google Shape;915;p8"/>
            <p:cNvCxnSpPr/>
            <p:nvPr/>
          </p:nvCxnSpPr>
          <p:spPr>
            <a:xfrm>
              <a:off x="4720" y="1584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6" name="Google Shape;916;p8"/>
            <p:cNvCxnSpPr/>
            <p:nvPr/>
          </p:nvCxnSpPr>
          <p:spPr>
            <a:xfrm>
              <a:off x="4800" y="1696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7" name="Google Shape;917;p8"/>
            <p:cNvCxnSpPr/>
            <p:nvPr/>
          </p:nvCxnSpPr>
          <p:spPr>
            <a:xfrm>
              <a:off x="456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8" name="Google Shape;918;p8"/>
            <p:cNvCxnSpPr/>
            <p:nvPr/>
          </p:nvCxnSpPr>
          <p:spPr>
            <a:xfrm>
              <a:off x="4800" y="1808"/>
              <a:ext cx="0" cy="112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19" name="Google Shape;919;p8"/>
            <p:cNvCxnSpPr/>
            <p:nvPr/>
          </p:nvCxnSpPr>
          <p:spPr>
            <a:xfrm>
              <a:off x="464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  <p:cxnSp>
          <p:nvCxnSpPr>
            <p:cNvPr id="920" name="Google Shape;920;p8"/>
            <p:cNvCxnSpPr/>
            <p:nvPr/>
          </p:nvCxnSpPr>
          <p:spPr>
            <a:xfrm>
              <a:off x="4720" y="1920"/>
              <a:ext cx="80" cy="0"/>
            </a:xfrm>
            <a:prstGeom prst="straightConnector1">
              <a:avLst/>
            </a:prstGeom>
            <a:noFill/>
            <a:ln>
              <a:noFill/>
            </a:ln>
          </p:spPr>
        </p:cxnSp>
      </p:grpSp>
      <p:grpSp>
        <p:nvGrpSpPr>
          <p:cNvPr id="921" name="Google Shape;921;p8"/>
          <p:cNvGrpSpPr/>
          <p:nvPr/>
        </p:nvGrpSpPr>
        <p:grpSpPr>
          <a:xfrm>
            <a:off x="6248400" y="5346700"/>
            <a:ext cx="457200" cy="215900"/>
            <a:chOff x="4128" y="4088"/>
            <a:chExt cx="288" cy="136"/>
          </a:xfrm>
        </p:grpSpPr>
        <p:cxnSp>
          <p:nvCxnSpPr>
            <p:cNvPr id="922" name="Google Shape;922;p8"/>
            <p:cNvCxnSpPr/>
            <p:nvPr/>
          </p:nvCxnSpPr>
          <p:spPr>
            <a:xfrm flipH="1">
              <a:off x="4128" y="4088"/>
              <a:ext cx="168" cy="1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  <p:cxnSp>
          <p:nvCxnSpPr>
            <p:cNvPr id="923" name="Google Shape;923;p8"/>
            <p:cNvCxnSpPr/>
            <p:nvPr/>
          </p:nvCxnSpPr>
          <p:spPr>
            <a:xfrm>
              <a:off x="4296" y="4088"/>
              <a:ext cx="120" cy="136"/>
            </a:xfrm>
            <a:prstGeom prst="straightConnector1">
              <a:avLst/>
            </a:prstGeom>
            <a:noFill/>
            <a:ln w="25400" cap="flat" cmpd="sng">
              <a:solidFill>
                <a:schemeClr val="dk1"/>
              </a:solidFill>
              <a:prstDash val="solid"/>
              <a:miter lim="800000"/>
              <a:headEnd type="none" w="med" len="med"/>
              <a:tailEnd type="triangle" w="med" len="med"/>
            </a:ln>
          </p:spPr>
        </p:cxnSp>
      </p:grpSp>
      <p:pic>
        <p:nvPicPr>
          <p:cNvPr id="924" name="Google Shape;92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9600" y="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30A0E-A4EC-4AB6-9DA0-2BB8D411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67F77-96BB-4FF3-A2B2-F508CA92EB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Adversarial search</a:t>
            </a:r>
            <a:r>
              <a:rPr lang="en-US" dirty="0"/>
              <a:t> is search when there is an "enemy" or "opponent" changing the state of the problem every step in a direction you do not want.</a:t>
            </a:r>
          </a:p>
          <a:p>
            <a:r>
              <a:rPr lang="en-US" dirty="0"/>
              <a:t>Examples: Chess, business, trading, war.</a:t>
            </a:r>
            <a:br>
              <a:rPr lang="en-US" dirty="0"/>
            </a:br>
            <a:r>
              <a:rPr lang="en-US" dirty="0"/>
              <a:t>You change state, but then you don't control the next state.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77FCB-6037-433B-A184-83A7C38DF3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2671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5779</Words>
  <Application>Microsoft Office PowerPoint</Application>
  <PresentationFormat>On-screen Show (4:3)</PresentationFormat>
  <Paragraphs>2257</Paragraphs>
  <Slides>66</Slides>
  <Notes>65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4" baseType="lpstr">
      <vt:lpstr>Comic Sans MS</vt:lpstr>
      <vt:lpstr>Noto Sans Symbols</vt:lpstr>
      <vt:lpstr>Palatino</vt:lpstr>
      <vt:lpstr>Arial</vt:lpstr>
      <vt:lpstr>Courier New</vt:lpstr>
      <vt:lpstr>Times New Roman</vt:lpstr>
      <vt:lpstr>EB Garamond</vt:lpstr>
      <vt:lpstr>Default Design</vt:lpstr>
      <vt:lpstr>PowerPoint Presentation</vt:lpstr>
      <vt:lpstr>PowerPoint Presentation</vt:lpstr>
      <vt:lpstr>Case Studies: Playing Grandmaster Chess</vt:lpstr>
      <vt:lpstr>Case Studies: Playing Grandmaster Chess…</vt:lpstr>
      <vt:lpstr>Game Playing and AI</vt:lpstr>
      <vt:lpstr>Game Playing and AI…</vt:lpstr>
      <vt:lpstr>Game Playing as Search</vt:lpstr>
      <vt:lpstr>Game Playing as Search: Game Tree</vt:lpstr>
      <vt:lpstr>PowerPoint Presentation</vt:lpstr>
      <vt:lpstr>Game Playing as Search: Complexity</vt:lpstr>
      <vt:lpstr>Greedy Search Game Playing</vt:lpstr>
      <vt:lpstr>PowerPoint Presentation</vt:lpstr>
      <vt:lpstr>Greedy Search Game Playing</vt:lpstr>
      <vt:lpstr>Greedy Search Game Playing</vt:lpstr>
      <vt:lpstr>Minimax: Idea</vt:lpstr>
      <vt:lpstr>Minimax: Idea</vt:lpstr>
      <vt:lpstr>Minimax: Passing Values up Game Tree</vt:lpstr>
      <vt:lpstr>Deeper Game Trees</vt:lpstr>
      <vt:lpstr>Minimax: Direct Algorithm</vt:lpstr>
      <vt:lpstr>Minimax: Algorithm Complexity</vt:lpstr>
      <vt:lpstr>Minimax: Algorithm Complexity</vt:lpstr>
      <vt:lpstr>Minimax: Static Board Evaluator (SBE)</vt:lpstr>
      <vt:lpstr>Minimax: Static Board Evaluator (SBE)</vt:lpstr>
      <vt:lpstr>Minimax: Static Board Evaluator (SBE)</vt:lpstr>
      <vt:lpstr>Minimax: Algorithm with SBE</vt:lpstr>
      <vt:lpstr>Minimax: Algorithm with SBE</vt:lpstr>
      <vt:lpstr>Recap</vt:lpstr>
      <vt:lpstr>Alpha-Beta Pruning Idea</vt:lpstr>
      <vt:lpstr>Alpha-Beta Pruning Idea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Search Example</vt:lpstr>
      <vt:lpstr>Alpha-Beta Effectiveness</vt:lpstr>
      <vt:lpstr>Alpha-Beta Effectiveness</vt:lpstr>
      <vt:lpstr>Alpha-Beta Effectiveness</vt:lpstr>
      <vt:lpstr>PowerPoint Presentation</vt:lpstr>
      <vt:lpstr>Other Issues: The Horizon Effect</vt:lpstr>
      <vt:lpstr>Other Issues: The Horizon Effect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Md. Tarek Habib Mihir</dc:creator>
  <cp:lastModifiedBy>Md.Montasir Bin Shams</cp:lastModifiedBy>
  <cp:revision>3</cp:revision>
  <dcterms:created xsi:type="dcterms:W3CDTF">2010-10-20T20:10:34Z</dcterms:created>
  <dcterms:modified xsi:type="dcterms:W3CDTF">2021-03-31T04:21:55Z</dcterms:modified>
</cp:coreProperties>
</file>