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9" r:id="rId3"/>
    <p:sldId id="271" r:id="rId4"/>
    <p:sldId id="272" r:id="rId5"/>
    <p:sldId id="279" r:id="rId6"/>
    <p:sldId id="273" r:id="rId7"/>
    <p:sldId id="280" r:id="rId8"/>
    <p:sldId id="281"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C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D29D3-1165-481D-94CF-4975EA80EF59}" type="datetimeFigureOut">
              <a:rPr lang="en-US" smtClean="0"/>
              <a:t>3/27/2021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8B407-4066-4C5C-9533-71F529F5DDED}" type="slidenum">
              <a:rPr lang="en-US" smtClean="0"/>
              <a:t>‹#›</a:t>
            </a:fld>
            <a:endParaRPr lang="en-US"/>
          </a:p>
        </p:txBody>
      </p:sp>
    </p:spTree>
    <p:extLst>
      <p:ext uri="{BB962C8B-B14F-4D97-AF65-F5344CB8AC3E}">
        <p14:creationId xmlns:p14="http://schemas.microsoft.com/office/powerpoint/2010/main" val="1073064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177957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260187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18434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91158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4191666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B8CDB5-7783-4181-B01D-C6E7E2C3E9FA}"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838396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B8CDB5-7783-4181-B01D-C6E7E2C3E9FA}" type="datetimeFigureOut">
              <a:rPr lang="en-US" smtClean="0"/>
              <a:t>3/27/2021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194594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B8CDB5-7783-4181-B01D-C6E7E2C3E9FA}" type="datetimeFigureOut">
              <a:rPr lang="en-US" smtClean="0"/>
              <a:t>3/27/2021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141911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8CDB5-7783-4181-B01D-C6E7E2C3E9FA}" type="datetimeFigureOut">
              <a:rPr lang="en-US" smtClean="0"/>
              <a:t>3/27/2021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34629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8CDB5-7783-4181-B01D-C6E7E2C3E9FA}"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24282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8CDB5-7783-4181-B01D-C6E7E2C3E9FA}"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282340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8CDB5-7783-4181-B01D-C6E7E2C3E9FA}" type="datetimeFigureOut">
              <a:rPr lang="en-US" smtClean="0"/>
              <a:t>3/27/2021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BB5F13-6B15-46F9-814F-B482CEE3D30A}" type="slidenum">
              <a:rPr lang="en-US" smtClean="0"/>
              <a:t>‹#›</a:t>
            </a:fld>
            <a:endParaRPr lang="en-US"/>
          </a:p>
        </p:txBody>
      </p:sp>
    </p:spTree>
    <p:extLst>
      <p:ext uri="{BB962C8B-B14F-4D97-AF65-F5344CB8AC3E}">
        <p14:creationId xmlns:p14="http://schemas.microsoft.com/office/powerpoint/2010/main" val="4062039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Entrepreneurship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010" y="2049437"/>
            <a:ext cx="2765047" cy="276504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13946" y="0"/>
            <a:ext cx="6378054" cy="6858000"/>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4802874" y="2195013"/>
            <a:ext cx="7772400" cy="281371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CA" sz="3200" b="1" dirty="0">
                <a:solidFill>
                  <a:srgbClr val="0070C0"/>
                </a:solidFill>
                <a:latin typeface="Tahoma" panose="020B0604030504040204" pitchFamily="34" charset="0"/>
                <a:ea typeface="Tahoma" panose="020B0604030504040204" pitchFamily="34" charset="0"/>
                <a:cs typeface="Tahoma" panose="020B0604030504040204" pitchFamily="34" charset="0"/>
              </a:rPr>
              <a:t>Chapter </a:t>
            </a:r>
            <a:r>
              <a:rPr lang="en-CA" sz="32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03</a:t>
            </a:r>
            <a:endParaRPr lang="en-CA" sz="32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lgn="ctr">
              <a:defRPr/>
            </a:pPr>
            <a:endParaRPr lang="en-US" sz="3200" b="1" dirty="0" smtClean="0">
              <a:latin typeface="Tahoma" panose="020B0604030504040204" pitchFamily="34" charset="0"/>
              <a:ea typeface="Tahoma" panose="020B0604030504040204" pitchFamily="34" charset="0"/>
              <a:cs typeface="Tahoma" panose="020B0604030504040204" pitchFamily="34" charset="0"/>
            </a:endParaRPr>
          </a:p>
          <a:p>
            <a:pPr algn="ctr">
              <a:lnSpc>
                <a:spcPct val="150000"/>
              </a:lnSpc>
              <a:defRPr/>
            </a:pPr>
            <a:r>
              <a:rPr lang="en-US" sz="2400" b="1" dirty="0" smtClean="0">
                <a:latin typeface="Tahoma" panose="020B0604030504040204" pitchFamily="34" charset="0"/>
                <a:ea typeface="Tahoma" panose="020B0604030504040204" pitchFamily="34" charset="0"/>
                <a:cs typeface="Tahoma" panose="020B0604030504040204" pitchFamily="34" charset="0"/>
              </a:rPr>
              <a:t>Entrepreneurship, </a:t>
            </a:r>
            <a:br>
              <a:rPr lang="en-US" sz="2400" b="1" dirty="0" smtClean="0">
                <a:latin typeface="Tahoma" panose="020B0604030504040204" pitchFamily="34" charset="0"/>
                <a:ea typeface="Tahoma" panose="020B0604030504040204" pitchFamily="34" charset="0"/>
                <a:cs typeface="Tahoma" panose="020B0604030504040204" pitchFamily="34" charset="0"/>
              </a:rPr>
            </a:br>
            <a:r>
              <a:rPr lang="en-US" sz="2400" b="1" dirty="0" smtClean="0">
                <a:latin typeface="Tahoma" panose="020B0604030504040204" pitchFamily="34" charset="0"/>
                <a:ea typeface="Tahoma" panose="020B0604030504040204" pitchFamily="34" charset="0"/>
                <a:cs typeface="Tahoma" panose="020B0604030504040204" pitchFamily="34" charset="0"/>
              </a:rPr>
              <a:t>Franchising, </a:t>
            </a:r>
            <a:br>
              <a:rPr lang="en-US" sz="2400" b="1" dirty="0" smtClean="0">
                <a:latin typeface="Tahoma" panose="020B0604030504040204" pitchFamily="34" charset="0"/>
                <a:ea typeface="Tahoma" panose="020B0604030504040204" pitchFamily="34" charset="0"/>
                <a:cs typeface="Tahoma" panose="020B0604030504040204" pitchFamily="34" charset="0"/>
              </a:rPr>
            </a:br>
            <a:r>
              <a:rPr lang="en-US" sz="2400" b="1" dirty="0" smtClean="0">
                <a:latin typeface="Tahoma" panose="020B0604030504040204" pitchFamily="34" charset="0"/>
                <a:ea typeface="Tahoma" panose="020B0604030504040204" pitchFamily="34" charset="0"/>
                <a:cs typeface="Tahoma" panose="020B0604030504040204" pitchFamily="34" charset="0"/>
              </a:rPr>
              <a:t>and Small Business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7" name="Title 1"/>
          <p:cNvSpPr txBox="1">
            <a:spLocks/>
          </p:cNvSpPr>
          <p:nvPr/>
        </p:nvSpPr>
        <p:spPr>
          <a:xfrm>
            <a:off x="830807" y="5666089"/>
            <a:ext cx="4477603" cy="146940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1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Md</a:t>
            </a:r>
            <a:r>
              <a:rPr lang="en-US" sz="1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Kamruzzaman </a:t>
            </a:r>
            <a:r>
              <a:rPr lang="en-US" sz="1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Didar</a:t>
            </a:r>
            <a:endParaRPr lang="en-US" sz="1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ctr">
              <a:defRPr/>
            </a:pPr>
            <a:r>
              <a:rPr lang="en-US" sz="1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Sr. Lecturer, DBA</a:t>
            </a:r>
            <a:endParaRPr lang="en-US" sz="11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4132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38276" y="4008608"/>
            <a:ext cx="2545890" cy="584775"/>
          </a:xfrm>
          <a:prstGeom prst="rect">
            <a:avLst/>
          </a:prstGeom>
        </p:spPr>
        <p:txBody>
          <a:bodyPr wrap="none">
            <a:spAutoFit/>
          </a:bodyPr>
          <a:lstStyle/>
          <a:p>
            <a:r>
              <a:rPr lang="en-US" sz="3200" b="1" dirty="0" smtClean="0">
                <a:solidFill>
                  <a:srgbClr val="00B0F0"/>
                </a:solidFill>
              </a:rPr>
              <a:t>FRANCHISING</a:t>
            </a:r>
            <a:endParaRPr lang="en-US" sz="3200" b="1" dirty="0">
              <a:solidFill>
                <a:srgbClr val="00B0F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4632" y="815240"/>
            <a:ext cx="2733178" cy="2733178"/>
          </a:xfrm>
          <a:prstGeom prst="rect">
            <a:avLst/>
          </a:prstGeom>
        </p:spPr>
      </p:pic>
    </p:spTree>
    <p:extLst>
      <p:ext uri="{BB962C8B-B14F-4D97-AF65-F5344CB8AC3E}">
        <p14:creationId xmlns:p14="http://schemas.microsoft.com/office/powerpoint/2010/main" val="115301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821373"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474973" y="682094"/>
            <a:ext cx="6879965" cy="5493812"/>
          </a:xfrm>
          <a:prstGeom prst="rect">
            <a:avLst/>
          </a:prstGeom>
        </p:spPr>
        <p:txBody>
          <a:bodyPr wrap="square">
            <a:spAutoFit/>
          </a:bodyPr>
          <a:lstStyle/>
          <a:p>
            <a:pPr algn="just">
              <a:lnSpc>
                <a:spcPct val="150000"/>
              </a:lnSpc>
              <a:defRPr/>
            </a:pPr>
            <a:r>
              <a:rPr lang="en-US" sz="2000" b="1" dirty="0">
                <a:latin typeface="Tahoma" panose="020B0604030504040204" pitchFamily="34" charset="0"/>
                <a:ea typeface="Tahoma" panose="020B0604030504040204" pitchFamily="34" charset="0"/>
                <a:cs typeface="Tahoma" panose="020B0604030504040204" pitchFamily="34" charset="0"/>
              </a:rPr>
              <a:t>An</a:t>
            </a:r>
            <a:r>
              <a:rPr lang="en-US" b="1" dirty="0">
                <a:latin typeface="Tahoma" panose="020B0604030504040204" pitchFamily="34" charset="0"/>
                <a:ea typeface="Tahoma" panose="020B0604030504040204" pitchFamily="34" charset="0"/>
                <a:cs typeface="Tahoma" panose="020B0604030504040204" pitchFamily="34" charset="0"/>
              </a:rPr>
              <a:t> attractive business opportunity for many people is to obtain a franchise and become the owner of a restaurant, motel or other business.</a:t>
            </a:r>
          </a:p>
          <a:p>
            <a:pPr algn="just">
              <a:lnSpc>
                <a:spcPct val="150000"/>
              </a:lnSpc>
              <a:defRPr/>
            </a:pPr>
            <a:endParaRPr lang="en-US"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defRPr/>
            </a:pPr>
            <a:r>
              <a:rPr lang="en-US" b="1" dirty="0">
                <a:solidFill>
                  <a:srgbClr val="C00000"/>
                </a:solidFill>
                <a:latin typeface="Tahoma" panose="020B0604030504040204" pitchFamily="34" charset="0"/>
                <a:ea typeface="Tahoma" panose="020B0604030504040204" pitchFamily="34" charset="0"/>
                <a:cs typeface="Tahoma" panose="020B0604030504040204" pitchFamily="34" charset="0"/>
              </a:rPr>
              <a:t>Franchise</a:t>
            </a:r>
          </a:p>
          <a:p>
            <a:pPr algn="just">
              <a:lnSpc>
                <a:spcPct val="150000"/>
              </a:lnSpc>
              <a:defRPr/>
            </a:pPr>
            <a:r>
              <a:rPr lang="en-GB" dirty="0">
                <a:latin typeface="Tahoma" panose="020B0604030504040204" pitchFamily="34" charset="0"/>
                <a:ea typeface="Tahoma" panose="020B0604030504040204" pitchFamily="34" charset="0"/>
                <a:cs typeface="Tahoma" panose="020B0604030504040204" pitchFamily="34" charset="0"/>
              </a:rPr>
              <a:t>The right to use a specific business name and sell its good or services in a specific city, region or country.</a:t>
            </a:r>
          </a:p>
          <a:p>
            <a:pPr algn="just">
              <a:lnSpc>
                <a:spcPct val="150000"/>
              </a:lnSpc>
              <a:defRPr/>
            </a:pPr>
            <a:r>
              <a:rPr lang="en-GB" b="1" dirty="0" smtClean="0">
                <a:latin typeface="Tahoma" panose="020B0604030504040204" pitchFamily="34" charset="0"/>
                <a:ea typeface="Tahoma" panose="020B0604030504040204" pitchFamily="34" charset="0"/>
                <a:cs typeface="Tahoma" panose="020B0604030504040204" pitchFamily="34" charset="0"/>
              </a:rPr>
              <a:t>Example</a:t>
            </a:r>
            <a:r>
              <a:rPr lang="en-GB" b="1" dirty="0">
                <a:latin typeface="Tahoma" panose="020B0604030504040204" pitchFamily="34" charset="0"/>
                <a:ea typeface="Tahoma" panose="020B0604030504040204" pitchFamily="34" charset="0"/>
                <a:cs typeface="Tahoma" panose="020B0604030504040204" pitchFamily="34" charset="0"/>
              </a:rPr>
              <a:t>: Pizza Hut, </a:t>
            </a:r>
            <a:r>
              <a:rPr lang="en-GB" b="1" dirty="0" smtClean="0">
                <a:latin typeface="Tahoma" panose="020B0604030504040204" pitchFamily="34" charset="0"/>
                <a:ea typeface="Tahoma" panose="020B0604030504040204" pitchFamily="34" charset="0"/>
                <a:cs typeface="Tahoma" panose="020B0604030504040204" pitchFamily="34" charset="0"/>
              </a:rPr>
              <a:t>McDonalds</a:t>
            </a:r>
            <a:r>
              <a:rPr lang="en-GB" b="1" dirty="0">
                <a:latin typeface="Tahoma" panose="020B0604030504040204" pitchFamily="34" charset="0"/>
                <a:ea typeface="Tahoma" panose="020B0604030504040204" pitchFamily="34" charset="0"/>
                <a:cs typeface="Tahoma" panose="020B0604030504040204" pitchFamily="34" charset="0"/>
              </a:rPr>
              <a:t>, KFC</a:t>
            </a:r>
          </a:p>
          <a:p>
            <a:pPr algn="just">
              <a:lnSpc>
                <a:spcPct val="150000"/>
              </a:lnSpc>
              <a:defRPr/>
            </a:pPr>
            <a:endParaRPr lang="en-GB"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defRPr/>
            </a:pPr>
            <a:r>
              <a:rPr lang="en-GB" b="1" dirty="0" smtClean="0">
                <a:solidFill>
                  <a:srgbClr val="C00000"/>
                </a:solidFill>
                <a:latin typeface="Tahoma" panose="020B0604030504040204" pitchFamily="34" charset="0"/>
                <a:ea typeface="Tahoma" panose="020B0604030504040204" pitchFamily="34" charset="0"/>
                <a:cs typeface="Tahoma" panose="020B0604030504040204" pitchFamily="34" charset="0"/>
              </a:rPr>
              <a:t>Franchising</a:t>
            </a:r>
            <a:r>
              <a:rPr lang="en-GB" b="1" dirty="0">
                <a:solidFill>
                  <a:srgbClr val="C00000"/>
                </a:solidFill>
                <a:latin typeface="Tahoma" panose="020B0604030504040204" pitchFamily="34" charset="0"/>
                <a:ea typeface="Tahoma" panose="020B0604030504040204" pitchFamily="34" charset="0"/>
                <a:cs typeface="Tahoma" panose="020B0604030504040204" pitchFamily="34" charset="0"/>
              </a:rPr>
              <a:t>:</a:t>
            </a:r>
          </a:p>
          <a:p>
            <a:pPr algn="just">
              <a:lnSpc>
                <a:spcPct val="150000"/>
              </a:lnSpc>
              <a:defRPr/>
            </a:pPr>
            <a:r>
              <a:rPr lang="en-GB" dirty="0">
                <a:latin typeface="Tahoma" panose="020B0604030504040204" pitchFamily="34" charset="0"/>
                <a:ea typeface="Tahoma" panose="020B0604030504040204" pitchFamily="34" charset="0"/>
                <a:cs typeface="Tahoma" panose="020B0604030504040204" pitchFamily="34" charset="0"/>
              </a:rPr>
              <a:t>A system for selective distribution of goods and services under a brand name through outlets owned by independent business owners. </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8" name="Rectangle 7"/>
          <p:cNvSpPr/>
          <p:nvPr/>
        </p:nvSpPr>
        <p:spPr>
          <a:xfrm>
            <a:off x="653600" y="2753015"/>
            <a:ext cx="2758339" cy="523220"/>
          </a:xfrm>
          <a:prstGeom prst="rect">
            <a:avLst/>
          </a:prstGeom>
        </p:spPr>
        <p:txBody>
          <a:bodyPr wrap="square">
            <a:spAutoFit/>
          </a:bodyPr>
          <a:lstStyle/>
          <a:p>
            <a:pPr algn="ctr"/>
            <a:r>
              <a:rPr lang="en-US" sz="2800" b="1" dirty="0" smtClean="0">
                <a:solidFill>
                  <a:srgbClr val="002060"/>
                </a:solidFill>
              </a:rPr>
              <a:t>FRANCHISING</a:t>
            </a:r>
            <a:endParaRPr lang="en-US" sz="2800" b="1" dirty="0" smtClean="0">
              <a:solidFill>
                <a:schemeClr val="bg1"/>
              </a:solidFill>
            </a:endParaRPr>
          </a:p>
        </p:txBody>
      </p:sp>
    </p:spTree>
    <p:extLst>
      <p:ext uri="{BB962C8B-B14F-4D97-AF65-F5344CB8AC3E}">
        <p14:creationId xmlns:p14="http://schemas.microsoft.com/office/powerpoint/2010/main" val="3124409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821373"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53600" y="2753015"/>
            <a:ext cx="2758339" cy="523220"/>
          </a:xfrm>
          <a:prstGeom prst="rect">
            <a:avLst/>
          </a:prstGeom>
        </p:spPr>
        <p:txBody>
          <a:bodyPr wrap="square">
            <a:spAutoFit/>
          </a:bodyPr>
          <a:lstStyle/>
          <a:p>
            <a:pPr algn="ctr"/>
            <a:r>
              <a:rPr lang="en-US" sz="2800" b="1" dirty="0" smtClean="0">
                <a:solidFill>
                  <a:srgbClr val="002060"/>
                </a:solidFill>
              </a:rPr>
              <a:t>FRANCHISING</a:t>
            </a:r>
            <a:endParaRPr lang="en-US" sz="2800" b="1" dirty="0" smtClean="0">
              <a:solidFill>
                <a:schemeClr val="bg1"/>
              </a:solidFill>
            </a:endParaRPr>
          </a:p>
        </p:txBody>
      </p:sp>
      <p:sp>
        <p:nvSpPr>
          <p:cNvPr id="6" name="Text Box 2"/>
          <p:cNvSpPr txBox="1">
            <a:spLocks noChangeArrowheads="1"/>
          </p:cNvSpPr>
          <p:nvPr/>
        </p:nvSpPr>
        <p:spPr bwMode="auto">
          <a:xfrm>
            <a:off x="4474973" y="1758510"/>
            <a:ext cx="7228764" cy="3340979"/>
          </a:xfrm>
          <a:prstGeom prst="rect">
            <a:avLst/>
          </a:prstGeom>
          <a:noFill/>
          <a:ln w="9525">
            <a:noFill/>
            <a:miter lim="800000"/>
            <a:headEnd/>
            <a:tailEnd/>
          </a:ln>
          <a:effectLst/>
        </p:spPr>
        <p:txBody>
          <a:bodyPr wrap="square">
            <a:spAutoFit/>
          </a:bodyPr>
          <a:lstStyle/>
          <a:p>
            <a:pPr algn="just">
              <a:lnSpc>
                <a:spcPct val="150000"/>
              </a:lnSpc>
              <a:defRPr/>
            </a:pPr>
            <a:r>
              <a:rPr lang="en-GB" sz="2400" b="1" dirty="0">
                <a:solidFill>
                  <a:srgbClr val="C00000"/>
                </a:solidFill>
                <a:latin typeface="Tahoma" panose="020B0604030504040204" pitchFamily="34" charset="0"/>
                <a:ea typeface="Tahoma" panose="020B0604030504040204" pitchFamily="34" charset="0"/>
                <a:cs typeface="Tahoma" panose="020B0604030504040204" pitchFamily="34" charset="0"/>
              </a:rPr>
              <a:t>Franchisee (Person):</a:t>
            </a:r>
          </a:p>
          <a:p>
            <a:pPr algn="just">
              <a:lnSpc>
                <a:spcPct val="150000"/>
              </a:lnSpc>
              <a:defRPr/>
            </a:pPr>
            <a:r>
              <a:rPr lang="en-GB" sz="2400" dirty="0">
                <a:latin typeface="Tahoma" panose="020B0604030504040204" pitchFamily="34" charset="0"/>
                <a:ea typeface="Tahoma" panose="020B0604030504040204" pitchFamily="34" charset="0"/>
                <a:cs typeface="Tahoma" panose="020B0604030504040204" pitchFamily="34" charset="0"/>
              </a:rPr>
              <a:t>The independent owner of a franchise outlet who enters into an agreement with a franchisor.</a:t>
            </a:r>
          </a:p>
          <a:p>
            <a:pPr algn="just">
              <a:lnSpc>
                <a:spcPct val="150000"/>
              </a:lnSpc>
              <a:defRPr/>
            </a:pPr>
            <a:endParaRPr lang="en-GB" sz="2400" b="1"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defRPr/>
            </a:pPr>
            <a:r>
              <a:rPr lang="en-GB" sz="2400" b="1" dirty="0">
                <a:solidFill>
                  <a:srgbClr val="C00000"/>
                </a:solidFill>
                <a:latin typeface="Tahoma" panose="020B0604030504040204" pitchFamily="34" charset="0"/>
                <a:ea typeface="Tahoma" panose="020B0604030504040204" pitchFamily="34" charset="0"/>
                <a:cs typeface="Tahoma" panose="020B0604030504040204" pitchFamily="34" charset="0"/>
              </a:rPr>
              <a:t>Franchisor (Company):</a:t>
            </a:r>
          </a:p>
          <a:p>
            <a:pPr algn="just">
              <a:lnSpc>
                <a:spcPct val="150000"/>
              </a:lnSpc>
              <a:defRPr/>
            </a:pPr>
            <a:r>
              <a:rPr lang="en-GB" sz="2400" dirty="0">
                <a:latin typeface="Tahoma" panose="020B0604030504040204" pitchFamily="34" charset="0"/>
                <a:ea typeface="Tahoma" panose="020B0604030504040204" pitchFamily="34" charset="0"/>
                <a:cs typeface="Tahoma" panose="020B0604030504040204" pitchFamily="34" charset="0"/>
              </a:rPr>
              <a:t>The licensing company in the franchise agreement.</a:t>
            </a:r>
          </a:p>
        </p:txBody>
      </p:sp>
    </p:spTree>
    <p:extLst>
      <p:ext uri="{BB962C8B-B14F-4D97-AF65-F5344CB8AC3E}">
        <p14:creationId xmlns:p14="http://schemas.microsoft.com/office/powerpoint/2010/main" val="1019927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821373"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53600" y="2753015"/>
            <a:ext cx="2758339" cy="523220"/>
          </a:xfrm>
          <a:prstGeom prst="rect">
            <a:avLst/>
          </a:prstGeom>
        </p:spPr>
        <p:txBody>
          <a:bodyPr wrap="square">
            <a:spAutoFit/>
          </a:bodyPr>
          <a:lstStyle/>
          <a:p>
            <a:pPr algn="ctr"/>
            <a:r>
              <a:rPr lang="en-US" sz="2800" b="1" dirty="0" smtClean="0">
                <a:solidFill>
                  <a:srgbClr val="002060"/>
                </a:solidFill>
              </a:rPr>
              <a:t>FRANCHISING</a:t>
            </a:r>
            <a:endParaRPr lang="en-US" sz="2800" b="1" dirty="0" smtClean="0">
              <a:solidFill>
                <a:schemeClr val="bg1"/>
              </a:solidFill>
            </a:endParaRPr>
          </a:p>
        </p:txBody>
      </p:sp>
      <p:sp>
        <p:nvSpPr>
          <p:cNvPr id="7" name="Text Box 2"/>
          <p:cNvSpPr txBox="1">
            <a:spLocks noChangeArrowheads="1"/>
          </p:cNvSpPr>
          <p:nvPr/>
        </p:nvSpPr>
        <p:spPr bwMode="auto">
          <a:xfrm>
            <a:off x="4474973" y="116426"/>
            <a:ext cx="6948204" cy="6625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en-GB" sz="2400" b="1" dirty="0">
                <a:solidFill>
                  <a:srgbClr val="C00000"/>
                </a:solidFill>
                <a:latin typeface="Tahoma" panose="020B0604030504040204" pitchFamily="34" charset="0"/>
                <a:ea typeface="Tahoma" panose="020B0604030504040204" pitchFamily="34" charset="0"/>
                <a:cs typeface="Tahoma" panose="020B0604030504040204" pitchFamily="34" charset="0"/>
              </a:rPr>
              <a:t>The Description of a Franchise system points out the crucial elements of a franchise business. </a:t>
            </a:r>
          </a:p>
          <a:p>
            <a:pPr algn="just" eaLnBrk="1" hangingPunct="1">
              <a:lnSpc>
                <a:spcPct val="150000"/>
              </a:lnSpc>
            </a:pPr>
            <a:endParaRPr lang="en-GB" sz="2400" b="1"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
            </a:pPr>
            <a:r>
              <a:rPr lang="en-GB" sz="2400" b="1"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GB" sz="2200" dirty="0">
                <a:latin typeface="Tahoma" panose="020B0604030504040204" pitchFamily="34" charset="0"/>
                <a:ea typeface="Tahoma" panose="020B0604030504040204" pitchFamily="34" charset="0"/>
                <a:cs typeface="Tahoma" panose="020B0604030504040204" pitchFamily="34" charset="0"/>
              </a:rPr>
              <a:t>A Contractual Agreement between a Franchisee and a Franchisor</a:t>
            </a:r>
          </a:p>
          <a:p>
            <a:pPr algn="just" eaLnBrk="1" hangingPunct="1">
              <a:lnSpc>
                <a:spcPct val="150000"/>
              </a:lnSpc>
            </a:pPr>
            <a:endParaRPr lang="en-GB" sz="4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
            </a:pPr>
            <a:r>
              <a:rPr lang="en-GB" sz="2200" dirty="0">
                <a:latin typeface="Tahoma" panose="020B0604030504040204" pitchFamily="34" charset="0"/>
                <a:ea typeface="Tahoma" panose="020B0604030504040204" pitchFamily="34" charset="0"/>
                <a:cs typeface="Tahoma" panose="020B0604030504040204" pitchFamily="34" charset="0"/>
              </a:rPr>
              <a:t> A Branded Good or Service (</a:t>
            </a:r>
            <a:r>
              <a:rPr lang="en-GB" sz="2200" dirty="0" err="1">
                <a:latin typeface="Tahoma" panose="020B0604030504040204" pitchFamily="34" charset="0"/>
                <a:ea typeface="Tahoma" panose="020B0604030504040204" pitchFamily="34" charset="0"/>
                <a:cs typeface="Tahoma" panose="020B0604030504040204" pitchFamily="34" charset="0"/>
              </a:rPr>
              <a:t>eg</a:t>
            </a:r>
            <a:r>
              <a:rPr lang="en-GB" sz="2200" dirty="0">
                <a:latin typeface="Tahoma" panose="020B0604030504040204" pitchFamily="34" charset="0"/>
                <a:ea typeface="Tahoma" panose="020B0604030504040204" pitchFamily="34" charset="0"/>
                <a:cs typeface="Tahoma" panose="020B0604030504040204" pitchFamily="34" charset="0"/>
              </a:rPr>
              <a:t>. Car, Food, etc.)</a:t>
            </a:r>
          </a:p>
          <a:p>
            <a:pPr algn="just" eaLnBrk="1" hangingPunct="1">
              <a:lnSpc>
                <a:spcPct val="150000"/>
              </a:lnSpc>
            </a:pPr>
            <a:endParaRPr lang="en-GB" sz="4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
            </a:pPr>
            <a:r>
              <a:rPr lang="en-GB" sz="2200" dirty="0">
                <a:latin typeface="Tahoma" panose="020B0604030504040204" pitchFamily="34" charset="0"/>
                <a:ea typeface="Tahoma" panose="020B0604030504040204" pitchFamily="34" charset="0"/>
                <a:cs typeface="Tahoma" panose="020B0604030504040204" pitchFamily="34" charset="0"/>
              </a:rPr>
              <a:t> Operation, by a businessperson for the purpose of earning a profit. </a:t>
            </a:r>
          </a:p>
          <a:p>
            <a:pPr algn="just" eaLnBrk="1" hangingPunct="1">
              <a:lnSpc>
                <a:spcPct val="150000"/>
              </a:lnSpc>
            </a:pPr>
            <a:endParaRPr lang="en-GB" sz="4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
            </a:pPr>
            <a:r>
              <a:rPr lang="en-GB" sz="2200" dirty="0">
                <a:latin typeface="Tahoma" panose="020B0604030504040204" pitchFamily="34" charset="0"/>
                <a:ea typeface="Tahoma" panose="020B0604030504040204" pitchFamily="34" charset="0"/>
                <a:cs typeface="Tahoma" panose="020B0604030504040204" pitchFamily="34" charset="0"/>
              </a:rPr>
              <a:t> Monitoring by the Franchisor so that standard procedures and a standardized product or service are used.</a:t>
            </a:r>
          </a:p>
        </p:txBody>
      </p:sp>
    </p:spTree>
    <p:extLst>
      <p:ext uri="{BB962C8B-B14F-4D97-AF65-F5344CB8AC3E}">
        <p14:creationId xmlns:p14="http://schemas.microsoft.com/office/powerpoint/2010/main" val="481465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0627" y="0"/>
            <a:ext cx="3821373"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8949519" y="2828835"/>
            <a:ext cx="2663587" cy="1200329"/>
          </a:xfrm>
          <a:prstGeom prst="rect">
            <a:avLst/>
          </a:prstGeom>
        </p:spPr>
        <p:txBody>
          <a:bodyPr wrap="square">
            <a:spAutoFit/>
          </a:bodyPr>
          <a:lstStyle/>
          <a:p>
            <a:pPr algn="ctr"/>
            <a:r>
              <a:rPr lang="en-US" sz="2400" b="1" dirty="0">
                <a:latin typeface="Tahoma" panose="020B0604030504040204" pitchFamily="34" charset="0"/>
                <a:ea typeface="Tahoma" panose="020B0604030504040204" pitchFamily="34" charset="0"/>
                <a:cs typeface="Tahoma" panose="020B0604030504040204" pitchFamily="34" charset="0"/>
              </a:rPr>
              <a:t>Advantages of Owning a Franchise </a:t>
            </a:r>
          </a:p>
        </p:txBody>
      </p:sp>
      <p:sp>
        <p:nvSpPr>
          <p:cNvPr id="4" name="Rectangle 4"/>
          <p:cNvSpPr>
            <a:spLocks noChangeArrowheads="1"/>
          </p:cNvSpPr>
          <p:nvPr/>
        </p:nvSpPr>
        <p:spPr bwMode="auto">
          <a:xfrm>
            <a:off x="635758" y="1059728"/>
            <a:ext cx="7620000" cy="4738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Guidance</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Many franchisors try to overcome managerial deficiencies or inexperience by providing some sort of training to the individuals.</a:t>
            </a:r>
          </a:p>
          <a:p>
            <a:pPr algn="just" eaLnBrk="1" hangingPunct="1">
              <a:lnSpc>
                <a:spcPct val="150000"/>
              </a:lnSpc>
            </a:pPr>
            <a:endParaRPr lang="en-US" sz="2000" b="1" dirty="0">
              <a:latin typeface="Tahoma" panose="020B0604030504040204" pitchFamily="34" charset="0"/>
              <a:ea typeface="Tahoma" panose="020B0604030504040204" pitchFamily="34" charset="0"/>
              <a:cs typeface="Tahoma" panose="020B0604030504040204" pitchFamily="34" charset="0"/>
            </a:endParaRPr>
          </a:p>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Brand Name</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The investor who signs a franchise agreement acquires the right to use a nationally or regionally promoted brand name. National promotion brings these features and characteristics to the attention of the potential customers.</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2150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0627" y="0"/>
            <a:ext cx="3821373"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8949519" y="2828835"/>
            <a:ext cx="2663587" cy="1200329"/>
          </a:xfrm>
          <a:prstGeom prst="rect">
            <a:avLst/>
          </a:prstGeom>
        </p:spPr>
        <p:txBody>
          <a:bodyPr wrap="square">
            <a:spAutoFit/>
          </a:bodyPr>
          <a:lstStyle/>
          <a:p>
            <a:pPr algn="ctr"/>
            <a:r>
              <a:rPr lang="en-US" sz="2400" b="1" dirty="0">
                <a:latin typeface="Tahoma" panose="020B0604030504040204" pitchFamily="34" charset="0"/>
                <a:ea typeface="Tahoma" panose="020B0604030504040204" pitchFamily="34" charset="0"/>
                <a:cs typeface="Tahoma" panose="020B0604030504040204" pitchFamily="34" charset="0"/>
              </a:rPr>
              <a:t>Advantages of Owning a Franchise </a:t>
            </a:r>
          </a:p>
        </p:txBody>
      </p:sp>
      <p:sp>
        <p:nvSpPr>
          <p:cNvPr id="4" name="Rectangle 4"/>
          <p:cNvSpPr>
            <a:spLocks noChangeArrowheads="1"/>
          </p:cNvSpPr>
          <p:nvPr/>
        </p:nvSpPr>
        <p:spPr bwMode="auto">
          <a:xfrm>
            <a:off x="461181" y="990601"/>
            <a:ext cx="762000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Char char="v"/>
            </a:pPr>
            <a:r>
              <a:rPr lang="en-US" sz="2400" dirty="0">
                <a:solidFill>
                  <a:srgbClr val="002060"/>
                </a:solidFill>
                <a:latin typeface="Tahoma" panose="020B0604030504040204" pitchFamily="34" charset="0"/>
                <a:ea typeface="Tahoma" panose="020B0604030504040204" pitchFamily="34" charset="0"/>
                <a:cs typeface="Tahoma" panose="020B0604030504040204" pitchFamily="34" charset="0"/>
              </a:rPr>
              <a:t> Proven Product</a:t>
            </a:r>
          </a:p>
          <a:p>
            <a:pPr eaLnBrk="1" hangingPunct="1"/>
            <a:r>
              <a:rPr lang="en-US" sz="800" dirty="0">
                <a:latin typeface="Tahoma" panose="020B0604030504040204" pitchFamily="34" charset="0"/>
                <a:ea typeface="Tahoma" panose="020B0604030504040204" pitchFamily="34" charset="0"/>
                <a:cs typeface="Tahoma" panose="020B0604030504040204" pitchFamily="34" charset="0"/>
              </a:rPr>
              <a:t> </a:t>
            </a:r>
          </a:p>
          <a:p>
            <a:pPr algn="just" eaLnBrk="1" hangingPunct="1"/>
            <a:r>
              <a:rPr lang="en-US" sz="2000" dirty="0">
                <a:latin typeface="Tahoma" panose="020B0604030504040204" pitchFamily="34" charset="0"/>
                <a:ea typeface="Tahoma" panose="020B0604030504040204" pitchFamily="34" charset="0"/>
                <a:cs typeface="Tahoma" panose="020B0604030504040204" pitchFamily="34" charset="0"/>
              </a:rPr>
              <a:t>The franchisor can offer the franchisee a proven (established) product and method of operating the business. The product or service is known and accepted by the public</a:t>
            </a:r>
            <a:r>
              <a:rPr lang="en-US" sz="2000" dirty="0" smtClean="0">
                <a:latin typeface="Tahoma" panose="020B0604030504040204" pitchFamily="34" charset="0"/>
                <a:ea typeface="Tahoma" panose="020B0604030504040204" pitchFamily="34" charset="0"/>
                <a:cs typeface="Tahoma" panose="020B0604030504040204" pitchFamily="34" charset="0"/>
              </a:rPr>
              <a:t>.</a:t>
            </a:r>
          </a:p>
          <a:p>
            <a:pPr algn="just" eaLnBrk="1" hangingPunct="1"/>
            <a:endParaRPr lang="en-US" sz="2000" dirty="0">
              <a:latin typeface="Tahoma" panose="020B0604030504040204" pitchFamily="34" charset="0"/>
              <a:ea typeface="Tahoma" panose="020B0604030504040204" pitchFamily="34" charset="0"/>
              <a:cs typeface="Tahoma" panose="020B0604030504040204" pitchFamily="34" charset="0"/>
            </a:endParaRPr>
          </a:p>
          <a:p>
            <a:pPr algn="just" eaLnBrk="1" hangingPunct="1"/>
            <a:endParaRPr lang="en-US" sz="800" dirty="0">
              <a:latin typeface="Tahoma" panose="020B0604030504040204" pitchFamily="34" charset="0"/>
              <a:ea typeface="Tahoma" panose="020B0604030504040204" pitchFamily="34" charset="0"/>
              <a:cs typeface="Tahoma" panose="020B0604030504040204" pitchFamily="34" charset="0"/>
            </a:endParaRPr>
          </a:p>
          <a:p>
            <a:pPr eaLnBrk="1" hangingPunct="1">
              <a:buFont typeface="Wingdings" panose="05000000000000000000" pitchFamily="2" charset="2"/>
              <a:buChar char="v"/>
            </a:pPr>
            <a:r>
              <a:rPr lang="en-US" sz="2400" dirty="0">
                <a:solidFill>
                  <a:srgbClr val="002060"/>
                </a:solidFill>
                <a:latin typeface="Tahoma" panose="020B0604030504040204" pitchFamily="34" charset="0"/>
                <a:ea typeface="Tahoma" panose="020B0604030504040204" pitchFamily="34" charset="0"/>
                <a:cs typeface="Tahoma" panose="020B0604030504040204" pitchFamily="34" charset="0"/>
              </a:rPr>
              <a:t> Financial Assistance</a:t>
            </a:r>
          </a:p>
          <a:p>
            <a:pPr eaLnBrk="1" hangingPunct="1"/>
            <a:r>
              <a:rPr lang="en-US" sz="800" dirty="0">
                <a:latin typeface="Tahoma" panose="020B0604030504040204" pitchFamily="34" charset="0"/>
                <a:ea typeface="Tahoma" panose="020B0604030504040204" pitchFamily="34" charset="0"/>
                <a:cs typeface="Tahoma" panose="020B0604030504040204" pitchFamily="34" charset="0"/>
              </a:rPr>
              <a:t> </a:t>
            </a:r>
          </a:p>
          <a:p>
            <a:pPr algn="just" eaLnBrk="1" hangingPunct="1"/>
            <a:r>
              <a:rPr lang="en-US" sz="2000" dirty="0">
                <a:latin typeface="Tahoma" panose="020B0604030504040204" pitchFamily="34" charset="0"/>
                <a:ea typeface="Tahoma" panose="020B0604030504040204" pitchFamily="34" charset="0"/>
                <a:cs typeface="Tahoma" panose="020B0604030504040204" pitchFamily="34" charset="0"/>
              </a:rPr>
              <a:t>By joining a franchise company, the individual investor may be able to secure financial assistance. Start up costs of any business are often high and the prospective investor usually has limited funds. </a:t>
            </a:r>
          </a:p>
          <a:p>
            <a:pPr algn="just" eaLnBrk="1" hangingPunct="1"/>
            <a:r>
              <a:rPr lang="en-US" sz="2000" dirty="0">
                <a:latin typeface="Tahoma" panose="020B0604030504040204" pitchFamily="34" charset="0"/>
                <a:ea typeface="Tahoma" panose="020B0604030504040204" pitchFamily="34" charset="0"/>
                <a:cs typeface="Tahoma" panose="020B0604030504040204" pitchFamily="34" charset="0"/>
              </a:rPr>
              <a:t>Association with a well established franchisor-through its reputation and its financial controls- may enhance the investor’s credit rating with local banks.</a:t>
            </a:r>
          </a:p>
        </p:txBody>
      </p:sp>
    </p:spTree>
    <p:extLst>
      <p:ext uri="{BB962C8B-B14F-4D97-AF65-F5344CB8AC3E}">
        <p14:creationId xmlns:p14="http://schemas.microsoft.com/office/powerpoint/2010/main" val="923304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48" y="-1"/>
            <a:ext cx="3821373"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678976" y="2828834"/>
            <a:ext cx="2663587" cy="1200329"/>
          </a:xfrm>
          <a:prstGeom prst="rect">
            <a:avLst/>
          </a:prstGeom>
        </p:spPr>
        <p:txBody>
          <a:bodyPr wrap="square">
            <a:spAutoFit/>
          </a:bodyPr>
          <a:lstStyle/>
          <a:p>
            <a:pPr algn="ctr"/>
            <a:r>
              <a:rPr lang="en-US" sz="2400" b="1" dirty="0" smtClean="0">
                <a:latin typeface="Tahoma" panose="020B0604030504040204" pitchFamily="34" charset="0"/>
                <a:ea typeface="Tahoma" panose="020B0604030504040204" pitchFamily="34" charset="0"/>
                <a:cs typeface="Tahoma" panose="020B0604030504040204" pitchFamily="34" charset="0"/>
              </a:rPr>
              <a:t>Disadvantages </a:t>
            </a:r>
            <a:r>
              <a:rPr lang="en-US" sz="2400" b="1" dirty="0">
                <a:latin typeface="Tahoma" panose="020B0604030504040204" pitchFamily="34" charset="0"/>
                <a:ea typeface="Tahoma" panose="020B0604030504040204" pitchFamily="34" charset="0"/>
                <a:cs typeface="Tahoma" panose="020B0604030504040204" pitchFamily="34" charset="0"/>
              </a:rPr>
              <a:t>of Owning a Franchise </a:t>
            </a:r>
          </a:p>
        </p:txBody>
      </p:sp>
      <p:sp>
        <p:nvSpPr>
          <p:cNvPr id="4" name="Rectangle 4"/>
          <p:cNvSpPr>
            <a:spLocks noChangeArrowheads="1"/>
          </p:cNvSpPr>
          <p:nvPr/>
        </p:nvSpPr>
        <p:spPr bwMode="auto">
          <a:xfrm>
            <a:off x="4154606" y="1197766"/>
            <a:ext cx="762000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Costs</a:t>
            </a:r>
          </a:p>
          <a:p>
            <a:pPr eaLnBrk="1" hangingPunct="1"/>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r>
              <a:rPr lang="en-US" sz="2000" dirty="0">
                <a:latin typeface="Tahoma" panose="020B0604030504040204" pitchFamily="34" charset="0"/>
                <a:ea typeface="Tahoma" panose="020B0604030504040204" pitchFamily="34" charset="0"/>
                <a:cs typeface="Tahoma" panose="020B0604030504040204" pitchFamily="34" charset="0"/>
              </a:rPr>
              <a:t>Franchisees must pay franchise fees. In return, the franchisor can provide training, guidance and other forms of support that would otherwise cost money. Thus the franchisee pays for the opportunity to share in these forms of support. </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algn="just" eaLnBrk="1" hangingPunct="1"/>
            <a:endParaRPr lang="en-US" sz="2000" dirty="0">
              <a:latin typeface="Tahoma" panose="020B0604030504040204" pitchFamily="34" charset="0"/>
              <a:ea typeface="Tahoma" panose="020B0604030504040204" pitchFamily="34" charset="0"/>
              <a:cs typeface="Tahoma" panose="020B0604030504040204" pitchFamily="34" charset="0"/>
            </a:endParaRPr>
          </a:p>
          <a:p>
            <a:pPr algn="just" eaLnBrk="1" hangingPunct="1"/>
            <a:endParaRPr lang="en-US" sz="800" b="1" dirty="0">
              <a:latin typeface="Tahoma" panose="020B0604030504040204" pitchFamily="34" charset="0"/>
              <a:ea typeface="Tahoma" panose="020B0604030504040204" pitchFamily="34" charset="0"/>
              <a:cs typeface="Tahoma" panose="020B0604030504040204" pitchFamily="34" charset="0"/>
            </a:endParaRPr>
          </a:p>
          <a:p>
            <a:pPr eaLnBrk="1" hangingPunct="1">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External Control</a:t>
            </a:r>
            <a:endParaRPr lang="en-US" sz="800" b="1" dirty="0">
              <a:latin typeface="Tahoma" panose="020B0604030504040204" pitchFamily="34" charset="0"/>
              <a:ea typeface="Tahoma" panose="020B0604030504040204" pitchFamily="34" charset="0"/>
              <a:cs typeface="Tahoma" panose="020B0604030504040204" pitchFamily="34" charset="0"/>
            </a:endParaRPr>
          </a:p>
          <a:p>
            <a:pPr algn="just" eaLnBrk="1" hangingPunct="1"/>
            <a:r>
              <a:rPr lang="en-US" sz="2000" dirty="0">
                <a:latin typeface="Tahoma" panose="020B0604030504040204" pitchFamily="34" charset="0"/>
                <a:ea typeface="Tahoma" panose="020B0604030504040204" pitchFamily="34" charset="0"/>
                <a:cs typeface="Tahoma" panose="020B0604030504040204" pitchFamily="34" charset="0"/>
              </a:rPr>
              <a:t>A person who signs a franchise agreement looses some independence. The franchisor, in order to operate all the franchise outlets as a business, must exercise some control over promotional activities, financial records, hiring, service procedures and managerial development. The franchisee is semi-independent. In a sole proprietorship, the owner is totally independent.</a:t>
            </a:r>
          </a:p>
        </p:txBody>
      </p:sp>
    </p:spTree>
    <p:extLst>
      <p:ext uri="{BB962C8B-B14F-4D97-AF65-F5344CB8AC3E}">
        <p14:creationId xmlns:p14="http://schemas.microsoft.com/office/powerpoint/2010/main" val="325502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48" y="-1"/>
            <a:ext cx="3821373" cy="6858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p:cNvSpPr/>
          <p:nvPr/>
        </p:nvSpPr>
        <p:spPr>
          <a:xfrm>
            <a:off x="678976" y="2828834"/>
            <a:ext cx="2663587" cy="1200329"/>
          </a:xfrm>
          <a:prstGeom prst="rect">
            <a:avLst/>
          </a:prstGeom>
        </p:spPr>
        <p:txBody>
          <a:bodyPr wrap="square">
            <a:spAutoFit/>
          </a:bodyPr>
          <a:lstStyle/>
          <a:p>
            <a:pPr algn="ctr"/>
            <a:r>
              <a:rPr lang="en-US" sz="2400" b="1" dirty="0" smtClean="0">
                <a:latin typeface="Tahoma" panose="020B0604030504040204" pitchFamily="34" charset="0"/>
                <a:ea typeface="Tahoma" panose="020B0604030504040204" pitchFamily="34" charset="0"/>
                <a:cs typeface="Tahoma" panose="020B0604030504040204" pitchFamily="34" charset="0"/>
              </a:rPr>
              <a:t>Disadvantages </a:t>
            </a:r>
            <a:r>
              <a:rPr lang="en-US" sz="2400" b="1" dirty="0">
                <a:latin typeface="Tahoma" panose="020B0604030504040204" pitchFamily="34" charset="0"/>
                <a:ea typeface="Tahoma" panose="020B0604030504040204" pitchFamily="34" charset="0"/>
                <a:cs typeface="Tahoma" panose="020B0604030504040204" pitchFamily="34" charset="0"/>
              </a:rPr>
              <a:t>of Owning a Franchise </a:t>
            </a:r>
          </a:p>
        </p:txBody>
      </p:sp>
      <p:sp>
        <p:nvSpPr>
          <p:cNvPr id="5" name="Rectangle 4"/>
          <p:cNvSpPr>
            <a:spLocks noChangeArrowheads="1"/>
          </p:cNvSpPr>
          <p:nvPr/>
        </p:nvSpPr>
        <p:spPr bwMode="auto">
          <a:xfrm>
            <a:off x="4230806" y="2147248"/>
            <a:ext cx="7620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Weak Training Programs</a:t>
            </a:r>
          </a:p>
          <a:p>
            <a:pPr eaLnBrk="1" hangingPunct="1"/>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r>
              <a:rPr lang="en-US" sz="2000" dirty="0">
                <a:latin typeface="Tahoma" panose="020B0604030504040204" pitchFamily="34" charset="0"/>
                <a:ea typeface="Tahoma" panose="020B0604030504040204" pitchFamily="34" charset="0"/>
                <a:cs typeface="Tahoma" panose="020B0604030504040204" pitchFamily="34" charset="0"/>
              </a:rPr>
              <a:t>Some franchisors have developed excellent training programs. Even competitors admit that KFC, Pizza Hut, </a:t>
            </a:r>
            <a:r>
              <a:rPr lang="en-US" sz="2000" dirty="0" err="1">
                <a:latin typeface="Tahoma" panose="020B0604030504040204" pitchFamily="34" charset="0"/>
                <a:ea typeface="Tahoma" panose="020B0604030504040204" pitchFamily="34" charset="0"/>
                <a:cs typeface="Tahoma" panose="020B0604030504040204" pitchFamily="34" charset="0"/>
              </a:rPr>
              <a:t>etc</a:t>
            </a:r>
            <a:r>
              <a:rPr lang="en-US" sz="2000" dirty="0">
                <a:latin typeface="Tahoma" panose="020B0604030504040204" pitchFamily="34" charset="0"/>
                <a:ea typeface="Tahoma" panose="020B0604030504040204" pitchFamily="34" charset="0"/>
                <a:cs typeface="Tahoma" panose="020B0604030504040204" pitchFamily="34" charset="0"/>
              </a:rPr>
              <a:t> have outstanding training programs. But sometimes promoters promise sound training programs and never deliver. Training programs are brief and staffed by trainers who do not have instructional skills. The facilities are sometimes unsuitable for proper learning and development.</a:t>
            </a:r>
          </a:p>
          <a:p>
            <a:pPr algn="just" eaLnBrk="1" hangingPunct="1"/>
            <a:endParaRPr lang="en-US" sz="8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21527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552</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Tahoma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Dider</cp:lastModifiedBy>
  <cp:revision>13</cp:revision>
  <dcterms:created xsi:type="dcterms:W3CDTF">2018-10-14T16:09:51Z</dcterms:created>
  <dcterms:modified xsi:type="dcterms:W3CDTF">2021-03-27T16:25:42Z</dcterms:modified>
</cp:coreProperties>
</file>