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8" r:id="rId3"/>
    <p:sldId id="259" r:id="rId4"/>
    <p:sldId id="260" r:id="rId5"/>
    <p:sldId id="268" r:id="rId6"/>
    <p:sldId id="269" r:id="rId7"/>
    <p:sldId id="270" r:id="rId8"/>
    <p:sldId id="262" r:id="rId9"/>
    <p:sldId id="263" r:id="rId10"/>
    <p:sldId id="264"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75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D6E95A-B0C1-4F11-9996-29CE7DABA448}" type="doc">
      <dgm:prSet loTypeId="urn:microsoft.com/office/officeart/2005/8/layout/radial3" loCatId="relationship" qsTypeId="urn:microsoft.com/office/officeart/2005/8/quickstyle/simple4" qsCatId="simple" csTypeId="urn:microsoft.com/office/officeart/2005/8/colors/colorful4" csCatId="colorful" phldr="1"/>
      <dgm:spPr/>
      <dgm:t>
        <a:bodyPr/>
        <a:lstStyle/>
        <a:p>
          <a:endParaRPr lang="en-IN"/>
        </a:p>
      </dgm:t>
    </dgm:pt>
    <dgm:pt modelId="{97D4AE68-122D-4F57-B99A-8CB1EF3F0D98}">
      <dgm:prSet phldrT="[Text]" custT="1"/>
      <dgm:spPr/>
      <dgm:t>
        <a:bodyPr/>
        <a:lstStyle/>
        <a:p>
          <a:pPr algn="ctr"/>
          <a:r>
            <a:rPr lang="en-US" sz="2400" b="1" dirty="0" smtClean="0"/>
            <a:t>Business Activities</a:t>
          </a:r>
          <a:endParaRPr lang="en-IN" sz="2400" b="1" dirty="0"/>
        </a:p>
      </dgm:t>
    </dgm:pt>
    <dgm:pt modelId="{A2A6DEE9-A71C-40FF-AB96-96BC8B270706}" type="parTrans" cxnId="{7B6FDA3E-864B-414F-855C-6331D89AD411}">
      <dgm:prSet/>
      <dgm:spPr/>
      <dgm:t>
        <a:bodyPr/>
        <a:lstStyle/>
        <a:p>
          <a:pPr algn="ctr"/>
          <a:endParaRPr lang="en-IN" sz="2400" b="1"/>
        </a:p>
      </dgm:t>
    </dgm:pt>
    <dgm:pt modelId="{2A1FEFB1-5D2A-4927-BE2C-3010590ABFB6}" type="sibTrans" cxnId="{7B6FDA3E-864B-414F-855C-6331D89AD411}">
      <dgm:prSet/>
      <dgm:spPr/>
      <dgm:t>
        <a:bodyPr/>
        <a:lstStyle/>
        <a:p>
          <a:pPr algn="ctr"/>
          <a:endParaRPr lang="en-IN" sz="2400" b="1"/>
        </a:p>
      </dgm:t>
    </dgm:pt>
    <dgm:pt modelId="{7CFC6214-9C67-4A97-A075-EAC8B3A01D5C}">
      <dgm:prSet phldrT="[Text]" custT="1"/>
      <dgm:spPr/>
      <dgm:t>
        <a:bodyPr/>
        <a:lstStyle/>
        <a:p>
          <a:pPr algn="ctr"/>
          <a:r>
            <a:rPr lang="en-US" sz="2400" b="1" dirty="0" smtClean="0"/>
            <a:t>Consumers</a:t>
          </a:r>
          <a:endParaRPr lang="en-IN" sz="2400" b="1" dirty="0"/>
        </a:p>
      </dgm:t>
    </dgm:pt>
    <dgm:pt modelId="{2C59ED36-D5D5-444D-8A19-CBFEE57BA137}" type="parTrans" cxnId="{5CC831F3-06ED-473E-B547-F52665239AC4}">
      <dgm:prSet/>
      <dgm:spPr/>
      <dgm:t>
        <a:bodyPr/>
        <a:lstStyle/>
        <a:p>
          <a:pPr algn="ctr"/>
          <a:endParaRPr lang="en-IN" sz="2400" b="1"/>
        </a:p>
      </dgm:t>
    </dgm:pt>
    <dgm:pt modelId="{EADE990D-4E34-49C9-85EE-AD997D261C56}" type="sibTrans" cxnId="{5CC831F3-06ED-473E-B547-F52665239AC4}">
      <dgm:prSet/>
      <dgm:spPr/>
      <dgm:t>
        <a:bodyPr/>
        <a:lstStyle/>
        <a:p>
          <a:pPr algn="ctr"/>
          <a:endParaRPr lang="en-IN" sz="2400" b="1"/>
        </a:p>
      </dgm:t>
    </dgm:pt>
    <dgm:pt modelId="{9620BD17-8DD7-4B26-BDC8-A6FB977D24EA}">
      <dgm:prSet phldrT="[Text]" custT="1"/>
      <dgm:spPr/>
      <dgm:t>
        <a:bodyPr/>
        <a:lstStyle/>
        <a:p>
          <a:pPr algn="ctr"/>
          <a:r>
            <a:rPr lang="en-US" sz="2400" b="1" dirty="0" smtClean="0"/>
            <a:t>Environment </a:t>
          </a:r>
          <a:endParaRPr lang="en-IN" sz="2400" b="1" dirty="0"/>
        </a:p>
      </dgm:t>
    </dgm:pt>
    <dgm:pt modelId="{0D7D5C33-848E-4D52-9372-FB841E567EB2}" type="parTrans" cxnId="{C5E05E7A-DAEB-4996-9EC3-4505366170A8}">
      <dgm:prSet/>
      <dgm:spPr/>
      <dgm:t>
        <a:bodyPr/>
        <a:lstStyle/>
        <a:p>
          <a:pPr algn="ctr"/>
          <a:endParaRPr lang="en-IN" sz="2400" b="1"/>
        </a:p>
      </dgm:t>
    </dgm:pt>
    <dgm:pt modelId="{028BE042-E0E6-44A8-B835-6FE2CF6DED4A}" type="sibTrans" cxnId="{C5E05E7A-DAEB-4996-9EC3-4505366170A8}">
      <dgm:prSet/>
      <dgm:spPr/>
      <dgm:t>
        <a:bodyPr/>
        <a:lstStyle/>
        <a:p>
          <a:pPr algn="ctr"/>
          <a:endParaRPr lang="en-IN" sz="2400" b="1"/>
        </a:p>
      </dgm:t>
    </dgm:pt>
    <dgm:pt modelId="{DF8CAED5-4DB8-4082-AE1F-F49E8FB9DCC9}">
      <dgm:prSet phldrT="[Text]" custT="1"/>
      <dgm:spPr/>
      <dgm:t>
        <a:bodyPr/>
        <a:lstStyle/>
        <a:p>
          <a:pPr algn="ctr"/>
          <a:r>
            <a:rPr lang="en-US" sz="2400" b="1" dirty="0" smtClean="0"/>
            <a:t>Investors</a:t>
          </a:r>
          <a:endParaRPr lang="en-IN" sz="2400" b="1" dirty="0"/>
        </a:p>
      </dgm:t>
    </dgm:pt>
    <dgm:pt modelId="{F1EE85DA-BF0D-4ABA-88AA-07BEE09EBCD6}" type="parTrans" cxnId="{7C4908CF-7BA5-48C2-ABBD-5CBE8572F04E}">
      <dgm:prSet/>
      <dgm:spPr/>
      <dgm:t>
        <a:bodyPr/>
        <a:lstStyle/>
        <a:p>
          <a:pPr algn="ctr"/>
          <a:endParaRPr lang="en-IN" sz="2400" b="1"/>
        </a:p>
      </dgm:t>
    </dgm:pt>
    <dgm:pt modelId="{6C6780AF-9D0F-42F1-8352-A815C1A92687}" type="sibTrans" cxnId="{7C4908CF-7BA5-48C2-ABBD-5CBE8572F04E}">
      <dgm:prSet/>
      <dgm:spPr/>
      <dgm:t>
        <a:bodyPr/>
        <a:lstStyle/>
        <a:p>
          <a:pPr algn="ctr"/>
          <a:endParaRPr lang="en-IN" sz="2400" b="1"/>
        </a:p>
      </dgm:t>
    </dgm:pt>
    <dgm:pt modelId="{D3CDF00F-5966-4BCD-92FD-3F45C3DBB5B7}">
      <dgm:prSet phldrT="[Text]" custT="1"/>
      <dgm:spPr/>
      <dgm:t>
        <a:bodyPr/>
        <a:lstStyle/>
        <a:p>
          <a:pPr algn="ctr"/>
          <a:r>
            <a:rPr lang="en-US" sz="2400" b="1" dirty="0" smtClean="0"/>
            <a:t>Employees</a:t>
          </a:r>
          <a:endParaRPr lang="en-IN" sz="2400" b="1" dirty="0"/>
        </a:p>
      </dgm:t>
    </dgm:pt>
    <dgm:pt modelId="{85A4F014-2804-4FA7-B2A5-0B130F6DA437}" type="parTrans" cxnId="{9970EB81-AE30-4204-A1D9-EDEA07ADC61D}">
      <dgm:prSet/>
      <dgm:spPr/>
      <dgm:t>
        <a:bodyPr/>
        <a:lstStyle/>
        <a:p>
          <a:pPr algn="ctr"/>
          <a:endParaRPr lang="en-IN" sz="2400" b="1"/>
        </a:p>
      </dgm:t>
    </dgm:pt>
    <dgm:pt modelId="{2229F1BD-F56F-423F-AD98-52B1A945F52B}" type="sibTrans" cxnId="{9970EB81-AE30-4204-A1D9-EDEA07ADC61D}">
      <dgm:prSet/>
      <dgm:spPr/>
      <dgm:t>
        <a:bodyPr/>
        <a:lstStyle/>
        <a:p>
          <a:pPr algn="ctr"/>
          <a:endParaRPr lang="en-IN" sz="2400" b="1"/>
        </a:p>
      </dgm:t>
    </dgm:pt>
    <dgm:pt modelId="{98ADD14E-44E8-4EAB-8FD2-C88FA2E7017C}" type="pres">
      <dgm:prSet presAssocID="{C2D6E95A-B0C1-4F11-9996-29CE7DABA448}" presName="composite" presStyleCnt="0">
        <dgm:presLayoutVars>
          <dgm:chMax val="1"/>
          <dgm:dir/>
          <dgm:resizeHandles val="exact"/>
        </dgm:presLayoutVars>
      </dgm:prSet>
      <dgm:spPr/>
      <dgm:t>
        <a:bodyPr/>
        <a:lstStyle/>
        <a:p>
          <a:endParaRPr lang="en-US"/>
        </a:p>
      </dgm:t>
    </dgm:pt>
    <dgm:pt modelId="{922E2CC2-C2D0-49AA-B3C1-8CAEFEC08B80}" type="pres">
      <dgm:prSet presAssocID="{C2D6E95A-B0C1-4F11-9996-29CE7DABA448}" presName="radial" presStyleCnt="0">
        <dgm:presLayoutVars>
          <dgm:animLvl val="ctr"/>
        </dgm:presLayoutVars>
      </dgm:prSet>
      <dgm:spPr/>
      <dgm:t>
        <a:bodyPr/>
        <a:lstStyle/>
        <a:p>
          <a:endParaRPr lang="en-US"/>
        </a:p>
      </dgm:t>
    </dgm:pt>
    <dgm:pt modelId="{A8980F2A-C706-4817-AA82-9CFCC8F927ED}" type="pres">
      <dgm:prSet presAssocID="{97D4AE68-122D-4F57-B99A-8CB1EF3F0D98}" presName="centerShape" presStyleLbl="vennNode1" presStyleIdx="0" presStyleCnt="5" custScaleX="90729" custScaleY="60565" custLinFactNeighborX="2839" custLinFactNeighborY="-580"/>
      <dgm:spPr/>
      <dgm:t>
        <a:bodyPr/>
        <a:lstStyle/>
        <a:p>
          <a:endParaRPr lang="en-US"/>
        </a:p>
      </dgm:t>
    </dgm:pt>
    <dgm:pt modelId="{3877F41A-6F58-474A-888A-9A92D1BBDEE7}" type="pres">
      <dgm:prSet presAssocID="{7CFC6214-9C67-4A97-A075-EAC8B3A01D5C}" presName="node" presStyleLbl="vennNode1" presStyleIdx="1" presStyleCnt="5" custScaleX="349787" custRadScaleRad="80863" custRadScaleInc="-109">
        <dgm:presLayoutVars>
          <dgm:bulletEnabled val="1"/>
        </dgm:presLayoutVars>
      </dgm:prSet>
      <dgm:spPr/>
      <dgm:t>
        <a:bodyPr/>
        <a:lstStyle/>
        <a:p>
          <a:endParaRPr lang="en-IN"/>
        </a:p>
      </dgm:t>
    </dgm:pt>
    <dgm:pt modelId="{36EC4882-4344-45CA-906E-0EBF203B725C}" type="pres">
      <dgm:prSet presAssocID="{9620BD17-8DD7-4B26-BDC8-A6FB977D24EA}" presName="node" presStyleLbl="vennNode1" presStyleIdx="2" presStyleCnt="5" custScaleX="244011" custRadScaleRad="162885" custRadScaleInc="287">
        <dgm:presLayoutVars>
          <dgm:bulletEnabled val="1"/>
        </dgm:presLayoutVars>
      </dgm:prSet>
      <dgm:spPr/>
      <dgm:t>
        <a:bodyPr/>
        <a:lstStyle/>
        <a:p>
          <a:endParaRPr lang="en-US"/>
        </a:p>
      </dgm:t>
    </dgm:pt>
    <dgm:pt modelId="{18605393-3092-40CC-ACD7-8A6539F8CB71}" type="pres">
      <dgm:prSet presAssocID="{DF8CAED5-4DB8-4082-AE1F-F49E8FB9DCC9}" presName="node" presStyleLbl="vennNode1" presStyleIdx="3" presStyleCnt="5" custScaleX="373947" custRadScaleRad="77742" custRadScaleInc="4695">
        <dgm:presLayoutVars>
          <dgm:bulletEnabled val="1"/>
        </dgm:presLayoutVars>
      </dgm:prSet>
      <dgm:spPr/>
      <dgm:t>
        <a:bodyPr/>
        <a:lstStyle/>
        <a:p>
          <a:endParaRPr lang="en-IN"/>
        </a:p>
      </dgm:t>
    </dgm:pt>
    <dgm:pt modelId="{1940B02A-7D15-47E9-865B-3C5C83D8767C}" type="pres">
      <dgm:prSet presAssocID="{D3CDF00F-5966-4BCD-92FD-3F45C3DBB5B7}" presName="node" presStyleLbl="vennNode1" presStyleIdx="4" presStyleCnt="5" custScaleX="286203" custRadScaleRad="167320" custRadScaleInc="-279">
        <dgm:presLayoutVars>
          <dgm:bulletEnabled val="1"/>
        </dgm:presLayoutVars>
      </dgm:prSet>
      <dgm:spPr/>
      <dgm:t>
        <a:bodyPr/>
        <a:lstStyle/>
        <a:p>
          <a:endParaRPr lang="en-US"/>
        </a:p>
      </dgm:t>
    </dgm:pt>
  </dgm:ptLst>
  <dgm:cxnLst>
    <dgm:cxn modelId="{50DED9C7-4FB6-4DDA-A097-AAC3CBB2A83A}" type="presOf" srcId="{DF8CAED5-4DB8-4082-AE1F-F49E8FB9DCC9}" destId="{18605393-3092-40CC-ACD7-8A6539F8CB71}" srcOrd="0" destOrd="0" presId="urn:microsoft.com/office/officeart/2005/8/layout/radial3"/>
    <dgm:cxn modelId="{9970EB81-AE30-4204-A1D9-EDEA07ADC61D}" srcId="{97D4AE68-122D-4F57-B99A-8CB1EF3F0D98}" destId="{D3CDF00F-5966-4BCD-92FD-3F45C3DBB5B7}" srcOrd="3" destOrd="0" parTransId="{85A4F014-2804-4FA7-B2A5-0B130F6DA437}" sibTransId="{2229F1BD-F56F-423F-AD98-52B1A945F52B}"/>
    <dgm:cxn modelId="{8D282DEA-0F63-423C-A73D-22E868E03C98}" type="presOf" srcId="{C2D6E95A-B0C1-4F11-9996-29CE7DABA448}" destId="{98ADD14E-44E8-4EAB-8FD2-C88FA2E7017C}" srcOrd="0" destOrd="0" presId="urn:microsoft.com/office/officeart/2005/8/layout/radial3"/>
    <dgm:cxn modelId="{7B6FDA3E-864B-414F-855C-6331D89AD411}" srcId="{C2D6E95A-B0C1-4F11-9996-29CE7DABA448}" destId="{97D4AE68-122D-4F57-B99A-8CB1EF3F0D98}" srcOrd="0" destOrd="0" parTransId="{A2A6DEE9-A71C-40FF-AB96-96BC8B270706}" sibTransId="{2A1FEFB1-5D2A-4927-BE2C-3010590ABFB6}"/>
    <dgm:cxn modelId="{7C4908CF-7BA5-48C2-ABBD-5CBE8572F04E}" srcId="{97D4AE68-122D-4F57-B99A-8CB1EF3F0D98}" destId="{DF8CAED5-4DB8-4082-AE1F-F49E8FB9DCC9}" srcOrd="2" destOrd="0" parTransId="{F1EE85DA-BF0D-4ABA-88AA-07BEE09EBCD6}" sibTransId="{6C6780AF-9D0F-42F1-8352-A815C1A92687}"/>
    <dgm:cxn modelId="{DE60AEF8-5A6D-4634-BE71-6A42DC100069}" type="presOf" srcId="{9620BD17-8DD7-4B26-BDC8-A6FB977D24EA}" destId="{36EC4882-4344-45CA-906E-0EBF203B725C}" srcOrd="0" destOrd="0" presId="urn:microsoft.com/office/officeart/2005/8/layout/radial3"/>
    <dgm:cxn modelId="{5D197708-093A-41D1-97CF-5AD281738C7B}" type="presOf" srcId="{D3CDF00F-5966-4BCD-92FD-3F45C3DBB5B7}" destId="{1940B02A-7D15-47E9-865B-3C5C83D8767C}" srcOrd="0" destOrd="0" presId="urn:microsoft.com/office/officeart/2005/8/layout/radial3"/>
    <dgm:cxn modelId="{5D5AAB81-099C-4EDF-9981-812C9EE5022A}" type="presOf" srcId="{97D4AE68-122D-4F57-B99A-8CB1EF3F0D98}" destId="{A8980F2A-C706-4817-AA82-9CFCC8F927ED}" srcOrd="0" destOrd="0" presId="urn:microsoft.com/office/officeart/2005/8/layout/radial3"/>
    <dgm:cxn modelId="{5CC831F3-06ED-473E-B547-F52665239AC4}" srcId="{97D4AE68-122D-4F57-B99A-8CB1EF3F0D98}" destId="{7CFC6214-9C67-4A97-A075-EAC8B3A01D5C}" srcOrd="0" destOrd="0" parTransId="{2C59ED36-D5D5-444D-8A19-CBFEE57BA137}" sibTransId="{EADE990D-4E34-49C9-85EE-AD997D261C56}"/>
    <dgm:cxn modelId="{700C8A3C-73BB-4700-9FFB-F5AF0B10837E}" type="presOf" srcId="{7CFC6214-9C67-4A97-A075-EAC8B3A01D5C}" destId="{3877F41A-6F58-474A-888A-9A92D1BBDEE7}" srcOrd="0" destOrd="0" presId="urn:microsoft.com/office/officeart/2005/8/layout/radial3"/>
    <dgm:cxn modelId="{C5E05E7A-DAEB-4996-9EC3-4505366170A8}" srcId="{97D4AE68-122D-4F57-B99A-8CB1EF3F0D98}" destId="{9620BD17-8DD7-4B26-BDC8-A6FB977D24EA}" srcOrd="1" destOrd="0" parTransId="{0D7D5C33-848E-4D52-9372-FB841E567EB2}" sibTransId="{028BE042-E0E6-44A8-B835-6FE2CF6DED4A}"/>
    <dgm:cxn modelId="{E13DD4DB-04D9-472E-A357-0A981EF691DF}" type="presParOf" srcId="{98ADD14E-44E8-4EAB-8FD2-C88FA2E7017C}" destId="{922E2CC2-C2D0-49AA-B3C1-8CAEFEC08B80}" srcOrd="0" destOrd="0" presId="urn:microsoft.com/office/officeart/2005/8/layout/radial3"/>
    <dgm:cxn modelId="{43FCC0FF-1073-4648-98BE-5E66D55CBABC}" type="presParOf" srcId="{922E2CC2-C2D0-49AA-B3C1-8CAEFEC08B80}" destId="{A8980F2A-C706-4817-AA82-9CFCC8F927ED}" srcOrd="0" destOrd="0" presId="urn:microsoft.com/office/officeart/2005/8/layout/radial3"/>
    <dgm:cxn modelId="{08E1A2C6-2C09-4B81-9682-9962ED56820B}" type="presParOf" srcId="{922E2CC2-C2D0-49AA-B3C1-8CAEFEC08B80}" destId="{3877F41A-6F58-474A-888A-9A92D1BBDEE7}" srcOrd="1" destOrd="0" presId="urn:microsoft.com/office/officeart/2005/8/layout/radial3"/>
    <dgm:cxn modelId="{9342A1FB-10FD-45BE-9046-9508221AD017}" type="presParOf" srcId="{922E2CC2-C2D0-49AA-B3C1-8CAEFEC08B80}" destId="{36EC4882-4344-45CA-906E-0EBF203B725C}" srcOrd="2" destOrd="0" presId="urn:microsoft.com/office/officeart/2005/8/layout/radial3"/>
    <dgm:cxn modelId="{C30EC28F-290F-4F08-997D-D70048F3B9B7}" type="presParOf" srcId="{922E2CC2-C2D0-49AA-B3C1-8CAEFEC08B80}" destId="{18605393-3092-40CC-ACD7-8A6539F8CB71}" srcOrd="3" destOrd="0" presId="urn:microsoft.com/office/officeart/2005/8/layout/radial3"/>
    <dgm:cxn modelId="{56B8A7B9-752C-4C1D-8FEE-F66486D8CF75}" type="presParOf" srcId="{922E2CC2-C2D0-49AA-B3C1-8CAEFEC08B80}" destId="{1940B02A-7D15-47E9-865B-3C5C83D8767C}" srcOrd="4"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980F2A-C706-4817-AA82-9CFCC8F927ED}">
      <dsp:nvSpPr>
        <dsp:cNvPr id="0" name=""/>
        <dsp:cNvSpPr/>
      </dsp:nvSpPr>
      <dsp:spPr>
        <a:xfrm>
          <a:off x="3143271" y="1357330"/>
          <a:ext cx="1969641" cy="1314809"/>
        </a:xfrm>
        <a:prstGeom prst="ellipse">
          <a:avLst/>
        </a:prstGeom>
        <a:gradFill rotWithShape="0">
          <a:gsLst>
            <a:gs pos="0">
              <a:schemeClr val="accent4">
                <a:alpha val="50000"/>
                <a:hueOff val="0"/>
                <a:satOff val="0"/>
                <a:lumOff val="0"/>
                <a:alphaOff val="0"/>
                <a:satMod val="103000"/>
                <a:lumMod val="102000"/>
                <a:tint val="94000"/>
              </a:schemeClr>
            </a:gs>
            <a:gs pos="50000">
              <a:schemeClr val="accent4">
                <a:alpha val="50000"/>
                <a:hueOff val="0"/>
                <a:satOff val="0"/>
                <a:lumOff val="0"/>
                <a:alphaOff val="0"/>
                <a:satMod val="110000"/>
                <a:lumMod val="100000"/>
                <a:shade val="100000"/>
              </a:schemeClr>
            </a:gs>
            <a:gs pos="100000">
              <a:schemeClr val="accent4">
                <a:alpha val="5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smtClean="0"/>
            <a:t>Business Activities</a:t>
          </a:r>
          <a:endParaRPr lang="en-IN" sz="2400" b="1" kern="1200" dirty="0"/>
        </a:p>
      </dsp:txBody>
      <dsp:txXfrm>
        <a:off x="3431718" y="1549879"/>
        <a:ext cx="1392747" cy="929711"/>
      </dsp:txXfrm>
    </dsp:sp>
    <dsp:sp modelId="{3877F41A-6F58-474A-888A-9A92D1BBDEE7}">
      <dsp:nvSpPr>
        <dsp:cNvPr id="0" name=""/>
        <dsp:cNvSpPr/>
      </dsp:nvSpPr>
      <dsp:spPr>
        <a:xfrm>
          <a:off x="2143136" y="285753"/>
          <a:ext cx="3796773" cy="1085453"/>
        </a:xfrm>
        <a:prstGeom prst="ellipse">
          <a:avLst/>
        </a:prstGeom>
        <a:gradFill rotWithShape="0">
          <a:gsLst>
            <a:gs pos="0">
              <a:schemeClr val="accent4">
                <a:alpha val="50000"/>
                <a:hueOff val="2598923"/>
                <a:satOff val="-11992"/>
                <a:lumOff val="441"/>
                <a:alphaOff val="0"/>
                <a:satMod val="103000"/>
                <a:lumMod val="102000"/>
                <a:tint val="94000"/>
              </a:schemeClr>
            </a:gs>
            <a:gs pos="50000">
              <a:schemeClr val="accent4">
                <a:alpha val="50000"/>
                <a:hueOff val="2598923"/>
                <a:satOff val="-11992"/>
                <a:lumOff val="441"/>
                <a:alphaOff val="0"/>
                <a:satMod val="110000"/>
                <a:lumMod val="100000"/>
                <a:shade val="100000"/>
              </a:schemeClr>
            </a:gs>
            <a:gs pos="100000">
              <a:schemeClr val="accent4">
                <a:alpha val="50000"/>
                <a:hueOff val="2598923"/>
                <a:satOff val="-11992"/>
                <a:lumOff val="441"/>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smtClean="0"/>
            <a:t>Consumers</a:t>
          </a:r>
          <a:endParaRPr lang="en-IN" sz="2400" b="1" kern="1200" dirty="0"/>
        </a:p>
      </dsp:txBody>
      <dsp:txXfrm>
        <a:off x="2699161" y="444714"/>
        <a:ext cx="2684723" cy="767531"/>
      </dsp:txXfrm>
    </dsp:sp>
    <dsp:sp modelId="{36EC4882-4344-45CA-906E-0EBF203B725C}">
      <dsp:nvSpPr>
        <dsp:cNvPr id="0" name=""/>
        <dsp:cNvSpPr/>
      </dsp:nvSpPr>
      <dsp:spPr>
        <a:xfrm>
          <a:off x="5143539" y="1500202"/>
          <a:ext cx="2648625" cy="1085453"/>
        </a:xfrm>
        <a:prstGeom prst="ellipse">
          <a:avLst/>
        </a:prstGeom>
        <a:gradFill rotWithShape="0">
          <a:gsLst>
            <a:gs pos="0">
              <a:schemeClr val="accent4">
                <a:alpha val="50000"/>
                <a:hueOff val="5197846"/>
                <a:satOff val="-23984"/>
                <a:lumOff val="883"/>
                <a:alphaOff val="0"/>
                <a:satMod val="103000"/>
                <a:lumMod val="102000"/>
                <a:tint val="94000"/>
              </a:schemeClr>
            </a:gs>
            <a:gs pos="50000">
              <a:schemeClr val="accent4">
                <a:alpha val="50000"/>
                <a:hueOff val="5197846"/>
                <a:satOff val="-23984"/>
                <a:lumOff val="883"/>
                <a:alphaOff val="0"/>
                <a:satMod val="110000"/>
                <a:lumMod val="100000"/>
                <a:shade val="100000"/>
              </a:schemeClr>
            </a:gs>
            <a:gs pos="100000">
              <a:schemeClr val="accent4">
                <a:alpha val="50000"/>
                <a:hueOff val="5197846"/>
                <a:satOff val="-23984"/>
                <a:lumOff val="883"/>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smtClean="0"/>
            <a:t>Environment </a:t>
          </a:r>
          <a:endParaRPr lang="en-IN" sz="2400" b="1" kern="1200" dirty="0"/>
        </a:p>
      </dsp:txBody>
      <dsp:txXfrm>
        <a:off x="5531421" y="1659163"/>
        <a:ext cx="1872861" cy="767531"/>
      </dsp:txXfrm>
    </dsp:sp>
    <dsp:sp modelId="{18605393-3092-40CC-ACD7-8A6539F8CB71}">
      <dsp:nvSpPr>
        <dsp:cNvPr id="0" name=""/>
        <dsp:cNvSpPr/>
      </dsp:nvSpPr>
      <dsp:spPr>
        <a:xfrm>
          <a:off x="1928818" y="2643198"/>
          <a:ext cx="4059019" cy="1085453"/>
        </a:xfrm>
        <a:prstGeom prst="ellipse">
          <a:avLst/>
        </a:prstGeom>
        <a:gradFill rotWithShape="0">
          <a:gsLst>
            <a:gs pos="0">
              <a:schemeClr val="accent4">
                <a:alpha val="50000"/>
                <a:hueOff val="7796769"/>
                <a:satOff val="-35976"/>
                <a:lumOff val="1324"/>
                <a:alphaOff val="0"/>
                <a:satMod val="103000"/>
                <a:lumMod val="102000"/>
                <a:tint val="94000"/>
              </a:schemeClr>
            </a:gs>
            <a:gs pos="50000">
              <a:schemeClr val="accent4">
                <a:alpha val="50000"/>
                <a:hueOff val="7796769"/>
                <a:satOff val="-35976"/>
                <a:lumOff val="1324"/>
                <a:alphaOff val="0"/>
                <a:satMod val="110000"/>
                <a:lumMod val="100000"/>
                <a:shade val="100000"/>
              </a:schemeClr>
            </a:gs>
            <a:gs pos="100000">
              <a:schemeClr val="accent4">
                <a:alpha val="50000"/>
                <a:hueOff val="7796769"/>
                <a:satOff val="-35976"/>
                <a:lumOff val="1324"/>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smtClean="0"/>
            <a:t>Investors</a:t>
          </a:r>
          <a:endParaRPr lang="en-IN" sz="2400" b="1" kern="1200" dirty="0"/>
        </a:p>
      </dsp:txBody>
      <dsp:txXfrm>
        <a:off x="2523248" y="2802159"/>
        <a:ext cx="2870159" cy="767531"/>
      </dsp:txXfrm>
    </dsp:sp>
    <dsp:sp modelId="{1940B02A-7D15-47E9-865B-3C5C83D8767C}">
      <dsp:nvSpPr>
        <dsp:cNvPr id="0" name=""/>
        <dsp:cNvSpPr/>
      </dsp:nvSpPr>
      <dsp:spPr>
        <a:xfrm>
          <a:off x="6" y="1500187"/>
          <a:ext cx="3106599" cy="1085453"/>
        </a:xfrm>
        <a:prstGeom prst="ellipse">
          <a:avLst/>
        </a:prstGeom>
        <a:gradFill rotWithShape="0">
          <a:gsLst>
            <a:gs pos="0">
              <a:schemeClr val="accent4">
                <a:alpha val="50000"/>
                <a:hueOff val="10395692"/>
                <a:satOff val="-47968"/>
                <a:lumOff val="1765"/>
                <a:alphaOff val="0"/>
                <a:satMod val="103000"/>
                <a:lumMod val="102000"/>
                <a:tint val="94000"/>
              </a:schemeClr>
            </a:gs>
            <a:gs pos="50000">
              <a:schemeClr val="accent4">
                <a:alpha val="50000"/>
                <a:hueOff val="10395692"/>
                <a:satOff val="-47968"/>
                <a:lumOff val="1765"/>
                <a:alphaOff val="0"/>
                <a:satMod val="110000"/>
                <a:lumMod val="100000"/>
                <a:shade val="100000"/>
              </a:schemeClr>
            </a:gs>
            <a:gs pos="100000">
              <a:schemeClr val="accent4">
                <a:alpha val="50000"/>
                <a:hueOff val="10395692"/>
                <a:satOff val="-47968"/>
                <a:lumOff val="1765"/>
                <a:alphaOff val="0"/>
                <a:lumMod val="99000"/>
                <a:satMod val="120000"/>
                <a:shade val="78000"/>
              </a:schemeClr>
            </a:gs>
          </a:gsLst>
          <a:lin ang="5400000" scaled="0"/>
        </a:gradFill>
        <a:ln>
          <a:noFill/>
        </a:ln>
        <a:effectLst/>
      </dsp:spPr>
      <dsp:style>
        <a:lnRef idx="0">
          <a:scrgbClr r="0" g="0" b="0"/>
        </a:lnRef>
        <a:fillRef idx="3">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r>
            <a:rPr lang="en-US" sz="2400" b="1" kern="1200" dirty="0" smtClean="0"/>
            <a:t>Employees</a:t>
          </a:r>
          <a:endParaRPr lang="en-IN" sz="2400" b="1" kern="1200" dirty="0"/>
        </a:p>
      </dsp:txBody>
      <dsp:txXfrm>
        <a:off x="454957" y="1659148"/>
        <a:ext cx="2196697" cy="767531"/>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C22B56-7EE7-405D-911B-006305529364}" type="datetimeFigureOut">
              <a:rPr lang="en-US" smtClean="0"/>
              <a:t>2/25/2019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91DB77-A478-4448-8339-E889C0956906}" type="slidenum">
              <a:rPr lang="en-US" smtClean="0"/>
              <a:t>‹#›</a:t>
            </a:fld>
            <a:endParaRPr lang="en-US"/>
          </a:p>
        </p:txBody>
      </p:sp>
    </p:spTree>
    <p:extLst>
      <p:ext uri="{BB962C8B-B14F-4D97-AF65-F5344CB8AC3E}">
        <p14:creationId xmlns:p14="http://schemas.microsoft.com/office/powerpoint/2010/main" val="473162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11400" y="525463"/>
            <a:ext cx="4673600" cy="2628900"/>
          </a:xfrm>
        </p:spPr>
      </p:sp>
      <p:sp>
        <p:nvSpPr>
          <p:cNvPr id="3" name="Notes Placeholder 2"/>
          <p:cNvSpPr>
            <a:spLocks noGrp="1"/>
          </p:cNvSpPr>
          <p:nvPr>
            <p:ph type="body" idx="1"/>
          </p:nvPr>
        </p:nvSpPr>
        <p:spPr/>
        <p:txBody>
          <a:bodyPr>
            <a:normAutofit/>
          </a:bodyPr>
          <a:lstStyle/>
          <a:p>
            <a:endParaRPr lang="en-IN" dirty="0"/>
          </a:p>
        </p:txBody>
      </p:sp>
      <p:sp>
        <p:nvSpPr>
          <p:cNvPr id="4" name="Header Placeholder 3"/>
          <p:cNvSpPr>
            <a:spLocks noGrp="1"/>
          </p:cNvSpPr>
          <p:nvPr>
            <p:ph type="hdr" sz="quarter" idx="10"/>
          </p:nvPr>
        </p:nvSpPr>
        <p:spPr/>
        <p:txBody>
          <a:bodyPr/>
          <a:lstStyle/>
          <a:p>
            <a:r>
              <a:rPr lang="en-IN" smtClean="0"/>
              <a:t>DAFFODIL INTERNATIONAL UNIVERSITY</a:t>
            </a:r>
            <a:endParaRPr lang="en-IN"/>
          </a:p>
        </p:txBody>
      </p:sp>
      <p:sp>
        <p:nvSpPr>
          <p:cNvPr id="5" name="Date Placeholder 4"/>
          <p:cNvSpPr>
            <a:spLocks noGrp="1"/>
          </p:cNvSpPr>
          <p:nvPr>
            <p:ph type="dt" idx="11"/>
          </p:nvPr>
        </p:nvSpPr>
        <p:spPr/>
        <p:txBody>
          <a:bodyPr/>
          <a:lstStyle/>
          <a:p>
            <a:fld id="{ADA4A811-701A-432F-9AD9-983CB0CCF1D5}" type="datetimeFigureOut">
              <a:rPr lang="en-US" smtClean="0"/>
              <a:pPr/>
              <a:t>2/25/2019</a:t>
            </a:fld>
            <a:endParaRPr lang="en-IN"/>
          </a:p>
        </p:txBody>
      </p:sp>
      <p:sp>
        <p:nvSpPr>
          <p:cNvPr id="6" name="Footer Placeholder 5"/>
          <p:cNvSpPr>
            <a:spLocks noGrp="1"/>
          </p:cNvSpPr>
          <p:nvPr>
            <p:ph type="ftr" sz="quarter" idx="12"/>
          </p:nvPr>
        </p:nvSpPr>
        <p:spPr/>
        <p:txBody>
          <a:bodyPr/>
          <a:lstStyle/>
          <a:p>
            <a:endParaRPr lang="en-IN"/>
          </a:p>
        </p:txBody>
      </p:sp>
      <p:sp>
        <p:nvSpPr>
          <p:cNvPr id="7" name="Slide Number Placeholder 6"/>
          <p:cNvSpPr>
            <a:spLocks noGrp="1"/>
          </p:cNvSpPr>
          <p:nvPr>
            <p:ph type="sldNum" sz="quarter" idx="13"/>
          </p:nvPr>
        </p:nvSpPr>
        <p:spPr/>
        <p:txBody>
          <a:bodyPr/>
          <a:lstStyle/>
          <a:p>
            <a:fld id="{31F0F15F-E4DD-4DB3-8373-735C4897ADA2}" type="slidenum">
              <a:rPr lang="en-IN" smtClean="0"/>
              <a:pPr/>
              <a:t>3</a:t>
            </a:fld>
            <a:endParaRPr lang="en-IN"/>
          </a:p>
        </p:txBody>
      </p:sp>
    </p:spTree>
    <p:extLst>
      <p:ext uri="{BB962C8B-B14F-4D97-AF65-F5344CB8AC3E}">
        <p14:creationId xmlns:p14="http://schemas.microsoft.com/office/powerpoint/2010/main" val="2062558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11400" y="525463"/>
            <a:ext cx="4673600" cy="2628900"/>
          </a:xfrm>
        </p:spPr>
      </p:sp>
      <p:sp>
        <p:nvSpPr>
          <p:cNvPr id="3" name="Notes Placeholder 2"/>
          <p:cNvSpPr>
            <a:spLocks noGrp="1"/>
          </p:cNvSpPr>
          <p:nvPr>
            <p:ph type="body" idx="1"/>
          </p:nvPr>
        </p:nvSpPr>
        <p:spPr/>
        <p:txBody>
          <a:bodyPr>
            <a:normAutofit/>
          </a:bodyPr>
          <a:lstStyle/>
          <a:p>
            <a:endParaRPr lang="en-IN" dirty="0"/>
          </a:p>
        </p:txBody>
      </p:sp>
      <p:sp>
        <p:nvSpPr>
          <p:cNvPr id="4" name="Header Placeholder 3"/>
          <p:cNvSpPr>
            <a:spLocks noGrp="1"/>
          </p:cNvSpPr>
          <p:nvPr>
            <p:ph type="hdr" sz="quarter" idx="10"/>
          </p:nvPr>
        </p:nvSpPr>
        <p:spPr/>
        <p:txBody>
          <a:bodyPr/>
          <a:lstStyle/>
          <a:p>
            <a:r>
              <a:rPr lang="en-IN" smtClean="0"/>
              <a:t>DAFFODIL INTERNATIONAL UNIVERSITY</a:t>
            </a:r>
            <a:endParaRPr lang="en-IN"/>
          </a:p>
        </p:txBody>
      </p:sp>
      <p:sp>
        <p:nvSpPr>
          <p:cNvPr id="5" name="Date Placeholder 4"/>
          <p:cNvSpPr>
            <a:spLocks noGrp="1"/>
          </p:cNvSpPr>
          <p:nvPr>
            <p:ph type="dt" idx="11"/>
          </p:nvPr>
        </p:nvSpPr>
        <p:spPr/>
        <p:txBody>
          <a:bodyPr/>
          <a:lstStyle/>
          <a:p>
            <a:fld id="{ADA4A811-701A-432F-9AD9-983CB0CCF1D5}" type="datetimeFigureOut">
              <a:rPr lang="en-US" smtClean="0"/>
              <a:pPr/>
              <a:t>2/25/2019</a:t>
            </a:fld>
            <a:endParaRPr lang="en-IN"/>
          </a:p>
        </p:txBody>
      </p:sp>
      <p:sp>
        <p:nvSpPr>
          <p:cNvPr id="6" name="Footer Placeholder 5"/>
          <p:cNvSpPr>
            <a:spLocks noGrp="1"/>
          </p:cNvSpPr>
          <p:nvPr>
            <p:ph type="ftr" sz="quarter" idx="12"/>
          </p:nvPr>
        </p:nvSpPr>
        <p:spPr/>
        <p:txBody>
          <a:bodyPr/>
          <a:lstStyle/>
          <a:p>
            <a:endParaRPr lang="en-IN"/>
          </a:p>
        </p:txBody>
      </p:sp>
      <p:sp>
        <p:nvSpPr>
          <p:cNvPr id="7" name="Slide Number Placeholder 6"/>
          <p:cNvSpPr>
            <a:spLocks noGrp="1"/>
          </p:cNvSpPr>
          <p:nvPr>
            <p:ph type="sldNum" sz="quarter" idx="13"/>
          </p:nvPr>
        </p:nvSpPr>
        <p:spPr/>
        <p:txBody>
          <a:bodyPr/>
          <a:lstStyle/>
          <a:p>
            <a:fld id="{31F0F15F-E4DD-4DB3-8373-735C4897ADA2}" type="slidenum">
              <a:rPr lang="en-IN" smtClean="0"/>
              <a:pPr/>
              <a:t>4</a:t>
            </a:fld>
            <a:endParaRPr lang="en-IN"/>
          </a:p>
        </p:txBody>
      </p:sp>
    </p:spTree>
    <p:extLst>
      <p:ext uri="{BB962C8B-B14F-4D97-AF65-F5344CB8AC3E}">
        <p14:creationId xmlns:p14="http://schemas.microsoft.com/office/powerpoint/2010/main" val="36558134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11400" y="525463"/>
            <a:ext cx="4673600" cy="2628900"/>
          </a:xfrm>
        </p:spPr>
      </p:sp>
      <p:sp>
        <p:nvSpPr>
          <p:cNvPr id="3" name="Notes Placeholder 2"/>
          <p:cNvSpPr>
            <a:spLocks noGrp="1"/>
          </p:cNvSpPr>
          <p:nvPr>
            <p:ph type="body" idx="1"/>
          </p:nvPr>
        </p:nvSpPr>
        <p:spPr/>
        <p:txBody>
          <a:bodyPr>
            <a:normAutofit/>
          </a:bodyPr>
          <a:lstStyle/>
          <a:p>
            <a:endParaRPr lang="en-IN" dirty="0"/>
          </a:p>
        </p:txBody>
      </p:sp>
      <p:sp>
        <p:nvSpPr>
          <p:cNvPr id="4" name="Header Placeholder 3"/>
          <p:cNvSpPr>
            <a:spLocks noGrp="1"/>
          </p:cNvSpPr>
          <p:nvPr>
            <p:ph type="hdr" sz="quarter" idx="10"/>
          </p:nvPr>
        </p:nvSpPr>
        <p:spPr/>
        <p:txBody>
          <a:bodyPr/>
          <a:lstStyle/>
          <a:p>
            <a:r>
              <a:rPr lang="en-IN" smtClean="0"/>
              <a:t>DAFFODIL INTERNATIONAL UNIVERSITY</a:t>
            </a:r>
            <a:endParaRPr lang="en-IN"/>
          </a:p>
        </p:txBody>
      </p:sp>
      <p:sp>
        <p:nvSpPr>
          <p:cNvPr id="5" name="Date Placeholder 4"/>
          <p:cNvSpPr>
            <a:spLocks noGrp="1"/>
          </p:cNvSpPr>
          <p:nvPr>
            <p:ph type="dt" idx="11"/>
          </p:nvPr>
        </p:nvSpPr>
        <p:spPr/>
        <p:txBody>
          <a:bodyPr/>
          <a:lstStyle/>
          <a:p>
            <a:fld id="{ADA4A811-701A-432F-9AD9-983CB0CCF1D5}" type="datetimeFigureOut">
              <a:rPr lang="en-US" smtClean="0"/>
              <a:pPr/>
              <a:t>2/25/2019</a:t>
            </a:fld>
            <a:endParaRPr lang="en-IN"/>
          </a:p>
        </p:txBody>
      </p:sp>
      <p:sp>
        <p:nvSpPr>
          <p:cNvPr id="6" name="Footer Placeholder 5"/>
          <p:cNvSpPr>
            <a:spLocks noGrp="1"/>
          </p:cNvSpPr>
          <p:nvPr>
            <p:ph type="ftr" sz="quarter" idx="12"/>
          </p:nvPr>
        </p:nvSpPr>
        <p:spPr/>
        <p:txBody>
          <a:bodyPr/>
          <a:lstStyle/>
          <a:p>
            <a:endParaRPr lang="en-IN"/>
          </a:p>
        </p:txBody>
      </p:sp>
      <p:sp>
        <p:nvSpPr>
          <p:cNvPr id="7" name="Slide Number Placeholder 6"/>
          <p:cNvSpPr>
            <a:spLocks noGrp="1"/>
          </p:cNvSpPr>
          <p:nvPr>
            <p:ph type="sldNum" sz="quarter" idx="13"/>
          </p:nvPr>
        </p:nvSpPr>
        <p:spPr/>
        <p:txBody>
          <a:bodyPr/>
          <a:lstStyle/>
          <a:p>
            <a:fld id="{31F0F15F-E4DD-4DB3-8373-735C4897ADA2}" type="slidenum">
              <a:rPr lang="en-IN" smtClean="0"/>
              <a:pPr/>
              <a:t>5</a:t>
            </a:fld>
            <a:endParaRPr lang="en-IN"/>
          </a:p>
        </p:txBody>
      </p:sp>
    </p:spTree>
    <p:extLst>
      <p:ext uri="{BB962C8B-B14F-4D97-AF65-F5344CB8AC3E}">
        <p14:creationId xmlns:p14="http://schemas.microsoft.com/office/powerpoint/2010/main" val="7928538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0DC19FB-784E-46C3-ACA7-44EC1CC519F4}" type="datetimeFigureOut">
              <a:rPr lang="en-US" smtClean="0"/>
              <a:t>2/25/2019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8E3E4D-AA2C-4717-8503-03090AEF89FE}" type="slidenum">
              <a:rPr lang="en-US" smtClean="0"/>
              <a:t>‹#›</a:t>
            </a:fld>
            <a:endParaRPr lang="en-US"/>
          </a:p>
        </p:txBody>
      </p:sp>
    </p:spTree>
    <p:extLst>
      <p:ext uri="{BB962C8B-B14F-4D97-AF65-F5344CB8AC3E}">
        <p14:creationId xmlns:p14="http://schemas.microsoft.com/office/powerpoint/2010/main" val="2177759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DC19FB-784E-46C3-ACA7-44EC1CC519F4}" type="datetimeFigureOut">
              <a:rPr lang="en-US" smtClean="0"/>
              <a:t>2/25/2019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8E3E4D-AA2C-4717-8503-03090AEF89FE}" type="slidenum">
              <a:rPr lang="en-US" smtClean="0"/>
              <a:t>‹#›</a:t>
            </a:fld>
            <a:endParaRPr lang="en-US"/>
          </a:p>
        </p:txBody>
      </p:sp>
    </p:spTree>
    <p:extLst>
      <p:ext uri="{BB962C8B-B14F-4D97-AF65-F5344CB8AC3E}">
        <p14:creationId xmlns:p14="http://schemas.microsoft.com/office/powerpoint/2010/main" val="4272937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DC19FB-784E-46C3-ACA7-44EC1CC519F4}" type="datetimeFigureOut">
              <a:rPr lang="en-US" smtClean="0"/>
              <a:t>2/25/2019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8E3E4D-AA2C-4717-8503-03090AEF89FE}" type="slidenum">
              <a:rPr lang="en-US" smtClean="0"/>
              <a:t>‹#›</a:t>
            </a:fld>
            <a:endParaRPr lang="en-US"/>
          </a:p>
        </p:txBody>
      </p:sp>
    </p:spTree>
    <p:extLst>
      <p:ext uri="{BB962C8B-B14F-4D97-AF65-F5344CB8AC3E}">
        <p14:creationId xmlns:p14="http://schemas.microsoft.com/office/powerpoint/2010/main" val="2709313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DC19FB-784E-46C3-ACA7-44EC1CC519F4}" type="datetimeFigureOut">
              <a:rPr lang="en-US" smtClean="0"/>
              <a:t>2/25/2019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8E3E4D-AA2C-4717-8503-03090AEF89FE}" type="slidenum">
              <a:rPr lang="en-US" smtClean="0"/>
              <a:t>‹#›</a:t>
            </a:fld>
            <a:endParaRPr lang="en-US"/>
          </a:p>
        </p:txBody>
      </p:sp>
    </p:spTree>
    <p:extLst>
      <p:ext uri="{BB962C8B-B14F-4D97-AF65-F5344CB8AC3E}">
        <p14:creationId xmlns:p14="http://schemas.microsoft.com/office/powerpoint/2010/main" val="400315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0DC19FB-784E-46C3-ACA7-44EC1CC519F4}" type="datetimeFigureOut">
              <a:rPr lang="en-US" smtClean="0"/>
              <a:t>2/25/2019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8E3E4D-AA2C-4717-8503-03090AEF89FE}" type="slidenum">
              <a:rPr lang="en-US" smtClean="0"/>
              <a:t>‹#›</a:t>
            </a:fld>
            <a:endParaRPr lang="en-US"/>
          </a:p>
        </p:txBody>
      </p:sp>
    </p:spTree>
    <p:extLst>
      <p:ext uri="{BB962C8B-B14F-4D97-AF65-F5344CB8AC3E}">
        <p14:creationId xmlns:p14="http://schemas.microsoft.com/office/powerpoint/2010/main" val="2777908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0DC19FB-784E-46C3-ACA7-44EC1CC519F4}" type="datetimeFigureOut">
              <a:rPr lang="en-US" smtClean="0"/>
              <a:t>2/25/2019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8E3E4D-AA2C-4717-8503-03090AEF89FE}" type="slidenum">
              <a:rPr lang="en-US" smtClean="0"/>
              <a:t>‹#›</a:t>
            </a:fld>
            <a:endParaRPr lang="en-US"/>
          </a:p>
        </p:txBody>
      </p:sp>
    </p:spTree>
    <p:extLst>
      <p:ext uri="{BB962C8B-B14F-4D97-AF65-F5344CB8AC3E}">
        <p14:creationId xmlns:p14="http://schemas.microsoft.com/office/powerpoint/2010/main" val="1288783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DC19FB-784E-46C3-ACA7-44EC1CC519F4}" type="datetimeFigureOut">
              <a:rPr lang="en-US" smtClean="0"/>
              <a:t>2/25/2019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8E3E4D-AA2C-4717-8503-03090AEF89FE}" type="slidenum">
              <a:rPr lang="en-US" smtClean="0"/>
              <a:t>‹#›</a:t>
            </a:fld>
            <a:endParaRPr lang="en-US"/>
          </a:p>
        </p:txBody>
      </p:sp>
    </p:spTree>
    <p:extLst>
      <p:ext uri="{BB962C8B-B14F-4D97-AF65-F5344CB8AC3E}">
        <p14:creationId xmlns:p14="http://schemas.microsoft.com/office/powerpoint/2010/main" val="23300573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DC19FB-784E-46C3-ACA7-44EC1CC519F4}" type="datetimeFigureOut">
              <a:rPr lang="en-US" smtClean="0"/>
              <a:t>2/25/2019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8E3E4D-AA2C-4717-8503-03090AEF89FE}" type="slidenum">
              <a:rPr lang="en-US" smtClean="0"/>
              <a:t>‹#›</a:t>
            </a:fld>
            <a:endParaRPr lang="en-US"/>
          </a:p>
        </p:txBody>
      </p:sp>
    </p:spTree>
    <p:extLst>
      <p:ext uri="{BB962C8B-B14F-4D97-AF65-F5344CB8AC3E}">
        <p14:creationId xmlns:p14="http://schemas.microsoft.com/office/powerpoint/2010/main" val="2119374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DC19FB-784E-46C3-ACA7-44EC1CC519F4}" type="datetimeFigureOut">
              <a:rPr lang="en-US" smtClean="0"/>
              <a:t>2/25/2019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8E3E4D-AA2C-4717-8503-03090AEF89FE}" type="slidenum">
              <a:rPr lang="en-US" smtClean="0"/>
              <a:t>‹#›</a:t>
            </a:fld>
            <a:endParaRPr lang="en-US"/>
          </a:p>
        </p:txBody>
      </p:sp>
    </p:spTree>
    <p:extLst>
      <p:ext uri="{BB962C8B-B14F-4D97-AF65-F5344CB8AC3E}">
        <p14:creationId xmlns:p14="http://schemas.microsoft.com/office/powerpoint/2010/main" val="1757270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0DC19FB-784E-46C3-ACA7-44EC1CC519F4}" type="datetimeFigureOut">
              <a:rPr lang="en-US" smtClean="0"/>
              <a:t>2/25/2019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8E3E4D-AA2C-4717-8503-03090AEF89FE}" type="slidenum">
              <a:rPr lang="en-US" smtClean="0"/>
              <a:t>‹#›</a:t>
            </a:fld>
            <a:endParaRPr lang="en-US"/>
          </a:p>
        </p:txBody>
      </p:sp>
    </p:spTree>
    <p:extLst>
      <p:ext uri="{BB962C8B-B14F-4D97-AF65-F5344CB8AC3E}">
        <p14:creationId xmlns:p14="http://schemas.microsoft.com/office/powerpoint/2010/main" val="1362912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0DC19FB-784E-46C3-ACA7-44EC1CC519F4}" type="datetimeFigureOut">
              <a:rPr lang="en-US" smtClean="0"/>
              <a:t>2/25/2019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8E3E4D-AA2C-4717-8503-03090AEF89FE}" type="slidenum">
              <a:rPr lang="en-US" smtClean="0"/>
              <a:t>‹#›</a:t>
            </a:fld>
            <a:endParaRPr lang="en-US"/>
          </a:p>
        </p:txBody>
      </p:sp>
    </p:spTree>
    <p:extLst>
      <p:ext uri="{BB962C8B-B14F-4D97-AF65-F5344CB8AC3E}">
        <p14:creationId xmlns:p14="http://schemas.microsoft.com/office/powerpoint/2010/main" val="708794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DC19FB-784E-46C3-ACA7-44EC1CC519F4}" type="datetimeFigureOut">
              <a:rPr lang="en-US" smtClean="0"/>
              <a:t>2/25/2019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8E3E4D-AA2C-4717-8503-03090AEF89FE}" type="slidenum">
              <a:rPr lang="en-US" smtClean="0"/>
              <a:t>‹#›</a:t>
            </a:fld>
            <a:endParaRPr lang="en-US"/>
          </a:p>
        </p:txBody>
      </p:sp>
    </p:spTree>
    <p:extLst>
      <p:ext uri="{BB962C8B-B14F-4D97-AF65-F5344CB8AC3E}">
        <p14:creationId xmlns:p14="http://schemas.microsoft.com/office/powerpoint/2010/main" val="1666173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18916" y="2780927"/>
            <a:ext cx="5976664" cy="1754326"/>
          </a:xfrm>
          <a:prstGeom prst="rect">
            <a:avLst/>
          </a:prstGeom>
        </p:spPr>
        <p:txBody>
          <a:bodyPr wrap="square">
            <a:spAutoFit/>
          </a:bodyPr>
          <a:lstStyle/>
          <a:p>
            <a:pPr algn="ctr"/>
            <a:r>
              <a:rPr lang="en-US" sz="3600" b="1" dirty="0" smtClean="0">
                <a:solidFill>
                  <a:srgbClr val="0070C0"/>
                </a:solidFill>
              </a:rPr>
              <a:t>Chapter-4</a:t>
            </a:r>
          </a:p>
          <a:p>
            <a:pPr algn="ctr"/>
            <a:r>
              <a:rPr lang="en-US" sz="3600" b="1" dirty="0" smtClean="0">
                <a:solidFill>
                  <a:srgbClr val="0070C0"/>
                </a:solidFill>
              </a:rPr>
              <a:t>Social </a:t>
            </a:r>
            <a:r>
              <a:rPr lang="en-US" sz="3600" b="1" dirty="0">
                <a:solidFill>
                  <a:srgbClr val="0070C0"/>
                </a:solidFill>
              </a:rPr>
              <a:t>Responsibility and Business Ethics</a:t>
            </a:r>
          </a:p>
        </p:txBody>
      </p:sp>
      <p:pic>
        <p:nvPicPr>
          <p:cNvPr id="1026" name="Picture 2" descr="Image result for social responsibil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1236" y="1407489"/>
            <a:ext cx="4501202" cy="45012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93122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8144" y="420543"/>
            <a:ext cx="10515600" cy="1325563"/>
          </a:xfrm>
        </p:spPr>
        <p:txBody>
          <a:bodyPr>
            <a:noAutofit/>
          </a:bodyPr>
          <a:lstStyle/>
          <a:p>
            <a:pPr algn="ctr"/>
            <a:r>
              <a:rPr lang="en-US" sz="3600" b="1" u="sng" dirty="0">
                <a:solidFill>
                  <a:srgbClr val="0070C0"/>
                </a:solidFill>
              </a:rPr>
              <a:t>Factors influencing ethical behavior</a:t>
            </a:r>
            <a:r>
              <a:rPr lang="en-US" sz="3600" dirty="0">
                <a:solidFill>
                  <a:srgbClr val="0070C0"/>
                </a:solidFill>
              </a:rPr>
              <a:t>:</a:t>
            </a:r>
            <a:br>
              <a:rPr lang="en-US" sz="3600" dirty="0">
                <a:solidFill>
                  <a:srgbClr val="0070C0"/>
                </a:solidFill>
              </a:rPr>
            </a:br>
            <a:endParaRPr lang="en-US" sz="3600" dirty="0">
              <a:solidFill>
                <a:srgbClr val="0070C0"/>
              </a:solidFill>
            </a:endParaRPr>
          </a:p>
        </p:txBody>
      </p:sp>
      <p:sp>
        <p:nvSpPr>
          <p:cNvPr id="3" name="Content Placeholder 2"/>
          <p:cNvSpPr>
            <a:spLocks noGrp="1"/>
          </p:cNvSpPr>
          <p:nvPr>
            <p:ph idx="1"/>
          </p:nvPr>
        </p:nvSpPr>
        <p:spPr>
          <a:xfrm>
            <a:off x="1523999" y="1542601"/>
            <a:ext cx="8963891" cy="4594961"/>
          </a:xfrm>
        </p:spPr>
        <p:txBody>
          <a:bodyPr>
            <a:normAutofit fontScale="85000" lnSpcReduction="10000"/>
          </a:bodyPr>
          <a:lstStyle/>
          <a:p>
            <a:pPr algn="just"/>
            <a:r>
              <a:rPr lang="en-US" b="1" dirty="0" smtClean="0">
                <a:solidFill>
                  <a:srgbClr val="00B050"/>
                </a:solidFill>
              </a:rPr>
              <a:t>The </a:t>
            </a:r>
            <a:r>
              <a:rPr lang="en-US" b="1" dirty="0" smtClean="0">
                <a:solidFill>
                  <a:srgbClr val="00B050"/>
                </a:solidFill>
              </a:rPr>
              <a:t>business environment</a:t>
            </a:r>
            <a:r>
              <a:rPr lang="en-US" dirty="0" smtClean="0">
                <a:solidFill>
                  <a:srgbClr val="00B050"/>
                </a:solidFill>
              </a:rPr>
              <a:t>: </a:t>
            </a:r>
            <a:r>
              <a:rPr lang="en-US" dirty="0" smtClean="0"/>
              <a:t>Almost daily , business managers face ethical dilemmas resulting from the pressures of the business environment. They are challenged to meet sales quotas, cut costs, increase efficiency, or overtake competitors. These factors influence the ethical behavior. Conflicting interest is another ethical problem steaming from the business </a:t>
            </a:r>
            <a:r>
              <a:rPr lang="en-US" dirty="0" smtClean="0"/>
              <a:t>environment</a:t>
            </a:r>
            <a:r>
              <a:rPr lang="en-US" b="1" dirty="0" smtClean="0"/>
              <a:t>.</a:t>
            </a:r>
          </a:p>
          <a:p>
            <a:pPr algn="just"/>
            <a:r>
              <a:rPr lang="en-US" b="1" dirty="0" smtClean="0">
                <a:solidFill>
                  <a:srgbClr val="7030A0"/>
                </a:solidFill>
              </a:rPr>
              <a:t>The </a:t>
            </a:r>
            <a:r>
              <a:rPr lang="en-US" b="1" dirty="0" smtClean="0">
                <a:solidFill>
                  <a:srgbClr val="7030A0"/>
                </a:solidFill>
              </a:rPr>
              <a:t>organization: </a:t>
            </a:r>
            <a:r>
              <a:rPr lang="en-US" dirty="0" smtClean="0"/>
              <a:t>An organization is a group of people working together in a structured and coordinated fashion to achieve a set of goals. The organization itself also influence behavior.  Individuals often learn ethical or unethical behaviors by interacting with others in the organization. An employee who sees a superior or co- worker behaving unethically may follow </a:t>
            </a:r>
            <a:r>
              <a:rPr lang="en-US" dirty="0" smtClean="0"/>
              <a:t>suit.</a:t>
            </a:r>
          </a:p>
          <a:p>
            <a:pPr algn="just"/>
            <a:r>
              <a:rPr lang="en-US" dirty="0" smtClean="0">
                <a:solidFill>
                  <a:srgbClr val="0070C0"/>
                </a:solidFill>
              </a:rPr>
              <a:t>T</a:t>
            </a:r>
            <a:r>
              <a:rPr lang="en-US" b="1" dirty="0" smtClean="0">
                <a:solidFill>
                  <a:srgbClr val="0070C0"/>
                </a:solidFill>
              </a:rPr>
              <a:t>he </a:t>
            </a:r>
            <a:r>
              <a:rPr lang="en-US" b="1" dirty="0" smtClean="0">
                <a:solidFill>
                  <a:srgbClr val="0070C0"/>
                </a:solidFill>
              </a:rPr>
              <a:t>individual: </a:t>
            </a:r>
            <a:r>
              <a:rPr lang="en-US" dirty="0" smtClean="0"/>
              <a:t>A persons own moral philosophy also influence his or her ethical behavior.</a:t>
            </a:r>
          </a:p>
          <a:p>
            <a:endParaRPr lang="en-US" dirty="0"/>
          </a:p>
        </p:txBody>
      </p:sp>
      <p:sp>
        <p:nvSpPr>
          <p:cNvPr id="4" name="Date Placeholder 3"/>
          <p:cNvSpPr>
            <a:spLocks noGrp="1"/>
          </p:cNvSpPr>
          <p:nvPr>
            <p:ph type="dt" sz="half" idx="10"/>
          </p:nvPr>
        </p:nvSpPr>
        <p:spPr/>
        <p:txBody>
          <a:bodyPr/>
          <a:lstStyle/>
          <a:p>
            <a:fld id="{D05A3D03-A333-4012-A935-1613475A720D}" type="datetime1">
              <a:rPr lang="en-US" smtClean="0"/>
              <a:pPr/>
              <a:t>2/25/2019</a:t>
            </a:fld>
            <a:endParaRPr lang="en-IN"/>
          </a:p>
        </p:txBody>
      </p:sp>
      <p:sp>
        <p:nvSpPr>
          <p:cNvPr id="6" name="Slide Number Placeholder 5"/>
          <p:cNvSpPr>
            <a:spLocks noGrp="1"/>
          </p:cNvSpPr>
          <p:nvPr>
            <p:ph type="sldNum" sz="quarter" idx="12"/>
          </p:nvPr>
        </p:nvSpPr>
        <p:spPr/>
        <p:txBody>
          <a:bodyPr/>
          <a:lstStyle/>
          <a:p>
            <a:fld id="{932B1F26-19FD-4845-AA2F-D82AE0ADCF55}" type="slidenum">
              <a:rPr lang="en-IN" smtClean="0"/>
              <a:pPr/>
              <a:t>10</a:t>
            </a:fld>
            <a:endParaRPr lang="en-IN"/>
          </a:p>
        </p:txBody>
      </p:sp>
    </p:spTree>
    <p:extLst>
      <p:ext uri="{BB962C8B-B14F-4D97-AF65-F5344CB8AC3E}">
        <p14:creationId xmlns:p14="http://schemas.microsoft.com/office/powerpoint/2010/main" val="13960316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798" y="1039091"/>
            <a:ext cx="8894619" cy="5021055"/>
          </a:xfrm>
          <a:prstGeom prst="rect">
            <a:avLst/>
          </a:prstGeom>
          <a:noFill/>
        </p:spPr>
        <p:txBody>
          <a:bodyPr wrap="square" rtlCol="0">
            <a:spAutoFit/>
          </a:bodyPr>
          <a:lstStyle/>
          <a:p>
            <a:pPr algn="just">
              <a:lnSpc>
                <a:spcPct val="150000"/>
              </a:lnSpc>
            </a:pPr>
            <a:r>
              <a:rPr lang="en-US" sz="2400" b="1" dirty="0"/>
              <a:t>Business ethics require business managers to answer </a:t>
            </a:r>
            <a:r>
              <a:rPr lang="en-US" sz="2400" b="1" dirty="0" smtClean="0"/>
              <a:t>moral questions </a:t>
            </a:r>
            <a:r>
              <a:rPr lang="en-US" sz="2400" b="1" dirty="0"/>
              <a:t>such as</a:t>
            </a:r>
            <a:r>
              <a:rPr lang="en-US" sz="2400" b="1" dirty="0" smtClean="0"/>
              <a:t>:</a:t>
            </a:r>
          </a:p>
          <a:p>
            <a:pPr algn="just">
              <a:lnSpc>
                <a:spcPct val="150000"/>
              </a:lnSpc>
            </a:pPr>
            <a:endParaRPr lang="en-US" sz="2000" b="1" dirty="0" smtClean="0"/>
          </a:p>
          <a:p>
            <a:pPr lvl="1" algn="just">
              <a:lnSpc>
                <a:spcPct val="150000"/>
              </a:lnSpc>
              <a:buFont typeface="Wingdings" pitchFamily="2" charset="2"/>
              <a:buChar char="v"/>
            </a:pPr>
            <a:r>
              <a:rPr lang="en-US" sz="2400" dirty="0" smtClean="0"/>
              <a:t> </a:t>
            </a:r>
            <a:r>
              <a:rPr lang="en-US" sz="2400" dirty="0"/>
              <a:t>Is it right to inflate the price of a contract just to be able to maximize profit?</a:t>
            </a:r>
          </a:p>
          <a:p>
            <a:pPr lvl="1" algn="just">
              <a:lnSpc>
                <a:spcPct val="150000"/>
              </a:lnSpc>
              <a:buFont typeface="Wingdings" pitchFamily="2" charset="2"/>
              <a:buChar char="v"/>
            </a:pPr>
            <a:r>
              <a:rPr lang="en-US" sz="2400" dirty="0"/>
              <a:t> Is it right to use substandard materials?</a:t>
            </a:r>
          </a:p>
          <a:p>
            <a:pPr lvl="1" algn="just">
              <a:lnSpc>
                <a:spcPct val="150000"/>
              </a:lnSpc>
              <a:buFont typeface="Wingdings" pitchFamily="2" charset="2"/>
              <a:buChar char="v"/>
            </a:pPr>
            <a:r>
              <a:rPr lang="en-US" sz="2400" dirty="0"/>
              <a:t> Is it right to deny a female employee an opportunity for technical training?</a:t>
            </a:r>
          </a:p>
          <a:p>
            <a:pPr lvl="1" algn="just">
              <a:lnSpc>
                <a:spcPct val="150000"/>
              </a:lnSpc>
              <a:buFont typeface="Wingdings" pitchFamily="2" charset="2"/>
              <a:buChar char="v"/>
            </a:pPr>
            <a:r>
              <a:rPr lang="en-US" sz="2400" dirty="0"/>
              <a:t> Is it right to create a monopoly situation through unfair means?</a:t>
            </a:r>
          </a:p>
        </p:txBody>
      </p:sp>
    </p:spTree>
    <p:extLst>
      <p:ext uri="{BB962C8B-B14F-4D97-AF65-F5344CB8AC3E}">
        <p14:creationId xmlns:p14="http://schemas.microsoft.com/office/powerpoint/2010/main" val="1357095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5399" y="751657"/>
            <a:ext cx="9372600" cy="6001643"/>
          </a:xfrm>
          <a:prstGeom prst="rect">
            <a:avLst/>
          </a:prstGeom>
          <a:noFill/>
        </p:spPr>
        <p:txBody>
          <a:bodyPr wrap="square" rtlCol="0">
            <a:spAutoFit/>
          </a:bodyPr>
          <a:lstStyle/>
          <a:p>
            <a:pPr algn="just"/>
            <a:r>
              <a:rPr lang="en-US" sz="2400" b="1" u="sng" dirty="0">
                <a:solidFill>
                  <a:srgbClr val="0070C0"/>
                </a:solidFill>
              </a:rPr>
              <a:t>Importance of business ethics or implication of business ethics</a:t>
            </a:r>
            <a:r>
              <a:rPr lang="en-US" sz="2400" b="1" u="sng" dirty="0" smtClean="0">
                <a:solidFill>
                  <a:srgbClr val="0070C0"/>
                </a:solidFill>
              </a:rPr>
              <a:t>:</a:t>
            </a:r>
          </a:p>
          <a:p>
            <a:pPr algn="just"/>
            <a:endParaRPr lang="en-US" sz="2000" b="1" u="sng" dirty="0"/>
          </a:p>
          <a:p>
            <a:pPr marL="457200" indent="-457200" algn="just">
              <a:buFont typeface="Arial" panose="020B0604020202020204" pitchFamily="34" charset="0"/>
              <a:buChar char="•"/>
            </a:pPr>
            <a:r>
              <a:rPr lang="en-US" sz="2000" b="1" dirty="0"/>
              <a:t>Stop business malpractices like artificial high pricing, adulteration, cheating, black marketing etc.</a:t>
            </a:r>
          </a:p>
          <a:p>
            <a:pPr marL="457200" indent="-457200" algn="just">
              <a:buFont typeface="Arial" panose="020B0604020202020204" pitchFamily="34" charset="0"/>
              <a:buChar char="•"/>
            </a:pPr>
            <a:r>
              <a:rPr lang="en-US" sz="2000" b="1" dirty="0"/>
              <a:t>Improve customers  confidence: through providing quality products and goods and right prices.</a:t>
            </a:r>
          </a:p>
          <a:p>
            <a:pPr marL="457200" indent="-457200" algn="just">
              <a:buFont typeface="Arial" panose="020B0604020202020204" pitchFamily="34" charset="0"/>
              <a:buChar char="•"/>
            </a:pPr>
            <a:r>
              <a:rPr lang="en-US" sz="2000" b="1" dirty="0"/>
              <a:t>Survival of business </a:t>
            </a:r>
          </a:p>
          <a:p>
            <a:pPr marL="457200" indent="-457200" algn="just">
              <a:buFont typeface="Arial" panose="020B0604020202020204" pitchFamily="34" charset="0"/>
              <a:buChar char="•"/>
            </a:pPr>
            <a:r>
              <a:rPr lang="en-US" sz="2000" b="1" dirty="0"/>
              <a:t>Safeguarding consumers’ rights</a:t>
            </a:r>
          </a:p>
          <a:p>
            <a:pPr marL="457200" indent="-457200" algn="just">
              <a:buFont typeface="Arial" panose="020B0604020202020204" pitchFamily="34" charset="0"/>
              <a:buChar char="•"/>
            </a:pPr>
            <a:r>
              <a:rPr lang="en-US" sz="2000" b="1" dirty="0"/>
              <a:t>Protecting employees and shareholders</a:t>
            </a:r>
          </a:p>
          <a:p>
            <a:pPr marL="457200" indent="-457200" algn="just">
              <a:buFont typeface="Arial" panose="020B0604020202020204" pitchFamily="34" charset="0"/>
              <a:buChar char="•"/>
            </a:pPr>
            <a:r>
              <a:rPr lang="en-US" sz="2000" b="1" dirty="0"/>
              <a:t>Develop goods relations</a:t>
            </a:r>
          </a:p>
          <a:p>
            <a:pPr marL="457200" indent="-457200" algn="just">
              <a:buFont typeface="Arial" panose="020B0604020202020204" pitchFamily="34" charset="0"/>
              <a:buChar char="•"/>
            </a:pPr>
            <a:r>
              <a:rPr lang="en-US" sz="2000" b="1" dirty="0"/>
              <a:t>Create good image</a:t>
            </a:r>
          </a:p>
          <a:p>
            <a:pPr marL="457200" indent="-457200" algn="just">
              <a:buFont typeface="Arial" panose="020B0604020202020204" pitchFamily="34" charset="0"/>
              <a:buChar char="•"/>
            </a:pPr>
            <a:r>
              <a:rPr lang="en-US" sz="2000" b="1" dirty="0"/>
              <a:t>Smooth functioning: (employees, shareholders, consumers, dealers, suppliers will work cooperatively)</a:t>
            </a:r>
          </a:p>
          <a:p>
            <a:pPr marL="457200" indent="-457200" algn="just">
              <a:buFont typeface="Arial" panose="020B0604020202020204" pitchFamily="34" charset="0"/>
              <a:buChar char="•"/>
            </a:pPr>
            <a:r>
              <a:rPr lang="en-US" sz="2000" b="1" dirty="0"/>
              <a:t>Consumer movement: help to avoid consumer movement like boycott.</a:t>
            </a:r>
          </a:p>
          <a:p>
            <a:pPr marL="457200" indent="-457200" algn="just">
              <a:buFont typeface="Arial" panose="020B0604020202020204" pitchFamily="34" charset="0"/>
              <a:buChar char="•"/>
            </a:pPr>
            <a:r>
              <a:rPr lang="en-US" sz="2000" b="1" dirty="0"/>
              <a:t>Consumer satisfaction</a:t>
            </a:r>
          </a:p>
          <a:p>
            <a:pPr marL="457200" indent="-457200" algn="just">
              <a:buFont typeface="Arial" panose="020B0604020202020204" pitchFamily="34" charset="0"/>
              <a:buChar char="•"/>
            </a:pPr>
            <a:r>
              <a:rPr lang="en-US" sz="2000" b="1" dirty="0"/>
              <a:t>Give priority to employees/ Importance of labor: better  dealings with employee that increase productivity.</a:t>
            </a:r>
          </a:p>
          <a:p>
            <a:pPr marL="457200" indent="-457200" algn="just">
              <a:buFont typeface="Arial" panose="020B0604020202020204" pitchFamily="34" charset="0"/>
              <a:buChar char="•"/>
            </a:pPr>
            <a:r>
              <a:rPr lang="en-US" sz="2000" b="1" dirty="0"/>
              <a:t>Healthy competition: – help to avoid cut-throat competition and monopoly business.  </a:t>
            </a:r>
          </a:p>
        </p:txBody>
      </p:sp>
    </p:spTree>
    <p:extLst>
      <p:ext uri="{BB962C8B-B14F-4D97-AF65-F5344CB8AC3E}">
        <p14:creationId xmlns:p14="http://schemas.microsoft.com/office/powerpoint/2010/main" val="794325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solidFill>
                  <a:srgbClr val="0070C0"/>
                </a:solidFill>
              </a:rPr>
              <a:t>Social Responsibility?</a:t>
            </a:r>
            <a:endParaRPr lang="en-US" sz="5400" b="1" dirty="0">
              <a:solidFill>
                <a:srgbClr val="0070C0"/>
              </a:solidFill>
            </a:endParaRPr>
          </a:p>
        </p:txBody>
      </p:sp>
      <p:sp>
        <p:nvSpPr>
          <p:cNvPr id="3" name="Content Placeholder 2"/>
          <p:cNvSpPr>
            <a:spLocks noGrp="1"/>
          </p:cNvSpPr>
          <p:nvPr>
            <p:ph idx="1"/>
          </p:nvPr>
        </p:nvSpPr>
        <p:spPr>
          <a:xfrm>
            <a:off x="4093631" y="2142261"/>
            <a:ext cx="6968816" cy="4301669"/>
          </a:xfrm>
        </p:spPr>
        <p:txBody>
          <a:bodyPr>
            <a:normAutofit/>
          </a:bodyPr>
          <a:lstStyle/>
          <a:p>
            <a:pPr algn="just"/>
            <a:r>
              <a:rPr lang="en-US" sz="2400" b="1" u="sng" dirty="0">
                <a:solidFill>
                  <a:srgbClr val="FF0000"/>
                </a:solidFill>
              </a:rPr>
              <a:t>The awareness that business activities have an impact on society and the consideration of that impact by firms in decision making.</a:t>
            </a:r>
          </a:p>
          <a:p>
            <a:pPr algn="just"/>
            <a:r>
              <a:rPr lang="en-US" sz="2400" b="1" dirty="0"/>
              <a:t>Social responsibility of business refers to the obligation of business enterprises to adopt policies and plans of actions that are desirable in terms of the expectation, values and interest of the society.</a:t>
            </a:r>
          </a:p>
          <a:p>
            <a:pPr algn="just"/>
            <a:r>
              <a:rPr lang="en-US" sz="2400" b="1" dirty="0">
                <a:solidFill>
                  <a:srgbClr val="7030A0"/>
                </a:solidFill>
              </a:rPr>
              <a:t>Corporate social responsibility (CSR) as the notion that corporation has an obligation to constituent groups in society other than stockholders and beyond that prescribed by the law.</a:t>
            </a:r>
            <a:endParaRPr lang="en-US" sz="2400" dirty="0">
              <a:solidFill>
                <a:srgbClr val="7030A0"/>
              </a:solidFill>
            </a:endParaRPr>
          </a:p>
        </p:txBody>
      </p:sp>
      <p:sp>
        <p:nvSpPr>
          <p:cNvPr id="7" name="Oval 6"/>
          <p:cNvSpPr/>
          <p:nvPr/>
        </p:nvSpPr>
        <p:spPr>
          <a:xfrm>
            <a:off x="911424" y="2996952"/>
            <a:ext cx="2592288" cy="1296144"/>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000" b="1" dirty="0"/>
              <a:t>Social Responsibility</a:t>
            </a:r>
            <a:endParaRPr lang="en-IN" sz="2000" b="1" dirty="0"/>
          </a:p>
        </p:txBody>
      </p:sp>
    </p:spTree>
    <p:extLst>
      <p:ext uri="{BB962C8B-B14F-4D97-AF65-F5344CB8AC3E}">
        <p14:creationId xmlns:p14="http://schemas.microsoft.com/office/powerpoint/2010/main" val="14968362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Diagram 17"/>
          <p:cNvGraphicFramePr/>
          <p:nvPr>
            <p:extLst>
              <p:ext uri="{D42A27DB-BD31-4B8C-83A1-F6EECF244321}">
                <p14:modId xmlns:p14="http://schemas.microsoft.com/office/powerpoint/2010/main" val="1139224489"/>
              </p:ext>
            </p:extLst>
          </p:nvPr>
        </p:nvGraphicFramePr>
        <p:xfrm>
          <a:off x="2315404" y="2415013"/>
          <a:ext cx="785818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p:cNvSpPr/>
          <p:nvPr/>
        </p:nvSpPr>
        <p:spPr>
          <a:xfrm>
            <a:off x="1963003" y="1124589"/>
            <a:ext cx="8210581" cy="646331"/>
          </a:xfrm>
          <a:prstGeom prst="rect">
            <a:avLst/>
          </a:prstGeom>
        </p:spPr>
        <p:txBody>
          <a:bodyPr wrap="none">
            <a:spAutoFit/>
          </a:bodyPr>
          <a:lstStyle/>
          <a:p>
            <a:pPr algn="ctr"/>
            <a:r>
              <a:rPr lang="en-US" sz="3600" b="1" dirty="0">
                <a:solidFill>
                  <a:srgbClr val="0070C0"/>
                </a:solidFill>
              </a:rPr>
              <a:t>Social Responsibility Concerns of Business</a:t>
            </a:r>
            <a:endParaRPr lang="en-IN" sz="3600" b="1" dirty="0">
              <a:solidFill>
                <a:srgbClr val="0070C0"/>
              </a:solidFill>
            </a:endParaRPr>
          </a:p>
        </p:txBody>
      </p:sp>
    </p:spTree>
    <p:extLst>
      <p:ext uri="{BB962C8B-B14F-4D97-AF65-F5344CB8AC3E}">
        <p14:creationId xmlns:p14="http://schemas.microsoft.com/office/powerpoint/2010/main" val="17475593"/>
      </p:ext>
    </p:extLst>
  </p:cSld>
  <p:clrMapOvr>
    <a:masterClrMapping/>
  </p:clrMapOvr>
  <p:transition>
    <p:diamon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575144" y="2080828"/>
            <a:ext cx="5439219" cy="3061736"/>
          </a:xfrm>
          <a:prstGeom prst="rect">
            <a:avLst/>
          </a:prstGeom>
        </p:spPr>
        <p:txBody>
          <a:bodyPr wrap="square">
            <a:spAutoFit/>
          </a:bodyPr>
          <a:lstStyle/>
          <a:p>
            <a:pPr marL="342900" indent="-342900" algn="just"/>
            <a:r>
              <a:rPr lang="en-US" b="1" dirty="0"/>
              <a:t>Consumerism: </a:t>
            </a:r>
            <a:r>
              <a:rPr lang="en-US" dirty="0"/>
              <a:t>Activities of individuals, groups and </a:t>
            </a:r>
            <a:r>
              <a:rPr lang="en-US" dirty="0" smtClean="0"/>
              <a:t>organizations </a:t>
            </a:r>
            <a:r>
              <a:rPr lang="en-US" dirty="0"/>
              <a:t>aimed at protecting consumer rights.</a:t>
            </a:r>
          </a:p>
          <a:p>
            <a:pPr marL="342900" indent="-342900" algn="just"/>
            <a:endParaRPr lang="en-US" i="1" dirty="0"/>
          </a:p>
          <a:p>
            <a:pPr marL="1771650" lvl="3" indent="-400050" algn="just">
              <a:lnSpc>
                <a:spcPct val="200000"/>
              </a:lnSpc>
              <a:buAutoNum type="romanLcPeriod"/>
            </a:pPr>
            <a:r>
              <a:rPr lang="en-US" b="1" dirty="0"/>
              <a:t>The Right to Safety;</a:t>
            </a:r>
          </a:p>
          <a:p>
            <a:pPr marL="1771650" lvl="3" indent="-400050" algn="just">
              <a:lnSpc>
                <a:spcPct val="200000"/>
              </a:lnSpc>
              <a:buAutoNum type="romanLcPeriod"/>
            </a:pPr>
            <a:r>
              <a:rPr lang="en-US" b="1" dirty="0"/>
              <a:t>The Right to be Informed;</a:t>
            </a:r>
          </a:p>
          <a:p>
            <a:pPr marL="1771650" lvl="3" indent="-400050" algn="just">
              <a:lnSpc>
                <a:spcPct val="200000"/>
              </a:lnSpc>
              <a:buAutoNum type="romanLcPeriod"/>
            </a:pPr>
            <a:r>
              <a:rPr lang="en-US" b="1" dirty="0"/>
              <a:t>The Right to Choose;</a:t>
            </a:r>
          </a:p>
          <a:p>
            <a:pPr marL="1771650" lvl="3" indent="-400050" algn="just">
              <a:lnSpc>
                <a:spcPct val="200000"/>
              </a:lnSpc>
              <a:buAutoNum type="romanLcPeriod"/>
            </a:pPr>
            <a:r>
              <a:rPr lang="en-US" b="1" dirty="0"/>
              <a:t>The Right to be Heard;</a:t>
            </a:r>
            <a:endParaRPr lang="en-US" b="1" dirty="0"/>
          </a:p>
        </p:txBody>
      </p:sp>
      <p:sp>
        <p:nvSpPr>
          <p:cNvPr id="5" name="Rectangle 4"/>
          <p:cNvSpPr/>
          <p:nvPr/>
        </p:nvSpPr>
        <p:spPr>
          <a:xfrm>
            <a:off x="0" y="0"/>
            <a:ext cx="4987636"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Responsibility to Consumers</a:t>
            </a:r>
            <a:endParaRPr lang="en-IN" sz="3600" b="1" dirty="0"/>
          </a:p>
        </p:txBody>
      </p:sp>
    </p:spTree>
    <p:extLst>
      <p:ext uri="{BB962C8B-B14F-4D97-AF65-F5344CB8AC3E}">
        <p14:creationId xmlns:p14="http://schemas.microsoft.com/office/powerpoint/2010/main" val="2970725940"/>
      </p:ext>
    </p:extLst>
  </p:cSld>
  <p:clrMapOvr>
    <a:masterClrMapping/>
  </p:clrMapOvr>
  <p:transition>
    <p:diamon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7204364" y="0"/>
            <a:ext cx="4987636"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Responsibility to Employees</a:t>
            </a:r>
          </a:p>
        </p:txBody>
      </p:sp>
      <p:sp>
        <p:nvSpPr>
          <p:cNvPr id="2" name="Rectangle 1"/>
          <p:cNvSpPr/>
          <p:nvPr/>
        </p:nvSpPr>
        <p:spPr>
          <a:xfrm>
            <a:off x="1025235" y="2385444"/>
            <a:ext cx="4779819" cy="2308324"/>
          </a:xfrm>
          <a:prstGeom prst="rect">
            <a:avLst/>
          </a:prstGeom>
        </p:spPr>
        <p:txBody>
          <a:bodyPr wrap="square">
            <a:spAutoFit/>
          </a:bodyPr>
          <a:lstStyle/>
          <a:p>
            <a:pPr marL="1771650" lvl="3" indent="-400050" algn="just">
              <a:lnSpc>
                <a:spcPct val="200000"/>
              </a:lnSpc>
              <a:buAutoNum type="romanLcPeriod"/>
            </a:pPr>
            <a:r>
              <a:rPr lang="en-US" b="1" dirty="0"/>
              <a:t>Safety in the Workplace</a:t>
            </a:r>
            <a:r>
              <a:rPr lang="en-US" b="1" dirty="0" smtClean="0"/>
              <a:t>;</a:t>
            </a:r>
          </a:p>
          <a:p>
            <a:pPr marL="1771650" lvl="3" indent="-400050" algn="just">
              <a:lnSpc>
                <a:spcPct val="200000"/>
              </a:lnSpc>
              <a:buAutoNum type="romanLcPeriod"/>
            </a:pPr>
            <a:r>
              <a:rPr lang="en-US" b="1" dirty="0" smtClean="0"/>
              <a:t>Right to get Payment </a:t>
            </a:r>
            <a:endParaRPr lang="en-US" b="1" dirty="0"/>
          </a:p>
          <a:p>
            <a:pPr marL="1771650" lvl="3" indent="-400050" algn="just">
              <a:lnSpc>
                <a:spcPct val="200000"/>
              </a:lnSpc>
              <a:buAutoNum type="romanLcPeriod"/>
            </a:pPr>
            <a:r>
              <a:rPr lang="en-US" b="1" dirty="0"/>
              <a:t>Equality in the Workplace;</a:t>
            </a:r>
          </a:p>
          <a:p>
            <a:pPr marL="1771650" lvl="3" indent="-400050" algn="just">
              <a:lnSpc>
                <a:spcPct val="200000"/>
              </a:lnSpc>
              <a:buAutoNum type="romanLcPeriod"/>
            </a:pPr>
            <a:r>
              <a:rPr lang="en-US" b="1" dirty="0"/>
              <a:t>The Hard-Core Unemployed;</a:t>
            </a:r>
            <a:endParaRPr lang="en-US" b="1" dirty="0"/>
          </a:p>
        </p:txBody>
      </p:sp>
    </p:spTree>
    <p:extLst>
      <p:ext uri="{BB962C8B-B14F-4D97-AF65-F5344CB8AC3E}">
        <p14:creationId xmlns:p14="http://schemas.microsoft.com/office/powerpoint/2010/main" val="3589252844"/>
      </p:ext>
    </p:extLst>
  </p:cSld>
  <p:clrMapOvr>
    <a:masterClrMapping/>
  </p:clrMapOvr>
  <p:transition>
    <p:diamon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4987636" cy="685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Responsibility to The Environment</a:t>
            </a:r>
          </a:p>
        </p:txBody>
      </p:sp>
      <p:sp>
        <p:nvSpPr>
          <p:cNvPr id="3" name="Rectangle 2"/>
          <p:cNvSpPr/>
          <p:nvPr/>
        </p:nvSpPr>
        <p:spPr>
          <a:xfrm>
            <a:off x="5652654" y="2274838"/>
            <a:ext cx="5763491" cy="2308324"/>
          </a:xfrm>
          <a:prstGeom prst="rect">
            <a:avLst/>
          </a:prstGeom>
        </p:spPr>
        <p:txBody>
          <a:bodyPr wrap="square">
            <a:spAutoFit/>
          </a:bodyPr>
          <a:lstStyle/>
          <a:p>
            <a:pPr marL="342900" indent="-342900" algn="just">
              <a:lnSpc>
                <a:spcPct val="200000"/>
              </a:lnSpc>
            </a:pPr>
            <a:r>
              <a:rPr lang="en-US" b="1" dirty="0"/>
              <a:t>Pollution: </a:t>
            </a:r>
            <a:r>
              <a:rPr lang="en-US" dirty="0"/>
              <a:t>Contamination of air, water and land.</a:t>
            </a:r>
          </a:p>
          <a:p>
            <a:pPr marL="2228850" lvl="4" indent="-400050" algn="just">
              <a:lnSpc>
                <a:spcPct val="200000"/>
              </a:lnSpc>
              <a:buAutoNum type="romanLcPeriod"/>
            </a:pPr>
            <a:r>
              <a:rPr lang="en-US" b="1" i="1" dirty="0" smtClean="0"/>
              <a:t>Water </a:t>
            </a:r>
            <a:r>
              <a:rPr lang="en-US" b="1" i="1" dirty="0"/>
              <a:t>Pollution;</a:t>
            </a:r>
          </a:p>
          <a:p>
            <a:pPr marL="2228850" lvl="4" indent="-400050" algn="just">
              <a:lnSpc>
                <a:spcPct val="200000"/>
              </a:lnSpc>
              <a:buAutoNum type="romanLcPeriod"/>
            </a:pPr>
            <a:r>
              <a:rPr lang="en-US" b="1" i="1" dirty="0"/>
              <a:t>Air Pollution;</a:t>
            </a:r>
          </a:p>
          <a:p>
            <a:pPr marL="2228850" lvl="4" indent="-400050" algn="just">
              <a:lnSpc>
                <a:spcPct val="200000"/>
              </a:lnSpc>
              <a:buAutoNum type="romanLcPeriod"/>
            </a:pPr>
            <a:r>
              <a:rPr lang="en-US" b="1" i="1" dirty="0"/>
              <a:t>Land Pollution</a:t>
            </a:r>
            <a:r>
              <a:rPr lang="en-US" dirty="0"/>
              <a:t>;</a:t>
            </a:r>
            <a:endParaRPr lang="en-US" dirty="0"/>
          </a:p>
        </p:txBody>
      </p:sp>
    </p:spTree>
    <p:extLst>
      <p:ext uri="{BB962C8B-B14F-4D97-AF65-F5344CB8AC3E}">
        <p14:creationId xmlns:p14="http://schemas.microsoft.com/office/powerpoint/2010/main" val="567943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204364" y="0"/>
            <a:ext cx="4987636"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dirty="0"/>
              <a:t>Responsibility to Investors</a:t>
            </a:r>
            <a:endParaRPr lang="en-IN" sz="3600" b="1" dirty="0"/>
          </a:p>
        </p:txBody>
      </p:sp>
      <p:sp>
        <p:nvSpPr>
          <p:cNvPr id="3" name="Rectangle 2"/>
          <p:cNvSpPr/>
          <p:nvPr/>
        </p:nvSpPr>
        <p:spPr>
          <a:xfrm>
            <a:off x="748145" y="2330026"/>
            <a:ext cx="6096000" cy="1676741"/>
          </a:xfrm>
          <a:prstGeom prst="rect">
            <a:avLst/>
          </a:prstGeom>
        </p:spPr>
        <p:txBody>
          <a:bodyPr>
            <a:spAutoFit/>
          </a:bodyPr>
          <a:lstStyle/>
          <a:p>
            <a:pPr marL="1771650" lvl="3" indent="-400050" algn="just">
              <a:lnSpc>
                <a:spcPct val="200000"/>
              </a:lnSpc>
              <a:buAutoNum type="romanLcPeriod"/>
            </a:pPr>
            <a:r>
              <a:rPr lang="en-US" b="1" i="1" dirty="0"/>
              <a:t>Proper Management of Funds;</a:t>
            </a:r>
          </a:p>
          <a:p>
            <a:pPr marL="1771650" lvl="3" indent="-400050" algn="just">
              <a:lnSpc>
                <a:spcPct val="200000"/>
              </a:lnSpc>
              <a:buAutoNum type="romanLcPeriod"/>
            </a:pPr>
            <a:r>
              <a:rPr lang="en-US" b="1" i="1" dirty="0"/>
              <a:t>Access to Information;</a:t>
            </a:r>
          </a:p>
          <a:p>
            <a:pPr marL="1771650" lvl="3" indent="-400050" algn="just">
              <a:lnSpc>
                <a:spcPct val="200000"/>
              </a:lnSpc>
              <a:buAutoNum type="romanLcPeriod"/>
            </a:pPr>
            <a:r>
              <a:rPr lang="en-US" b="1" i="1" dirty="0"/>
              <a:t>Executive Compensation;</a:t>
            </a:r>
            <a:endParaRPr lang="en-US" b="1" i="1" dirty="0"/>
          </a:p>
        </p:txBody>
      </p:sp>
    </p:spTree>
    <p:extLst>
      <p:ext uri="{BB962C8B-B14F-4D97-AF65-F5344CB8AC3E}">
        <p14:creationId xmlns:p14="http://schemas.microsoft.com/office/powerpoint/2010/main" val="37879019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0070C0"/>
                </a:solidFill>
              </a:rPr>
              <a:t>Business Ethics</a:t>
            </a:r>
            <a:endParaRPr lang="en-US" b="1" dirty="0">
              <a:solidFill>
                <a:srgbClr val="0070C0"/>
              </a:solidFill>
            </a:endParaRPr>
          </a:p>
        </p:txBody>
      </p:sp>
      <p:sp>
        <p:nvSpPr>
          <p:cNvPr id="3" name="Content Placeholder 2"/>
          <p:cNvSpPr>
            <a:spLocks noGrp="1"/>
          </p:cNvSpPr>
          <p:nvPr>
            <p:ph idx="1"/>
          </p:nvPr>
        </p:nvSpPr>
        <p:spPr>
          <a:xfrm>
            <a:off x="1163782" y="1690688"/>
            <a:ext cx="10190017" cy="4665662"/>
          </a:xfrm>
        </p:spPr>
        <p:txBody>
          <a:bodyPr>
            <a:normAutofit fontScale="92500" lnSpcReduction="20000"/>
          </a:bodyPr>
          <a:lstStyle/>
          <a:p>
            <a:pPr algn="just">
              <a:lnSpc>
                <a:spcPct val="150000"/>
              </a:lnSpc>
            </a:pPr>
            <a:r>
              <a:rPr lang="en-US" sz="2400" b="1" dirty="0" smtClean="0">
                <a:solidFill>
                  <a:srgbClr val="7030A0"/>
                </a:solidFill>
              </a:rPr>
              <a:t>The word ‘Ethics’ originated from the Greek word ‘ethos’ meaning character, conduct and activities of the people based on moral principles. </a:t>
            </a:r>
          </a:p>
          <a:p>
            <a:pPr algn="just">
              <a:lnSpc>
                <a:spcPct val="150000"/>
              </a:lnSpc>
            </a:pPr>
            <a:r>
              <a:rPr lang="en-US" sz="2400" b="1" u="sng" dirty="0" smtClean="0">
                <a:solidFill>
                  <a:srgbClr val="00B0F0"/>
                </a:solidFill>
              </a:rPr>
              <a:t>It is concerned with what is right and what is wrong in human behavior on the basis of standard behavior or conduct accepted by the society.</a:t>
            </a:r>
            <a:r>
              <a:rPr lang="en-US" sz="2400" b="1" dirty="0" smtClean="0"/>
              <a:t> Honesty, truthfulness, compassion, sympathy, feeling of brotherhood etc. are considered ethical.</a:t>
            </a:r>
          </a:p>
          <a:p>
            <a:pPr algn="just">
              <a:lnSpc>
                <a:spcPct val="150000"/>
              </a:lnSpc>
            </a:pPr>
            <a:r>
              <a:rPr lang="en-US" sz="2400" b="1" u="sng" dirty="0" smtClean="0">
                <a:solidFill>
                  <a:srgbClr val="FF0000"/>
                </a:solidFill>
              </a:rPr>
              <a:t>Generally ethics is the branch of social science. It deals with moral principles and social values. </a:t>
            </a:r>
            <a:r>
              <a:rPr lang="en-US" sz="2400" b="1" dirty="0" smtClean="0"/>
              <a:t>It helps us to classify what is good and what is bad? It tells us to do good things and avoid to do bad things.</a:t>
            </a:r>
          </a:p>
          <a:p>
            <a:pPr algn="just">
              <a:lnSpc>
                <a:spcPct val="150000"/>
              </a:lnSpc>
            </a:pPr>
            <a:r>
              <a:rPr lang="en-US" sz="2400" b="1" u="sng" dirty="0" smtClean="0">
                <a:solidFill>
                  <a:srgbClr val="FF0000"/>
                </a:solidFill>
              </a:rPr>
              <a:t>Ethics is moral principles that govern a person's or group's behavior</a:t>
            </a:r>
            <a:r>
              <a:rPr lang="en-US" sz="2400" b="1" dirty="0" smtClean="0">
                <a:solidFill>
                  <a:srgbClr val="FF0000"/>
                </a:solidFill>
              </a:rPr>
              <a:t>.</a:t>
            </a:r>
          </a:p>
          <a:p>
            <a:pPr>
              <a:lnSpc>
                <a:spcPct val="150000"/>
              </a:lnSpc>
            </a:pPr>
            <a:endParaRPr lang="en-US" sz="2400" dirty="0"/>
          </a:p>
        </p:txBody>
      </p:sp>
      <p:sp>
        <p:nvSpPr>
          <p:cNvPr id="4" name="Date Placeholder 3"/>
          <p:cNvSpPr>
            <a:spLocks noGrp="1"/>
          </p:cNvSpPr>
          <p:nvPr>
            <p:ph type="dt" sz="half" idx="10"/>
          </p:nvPr>
        </p:nvSpPr>
        <p:spPr/>
        <p:txBody>
          <a:bodyPr/>
          <a:lstStyle/>
          <a:p>
            <a:fld id="{D05A3D03-A333-4012-A935-1613475A720D}" type="datetime1">
              <a:rPr lang="en-US" smtClean="0"/>
              <a:pPr/>
              <a:t>2/25/2019</a:t>
            </a:fld>
            <a:endParaRPr lang="en-IN"/>
          </a:p>
        </p:txBody>
      </p:sp>
      <p:sp>
        <p:nvSpPr>
          <p:cNvPr id="6" name="Slide Number Placeholder 5"/>
          <p:cNvSpPr>
            <a:spLocks noGrp="1"/>
          </p:cNvSpPr>
          <p:nvPr>
            <p:ph type="sldNum" sz="quarter" idx="12"/>
          </p:nvPr>
        </p:nvSpPr>
        <p:spPr/>
        <p:txBody>
          <a:bodyPr/>
          <a:lstStyle/>
          <a:p>
            <a:fld id="{932B1F26-19FD-4845-AA2F-D82AE0ADCF55}" type="slidenum">
              <a:rPr lang="en-IN" smtClean="0"/>
              <a:pPr/>
              <a:t>8</a:t>
            </a:fld>
            <a:endParaRPr lang="en-IN"/>
          </a:p>
        </p:txBody>
      </p:sp>
    </p:spTree>
    <p:extLst>
      <p:ext uri="{BB962C8B-B14F-4D97-AF65-F5344CB8AC3E}">
        <p14:creationId xmlns:p14="http://schemas.microsoft.com/office/powerpoint/2010/main" val="27839232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7030A0"/>
                </a:solidFill>
              </a:rPr>
              <a:t>Business Ethics</a:t>
            </a:r>
            <a:endParaRPr lang="en-US" dirty="0"/>
          </a:p>
        </p:txBody>
      </p:sp>
      <p:sp>
        <p:nvSpPr>
          <p:cNvPr id="3" name="Content Placeholder 2"/>
          <p:cNvSpPr>
            <a:spLocks noGrp="1"/>
          </p:cNvSpPr>
          <p:nvPr>
            <p:ph idx="1"/>
          </p:nvPr>
        </p:nvSpPr>
        <p:spPr>
          <a:xfrm>
            <a:off x="1136073" y="1690688"/>
            <a:ext cx="10217727" cy="4020993"/>
          </a:xfrm>
        </p:spPr>
        <p:txBody>
          <a:bodyPr>
            <a:noAutofit/>
          </a:bodyPr>
          <a:lstStyle/>
          <a:p>
            <a:pPr algn="just">
              <a:lnSpc>
                <a:spcPct val="170000"/>
              </a:lnSpc>
            </a:pPr>
            <a:r>
              <a:rPr lang="en-US" sz="1800" b="1" dirty="0" smtClean="0">
                <a:solidFill>
                  <a:srgbClr val="00B050"/>
                </a:solidFill>
              </a:rPr>
              <a:t>Business ethics are moral principles that guide the way a business behaves. The same principles that determine an individual's actions also applicable to business.</a:t>
            </a:r>
          </a:p>
          <a:p>
            <a:pPr algn="just">
              <a:lnSpc>
                <a:spcPct val="170000"/>
              </a:lnSpc>
            </a:pPr>
            <a:r>
              <a:rPr lang="en-US" sz="1800" b="1" u="sng" dirty="0" smtClean="0">
                <a:solidFill>
                  <a:srgbClr val="0070C0"/>
                </a:solidFill>
              </a:rPr>
              <a:t>Business ethics are standard of organizations in carrying out their business. </a:t>
            </a:r>
            <a:endParaRPr lang="en-US" sz="1800" b="1" u="sng" dirty="0" smtClean="0">
              <a:solidFill>
                <a:srgbClr val="0070C0"/>
              </a:solidFill>
            </a:endParaRPr>
          </a:p>
          <a:p>
            <a:pPr algn="just">
              <a:lnSpc>
                <a:spcPct val="170000"/>
              </a:lnSpc>
            </a:pPr>
            <a:r>
              <a:rPr lang="en-US" sz="1800" b="1" dirty="0" smtClean="0">
                <a:solidFill>
                  <a:srgbClr val="FF0000"/>
                </a:solidFill>
              </a:rPr>
              <a:t>The </a:t>
            </a:r>
            <a:r>
              <a:rPr lang="en-US" sz="1800" b="1" dirty="0" smtClean="0">
                <a:solidFill>
                  <a:srgbClr val="FF0000"/>
                </a:solidFill>
              </a:rPr>
              <a:t>examples of business ethics:</a:t>
            </a:r>
          </a:p>
          <a:p>
            <a:pPr algn="just">
              <a:lnSpc>
                <a:spcPct val="170000"/>
              </a:lnSpc>
              <a:buFont typeface="Wingdings" pitchFamily="2" charset="2"/>
              <a:buChar char="ü"/>
            </a:pPr>
            <a:r>
              <a:rPr lang="en-US" sz="1800" dirty="0" smtClean="0"/>
              <a:t>So the business man must give a regular supply of quality goods and services at reasonable prices to their consumers.</a:t>
            </a:r>
          </a:p>
          <a:p>
            <a:pPr algn="just">
              <a:lnSpc>
                <a:spcPct val="170000"/>
              </a:lnSpc>
              <a:buFont typeface="Wingdings" pitchFamily="2" charset="2"/>
              <a:buChar char="ü"/>
            </a:pPr>
            <a:r>
              <a:rPr lang="en-US" sz="1800" dirty="0" smtClean="0"/>
              <a:t>They must avoid  indulging in unfair trade practices like adulteration , misleading advertising , cheating in weights and measures, black marketing etc.</a:t>
            </a:r>
          </a:p>
          <a:p>
            <a:pPr algn="just">
              <a:lnSpc>
                <a:spcPct val="170000"/>
              </a:lnSpc>
              <a:buFont typeface="Wingdings" pitchFamily="2" charset="2"/>
              <a:buChar char="ü"/>
            </a:pPr>
            <a:r>
              <a:rPr lang="en-US" sz="1800" dirty="0" smtClean="0">
                <a:solidFill>
                  <a:srgbClr val="FF0000"/>
                </a:solidFill>
              </a:rPr>
              <a:t>They must give fair wages to and provide good working conditions to their workers. Etc. </a:t>
            </a:r>
            <a:endParaRPr lang="en-US" sz="1800" dirty="0">
              <a:solidFill>
                <a:srgbClr val="FF0000"/>
              </a:solidFill>
            </a:endParaRPr>
          </a:p>
        </p:txBody>
      </p:sp>
      <p:sp>
        <p:nvSpPr>
          <p:cNvPr id="6" name="Slide Number Placeholder 5"/>
          <p:cNvSpPr>
            <a:spLocks noGrp="1"/>
          </p:cNvSpPr>
          <p:nvPr>
            <p:ph type="sldNum" sz="quarter" idx="12"/>
          </p:nvPr>
        </p:nvSpPr>
        <p:spPr/>
        <p:txBody>
          <a:bodyPr/>
          <a:lstStyle/>
          <a:p>
            <a:fld id="{932B1F26-19FD-4845-AA2F-D82AE0ADCF55}" type="slidenum">
              <a:rPr lang="en-IN" smtClean="0"/>
              <a:pPr/>
              <a:t>9</a:t>
            </a:fld>
            <a:endParaRPr lang="en-IN"/>
          </a:p>
        </p:txBody>
      </p:sp>
    </p:spTree>
    <p:extLst>
      <p:ext uri="{BB962C8B-B14F-4D97-AF65-F5344CB8AC3E}">
        <p14:creationId xmlns:p14="http://schemas.microsoft.com/office/powerpoint/2010/main" val="42565322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791</Words>
  <Application>Microsoft Office PowerPoint</Application>
  <PresentationFormat>Widescreen</PresentationFormat>
  <Paragraphs>84</Paragraphs>
  <Slides>12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Wingdings</vt:lpstr>
      <vt:lpstr>Office Theme</vt:lpstr>
      <vt:lpstr>PowerPoint Presentation</vt:lpstr>
      <vt:lpstr>Social Responsibility?</vt:lpstr>
      <vt:lpstr>PowerPoint Presentation</vt:lpstr>
      <vt:lpstr>PowerPoint Presentation</vt:lpstr>
      <vt:lpstr>PowerPoint Presentation</vt:lpstr>
      <vt:lpstr>PowerPoint Presentation</vt:lpstr>
      <vt:lpstr>PowerPoint Presentation</vt:lpstr>
      <vt:lpstr>Business Ethics</vt:lpstr>
      <vt:lpstr>Business Ethics</vt:lpstr>
      <vt:lpstr>Factors influencing ethical behavior: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6</cp:revision>
  <dcterms:created xsi:type="dcterms:W3CDTF">2019-02-25T02:56:37Z</dcterms:created>
  <dcterms:modified xsi:type="dcterms:W3CDTF">2019-02-25T03:56:45Z</dcterms:modified>
</cp:coreProperties>
</file>