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64" r:id="rId3"/>
    <p:sldId id="283" r:id="rId4"/>
    <p:sldId id="279" r:id="rId5"/>
    <p:sldId id="284" r:id="rId6"/>
    <p:sldId id="285" r:id="rId7"/>
    <p:sldId id="28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rek" initials="d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A9030-6994-466A-9B08-8A60F7B9E568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6E465-2867-4717-B657-965D39A55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33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30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39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101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70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5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03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2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80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1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85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1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6AAF8-9F3D-4600-9069-F2369823F844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828DB-837F-4EA1-9067-DEA28A640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323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alary" TargetMode="External"/><Relationship Id="rId2" Type="http://schemas.openxmlformats.org/officeDocument/2006/relationships/hyperlink" Target="https://en.wikipedia.org/wiki/Job_security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n.wikipedia.org/wiki/Fringe_benefi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552132"/>
            <a:ext cx="9144000" cy="16031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FF00"/>
                </a:solidFill>
              </a:rPr>
              <a:t>Chapter </a:t>
            </a:r>
            <a:r>
              <a:rPr lang="en-US" sz="2800" b="1" dirty="0" smtClean="0">
                <a:solidFill>
                  <a:srgbClr val="FFFF00"/>
                </a:solidFill>
              </a:rPr>
              <a:t>10</a:t>
            </a:r>
          </a:p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Human </a:t>
            </a:r>
            <a:r>
              <a:rPr lang="en-US" sz="2800" b="1" dirty="0">
                <a:solidFill>
                  <a:srgbClr val="FFFF00"/>
                </a:solidFill>
              </a:rPr>
              <a:t>Relations and Motivation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76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54411"/>
            <a:ext cx="9144000" cy="628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00B0F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Motivation</a:t>
            </a:r>
            <a:endParaRPr lang="en-US" sz="2800" dirty="0">
              <a:solidFill>
                <a:srgbClr val="00B0F0"/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8268" y="1544796"/>
            <a:ext cx="7847463" cy="5330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3200" b="1" dirty="0"/>
              <a:t>Motivation</a:t>
            </a:r>
            <a:r>
              <a:rPr lang="en-US" sz="3200" dirty="0"/>
              <a:t> is act or process of stimulating to action, providing an incentive or motive, especially for an act</a:t>
            </a:r>
            <a:r>
              <a:rPr lang="en-US" sz="3200" dirty="0" smtClean="0"/>
              <a:t>. The </a:t>
            </a:r>
            <a:r>
              <a:rPr lang="en-US" sz="3200" dirty="0"/>
              <a:t>term </a:t>
            </a:r>
            <a:r>
              <a:rPr lang="en-US" sz="3200" b="1" dirty="0"/>
              <a:t>motivation</a:t>
            </a:r>
            <a:r>
              <a:rPr lang="en-US" sz="3200" dirty="0"/>
              <a:t> has been derived from the Latin word, “ </a:t>
            </a:r>
            <a:r>
              <a:rPr lang="en-US" sz="3200" dirty="0" err="1"/>
              <a:t>Movere</a:t>
            </a:r>
            <a:r>
              <a:rPr lang="en-US" sz="3200" dirty="0"/>
              <a:t>” which means to make someone move</a:t>
            </a:r>
            <a:r>
              <a:rPr lang="en-US" sz="3200" dirty="0" smtClean="0"/>
              <a:t>.</a:t>
            </a:r>
          </a:p>
          <a:p>
            <a:pPr algn="ctr">
              <a:lnSpc>
                <a:spcPct val="115000"/>
              </a:lnSpc>
            </a:pPr>
            <a:endParaRPr lang="en-US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Types-</a:t>
            </a:r>
          </a:p>
          <a:p>
            <a:pPr marL="457200" indent="-4572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Extrinsic </a:t>
            </a:r>
          </a:p>
          <a:p>
            <a:pPr marL="457200" indent="-4572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Intrinsic</a:t>
            </a:r>
          </a:p>
          <a:p>
            <a:pPr algn="ctr">
              <a:lnSpc>
                <a:spcPct val="115000"/>
              </a:lnSpc>
            </a:pPr>
            <a:endParaRPr lang="en-US" sz="32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75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8615" y="2642518"/>
            <a:ext cx="8052179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4800" b="1" dirty="0" smtClean="0">
                <a:solidFill>
                  <a:srgbClr val="0070C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Aharoni" panose="02010803020104030203" pitchFamily="2" charset="-79"/>
              </a:rPr>
              <a:t>Theories of Management and Needs</a:t>
            </a:r>
            <a:endParaRPr lang="en-US" sz="4400" dirty="0">
              <a:solidFill>
                <a:srgbClr val="0070C0"/>
              </a:solidFill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73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2943" y="842709"/>
            <a:ext cx="57356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Maslow's </a:t>
            </a:r>
            <a:r>
              <a:rPr lang="en-US" sz="3600" b="1" dirty="0" smtClean="0">
                <a:solidFill>
                  <a:srgbClr val="0070C0"/>
                </a:solidFill>
              </a:rPr>
              <a:t>Hierarchy </a:t>
            </a:r>
            <a:r>
              <a:rPr lang="en-US" sz="3600" b="1" dirty="0">
                <a:solidFill>
                  <a:srgbClr val="0070C0"/>
                </a:solidFill>
              </a:rPr>
              <a:t>of </a:t>
            </a:r>
            <a:r>
              <a:rPr lang="en-US" sz="3600" b="1" dirty="0" smtClean="0">
                <a:solidFill>
                  <a:srgbClr val="0070C0"/>
                </a:solidFill>
              </a:rPr>
              <a:t>Needs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84" y="2150163"/>
            <a:ext cx="6701326" cy="370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21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82352" y="774470"/>
            <a:ext cx="68123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McGregor's Theory X </a:t>
            </a:r>
            <a:r>
              <a:rPr lang="en-US" sz="3600" b="1" dirty="0">
                <a:solidFill>
                  <a:srgbClr val="0070C0"/>
                </a:solidFill>
              </a:rPr>
              <a:t>and </a:t>
            </a:r>
            <a:r>
              <a:rPr lang="en-US" sz="3600" b="1" dirty="0" smtClean="0">
                <a:solidFill>
                  <a:srgbClr val="0070C0"/>
                </a:solidFill>
              </a:rPr>
              <a:t>Theory Y</a:t>
            </a:r>
            <a:endParaRPr lang="en-US" sz="3600" b="1" dirty="0">
              <a:solidFill>
                <a:srgbClr val="0070C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352" y="1862561"/>
            <a:ext cx="6748701" cy="4074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50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52095" y="1129312"/>
            <a:ext cx="33654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rgbClr val="0070C0"/>
                </a:solidFill>
              </a:rPr>
              <a:t>Ouchi's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>
                <a:solidFill>
                  <a:srgbClr val="0070C0"/>
                </a:solidFill>
              </a:rPr>
              <a:t>Theory Z</a:t>
            </a:r>
          </a:p>
        </p:txBody>
      </p:sp>
      <p:pic>
        <p:nvPicPr>
          <p:cNvPr id="1026" name="Picture 2" descr="Image result for Ouchi's Theory 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82" y="2550922"/>
            <a:ext cx="8481358" cy="2702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06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2794" y="1020130"/>
            <a:ext cx="84753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Herzberg Two Factors Theory </a:t>
            </a:r>
            <a:r>
              <a:rPr lang="en-US" sz="3600" b="1" dirty="0">
                <a:solidFill>
                  <a:srgbClr val="0070C0"/>
                </a:solidFill>
              </a:rPr>
              <a:t>of </a:t>
            </a:r>
            <a:r>
              <a:rPr lang="en-US" sz="3600" b="1" dirty="0" smtClean="0">
                <a:solidFill>
                  <a:srgbClr val="0070C0"/>
                </a:solidFill>
              </a:rPr>
              <a:t>Motivation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07225" y="2480059"/>
            <a:ext cx="7731810" cy="364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b="1" dirty="0">
                <a:solidFill>
                  <a:srgbClr val="0070C0"/>
                </a:solidFill>
              </a:rPr>
              <a:t>Hygiene </a:t>
            </a:r>
            <a:r>
              <a:rPr lang="en-US" sz="2800" b="1" dirty="0" smtClean="0">
                <a:solidFill>
                  <a:srgbClr val="0070C0"/>
                </a:solidFill>
              </a:rPr>
              <a:t>factors- </a:t>
            </a:r>
            <a:r>
              <a:rPr lang="en-US" sz="2000" dirty="0"/>
              <a:t>status, </a:t>
            </a:r>
            <a:r>
              <a:rPr lang="en-US" sz="2000" dirty="0">
                <a:hlinkClick r:id="rId2" tooltip="Job security"/>
              </a:rPr>
              <a:t>job security</a:t>
            </a:r>
            <a:r>
              <a:rPr lang="en-US" sz="2000" dirty="0"/>
              <a:t>, </a:t>
            </a:r>
            <a:r>
              <a:rPr lang="en-US" sz="2000" dirty="0">
                <a:hlinkClick r:id="rId3" tooltip="Salary"/>
              </a:rPr>
              <a:t>salary</a:t>
            </a:r>
            <a:r>
              <a:rPr lang="en-US" sz="2000" dirty="0"/>
              <a:t>, </a:t>
            </a:r>
            <a:r>
              <a:rPr lang="en-US" sz="2000" dirty="0">
                <a:hlinkClick r:id="rId4" tooltip="Fringe benefits"/>
              </a:rPr>
              <a:t>fringe benefits</a:t>
            </a:r>
            <a:r>
              <a:rPr lang="en-US" sz="2000" dirty="0"/>
              <a:t>, work conditions, good pay, paid insurance, vacations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endParaRPr lang="en-US" sz="2800" b="1" dirty="0">
              <a:solidFill>
                <a:srgbClr val="0070C0"/>
              </a:solidFill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rgbClr val="0070C0"/>
                </a:solidFill>
              </a:rPr>
              <a:t>Motivators-</a:t>
            </a:r>
            <a:r>
              <a:rPr lang="en-US" sz="2000" dirty="0"/>
              <a:t>challenging work, recognition for one's achievement, responsibility, opportunity to do something meaningful, involvement in decision making, sense of importance to an organization</a:t>
            </a:r>
            <a:endParaRPr lang="en-US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987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</TotalTime>
  <Words>36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Aharoni</vt:lpstr>
      <vt:lpstr>Arial</vt:lpstr>
      <vt:lpstr>Book Antiqua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</dc:creator>
  <cp:lastModifiedBy>su</cp:lastModifiedBy>
  <cp:revision>40</cp:revision>
  <dcterms:created xsi:type="dcterms:W3CDTF">2018-05-15T12:02:59Z</dcterms:created>
  <dcterms:modified xsi:type="dcterms:W3CDTF">2018-12-16T07:44:29Z</dcterms:modified>
</cp:coreProperties>
</file>