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309" r:id="rId3"/>
    <p:sldId id="325" r:id="rId4"/>
    <p:sldId id="321" r:id="rId5"/>
    <p:sldId id="322" r:id="rId6"/>
    <p:sldId id="323" r:id="rId7"/>
    <p:sldId id="324" r:id="rId8"/>
    <p:sldId id="310" r:id="rId9"/>
    <p:sldId id="311" r:id="rId10"/>
    <p:sldId id="313" r:id="rId11"/>
    <p:sldId id="314" r:id="rId12"/>
    <p:sldId id="315" r:id="rId13"/>
    <p:sldId id="317" r:id="rId14"/>
    <p:sldId id="319" r:id="rId15"/>
    <p:sldId id="320" r:id="rId16"/>
    <p:sldId id="316" r:id="rId17"/>
    <p:sldId id="318" r:id="rId18"/>
    <p:sldId id="327" r:id="rId19"/>
    <p:sldId id="326" r:id="rId20"/>
    <p:sldId id="294" r:id="rId21"/>
    <p:sldId id="295" r:id="rId22"/>
    <p:sldId id="329" r:id="rId23"/>
    <p:sldId id="332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30" r:id="rId32"/>
    <p:sldId id="304" r:id="rId33"/>
    <p:sldId id="305" r:id="rId34"/>
    <p:sldId id="331" r:id="rId35"/>
    <p:sldId id="306" r:id="rId36"/>
    <p:sldId id="307" r:id="rId37"/>
    <p:sldId id="283" r:id="rId38"/>
    <p:sldId id="308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hroniclelive.co.uk/interactives/four-question-iq-test-can-1483770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ofchildren.com/C/Cognitive-Development.html#ixzz6wz565Tfi" TargetMode="External"/><Relationship Id="rId2" Type="http://schemas.openxmlformats.org/officeDocument/2006/relationships/hyperlink" Target="http://www.healthofchildren.com/A/Adolescenc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concrete-operationa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JYwTh3kxS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mind.com/child-development-theories-279506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ofchildren.com/C/Cognitive-Development.html#ixzz6wz5LIt4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ofchildren.com/L/Language-Development.html" TargetMode="External"/><Relationship Id="rId2" Type="http://schemas.openxmlformats.org/officeDocument/2006/relationships/hyperlink" Target="http://www.healthofchildren.com/I-K/Intellige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ofchildren.com/C/Cognitive-Development.html#ixzz6wz5Xgyz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4CBC082-AD55-42C1-AEFC-054A14AF6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990600"/>
            <a:ext cx="5181600" cy="6858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Cognitive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DD39372A-69A8-425F-AC83-1AEE6AEF9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0480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Juwel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Dept. of Nutrition and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Engineering, DIU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72200" cy="4111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Cognitive </a:t>
            </a:r>
            <a:r>
              <a:rPr lang="en-US" b="1" dirty="0" smtClean="0"/>
              <a:t>development Stage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56041146"/>
              </p:ext>
            </p:extLst>
          </p:nvPr>
        </p:nvGraphicFramePr>
        <p:xfrm>
          <a:off x="609600" y="990602"/>
          <a:ext cx="11125200" cy="5635497"/>
        </p:xfrm>
        <a:graphic>
          <a:graphicData uri="http://schemas.openxmlformats.org/drawingml/2006/table">
            <a:tbl>
              <a:tblPr/>
              <a:tblGrid>
                <a:gridCol w="2043404"/>
                <a:gridCol w="3519196"/>
                <a:gridCol w="5562600"/>
              </a:tblGrid>
              <a:tr h="508461">
                <a:tc gridSpan="3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461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Age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</a:rPr>
                        <a:t>Activity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08461">
                <a:tc gridSpan="3">
                  <a:txBody>
                    <a:bodyPr/>
                    <a:lstStyle/>
                    <a:p>
                      <a:endParaRPr lang="en-US" sz="2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6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One month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Watches person when spoken to.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91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Two months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Smiles at familiar person talking. Begins to follow moving person with eyes.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664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Four months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Shows interest in bottle, breast, familiar toy, or new surroundings.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664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Five months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Smiles at own image in mirror. Looks for fallen objects.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591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Six months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May stick out tongue in imitation. Laughs at peekaboo game. Vocalizes at mirror image. May act shy around strangers.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3288836"/>
              </p:ext>
            </p:extLst>
          </p:nvPr>
        </p:nvGraphicFramePr>
        <p:xfrm>
          <a:off x="304800" y="228598"/>
          <a:ext cx="11353799" cy="6477003"/>
        </p:xfrm>
        <a:graphic>
          <a:graphicData uri="http://schemas.openxmlformats.org/drawingml/2006/table">
            <a:tbl>
              <a:tblPr/>
              <a:tblGrid>
                <a:gridCol w="2038128"/>
                <a:gridCol w="9315671"/>
              </a:tblGrid>
              <a:tr h="1154586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Seven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Responds to own name. Tries to establish contact with a person by cough or other noise.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703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Eight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Reaches for toys out of reach. Responds to "no."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496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Nine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Shows likes and dislikes. May try to prevent face-washing or other activity that is disliked. Shows excitement and interest in foods or toys that are well-liked.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46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Ten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Starts to understand some words. Waves bye-bye. Holds out arm or leg for dressing.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0297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Eleven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Repeats performance that is laughed at. Likes repetitive play. Shows interest in books.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4461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Twelve months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May understand some "where is...?" questions. May kiss on request.</a:t>
                      </a:r>
                    </a:p>
                  </a:txBody>
                  <a:tcPr marL="90252" marR="90252" marT="45126" marB="4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0533362"/>
              </p:ext>
            </p:extLst>
          </p:nvPr>
        </p:nvGraphicFramePr>
        <p:xfrm>
          <a:off x="228600" y="228600"/>
          <a:ext cx="11582400" cy="6159640"/>
        </p:xfrm>
        <a:graphic>
          <a:graphicData uri="http://schemas.openxmlformats.org/drawingml/2006/table">
            <a:tbl>
              <a:tblPr/>
              <a:tblGrid>
                <a:gridCol w="1981200"/>
                <a:gridCol w="9601200"/>
              </a:tblGrid>
              <a:tr h="49823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Fifteen months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Asks for objects by pointing. Starting to feed self. Negativism begins.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Eighteen months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Points to familiar objects when asked "where is...?" Mimics familiar adult activities. Know some body parts. Obeys two or three simple orders.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75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Two years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Names a few familiar objects. Draws with crayons. Obeys found simple orders. Participates in parallel play.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Two-and-a-half years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Names several common objects. Begins to take interest in sex organs. Gives full names. Helps to put things away. Peak of negativism.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18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Three years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Constantly asks questions. May count to 10. Begins to draw specific objects. Dresses and undresses doll. Participates in cooperative play. Talks about things that have happened.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842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Four years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May make up silly words and stories. Beginning to draw pictures that represent familiar things. Pretends to read and write. May recognize a few common words, such as own name.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8813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Five years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Can recognize and reproduce many shapes, letters, and numbers. Tells long stories. Begins to understand the difference between real events and make-believe ones. Asks meaning of words.</a:t>
                      </a:r>
                    </a:p>
                  </a:txBody>
                  <a:tcPr marL="53556" marR="53556" marT="26778" marB="26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715000" cy="607894"/>
          </a:xfrm>
        </p:spPr>
        <p:txBody>
          <a:bodyPr/>
          <a:lstStyle/>
          <a:p>
            <a:r>
              <a:rPr lang="en-US" dirty="0" smtClean="0"/>
              <a:t>IQ Score??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6248400" cy="2892552"/>
          </a:xfrm>
        </p:spPr>
        <p:txBody>
          <a:bodyPr/>
          <a:lstStyle/>
          <a:p>
            <a:r>
              <a:rPr lang="en-US" dirty="0"/>
              <a:t>This four question IQ test can tell you how smart you are - try it here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www.chroniclelive.co.uk/interactives/four-question-iq-test-can-14837705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s://i2-prod.birminghammail.co.uk/interactives/article14837701.ece/ALTERNATES/s615/iq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82532"/>
            <a:ext cx="4495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533400"/>
            <a:ext cx="7467600" cy="6096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How do they calculate the IQ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/>
              <a:t>The IQ score was calculated by dividing the test taker's mental age by his or her chronological age and then multiplying this number by 100.</a:t>
            </a:r>
          </a:p>
          <a:p>
            <a:pPr fontAlgn="base"/>
            <a:r>
              <a:rPr lang="en-US" dirty="0"/>
              <a:t>﻿For example, a child with a mental age of 12 and a chronological age of 10 would have an IQ of 120 (12/10 x 100).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48006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Alfred </a:t>
            </a:r>
            <a:r>
              <a:rPr lang="en-US" dirty="0" err="1"/>
              <a:t>Binet</a:t>
            </a:r>
            <a:r>
              <a:rPr lang="en-US" dirty="0"/>
              <a:t> and the History of IQ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/>
              <a:t>How did you score on this IQ test?</a:t>
            </a:r>
          </a:p>
          <a:p>
            <a:pPr fontAlgn="base"/>
            <a:r>
              <a:rPr lang="en-US" dirty="0"/>
              <a:t>An IQ score over 140 indicates that you're a genius or nearly a genius, while 120 - 140 is classed as "very superior intelligence".</a:t>
            </a:r>
          </a:p>
          <a:p>
            <a:pPr fontAlgn="base"/>
            <a:r>
              <a:rPr lang="en-US" dirty="0"/>
              <a:t>110 - 119 is "superior intelligence", while 90 - 109 is "normal or average intelligence". An IQ between 80 and 89 suggests "dullness", while a score of 70 to 79 is classed as "borderline deficiency".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4343400" cy="63976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My Result!!!!!!!!!!!!!!!!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8362"/>
            <a:ext cx="9525000" cy="5605463"/>
          </a:xfrm>
        </p:spPr>
      </p:pic>
    </p:spTree>
    <p:extLst>
      <p:ext uri="{BB962C8B-B14F-4D97-AF65-F5344CB8AC3E}">
        <p14:creationId xmlns:p14="http://schemas.microsoft.com/office/powerpoint/2010/main" val="23962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27940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Question mark, Question mark, text, sign, question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32" y="1825625"/>
            <a:ext cx="26885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4953000" cy="579438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Cognitive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1049000" cy="4873752"/>
          </a:xfrm>
        </p:spPr>
        <p:txBody>
          <a:bodyPr/>
          <a:lstStyle/>
          <a:p>
            <a:r>
              <a:rPr lang="en-US" dirty="0"/>
              <a:t>Cognitive development is the </a:t>
            </a:r>
            <a:r>
              <a:rPr lang="en-US" dirty="0">
                <a:solidFill>
                  <a:srgbClr val="FF0000"/>
                </a:solidFill>
              </a:rPr>
              <a:t>construction of thought </a:t>
            </a:r>
            <a:r>
              <a:rPr lang="en-US" dirty="0"/>
              <a:t>processes, including remembering, problem solving, and decision-making, from childhood through </a:t>
            </a:r>
            <a:r>
              <a:rPr lang="en-US" b="1" dirty="0">
                <a:hlinkClick r:id="rId2"/>
              </a:rPr>
              <a:t>adolescence </a:t>
            </a:r>
            <a:r>
              <a:rPr lang="en-US" dirty="0"/>
              <a:t>to adulthood.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Read more: </a:t>
            </a:r>
            <a:r>
              <a:rPr lang="en-US" dirty="0">
                <a:hlinkClick r:id="rId3"/>
              </a:rPr>
              <a:t>http://www.healthofchildren.com/C/Cognitive-Development.html#ixzz6wz565Tfi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420E0-4BFE-45FB-903B-2EA22315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5052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spc="10" dirty="0">
                <a:latin typeface="Arial"/>
                <a:cs typeface="Arial"/>
              </a:rPr>
              <a:t>Who was Piaget</a:t>
            </a:r>
            <a:r>
              <a:rPr lang="en-US" sz="3600" spc="10" dirty="0" smtClean="0">
                <a:latin typeface="Arial"/>
                <a:cs typeface="Arial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5AC4B-6744-4836-B680-4DA79BCB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85500" cy="3352800"/>
          </a:xfrm>
        </p:spPr>
        <p:txBody>
          <a:bodyPr/>
          <a:lstStyle/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 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Piaget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was a Swiss psychologist. </a:t>
            </a:r>
            <a:endParaRPr lang="en-US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famously known for 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theory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development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looked at 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children develop intellectually throughout the course of childhood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 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Piaget's theory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children were often thought of simply as mini-adults.</a:t>
            </a:r>
          </a:p>
          <a:p>
            <a:pPr marL="0"/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Piaget studied his children’s intellectual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from infancy.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Image">
            <a:extLst>
              <a:ext uri="{FF2B5EF4-FFF2-40B4-BE49-F238E27FC236}">
                <a16:creationId xmlns="" xmlns:a16="http://schemas.microsoft.com/office/drawing/2014/main" id="{4BE1B8C7-04FF-4CCF-839A-2AB6FB4A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389564"/>
            <a:ext cx="16129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430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30450" y="589281"/>
            <a:ext cx="765401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000" spc="10" dirty="0">
                <a:latin typeface="Arial"/>
                <a:cs typeface="Arial"/>
              </a:rPr>
              <a:t>Theory of Cognitive Development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04800" y="1664208"/>
            <a:ext cx="8000999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sz="3200" spc="10" dirty="0">
                <a:latin typeface="Arial"/>
                <a:cs typeface="Arial"/>
              </a:rPr>
              <a:t>• While studying his </a:t>
            </a:r>
            <a:r>
              <a:rPr sz="3200" spc="10" dirty="0" smtClean="0">
                <a:latin typeface="Arial"/>
                <a:cs typeface="Arial"/>
              </a:rPr>
              <a:t>children,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Piaget </a:t>
            </a:r>
            <a:r>
              <a:rPr sz="3200" spc="10" dirty="0">
                <a:latin typeface="Arial"/>
                <a:cs typeface="Arial"/>
              </a:rPr>
              <a:t>developed </a:t>
            </a:r>
            <a:r>
              <a:rPr sz="3200" spc="10" dirty="0" smtClean="0">
                <a:latin typeface="Arial"/>
                <a:cs typeface="Arial"/>
              </a:rPr>
              <a:t>theories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concerning </a:t>
            </a:r>
            <a:r>
              <a:rPr sz="3200" spc="10" dirty="0">
                <a:latin typeface="Arial"/>
                <a:cs typeface="Arial"/>
              </a:rPr>
              <a:t>how children learn</a:t>
            </a:r>
            <a:r>
              <a:rPr sz="3200" spc="10" dirty="0" smtClean="0">
                <a:latin typeface="Arial"/>
                <a:cs typeface="Arial"/>
              </a:rPr>
              <a:t>.</a:t>
            </a:r>
            <a:endParaRPr lang="en-US" sz="3200" spc="10" dirty="0" smtClean="0">
              <a:latin typeface="Arial"/>
              <a:cs typeface="Arial"/>
            </a:endParaRPr>
          </a:p>
          <a:p>
            <a:pPr algn="just"/>
            <a:endParaRPr sz="3200" dirty="0">
              <a:latin typeface="Arial"/>
              <a:cs typeface="Arial"/>
            </a:endParaRPr>
          </a:p>
          <a:p>
            <a:pPr algn="just"/>
            <a:r>
              <a:rPr sz="3200" spc="10" dirty="0">
                <a:latin typeface="Arial"/>
                <a:cs typeface="Arial"/>
              </a:rPr>
              <a:t>• His theory of </a:t>
            </a:r>
            <a:r>
              <a:rPr sz="3200" spc="10" dirty="0" smtClean="0">
                <a:latin typeface="Arial"/>
                <a:cs typeface="Arial"/>
              </a:rPr>
              <a:t>Cognitive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Development </a:t>
            </a:r>
            <a:r>
              <a:rPr sz="3200" spc="10" dirty="0">
                <a:latin typeface="Arial"/>
                <a:cs typeface="Arial"/>
              </a:rPr>
              <a:t>consists of </a:t>
            </a:r>
            <a:r>
              <a:rPr sz="3200" b="1" spc="10" dirty="0" smtClean="0">
                <a:solidFill>
                  <a:srgbClr val="002060"/>
                </a:solidFill>
                <a:latin typeface="Arial"/>
                <a:cs typeface="Arial"/>
              </a:rPr>
              <a:t>four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10" dirty="0" smtClean="0">
                <a:solidFill>
                  <a:srgbClr val="002060"/>
                </a:solidFill>
                <a:latin typeface="Arial"/>
                <a:cs typeface="Arial"/>
              </a:rPr>
              <a:t>stages </a:t>
            </a:r>
            <a:r>
              <a:rPr sz="3200" b="1" spc="10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sz="3200" b="1" spc="10" dirty="0" smtClean="0">
                <a:solidFill>
                  <a:srgbClr val="002060"/>
                </a:solidFill>
                <a:latin typeface="Arial"/>
                <a:cs typeface="Arial"/>
              </a:rPr>
              <a:t>intellectual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10" dirty="0" smtClean="0">
                <a:solidFill>
                  <a:srgbClr val="002060"/>
                </a:solidFill>
                <a:latin typeface="Arial"/>
                <a:cs typeface="Arial"/>
              </a:rPr>
              <a:t>development</a:t>
            </a:r>
            <a:r>
              <a:rPr sz="3200" b="1" spc="1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016157"/>
            <a:ext cx="20993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9956800" cy="5407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1"/>
          <p:cNvSpPr txBox="1"/>
          <p:nvPr/>
        </p:nvSpPr>
        <p:spPr>
          <a:xfrm>
            <a:off x="1219200" y="184547"/>
            <a:ext cx="960519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000" spc="10" dirty="0">
                <a:latin typeface="Arial"/>
                <a:cs typeface="Arial"/>
              </a:rPr>
              <a:t>Theory of Cognitive </a:t>
            </a:r>
            <a:r>
              <a:rPr sz="4000" spc="10" dirty="0" smtClean="0">
                <a:latin typeface="Arial"/>
                <a:cs typeface="Arial"/>
              </a:rPr>
              <a:t>Development</a:t>
            </a:r>
            <a:r>
              <a:rPr lang="en-US" sz="4000" spc="10" dirty="0" smtClean="0">
                <a:latin typeface="Arial"/>
                <a:cs typeface="Arial"/>
              </a:rPr>
              <a:t> (Piaget)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133600"/>
            <a:ext cx="2057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Disequilibrium</a:t>
            </a:r>
          </a:p>
          <a:p>
            <a:pPr algn="ctr"/>
            <a:r>
              <a:rPr lang="en-US" dirty="0" smtClean="0"/>
              <a:t>(Problem)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43800" y="2133600"/>
            <a:ext cx="2057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Equilibrium</a:t>
            </a:r>
          </a:p>
          <a:p>
            <a:pPr algn="ctr"/>
            <a:r>
              <a:rPr lang="en-US" dirty="0" smtClean="0"/>
              <a:t>(Solve)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38600" y="2362200"/>
            <a:ext cx="3048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434555">
            <a:off x="2909512" y="3740466"/>
            <a:ext cx="2258176" cy="41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633557">
            <a:off x="5449513" y="3772858"/>
            <a:ext cx="2258176" cy="41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35161" y="5002364"/>
            <a:ext cx="2057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Assimilation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513394" y="5067148"/>
            <a:ext cx="2057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Accommodation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Marriage?</a:t>
            </a:r>
            <a:br>
              <a:rPr lang="en-US" dirty="0" smtClean="0"/>
            </a:br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1026" name="Picture 2" descr="Dreaming of marri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89" y="1600200"/>
            <a:ext cx="866422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62801"/>
            <a:ext cx="9677400" cy="87459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10" dirty="0">
                <a:latin typeface="Arial"/>
                <a:cs typeface="Arial"/>
              </a:rPr>
              <a:t>Stage 1—Cognitive Development Theory</a:t>
            </a:r>
            <a:r>
              <a:rPr lang="en-US" sz="2800" b="1" dirty="0">
                <a:latin typeface="Arial"/>
                <a:cs typeface="Arial"/>
              </a:rPr>
              <a:t/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                                  </a:t>
            </a:r>
            <a:r>
              <a:rPr sz="2800" b="1" spc="-5" dirty="0">
                <a:solidFill>
                  <a:srgbClr val="FF0000"/>
                </a:solidFill>
              </a:rPr>
              <a:t>Sensorimotor</a:t>
            </a:r>
            <a:r>
              <a:rPr sz="2800" b="1" spc="-55" dirty="0">
                <a:solidFill>
                  <a:srgbClr val="FF0000"/>
                </a:solidFill>
              </a:rPr>
              <a:t> </a:t>
            </a:r>
            <a:r>
              <a:rPr sz="2800" b="1" spc="-5" dirty="0" smtClean="0">
                <a:solidFill>
                  <a:srgbClr val="FF0000"/>
                </a:solidFill>
              </a:rPr>
              <a:t>Stage</a:t>
            </a:r>
            <a:r>
              <a:rPr lang="en-US" sz="2800" b="1" spc="-5" dirty="0" smtClean="0">
                <a:solidFill>
                  <a:srgbClr val="FF0000"/>
                </a:solidFill>
              </a:rPr>
              <a:t> (</a:t>
            </a:r>
            <a:r>
              <a:rPr lang="en-US" sz="2800" b="1" spc="-5" dirty="0" smtClean="0">
                <a:solidFill>
                  <a:srgbClr val="FF0000"/>
                </a:solidFill>
              </a:rPr>
              <a:t>0-2years)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633221"/>
            <a:ext cx="11048999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00"/>
              </a:spcBef>
              <a:buClr>
                <a:srgbClr val="E2E2FF"/>
              </a:buClr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this </a:t>
            </a:r>
            <a:r>
              <a:rPr sz="3200" dirty="0">
                <a:latin typeface="Arial"/>
                <a:cs typeface="Arial"/>
              </a:rPr>
              <a:t>period,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intelligence is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demonstrated 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through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motor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activity without the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use of  symbols.</a:t>
            </a:r>
          </a:p>
          <a:p>
            <a:pPr marL="469900" marR="725170" indent="-457200">
              <a:spcBef>
                <a:spcPts val="790"/>
              </a:spcBef>
              <a:buClr>
                <a:srgbClr val="E2E2FF"/>
              </a:buClr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Knowledge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world </a:t>
            </a:r>
            <a:r>
              <a:rPr sz="3200" spc="-5" dirty="0">
                <a:latin typeface="Arial"/>
                <a:cs typeface="Arial"/>
              </a:rPr>
              <a:t>is limited </a:t>
            </a:r>
            <a:r>
              <a:rPr sz="3200" dirty="0">
                <a:latin typeface="Arial"/>
                <a:cs typeface="Arial"/>
              </a:rPr>
              <a:t>(but  developing) because </a:t>
            </a:r>
            <a:r>
              <a:rPr sz="3200" b="1" spc="-10" dirty="0">
                <a:solidFill>
                  <a:srgbClr val="002060"/>
                </a:solidFill>
                <a:latin typeface="Arial"/>
                <a:cs typeface="Arial"/>
              </a:rPr>
              <a:t>it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based on  physical interactions and</a:t>
            </a:r>
            <a:r>
              <a:rPr sz="3200" b="1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experiences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469900" marR="224790" indent="-457200">
              <a:spcBef>
                <a:spcPts val="800"/>
              </a:spcBef>
              <a:buClr>
                <a:srgbClr val="E2E2FF"/>
              </a:buClr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Some symbolic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abilities are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developed at 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end of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this</a:t>
            </a:r>
            <a:r>
              <a:rPr sz="32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stage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9807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956800" cy="868362"/>
          </a:xfrm>
        </p:spPr>
        <p:txBody>
          <a:bodyPr>
            <a:normAutofit fontScale="90000"/>
          </a:bodyPr>
          <a:lstStyle/>
          <a:p>
            <a:r>
              <a:rPr lang="en-US" sz="3600" b="1" spc="10" dirty="0">
                <a:latin typeface="Arial"/>
                <a:cs typeface="Arial"/>
              </a:rPr>
              <a:t>Stage 1—Cognitive Development Theory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>                                  </a:t>
            </a:r>
            <a:r>
              <a:rPr lang="en-US" sz="3600" b="1" spc="-5" dirty="0">
                <a:solidFill>
                  <a:srgbClr val="FF0000"/>
                </a:solidFill>
              </a:rPr>
              <a:t>Sensorimotor</a:t>
            </a:r>
            <a:r>
              <a:rPr lang="en-US" sz="3600" b="1" spc="-55" dirty="0">
                <a:solidFill>
                  <a:srgbClr val="FF0000"/>
                </a:solidFill>
              </a:rPr>
              <a:t> </a:t>
            </a:r>
            <a:r>
              <a:rPr lang="en-US" sz="3600" b="1" spc="-5" dirty="0">
                <a:solidFill>
                  <a:srgbClr val="FF0000"/>
                </a:solidFill>
              </a:rPr>
              <a:t>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353800" cy="525475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3600" dirty="0"/>
              <a:t>Major Characteristics and Developmental Changes: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/>
              <a:t>The infant knows the world through their movements and </a:t>
            </a:r>
            <a:r>
              <a:rPr lang="en-US" sz="3600" dirty="0" smtClean="0"/>
              <a:t>sensations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</a:rPr>
              <a:t>Born with reflex action </a:t>
            </a:r>
            <a:r>
              <a:rPr lang="en-US" sz="3600" dirty="0"/>
              <a:t>sucking, grasping, looking, and listening</a:t>
            </a:r>
            <a:endParaRPr lang="en-US" sz="36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/>
              <a:t>Children </a:t>
            </a:r>
            <a:r>
              <a:rPr lang="en-US" sz="3600" dirty="0">
                <a:solidFill>
                  <a:srgbClr val="FF0000"/>
                </a:solidFill>
              </a:rPr>
              <a:t>learn about </a:t>
            </a:r>
            <a:r>
              <a:rPr lang="en-US" sz="3600" dirty="0"/>
              <a:t>the world through basic actions such as sucking, grasping, looking, and </a:t>
            </a:r>
            <a:r>
              <a:rPr lang="en-US" sz="3600" dirty="0" smtClean="0"/>
              <a:t>listening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 smtClean="0"/>
              <a:t>Till 4 months he/she tries to solve the problem by this schema.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 smtClean="0"/>
              <a:t>By 8 months, out of sight out of mind.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 smtClean="0"/>
              <a:t>By 18 months object permanent. </a:t>
            </a:r>
            <a:endParaRPr lang="en-US" sz="36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 smtClean="0"/>
              <a:t>They </a:t>
            </a:r>
            <a:r>
              <a:rPr lang="en-US" sz="3600" dirty="0"/>
              <a:t>realize that their actions can cause things to happen in the world around </a:t>
            </a:r>
            <a:r>
              <a:rPr lang="en-US" sz="3600" dirty="0" smtClean="0"/>
              <a:t>them.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7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10" dirty="0">
                <a:latin typeface="Arial"/>
                <a:cs typeface="Arial"/>
              </a:rPr>
              <a:t>Stage 2—Cognitive Development </a:t>
            </a:r>
            <a:r>
              <a:rPr lang="en-US" sz="3600" spc="10" dirty="0" smtClean="0">
                <a:latin typeface="Arial"/>
                <a:cs typeface="Arial"/>
              </a:rPr>
              <a:t>Theory</a:t>
            </a:r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r>
              <a:rPr lang="en-US" b="1" dirty="0"/>
              <a:t>Preoperational Stage (2 - 7 years)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10" dirty="0">
                <a:latin typeface="Arial"/>
                <a:cs typeface="Arial"/>
              </a:rPr>
              <a:t>During this stage, the child begins to develop:</a:t>
            </a:r>
            <a:endParaRPr lang="en-US" sz="2800" dirty="0">
              <a:latin typeface="Arial"/>
              <a:cs typeface="Arial"/>
            </a:endParaRP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en-US" sz="2800" spc="10" dirty="0">
                <a:latin typeface="Arial"/>
                <a:cs typeface="Arial"/>
              </a:rPr>
              <a:t>Ability to represent objects with images and words</a:t>
            </a:r>
            <a:endParaRPr lang="en-US" sz="2800" dirty="0">
              <a:latin typeface="Arial"/>
              <a:cs typeface="Arial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800" spc="10" dirty="0">
                <a:latin typeface="Arial"/>
                <a:cs typeface="Arial"/>
              </a:rPr>
              <a:t>Language skills</a:t>
            </a:r>
            <a:endParaRPr lang="en-US" sz="2800" dirty="0">
              <a:latin typeface="Arial"/>
              <a:cs typeface="Arial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800" spc="10" dirty="0">
                <a:latin typeface="Arial"/>
                <a:cs typeface="Arial"/>
              </a:rPr>
              <a:t> Imagination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800" dirty="0"/>
              <a:t>During this period, children are thinking at a symbolic level but are not yet using cognitive operations.</a:t>
            </a:r>
          </a:p>
          <a:p>
            <a:pPr marL="0" indent="0">
              <a:buNone/>
            </a:pPr>
            <a:endParaRPr lang="en-US" spc="1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5410201"/>
            <a:ext cx="182895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944562"/>
          </a:xfrm>
        </p:spPr>
        <p:txBody>
          <a:bodyPr>
            <a:normAutofit fontScale="90000"/>
          </a:bodyPr>
          <a:lstStyle/>
          <a:p>
            <a:r>
              <a:rPr lang="en-US" sz="3200" spc="10" dirty="0">
                <a:latin typeface="Arial"/>
                <a:cs typeface="Arial"/>
              </a:rPr>
              <a:t>Stage 2—Cognitive Development </a:t>
            </a:r>
            <a:r>
              <a:rPr lang="en-US" sz="3200" spc="10" dirty="0" smtClean="0">
                <a:latin typeface="Arial"/>
                <a:cs typeface="Arial"/>
              </a:rPr>
              <a:t>Theory</a:t>
            </a:r>
            <a:r>
              <a:rPr lang="en-US" sz="3200" dirty="0">
                <a:latin typeface="Arial"/>
                <a:cs typeface="Arial"/>
              </a:rPr>
              <a:t/>
            </a:r>
            <a:br>
              <a:rPr lang="en-US" sz="3200" dirty="0">
                <a:latin typeface="Arial"/>
                <a:cs typeface="Arial"/>
              </a:rPr>
            </a:br>
            <a:r>
              <a:rPr lang="en-US" b="1" dirty="0"/>
              <a:t>Preoperational Stage (2 - 7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25200" cy="4873752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Major Characteristics and Developmental Changes: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/>
              <a:t>Children begin to think symbolically and learn to use words and pictures to represent objects</a:t>
            </a:r>
            <a:r>
              <a:rPr lang="en-US" sz="2800" dirty="0" smtClean="0"/>
              <a:t>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 smtClean="0"/>
              <a:t>Transductive Reasoning: (Absence of logical thinking)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 smtClean="0"/>
              <a:t>Animism: (Living or non Living)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 smtClean="0"/>
              <a:t>Irreversibility</a:t>
            </a:r>
            <a:endParaRPr lang="en-US" sz="2800" dirty="0" smtClean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 smtClean="0"/>
              <a:t>Egocentric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dirty="0" smtClean="0"/>
              <a:t>Centration.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86700" cy="100647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200" spc="10" dirty="0">
                <a:latin typeface="Arial"/>
                <a:cs typeface="Arial"/>
              </a:rPr>
              <a:t>Stage 2—Cognitive Development Theory</a:t>
            </a:r>
            <a:br>
              <a:rPr lang="en-US" sz="3200" spc="10" dirty="0">
                <a:latin typeface="Arial"/>
                <a:cs typeface="Arial"/>
              </a:rPr>
            </a:br>
            <a:r>
              <a:rPr lang="en-US" b="1" dirty="0" smtClean="0"/>
              <a:t>Preoperational </a:t>
            </a:r>
            <a:r>
              <a:rPr lang="en-US" b="1" dirty="0"/>
              <a:t>Stage (2 - 7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77600" cy="510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Example: 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also often struggle with understanding the idea of constancy.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example, </a:t>
            </a:r>
            <a:r>
              <a:rPr lang="en-US" sz="2800" dirty="0">
                <a:solidFill>
                  <a:srgbClr val="FF0000"/>
                </a:solidFill>
              </a:rPr>
              <a:t>a researcher might take a lump of clay, divide it into two equal pieces, and then give a child the choice between two pieces of clay to play with.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One piece of clay is rolled into a compact ball while the other is smashed into a flat pancake shape</a:t>
            </a:r>
            <a:r>
              <a:rPr lang="en-US" sz="28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Since the flat shape </a:t>
            </a:r>
            <a:r>
              <a:rPr lang="en-US" sz="2800" i="1" dirty="0"/>
              <a:t>looks</a:t>
            </a:r>
            <a:r>
              <a:rPr lang="en-US" sz="2800" dirty="0"/>
              <a:t> larger, the preoperational child will likely choose that piece even though the two pieces are exactly the same size.</a:t>
            </a:r>
          </a:p>
        </p:txBody>
      </p:sp>
    </p:spTree>
    <p:extLst>
      <p:ext uri="{BB962C8B-B14F-4D97-AF65-F5344CB8AC3E}">
        <p14:creationId xmlns:p14="http://schemas.microsoft.com/office/powerpoint/2010/main" val="2356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947"/>
            <a:ext cx="10744200" cy="1066800"/>
          </a:xfrm>
        </p:spPr>
        <p:txBody>
          <a:bodyPr>
            <a:noAutofit/>
          </a:bodyPr>
          <a:lstStyle/>
          <a:p>
            <a:r>
              <a:rPr lang="en-US" sz="2400" spc="10" dirty="0">
                <a:latin typeface="Arial"/>
                <a:cs typeface="Arial"/>
              </a:rPr>
              <a:t>Stage 3—Cognitive Development Theory</a:t>
            </a:r>
            <a:br>
              <a:rPr lang="en-US" sz="2400" spc="10" dirty="0">
                <a:latin typeface="Arial"/>
                <a:cs typeface="Arial"/>
              </a:rPr>
            </a:br>
            <a:r>
              <a:rPr lang="en-US" sz="2400" b="1" spc="10" dirty="0">
                <a:solidFill>
                  <a:srgbClr val="333399"/>
                </a:solidFill>
                <a:latin typeface="Arial"/>
                <a:cs typeface="Arial"/>
              </a:rPr>
              <a:t>Concrete Operational </a:t>
            </a:r>
            <a:r>
              <a:rPr lang="en-US" sz="2400" b="1" spc="10" dirty="0" smtClean="0">
                <a:solidFill>
                  <a:srgbClr val="333399"/>
                </a:solidFill>
                <a:latin typeface="Arial"/>
                <a:cs typeface="Arial"/>
              </a:rPr>
              <a:t>Stage (</a:t>
            </a:r>
            <a:r>
              <a:rPr lang="en-US" sz="2400" spc="10" dirty="0" smtClean="0">
                <a:latin typeface="Arial"/>
                <a:cs typeface="Arial"/>
              </a:rPr>
              <a:t>Age 7-11)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11049000" cy="5033963"/>
          </a:xfrm>
        </p:spPr>
        <p:txBody>
          <a:bodyPr>
            <a:noAutofit/>
          </a:bodyPr>
          <a:lstStyle/>
          <a:p>
            <a:r>
              <a:rPr lang="en-US" dirty="0"/>
              <a:t>Piaget considered the concrete stage a major turning point in the child's cognitive development because it marks the beginning of logical or </a:t>
            </a:r>
            <a:r>
              <a:rPr lang="en-US" dirty="0">
                <a:hlinkClick r:id="rId2"/>
              </a:rPr>
              <a:t>operational thought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Major Characteristics and Developmental Changes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During this stage, children begin to thinking logically about concrete events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They begin to understand the concept of conservation; that the amount of liquid in a short, wide cup is equal to that in a tall, skinny glass, for example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Their thinking becomes more logical and organized, but still very concrete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Children begin using inductive logic, or reasoning from specific information to a 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2437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257800" cy="639762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Did you watch the video?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Watch the following YouTube Video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www.youtube.com/watch?v=BJYwTh3kxSw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44200" cy="1143000"/>
          </a:xfrm>
        </p:spPr>
        <p:txBody>
          <a:bodyPr>
            <a:normAutofit fontScale="90000"/>
          </a:bodyPr>
          <a:lstStyle/>
          <a:p>
            <a:r>
              <a:rPr lang="en-US" sz="3600" spc="10" dirty="0">
                <a:latin typeface="Arial"/>
                <a:cs typeface="Arial"/>
              </a:rPr>
              <a:t>Stage 3—Cognitive Development Theory</a:t>
            </a:r>
            <a:br>
              <a:rPr lang="en-US" sz="3600" spc="10" dirty="0">
                <a:latin typeface="Arial"/>
                <a:cs typeface="Arial"/>
              </a:rPr>
            </a:br>
            <a:r>
              <a:rPr lang="en-US" sz="3600" b="1" spc="10" dirty="0">
                <a:solidFill>
                  <a:srgbClr val="333399"/>
                </a:solidFill>
                <a:latin typeface="Arial"/>
                <a:cs typeface="Arial"/>
              </a:rPr>
              <a:t>Concrete Operational </a:t>
            </a:r>
            <a:r>
              <a:rPr lang="en-US" sz="3600" b="1" spc="10" dirty="0" smtClean="0">
                <a:solidFill>
                  <a:srgbClr val="333399"/>
                </a:solidFill>
                <a:latin typeface="Arial"/>
                <a:cs typeface="Arial"/>
              </a:rPr>
              <a:t>Stage (</a:t>
            </a:r>
            <a:r>
              <a:rPr lang="en-US" sz="3600" spc="10" dirty="0" smtClean="0">
                <a:latin typeface="Arial"/>
                <a:cs typeface="Arial"/>
              </a:rPr>
              <a:t>Age 7-11)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11125200" cy="435133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This means the child can work things out internally in their head (rather than physically try things out in the real world).</a:t>
            </a:r>
          </a:p>
          <a:p>
            <a:pPr marL="0"/>
            <a:r>
              <a:rPr lang="en-US" sz="3000" spc="10" dirty="0">
                <a:latin typeface="Arial"/>
                <a:cs typeface="Arial"/>
              </a:rPr>
              <a:t>Children begin thinking in a formal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spc="10" dirty="0">
                <a:latin typeface="Arial"/>
                <a:cs typeface="Arial"/>
              </a:rPr>
              <a:t>systematic way</a:t>
            </a:r>
          </a:p>
          <a:p>
            <a:pPr marL="0"/>
            <a:r>
              <a:rPr lang="en-US" sz="3200" dirty="0"/>
              <a:t>During this stage, children also </a:t>
            </a:r>
            <a:r>
              <a:rPr lang="en-US" sz="3200" dirty="0">
                <a:solidFill>
                  <a:srgbClr val="FF0000"/>
                </a:solidFill>
              </a:rPr>
              <a:t>become less egocentric and begin to think about how other people might think and feel.</a:t>
            </a:r>
            <a:r>
              <a:rPr lang="en-US" sz="3200" dirty="0"/>
              <a:t> </a:t>
            </a:r>
          </a:p>
          <a:p>
            <a:pPr marL="0"/>
            <a:r>
              <a:rPr lang="en-US" sz="3200" dirty="0"/>
              <a:t>Kids in the concrete operational stage also </a:t>
            </a:r>
            <a:r>
              <a:rPr lang="en-US" sz="3200" dirty="0">
                <a:solidFill>
                  <a:srgbClr val="FF0000"/>
                </a:solidFill>
              </a:rPr>
              <a:t>begin to understand that their thoughts are unique to </a:t>
            </a:r>
            <a:r>
              <a:rPr lang="en-US" sz="3200" dirty="0" smtClean="0">
                <a:solidFill>
                  <a:srgbClr val="FF0000"/>
                </a:solidFill>
              </a:rPr>
              <a:t>them.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86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stage-3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Logical thinking</a:t>
            </a:r>
          </a:p>
          <a:p>
            <a:r>
              <a:rPr lang="en-US" dirty="0" smtClean="0"/>
              <a:t>Reversibility</a:t>
            </a:r>
          </a:p>
          <a:p>
            <a:r>
              <a:rPr lang="en-US" dirty="0" err="1" smtClean="0"/>
              <a:t>Decentration</a:t>
            </a:r>
            <a:endParaRPr lang="en-US" dirty="0" smtClean="0"/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Seriation</a:t>
            </a:r>
          </a:p>
          <a:p>
            <a:r>
              <a:rPr lang="en-US" dirty="0" smtClean="0"/>
              <a:t>Transitivity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E7B1C-56AE-4B83-9614-BA4FB7A6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9"/>
            <a:ext cx="7886700" cy="930272"/>
          </a:xfrm>
        </p:spPr>
        <p:txBody>
          <a:bodyPr>
            <a:normAutofit fontScale="90000"/>
          </a:bodyPr>
          <a:lstStyle/>
          <a:p>
            <a:r>
              <a:rPr lang="en-US" sz="2800" spc="10" dirty="0">
                <a:latin typeface="Arial"/>
                <a:cs typeface="Arial"/>
              </a:rPr>
              <a:t>Stage 4—Cognitive Development Theory</a:t>
            </a:r>
            <a:br>
              <a:rPr lang="en-US" sz="2800" spc="10" dirty="0">
                <a:latin typeface="Arial"/>
                <a:cs typeface="Arial"/>
              </a:rPr>
            </a:br>
            <a:r>
              <a:rPr lang="en-US" sz="2800" b="1" spc="10" dirty="0">
                <a:solidFill>
                  <a:srgbClr val="333399"/>
                </a:solidFill>
                <a:latin typeface="Arial"/>
                <a:cs typeface="Arial"/>
              </a:rPr>
              <a:t>Formal Operational </a:t>
            </a:r>
            <a:r>
              <a:rPr lang="en-US" sz="2800" b="1" spc="10" dirty="0" smtClean="0">
                <a:solidFill>
                  <a:srgbClr val="333399"/>
                </a:solidFill>
                <a:latin typeface="Arial"/>
                <a:cs typeface="Arial"/>
              </a:rPr>
              <a:t>Stage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sz="2800" spc="10" dirty="0" smtClean="0">
                <a:latin typeface="Arial"/>
                <a:cs typeface="Arial"/>
              </a:rPr>
              <a:t>Age 11-15)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7C9612-9F5D-4476-A5AC-0BEE75B0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10134600" cy="45005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The formal operational stage begins at </a:t>
            </a:r>
            <a:r>
              <a:rPr lang="en-US" sz="3300" b="1" dirty="0">
                <a:solidFill>
                  <a:srgbClr val="FF0000"/>
                </a:solidFill>
              </a:rPr>
              <a:t>approximately age eleven and lasts into adulthood. </a:t>
            </a:r>
          </a:p>
          <a:p>
            <a:pPr fontAlgn="base"/>
            <a:r>
              <a:rPr lang="en-US" sz="3600" dirty="0"/>
              <a:t>Major Characteristics and Developmental Changes: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/>
              <a:t>At this stage, the adolescent or young adult begins to think abstractly and reason about hypothetical problems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</a:rPr>
              <a:t>Abstract thought emerges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/>
              <a:t>Teens begin to think more about moral, philosophical, ethical, social, and political issues that require theoretical and abstract reasoning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3600" dirty="0"/>
              <a:t>Begin to use </a:t>
            </a:r>
            <a:r>
              <a:rPr lang="en-US" sz="3600" dirty="0">
                <a:solidFill>
                  <a:srgbClr val="FF0000"/>
                </a:solidFill>
              </a:rPr>
              <a:t>deductive logic</a:t>
            </a:r>
            <a:r>
              <a:rPr lang="en-US" sz="3600" dirty="0"/>
              <a:t>, or reasoning from a general principle to specific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10" dirty="0">
                <a:latin typeface="Arial"/>
                <a:cs typeface="Arial"/>
              </a:rPr>
              <a:t>Stage 4—Cognitive Development Theory</a:t>
            </a:r>
            <a:br>
              <a:rPr lang="en-US" sz="3200" spc="10" dirty="0">
                <a:latin typeface="Arial"/>
                <a:cs typeface="Arial"/>
              </a:rPr>
            </a:br>
            <a:r>
              <a:rPr lang="en-US" sz="3200" b="1" spc="10" dirty="0">
                <a:solidFill>
                  <a:srgbClr val="333399"/>
                </a:solidFill>
                <a:latin typeface="Arial"/>
                <a:cs typeface="Arial"/>
              </a:rPr>
              <a:t>Formal Operational </a:t>
            </a:r>
            <a:r>
              <a:rPr lang="en-US" sz="3200" b="1" spc="10" dirty="0" smtClean="0">
                <a:solidFill>
                  <a:srgbClr val="333399"/>
                </a:solidFill>
                <a:latin typeface="Arial"/>
                <a:cs typeface="Arial"/>
              </a:rPr>
              <a:t>Stage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</a:t>
            </a:r>
            <a:r>
              <a:rPr lang="en-US" sz="3200" spc="10" dirty="0" smtClean="0">
                <a:latin typeface="Arial"/>
                <a:cs typeface="Arial"/>
              </a:rPr>
              <a:t>Age 11-15)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896600" cy="4873752"/>
          </a:xfrm>
        </p:spPr>
        <p:txBody>
          <a:bodyPr>
            <a:normAutofit/>
          </a:bodyPr>
          <a:lstStyle/>
          <a:p>
            <a:r>
              <a:rPr lang="en-US" sz="3200" dirty="0"/>
              <a:t>He/she can do </a:t>
            </a:r>
            <a:r>
              <a:rPr lang="en-US" sz="3200" dirty="0">
                <a:solidFill>
                  <a:srgbClr val="FF0000"/>
                </a:solidFill>
              </a:rPr>
              <a:t>mathematical calculations, think creatively, use abstract reasoning, and imagine the outcome of particular actions.</a:t>
            </a:r>
          </a:p>
          <a:p>
            <a:r>
              <a:rPr lang="en-US" sz="3200" dirty="0"/>
              <a:t>The final stage of Piaget's theory involves an increase in logic, the ability to use deductive reasoning, and an understanding of abstract ideas.</a:t>
            </a:r>
          </a:p>
          <a:p>
            <a:r>
              <a:rPr lang="en-US" sz="3200" dirty="0"/>
              <a:t>At this point, people become capable of seeing multiple potential solutions to problems and think more scientifically about the world around them.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stage-4 (Home 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Abstract thinking</a:t>
            </a:r>
          </a:p>
          <a:p>
            <a:r>
              <a:rPr lang="en-US" dirty="0" smtClean="0"/>
              <a:t>Deductive thinking</a:t>
            </a:r>
          </a:p>
          <a:p>
            <a:r>
              <a:rPr lang="en-US" dirty="0" smtClean="0"/>
              <a:t>Hypothetical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pc="10" dirty="0">
                <a:latin typeface="Arial"/>
                <a:cs typeface="Arial"/>
              </a:rPr>
              <a:t>Theory of Cognitive Development</a:t>
            </a:r>
            <a:r>
              <a:rPr lang="en-US" sz="2800" b="1" dirty="0">
                <a:latin typeface="Arial"/>
                <a:cs typeface="Arial"/>
              </a:rPr>
              <a:t/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spc="10" dirty="0" smtClean="0">
                <a:latin typeface="Arial"/>
                <a:cs typeface="Arial"/>
              </a:rPr>
              <a:t>Conclusion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important to note that Piaget did not view children's intellectual development as a quantitative process; that is, kids do not just add more information and knowledge to their existing knowledge as they get older. </a:t>
            </a:r>
          </a:p>
          <a:p>
            <a:r>
              <a:rPr lang="en-US" sz="2800" dirty="0"/>
              <a:t>Instead, Piaget suggested that there is a </a:t>
            </a:r>
            <a:r>
              <a:rPr lang="en-US" sz="2800" i="1" dirty="0"/>
              <a:t>qualitative</a:t>
            </a:r>
            <a:r>
              <a:rPr lang="en-US" sz="2800" dirty="0"/>
              <a:t> change in how children think as they gradually process through these four stages.</a:t>
            </a:r>
            <a:endParaRPr lang="en-US" sz="2800" baseline="30000" dirty="0"/>
          </a:p>
          <a:p>
            <a:r>
              <a:rPr lang="en-US" sz="2800" dirty="0"/>
              <a:t> A child at age 7 doesn't just have more information about the world than he did at age 2; there is a fundamental change in </a:t>
            </a:r>
            <a:r>
              <a:rPr lang="en-US" sz="2800" i="1" dirty="0"/>
              <a:t>how</a:t>
            </a:r>
            <a:r>
              <a:rPr lang="en-US" sz="2800" dirty="0"/>
              <a:t> he thinks about the world.</a:t>
            </a:r>
          </a:p>
        </p:txBody>
      </p:sp>
    </p:spTree>
    <p:extLst>
      <p:ext uri="{BB962C8B-B14F-4D97-AF65-F5344CB8AC3E}">
        <p14:creationId xmlns:p14="http://schemas.microsoft.com/office/powerpoint/2010/main" val="41126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pc="10" dirty="0">
                <a:latin typeface="Arial"/>
                <a:cs typeface="Arial"/>
              </a:rPr>
              <a:t>Theory of Cognitive Development</a:t>
            </a:r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r>
              <a:rPr lang="en-US" sz="4800" spc="10" dirty="0" smtClean="0">
                <a:latin typeface="Arial"/>
                <a:cs typeface="Arial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Based on his observations, he concluded that children were not less intelligent than adults, they simply think differently.</a:t>
            </a:r>
          </a:p>
          <a:p>
            <a:pPr fontAlgn="base"/>
            <a:r>
              <a:rPr lang="en-US" sz="2800" dirty="0"/>
              <a:t>Piaget's stage theory describes the </a:t>
            </a:r>
            <a:r>
              <a:rPr lang="en-US" sz="2800" dirty="0">
                <a:hlinkClick r:id="rId2"/>
              </a:rPr>
              <a:t>cognitive development of children.</a:t>
            </a:r>
            <a:r>
              <a:rPr lang="en-US" sz="2800" dirty="0"/>
              <a:t> Cognitive development involves changes in cognitive process and abilities.</a:t>
            </a:r>
            <a:endParaRPr lang="en-US" sz="2800" baseline="30000" dirty="0"/>
          </a:p>
          <a:p>
            <a:r>
              <a:rPr lang="en-US" sz="2800" dirty="0"/>
              <a:t>﻿ In Piaget's view, </a:t>
            </a:r>
            <a:r>
              <a:rPr lang="en-US" sz="2800" dirty="0">
                <a:solidFill>
                  <a:srgbClr val="FF0000"/>
                </a:solidFill>
              </a:rPr>
              <a:t>early cognitive development involves processes based upon actions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B050"/>
                </a:solidFill>
              </a:rPr>
              <a:t>later progresses to changes in mental operations.</a:t>
            </a:r>
          </a:p>
        </p:txBody>
      </p:sp>
    </p:spTree>
    <p:extLst>
      <p:ext uri="{BB962C8B-B14F-4D97-AF65-F5344CB8AC3E}">
        <p14:creationId xmlns:p14="http://schemas.microsoft.com/office/powerpoint/2010/main" val="34202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27940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Question mark, Question mark, text, sign, question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32" y="1825625"/>
            <a:ext cx="26885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3538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665981" y="563626"/>
            <a:ext cx="2899833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4400" spc="10" dirty="0">
                <a:latin typeface="Arial"/>
                <a:cs typeface="Arial"/>
              </a:rPr>
              <a:t>References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071370" y="1610360"/>
            <a:ext cx="763542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Giles, T. W. (March 1995). A Piagetian View of Learning Styles. 1-4.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071370" y="2044700"/>
            <a:ext cx="7281930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Huitt, W. (1997). </a:t>
            </a:r>
            <a:r>
              <a:rPr sz="1970" i="1" spc="10" dirty="0">
                <a:latin typeface="Arial"/>
                <a:cs typeface="Arial"/>
              </a:rPr>
              <a:t>Cognitive development: Applications.</a:t>
            </a:r>
            <a:r>
              <a:rPr sz="1970" spc="10" dirty="0">
                <a:latin typeface="Arial"/>
                <a:cs typeface="Arial"/>
              </a:rPr>
              <a:t> Retrieved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14271" y="2288540"/>
            <a:ext cx="7732245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November 15, 2008, from Educational Psychology Interactive: http://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414271" y="2532380"/>
            <a:ext cx="5826595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chiron.valdosta.edu/whuitt/col/cogsys/piagtuse.html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071370" y="2966720"/>
            <a:ext cx="7869590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Miller, S. A. (2007). Developmental Research Methods. In S. A. Miller,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414270" y="3210559"/>
            <a:ext cx="594329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i="1" spc="10" dirty="0">
                <a:latin typeface="Arial"/>
                <a:cs typeface="Arial"/>
              </a:rPr>
              <a:t>Developemental Research Methods</a:t>
            </a:r>
            <a:r>
              <a:rPr sz="1970" spc="10" dirty="0">
                <a:latin typeface="Arial"/>
                <a:cs typeface="Arial"/>
              </a:rPr>
              <a:t> (p. 405). SAGE.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071370" y="3643630"/>
            <a:ext cx="701307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Nderu-Boddington, D. E. (May 2008). Theories of Intelligence,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414270" y="3887470"/>
            <a:ext cx="593816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Learning, and Motivation as a Basis for Praxis. 1-17.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071371" y="4321810"/>
            <a:ext cx="7940251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Society, J. P. (2008, November 13). </a:t>
            </a:r>
            <a:r>
              <a:rPr sz="1970" i="1" spc="10" dirty="0">
                <a:latin typeface="Arial"/>
                <a:cs typeface="Arial"/>
              </a:rPr>
              <a:t>Jean Piaget Society About Piaget</a:t>
            </a:r>
            <a:r>
              <a:rPr sz="1970" spc="1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414271" y="4565650"/>
            <a:ext cx="6474849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Retrieved November 15, 2008, from Jean Piaget Society: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414270" y="4809490"/>
            <a:ext cx="374320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www.piaget.org/aboutPiaget.html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071371" y="5243830"/>
            <a:ext cx="7060651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Thomas, W., &amp; Kingma, J. (1996). Three Theories of Cognitive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414270" y="5487670"/>
            <a:ext cx="7579704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970" spc="10" dirty="0">
                <a:latin typeface="Arial"/>
                <a:cs typeface="Arial"/>
              </a:rPr>
              <a:t>Representation and Their Evaluation Standards of Training Effects.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414271" y="5731511"/>
            <a:ext cx="58990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10" dirty="0">
                <a:latin typeface="Arial"/>
                <a:cs typeface="Arial"/>
              </a:rPr>
              <a:t>1-49.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6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Prepare a Vote of Thanks and Deliver with Confidence ...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740694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3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4876800" cy="33909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5562600" cy="3657600"/>
          </a:xfrm>
        </p:spPr>
      </p:pic>
    </p:spTree>
    <p:extLst>
      <p:ext uri="{BB962C8B-B14F-4D97-AF65-F5344CB8AC3E}">
        <p14:creationId xmlns:p14="http://schemas.microsoft.com/office/powerpoint/2010/main" val="21632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096000" cy="3419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73543"/>
            <a:ext cx="5334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8" y="1423325"/>
            <a:ext cx="6076950" cy="3409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78" y="3352800"/>
            <a:ext cx="4800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15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4462"/>
            <a:ext cx="6096000" cy="3409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86150"/>
            <a:ext cx="51816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2819400" cy="5032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896600" cy="4873752"/>
          </a:xfrm>
        </p:spPr>
        <p:txBody>
          <a:bodyPr/>
          <a:lstStyle/>
          <a:p>
            <a:r>
              <a:rPr lang="en-US" dirty="0"/>
              <a:t>It was once believed that infants </a:t>
            </a:r>
            <a:r>
              <a:rPr lang="en-US" dirty="0">
                <a:solidFill>
                  <a:srgbClr val="FF0000"/>
                </a:solidFill>
              </a:rPr>
              <a:t>lacked the ability to think </a:t>
            </a:r>
            <a:r>
              <a:rPr lang="en-US" dirty="0"/>
              <a:t>or form complex ideas and remained </a:t>
            </a:r>
            <a:r>
              <a:rPr lang="en-US" dirty="0">
                <a:solidFill>
                  <a:srgbClr val="FF0000"/>
                </a:solidFill>
              </a:rPr>
              <a:t>without cognition until they learned language.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now known that </a:t>
            </a:r>
            <a:r>
              <a:rPr lang="en-US" dirty="0">
                <a:solidFill>
                  <a:srgbClr val="FF0000"/>
                </a:solidFill>
              </a:rPr>
              <a:t>babies are aware of their surroundings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interested in exploration </a:t>
            </a:r>
            <a:r>
              <a:rPr lang="en-US" dirty="0"/>
              <a:t>from the time they are born.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birth, babies begin to actively learn.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They </a:t>
            </a:r>
            <a:r>
              <a:rPr lang="en-US" dirty="0">
                <a:solidFill>
                  <a:srgbClr val="FF0000"/>
                </a:solidFill>
              </a:rPr>
              <a:t>gather, sort, and process information </a:t>
            </a:r>
            <a:r>
              <a:rPr lang="en-US" dirty="0"/>
              <a:t>from around them, using the data to develop perception and thinking skills.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Read more: </a:t>
            </a:r>
            <a:r>
              <a:rPr lang="en-US" dirty="0">
                <a:hlinkClick r:id="rId2"/>
              </a:rPr>
              <a:t>http://www.healthofchildren.com/C/Cognitive-Development.html#ixzz6wz5LIt4j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0" y="381000"/>
            <a:ext cx="4724400" cy="579438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Cognitive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Cognitive development refers to </a:t>
            </a:r>
            <a:r>
              <a:rPr lang="en-US" dirty="0">
                <a:solidFill>
                  <a:srgbClr val="FF0000"/>
                </a:solidFill>
              </a:rPr>
              <a:t>how a person perceives, thinks, and gains understanding of his or her world</a:t>
            </a:r>
            <a:r>
              <a:rPr lang="en-US" dirty="0"/>
              <a:t> through the interaction of genetic and learned factors.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 areas of cognitive development are information processing, </a:t>
            </a:r>
            <a:r>
              <a:rPr lang="en-US" b="1" dirty="0">
                <a:hlinkClick r:id="rId2"/>
              </a:rPr>
              <a:t>intelligence </a:t>
            </a:r>
            <a:r>
              <a:rPr lang="en-US" dirty="0"/>
              <a:t>, reasoning, </a:t>
            </a:r>
            <a:r>
              <a:rPr lang="en-US" b="1" dirty="0">
                <a:hlinkClick r:id="rId3"/>
              </a:rPr>
              <a:t>language development </a:t>
            </a:r>
            <a:r>
              <a:rPr lang="en-US" dirty="0"/>
              <a:t>, and memory.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Read more: </a:t>
            </a:r>
            <a:r>
              <a:rPr lang="en-US" dirty="0">
                <a:hlinkClick r:id="rId4"/>
              </a:rPr>
              <a:t>http://www.healthofchildren.com/C/Cognitive-Development.html#ixzz6wz5XgyzC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1436</TotalTime>
  <Words>1601</Words>
  <Application>Microsoft Office PowerPoint</Application>
  <PresentationFormat>Widescreen</PresentationFormat>
  <Paragraphs>177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Century Schoolbook</vt:lpstr>
      <vt:lpstr>Times New Roman</vt:lpstr>
      <vt:lpstr>Wingdings</vt:lpstr>
      <vt:lpstr>Wingdings 2</vt:lpstr>
      <vt:lpstr>Oriel</vt:lpstr>
      <vt:lpstr>Cognitive Development</vt:lpstr>
      <vt:lpstr>Cognitive development</vt:lpstr>
      <vt:lpstr>Did you watch the video?</vt:lpstr>
      <vt:lpstr>PowerPoint Presentation</vt:lpstr>
      <vt:lpstr>PowerPoint Presentation</vt:lpstr>
      <vt:lpstr>PowerPoint Presentation</vt:lpstr>
      <vt:lpstr>PowerPoint Presentation</vt:lpstr>
      <vt:lpstr>Introduction</vt:lpstr>
      <vt:lpstr>Cognitive development</vt:lpstr>
      <vt:lpstr>Cognitive development Stage</vt:lpstr>
      <vt:lpstr>PowerPoint Presentation</vt:lpstr>
      <vt:lpstr>PowerPoint Presentation</vt:lpstr>
      <vt:lpstr>IQ Score??</vt:lpstr>
      <vt:lpstr>How do they calculate the IQ Score</vt:lpstr>
      <vt:lpstr>Presentation Topics</vt:lpstr>
      <vt:lpstr>PowerPoint Presentation</vt:lpstr>
      <vt:lpstr>My Result!!!!!!!!!!!!!!!!</vt:lpstr>
      <vt:lpstr>Any Question</vt:lpstr>
      <vt:lpstr>PowerPoint Presentation</vt:lpstr>
      <vt:lpstr>Who was Piaget?</vt:lpstr>
      <vt:lpstr>PowerPoint Presentation</vt:lpstr>
      <vt:lpstr>PowerPoint Presentation</vt:lpstr>
      <vt:lpstr>Marriage? Who is this?</vt:lpstr>
      <vt:lpstr>Stage 1—Cognitive Development Theory                                   Sensorimotor Stage (0-2years)</vt:lpstr>
      <vt:lpstr>Stage 1—Cognitive Development Theory                                   Sensorimotor Stage</vt:lpstr>
      <vt:lpstr>Stage 2—Cognitive Development Theory Preoperational Stage (2 - 7 years)</vt:lpstr>
      <vt:lpstr>Stage 2—Cognitive Development Theory Preoperational Stage (2 - 7 years)</vt:lpstr>
      <vt:lpstr> Stage 2—Cognitive Development Theory Preoperational Stage (2 - 7 years)</vt:lpstr>
      <vt:lpstr>Stage 3—Cognitive Development Theory Concrete Operational Stage (Age 7-11)</vt:lpstr>
      <vt:lpstr>Stage 3—Cognitive Development Theory Concrete Operational Stage (Age 7-11)</vt:lpstr>
      <vt:lpstr>Summaries stage-3</vt:lpstr>
      <vt:lpstr>Stage 4—Cognitive Development Theory Formal Operational Stage (Age 11-15)</vt:lpstr>
      <vt:lpstr>Stage 4—Cognitive Development Theory Formal Operational Stage (Age 11-15)</vt:lpstr>
      <vt:lpstr>Summaries stage-4 (Home work)</vt:lpstr>
      <vt:lpstr>Theory of Cognitive Development Conclusion</vt:lpstr>
      <vt:lpstr>Theory of Cognitive Development Conclusion</vt:lpstr>
      <vt:lpstr>Any Question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Drying:</dc:title>
  <dc:creator>Administrator</dc:creator>
  <cp:lastModifiedBy>juwel</cp:lastModifiedBy>
  <cp:revision>99</cp:revision>
  <dcterms:created xsi:type="dcterms:W3CDTF">2006-08-16T00:00:00Z</dcterms:created>
  <dcterms:modified xsi:type="dcterms:W3CDTF">2021-06-10T05:35:45Z</dcterms:modified>
</cp:coreProperties>
</file>