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301" r:id="rId2"/>
    <p:sldId id="305" r:id="rId3"/>
    <p:sldId id="256" r:id="rId4"/>
    <p:sldId id="306" r:id="rId5"/>
    <p:sldId id="257" r:id="rId6"/>
    <p:sldId id="259" r:id="rId7"/>
    <p:sldId id="261" r:id="rId8"/>
    <p:sldId id="262" r:id="rId9"/>
    <p:sldId id="264" r:id="rId10"/>
    <p:sldId id="266" r:id="rId11"/>
    <p:sldId id="268" r:id="rId12"/>
    <p:sldId id="269" r:id="rId13"/>
    <p:sldId id="270" r:id="rId14"/>
    <p:sldId id="272" r:id="rId15"/>
    <p:sldId id="274" r:id="rId16"/>
    <p:sldId id="275" r:id="rId17"/>
    <p:sldId id="278" r:id="rId18"/>
    <p:sldId id="280" r:id="rId19"/>
    <p:sldId id="307" r:id="rId20"/>
    <p:sldId id="281" r:id="rId21"/>
    <p:sldId id="282" r:id="rId22"/>
    <p:sldId id="303" r:id="rId23"/>
    <p:sldId id="308" r:id="rId24"/>
    <p:sldId id="309" r:id="rId25"/>
    <p:sldId id="287" r:id="rId26"/>
    <p:sldId id="289" r:id="rId27"/>
    <p:sldId id="291" r:id="rId28"/>
    <p:sldId id="292" r:id="rId29"/>
    <p:sldId id="293" r:id="rId30"/>
    <p:sldId id="295" r:id="rId31"/>
    <p:sldId id="296" r:id="rId32"/>
    <p:sldId id="298" r:id="rId33"/>
    <p:sldId id="313" r:id="rId34"/>
    <p:sldId id="304" r:id="rId35"/>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sz="quarter" idx="1"/>
          </p:nvPr>
        </p:nvSpPr>
        <p:spPr>
          <a:xfrm>
            <a:off x="3967341" y="0"/>
            <a:ext cx="3035088" cy="464503"/>
          </a:xfrm>
          <a:prstGeom prst="rect">
            <a:avLst/>
          </a:prstGeom>
        </p:spPr>
        <p:txBody>
          <a:bodyPr vert="horz" lIns="93104" tIns="46552" rIns="93104" bIns="46552" rtlCol="0"/>
          <a:lstStyle>
            <a:lvl1pPr algn="r">
              <a:defRPr sz="1200"/>
            </a:lvl1pPr>
          </a:lstStyle>
          <a:p>
            <a:fld id="{09CD09F5-0596-4D8A-9159-2AD81B87BBC9}" type="datetimeFigureOut">
              <a:rPr lang="en-US" smtClean="0"/>
              <a:pPr/>
              <a:t>6/18/2021</a:t>
            </a:fld>
            <a:endParaRPr lang="en-US"/>
          </a:p>
        </p:txBody>
      </p:sp>
      <p:sp>
        <p:nvSpPr>
          <p:cNvPr id="4" name="Footer Placeholder 3"/>
          <p:cNvSpPr>
            <a:spLocks noGrp="1"/>
          </p:cNvSpPr>
          <p:nvPr>
            <p:ph type="ftr" sz="quarter" idx="2"/>
          </p:nvPr>
        </p:nvSpPr>
        <p:spPr>
          <a:xfrm>
            <a:off x="0" y="8823935"/>
            <a:ext cx="3035088" cy="464503"/>
          </a:xfrm>
          <a:prstGeom prst="rect">
            <a:avLst/>
          </a:prstGeom>
        </p:spPr>
        <p:txBody>
          <a:bodyPr vert="horz" lIns="93104" tIns="46552" rIns="93104" bIns="46552" rtlCol="0" anchor="b"/>
          <a:lstStyle>
            <a:lvl1pPr algn="l">
              <a:defRPr sz="1200"/>
            </a:lvl1pPr>
          </a:lstStyle>
          <a:p>
            <a:endParaRPr lang="en-US"/>
          </a:p>
        </p:txBody>
      </p:sp>
      <p:sp>
        <p:nvSpPr>
          <p:cNvPr id="5" name="Slide Number Placeholder 4"/>
          <p:cNvSpPr>
            <a:spLocks noGrp="1"/>
          </p:cNvSpPr>
          <p:nvPr>
            <p:ph type="sldNum" sz="quarter" idx="3"/>
          </p:nvPr>
        </p:nvSpPr>
        <p:spPr>
          <a:xfrm>
            <a:off x="3967341" y="8823935"/>
            <a:ext cx="3035088" cy="464503"/>
          </a:xfrm>
          <a:prstGeom prst="rect">
            <a:avLst/>
          </a:prstGeom>
        </p:spPr>
        <p:txBody>
          <a:bodyPr vert="horz" lIns="93104" tIns="46552" rIns="93104" bIns="46552" rtlCol="0" anchor="b"/>
          <a:lstStyle>
            <a:lvl1pPr algn="r">
              <a:defRPr sz="1200"/>
            </a:lvl1pPr>
          </a:lstStyle>
          <a:p>
            <a:fld id="{2573BD61-C427-4E16-9850-0A034AC4A747}" type="slidenum">
              <a:rPr lang="en-US" smtClean="0"/>
              <a:pPr/>
              <a:t>‹#›</a:t>
            </a:fld>
            <a:endParaRPr lang="en-US"/>
          </a:p>
        </p:txBody>
      </p:sp>
    </p:spTree>
    <p:extLst>
      <p:ext uri="{BB962C8B-B14F-4D97-AF65-F5344CB8AC3E}">
        <p14:creationId xmlns:p14="http://schemas.microsoft.com/office/powerpoint/2010/main" xmlns="" val="4287779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7163" y="0"/>
            <a:ext cx="3035300" cy="465138"/>
          </a:xfrm>
          <a:prstGeom prst="rect">
            <a:avLst/>
          </a:prstGeom>
        </p:spPr>
        <p:txBody>
          <a:bodyPr vert="horz" lIns="91440" tIns="45720" rIns="91440" bIns="45720" rtlCol="0"/>
          <a:lstStyle>
            <a:lvl1pPr algn="r">
              <a:defRPr sz="1200"/>
            </a:lvl1pPr>
          </a:lstStyle>
          <a:p>
            <a:fld id="{9640C871-0CE1-472F-B87A-AFCF8E7F6F5A}" type="datetimeFigureOut">
              <a:rPr lang="en-US" smtClean="0"/>
              <a:pPr/>
              <a:t>6/18/2021</a:t>
            </a:fld>
            <a:endParaRPr lang="en-US"/>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13250"/>
            <a:ext cx="5603875" cy="41798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7163" y="8823325"/>
            <a:ext cx="3035300" cy="465138"/>
          </a:xfrm>
          <a:prstGeom prst="rect">
            <a:avLst/>
          </a:prstGeom>
        </p:spPr>
        <p:txBody>
          <a:bodyPr vert="horz" lIns="91440" tIns="45720" rIns="91440" bIns="45720" rtlCol="0" anchor="b"/>
          <a:lstStyle>
            <a:lvl1pPr algn="r">
              <a:defRPr sz="1200"/>
            </a:lvl1pPr>
          </a:lstStyle>
          <a:p>
            <a:fld id="{CFCCE2D2-8956-480D-AE35-E30532F1AD58}" type="slidenum">
              <a:rPr lang="en-US" smtClean="0"/>
              <a:pPr/>
              <a:t>‹#›</a:t>
            </a:fld>
            <a:endParaRPr lang="en-US"/>
          </a:p>
        </p:txBody>
      </p:sp>
    </p:spTree>
    <p:extLst>
      <p:ext uri="{BB962C8B-B14F-4D97-AF65-F5344CB8AC3E}">
        <p14:creationId xmlns:p14="http://schemas.microsoft.com/office/powerpoint/2010/main" xmlns="" val="41492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noFill/>
          <a:ln>
            <a:miter lim="800000"/>
            <a:headEnd/>
            <a:tailEnd/>
          </a:ln>
        </p:spPr>
        <p:txBody>
          <a:bodyPr/>
          <a:lstStyle/>
          <a:p>
            <a:fld id="{9412A29D-89ED-4038-A1DE-FDD72B970524}" type="slidenum">
              <a:rPr lang="en-US"/>
              <a:pPr/>
              <a:t>24</a:t>
            </a:fld>
            <a:endParaRPr lang="en-US"/>
          </a:p>
        </p:txBody>
      </p:sp>
    </p:spTree>
    <p:extLst>
      <p:ext uri="{BB962C8B-B14F-4D97-AF65-F5344CB8AC3E}">
        <p14:creationId xmlns:p14="http://schemas.microsoft.com/office/powerpoint/2010/main" xmlns="" val="61285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F2E64EA-2BAF-4D13-B27C-15F5F1A8FE89}" type="datetimeFigureOut">
              <a:rPr lang="en-US" smtClean="0"/>
              <a:pPr/>
              <a:t>6/18/2021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F2E64EA-2BAF-4D13-B27C-15F5F1A8FE89}" type="datetimeFigureOut">
              <a:rPr lang="en-US" smtClean="0"/>
              <a:pPr/>
              <a:t>6/18/2021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F2E64EA-2BAF-4D13-B27C-15F5F1A8FE89}" type="datetimeFigureOut">
              <a:rPr lang="en-US" smtClean="0"/>
              <a:pPr/>
              <a:t>6/18/2021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F2E64EA-2BAF-4D13-B27C-15F5F1A8FE89}" type="datetimeFigureOut">
              <a:rPr lang="en-US" smtClean="0"/>
              <a:pPr/>
              <a:t>6/18/2021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2E64EA-2BAF-4D13-B27C-15F5F1A8FE89}" type="datetimeFigureOut">
              <a:rPr lang="en-US" smtClean="0"/>
              <a:pPr/>
              <a:t>6/18/2021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F2E64EA-2BAF-4D13-B27C-15F5F1A8FE89}" type="datetimeFigureOut">
              <a:rPr lang="en-US" smtClean="0"/>
              <a:pPr/>
              <a:t>6/18/2021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F2E64EA-2BAF-4D13-B27C-15F5F1A8FE89}" type="datetimeFigureOut">
              <a:rPr lang="en-US" smtClean="0"/>
              <a:pPr/>
              <a:t>6/18/2021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F2E64EA-2BAF-4D13-B27C-15F5F1A8FE89}" type="datetimeFigureOut">
              <a:rPr lang="en-US" smtClean="0"/>
              <a:pPr/>
              <a:t>6/18/2021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E64EA-2BAF-4D13-B27C-15F5F1A8FE89}" type="datetimeFigureOut">
              <a:rPr lang="en-US" smtClean="0"/>
              <a:pPr/>
              <a:t>6/18/2021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2E64EA-2BAF-4D13-B27C-15F5F1A8FE89}" type="datetimeFigureOut">
              <a:rPr lang="en-US" smtClean="0"/>
              <a:pPr/>
              <a:t>6/18/2021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2E64EA-2BAF-4D13-B27C-15F5F1A8FE89}" type="datetimeFigureOut">
              <a:rPr lang="en-US" smtClean="0"/>
              <a:pPr/>
              <a:t>6/18/2021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4C3FAE0-ED3C-4BD9-9654-1E9A630C1DB6}"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2E64EA-2BAF-4D13-B27C-15F5F1A8FE89}" type="datetimeFigureOut">
              <a:rPr lang="en-US" smtClean="0"/>
              <a:pPr/>
              <a:t>6/18/2021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C3FAE0-ED3C-4BD9-9654-1E9A630C1DB6}"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normAutofit/>
          </a:bodyPr>
          <a:lstStyle/>
          <a:p>
            <a:r>
              <a:rPr lang="en-US" sz="5400" b="1" dirty="0" smtClean="0">
                <a:solidFill>
                  <a:srgbClr val="0070C0"/>
                </a:solidFill>
              </a:rPr>
              <a:t>Epidemiological Terms</a:t>
            </a:r>
            <a:endParaRPr lang="en-US" sz="5400" b="1" dirty="0">
              <a:solidFill>
                <a:srgbClr val="0070C0"/>
              </a:solidFill>
            </a:endParaRPr>
          </a:p>
        </p:txBody>
      </p:sp>
      <p:sp>
        <p:nvSpPr>
          <p:cNvPr id="5" name="Subtitle 2"/>
          <p:cNvSpPr>
            <a:spLocks noGrp="1"/>
          </p:cNvSpPr>
          <p:nvPr/>
        </p:nvSpPr>
        <p:spPr>
          <a:xfrm>
            <a:off x="990600" y="3886200"/>
            <a:ext cx="7000875" cy="2217738"/>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en-US" sz="2400" b="1" dirty="0" smtClean="0">
                <a:solidFill>
                  <a:schemeClr val="tx1">
                    <a:lumMod val="75000"/>
                    <a:lumOff val="25000"/>
                  </a:schemeClr>
                </a:solidFill>
              </a:rPr>
              <a:t>Faisal </a:t>
            </a:r>
            <a:r>
              <a:rPr lang="en-US" sz="2400" b="1" dirty="0">
                <a:solidFill>
                  <a:schemeClr val="tx1">
                    <a:lumMod val="75000"/>
                    <a:lumOff val="25000"/>
                  </a:schemeClr>
                </a:solidFill>
              </a:rPr>
              <a:t>Muhammad</a:t>
            </a:r>
            <a:endParaRPr lang="en-US" sz="2400" dirty="0">
              <a:solidFill>
                <a:schemeClr val="tx1">
                  <a:lumMod val="75000"/>
                  <a:lumOff val="25000"/>
                </a:schemeClr>
              </a:solidFill>
            </a:endParaRPr>
          </a:p>
          <a:p>
            <a:pPr algn="ctr">
              <a:defRPr/>
            </a:pPr>
            <a:r>
              <a:rPr lang="en-US" sz="2400" dirty="0">
                <a:solidFill>
                  <a:schemeClr val="tx1">
                    <a:lumMod val="75000"/>
                    <a:lumOff val="25000"/>
                  </a:schemeClr>
                </a:solidFill>
              </a:rPr>
              <a:t>Lecturer &amp; IMPH Coordinator,                                                         Department of Public Health, DIU                                        Email: faisal.ph0049.c@diu.edu.bd</a:t>
            </a:r>
          </a:p>
          <a:p>
            <a:pPr algn="ctr" eaLnBrk="1" hangingPunct="1">
              <a:defRPr/>
            </a:pPr>
            <a:endParaRPr lang="en-US" sz="24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0100" y="785794"/>
            <a:ext cx="7381900" cy="5386406"/>
          </a:xfrm>
          <a:ln>
            <a:solidFill>
              <a:schemeClr val="tx1"/>
            </a:solidFill>
          </a:ln>
        </p:spPr>
        <p:txBody>
          <a:bodyPr>
            <a:normAutofit fontScale="40000" lnSpcReduction="20000"/>
          </a:bodyPr>
          <a:lstStyle/>
          <a:p>
            <a:pPr algn="just"/>
            <a:endParaRPr lang="en-AU" dirty="0">
              <a:solidFill>
                <a:schemeClr val="tx1"/>
              </a:solidFill>
            </a:endParaRPr>
          </a:p>
          <a:p>
            <a:r>
              <a:rPr lang="en-AU" dirty="0" smtClean="0">
                <a:solidFill>
                  <a:schemeClr val="tx1"/>
                </a:solidFill>
              </a:rPr>
              <a:t>	</a:t>
            </a:r>
            <a:r>
              <a:rPr lang="en-AU" sz="5100" b="1" dirty="0" smtClean="0">
                <a:solidFill>
                  <a:schemeClr val="tx1"/>
                </a:solidFill>
              </a:rPr>
              <a:t>Communicable disease</a:t>
            </a:r>
          </a:p>
          <a:p>
            <a:pPr marL="457200" indent="-457200" algn="just">
              <a:buFont typeface="Wingdings" panose="05000000000000000000" pitchFamily="2" charset="2"/>
              <a:buChar char="q"/>
            </a:pPr>
            <a:r>
              <a:rPr lang="en-AU" sz="5100" dirty="0" smtClean="0">
                <a:solidFill>
                  <a:schemeClr val="tx1"/>
                </a:solidFill>
              </a:rPr>
              <a:t>A disease which can get </a:t>
            </a:r>
            <a:r>
              <a:rPr lang="en-AU" sz="5100" dirty="0" smtClean="0">
                <a:solidFill>
                  <a:srgbClr val="0070C0"/>
                </a:solidFill>
              </a:rPr>
              <a:t>transmitted from one host or  reservoir to another </a:t>
            </a:r>
            <a:r>
              <a:rPr lang="en-AU" sz="5100" dirty="0" smtClean="0">
                <a:solidFill>
                  <a:schemeClr val="tx1"/>
                </a:solidFill>
              </a:rPr>
              <a:t>through transference of a sufficient quantity of the causative agents is called communicable disease, e.g. is malaria, enteric fever, tuberculosis etc.</a:t>
            </a:r>
          </a:p>
          <a:p>
            <a:pPr marL="457200" indent="-457200" algn="just">
              <a:buFont typeface="Wingdings" panose="05000000000000000000" pitchFamily="2" charset="2"/>
              <a:buChar char="q"/>
            </a:pPr>
            <a:r>
              <a:rPr lang="en-AU" sz="5100" dirty="0" smtClean="0">
                <a:solidFill>
                  <a:schemeClr val="tx1"/>
                </a:solidFill>
              </a:rPr>
              <a:t>An illness due to specific infectious agent or its toxic products capable being </a:t>
            </a:r>
            <a:r>
              <a:rPr lang="en-AU" sz="5100" dirty="0" smtClean="0">
                <a:solidFill>
                  <a:srgbClr val="0070C0"/>
                </a:solidFill>
              </a:rPr>
              <a:t>directly or indirectly transmitted</a:t>
            </a:r>
            <a:r>
              <a:rPr lang="en-AU" sz="5100" dirty="0" smtClean="0">
                <a:solidFill>
                  <a:schemeClr val="tx1"/>
                </a:solidFill>
              </a:rPr>
              <a:t> from man to man, animal to animal, from the environment (through air, dust, soil water, food etc.) to man or animal.</a:t>
            </a:r>
          </a:p>
          <a:p>
            <a:pPr marL="457200" indent="-457200" algn="just">
              <a:buFont typeface="Wingdings" panose="05000000000000000000" pitchFamily="2" charset="2"/>
              <a:buChar char="q"/>
            </a:pPr>
            <a:endParaRPr lang="en-AU" sz="5100" dirty="0" smtClean="0">
              <a:solidFill>
                <a:schemeClr val="tx1"/>
              </a:solidFill>
            </a:endParaRPr>
          </a:p>
          <a:p>
            <a:r>
              <a:rPr lang="en-AU" sz="5100" dirty="0" smtClean="0">
                <a:solidFill>
                  <a:schemeClr val="tx1"/>
                </a:solidFill>
              </a:rPr>
              <a:t> </a:t>
            </a:r>
            <a:r>
              <a:rPr lang="en-AU" sz="5100" b="1" dirty="0" smtClean="0">
                <a:solidFill>
                  <a:schemeClr val="tx1"/>
                </a:solidFill>
              </a:rPr>
              <a:t>Communicable period</a:t>
            </a:r>
            <a:endParaRPr lang="en-AU" sz="5100" dirty="0" smtClean="0">
              <a:solidFill>
                <a:schemeClr val="tx1"/>
              </a:solidFill>
            </a:endParaRPr>
          </a:p>
          <a:p>
            <a:pPr marL="457200" indent="-457200" algn="just">
              <a:buFont typeface="Wingdings" panose="05000000000000000000" pitchFamily="2" charset="2"/>
              <a:buChar char="q"/>
            </a:pPr>
            <a:r>
              <a:rPr lang="en-AU" sz="5100" dirty="0" smtClean="0">
                <a:solidFill>
                  <a:schemeClr val="tx1"/>
                </a:solidFill>
              </a:rPr>
              <a:t>The time or times during which an infectious agent may be transferred directly or indirectly from an infected person to another person, from an infected animal to man, or from an infected person to an animal, including arthropods.</a:t>
            </a:r>
          </a:p>
          <a:p>
            <a:pPr marL="457200" indent="-457200" algn="just">
              <a:buFont typeface="Wingdings" panose="05000000000000000000" pitchFamily="2" charset="2"/>
              <a:buChar char="q"/>
            </a:pPr>
            <a:r>
              <a:rPr lang="en-AU" sz="5100" dirty="0" smtClean="0">
                <a:solidFill>
                  <a:srgbClr val="FF0000"/>
                </a:solidFill>
              </a:rPr>
              <a:t>Period of time during which infectious agents are able to spread infection from a host to a susceptible individual</a:t>
            </a:r>
            <a:r>
              <a:rPr lang="en-AU" dirty="0" smtClean="0">
                <a:solidFill>
                  <a:schemeClr val="tx1"/>
                </a:solidFill>
              </a:rPr>
              <a:t>.</a:t>
            </a:r>
          </a:p>
          <a:p>
            <a:pPr marL="457200" indent="-457200"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224" y="714356"/>
            <a:ext cx="6915176" cy="4924444"/>
          </a:xfrm>
          <a:ln>
            <a:solidFill>
              <a:schemeClr val="tx1"/>
            </a:solidFill>
          </a:ln>
        </p:spPr>
        <p:txBody>
          <a:bodyPr>
            <a:normAutofit fontScale="92500" lnSpcReduction="20000"/>
          </a:bodyPr>
          <a:lstStyle/>
          <a:p>
            <a:r>
              <a:rPr lang="en-AU" b="1" dirty="0" smtClean="0">
                <a:solidFill>
                  <a:schemeClr val="tx1"/>
                </a:solidFill>
              </a:rPr>
              <a:t>Carrie</a:t>
            </a:r>
            <a:r>
              <a:rPr lang="en-AU" dirty="0" smtClean="0">
                <a:solidFill>
                  <a:schemeClr val="tx1"/>
                </a:solidFill>
              </a:rPr>
              <a:t>r:</a:t>
            </a:r>
          </a:p>
          <a:p>
            <a:pPr algn="just"/>
            <a:endParaRPr lang="en-AU" dirty="0">
              <a:solidFill>
                <a:schemeClr val="tx1"/>
              </a:solidFill>
            </a:endParaRPr>
          </a:p>
          <a:p>
            <a:pPr marL="457200" indent="-457200" algn="just">
              <a:buFont typeface="Wingdings" panose="05000000000000000000" pitchFamily="2" charset="2"/>
              <a:buChar char="q"/>
            </a:pPr>
            <a:r>
              <a:rPr lang="en-AU" dirty="0" smtClean="0">
                <a:solidFill>
                  <a:srgbClr val="FF0000"/>
                </a:solidFill>
              </a:rPr>
              <a:t>A person or  animal that harbours a specific agent</a:t>
            </a:r>
            <a:r>
              <a:rPr lang="en-AU" dirty="0" smtClean="0">
                <a:solidFill>
                  <a:schemeClr val="tx1"/>
                </a:solidFill>
              </a:rPr>
              <a:t> in the </a:t>
            </a:r>
            <a:r>
              <a:rPr lang="en-AU" dirty="0" smtClean="0">
                <a:solidFill>
                  <a:srgbClr val="0070C0"/>
                </a:solidFill>
              </a:rPr>
              <a:t>absence of discernable clinical disease</a:t>
            </a:r>
            <a:r>
              <a:rPr lang="en-AU" dirty="0" smtClean="0">
                <a:solidFill>
                  <a:schemeClr val="tx1"/>
                </a:solidFill>
              </a:rPr>
              <a:t> and serves as a potential source of infection.</a:t>
            </a:r>
          </a:p>
          <a:p>
            <a:pPr marL="457200" indent="-457200" algn="just">
              <a:buFont typeface="Wingdings" panose="05000000000000000000" pitchFamily="2" charset="2"/>
              <a:buChar char="q"/>
            </a:pPr>
            <a:endParaRPr lang="en-AU" dirty="0">
              <a:solidFill>
                <a:schemeClr val="tx1"/>
              </a:solidFill>
            </a:endParaRPr>
          </a:p>
          <a:p>
            <a:pPr marL="457200" indent="-457200" algn="just">
              <a:buFont typeface="Wingdings" panose="05000000000000000000" pitchFamily="2" charset="2"/>
              <a:buChar char="q"/>
            </a:pPr>
            <a:r>
              <a:rPr lang="en-AU" dirty="0" smtClean="0">
                <a:solidFill>
                  <a:schemeClr val="tx1"/>
                </a:solidFill>
              </a:rPr>
              <a:t>A person (apparently healthy person) harbouring the infecting organism without clinical manifestation which can transfer the organisms (mechanical biological involvement).</a:t>
            </a:r>
            <a:endParaRPr lang="en-AU"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857232"/>
            <a:ext cx="7620000" cy="5643602"/>
          </a:xfrm>
          <a:ln>
            <a:solidFill>
              <a:schemeClr val="tx1"/>
            </a:solidFill>
          </a:ln>
        </p:spPr>
        <p:txBody>
          <a:bodyPr/>
          <a:lstStyle/>
          <a:p>
            <a:r>
              <a:rPr lang="en-AU" dirty="0" smtClean="0">
                <a:solidFill>
                  <a:schemeClr val="tx1"/>
                </a:solidFill>
              </a:rPr>
              <a:t>Carrier cont.....</a:t>
            </a:r>
          </a:p>
          <a:p>
            <a:pPr algn="just">
              <a:buFont typeface="Arial" pitchFamily="34" charset="0"/>
              <a:buChar char="•"/>
            </a:pPr>
            <a:r>
              <a:rPr lang="en-AU" dirty="0">
                <a:solidFill>
                  <a:schemeClr val="tx1"/>
                </a:solidFill>
              </a:rPr>
              <a:t> </a:t>
            </a:r>
            <a:r>
              <a:rPr lang="en-AU" dirty="0" smtClean="0">
                <a:solidFill>
                  <a:schemeClr val="tx1"/>
                </a:solidFill>
              </a:rPr>
              <a:t>A carrier may be asymptomatic (never show signs of the disease) or may show signs of the disease only in the incubation period, convalescence, or post convalescence.</a:t>
            </a:r>
          </a:p>
          <a:p>
            <a:pPr algn="just"/>
            <a:endParaRPr lang="en-AU" dirty="0" smtClean="0">
              <a:solidFill>
                <a:schemeClr val="tx1"/>
              </a:solidFill>
            </a:endParaRPr>
          </a:p>
          <a:p>
            <a:pPr algn="just">
              <a:buFont typeface="Arial" pitchFamily="34" charset="0"/>
              <a:buChar char="•"/>
            </a:pPr>
            <a:endParaRPr lang="en-AU" dirty="0" smtClean="0">
              <a:solidFill>
                <a:schemeClr val="tx1"/>
              </a:solidFill>
            </a:endParaRPr>
          </a:p>
          <a:p>
            <a:pPr algn="just"/>
            <a:endParaRPr lang="en-AU" dirty="0">
              <a:solidFill>
                <a:schemeClr val="tx1"/>
              </a:solidFill>
            </a:endParaRPr>
          </a:p>
        </p:txBody>
      </p:sp>
      <p:sp>
        <p:nvSpPr>
          <p:cNvPr id="5" name="TextBox 4"/>
          <p:cNvSpPr txBox="1"/>
          <p:nvPr/>
        </p:nvSpPr>
        <p:spPr>
          <a:xfrm>
            <a:off x="4500562" y="3929066"/>
            <a:ext cx="928694" cy="369332"/>
          </a:xfrm>
          <a:prstGeom prst="rect">
            <a:avLst/>
          </a:prstGeom>
          <a:noFill/>
          <a:ln>
            <a:solidFill>
              <a:schemeClr val="tx1"/>
            </a:solidFill>
          </a:ln>
        </p:spPr>
        <p:txBody>
          <a:bodyPr wrap="square" rtlCol="0">
            <a:spAutoFit/>
          </a:bodyPr>
          <a:lstStyle/>
          <a:p>
            <a:pPr algn="ctr"/>
            <a:r>
              <a:rPr lang="en-AU" dirty="0" smtClean="0"/>
              <a:t>Carrier </a:t>
            </a:r>
            <a:endParaRPr lang="en-AU" dirty="0"/>
          </a:p>
        </p:txBody>
      </p:sp>
      <p:sp>
        <p:nvSpPr>
          <p:cNvPr id="6" name="TextBox 5"/>
          <p:cNvSpPr txBox="1"/>
          <p:nvPr/>
        </p:nvSpPr>
        <p:spPr>
          <a:xfrm>
            <a:off x="5500694" y="4500570"/>
            <a:ext cx="928694" cy="369332"/>
          </a:xfrm>
          <a:prstGeom prst="rect">
            <a:avLst/>
          </a:prstGeom>
          <a:noFill/>
          <a:ln>
            <a:solidFill>
              <a:schemeClr val="tx1"/>
            </a:solidFill>
          </a:ln>
        </p:spPr>
        <p:txBody>
          <a:bodyPr wrap="square" rtlCol="0">
            <a:spAutoFit/>
          </a:bodyPr>
          <a:lstStyle/>
          <a:p>
            <a:pPr algn="ctr"/>
            <a:r>
              <a:rPr lang="en-AU" dirty="0" smtClean="0"/>
              <a:t>Cure</a:t>
            </a:r>
            <a:endParaRPr lang="en-AU" dirty="0"/>
          </a:p>
        </p:txBody>
      </p:sp>
      <p:sp>
        <p:nvSpPr>
          <p:cNvPr id="7" name="TextBox 6"/>
          <p:cNvSpPr txBox="1"/>
          <p:nvPr/>
        </p:nvSpPr>
        <p:spPr>
          <a:xfrm>
            <a:off x="3357554" y="4500570"/>
            <a:ext cx="928694" cy="369332"/>
          </a:xfrm>
          <a:prstGeom prst="rect">
            <a:avLst/>
          </a:prstGeom>
          <a:noFill/>
          <a:ln>
            <a:solidFill>
              <a:schemeClr val="tx1"/>
            </a:solidFill>
          </a:ln>
        </p:spPr>
        <p:txBody>
          <a:bodyPr wrap="square" rtlCol="0">
            <a:spAutoFit/>
          </a:bodyPr>
          <a:lstStyle/>
          <a:p>
            <a:pPr algn="ctr"/>
            <a:r>
              <a:rPr lang="en-AU" dirty="0" smtClean="0"/>
              <a:t>Cases</a:t>
            </a:r>
            <a:endParaRPr lang="en-AU" dirty="0"/>
          </a:p>
        </p:txBody>
      </p:sp>
      <p:sp>
        <p:nvSpPr>
          <p:cNvPr id="8" name="TextBox 7"/>
          <p:cNvSpPr txBox="1"/>
          <p:nvPr/>
        </p:nvSpPr>
        <p:spPr>
          <a:xfrm>
            <a:off x="5715008" y="5286389"/>
            <a:ext cx="1643074" cy="646331"/>
          </a:xfrm>
          <a:prstGeom prst="rect">
            <a:avLst/>
          </a:prstGeom>
          <a:noFill/>
          <a:ln>
            <a:solidFill>
              <a:schemeClr val="tx1"/>
            </a:solidFill>
          </a:ln>
        </p:spPr>
        <p:txBody>
          <a:bodyPr wrap="square" rtlCol="0">
            <a:spAutoFit/>
          </a:bodyPr>
          <a:lstStyle/>
          <a:p>
            <a:pPr algn="ctr"/>
            <a:r>
              <a:rPr lang="en-AU" dirty="0" smtClean="0"/>
              <a:t>Healthy carrier Reservoir</a:t>
            </a:r>
            <a:endParaRPr lang="en-AU" dirty="0"/>
          </a:p>
        </p:txBody>
      </p:sp>
      <p:sp>
        <p:nvSpPr>
          <p:cNvPr id="9" name="TextBox 8"/>
          <p:cNvSpPr txBox="1"/>
          <p:nvPr/>
        </p:nvSpPr>
        <p:spPr>
          <a:xfrm>
            <a:off x="4000496" y="5345684"/>
            <a:ext cx="1000132" cy="646331"/>
          </a:xfrm>
          <a:prstGeom prst="rect">
            <a:avLst/>
          </a:prstGeom>
          <a:noFill/>
          <a:ln>
            <a:solidFill>
              <a:schemeClr val="tx1"/>
            </a:solidFill>
          </a:ln>
        </p:spPr>
        <p:txBody>
          <a:bodyPr wrap="square" rtlCol="0">
            <a:spAutoFit/>
          </a:bodyPr>
          <a:lstStyle/>
          <a:p>
            <a:pPr algn="ctr"/>
            <a:r>
              <a:rPr lang="en-AU" dirty="0" smtClean="0"/>
              <a:t>Convalescent</a:t>
            </a:r>
            <a:endParaRPr lang="en-AU" dirty="0"/>
          </a:p>
        </p:txBody>
      </p:sp>
      <p:sp>
        <p:nvSpPr>
          <p:cNvPr id="10" name="TextBox 9"/>
          <p:cNvSpPr txBox="1"/>
          <p:nvPr/>
        </p:nvSpPr>
        <p:spPr>
          <a:xfrm>
            <a:off x="2214546" y="5357826"/>
            <a:ext cx="1214446" cy="646331"/>
          </a:xfrm>
          <a:prstGeom prst="rect">
            <a:avLst/>
          </a:prstGeom>
          <a:noFill/>
          <a:ln>
            <a:solidFill>
              <a:schemeClr val="tx1"/>
            </a:solidFill>
          </a:ln>
        </p:spPr>
        <p:txBody>
          <a:bodyPr wrap="square" rtlCol="0">
            <a:spAutoFit/>
          </a:bodyPr>
          <a:lstStyle/>
          <a:p>
            <a:pPr algn="ctr"/>
            <a:r>
              <a:rPr lang="en-AU" dirty="0" smtClean="0"/>
              <a:t>Subclinical Incubatory</a:t>
            </a:r>
            <a:endParaRPr lang="en-AU" dirty="0"/>
          </a:p>
        </p:txBody>
      </p:sp>
      <p:cxnSp>
        <p:nvCxnSpPr>
          <p:cNvPr id="12" name="Straight Connector 11"/>
          <p:cNvCxnSpPr/>
          <p:nvPr/>
        </p:nvCxnSpPr>
        <p:spPr>
          <a:xfrm rot="5400000">
            <a:off x="3465505" y="5036355"/>
            <a:ext cx="356396"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857488" y="5214950"/>
            <a:ext cx="164307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715273" y="4500173"/>
            <a:ext cx="42862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7" idx="3"/>
            <a:endCxn id="6" idx="1"/>
          </p:cNvCxnSpPr>
          <p:nvPr/>
        </p:nvCxnSpPr>
        <p:spPr>
          <a:xfrm>
            <a:off x="4286248" y="4685236"/>
            <a:ext cx="121444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5858281" y="5071677"/>
            <a:ext cx="42862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9" idx="0"/>
          </p:cNvCxnSpPr>
          <p:nvPr/>
        </p:nvCxnSpPr>
        <p:spPr>
          <a:xfrm rot="5400000">
            <a:off x="4435989" y="5280317"/>
            <a:ext cx="129940"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792915" y="5279523"/>
            <a:ext cx="129940"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8153400" cy="5791200"/>
          </a:xfrm>
          <a:ln>
            <a:solidFill>
              <a:schemeClr val="tx1"/>
            </a:solidFill>
          </a:ln>
        </p:spPr>
        <p:txBody>
          <a:bodyPr>
            <a:normAutofit fontScale="70000" lnSpcReduction="20000"/>
          </a:bodyPr>
          <a:lstStyle/>
          <a:p>
            <a:r>
              <a:rPr lang="en-AU" b="1" dirty="0" smtClean="0">
                <a:solidFill>
                  <a:schemeClr val="tx1"/>
                </a:solidFill>
              </a:rPr>
              <a:t>Carrier con....</a:t>
            </a:r>
          </a:p>
          <a:p>
            <a:endParaRPr lang="en-AU" dirty="0" smtClean="0">
              <a:solidFill>
                <a:schemeClr val="tx1"/>
              </a:solidFill>
            </a:endParaRPr>
          </a:p>
          <a:p>
            <a:pPr algn="just">
              <a:buFont typeface="Arial" pitchFamily="34" charset="0"/>
              <a:buChar char="•"/>
            </a:pPr>
            <a:r>
              <a:rPr lang="en-AU" b="1" dirty="0">
                <a:solidFill>
                  <a:schemeClr val="tx1"/>
                </a:solidFill>
              </a:rPr>
              <a:t> </a:t>
            </a:r>
            <a:r>
              <a:rPr lang="en-AU" b="1" dirty="0" smtClean="0">
                <a:solidFill>
                  <a:schemeClr val="tx1"/>
                </a:solidFill>
              </a:rPr>
              <a:t>Classification of carrier</a:t>
            </a:r>
            <a:r>
              <a:rPr lang="en-AU" dirty="0" smtClean="0">
                <a:solidFill>
                  <a:schemeClr val="tx1"/>
                </a:solidFill>
              </a:rPr>
              <a:t>:</a:t>
            </a:r>
          </a:p>
          <a:p>
            <a:pPr marL="457200" indent="-457200" algn="just">
              <a:buFont typeface="Wingdings" panose="05000000000000000000" pitchFamily="2" charset="2"/>
              <a:buChar char="q"/>
            </a:pPr>
            <a:r>
              <a:rPr lang="en-AU" b="1" dirty="0" smtClean="0">
                <a:solidFill>
                  <a:schemeClr val="tx1"/>
                </a:solidFill>
              </a:rPr>
              <a:t>Healthy carrier- </a:t>
            </a:r>
            <a:r>
              <a:rPr lang="en-AU" dirty="0" smtClean="0">
                <a:solidFill>
                  <a:schemeClr val="tx1"/>
                </a:solidFill>
              </a:rPr>
              <a:t>the carrier state may occur in an individual with an infection that is in appearance though its course e.g., Typhoid Mary, hepatitis B, cholera , poliomyelitis.</a:t>
            </a:r>
          </a:p>
          <a:p>
            <a:pPr marL="457200" indent="-457200" algn="just">
              <a:buFont typeface="Wingdings" panose="05000000000000000000" pitchFamily="2" charset="2"/>
              <a:buChar char="q"/>
            </a:pPr>
            <a:endParaRPr lang="en-AU" b="1" dirty="0">
              <a:solidFill>
                <a:schemeClr val="tx1"/>
              </a:solidFill>
            </a:endParaRPr>
          </a:p>
          <a:p>
            <a:pPr marL="457200" indent="-457200" algn="just">
              <a:buFont typeface="Wingdings" panose="05000000000000000000" pitchFamily="2" charset="2"/>
              <a:buChar char="q"/>
            </a:pPr>
            <a:r>
              <a:rPr lang="en-AU" b="1" dirty="0" smtClean="0">
                <a:solidFill>
                  <a:schemeClr val="tx1"/>
                </a:solidFill>
              </a:rPr>
              <a:t>Incubatory carrier- </a:t>
            </a:r>
            <a:r>
              <a:rPr lang="en-AU" dirty="0" smtClean="0">
                <a:solidFill>
                  <a:schemeClr val="tx1"/>
                </a:solidFill>
              </a:rPr>
              <a:t>the carrier state may occur during incubation period e.g., measles, mumps, influenza etc.</a:t>
            </a:r>
          </a:p>
          <a:p>
            <a:pPr marL="457200" indent="-457200" algn="just">
              <a:buFont typeface="Wingdings" panose="05000000000000000000" pitchFamily="2" charset="2"/>
              <a:buChar char="q"/>
            </a:pPr>
            <a:endParaRPr lang="en-AU" b="1" dirty="0">
              <a:solidFill>
                <a:schemeClr val="tx1"/>
              </a:solidFill>
            </a:endParaRPr>
          </a:p>
          <a:p>
            <a:pPr marL="457200" indent="-457200" algn="just">
              <a:buFont typeface="Wingdings" panose="05000000000000000000" pitchFamily="2" charset="2"/>
              <a:buChar char="q"/>
            </a:pPr>
            <a:r>
              <a:rPr lang="en-AU" b="1" dirty="0" smtClean="0">
                <a:solidFill>
                  <a:schemeClr val="tx1"/>
                </a:solidFill>
              </a:rPr>
              <a:t>Convalescent carrier- </a:t>
            </a:r>
            <a:r>
              <a:rPr lang="en-AU" dirty="0" smtClean="0">
                <a:solidFill>
                  <a:schemeClr val="tx1"/>
                </a:solidFill>
              </a:rPr>
              <a:t>The carrier state may occur in some period continuing after recovery e.g. Typhoid, bacillary or amoebic dysentery, diphtheria etc.</a:t>
            </a:r>
          </a:p>
          <a:p>
            <a:pPr marL="457200" indent="-457200" algn="just">
              <a:buFont typeface="Wingdings" panose="05000000000000000000" pitchFamily="2" charset="2"/>
              <a:buChar char="q"/>
            </a:pPr>
            <a:endParaRPr lang="en-AU" b="1" dirty="0">
              <a:solidFill>
                <a:schemeClr val="tx1"/>
              </a:solidFill>
            </a:endParaRPr>
          </a:p>
          <a:p>
            <a:pPr marL="457200" indent="-457200" algn="just">
              <a:buFont typeface="Wingdings" panose="05000000000000000000" pitchFamily="2" charset="2"/>
              <a:buChar char="q"/>
            </a:pPr>
            <a:r>
              <a:rPr lang="en-AU" b="1" dirty="0" smtClean="0">
                <a:solidFill>
                  <a:schemeClr val="tx1"/>
                </a:solidFill>
              </a:rPr>
              <a:t>Temporary </a:t>
            </a:r>
            <a:r>
              <a:rPr lang="en-AU" b="1" dirty="0">
                <a:solidFill>
                  <a:schemeClr val="tx1"/>
                </a:solidFill>
              </a:rPr>
              <a:t>or transient carrier- </a:t>
            </a:r>
            <a:r>
              <a:rPr lang="en-AU" dirty="0">
                <a:solidFill>
                  <a:schemeClr val="tx1"/>
                </a:solidFill>
              </a:rPr>
              <a:t>incubatory or convalescent </a:t>
            </a:r>
            <a:r>
              <a:rPr lang="en-AU" dirty="0" smtClean="0">
                <a:solidFill>
                  <a:schemeClr val="tx1"/>
                </a:solidFill>
              </a:rPr>
              <a:t>carrier.</a:t>
            </a:r>
          </a:p>
          <a:p>
            <a:pPr marL="457200" indent="-457200" algn="just">
              <a:buFont typeface="Wingdings" panose="05000000000000000000" pitchFamily="2" charset="2"/>
              <a:buChar char="q"/>
            </a:pPr>
            <a:endParaRPr lang="en-AU" b="1" dirty="0">
              <a:solidFill>
                <a:schemeClr val="tx1"/>
              </a:solidFill>
            </a:endParaRPr>
          </a:p>
          <a:p>
            <a:pPr marL="457200" indent="-457200" algn="just">
              <a:buFont typeface="Wingdings" panose="05000000000000000000" pitchFamily="2" charset="2"/>
              <a:buChar char="q"/>
            </a:pPr>
            <a:r>
              <a:rPr lang="en-AU" b="1" dirty="0" smtClean="0">
                <a:solidFill>
                  <a:schemeClr val="tx1"/>
                </a:solidFill>
              </a:rPr>
              <a:t>Chronic </a:t>
            </a:r>
            <a:r>
              <a:rPr lang="en-AU" b="1" dirty="0">
                <a:solidFill>
                  <a:schemeClr val="tx1"/>
                </a:solidFill>
              </a:rPr>
              <a:t>carrier- </a:t>
            </a:r>
            <a:r>
              <a:rPr lang="en-AU" dirty="0">
                <a:solidFill>
                  <a:schemeClr val="tx1"/>
                </a:solidFill>
              </a:rPr>
              <a:t>healthy carrier </a:t>
            </a:r>
          </a:p>
          <a:p>
            <a:pPr marL="457200" indent="-457200" algn="just">
              <a:buFont typeface="Wingdings" panose="05000000000000000000" pitchFamily="2" charset="2"/>
              <a:buChar char="q"/>
            </a:pPr>
            <a:endParaRPr lang="en-AU"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1142984"/>
            <a:ext cx="6700862" cy="4495816"/>
          </a:xfrm>
          <a:ln>
            <a:solidFill>
              <a:schemeClr val="tx1"/>
            </a:solidFill>
          </a:ln>
        </p:spPr>
        <p:txBody>
          <a:bodyPr>
            <a:normAutofit fontScale="62500" lnSpcReduction="20000"/>
          </a:bodyPr>
          <a:lstStyle/>
          <a:p>
            <a:r>
              <a:rPr lang="en-AU" b="1" dirty="0" smtClean="0">
                <a:solidFill>
                  <a:schemeClr val="tx1"/>
                </a:solidFill>
              </a:rPr>
              <a:t>Element of a carrier state</a:t>
            </a:r>
          </a:p>
          <a:p>
            <a:endParaRPr lang="en-AU" dirty="0" smtClean="0">
              <a:solidFill>
                <a:schemeClr val="tx1"/>
              </a:solidFill>
            </a:endParaRPr>
          </a:p>
          <a:p>
            <a:pPr algn="just">
              <a:buFont typeface="Arial" pitchFamily="34" charset="0"/>
              <a:buChar char="•"/>
            </a:pPr>
            <a:r>
              <a:rPr lang="en-AU" dirty="0">
                <a:solidFill>
                  <a:schemeClr val="tx1"/>
                </a:solidFill>
              </a:rPr>
              <a:t> </a:t>
            </a:r>
            <a:r>
              <a:rPr lang="en-AU" dirty="0" smtClean="0">
                <a:solidFill>
                  <a:schemeClr val="tx1"/>
                </a:solidFill>
              </a:rPr>
              <a:t>The presence in the body of the disease agent.</a:t>
            </a:r>
          </a:p>
          <a:p>
            <a:pPr algn="just">
              <a:buFont typeface="Arial" pitchFamily="34" charset="0"/>
              <a:buChar char="•"/>
            </a:pPr>
            <a:r>
              <a:rPr lang="en-AU" dirty="0">
                <a:solidFill>
                  <a:schemeClr val="tx1"/>
                </a:solidFill>
              </a:rPr>
              <a:t> </a:t>
            </a:r>
            <a:r>
              <a:rPr lang="en-AU" dirty="0" smtClean="0">
                <a:solidFill>
                  <a:schemeClr val="tx1"/>
                </a:solidFill>
              </a:rPr>
              <a:t>The absence of recognizable symptoms and signs of disease.</a:t>
            </a:r>
          </a:p>
          <a:p>
            <a:pPr algn="just">
              <a:buFont typeface="Arial" pitchFamily="34" charset="0"/>
              <a:buChar char="•"/>
            </a:pPr>
            <a:r>
              <a:rPr lang="en-AU" dirty="0">
                <a:solidFill>
                  <a:schemeClr val="tx1"/>
                </a:solidFill>
              </a:rPr>
              <a:t> </a:t>
            </a:r>
            <a:r>
              <a:rPr lang="en-AU" dirty="0" smtClean="0">
                <a:solidFill>
                  <a:schemeClr val="tx1"/>
                </a:solidFill>
              </a:rPr>
              <a:t>The shading of the disease agent in the discharges or excretions, thus acting as a source of infection for other persons.</a:t>
            </a:r>
          </a:p>
          <a:p>
            <a:r>
              <a:rPr lang="en-AU" b="1" dirty="0" smtClean="0">
                <a:solidFill>
                  <a:schemeClr val="tx1"/>
                </a:solidFill>
              </a:rPr>
              <a:t>Epidemiological Importance of carrier</a:t>
            </a:r>
          </a:p>
          <a:p>
            <a:endParaRPr lang="en-AU" dirty="0" smtClean="0">
              <a:solidFill>
                <a:schemeClr val="tx1"/>
              </a:solidFill>
            </a:endParaRPr>
          </a:p>
          <a:p>
            <a:pPr algn="just">
              <a:buFont typeface="Arial" pitchFamily="34" charset="0"/>
              <a:buChar char="•"/>
            </a:pPr>
            <a:r>
              <a:rPr lang="en-AU" dirty="0" smtClean="0">
                <a:solidFill>
                  <a:schemeClr val="tx1"/>
                </a:solidFill>
              </a:rPr>
              <a:t> </a:t>
            </a:r>
            <a:r>
              <a:rPr lang="en-AU" u="sng" dirty="0" smtClean="0">
                <a:solidFill>
                  <a:schemeClr val="tx1"/>
                </a:solidFill>
              </a:rPr>
              <a:t>Carrier are less infectious but are more dangerous than cases</a:t>
            </a:r>
            <a:r>
              <a:rPr lang="en-AU" dirty="0" smtClean="0">
                <a:solidFill>
                  <a:schemeClr val="tx1"/>
                </a:solidFill>
              </a:rPr>
              <a:t>, because they escape recognition and continuing as they do to live normal life among the population or community, they readily infect the susceptible individuals over a wider areas and longer period of time under favourable conditions.</a:t>
            </a:r>
          </a:p>
          <a:p>
            <a:pPr algn="just"/>
            <a:endParaRPr lang="en-AU" dirty="0" smtClean="0">
              <a:solidFill>
                <a:schemeClr val="tx1"/>
              </a:solidFill>
            </a:endParaRPr>
          </a:p>
          <a:p>
            <a:pPr algn="just">
              <a:buFont typeface="Arial" pitchFamily="34" charset="0"/>
              <a:buChar char="•"/>
            </a:pPr>
            <a:endParaRPr lang="en-AU"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85800"/>
            <a:ext cx="8229600" cy="5634054"/>
          </a:xfrm>
          <a:ln>
            <a:solidFill>
              <a:schemeClr val="tx1"/>
            </a:solidFill>
          </a:ln>
        </p:spPr>
        <p:txBody>
          <a:bodyPr>
            <a:normAutofit fontScale="92500"/>
          </a:bodyPr>
          <a:lstStyle/>
          <a:p>
            <a:r>
              <a:rPr lang="en-AU" b="1" dirty="0" smtClean="0">
                <a:solidFill>
                  <a:schemeClr val="tx1"/>
                </a:solidFill>
              </a:rPr>
              <a:t>Difference between carrier and subclinical infection </a:t>
            </a:r>
          </a:p>
          <a:p>
            <a:endParaRPr lang="en-AU" dirty="0" smtClean="0">
              <a:solidFill>
                <a:schemeClr val="tx1"/>
              </a:solidFill>
            </a:endParaRPr>
          </a:p>
          <a:p>
            <a:pPr marL="457200" indent="-457200" algn="just">
              <a:buFont typeface="Wingdings" panose="05000000000000000000" pitchFamily="2" charset="2"/>
              <a:buChar char="q"/>
            </a:pPr>
            <a:r>
              <a:rPr lang="en-AU" dirty="0" smtClean="0">
                <a:solidFill>
                  <a:schemeClr val="tx1"/>
                </a:solidFill>
              </a:rPr>
              <a:t>In carrier, a person is harbouring the infectious organisms without clinical manifestation after development of immunity- antibody  formation.</a:t>
            </a:r>
          </a:p>
          <a:p>
            <a:pPr marL="457200" indent="-457200" algn="just">
              <a:buFont typeface="Wingdings" panose="05000000000000000000" pitchFamily="2" charset="2"/>
              <a:buChar char="q"/>
            </a:pPr>
            <a:endParaRPr lang="en-AU" dirty="0">
              <a:solidFill>
                <a:schemeClr val="tx1"/>
              </a:solidFill>
            </a:endParaRPr>
          </a:p>
          <a:p>
            <a:pPr marL="457200" indent="-457200" algn="just">
              <a:buFont typeface="Wingdings" panose="05000000000000000000" pitchFamily="2" charset="2"/>
              <a:buChar char="q"/>
            </a:pPr>
            <a:r>
              <a:rPr lang="en-AU" dirty="0" smtClean="0">
                <a:solidFill>
                  <a:schemeClr val="tx1"/>
                </a:solidFill>
              </a:rPr>
              <a:t>In subclinical infection, a person is infected by the infectious organism without apparent (recognized) clinical manifestation before development of immunity-antibody formation.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382000" cy="5715000"/>
          </a:xfrm>
          <a:ln>
            <a:solidFill>
              <a:schemeClr val="tx1"/>
            </a:solidFill>
          </a:ln>
        </p:spPr>
        <p:txBody>
          <a:bodyPr>
            <a:normAutofit fontScale="47500" lnSpcReduction="20000"/>
          </a:bodyPr>
          <a:lstStyle/>
          <a:p>
            <a:r>
              <a:rPr lang="en-AU" sz="3600" b="1" dirty="0" smtClean="0">
                <a:solidFill>
                  <a:schemeClr val="tx1"/>
                </a:solidFill>
              </a:rPr>
              <a:t>Source and Reservoir of infection</a:t>
            </a:r>
          </a:p>
          <a:p>
            <a:endParaRPr lang="en-AU" sz="3600" b="1" dirty="0" smtClean="0">
              <a:solidFill>
                <a:schemeClr val="tx1"/>
              </a:solidFill>
            </a:endParaRPr>
          </a:p>
          <a:p>
            <a:pPr algn="just">
              <a:buFont typeface="Arial" pitchFamily="34" charset="0"/>
              <a:buChar char="•"/>
            </a:pPr>
            <a:r>
              <a:rPr lang="en-AU" dirty="0">
                <a:solidFill>
                  <a:schemeClr val="tx1"/>
                </a:solidFill>
              </a:rPr>
              <a:t> </a:t>
            </a:r>
            <a:r>
              <a:rPr lang="en-AU" b="1" dirty="0" smtClean="0">
                <a:solidFill>
                  <a:schemeClr val="tx1"/>
                </a:solidFill>
              </a:rPr>
              <a:t>Reservoir of infection:</a:t>
            </a:r>
          </a:p>
          <a:p>
            <a:pPr algn="just">
              <a:buFont typeface="Arial" pitchFamily="34" charset="0"/>
              <a:buChar char="•"/>
            </a:pPr>
            <a:endParaRPr lang="en-AU" dirty="0" smtClean="0">
              <a:solidFill>
                <a:schemeClr val="tx1"/>
              </a:solidFill>
            </a:endParaRPr>
          </a:p>
          <a:p>
            <a:pPr marL="457200" indent="-457200" algn="just">
              <a:buFont typeface="Wingdings" panose="05000000000000000000" pitchFamily="2" charset="2"/>
              <a:buChar char="q"/>
            </a:pPr>
            <a:r>
              <a:rPr lang="en-AU" dirty="0" smtClean="0">
                <a:solidFill>
                  <a:schemeClr val="tx1"/>
                </a:solidFill>
              </a:rPr>
              <a:t>Usual (not under modified condition) </a:t>
            </a:r>
            <a:r>
              <a:rPr lang="en-AU" b="1" dirty="0" smtClean="0">
                <a:solidFill>
                  <a:schemeClr val="tx1"/>
                </a:solidFill>
              </a:rPr>
              <a:t>natural places </a:t>
            </a:r>
            <a:r>
              <a:rPr lang="en-AU" dirty="0" smtClean="0">
                <a:solidFill>
                  <a:schemeClr val="tx1"/>
                </a:solidFill>
              </a:rPr>
              <a:t>of growth or multiplication of an infectious agents.</a:t>
            </a:r>
          </a:p>
          <a:p>
            <a:pPr marL="457200" indent="-457200" algn="just">
              <a:buFont typeface="Wingdings" panose="05000000000000000000" pitchFamily="2" charset="2"/>
              <a:buChar char="q"/>
            </a:pPr>
            <a:endParaRPr lang="en-AU" dirty="0">
              <a:solidFill>
                <a:schemeClr val="tx1"/>
              </a:solidFill>
            </a:endParaRPr>
          </a:p>
          <a:p>
            <a:pPr marL="457200" indent="-457200" algn="just">
              <a:buFont typeface="Wingdings" panose="05000000000000000000" pitchFamily="2" charset="2"/>
              <a:buChar char="q"/>
            </a:pPr>
            <a:r>
              <a:rPr lang="en-AU" dirty="0" smtClean="0">
                <a:solidFill>
                  <a:schemeClr val="tx1"/>
                </a:solidFill>
              </a:rPr>
              <a:t>Any person, animal, arthropod, plant, soil, water or substance, or combination of these, in which an infectious agent normally lives and multiplies primarily for survival and where it reproduces itself in such a manner that can be transmitted to a susceptible host. Human animal and environment can serve as reservoirs.</a:t>
            </a:r>
          </a:p>
          <a:p>
            <a:pPr marL="457200" indent="-457200" algn="just"/>
            <a:endParaRPr lang="en-AU" dirty="0" smtClean="0">
              <a:solidFill>
                <a:schemeClr val="tx1"/>
              </a:solidFill>
            </a:endParaRPr>
          </a:p>
          <a:p>
            <a:pPr algn="just">
              <a:buFont typeface="Arial" pitchFamily="34" charset="0"/>
              <a:buChar char="•"/>
            </a:pPr>
            <a:r>
              <a:rPr lang="en-AU" dirty="0" smtClean="0">
                <a:solidFill>
                  <a:schemeClr val="tx1"/>
                </a:solidFill>
              </a:rPr>
              <a:t> </a:t>
            </a:r>
            <a:r>
              <a:rPr lang="en-AU" b="1" dirty="0" smtClean="0">
                <a:solidFill>
                  <a:schemeClr val="tx1"/>
                </a:solidFill>
              </a:rPr>
              <a:t>3 types of reservoirs</a:t>
            </a:r>
          </a:p>
          <a:p>
            <a:pPr algn="just">
              <a:buFont typeface="Arial" pitchFamily="34" charset="0"/>
              <a:buChar char="•"/>
            </a:pPr>
            <a:endParaRPr lang="en-AU" dirty="0" smtClean="0">
              <a:solidFill>
                <a:schemeClr val="tx1"/>
              </a:solidFill>
            </a:endParaRPr>
          </a:p>
          <a:p>
            <a:pPr marL="514350" indent="-514350" algn="just"/>
            <a:r>
              <a:rPr lang="en-AU" b="1" dirty="0" smtClean="0">
                <a:solidFill>
                  <a:schemeClr val="tx1"/>
                </a:solidFill>
              </a:rPr>
              <a:t>Human </a:t>
            </a:r>
            <a:r>
              <a:rPr lang="en-AU" dirty="0" smtClean="0">
                <a:solidFill>
                  <a:schemeClr val="tx1"/>
                </a:solidFill>
              </a:rPr>
              <a:t>(Homologous is applied when another member of the same species is the victim)- may be a case or carrier. This constitutes 95% to 98%.</a:t>
            </a:r>
          </a:p>
          <a:p>
            <a:pPr marL="514350" indent="-514350" algn="just"/>
            <a:endParaRPr lang="en-AU" dirty="0" smtClean="0">
              <a:solidFill>
                <a:schemeClr val="tx1"/>
              </a:solidFill>
            </a:endParaRPr>
          </a:p>
          <a:p>
            <a:pPr marL="514350" indent="-514350" algn="just"/>
            <a:r>
              <a:rPr lang="en-AU" b="1" dirty="0" smtClean="0">
                <a:solidFill>
                  <a:schemeClr val="tx1"/>
                </a:solidFill>
              </a:rPr>
              <a:t>Animal </a:t>
            </a:r>
            <a:r>
              <a:rPr lang="en-AU" dirty="0" smtClean="0">
                <a:solidFill>
                  <a:schemeClr val="tx1"/>
                </a:solidFill>
              </a:rPr>
              <a:t>(Heterogonous is applied when the infection is derived from a reservoir other than man)- these may be case or carrier of diseases e.g., dogs in rabies. This constitutes&gt;1.5%.</a:t>
            </a:r>
          </a:p>
          <a:p>
            <a:pPr marL="514350" indent="-514350" algn="just"/>
            <a:endParaRPr lang="en-AU" b="1" dirty="0" smtClean="0">
              <a:solidFill>
                <a:schemeClr val="tx1"/>
              </a:solidFill>
            </a:endParaRPr>
          </a:p>
          <a:p>
            <a:pPr marL="514350" indent="-514350" algn="just"/>
            <a:r>
              <a:rPr lang="en-AU" b="1" dirty="0" smtClean="0">
                <a:solidFill>
                  <a:schemeClr val="tx1"/>
                </a:solidFill>
              </a:rPr>
              <a:t>Non-living things- </a:t>
            </a:r>
            <a:r>
              <a:rPr lang="en-AU" dirty="0" smtClean="0">
                <a:solidFill>
                  <a:schemeClr val="tx1"/>
                </a:solidFill>
              </a:rPr>
              <a:t>soil, water, food etc.</a:t>
            </a:r>
          </a:p>
          <a:p>
            <a:pPr marL="514350" indent="-514350" algn="just"/>
            <a:r>
              <a:rPr lang="en-AU" dirty="0" smtClean="0">
                <a:solidFill>
                  <a:schemeClr val="tx1"/>
                </a:solidFill>
              </a:rPr>
              <a:t>	</a:t>
            </a:r>
          </a:p>
          <a:p>
            <a:pPr marL="514350" indent="-514350" algn="just"/>
            <a:r>
              <a:rPr lang="en-AU" dirty="0" smtClean="0">
                <a:solidFill>
                  <a:schemeClr val="tx1"/>
                </a:solidFill>
              </a:rPr>
              <a:t>very rarely plant act as reservoir e.g., poisonous mushrooms</a:t>
            </a:r>
          </a:p>
          <a:p>
            <a:pPr marL="457200" indent="-457200"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785794"/>
            <a:ext cx="7129490" cy="4853006"/>
          </a:xfrm>
          <a:ln>
            <a:solidFill>
              <a:schemeClr val="tx1"/>
            </a:solidFill>
          </a:ln>
        </p:spPr>
        <p:txBody>
          <a:bodyPr>
            <a:normAutofit fontScale="47500" lnSpcReduction="20000"/>
          </a:bodyPr>
          <a:lstStyle/>
          <a:p>
            <a:r>
              <a:rPr lang="en-AU" dirty="0" smtClean="0">
                <a:solidFill>
                  <a:schemeClr val="tx1"/>
                </a:solidFill>
              </a:rPr>
              <a:t>Source of infection</a:t>
            </a:r>
          </a:p>
          <a:p>
            <a:endParaRPr lang="en-AU" dirty="0" smtClean="0">
              <a:solidFill>
                <a:schemeClr val="tx1"/>
              </a:solidFill>
            </a:endParaRPr>
          </a:p>
          <a:p>
            <a:pPr algn="just">
              <a:buFont typeface="Arial" pitchFamily="34" charset="0"/>
              <a:buChar char="•"/>
            </a:pPr>
            <a:r>
              <a:rPr lang="en-AU" dirty="0" smtClean="0">
                <a:solidFill>
                  <a:schemeClr val="tx1"/>
                </a:solidFill>
              </a:rPr>
              <a:t> Source of infection:</a:t>
            </a:r>
          </a:p>
          <a:p>
            <a:pPr algn="just">
              <a:buFont typeface="Arial" pitchFamily="34" charset="0"/>
              <a:buChar char="•"/>
            </a:pPr>
            <a:endParaRPr lang="en-AU" dirty="0" smtClean="0">
              <a:solidFill>
                <a:schemeClr val="tx1"/>
              </a:solidFill>
            </a:endParaRPr>
          </a:p>
          <a:p>
            <a:pPr algn="just"/>
            <a:r>
              <a:rPr lang="en-AU" dirty="0" smtClean="0">
                <a:solidFill>
                  <a:schemeClr val="tx1"/>
                </a:solidFill>
              </a:rPr>
              <a:t>The person, animal, object or substance from which an infectious agent passes to the host.</a:t>
            </a:r>
          </a:p>
          <a:p>
            <a:pPr algn="just"/>
            <a:endParaRPr lang="en-AU" dirty="0" smtClean="0">
              <a:solidFill>
                <a:schemeClr val="tx1"/>
              </a:solidFill>
            </a:endParaRPr>
          </a:p>
          <a:p>
            <a:pPr algn="just"/>
            <a:r>
              <a:rPr lang="en-AU" dirty="0" smtClean="0">
                <a:solidFill>
                  <a:schemeClr val="tx1"/>
                </a:solidFill>
              </a:rPr>
              <a:t>Reservoir and source of infection</a:t>
            </a:r>
          </a:p>
          <a:p>
            <a:pPr algn="just"/>
            <a:endParaRPr lang="en-AU" dirty="0" smtClean="0">
              <a:solidFill>
                <a:schemeClr val="tx1"/>
              </a:solidFill>
            </a:endParaRPr>
          </a:p>
          <a:p>
            <a:pPr algn="just"/>
            <a:r>
              <a:rPr lang="en-AU" b="1" dirty="0" smtClean="0">
                <a:solidFill>
                  <a:schemeClr val="tx1"/>
                </a:solidFill>
              </a:rPr>
              <a:t>Examples of reservoir and source of infection:</a:t>
            </a:r>
          </a:p>
          <a:p>
            <a:pPr algn="just"/>
            <a:endParaRPr lang="en-AU" dirty="0" smtClean="0">
              <a:solidFill>
                <a:schemeClr val="tx1"/>
              </a:solidFill>
            </a:endParaRPr>
          </a:p>
          <a:p>
            <a:pPr marL="514350" indent="-514350" algn="just">
              <a:buAutoNum type="arabicPeriod"/>
            </a:pPr>
            <a:r>
              <a:rPr lang="en-AU" dirty="0" smtClean="0">
                <a:solidFill>
                  <a:schemeClr val="tx1"/>
                </a:solidFill>
              </a:rPr>
              <a:t>In hookworm infection, the reservoir is man and the source of infection is the soil, contaminated with infected </a:t>
            </a:r>
            <a:r>
              <a:rPr lang="en-AU" dirty="0" err="1" smtClean="0">
                <a:solidFill>
                  <a:schemeClr val="tx1"/>
                </a:solidFill>
              </a:rPr>
              <a:t>larve</a:t>
            </a:r>
            <a:r>
              <a:rPr lang="en-AU" dirty="0" smtClean="0">
                <a:solidFill>
                  <a:schemeClr val="tx1"/>
                </a:solidFill>
              </a:rPr>
              <a:t>.</a:t>
            </a:r>
          </a:p>
          <a:p>
            <a:pPr marL="514350" indent="-514350" algn="just">
              <a:buAutoNum type="arabicPeriod"/>
            </a:pPr>
            <a:r>
              <a:rPr lang="en-AU" dirty="0" smtClean="0">
                <a:solidFill>
                  <a:schemeClr val="tx1"/>
                </a:solidFill>
              </a:rPr>
              <a:t>In typhoid fever, the reservoir may be a case or carrier, and source of infection may be faces, or urine of patients or contaminated food, milk or water.</a:t>
            </a:r>
          </a:p>
          <a:p>
            <a:pPr marL="514350" indent="-514350" algn="just">
              <a:buAutoNum type="arabicPeriod"/>
            </a:pPr>
            <a:r>
              <a:rPr lang="en-AU" dirty="0" smtClean="0">
                <a:solidFill>
                  <a:schemeClr val="tx1"/>
                </a:solidFill>
              </a:rPr>
              <a:t>In tetanus, the source and reservoir are the same, that is soil.</a:t>
            </a:r>
          </a:p>
          <a:p>
            <a:pPr marL="514350" indent="-514350" algn="just"/>
            <a:r>
              <a:rPr lang="en-AU" dirty="0" smtClean="0">
                <a:solidFill>
                  <a:schemeClr val="tx1"/>
                </a:solidFill>
              </a:rPr>
              <a:t>	</a:t>
            </a:r>
          </a:p>
          <a:p>
            <a:pPr marL="514350" indent="-514350" algn="just"/>
            <a:r>
              <a:rPr lang="en-AU" dirty="0" smtClean="0">
                <a:solidFill>
                  <a:schemeClr val="tx1"/>
                </a:solidFill>
              </a:rPr>
              <a:t>	</a:t>
            </a:r>
            <a:r>
              <a:rPr lang="en-AU" b="1" dirty="0" smtClean="0">
                <a:solidFill>
                  <a:schemeClr val="tx1"/>
                </a:solidFill>
              </a:rPr>
              <a:t>The terms reservoir and source are not always synonymous. The term source refers to the immediate source of infection and may or may not be a part reservoir</a:t>
            </a:r>
            <a:r>
              <a:rPr lang="en-AU" dirty="0" smtClean="0">
                <a:solidFill>
                  <a:schemeClr val="tx1"/>
                </a:solidFill>
              </a:rPr>
              <a:t>.</a:t>
            </a:r>
          </a:p>
          <a:p>
            <a:pPr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857232"/>
            <a:ext cx="6843738" cy="4781568"/>
          </a:xfrm>
        </p:spPr>
        <p:txBody>
          <a:bodyPr/>
          <a:lstStyle/>
          <a:p>
            <a:r>
              <a:rPr lang="en-AU" b="1" dirty="0" smtClean="0">
                <a:solidFill>
                  <a:schemeClr val="tx1"/>
                </a:solidFill>
              </a:rPr>
              <a:t>Case</a:t>
            </a:r>
          </a:p>
          <a:p>
            <a:pPr algn="just">
              <a:buFont typeface="Arial" pitchFamily="34" charset="0"/>
              <a:buChar char="•"/>
            </a:pPr>
            <a:r>
              <a:rPr lang="en-AU" dirty="0" smtClean="0">
                <a:solidFill>
                  <a:schemeClr val="tx1"/>
                </a:solidFill>
              </a:rPr>
              <a:t> Case: In epidemiology, case is defined as a person in the population or study group identified as </a:t>
            </a:r>
            <a:r>
              <a:rPr lang="en-AU" dirty="0" smtClean="0">
                <a:solidFill>
                  <a:srgbClr val="0070C0"/>
                </a:solidFill>
              </a:rPr>
              <a:t>having the particular disease</a:t>
            </a:r>
            <a:r>
              <a:rPr lang="en-AU" dirty="0" smtClean="0">
                <a:solidFill>
                  <a:schemeClr val="tx1"/>
                </a:solidFill>
              </a:rPr>
              <a:t>, health disorder or condition under investigation.</a:t>
            </a:r>
            <a:endParaRPr lang="en-AU"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0" y="68264"/>
            <a:ext cx="9144000" cy="801687"/>
          </a:xfrm>
        </p:spPr>
        <p:txBody>
          <a:bodyPr/>
          <a:lstStyle/>
          <a:p>
            <a:pPr algn="ctr" eaLnBrk="1" hangingPunct="1"/>
            <a:r>
              <a:rPr lang="en-US" sz="3600" b="1" smtClean="0">
                <a:solidFill>
                  <a:srgbClr val="7030A0"/>
                </a:solidFill>
                <a:latin typeface="Cambria" pitchFamily="18" charset="0"/>
                <a:ea typeface="Times New Roman" pitchFamily="18" charset="0"/>
                <a:cs typeface="Arial" charset="0"/>
              </a:rPr>
              <a:t>Case definition</a:t>
            </a:r>
          </a:p>
        </p:txBody>
      </p:sp>
      <p:sp>
        <p:nvSpPr>
          <p:cNvPr id="8195" name="Content Placeholder 2"/>
          <p:cNvSpPr>
            <a:spLocks noGrp="1"/>
          </p:cNvSpPr>
          <p:nvPr>
            <p:ph idx="4294967295"/>
          </p:nvPr>
        </p:nvSpPr>
        <p:spPr>
          <a:xfrm>
            <a:off x="304800" y="968375"/>
            <a:ext cx="8621316" cy="5889625"/>
          </a:xfrm>
        </p:spPr>
        <p:txBody>
          <a:bodyPr>
            <a:normAutofit fontScale="92500"/>
          </a:bodyPr>
          <a:lstStyle/>
          <a:p>
            <a:pPr marL="0" indent="0">
              <a:buFont typeface="Wingdings 2" pitchFamily="18" charset="2"/>
              <a:buNone/>
              <a:defRPr/>
            </a:pPr>
            <a:r>
              <a:rPr lang="en-US" sz="2400" dirty="0" err="1" smtClean="0"/>
              <a:t>Chikungunya</a:t>
            </a:r>
            <a:r>
              <a:rPr lang="en-US" sz="2400" b="1" dirty="0" smtClean="0"/>
              <a:t> </a:t>
            </a:r>
            <a:r>
              <a:rPr lang="en-US" sz="2400" b="1" dirty="0"/>
              <a:t>Disease — </a:t>
            </a:r>
            <a:r>
              <a:rPr lang="en-US" sz="2400" b="1" dirty="0" smtClean="0"/>
              <a:t>WHO Case </a:t>
            </a:r>
            <a:r>
              <a:rPr lang="en-US" sz="2400" b="1" dirty="0"/>
              <a:t>Definition</a:t>
            </a:r>
            <a:endParaRPr lang="en-US" sz="2400" dirty="0"/>
          </a:p>
          <a:p>
            <a:pPr marL="0" indent="0">
              <a:buFont typeface="Wingdings 2" pitchFamily="18" charset="2"/>
              <a:buNone/>
              <a:defRPr/>
            </a:pPr>
            <a:r>
              <a:rPr lang="en-US" sz="2400" b="1" i="1" dirty="0"/>
              <a:t>Clinical case </a:t>
            </a:r>
            <a:r>
              <a:rPr lang="en-US" sz="2400" b="1" i="1" dirty="0" smtClean="0"/>
              <a:t>definition:</a:t>
            </a:r>
            <a:endParaRPr lang="en-US" sz="2400" b="1" i="1" dirty="0"/>
          </a:p>
          <a:p>
            <a:pPr>
              <a:defRPr/>
            </a:pPr>
            <a:r>
              <a:rPr lang="en-US" sz="2400" dirty="0" smtClean="0"/>
              <a:t>A suspected case involves a patient presenting with acute onset of fever, usually with chills/rigors, that lasts for 3-5 days with pain in multiple joints/swelling of extremities that may continue for weeks to months.</a:t>
            </a:r>
          </a:p>
          <a:p>
            <a:pPr>
              <a:buNone/>
              <a:defRPr/>
            </a:pPr>
            <a:r>
              <a:rPr lang="en-US" sz="2400" b="1" i="1" dirty="0" smtClean="0"/>
              <a:t>Laboratory </a:t>
            </a:r>
            <a:r>
              <a:rPr lang="en-US" sz="2400" b="1" i="1" dirty="0"/>
              <a:t>criteria for </a:t>
            </a:r>
            <a:r>
              <a:rPr lang="en-US" sz="2400" b="1" i="1" dirty="0" smtClean="0"/>
              <a:t>diagnosis:</a:t>
            </a:r>
            <a:endParaRPr lang="en-US" sz="2400" b="1" i="1" dirty="0"/>
          </a:p>
          <a:p>
            <a:pPr>
              <a:buNone/>
              <a:defRPr/>
            </a:pPr>
            <a:r>
              <a:rPr lang="en-US" sz="2400" dirty="0" smtClean="0"/>
              <a:t>      Detected positive </a:t>
            </a:r>
            <a:r>
              <a:rPr lang="en-US" sz="2400" b="1" dirty="0" smtClean="0"/>
              <a:t>of </a:t>
            </a:r>
            <a:r>
              <a:rPr lang="en-US" sz="2400" b="1" dirty="0" err="1" smtClean="0"/>
              <a:t>chikungunya</a:t>
            </a:r>
            <a:r>
              <a:rPr lang="en-US" sz="2400" dirty="0" smtClean="0"/>
              <a:t> virus (</a:t>
            </a:r>
            <a:r>
              <a:rPr lang="en-US" sz="2400" b="1" dirty="0" smtClean="0"/>
              <a:t>CHIKV</a:t>
            </a:r>
            <a:r>
              <a:rPr lang="en-US" sz="2400" dirty="0" smtClean="0"/>
              <a:t>) or viral RNA  in the  </a:t>
            </a:r>
            <a:r>
              <a:rPr lang="en-US" sz="2400" b="1" dirty="0" smtClean="0"/>
              <a:t>laboratory</a:t>
            </a:r>
            <a:r>
              <a:rPr lang="en-US" sz="2400" dirty="0" smtClean="0"/>
              <a:t> tested in serum collected &lt;6 days after onset of illness. </a:t>
            </a:r>
          </a:p>
          <a:p>
            <a:pPr>
              <a:buNone/>
              <a:defRPr/>
            </a:pPr>
            <a:r>
              <a:rPr lang="en-US" sz="2400" b="1" i="1" dirty="0" smtClean="0"/>
              <a:t>Case classification:</a:t>
            </a:r>
            <a:endParaRPr lang="en-US" sz="2400" b="1" i="1" dirty="0"/>
          </a:p>
          <a:p>
            <a:pPr>
              <a:defRPr/>
            </a:pPr>
            <a:r>
              <a:rPr lang="en-US" sz="2400" b="1" i="1" dirty="0">
                <a:solidFill>
                  <a:srgbClr val="0070C0"/>
                </a:solidFill>
              </a:rPr>
              <a:t>Suspected:</a:t>
            </a:r>
            <a:r>
              <a:rPr lang="en-US" sz="2400" dirty="0"/>
              <a:t> A case that meets the clinical case definition.</a:t>
            </a:r>
          </a:p>
          <a:p>
            <a:pPr>
              <a:defRPr/>
            </a:pPr>
            <a:r>
              <a:rPr lang="en-US" sz="2400" b="1" i="1" dirty="0">
                <a:solidFill>
                  <a:srgbClr val="0070C0"/>
                </a:solidFill>
              </a:rPr>
              <a:t>Probable:</a:t>
            </a:r>
            <a:r>
              <a:rPr lang="en-US" sz="2400" dirty="0"/>
              <a:t> </a:t>
            </a:r>
            <a:r>
              <a:rPr lang="en-US" sz="2400" dirty="0" smtClean="0"/>
              <a:t> Should have epidemiological </a:t>
            </a:r>
            <a:r>
              <a:rPr lang="en-US" sz="2400" dirty="0"/>
              <a:t>link to a confirmed </a:t>
            </a:r>
            <a:r>
              <a:rPr lang="en-US" sz="2400" dirty="0" smtClean="0"/>
              <a:t>case--  residing or having visited epidemic areas, having reported transmission within 15 days prior to the onset of symptoms .</a:t>
            </a:r>
            <a:endParaRPr lang="en-US" sz="2400" dirty="0"/>
          </a:p>
          <a:p>
            <a:pPr>
              <a:defRPr/>
            </a:pPr>
            <a:r>
              <a:rPr lang="en-US" sz="2400" b="1" i="1" dirty="0">
                <a:solidFill>
                  <a:srgbClr val="0070C0"/>
                </a:solidFill>
              </a:rPr>
              <a:t>Confirmed:</a:t>
            </a:r>
            <a:r>
              <a:rPr lang="en-US" sz="2400" dirty="0"/>
              <a:t> A suspected or probable case with laboratory confirmation.</a:t>
            </a:r>
          </a:p>
          <a:p>
            <a:pPr marL="0" indent="0">
              <a:buFont typeface="Wingdings 2" pitchFamily="18" charset="2"/>
              <a:buNone/>
              <a:defRPr/>
            </a:pPr>
            <a:endParaRPr lang="en-US" sz="2400" dirty="0">
              <a:latin typeface="Arial" panose="020B0604020202020204" pitchFamily="34" charset="0"/>
              <a:cs typeface="Arial" panose="020B0604020202020204" pitchFamily="34" charset="0"/>
            </a:endParaRPr>
          </a:p>
          <a:p>
            <a:pPr marL="0" indent="0">
              <a:buFont typeface="Wingdings 2" pitchFamily="18" charset="2"/>
              <a:buNone/>
              <a:defRPr/>
            </a:pPr>
            <a:endParaRPr lang="en-US" sz="2400" dirty="0" smtClean="0">
              <a:latin typeface="Arial" panose="020B0604020202020204" pitchFamily="34" charset="0"/>
              <a:cs typeface="Arial" panose="020B0604020202020204" pitchFamily="34" charset="0"/>
            </a:endParaRPr>
          </a:p>
          <a:p>
            <a:pPr marL="0" indent="0">
              <a:buFont typeface="Wingdings 2" pitchFamily="18" charset="2"/>
              <a:buNone/>
              <a:defRPr/>
            </a:pPr>
            <a:endParaRPr 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81000" y="533400"/>
            <a:ext cx="8382000" cy="457200"/>
          </a:xfrm>
        </p:spPr>
        <p:txBody>
          <a:bodyPr>
            <a:normAutofit fontScale="92500" lnSpcReduction="20000"/>
          </a:bodyPr>
          <a:lstStyle/>
          <a:p>
            <a:r>
              <a:rPr lang="en-US" b="1" dirty="0" smtClean="0">
                <a:solidFill>
                  <a:srgbClr val="C00000"/>
                </a:solidFill>
              </a:rPr>
              <a:t>Learning Objectives</a:t>
            </a:r>
            <a:r>
              <a:rPr lang="en-US" b="1" dirty="0" smtClean="0">
                <a:solidFill>
                  <a:srgbClr val="C00000"/>
                </a:solidFill>
              </a:rPr>
              <a:t>:</a:t>
            </a:r>
            <a:endParaRPr lang="en-US" b="1" dirty="0">
              <a:solidFill>
                <a:srgbClr val="C00000"/>
              </a:solidFill>
            </a:endParaRPr>
          </a:p>
        </p:txBody>
      </p:sp>
      <p:sp>
        <p:nvSpPr>
          <p:cNvPr id="5" name="Subtitle 3"/>
          <p:cNvSpPr txBox="1">
            <a:spLocks/>
          </p:cNvSpPr>
          <p:nvPr/>
        </p:nvSpPr>
        <p:spPr>
          <a:xfrm>
            <a:off x="457200" y="1219200"/>
            <a:ext cx="8382000" cy="5105400"/>
          </a:xfrm>
          <a:prstGeom prst="rect">
            <a:avLst/>
          </a:prstGeom>
        </p:spPr>
        <p:txBody>
          <a:bodyPr vert="horz" lIns="91440" tIns="45720" rIns="91440" bIns="45720" rtlCol="0">
            <a:normAutofit fontScale="32500" lnSpcReduction="20000"/>
          </a:bodyPr>
          <a:lstStyle/>
          <a:p>
            <a:pPr algn="just">
              <a:spcBef>
                <a:spcPct val="20000"/>
              </a:spcBef>
              <a:defRPr/>
            </a:pPr>
            <a:endParaRPr kumimoji="0" lang="en-US" sz="9600" b="1" i="0" u="none" strike="noStrike" kern="1200" cap="none" spc="0" normalizeH="0" baseline="0" noProof="0" dirty="0" smtClean="0">
              <a:ln>
                <a:noFill/>
              </a:ln>
              <a:effectLst/>
              <a:uLnTx/>
              <a:uFillTx/>
              <a:latin typeface="Cambria" panose="02040503050406030204" pitchFamily="18" charset="0"/>
              <a:ea typeface="Cambria" panose="02040503050406030204" pitchFamily="18"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9600" b="1" dirty="0" smtClean="0">
                <a:latin typeface="Cambria" panose="02040503050406030204" pitchFamily="18" charset="0"/>
                <a:ea typeface="Cambria" panose="02040503050406030204" pitchFamily="18" charset="0"/>
              </a:rPr>
              <a:t> </a:t>
            </a:r>
            <a:r>
              <a:rPr lang="en-US" sz="8000" dirty="0" smtClean="0">
                <a:latin typeface="Cambria" panose="02040503050406030204" pitchFamily="18" charset="0"/>
                <a:ea typeface="Cambria" panose="02040503050406030204" pitchFamily="18" charset="0"/>
              </a:rPr>
              <a:t>Infection, Infestation, Infectivity, </a:t>
            </a:r>
            <a:r>
              <a:rPr lang="en-AU" sz="8000" dirty="0" smtClean="0">
                <a:latin typeface="Cambria" panose="02040503050406030204" pitchFamily="18" charset="0"/>
                <a:ea typeface="Cambria" panose="02040503050406030204" pitchFamily="18" charset="0"/>
              </a:rPr>
              <a:t>Infectiousness</a:t>
            </a:r>
            <a:endParaRPr lang="en-AU" sz="8000" dirty="0" smtClean="0">
              <a:latin typeface="Cambria" panose="02040503050406030204" pitchFamily="18" charset="0"/>
              <a:ea typeface="Cambria" panose="02040503050406030204" pitchFamily="18" charset="0"/>
            </a:endParaRP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Infectious disease</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Incubation </a:t>
            </a:r>
            <a:r>
              <a:rPr lang="en-AU" sz="8000" dirty="0" smtClean="0">
                <a:latin typeface="Cambria" panose="02040503050406030204" pitchFamily="18" charset="0"/>
                <a:ea typeface="Cambria" panose="02040503050406030204" pitchFamily="18" charset="0"/>
              </a:rPr>
              <a:t>period</a:t>
            </a:r>
            <a:endParaRPr lang="en-AU" sz="8000" dirty="0" smtClean="0">
              <a:latin typeface="Cambria" panose="02040503050406030204" pitchFamily="18" charset="0"/>
              <a:ea typeface="Cambria" panose="02040503050406030204" pitchFamily="18" charset="0"/>
            </a:endParaRP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Latent period</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Generation time</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Communicable disease, Communicable period</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Carrier, Reservoir, </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Case: Suspected, Probable, Confirmed, </a:t>
            </a:r>
            <a:r>
              <a:rPr lang="en-AU" sz="8000" dirty="0" err="1" smtClean="0">
                <a:latin typeface="Cambria" panose="02040503050406030204" pitchFamily="18" charset="0"/>
                <a:ea typeface="Cambria" panose="02040503050406030204" pitchFamily="18" charset="0"/>
              </a:rPr>
              <a:t>Epi</a:t>
            </a:r>
            <a:r>
              <a:rPr lang="en-AU" sz="8000" dirty="0" smtClean="0">
                <a:latin typeface="Cambria" panose="02040503050406030204" pitchFamily="18" charset="0"/>
                <a:ea typeface="Cambria" panose="02040503050406030204" pitchFamily="18" charset="0"/>
              </a:rPr>
              <a:t>-curve</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Source of infection</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Epidemic, Endemic, Pandemic, Eradication </a:t>
            </a:r>
          </a:p>
          <a:p>
            <a:pPr lvl="0" algn="just">
              <a:spcBef>
                <a:spcPct val="20000"/>
              </a:spcBef>
              <a:buFont typeface="Arial" pitchFamily="34" charset="0"/>
              <a:buChar char="•"/>
            </a:pPr>
            <a:r>
              <a:rPr lang="en-AU" sz="8000" dirty="0" smtClean="0">
                <a:latin typeface="Cambria" panose="02040503050406030204" pitchFamily="18" charset="0"/>
                <a:ea typeface="Cambria" panose="02040503050406030204" pitchFamily="18" charset="0"/>
              </a:rPr>
              <a:t> Segregation, Quarantine, Isolation</a:t>
            </a:r>
            <a:endParaRPr lang="en-US" sz="8000" dirty="0" smtClean="0">
              <a:latin typeface="Cambria" panose="02040503050406030204" pitchFamily="18" charset="0"/>
              <a:ea typeface="Cambria" panose="02040503050406030204" pitchFamily="18" charset="0"/>
            </a:endParaRP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5100" b="1" dirty="0" smtClean="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28662" y="857232"/>
            <a:ext cx="7215238" cy="5143536"/>
          </a:xfrm>
          <a:ln>
            <a:solidFill>
              <a:schemeClr val="tx1"/>
            </a:solidFill>
          </a:ln>
        </p:spPr>
        <p:txBody>
          <a:bodyPr>
            <a:normAutofit fontScale="55000" lnSpcReduction="20000"/>
          </a:bodyPr>
          <a:lstStyle/>
          <a:p>
            <a:r>
              <a:rPr lang="en-AU" dirty="0" smtClean="0">
                <a:solidFill>
                  <a:schemeClr val="tx1"/>
                </a:solidFill>
              </a:rPr>
              <a:t>Case cont...</a:t>
            </a:r>
          </a:p>
          <a:p>
            <a:pPr algn="just">
              <a:buFont typeface="Arial" pitchFamily="34" charset="0"/>
              <a:buChar char="•"/>
            </a:pPr>
            <a:r>
              <a:rPr lang="en-AU" dirty="0" smtClean="0">
                <a:solidFill>
                  <a:schemeClr val="tx1"/>
                </a:solidFill>
              </a:rPr>
              <a:t> </a:t>
            </a:r>
            <a:r>
              <a:rPr lang="en-AU" b="1" dirty="0" smtClean="0">
                <a:solidFill>
                  <a:schemeClr val="tx1"/>
                </a:solidFill>
              </a:rPr>
              <a:t>Primary case</a:t>
            </a:r>
            <a:r>
              <a:rPr lang="en-AU" dirty="0" smtClean="0">
                <a:solidFill>
                  <a:schemeClr val="tx1"/>
                </a:solidFill>
              </a:rPr>
              <a:t>:</a:t>
            </a:r>
          </a:p>
          <a:p>
            <a:pPr algn="just">
              <a:buFont typeface="Arial" pitchFamily="34" charset="0"/>
              <a:buChar char="•"/>
            </a:pPr>
            <a:endParaRPr lang="en-AU" dirty="0" smtClean="0">
              <a:solidFill>
                <a:schemeClr val="tx1"/>
              </a:solidFill>
            </a:endParaRPr>
          </a:p>
          <a:p>
            <a:pPr marL="514350" indent="-514350" algn="just">
              <a:buFont typeface="+mj-lt"/>
              <a:buAutoNum type="arabicPeriod"/>
            </a:pPr>
            <a:r>
              <a:rPr lang="en-AU" sz="3600" dirty="0" smtClean="0">
                <a:solidFill>
                  <a:schemeClr val="tx1"/>
                </a:solidFill>
              </a:rPr>
              <a:t>The individual who introduces the disease into the family or group under study.</a:t>
            </a:r>
          </a:p>
          <a:p>
            <a:pPr marL="514350" indent="-514350" algn="just">
              <a:buFont typeface="+mj-lt"/>
              <a:buAutoNum type="arabicPeriod"/>
            </a:pPr>
            <a:endParaRPr lang="en-AU" sz="3600" dirty="0" smtClean="0">
              <a:solidFill>
                <a:schemeClr val="tx1"/>
              </a:solidFill>
            </a:endParaRPr>
          </a:p>
          <a:p>
            <a:pPr marL="514350" indent="-514350" algn="just">
              <a:buFont typeface="+mj-lt"/>
              <a:buAutoNum type="arabicPeriod"/>
            </a:pPr>
            <a:r>
              <a:rPr lang="en-AU" sz="3600" dirty="0" smtClean="0">
                <a:solidFill>
                  <a:schemeClr val="tx1"/>
                </a:solidFill>
              </a:rPr>
              <a:t>The first case of a communicable disease introduced into the population unit being studied.</a:t>
            </a:r>
          </a:p>
          <a:p>
            <a:pPr marL="514350" indent="-514350" algn="just">
              <a:buFont typeface="+mj-lt"/>
              <a:buAutoNum type="arabicPeriod"/>
            </a:pPr>
            <a:endParaRPr lang="en-AU" sz="3600" dirty="0" smtClean="0">
              <a:solidFill>
                <a:schemeClr val="tx1"/>
              </a:solidFill>
            </a:endParaRPr>
          </a:p>
          <a:p>
            <a:pPr marL="514350" indent="-514350" algn="just">
              <a:buFont typeface="Arial" pitchFamily="34" charset="0"/>
              <a:buChar char="•"/>
            </a:pPr>
            <a:r>
              <a:rPr lang="en-AU" sz="3600" dirty="0" smtClean="0">
                <a:solidFill>
                  <a:schemeClr val="tx1"/>
                </a:solidFill>
              </a:rPr>
              <a:t>Index case: The first case of a disease in a family or other defined group to come to the attention of the investigator. It is not always the primary case.</a:t>
            </a:r>
          </a:p>
          <a:p>
            <a:pPr marL="514350" indent="-514350" algn="just">
              <a:buFont typeface="Arial" pitchFamily="34" charset="0"/>
              <a:buChar char="•"/>
            </a:pPr>
            <a:endParaRPr lang="en-AU" sz="3600" dirty="0" smtClean="0">
              <a:solidFill>
                <a:schemeClr val="tx1"/>
              </a:solidFill>
            </a:endParaRPr>
          </a:p>
          <a:p>
            <a:pPr marL="514350" indent="-514350" algn="just">
              <a:buFont typeface="Arial" pitchFamily="34" charset="0"/>
              <a:buChar char="•"/>
            </a:pPr>
            <a:r>
              <a:rPr lang="en-AU" sz="3600" b="1" dirty="0" smtClean="0">
                <a:solidFill>
                  <a:schemeClr val="tx1"/>
                </a:solidFill>
              </a:rPr>
              <a:t>Secondary case</a:t>
            </a:r>
            <a:r>
              <a:rPr lang="en-AU" sz="3600" dirty="0" smtClean="0">
                <a:solidFill>
                  <a:schemeClr val="tx1"/>
                </a:solidFill>
              </a:rPr>
              <a:t>: The case that develops from contact with primary case.</a:t>
            </a:r>
          </a:p>
          <a:p>
            <a:pPr marL="514350" indent="-514350" algn="just">
              <a:buFont typeface="Arial" pitchFamily="34" charset="0"/>
              <a:buChar char="•"/>
            </a:pPr>
            <a:endParaRPr lang="en-AU" sz="3600" dirty="0" smtClean="0">
              <a:solidFill>
                <a:schemeClr val="tx1"/>
              </a:solidFill>
            </a:endParaRPr>
          </a:p>
          <a:p>
            <a:pPr marL="514350" indent="-514350" algn="just">
              <a:buFont typeface="Arial" pitchFamily="34" charset="0"/>
              <a:buChar char="•"/>
            </a:pPr>
            <a:r>
              <a:rPr lang="en-AU" sz="3600" b="1" dirty="0" smtClean="0">
                <a:solidFill>
                  <a:schemeClr val="tx1"/>
                </a:solidFill>
              </a:rPr>
              <a:t>Serial interval</a:t>
            </a:r>
            <a:r>
              <a:rPr lang="en-AU" sz="3600" dirty="0" smtClean="0">
                <a:solidFill>
                  <a:schemeClr val="tx1"/>
                </a:solidFill>
              </a:rPr>
              <a:t>: The gap in time between the onset of the primary case and the secondary case.</a:t>
            </a:r>
            <a:endParaRPr lang="en-AU" sz="36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685800"/>
            <a:ext cx="8534400" cy="5715000"/>
          </a:xfrm>
          <a:ln>
            <a:solidFill>
              <a:schemeClr val="tx1"/>
            </a:solidFill>
          </a:ln>
        </p:spPr>
        <p:txBody>
          <a:bodyPr>
            <a:normAutofit fontScale="55000" lnSpcReduction="20000"/>
          </a:bodyPr>
          <a:lstStyle/>
          <a:p>
            <a:pPr algn="just"/>
            <a:r>
              <a:rPr lang="en-AU" sz="4400" b="1" dirty="0" smtClean="0">
                <a:solidFill>
                  <a:schemeClr val="tx1"/>
                </a:solidFill>
              </a:rPr>
              <a:t>Epidemic</a:t>
            </a:r>
            <a:r>
              <a:rPr lang="en-AU" sz="4400" dirty="0" smtClean="0">
                <a:solidFill>
                  <a:schemeClr val="tx1"/>
                </a:solidFill>
              </a:rPr>
              <a:t>:</a:t>
            </a:r>
          </a:p>
          <a:p>
            <a:pPr algn="just"/>
            <a:endParaRPr lang="en-AU" dirty="0" smtClean="0">
              <a:solidFill>
                <a:schemeClr val="tx1"/>
              </a:solidFill>
            </a:endParaRPr>
          </a:p>
          <a:p>
            <a:pPr marL="514350" indent="-514350" algn="just">
              <a:buFont typeface="+mj-lt"/>
              <a:buAutoNum type="arabicPeriod"/>
            </a:pPr>
            <a:r>
              <a:rPr lang="en-AU" dirty="0" smtClean="0">
                <a:solidFill>
                  <a:srgbClr val="FF0000"/>
                </a:solidFill>
              </a:rPr>
              <a:t>Unusual occurrence of a disease </a:t>
            </a:r>
            <a:r>
              <a:rPr lang="en-AU" dirty="0" smtClean="0">
                <a:solidFill>
                  <a:schemeClr val="tx1"/>
                </a:solidFill>
              </a:rPr>
              <a:t>in the light of past experience essentially </a:t>
            </a:r>
            <a:r>
              <a:rPr lang="en-AU" dirty="0" smtClean="0">
                <a:solidFill>
                  <a:srgbClr val="FF0000"/>
                </a:solidFill>
              </a:rPr>
              <a:t>affected with common exposures .</a:t>
            </a:r>
          </a:p>
          <a:p>
            <a:pPr marL="514350" indent="-514350" algn="just">
              <a:buFont typeface="+mj-lt"/>
              <a:buAutoNum type="arabicPeriod"/>
            </a:pPr>
            <a:r>
              <a:rPr lang="en-AU" dirty="0" smtClean="0">
                <a:solidFill>
                  <a:schemeClr val="tx1"/>
                </a:solidFill>
              </a:rPr>
              <a:t>The occurrence, in a community or region, of cases of an illness, specific health behaviour, or health related events, clearly, clearly in excess of normal expectancy.</a:t>
            </a:r>
          </a:p>
          <a:p>
            <a:pPr marL="514350" indent="-514350" algn="just">
              <a:buFont typeface="+mj-lt"/>
              <a:buAutoNum type="arabicPeriod"/>
            </a:pPr>
            <a:r>
              <a:rPr lang="en-AU" b="1" dirty="0" smtClean="0">
                <a:solidFill>
                  <a:schemeClr val="tx1"/>
                </a:solidFill>
              </a:rPr>
              <a:t>(</a:t>
            </a:r>
            <a:r>
              <a:rPr lang="en-AU" b="1" dirty="0" err="1" smtClean="0">
                <a:solidFill>
                  <a:schemeClr val="tx1"/>
                </a:solidFill>
              </a:rPr>
              <a:t>syn:outbreak</a:t>
            </a:r>
            <a:r>
              <a:rPr lang="en-AU" b="1" dirty="0" smtClean="0">
                <a:solidFill>
                  <a:schemeClr val="tx1"/>
                </a:solidFill>
              </a:rPr>
              <a:t> </a:t>
            </a:r>
            <a:r>
              <a:rPr lang="en-AU" dirty="0" smtClean="0">
                <a:solidFill>
                  <a:schemeClr val="tx1"/>
                </a:solidFill>
              </a:rPr>
              <a:t>) An epidemic is the occurrence in a community or region of a number of cases of a disease that is unusually large or unexpected for given place and time.</a:t>
            </a:r>
          </a:p>
          <a:p>
            <a:pPr marL="514350" indent="-514350" algn="just"/>
            <a:endParaRPr lang="en-AU" dirty="0" smtClean="0">
              <a:solidFill>
                <a:schemeClr val="tx1"/>
              </a:solidFill>
            </a:endParaRPr>
          </a:p>
          <a:p>
            <a:endParaRPr lang="en-AU" sz="2000" dirty="0" smtClean="0">
              <a:solidFill>
                <a:schemeClr val="tx1"/>
              </a:solidFill>
            </a:endParaRPr>
          </a:p>
          <a:p>
            <a:pPr algn="just"/>
            <a:r>
              <a:rPr lang="en-AU" sz="4400" b="1" dirty="0" smtClean="0">
                <a:solidFill>
                  <a:schemeClr val="tx1"/>
                </a:solidFill>
              </a:rPr>
              <a:t>2 types of epidemic:</a:t>
            </a:r>
          </a:p>
          <a:p>
            <a:pPr algn="just">
              <a:buFont typeface="Arial" pitchFamily="34" charset="0"/>
              <a:buChar char="•"/>
            </a:pPr>
            <a:endParaRPr lang="en-AU" dirty="0" smtClean="0">
              <a:solidFill>
                <a:schemeClr val="tx1"/>
              </a:solidFill>
            </a:endParaRPr>
          </a:p>
          <a:p>
            <a:pPr marL="514350" indent="-514350" algn="just">
              <a:buFont typeface="+mj-lt"/>
              <a:buAutoNum type="arabicPeriod"/>
            </a:pPr>
            <a:r>
              <a:rPr lang="en-AU" b="1" dirty="0" smtClean="0">
                <a:solidFill>
                  <a:schemeClr val="tx1"/>
                </a:solidFill>
              </a:rPr>
              <a:t>Point Source Epidemic</a:t>
            </a:r>
            <a:r>
              <a:rPr lang="en-AU" dirty="0" smtClean="0">
                <a:solidFill>
                  <a:schemeClr val="tx1"/>
                </a:solidFill>
              </a:rPr>
              <a:t>: In a point source epidemic, susceptible individuals are exposed more or less simultaneously to one source of infection. This results in a </a:t>
            </a:r>
            <a:r>
              <a:rPr lang="en-AU" dirty="0" smtClean="0">
                <a:solidFill>
                  <a:srgbClr val="0070C0"/>
                </a:solidFill>
              </a:rPr>
              <a:t>very rapid increased in the number of cases, often in a few hours</a:t>
            </a:r>
            <a:r>
              <a:rPr lang="en-AU" dirty="0" smtClean="0">
                <a:solidFill>
                  <a:schemeClr val="tx1"/>
                </a:solidFill>
              </a:rPr>
              <a:t>. The duration of occurrences of an epidemic is only in a longest period of its incubation period e.g., </a:t>
            </a:r>
            <a:r>
              <a:rPr lang="en-AU" dirty="0" smtClean="0">
                <a:solidFill>
                  <a:srgbClr val="FF0000"/>
                </a:solidFill>
              </a:rPr>
              <a:t>food-poisoning</a:t>
            </a:r>
            <a:r>
              <a:rPr lang="en-AU" dirty="0" smtClean="0">
                <a:solidFill>
                  <a:schemeClr val="tx1"/>
                </a:solidFill>
              </a:rPr>
              <a:t>.</a:t>
            </a:r>
          </a:p>
          <a:p>
            <a:pPr marL="514350" indent="-514350" algn="just">
              <a:buFont typeface="+mj-lt"/>
              <a:buAutoNum type="arabicPeriod"/>
            </a:pPr>
            <a:endParaRPr lang="en-AU" b="1" dirty="0" smtClean="0">
              <a:solidFill>
                <a:schemeClr val="tx1"/>
              </a:solidFill>
            </a:endParaRPr>
          </a:p>
          <a:p>
            <a:pPr marL="514350" indent="-514350" algn="just">
              <a:buFont typeface="+mj-lt"/>
              <a:buAutoNum type="arabicPeriod"/>
            </a:pPr>
            <a:r>
              <a:rPr lang="en-AU" b="1" dirty="0" smtClean="0">
                <a:solidFill>
                  <a:schemeClr val="tx1"/>
                </a:solidFill>
              </a:rPr>
              <a:t>Propagated Source if Epidemic</a:t>
            </a:r>
            <a:r>
              <a:rPr lang="en-AU" dirty="0" smtClean="0">
                <a:solidFill>
                  <a:schemeClr val="tx1"/>
                </a:solidFill>
              </a:rPr>
              <a:t>: In a propagated or </a:t>
            </a:r>
            <a:r>
              <a:rPr lang="en-AU" dirty="0" smtClean="0">
                <a:solidFill>
                  <a:srgbClr val="FF0000"/>
                </a:solidFill>
              </a:rPr>
              <a:t>contagious epidemic</a:t>
            </a:r>
            <a:r>
              <a:rPr lang="en-AU" dirty="0" smtClean="0">
                <a:solidFill>
                  <a:schemeClr val="tx1"/>
                </a:solidFill>
              </a:rPr>
              <a:t>, the disease is passed from person to person and the initial rise in the number of cases is slower. An example is the measles outbreak.</a:t>
            </a:r>
          </a:p>
          <a:p>
            <a:pPr marL="514350" indent="-514350" algn="just">
              <a:buFont typeface="+mj-lt"/>
              <a:buAutoNum type="arabicPeriod"/>
            </a:pPr>
            <a:endParaRPr lang="en-AU" dirty="0" smtClean="0">
              <a:solidFill>
                <a:schemeClr val="tx1"/>
              </a:solidFill>
            </a:endParaRPr>
          </a:p>
          <a:p>
            <a:pPr marL="514350" indent="-514350"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077200" cy="6019800"/>
          </a:xfrm>
          <a:ln>
            <a:solidFill>
              <a:schemeClr val="tx1"/>
            </a:solidFill>
          </a:ln>
        </p:spPr>
        <p:txBody>
          <a:bodyPr>
            <a:normAutofit fontScale="55000" lnSpcReduction="20000"/>
          </a:bodyPr>
          <a:lstStyle/>
          <a:p>
            <a:r>
              <a:rPr lang="en-AU" sz="4500" b="1" dirty="0" smtClean="0">
                <a:solidFill>
                  <a:schemeClr val="tx1"/>
                </a:solidFill>
              </a:rPr>
              <a:t>Endemic</a:t>
            </a:r>
          </a:p>
          <a:p>
            <a:endParaRPr lang="en-AU" dirty="0" smtClean="0">
              <a:solidFill>
                <a:schemeClr val="tx1"/>
              </a:solidFill>
            </a:endParaRPr>
          </a:p>
          <a:p>
            <a:pPr algn="just">
              <a:buFont typeface="Arial" pitchFamily="34" charset="0"/>
              <a:buChar char="•"/>
            </a:pPr>
            <a:r>
              <a:rPr lang="en-AU" dirty="0" smtClean="0">
                <a:solidFill>
                  <a:schemeClr val="tx1"/>
                </a:solidFill>
              </a:rPr>
              <a:t> </a:t>
            </a:r>
            <a:r>
              <a:rPr lang="en-AU" sz="3800" b="1" dirty="0" smtClean="0">
                <a:solidFill>
                  <a:schemeClr val="tx1"/>
                </a:solidFill>
              </a:rPr>
              <a:t>Endemic</a:t>
            </a:r>
            <a:r>
              <a:rPr lang="en-AU" dirty="0" smtClean="0">
                <a:solidFill>
                  <a:schemeClr val="tx1"/>
                </a:solidFill>
              </a:rPr>
              <a:t>:</a:t>
            </a:r>
          </a:p>
          <a:p>
            <a:pPr marL="514350" indent="-514350" algn="just">
              <a:buFont typeface="+mj-lt"/>
              <a:buAutoNum type="arabicPeriod"/>
            </a:pPr>
            <a:r>
              <a:rPr lang="en-AU" dirty="0" smtClean="0">
                <a:solidFill>
                  <a:schemeClr val="tx1"/>
                </a:solidFill>
              </a:rPr>
              <a:t>An endemic disease is one that is usually present in a given </a:t>
            </a:r>
            <a:r>
              <a:rPr lang="en-AU" dirty="0" smtClean="0">
                <a:solidFill>
                  <a:srgbClr val="FF0000"/>
                </a:solidFill>
              </a:rPr>
              <a:t>geographical area or population group at relatively high prevalence and incidence rates</a:t>
            </a:r>
            <a:r>
              <a:rPr lang="en-AU" dirty="0" smtClean="0">
                <a:solidFill>
                  <a:schemeClr val="tx1"/>
                </a:solidFill>
              </a:rPr>
              <a:t>, in comparison with other areas or populations </a:t>
            </a:r>
            <a:r>
              <a:rPr lang="en-AU" dirty="0" err="1" smtClean="0">
                <a:solidFill>
                  <a:schemeClr val="tx1"/>
                </a:solidFill>
              </a:rPr>
              <a:t>e,g</a:t>
            </a:r>
            <a:r>
              <a:rPr lang="en-AU" dirty="0" smtClean="0">
                <a:solidFill>
                  <a:schemeClr val="tx1"/>
                </a:solidFill>
              </a:rPr>
              <a:t>., </a:t>
            </a:r>
            <a:r>
              <a:rPr lang="en-AU" b="1" dirty="0" smtClean="0">
                <a:solidFill>
                  <a:schemeClr val="tx1"/>
                </a:solidFill>
              </a:rPr>
              <a:t>malaria</a:t>
            </a:r>
            <a:r>
              <a:rPr lang="en-AU" dirty="0" smtClean="0">
                <a:solidFill>
                  <a:schemeClr val="tx1"/>
                </a:solidFill>
              </a:rPr>
              <a:t>.</a:t>
            </a:r>
          </a:p>
          <a:p>
            <a:pPr marL="514350" indent="-514350" algn="just">
              <a:buFont typeface="+mj-lt"/>
              <a:buAutoNum type="arabicPeriod"/>
            </a:pPr>
            <a:endParaRPr lang="en-AU" dirty="0" smtClean="0">
              <a:solidFill>
                <a:schemeClr val="tx1"/>
              </a:solidFill>
            </a:endParaRPr>
          </a:p>
          <a:p>
            <a:pPr marL="514350" indent="-514350" algn="just">
              <a:buFont typeface="+mj-lt"/>
              <a:buAutoNum type="arabicPeriod"/>
            </a:pPr>
            <a:r>
              <a:rPr lang="en-AU" dirty="0" smtClean="0">
                <a:solidFill>
                  <a:schemeClr val="tx1"/>
                </a:solidFill>
              </a:rPr>
              <a:t>The </a:t>
            </a:r>
            <a:r>
              <a:rPr lang="en-AU" b="1" dirty="0" smtClean="0">
                <a:solidFill>
                  <a:schemeClr val="tx1"/>
                </a:solidFill>
              </a:rPr>
              <a:t>constant presence </a:t>
            </a:r>
            <a:r>
              <a:rPr lang="en-AU" dirty="0" smtClean="0">
                <a:solidFill>
                  <a:schemeClr val="tx1"/>
                </a:solidFill>
              </a:rPr>
              <a:t>of a disease or infectious agent within a given geographical area or population group, without importation from outside, either throughout the year or in a particular season or yearly basis.</a:t>
            </a:r>
          </a:p>
          <a:p>
            <a:pPr marL="514350" indent="-514350" algn="just"/>
            <a:r>
              <a:rPr lang="en-AU" dirty="0" smtClean="0">
                <a:solidFill>
                  <a:schemeClr val="tx1"/>
                </a:solidFill>
              </a:rPr>
              <a:t>	</a:t>
            </a:r>
          </a:p>
          <a:p>
            <a:pPr marL="514350" indent="-514350" algn="just"/>
            <a:r>
              <a:rPr lang="en-AU" dirty="0" smtClean="0">
                <a:solidFill>
                  <a:schemeClr val="tx1"/>
                </a:solidFill>
              </a:rPr>
              <a:t>	If conditions change either in the host or environment disease may become epidemic.</a:t>
            </a:r>
          </a:p>
          <a:p>
            <a:pPr marL="514350" indent="-514350" algn="just"/>
            <a:endParaRPr lang="en-AU" dirty="0" smtClean="0">
              <a:solidFill>
                <a:schemeClr val="tx1"/>
              </a:solidFill>
            </a:endParaRPr>
          </a:p>
          <a:p>
            <a:pPr algn="just">
              <a:buFont typeface="Arial" pitchFamily="34" charset="0"/>
              <a:buChar char="•"/>
            </a:pPr>
            <a:r>
              <a:rPr lang="en-AU" dirty="0" smtClean="0">
                <a:solidFill>
                  <a:schemeClr val="tx1"/>
                </a:solidFill>
              </a:rPr>
              <a:t> </a:t>
            </a:r>
            <a:r>
              <a:rPr lang="en-AU" b="1" dirty="0" smtClean="0">
                <a:solidFill>
                  <a:schemeClr val="tx1"/>
                </a:solidFill>
              </a:rPr>
              <a:t>Two types of endemic:</a:t>
            </a:r>
          </a:p>
          <a:p>
            <a:pPr marL="514350" indent="-514350" algn="just">
              <a:buFont typeface="+mj-lt"/>
              <a:buAutoNum type="arabicPeriod"/>
            </a:pPr>
            <a:r>
              <a:rPr lang="en-AU" dirty="0" err="1" smtClean="0">
                <a:solidFill>
                  <a:schemeClr val="tx1"/>
                </a:solidFill>
              </a:rPr>
              <a:t>Hyperendemic</a:t>
            </a:r>
            <a:r>
              <a:rPr lang="en-AU" dirty="0" smtClean="0">
                <a:solidFill>
                  <a:schemeClr val="tx1"/>
                </a:solidFill>
              </a:rPr>
              <a:t>: </a:t>
            </a:r>
          </a:p>
          <a:p>
            <a:pPr marL="514350" indent="-514350" algn="just"/>
            <a:r>
              <a:rPr lang="en-AU" dirty="0" smtClean="0">
                <a:solidFill>
                  <a:schemeClr val="tx1"/>
                </a:solidFill>
              </a:rPr>
              <a:t>	A disease that is </a:t>
            </a:r>
            <a:r>
              <a:rPr lang="en-AU" dirty="0" smtClean="0">
                <a:solidFill>
                  <a:srgbClr val="FF0000"/>
                </a:solidFill>
              </a:rPr>
              <a:t>constantly present at a high incidence and/or prevalence rate </a:t>
            </a:r>
            <a:r>
              <a:rPr lang="en-AU" dirty="0" smtClean="0">
                <a:solidFill>
                  <a:schemeClr val="tx1"/>
                </a:solidFill>
              </a:rPr>
              <a:t>and affect all age group equally e.g., malaria, leprosy.</a:t>
            </a:r>
          </a:p>
          <a:p>
            <a:pPr marL="514350" indent="-514350" algn="just">
              <a:buFont typeface="+mj-lt"/>
              <a:buAutoNum type="arabicPeriod"/>
            </a:pPr>
            <a:endParaRPr lang="en-AU" dirty="0" smtClean="0">
              <a:solidFill>
                <a:schemeClr val="tx1"/>
              </a:solidFill>
            </a:endParaRPr>
          </a:p>
          <a:p>
            <a:pPr marL="514350" indent="-514350" algn="just">
              <a:buAutoNum type="arabicPeriod" startAt="2"/>
            </a:pPr>
            <a:r>
              <a:rPr lang="en-AU" dirty="0" err="1" smtClean="0">
                <a:solidFill>
                  <a:schemeClr val="tx1"/>
                </a:solidFill>
              </a:rPr>
              <a:t>Holoendemic</a:t>
            </a:r>
            <a:r>
              <a:rPr lang="en-AU" dirty="0" smtClean="0">
                <a:solidFill>
                  <a:schemeClr val="tx1"/>
                </a:solidFill>
              </a:rPr>
              <a:t>: </a:t>
            </a:r>
          </a:p>
          <a:p>
            <a:pPr marL="514350" indent="-514350" algn="just"/>
            <a:r>
              <a:rPr lang="en-AU" dirty="0" smtClean="0">
                <a:solidFill>
                  <a:schemeClr val="tx1"/>
                </a:solidFill>
              </a:rPr>
              <a:t>	A disease for which a </a:t>
            </a:r>
            <a:r>
              <a:rPr lang="en-AU" dirty="0" smtClean="0">
                <a:solidFill>
                  <a:srgbClr val="FF0000"/>
                </a:solidFill>
              </a:rPr>
              <a:t>high prevalence level of infection begins early in life and affects </a:t>
            </a:r>
            <a:endParaRPr lang="en-AU" dirty="0" smtClean="0">
              <a:solidFill>
                <a:schemeClr val="tx1"/>
              </a:solidFill>
            </a:endParaRPr>
          </a:p>
          <a:p>
            <a:pPr marL="514350" indent="-514350" algn="just">
              <a:buFont typeface="+mj-lt"/>
              <a:buAutoNum type="arabicPeriod"/>
            </a:pPr>
            <a:endParaRPr lang="en-AU" dirty="0" smtClean="0">
              <a:solidFill>
                <a:schemeClr val="tx1"/>
              </a:solidFill>
            </a:endParaRPr>
          </a:p>
          <a:p>
            <a:pPr marL="514350" indent="-514350" algn="just">
              <a:buFont typeface="+mj-lt"/>
              <a:buAutoNum type="arabicPeriod"/>
            </a:pPr>
            <a:endParaRPr lang="en-AU" dirty="0" smtClean="0">
              <a:solidFill>
                <a:schemeClr val="tx1"/>
              </a:solidFill>
            </a:endParaRPr>
          </a:p>
          <a:p>
            <a:endParaRPr lang="en-AU" dirty="0">
              <a:solidFill>
                <a:schemeClr val="tx1"/>
              </a:solidFill>
            </a:endParaRPr>
          </a:p>
        </p:txBody>
      </p:sp>
    </p:spTree>
    <p:extLst>
      <p:ext uri="{BB962C8B-B14F-4D97-AF65-F5344CB8AC3E}">
        <p14:creationId xmlns:p14="http://schemas.microsoft.com/office/powerpoint/2010/main" xmlns="" val="42068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428625" y="228600"/>
            <a:ext cx="7772400" cy="776288"/>
          </a:xfrm>
        </p:spPr>
        <p:txBody>
          <a:bodyPr rtlCol="0">
            <a:normAutofit/>
          </a:bodyPr>
          <a:lstStyle/>
          <a:p>
            <a:pPr eaLnBrk="1" fontAlgn="auto" hangingPunct="1">
              <a:spcAft>
                <a:spcPts val="0"/>
              </a:spcAft>
              <a:defRPr/>
            </a:pPr>
            <a:r>
              <a:rPr lang="en-US" sz="3600" b="1" u="sng" dirty="0" err="1" smtClean="0">
                <a:solidFill>
                  <a:srgbClr val="FF0000"/>
                </a:solidFill>
              </a:rPr>
              <a:t>Epi</a:t>
            </a:r>
            <a:r>
              <a:rPr lang="en-US" sz="3600" b="1" u="sng" dirty="0" smtClean="0">
                <a:solidFill>
                  <a:srgbClr val="FF0000"/>
                </a:solidFill>
              </a:rPr>
              <a:t> Curve</a:t>
            </a:r>
          </a:p>
        </p:txBody>
      </p:sp>
      <p:sp>
        <p:nvSpPr>
          <p:cNvPr id="17411" name="Rectangle 3"/>
          <p:cNvSpPr>
            <a:spLocks noGrp="1" noChangeArrowheads="1"/>
          </p:cNvSpPr>
          <p:nvPr>
            <p:ph idx="1"/>
          </p:nvPr>
        </p:nvSpPr>
        <p:spPr>
          <a:xfrm>
            <a:off x="533400" y="1295400"/>
            <a:ext cx="8105775" cy="4976814"/>
          </a:xfrm>
        </p:spPr>
        <p:txBody>
          <a:bodyPr>
            <a:normAutofit fontScale="70000" lnSpcReduction="20000"/>
          </a:bodyPr>
          <a:lstStyle/>
          <a:p>
            <a:r>
              <a:rPr lang="en-US" sz="2800" b="1" dirty="0" smtClean="0"/>
              <a:t>To show the time course of a disease outbreak or epidemic, we use a </a:t>
            </a:r>
            <a:r>
              <a:rPr lang="en-US" sz="2800" dirty="0" smtClean="0"/>
              <a:t>specialized graph called an </a:t>
            </a:r>
            <a:r>
              <a:rPr lang="en-US" sz="2800" b="1" dirty="0" smtClean="0"/>
              <a:t>epidemic curve. </a:t>
            </a:r>
          </a:p>
          <a:p>
            <a:r>
              <a:rPr lang="en-US" sz="2800" dirty="0" smtClean="0"/>
              <a:t>For very acute diseases with short incubation periods (i.e., time period between exposure and onset of symptoms is short), we may show time as the hour of onset. For diseases with longer incubation periods, we might show time in 1-day, 2-day, 3-day, 1-week, or other appropriate intervals.</a:t>
            </a:r>
          </a:p>
          <a:p>
            <a:r>
              <a:rPr lang="en-US" sz="2800" dirty="0" smtClean="0"/>
              <a:t>By convention, we use this format, called</a:t>
            </a:r>
          </a:p>
          <a:p>
            <a:pPr>
              <a:buFont typeface="Wingdings" pitchFamily="2" charset="2"/>
              <a:buNone/>
            </a:pPr>
            <a:r>
              <a:rPr lang="en-US" sz="2800" dirty="0" smtClean="0"/>
              <a:t>    a </a:t>
            </a:r>
            <a:r>
              <a:rPr lang="en-US" sz="2800" b="1" dirty="0" smtClean="0"/>
              <a:t>histogram, for epidemic curves. </a:t>
            </a:r>
          </a:p>
          <a:p>
            <a:pPr>
              <a:buFont typeface="Wingdings" pitchFamily="2" charset="2"/>
              <a:buNone/>
            </a:pPr>
            <a:endParaRPr lang="en-US" sz="2800" b="1" dirty="0" smtClean="0"/>
          </a:p>
          <a:p>
            <a:pPr>
              <a:lnSpc>
                <a:spcPct val="80000"/>
              </a:lnSpc>
            </a:pPr>
            <a:r>
              <a:rPr lang="en-US" sz="2800" dirty="0" smtClean="0"/>
              <a:t>In common source epidemics, the main feature of epidemic curve is-</a:t>
            </a:r>
          </a:p>
          <a:p>
            <a:pPr lvl="1">
              <a:lnSpc>
                <a:spcPct val="80000"/>
              </a:lnSpc>
              <a:buClr>
                <a:schemeClr val="tx2"/>
              </a:buClr>
              <a:buFont typeface="Wingdings" pitchFamily="2" charset="2"/>
              <a:buChar char="Ø"/>
            </a:pPr>
            <a:r>
              <a:rPr lang="en-US" dirty="0" smtClean="0"/>
              <a:t>The epidemic curve rises and falls abruptly within a short period following exposure usually as a single spike (</a:t>
            </a:r>
            <a:r>
              <a:rPr lang="en-US" dirty="0" err="1" smtClean="0"/>
              <a:t>Holomiantic</a:t>
            </a:r>
            <a:r>
              <a:rPr lang="en-US" dirty="0" smtClean="0"/>
              <a:t> curve).</a:t>
            </a:r>
          </a:p>
          <a:p>
            <a:pPr lvl="2">
              <a:lnSpc>
                <a:spcPct val="80000"/>
              </a:lnSpc>
              <a:buClr>
                <a:schemeClr val="tx2"/>
              </a:buClr>
              <a:buFont typeface="Wingdings" pitchFamily="2" charset="2"/>
              <a:buChar char="Ø"/>
            </a:pPr>
            <a:endParaRPr lang="en-US" dirty="0" smtClean="0"/>
          </a:p>
          <a:p>
            <a:pPr>
              <a:lnSpc>
                <a:spcPct val="80000"/>
              </a:lnSpc>
            </a:pPr>
            <a:r>
              <a:rPr lang="en-US" sz="2800" dirty="0" smtClean="0"/>
              <a:t>In propagated epidemics, the main feature of epidemic curve is-</a:t>
            </a:r>
          </a:p>
          <a:p>
            <a:pPr lvl="1">
              <a:lnSpc>
                <a:spcPct val="80000"/>
              </a:lnSpc>
              <a:buClr>
                <a:schemeClr val="tx2"/>
              </a:buClr>
              <a:buFont typeface="Wingdings" pitchFamily="2" charset="2"/>
              <a:buChar char="Ø"/>
            </a:pPr>
            <a:r>
              <a:rPr lang="en-US" dirty="0" smtClean="0"/>
              <a:t>The epidemic curve shows slow rises, long duration and slow fall (</a:t>
            </a:r>
            <a:r>
              <a:rPr lang="en-US" dirty="0" err="1" smtClean="0"/>
              <a:t>Prosodemic</a:t>
            </a:r>
            <a:r>
              <a:rPr lang="en-US" dirty="0" smtClean="0"/>
              <a:t> curve).</a:t>
            </a:r>
          </a:p>
          <a:p>
            <a:pPr>
              <a:lnSpc>
                <a:spcPct val="80000"/>
              </a:lnSpc>
              <a:buNone/>
            </a:pPr>
            <a:r>
              <a:rPr lang="en-US" sz="1600" dirty="0" smtClean="0"/>
              <a:t>                                                                                                        </a:t>
            </a:r>
          </a:p>
          <a:p>
            <a:pPr>
              <a:lnSpc>
                <a:spcPct val="80000"/>
              </a:lnSpc>
              <a:buNone/>
            </a:pPr>
            <a:r>
              <a:rPr lang="en-US" sz="1200" dirty="0" smtClean="0"/>
              <a:t>                                                                                                                 </a:t>
            </a:r>
          </a:p>
          <a:p>
            <a:pPr>
              <a:lnSpc>
                <a:spcPct val="80000"/>
              </a:lnSpc>
              <a:buNone/>
            </a:pPr>
            <a:r>
              <a:rPr lang="en-US" sz="1200" dirty="0" smtClean="0"/>
              <a:t>                                                                                                                                              </a:t>
            </a:r>
            <a:endParaRPr lang="en-US" sz="1600" dirty="0" smtClean="0"/>
          </a:p>
          <a:p>
            <a:pPr>
              <a:buFont typeface="Wingdings" pitchFamily="2" charset="2"/>
              <a:buNone/>
            </a:pPr>
            <a:endParaRPr lang="en-US" dirty="0" smtClean="0"/>
          </a:p>
        </p:txBody>
      </p:sp>
      <p:sp>
        <p:nvSpPr>
          <p:cNvPr id="17412" name="Rectangle 11"/>
          <p:cNvSpPr>
            <a:spLocks noGrp="1" noChangeArrowheads="1"/>
          </p:cNvSpPr>
          <p:nvPr>
            <p:ph type="sldNum" sz="quarter" idx="12"/>
          </p:nvPr>
        </p:nvSpPr>
        <p:spPr bwMode="auto">
          <a:xfrm>
            <a:off x="7010400" y="6492876"/>
            <a:ext cx="2133600" cy="365125"/>
          </a:xfrm>
          <a:noFill/>
          <a:ln>
            <a:round/>
            <a:headEnd/>
            <a:tailEnd/>
          </a:ln>
        </p:spPr>
        <p:txBody>
          <a:bodyPr/>
          <a:lstStyle/>
          <a:p>
            <a:fld id="{A1EE955E-FBBA-47B0-9870-8067F47D4970}" type="slidenum">
              <a:rPr lang="en-US" sz="2400">
                <a:solidFill>
                  <a:srgbClr val="0070C0"/>
                </a:solidFill>
              </a:rPr>
              <a:pPr/>
              <a:t>23</a:t>
            </a:fld>
            <a:endParaRPr lang="en-US" sz="2400">
              <a:solidFill>
                <a:srgbClr val="0070C0"/>
              </a:solidFill>
            </a:endParaRP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itle 1"/>
          <p:cNvSpPr>
            <a:spLocks noGrp="1"/>
          </p:cNvSpPr>
          <p:nvPr>
            <p:ph type="title"/>
          </p:nvPr>
        </p:nvSpPr>
        <p:spPr>
          <a:xfrm>
            <a:off x="685800" y="990600"/>
            <a:ext cx="7772400" cy="533400"/>
          </a:xfrm>
        </p:spPr>
        <p:txBody>
          <a:bodyPr rtlCol="0">
            <a:normAutofit fontScale="90000"/>
          </a:bodyPr>
          <a:lstStyle/>
          <a:p>
            <a:pPr eaLnBrk="1" fontAlgn="auto" hangingPunct="1">
              <a:spcAft>
                <a:spcPts val="0"/>
              </a:spcAft>
              <a:defRPr/>
            </a:pPr>
            <a:r>
              <a:rPr lang="en-US" dirty="0" smtClean="0">
                <a:solidFill>
                  <a:srgbClr val="FF0000"/>
                </a:solidFill>
              </a:rPr>
              <a:t>Example of an epidemic curve</a:t>
            </a:r>
          </a:p>
        </p:txBody>
      </p:sp>
      <p:pic>
        <p:nvPicPr>
          <p:cNvPr id="36867" name="Picture 2" descr="C:\Documents and Settings\USER\My Documents\My Pictures\fi15.gif"/>
          <p:cNvPicPr>
            <a:picLocks noGrp="1" noChangeAspect="1" noChangeArrowheads="1"/>
          </p:cNvPicPr>
          <p:nvPr>
            <p:ph idx="1"/>
          </p:nvPr>
        </p:nvPicPr>
        <p:blipFill>
          <a:blip r:embed="rId3"/>
          <a:srcRect/>
          <a:stretch>
            <a:fillRect/>
          </a:stretch>
        </p:blipFill>
        <p:spPr>
          <a:xfrm>
            <a:off x="457200" y="1600200"/>
            <a:ext cx="8382000" cy="4648200"/>
          </a:xfrm>
          <a:noFill/>
        </p:spPr>
      </p:pic>
      <p:sp>
        <p:nvSpPr>
          <p:cNvPr id="21508" name="Slide Number Placeholder 3"/>
          <p:cNvSpPr txBox="1">
            <a:spLocks noGrp="1"/>
          </p:cNvSpPr>
          <p:nvPr/>
        </p:nvSpPr>
        <p:spPr bwMode="auto">
          <a:xfrm>
            <a:off x="8229600" y="6413500"/>
            <a:ext cx="914400" cy="457200"/>
          </a:xfrm>
          <a:prstGeom prst="rect">
            <a:avLst/>
          </a:prstGeom>
          <a:noFill/>
          <a:ln w="9525">
            <a:noFill/>
            <a:miter lim="800000"/>
            <a:headEnd/>
            <a:tailEnd/>
          </a:ln>
        </p:spPr>
        <p:txBody>
          <a:bodyPr anchor="b"/>
          <a:lstStyle/>
          <a:p>
            <a:pPr algn="r" eaLnBrk="1" hangingPunct="1"/>
            <a:fld id="{B1F2AB06-9C19-4B1F-B5BD-106A37C0EC7C}" type="slidenum">
              <a:rPr lang="en-US">
                <a:solidFill>
                  <a:schemeClr val="tx2"/>
                </a:solidFill>
              </a:rPr>
              <a:pPr algn="r" eaLnBrk="1" hangingPunct="1"/>
              <a:t>24</a:t>
            </a:fld>
            <a:endParaRPr lang="en-US">
              <a:solidFill>
                <a:schemeClr val="tx2"/>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6867"/>
                                        </p:tgtEl>
                                        <p:attrNameLst>
                                          <p:attrName>style.visibility</p:attrName>
                                        </p:attrNameLst>
                                      </p:cBhvr>
                                      <p:to>
                                        <p:strVal val="visible"/>
                                      </p:to>
                                    </p:set>
                                    <p:animEffect transition="in" filter="blinds(horizontal)">
                                      <p:cBhvr>
                                        <p:cTn id="7" dur="5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4414" y="928670"/>
            <a:ext cx="6557986" cy="4710130"/>
          </a:xfrm>
          <a:ln>
            <a:solidFill>
              <a:schemeClr val="tx1"/>
            </a:solidFill>
          </a:ln>
        </p:spPr>
        <p:txBody>
          <a:bodyPr>
            <a:normAutofit fontScale="85000" lnSpcReduction="20000"/>
          </a:bodyPr>
          <a:lstStyle/>
          <a:p>
            <a:r>
              <a:rPr lang="en-AU" b="1" dirty="0" smtClean="0">
                <a:solidFill>
                  <a:schemeClr val="tx1"/>
                </a:solidFill>
              </a:rPr>
              <a:t>Epidemic Curve</a:t>
            </a:r>
          </a:p>
          <a:p>
            <a:endParaRPr lang="en-AU" dirty="0" smtClean="0">
              <a:solidFill>
                <a:schemeClr val="tx1"/>
              </a:solidFill>
            </a:endParaRPr>
          </a:p>
          <a:p>
            <a:pPr algn="just">
              <a:buFont typeface="Arial" pitchFamily="34" charset="0"/>
              <a:buChar char="•"/>
            </a:pPr>
            <a:r>
              <a:rPr lang="en-AU" dirty="0" smtClean="0">
                <a:solidFill>
                  <a:schemeClr val="tx1"/>
                </a:solidFill>
              </a:rPr>
              <a:t> A graphic plotting of the distribution of cases by time of onset.</a:t>
            </a:r>
          </a:p>
          <a:p>
            <a:pPr algn="just">
              <a:buFont typeface="Arial" pitchFamily="34" charset="0"/>
              <a:buChar char="•"/>
            </a:pPr>
            <a:endParaRPr lang="en-AU" dirty="0" smtClean="0">
              <a:solidFill>
                <a:schemeClr val="tx1"/>
              </a:solidFill>
            </a:endParaRPr>
          </a:p>
          <a:p>
            <a:pPr algn="just">
              <a:buFont typeface="Arial" pitchFamily="34" charset="0"/>
              <a:buChar char="•"/>
            </a:pPr>
            <a:r>
              <a:rPr lang="en-AU" dirty="0" smtClean="0">
                <a:solidFill>
                  <a:schemeClr val="tx1"/>
                </a:solidFill>
              </a:rPr>
              <a:t> The epidemic curve may suggest:</a:t>
            </a:r>
          </a:p>
          <a:p>
            <a:pPr algn="just">
              <a:buFont typeface="Arial" pitchFamily="34" charset="0"/>
              <a:buChar char="•"/>
            </a:pPr>
            <a:endParaRPr lang="en-AU" dirty="0" smtClean="0">
              <a:solidFill>
                <a:schemeClr val="tx1"/>
              </a:solidFill>
            </a:endParaRPr>
          </a:p>
          <a:p>
            <a:pPr marL="971550" lvl="1" indent="-514350" algn="just">
              <a:buFont typeface="+mj-lt"/>
              <a:buAutoNum type="arabicPeriod"/>
            </a:pPr>
            <a:r>
              <a:rPr lang="en-AU" dirty="0" smtClean="0">
                <a:solidFill>
                  <a:schemeClr val="tx1"/>
                </a:solidFill>
              </a:rPr>
              <a:t>A time relationship with exposure to a suspected source.</a:t>
            </a:r>
          </a:p>
          <a:p>
            <a:pPr marL="971550" lvl="1" indent="-514350" algn="just">
              <a:buFont typeface="+mj-lt"/>
              <a:buAutoNum type="arabicPeriod"/>
            </a:pPr>
            <a:r>
              <a:rPr lang="en-AU" dirty="0" smtClean="0">
                <a:solidFill>
                  <a:schemeClr val="tx1"/>
                </a:solidFill>
              </a:rPr>
              <a:t>A cyclical or seasonal pattern suggestive of a particular infection, and common source or propagated spread of the disease.	</a:t>
            </a:r>
          </a:p>
          <a:p>
            <a:endParaRPr lang="en-AU" dirty="0" smtClean="0">
              <a:solidFill>
                <a:schemeClr val="tx1"/>
              </a:solidFill>
            </a:endParaRPr>
          </a:p>
          <a:p>
            <a:endParaRPr lang="en-AU" dirty="0">
              <a:solidFill>
                <a:schemeClr val="tx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077200" cy="5867400"/>
          </a:xfrm>
          <a:ln>
            <a:solidFill>
              <a:schemeClr val="tx1"/>
            </a:solidFill>
          </a:ln>
        </p:spPr>
        <p:txBody>
          <a:bodyPr>
            <a:normAutofit fontScale="77500" lnSpcReduction="20000"/>
          </a:bodyPr>
          <a:lstStyle/>
          <a:p>
            <a:r>
              <a:rPr lang="en-AU" b="1" dirty="0" smtClean="0">
                <a:solidFill>
                  <a:schemeClr val="tx1"/>
                </a:solidFill>
              </a:rPr>
              <a:t>Pandemic (Global disease)</a:t>
            </a:r>
          </a:p>
          <a:p>
            <a:pPr algn="just"/>
            <a:r>
              <a:rPr lang="en-AU" dirty="0" smtClean="0">
                <a:solidFill>
                  <a:schemeClr val="tx1"/>
                </a:solidFill>
              </a:rPr>
              <a:t>A disease is pandemic when an epidemic usually </a:t>
            </a:r>
            <a:r>
              <a:rPr lang="en-AU" dirty="0" smtClean="0">
                <a:solidFill>
                  <a:srgbClr val="FF0000"/>
                </a:solidFill>
              </a:rPr>
              <a:t>affecting a large proportion of the population and occurring over a very wide geographical area </a:t>
            </a:r>
            <a:r>
              <a:rPr lang="en-AU" dirty="0" smtClean="0">
                <a:solidFill>
                  <a:schemeClr val="tx1"/>
                </a:solidFill>
              </a:rPr>
              <a:t>such as a section of a nation, the entire nation, a continent or the world e.g. HIV/AIDS, Avian influenza etc.</a:t>
            </a:r>
          </a:p>
          <a:p>
            <a:pPr algn="just"/>
            <a:endParaRPr lang="en-AU" b="1" dirty="0" smtClean="0">
              <a:solidFill>
                <a:schemeClr val="tx1"/>
              </a:solidFill>
            </a:endParaRPr>
          </a:p>
          <a:p>
            <a:r>
              <a:rPr lang="en-AU" b="1" dirty="0" smtClean="0">
                <a:solidFill>
                  <a:schemeClr val="tx1"/>
                </a:solidFill>
              </a:rPr>
              <a:t>Sporadic:</a:t>
            </a:r>
          </a:p>
          <a:p>
            <a:pPr algn="just">
              <a:buFont typeface="Arial" pitchFamily="34" charset="0"/>
              <a:buChar char="•"/>
            </a:pPr>
            <a:r>
              <a:rPr lang="en-AU" dirty="0" smtClean="0">
                <a:solidFill>
                  <a:schemeClr val="tx1"/>
                </a:solidFill>
              </a:rPr>
              <a:t>A disease is sporadic when the cases 	occur </a:t>
            </a:r>
            <a:r>
              <a:rPr lang="en-AU" dirty="0" smtClean="0">
                <a:solidFill>
                  <a:srgbClr val="FF0000"/>
                </a:solidFill>
              </a:rPr>
              <a:t>irregularly , haphazardly from time 	to time and generally infrequently</a:t>
            </a:r>
            <a:r>
              <a:rPr lang="en-AU" dirty="0" smtClean="0">
                <a:solidFill>
                  <a:schemeClr val="tx1"/>
                </a:solidFill>
              </a:rPr>
              <a:t>. The 	cases are so few and separated widely in 	space and time that they show little or no 	connection with each other, nor a 	recognizable common source of infection, 	e.g., tetanus, poliomyelitis etc. </a:t>
            </a:r>
          </a:p>
          <a:p>
            <a:pPr algn="just">
              <a:buFont typeface="Arial" pitchFamily="34" charset="0"/>
              <a:buChar char="•"/>
            </a:pPr>
            <a:r>
              <a:rPr lang="en-AU" dirty="0" smtClean="0">
                <a:solidFill>
                  <a:schemeClr val="tx1"/>
                </a:solidFill>
              </a:rPr>
              <a:t>A sporadic 	disease may be the starting point of an 		epidemic when conditions are favourable 	for its spread.</a:t>
            </a:r>
          </a:p>
          <a:p>
            <a:pPr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1357298"/>
            <a:ext cx="6700862" cy="4281502"/>
          </a:xfrm>
          <a:ln>
            <a:solidFill>
              <a:schemeClr val="tx1"/>
            </a:solidFill>
          </a:ln>
        </p:spPr>
        <p:txBody>
          <a:bodyPr/>
          <a:lstStyle/>
          <a:p>
            <a:r>
              <a:rPr lang="en-AU" b="1" dirty="0" err="1" smtClean="0">
                <a:solidFill>
                  <a:schemeClr val="tx1"/>
                </a:solidFill>
              </a:rPr>
              <a:t>Zoonosis</a:t>
            </a:r>
            <a:endParaRPr lang="en-AU" b="1" dirty="0" smtClean="0">
              <a:solidFill>
                <a:schemeClr val="tx1"/>
              </a:solidFill>
            </a:endParaRPr>
          </a:p>
          <a:p>
            <a:pPr algn="just">
              <a:buFont typeface="Arial" pitchFamily="34" charset="0"/>
              <a:buChar char="•"/>
            </a:pPr>
            <a:r>
              <a:rPr lang="en-AU" dirty="0" smtClean="0">
                <a:solidFill>
                  <a:schemeClr val="tx1"/>
                </a:solidFill>
              </a:rPr>
              <a:t> </a:t>
            </a:r>
            <a:r>
              <a:rPr lang="en-AU" dirty="0" err="1" smtClean="0">
                <a:solidFill>
                  <a:schemeClr val="tx1"/>
                </a:solidFill>
              </a:rPr>
              <a:t>Zoonosis</a:t>
            </a:r>
            <a:r>
              <a:rPr lang="en-AU" dirty="0" smtClean="0">
                <a:solidFill>
                  <a:schemeClr val="tx1"/>
                </a:solidFill>
              </a:rPr>
              <a:t>:</a:t>
            </a:r>
          </a:p>
          <a:p>
            <a:pPr algn="just"/>
            <a:r>
              <a:rPr lang="en-AU" dirty="0" smtClean="0">
                <a:solidFill>
                  <a:schemeClr val="tx1"/>
                </a:solidFill>
              </a:rPr>
              <a:t>	An infection or infectious disease 	transmissible </a:t>
            </a:r>
            <a:r>
              <a:rPr lang="en-AU" dirty="0" smtClean="0">
                <a:solidFill>
                  <a:srgbClr val="FF0000"/>
                </a:solidFill>
              </a:rPr>
              <a:t>under natural 	conditions from animals to man</a:t>
            </a:r>
            <a:r>
              <a:rPr lang="en-AU" dirty="0" smtClean="0">
                <a:solidFill>
                  <a:schemeClr val="tx1"/>
                </a:solidFill>
              </a:rPr>
              <a:t>. 	May be enzootic or epizootic- 	e.g., rabies, plague, bovine 	tuberculosis, anthrax etc.</a:t>
            </a:r>
            <a:endParaRPr lang="en-AU" dirty="0">
              <a:solidFill>
                <a:schemeClr val="tx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85728"/>
            <a:ext cx="8534400" cy="6072230"/>
          </a:xfrm>
          <a:ln>
            <a:solidFill>
              <a:schemeClr val="tx1"/>
            </a:solidFill>
          </a:ln>
        </p:spPr>
        <p:txBody>
          <a:bodyPr/>
          <a:lstStyle/>
          <a:p>
            <a:r>
              <a:rPr lang="en-AU" dirty="0" smtClean="0">
                <a:solidFill>
                  <a:schemeClr val="tx1"/>
                </a:solidFill>
              </a:rPr>
              <a:t>Movement of disease</a:t>
            </a:r>
          </a:p>
          <a:p>
            <a:endParaRPr lang="en-AU" dirty="0">
              <a:solidFill>
                <a:schemeClr val="tx1"/>
              </a:solidFill>
            </a:endParaRPr>
          </a:p>
        </p:txBody>
      </p:sp>
      <p:graphicFrame>
        <p:nvGraphicFramePr>
          <p:cNvPr id="4" name="Table 3"/>
          <p:cNvGraphicFramePr>
            <a:graphicFrameLocks noGrp="1"/>
          </p:cNvGraphicFramePr>
          <p:nvPr/>
        </p:nvGraphicFramePr>
        <p:xfrm>
          <a:off x="1214414" y="1000108"/>
          <a:ext cx="6096000" cy="5125720"/>
        </p:xfrm>
        <a:graphic>
          <a:graphicData uri="http://schemas.openxmlformats.org/drawingml/2006/table">
            <a:tbl>
              <a:tblPr firstRow="1" bandRow="1">
                <a:tableStyleId>{5C22544A-7EE6-4342-B048-85BDC9FD1C3A}</a:tableStyleId>
              </a:tblPr>
              <a:tblGrid>
                <a:gridCol w="1143008"/>
                <a:gridCol w="1904992"/>
                <a:gridCol w="1524000"/>
                <a:gridCol w="1524000"/>
              </a:tblGrid>
              <a:tr h="370840">
                <a:tc>
                  <a:txBody>
                    <a:bodyPr/>
                    <a:lstStyle/>
                    <a:p>
                      <a:r>
                        <a:rPr lang="en-AU" dirty="0" smtClean="0">
                          <a:solidFill>
                            <a:schemeClr val="tx1"/>
                          </a:solidFill>
                        </a:rPr>
                        <a:t>Pattern</a:t>
                      </a:r>
                      <a:endParaRPr lang="en-AU" dirty="0">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solidFill>
                            <a:schemeClr val="tx1"/>
                          </a:solidFill>
                        </a:rPr>
                        <a:t>No. Of persons involved</a:t>
                      </a:r>
                      <a:endParaRPr lang="en-A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solidFill>
                            <a:schemeClr val="tx1"/>
                          </a:solidFill>
                        </a:rPr>
                        <a:t>Period for which mass disease lasts </a:t>
                      </a:r>
                      <a:endParaRPr lang="en-AU"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solidFill>
                            <a:schemeClr val="tx1"/>
                          </a:solidFill>
                        </a:rPr>
                        <a:t>Territorial extent of disease outbreak</a:t>
                      </a:r>
                      <a:endParaRPr lang="en-AU" dirty="0">
                        <a:solidFill>
                          <a:schemeClr val="tx1"/>
                        </a:solidFill>
                      </a:endParaRPr>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r>
                        <a:rPr lang="en-AU" dirty="0" smtClean="0"/>
                        <a:t>Sporadic</a:t>
                      </a:r>
                      <a:endParaRPr lang="en-AU"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Small</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Short</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Scattered</a:t>
                      </a:r>
                      <a:endParaRPr lang="en-AU" dirty="0"/>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r>
                        <a:rPr lang="en-AU" dirty="0" smtClean="0"/>
                        <a:t>Endemic</a:t>
                      </a:r>
                      <a:endParaRPr lang="en-AU"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High-Large</a:t>
                      </a:r>
                      <a:r>
                        <a:rPr lang="en-AU" baseline="0" dirty="0" smtClean="0"/>
                        <a:t> (within average fluctuation)</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Long (continuous)</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Localized</a:t>
                      </a:r>
                      <a:endParaRPr lang="en-AU" dirty="0"/>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r>
                        <a:rPr lang="en-AU" dirty="0" smtClean="0"/>
                        <a:t>Epidemic</a:t>
                      </a:r>
                      <a:endParaRPr lang="en-AU"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AU" baseline="0" dirty="0" smtClean="0"/>
                        <a:t>Unusual Number</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Short (usually </a:t>
                      </a:r>
                      <a:r>
                        <a:rPr lang="en-AU" dirty="0" err="1" smtClean="0"/>
                        <a:t>comm.disease</a:t>
                      </a:r>
                      <a:r>
                        <a:rPr lang="en-AU" dirty="0" smtClean="0"/>
                        <a:t>) or Long (usually NCDs)</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Localized regional, or extensive</a:t>
                      </a:r>
                      <a:endParaRPr lang="en-AU" dirty="0"/>
                    </a:p>
                  </a:txBody>
                  <a:tcPr>
                    <a:lnL w="12700" cap="flat" cmpd="sng" algn="ctr">
                      <a:solidFill>
                        <a:schemeClr val="tx1"/>
                      </a:solidFill>
                      <a:prstDash val="solid"/>
                      <a:round/>
                      <a:headEnd type="none" w="med" len="med"/>
                      <a:tailEnd type="none" w="med" len="med"/>
                    </a:lnL>
                    <a:solidFill>
                      <a:schemeClr val="bg1"/>
                    </a:solidFill>
                  </a:tcPr>
                </a:tc>
              </a:tr>
              <a:tr h="370840">
                <a:tc>
                  <a:txBody>
                    <a:bodyPr/>
                    <a:lstStyle/>
                    <a:p>
                      <a:r>
                        <a:rPr lang="en-AU" dirty="0" smtClean="0"/>
                        <a:t>Pandemic</a:t>
                      </a:r>
                      <a:endParaRPr lang="en-AU"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Large</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Short Spreads</a:t>
                      </a:r>
                      <a:r>
                        <a:rPr lang="en-AU" baseline="0" dirty="0" smtClean="0"/>
                        <a:t> from one country to another in a short time</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r>
                        <a:rPr lang="en-AU" dirty="0" smtClean="0"/>
                        <a:t>Spreads from</a:t>
                      </a:r>
                      <a:r>
                        <a:rPr lang="en-AU" baseline="0" dirty="0" smtClean="0"/>
                        <a:t> one country in a short time.</a:t>
                      </a:r>
                      <a:endParaRPr lang="en-AU" dirty="0"/>
                    </a:p>
                  </a:txBody>
                  <a:tcPr>
                    <a:lnL w="12700" cap="flat" cmpd="sng" algn="ctr">
                      <a:solidFill>
                        <a:schemeClr val="tx1"/>
                      </a:solidFill>
                      <a:prstDash val="solid"/>
                      <a:round/>
                      <a:headEnd type="none" w="med" len="med"/>
                      <a:tailEnd type="none" w="med" len="med"/>
                    </a:lnL>
                    <a:solidFill>
                      <a:schemeClr val="bg1"/>
                    </a:solidFill>
                  </a:tcPr>
                </a:tc>
              </a:tr>
            </a:tbl>
          </a:graphicData>
        </a:graphic>
      </p:graphicFrame>
      <p:graphicFrame>
        <p:nvGraphicFramePr>
          <p:cNvPr id="10" name="Table 9"/>
          <p:cNvGraphicFramePr>
            <a:graphicFrameLocks noGrp="1"/>
          </p:cNvGraphicFramePr>
          <p:nvPr/>
        </p:nvGraphicFramePr>
        <p:xfrm>
          <a:off x="609600" y="1000108"/>
          <a:ext cx="7848600" cy="5172092"/>
        </p:xfrm>
        <a:graphic>
          <a:graphicData uri="http://schemas.openxmlformats.org/drawingml/2006/table">
            <a:tbl>
              <a:tblPr/>
              <a:tblGrid>
                <a:gridCol w="7848600"/>
              </a:tblGrid>
              <a:tr h="1133492">
                <a:tc>
                  <a:txBody>
                    <a:bodyPr/>
                    <a:lstStyle/>
                    <a:p>
                      <a:endParaRPr lang="en-A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ap="flat" cmpd="sng" algn="ctr">
                      <a:solidFill>
                        <a:schemeClr val="tx1"/>
                      </a:solidFill>
                      <a:prstDash val="solid"/>
                      <a:round/>
                      <a:headEnd type="none" w="med" len="med"/>
                      <a:tailEnd type="none" w="med" len="med"/>
                    </a:lnB>
                  </a:tcPr>
                </a:tc>
              </a:tr>
              <a:tr h="406400">
                <a:tc>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65200">
                <a:tc>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31900">
                <a:tc>
                  <a:txBody>
                    <a:bodyPr/>
                    <a:lstStyle/>
                    <a:p>
                      <a:r>
                        <a:rPr lang="en-AU" dirty="0" smtClean="0"/>
                        <a:t> </a:t>
                      </a:r>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5100">
                <a:tc>
                  <a:txBody>
                    <a:bodyPr/>
                    <a:lstStyle/>
                    <a:p>
                      <a:endParaRPr lang="en-A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609600"/>
            <a:ext cx="8001000" cy="5769166"/>
          </a:xfrm>
          <a:ln>
            <a:solidFill>
              <a:schemeClr val="tx1"/>
            </a:solidFill>
          </a:ln>
        </p:spPr>
        <p:txBody>
          <a:bodyPr>
            <a:normAutofit fontScale="62500" lnSpcReduction="20000"/>
          </a:bodyPr>
          <a:lstStyle/>
          <a:p>
            <a:r>
              <a:rPr lang="en-AU" b="1" dirty="0" smtClean="0">
                <a:solidFill>
                  <a:schemeClr val="tx1"/>
                </a:solidFill>
              </a:rPr>
              <a:t>Nosocomial  infection</a:t>
            </a:r>
          </a:p>
          <a:p>
            <a:endParaRPr lang="en-AU" dirty="0" smtClean="0">
              <a:solidFill>
                <a:schemeClr val="tx1"/>
              </a:solidFill>
            </a:endParaRPr>
          </a:p>
          <a:p>
            <a:pPr algn="just">
              <a:buFont typeface="Arial" pitchFamily="34" charset="0"/>
              <a:buChar char="•"/>
            </a:pPr>
            <a:r>
              <a:rPr lang="en-AU" dirty="0" smtClean="0">
                <a:solidFill>
                  <a:schemeClr val="tx1"/>
                </a:solidFill>
              </a:rPr>
              <a:t> 	Nosocomial (hospital acquired) 	infection is an infection origination 	in a patient while in a hospital or 	health care facility. It denotes a new 	disorder (unrelated to the patient's 	primary condition) associated with 	being in a hospital. Examples 	include 	infection of surgical wounds, hepatitis B 	and Urinary tract infections.</a:t>
            </a:r>
          </a:p>
          <a:p>
            <a:pPr algn="just">
              <a:buFont typeface="Arial" pitchFamily="34" charset="0"/>
              <a:buChar char="•"/>
            </a:pPr>
            <a:endParaRPr lang="en-AU" dirty="0" smtClean="0">
              <a:solidFill>
                <a:schemeClr val="tx1"/>
              </a:solidFill>
            </a:endParaRPr>
          </a:p>
          <a:p>
            <a:r>
              <a:rPr lang="en-AU" b="1" dirty="0" smtClean="0">
                <a:solidFill>
                  <a:schemeClr val="tx1"/>
                </a:solidFill>
              </a:rPr>
              <a:t>Opportunistic infection</a:t>
            </a:r>
          </a:p>
          <a:p>
            <a:endParaRPr lang="en-AU" dirty="0" smtClean="0">
              <a:solidFill>
                <a:schemeClr val="tx1"/>
              </a:solidFill>
            </a:endParaRPr>
          </a:p>
          <a:p>
            <a:pPr algn="just">
              <a:buFont typeface="Arial" pitchFamily="34" charset="0"/>
              <a:buChar char="•"/>
            </a:pPr>
            <a:r>
              <a:rPr lang="en-AU" dirty="0" smtClean="0">
                <a:solidFill>
                  <a:schemeClr val="tx1"/>
                </a:solidFill>
              </a:rPr>
              <a:t> 	This is infection by an organism (s) takes 	the opportunity provided by a defect in 	the host defence to infect the host and 	hence cause disease. The organisms 	include Herpes simplex. Cytomegalovirus 	</a:t>
            </a:r>
            <a:r>
              <a:rPr lang="en-AU" dirty="0" err="1" smtClean="0">
                <a:solidFill>
                  <a:schemeClr val="tx1"/>
                </a:solidFill>
              </a:rPr>
              <a:t>Toxoplasma</a:t>
            </a:r>
            <a:r>
              <a:rPr lang="en-AU" dirty="0" smtClean="0">
                <a:solidFill>
                  <a:schemeClr val="tx1"/>
                </a:solidFill>
              </a:rPr>
              <a:t>, M, tuberculises etc. For 	example, opportunistic infections are 	very common in AIDS. </a:t>
            </a:r>
          </a:p>
          <a:p>
            <a:pPr algn="just">
              <a:buFont typeface="Arial" pitchFamily="34" charset="0"/>
              <a:buChar char="•"/>
            </a:pPr>
            <a:r>
              <a:rPr lang="en-AU" dirty="0" smtClean="0">
                <a:solidFill>
                  <a:srgbClr val="FF0000"/>
                </a:solidFill>
              </a:rPr>
              <a:t>Infection by an 	organism that is not normally pathogenic, 	but can cause disease if resistance is 	lowered </a:t>
            </a:r>
            <a:r>
              <a:rPr lang="en-AU" dirty="0" smtClean="0">
                <a:solidFill>
                  <a:schemeClr val="tx1"/>
                </a:solidFill>
              </a:rPr>
              <a:t>(if it is susceptible host).</a:t>
            </a:r>
          </a:p>
          <a:p>
            <a:pPr algn="just"/>
            <a:endParaRPr lang="en-AU" dirty="0" smtClean="0">
              <a:solidFill>
                <a:schemeClr val="tx1"/>
              </a:solidFill>
            </a:endParaRPr>
          </a:p>
          <a:p>
            <a:pPr algn="just">
              <a:buFont typeface="Arial" pitchFamily="34" charset="0"/>
              <a:buChar char="•"/>
            </a:pPr>
            <a:endParaRPr lang="en-AU"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857232"/>
            <a:ext cx="8153400" cy="5086368"/>
          </a:xfrm>
          <a:ln>
            <a:solidFill>
              <a:schemeClr val="tx1"/>
            </a:solidFill>
          </a:ln>
        </p:spPr>
        <p:txBody>
          <a:bodyPr>
            <a:normAutofit fontScale="62500" lnSpcReduction="20000"/>
          </a:bodyPr>
          <a:lstStyle/>
          <a:p>
            <a:endParaRPr lang="en-AU" dirty="0">
              <a:solidFill>
                <a:schemeClr val="tx1"/>
              </a:solidFill>
            </a:endParaRPr>
          </a:p>
          <a:p>
            <a:pPr algn="just"/>
            <a:endParaRPr lang="en-AU" sz="4000" dirty="0" smtClean="0">
              <a:solidFill>
                <a:schemeClr val="tx1"/>
              </a:solidFill>
              <a:latin typeface="Cambria" panose="02040503050406030204" pitchFamily="18" charset="0"/>
              <a:ea typeface="Cambria" panose="02040503050406030204" pitchFamily="18" charset="0"/>
            </a:endParaRPr>
          </a:p>
          <a:p>
            <a:pPr algn="just"/>
            <a:r>
              <a:rPr lang="en-AU" sz="4500" b="1" dirty="0" smtClean="0">
                <a:solidFill>
                  <a:srgbClr val="00B050"/>
                </a:solidFill>
                <a:latin typeface="Cambria" panose="02040503050406030204" pitchFamily="18" charset="0"/>
                <a:ea typeface="Cambria" panose="02040503050406030204" pitchFamily="18" charset="0"/>
              </a:rPr>
              <a:t>Infection</a:t>
            </a:r>
            <a:r>
              <a:rPr lang="en-AU" sz="4500" dirty="0" smtClean="0">
                <a:solidFill>
                  <a:srgbClr val="00B050"/>
                </a:solidFill>
                <a:latin typeface="Cambria" panose="02040503050406030204" pitchFamily="18" charset="0"/>
                <a:ea typeface="Cambria" panose="02040503050406030204" pitchFamily="18" charset="0"/>
              </a:rPr>
              <a:t>: </a:t>
            </a:r>
            <a:r>
              <a:rPr lang="en-AU" sz="3800" b="1" dirty="0" smtClean="0">
                <a:solidFill>
                  <a:schemeClr val="tx1"/>
                </a:solidFill>
                <a:latin typeface="Cambria" panose="02040503050406030204" pitchFamily="18" charset="0"/>
                <a:ea typeface="Cambria" panose="02040503050406030204" pitchFamily="18" charset="0"/>
              </a:rPr>
              <a:t>The </a:t>
            </a:r>
            <a:r>
              <a:rPr lang="en-AU" sz="3800" b="1" dirty="0" smtClean="0">
                <a:solidFill>
                  <a:schemeClr val="tx1"/>
                </a:solidFill>
                <a:latin typeface="Cambria" panose="02040503050406030204" pitchFamily="18" charset="0"/>
                <a:ea typeface="Cambria" panose="02040503050406030204" pitchFamily="18" charset="0"/>
              </a:rPr>
              <a:t>process of entry and development or multiplication of an infections agent in the body of man or animal. An infection does not always cause a disease.</a:t>
            </a:r>
          </a:p>
          <a:p>
            <a:pPr algn="just"/>
            <a:endParaRPr lang="en-AU" sz="4000" dirty="0">
              <a:solidFill>
                <a:schemeClr val="tx1"/>
              </a:solidFill>
              <a:latin typeface="Cambria" panose="02040503050406030204" pitchFamily="18" charset="0"/>
              <a:ea typeface="Cambria" panose="02040503050406030204" pitchFamily="18" charset="0"/>
            </a:endParaRPr>
          </a:p>
          <a:p>
            <a:pPr algn="just"/>
            <a:r>
              <a:rPr lang="en-AU" sz="4500" b="1" dirty="0" smtClean="0">
                <a:solidFill>
                  <a:srgbClr val="00B050"/>
                </a:solidFill>
                <a:latin typeface="Cambria" panose="02040503050406030204" pitchFamily="18" charset="0"/>
                <a:ea typeface="Cambria" panose="02040503050406030204" pitchFamily="18" charset="0"/>
              </a:rPr>
              <a:t>Infestation</a:t>
            </a:r>
            <a:r>
              <a:rPr lang="en-AU" sz="4500" dirty="0" smtClean="0">
                <a:solidFill>
                  <a:srgbClr val="00B050"/>
                </a:solidFill>
                <a:latin typeface="Cambria" panose="02040503050406030204" pitchFamily="18" charset="0"/>
                <a:ea typeface="Cambria" panose="02040503050406030204" pitchFamily="18" charset="0"/>
              </a:rPr>
              <a:t>: </a:t>
            </a:r>
            <a:r>
              <a:rPr lang="en-AU" sz="3800" b="1" dirty="0" smtClean="0">
                <a:solidFill>
                  <a:schemeClr val="tx1"/>
                </a:solidFill>
                <a:latin typeface="Cambria" panose="02040503050406030204" pitchFamily="18" charset="0"/>
                <a:ea typeface="Cambria" panose="02040503050406030204" pitchFamily="18" charset="0"/>
              </a:rPr>
              <a:t>The present of living infections agent on exterior surface of the body (lodging developing and reproduction of parasite. Gastrointestinal tract is as exterior surface for infestation of intestinal parasite e.g. Worm infestation).</a:t>
            </a:r>
          </a:p>
          <a:p>
            <a:pPr algn="just"/>
            <a:r>
              <a:rPr lang="en-AU" dirty="0" smtClean="0">
                <a:solidFill>
                  <a:schemeClr val="tx1"/>
                </a:solidFill>
              </a:rPr>
              <a:t/>
            </a:r>
            <a:br>
              <a:rPr lang="en-AU" dirty="0" smtClean="0">
                <a:solidFill>
                  <a:schemeClr val="tx1"/>
                </a:solidFill>
              </a:rPr>
            </a:br>
            <a:endParaRPr lang="en-AU"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0100" y="1071546"/>
            <a:ext cx="6772300" cy="4567254"/>
          </a:xfrm>
          <a:ln>
            <a:solidFill>
              <a:schemeClr val="tx1"/>
            </a:solidFill>
          </a:ln>
        </p:spPr>
        <p:txBody>
          <a:bodyPr>
            <a:normAutofit fontScale="62500" lnSpcReduction="20000"/>
          </a:bodyPr>
          <a:lstStyle/>
          <a:p>
            <a:r>
              <a:rPr lang="en-AU" sz="3800" b="1" dirty="0" err="1" smtClean="0">
                <a:solidFill>
                  <a:schemeClr val="tx1"/>
                </a:solidFill>
              </a:rPr>
              <a:t>Iotrogenic</a:t>
            </a:r>
            <a:r>
              <a:rPr lang="en-AU" sz="3800" b="1" dirty="0" smtClean="0">
                <a:solidFill>
                  <a:schemeClr val="tx1"/>
                </a:solidFill>
              </a:rPr>
              <a:t> (physician-induced) disease</a:t>
            </a:r>
          </a:p>
          <a:p>
            <a:endParaRPr lang="en-AU" dirty="0" smtClean="0">
              <a:solidFill>
                <a:schemeClr val="tx1"/>
              </a:solidFill>
            </a:endParaRPr>
          </a:p>
          <a:p>
            <a:pPr algn="just">
              <a:buFont typeface="Arial" pitchFamily="34" charset="0"/>
              <a:buChar char="•"/>
            </a:pPr>
            <a:r>
              <a:rPr lang="en-AU" dirty="0" smtClean="0">
                <a:solidFill>
                  <a:schemeClr val="tx1"/>
                </a:solidFill>
              </a:rPr>
              <a:t> 	Any unpowered or adverse consequence of a 	preventive, diagnostic therapeutic regimen or 	procedure, that causes impairment, handicap, 	disability or death resulting from a </a:t>
            </a:r>
            <a:r>
              <a:rPr lang="en-AU" b="1" dirty="0" smtClean="0">
                <a:solidFill>
                  <a:schemeClr val="tx1"/>
                </a:solidFill>
              </a:rPr>
              <a:t>physician’s 	professional activity </a:t>
            </a:r>
            <a:r>
              <a:rPr lang="en-AU" dirty="0" smtClean="0">
                <a:solidFill>
                  <a:schemeClr val="tx1"/>
                </a:solidFill>
              </a:rPr>
              <a:t>or from the professional 	activity of other health professionals. The disease 	may be serious enough to prong the hospital stay, 	require special treatment or actually threaten life. 	Most of the episodes are related to drug therapy, 	immunization or diagnostic procedures e.g., 	reactions to penicillin and immunizing agents. 	Aplastic anaemia following the use of 	</a:t>
            </a:r>
            <a:r>
              <a:rPr lang="en-AU" dirty="0" err="1" smtClean="0">
                <a:solidFill>
                  <a:schemeClr val="tx1"/>
                </a:solidFill>
              </a:rPr>
              <a:t>choromhenical</a:t>
            </a:r>
            <a:r>
              <a:rPr lang="en-AU" dirty="0" smtClean="0">
                <a:solidFill>
                  <a:schemeClr val="tx1"/>
                </a:solidFill>
              </a:rPr>
              <a:t>., childhood leukaemia due to 	parental x-ray, hepatitis B following blood transfusion.</a:t>
            </a:r>
            <a:endParaRPr lang="en-AU" dirty="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533400"/>
            <a:ext cx="8077200" cy="5715000"/>
          </a:xfrm>
          <a:ln>
            <a:solidFill>
              <a:schemeClr val="tx1"/>
            </a:solidFill>
          </a:ln>
        </p:spPr>
        <p:txBody>
          <a:bodyPr>
            <a:normAutofit fontScale="70000" lnSpcReduction="20000"/>
          </a:bodyPr>
          <a:lstStyle/>
          <a:p>
            <a:r>
              <a:rPr lang="en-AU" b="1" dirty="0" smtClean="0">
                <a:solidFill>
                  <a:schemeClr val="tx1"/>
                </a:solidFill>
              </a:rPr>
              <a:t>Eradication</a:t>
            </a:r>
          </a:p>
          <a:p>
            <a:endParaRPr lang="en-AU" dirty="0" smtClean="0">
              <a:solidFill>
                <a:schemeClr val="tx1"/>
              </a:solidFill>
            </a:endParaRPr>
          </a:p>
          <a:p>
            <a:pPr algn="just">
              <a:buFont typeface="Arial" pitchFamily="34" charset="0"/>
              <a:buChar char="•"/>
            </a:pPr>
            <a:r>
              <a:rPr lang="en-AU" dirty="0" smtClean="0">
                <a:solidFill>
                  <a:schemeClr val="tx1"/>
                </a:solidFill>
              </a:rPr>
              <a:t>   </a:t>
            </a:r>
            <a:r>
              <a:rPr lang="en-AU" sz="3400" dirty="0" smtClean="0">
                <a:solidFill>
                  <a:schemeClr val="tx1"/>
                </a:solidFill>
              </a:rPr>
              <a:t>Termination of all transmission of 	infection by extermination of the infections 	agent through surveillance and containment.</a:t>
            </a:r>
          </a:p>
          <a:p>
            <a:pPr algn="just"/>
            <a:endParaRPr lang="en-AU" sz="3400" dirty="0" smtClean="0">
              <a:solidFill>
                <a:schemeClr val="tx1"/>
              </a:solidFill>
            </a:endParaRPr>
          </a:p>
          <a:p>
            <a:pPr algn="just">
              <a:buFont typeface="Arial" pitchFamily="34" charset="0"/>
              <a:buChar char="•"/>
            </a:pPr>
            <a:r>
              <a:rPr lang="en-AU" sz="3400" dirty="0" smtClean="0">
                <a:solidFill>
                  <a:schemeClr val="tx1"/>
                </a:solidFill>
              </a:rPr>
              <a:t>   Eradication is an absolute process, an all or none” phenomenon, restricted to </a:t>
            </a:r>
            <a:r>
              <a:rPr lang="en-AU" sz="3400" b="1" dirty="0" smtClean="0">
                <a:solidFill>
                  <a:schemeClr val="tx1"/>
                </a:solidFill>
              </a:rPr>
              <a:t>termination of an infection from the whole  world</a:t>
            </a:r>
            <a:r>
              <a:rPr lang="en-AU" sz="3400" dirty="0" smtClean="0">
                <a:solidFill>
                  <a:schemeClr val="tx1"/>
                </a:solidFill>
              </a:rPr>
              <a:t>. It implies that the disease will no  longer 	occur in a population. </a:t>
            </a:r>
            <a:r>
              <a:rPr lang="en-AU" sz="3400" u="sng" dirty="0" smtClean="0">
                <a:solidFill>
                  <a:schemeClr val="tx1"/>
                </a:solidFill>
              </a:rPr>
              <a:t>To-date, only one disease has been eradicated, that is small      pox.</a:t>
            </a:r>
          </a:p>
          <a:p>
            <a:pPr algn="just"/>
            <a:r>
              <a:rPr lang="en-AU" sz="3400" u="sng" dirty="0" smtClean="0">
                <a:solidFill>
                  <a:schemeClr val="tx1"/>
                </a:solidFill>
              </a:rPr>
              <a:t> </a:t>
            </a:r>
            <a:r>
              <a:rPr lang="en-AU" sz="3400" dirty="0" smtClean="0">
                <a:solidFill>
                  <a:schemeClr val="tx1"/>
                </a:solidFill>
              </a:rPr>
              <a:t>However, if a particular disease is rooted out from a country is called </a:t>
            </a:r>
            <a:r>
              <a:rPr lang="en-AU" sz="3400" b="1" dirty="0" smtClean="0">
                <a:solidFill>
                  <a:schemeClr val="tx1"/>
                </a:solidFill>
              </a:rPr>
              <a:t>elimination</a:t>
            </a:r>
            <a:r>
              <a:rPr lang="en-AU" sz="3400" dirty="0" smtClean="0">
                <a:solidFill>
                  <a:schemeClr val="tx1"/>
                </a:solidFill>
              </a:rPr>
              <a:t>.</a:t>
            </a:r>
          </a:p>
          <a:p>
            <a:pPr algn="just">
              <a:buFont typeface="Arial" pitchFamily="34" charset="0"/>
              <a:buChar char="•"/>
            </a:pPr>
            <a:r>
              <a:rPr lang="en-AU" sz="2800" dirty="0" smtClean="0">
                <a:solidFill>
                  <a:schemeClr val="tx1"/>
                </a:solidFill>
              </a:rPr>
              <a:t>The term elimination is sometimes 	used to describe “eradication” of   disease (</a:t>
            </a:r>
            <a:r>
              <a:rPr lang="en-AU" sz="2800" dirty="0" err="1" smtClean="0">
                <a:solidFill>
                  <a:schemeClr val="tx1"/>
                </a:solidFill>
              </a:rPr>
              <a:t>e’.g</a:t>
            </a:r>
            <a:r>
              <a:rPr lang="en-AU" sz="2800" dirty="0" smtClean="0">
                <a:solidFill>
                  <a:schemeClr val="tx1"/>
                </a:solidFill>
              </a:rPr>
              <a:t>., measles) from a  large geographic region or political jurisdiction. In the state of our present knowledge, disease which are amenable to eradication are poliomyelitis measles, diphtheria and guinea worm.</a:t>
            </a:r>
            <a:endParaRPr lang="en-AU" sz="3400" dirty="0" smtClean="0">
              <a:solidFill>
                <a:schemeClr val="tx1"/>
              </a:solidFill>
            </a:endParaRPr>
          </a:p>
          <a:p>
            <a:pPr algn="l"/>
            <a:endParaRPr lang="en-AU" dirty="0">
              <a:solidFill>
                <a:schemeClr val="tx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0100" y="1214422"/>
            <a:ext cx="6772300" cy="4424378"/>
          </a:xfrm>
          <a:ln>
            <a:solidFill>
              <a:schemeClr val="tx1"/>
            </a:solidFill>
          </a:ln>
        </p:spPr>
        <p:txBody>
          <a:bodyPr>
            <a:normAutofit fontScale="55000" lnSpcReduction="20000"/>
          </a:bodyPr>
          <a:lstStyle/>
          <a:p>
            <a:r>
              <a:rPr lang="en-AU" b="1" dirty="0" smtClean="0">
                <a:solidFill>
                  <a:schemeClr val="tx1"/>
                </a:solidFill>
              </a:rPr>
              <a:t>Isolation</a:t>
            </a:r>
          </a:p>
          <a:p>
            <a:endParaRPr lang="en-AU" dirty="0" smtClean="0">
              <a:solidFill>
                <a:schemeClr val="tx1"/>
              </a:solidFill>
            </a:endParaRPr>
          </a:p>
          <a:p>
            <a:pPr lvl="1" algn="just">
              <a:buFont typeface="Arial" pitchFamily="34" charset="0"/>
              <a:buChar char="•"/>
            </a:pPr>
            <a:r>
              <a:rPr lang="en-AU" dirty="0" smtClean="0">
                <a:solidFill>
                  <a:schemeClr val="tx1"/>
                </a:solidFill>
              </a:rPr>
              <a:t> </a:t>
            </a:r>
            <a:r>
              <a:rPr lang="en-AU" u="sng" dirty="0" smtClean="0">
                <a:solidFill>
                  <a:schemeClr val="tx1"/>
                </a:solidFill>
              </a:rPr>
              <a:t>Complete separation, for the period of communicability of  infected person or animals </a:t>
            </a:r>
            <a:r>
              <a:rPr lang="en-AU" dirty="0" smtClean="0">
                <a:solidFill>
                  <a:schemeClr val="tx1"/>
                </a:solidFill>
              </a:rPr>
              <a:t>from others in such places and under such condition as to prevent or limit the direct or indirect transmission of the infectious agent from those infected to those who are susceptible or who may spread the agent to others. Usually the highly infectious diseases are brought under separation e.g., chicken pox measles, diphtheria, vital conjunctivitis etc.</a:t>
            </a:r>
          </a:p>
          <a:p>
            <a:pPr lvl="1" algn="just">
              <a:buFont typeface="Arial" pitchFamily="34" charset="0"/>
              <a:buChar char="•"/>
            </a:pPr>
            <a:endParaRPr lang="en-AU" dirty="0" smtClean="0">
              <a:solidFill>
                <a:schemeClr val="tx1"/>
              </a:solidFill>
            </a:endParaRPr>
          </a:p>
          <a:p>
            <a:r>
              <a:rPr lang="en-AU" b="1" dirty="0" smtClean="0">
                <a:solidFill>
                  <a:schemeClr val="tx1"/>
                </a:solidFill>
              </a:rPr>
              <a:t>Quarantine</a:t>
            </a:r>
          </a:p>
          <a:p>
            <a:endParaRPr lang="en-AU" dirty="0" smtClean="0">
              <a:solidFill>
                <a:schemeClr val="tx1"/>
              </a:solidFill>
            </a:endParaRPr>
          </a:p>
          <a:p>
            <a:pPr algn="just">
              <a:buFont typeface="Arial" pitchFamily="34" charset="0"/>
              <a:buChar char="•"/>
            </a:pPr>
            <a:r>
              <a:rPr lang="en-AU" dirty="0" smtClean="0">
                <a:solidFill>
                  <a:schemeClr val="tx1"/>
                </a:solidFill>
              </a:rPr>
              <a:t> 	</a:t>
            </a:r>
            <a:r>
              <a:rPr lang="en-AU" dirty="0" smtClean="0">
                <a:solidFill>
                  <a:srgbClr val="C00000"/>
                </a:solidFill>
              </a:rPr>
              <a:t>Quarantine is detention (restriction of 	movements and activities) of 	apparently healthy persons or 	animals</a:t>
            </a:r>
            <a:r>
              <a:rPr lang="en-AU" dirty="0" smtClean="0">
                <a:solidFill>
                  <a:schemeClr val="tx1"/>
                </a:solidFill>
              </a:rPr>
              <a:t>, who is suspected to come in 	contact with any disease </a:t>
            </a:r>
            <a:r>
              <a:rPr lang="en-AU" dirty="0" smtClean="0">
                <a:solidFill>
                  <a:srgbClr val="00B050"/>
                </a:solidFill>
              </a:rPr>
              <a:t>(exposed to 	a case of communicable disease) </a:t>
            </a:r>
            <a:r>
              <a:rPr lang="en-AU" dirty="0" smtClean="0">
                <a:solidFill>
                  <a:schemeClr val="tx1"/>
                </a:solidFill>
              </a:rPr>
              <a:t>within 	the period of communicability, to 	prevent disease transmission during the 	incubation period. This is usually done 	by health authority in airport, sea port, 	land port.</a:t>
            </a:r>
          </a:p>
          <a:p>
            <a:pPr lvl="1" algn="just"/>
            <a:endParaRPr lang="en-AU" dirty="0" smtClean="0">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57298"/>
            <a:ext cx="6400800" cy="4281502"/>
          </a:xfrm>
          <a:ln>
            <a:solidFill>
              <a:schemeClr val="tx1"/>
            </a:solidFill>
          </a:ln>
        </p:spPr>
        <p:txBody>
          <a:bodyPr>
            <a:normAutofit fontScale="70000" lnSpcReduction="20000"/>
          </a:bodyPr>
          <a:lstStyle/>
          <a:p>
            <a:r>
              <a:rPr lang="en-AU" sz="3400" b="1" dirty="0" smtClean="0">
                <a:solidFill>
                  <a:schemeClr val="tx1"/>
                </a:solidFill>
              </a:rPr>
              <a:t>Segregation </a:t>
            </a:r>
          </a:p>
          <a:p>
            <a:endParaRPr lang="en-AU" dirty="0" smtClean="0">
              <a:solidFill>
                <a:schemeClr val="tx1"/>
              </a:solidFill>
            </a:endParaRPr>
          </a:p>
          <a:p>
            <a:pPr algn="l">
              <a:buFont typeface="Arial" pitchFamily="34" charset="0"/>
              <a:buChar char="•"/>
            </a:pPr>
            <a:r>
              <a:rPr lang="en-AU" dirty="0" smtClean="0">
                <a:solidFill>
                  <a:schemeClr val="tx1"/>
                </a:solidFill>
              </a:rPr>
              <a:t>  </a:t>
            </a:r>
            <a:r>
              <a:rPr lang="en-AU" sz="3400" dirty="0" smtClean="0">
                <a:solidFill>
                  <a:schemeClr val="tx1"/>
                </a:solidFill>
              </a:rPr>
              <a:t>D</a:t>
            </a:r>
            <a:r>
              <a:rPr lang="en-AU" sz="3400" dirty="0" smtClean="0">
                <a:solidFill>
                  <a:srgbClr val="C00000"/>
                </a:solidFill>
              </a:rPr>
              <a:t>etention (restriction of movements and activities) for a while of apparently healthy persons or animals</a:t>
            </a:r>
            <a:r>
              <a:rPr lang="en-AU" sz="3400" dirty="0" smtClean="0">
                <a:solidFill>
                  <a:schemeClr val="tx1"/>
                </a:solidFill>
              </a:rPr>
              <a:t> based on the suspecting/ unconfirmed clinical sign/ symptoms.</a:t>
            </a:r>
          </a:p>
          <a:p>
            <a:pPr algn="l"/>
            <a:r>
              <a:rPr lang="en-AU" sz="3400" dirty="0" smtClean="0">
                <a:solidFill>
                  <a:schemeClr val="tx1"/>
                </a:solidFill>
              </a:rPr>
              <a:t> </a:t>
            </a:r>
          </a:p>
          <a:p>
            <a:pPr algn="l">
              <a:buFont typeface="Arial" pitchFamily="34" charset="0"/>
              <a:buChar char="•"/>
            </a:pPr>
            <a:r>
              <a:rPr lang="en-AU" sz="3400" dirty="0" smtClean="0">
                <a:solidFill>
                  <a:schemeClr val="tx1"/>
                </a:solidFill>
              </a:rPr>
              <a:t> The segregation  is often performed non-clinical persons or field level health workers within the period of communicability, to prevent disease transmission during the incubation period. This is usually done by health authority in airport, sea port, land port.</a:t>
            </a:r>
            <a:endParaRPr lang="en-AU" sz="3400" dirty="0">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219200" y="1981200"/>
            <a:ext cx="6400800" cy="1752600"/>
          </a:xfrm>
        </p:spPr>
        <p:txBody>
          <a:bodyPr>
            <a:normAutofit/>
          </a:bodyPr>
          <a:lstStyle/>
          <a:p>
            <a:r>
              <a:rPr lang="en-US" sz="6600" b="1" dirty="0" smtClean="0">
                <a:solidFill>
                  <a:srgbClr val="FF0000"/>
                </a:solidFill>
              </a:rPr>
              <a:t>Thank You</a:t>
            </a:r>
            <a:endParaRPr lang="en-US" sz="66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CL\Desktop\head-lice 1.jpg"/>
          <p:cNvPicPr>
            <a:picLocks noChangeAspect="1" noChangeArrowheads="1"/>
          </p:cNvPicPr>
          <p:nvPr/>
        </p:nvPicPr>
        <p:blipFill>
          <a:blip r:embed="rId2"/>
          <a:srcRect/>
          <a:stretch>
            <a:fillRect/>
          </a:stretch>
        </p:blipFill>
        <p:spPr bwMode="auto">
          <a:xfrm>
            <a:off x="4876800" y="1066800"/>
            <a:ext cx="3995738" cy="4495800"/>
          </a:xfrm>
          <a:prstGeom prst="rect">
            <a:avLst/>
          </a:prstGeom>
          <a:noFill/>
        </p:spPr>
      </p:pic>
      <p:sp>
        <p:nvSpPr>
          <p:cNvPr id="5" name="Rectangle 4"/>
          <p:cNvSpPr/>
          <p:nvPr/>
        </p:nvSpPr>
        <p:spPr>
          <a:xfrm>
            <a:off x="5410200" y="5715000"/>
            <a:ext cx="2098460" cy="369332"/>
          </a:xfrm>
          <a:prstGeom prst="rect">
            <a:avLst/>
          </a:prstGeom>
        </p:spPr>
        <p:txBody>
          <a:bodyPr wrap="none">
            <a:spAutoFit/>
          </a:bodyPr>
          <a:lstStyle/>
          <a:p>
            <a:r>
              <a:rPr lang="en-US" dirty="0" smtClean="0"/>
              <a:t>Head lice infestation</a:t>
            </a:r>
            <a:endParaRPr lang="en-US" dirty="0"/>
          </a:p>
        </p:txBody>
      </p:sp>
      <p:pic>
        <p:nvPicPr>
          <p:cNvPr id="1027" name="Picture 3" descr="C:\Users\DCL\Desktop\Infection 2.jpg"/>
          <p:cNvPicPr>
            <a:picLocks noChangeAspect="1" noChangeArrowheads="1"/>
          </p:cNvPicPr>
          <p:nvPr/>
        </p:nvPicPr>
        <p:blipFill>
          <a:blip r:embed="rId3"/>
          <a:srcRect/>
          <a:stretch>
            <a:fillRect/>
          </a:stretch>
        </p:blipFill>
        <p:spPr bwMode="auto">
          <a:xfrm>
            <a:off x="304800" y="1066800"/>
            <a:ext cx="4114800" cy="4495800"/>
          </a:xfrm>
          <a:prstGeom prst="rect">
            <a:avLst/>
          </a:prstGeom>
          <a:noFill/>
        </p:spPr>
      </p:pic>
      <p:sp>
        <p:nvSpPr>
          <p:cNvPr id="7" name="Rectangle 6"/>
          <p:cNvSpPr/>
          <p:nvPr/>
        </p:nvSpPr>
        <p:spPr>
          <a:xfrm>
            <a:off x="914400" y="5715000"/>
            <a:ext cx="2880276" cy="369332"/>
          </a:xfrm>
          <a:prstGeom prst="rect">
            <a:avLst/>
          </a:prstGeom>
        </p:spPr>
        <p:txBody>
          <a:bodyPr wrap="none">
            <a:spAutoFit/>
          </a:bodyPr>
          <a:lstStyle/>
          <a:p>
            <a:r>
              <a:rPr lang="en-US" dirty="0" smtClean="0"/>
              <a:t>Infection (Of microorganism)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534400" cy="6324600"/>
          </a:xfrm>
          <a:ln>
            <a:solidFill>
              <a:schemeClr val="tx1"/>
            </a:solidFill>
          </a:ln>
        </p:spPr>
        <p:txBody>
          <a:bodyPr>
            <a:normAutofit fontScale="62500" lnSpcReduction="20000"/>
          </a:bodyPr>
          <a:lstStyle/>
          <a:p>
            <a:endParaRPr lang="en-AU" dirty="0" smtClean="0">
              <a:solidFill>
                <a:schemeClr val="tx1"/>
              </a:solidFill>
              <a:latin typeface="Cambria" panose="02040503050406030204" pitchFamily="18" charset="0"/>
              <a:ea typeface="Cambria" panose="02040503050406030204" pitchFamily="18" charset="0"/>
            </a:endParaRPr>
          </a:p>
          <a:p>
            <a:r>
              <a:rPr lang="en-AU" sz="3800" b="1" dirty="0" smtClean="0">
                <a:solidFill>
                  <a:srgbClr val="00B050"/>
                </a:solidFill>
                <a:latin typeface="Cambria" panose="02040503050406030204" pitchFamily="18" charset="0"/>
                <a:ea typeface="Cambria" panose="02040503050406030204" pitchFamily="18" charset="0"/>
              </a:rPr>
              <a:t>Infectivity</a:t>
            </a:r>
          </a:p>
          <a:p>
            <a:pPr algn="just">
              <a:buFont typeface="Arial" pitchFamily="34" charset="0"/>
              <a:buChar char="•"/>
            </a:pPr>
            <a:r>
              <a:rPr lang="en-AU" dirty="0" smtClean="0">
                <a:solidFill>
                  <a:schemeClr val="tx1"/>
                </a:solidFill>
                <a:latin typeface="Cambria" panose="02040503050406030204" pitchFamily="18" charset="0"/>
                <a:ea typeface="Cambria" panose="02040503050406030204" pitchFamily="18" charset="0"/>
              </a:rPr>
              <a:t>The </a:t>
            </a:r>
            <a:r>
              <a:rPr lang="en-AU" dirty="0" smtClean="0">
                <a:solidFill>
                  <a:srgbClr val="0070C0"/>
                </a:solidFill>
                <a:latin typeface="Cambria" panose="02040503050406030204" pitchFamily="18" charset="0"/>
                <a:ea typeface="Cambria" panose="02040503050406030204" pitchFamily="18" charset="0"/>
              </a:rPr>
              <a:t>ability of an infectious agent</a:t>
            </a:r>
            <a:r>
              <a:rPr lang="en-AU" dirty="0" smtClean="0">
                <a:solidFill>
                  <a:schemeClr val="tx1"/>
                </a:solidFill>
                <a:latin typeface="Cambria" panose="02040503050406030204" pitchFamily="18" charset="0"/>
                <a:ea typeface="Cambria" panose="02040503050406030204" pitchFamily="18" charset="0"/>
              </a:rPr>
              <a:t> to invade and multiply (to produce successful infection) in the host.</a:t>
            </a:r>
          </a:p>
          <a:p>
            <a:pPr algn="just"/>
            <a:endParaRPr lang="en-AU" dirty="0" smtClean="0">
              <a:solidFill>
                <a:schemeClr val="tx1"/>
              </a:solidFill>
              <a:latin typeface="Cambria" panose="02040503050406030204" pitchFamily="18" charset="0"/>
              <a:ea typeface="Cambria" panose="02040503050406030204" pitchFamily="18" charset="0"/>
            </a:endParaRPr>
          </a:p>
          <a:p>
            <a:pPr algn="just">
              <a:buFont typeface="Arial" pitchFamily="34" charset="0"/>
              <a:buChar char="•"/>
            </a:pPr>
            <a:r>
              <a:rPr lang="en-AU" dirty="0">
                <a:solidFill>
                  <a:schemeClr val="tx1"/>
                </a:solidFill>
                <a:latin typeface="Cambria" panose="02040503050406030204" pitchFamily="18" charset="0"/>
                <a:ea typeface="Cambria" panose="02040503050406030204" pitchFamily="18" charset="0"/>
              </a:rPr>
              <a:t> </a:t>
            </a:r>
            <a:r>
              <a:rPr lang="en-AU" dirty="0" smtClean="0">
                <a:solidFill>
                  <a:schemeClr val="tx1"/>
                </a:solidFill>
                <a:latin typeface="Cambria" panose="02040503050406030204" pitchFamily="18" charset="0"/>
                <a:ea typeface="Cambria" panose="02040503050406030204" pitchFamily="18" charset="0"/>
              </a:rPr>
              <a:t>The characteristics of the disease agent that embodies capability to enter, survive and multiply in the host. </a:t>
            </a:r>
          </a:p>
          <a:p>
            <a:pPr algn="just">
              <a:buFont typeface="Arial" pitchFamily="34" charset="0"/>
              <a:buChar char="•"/>
            </a:pPr>
            <a:r>
              <a:rPr lang="en-AU" dirty="0" smtClean="0">
                <a:solidFill>
                  <a:schemeClr val="tx1"/>
                </a:solidFill>
                <a:latin typeface="Cambria" panose="02040503050406030204" pitchFamily="18" charset="0"/>
                <a:ea typeface="Cambria" panose="02040503050406030204" pitchFamily="18" charset="0"/>
              </a:rPr>
              <a:t>A measure of infectivity is </a:t>
            </a:r>
            <a:r>
              <a:rPr lang="en-AU" dirty="0" smtClean="0">
                <a:solidFill>
                  <a:srgbClr val="FF0000"/>
                </a:solidFill>
                <a:latin typeface="Cambria" panose="02040503050406030204" pitchFamily="18" charset="0"/>
                <a:ea typeface="Cambria" panose="02040503050406030204" pitchFamily="18" charset="0"/>
              </a:rPr>
              <a:t>secondary attack rate</a:t>
            </a:r>
            <a:r>
              <a:rPr lang="en-AU" dirty="0" smtClean="0">
                <a:solidFill>
                  <a:schemeClr val="tx1"/>
                </a:solidFill>
                <a:latin typeface="Cambria" panose="02040503050406030204" pitchFamily="18" charset="0"/>
                <a:ea typeface="Cambria" panose="02040503050406030204" pitchFamily="18" charset="0"/>
              </a:rPr>
              <a:t>.</a:t>
            </a:r>
          </a:p>
          <a:p>
            <a:pPr algn="just"/>
            <a:endParaRPr lang="en-AU" dirty="0" smtClean="0">
              <a:solidFill>
                <a:schemeClr val="tx1"/>
              </a:solidFill>
              <a:latin typeface="Cambria" panose="02040503050406030204" pitchFamily="18" charset="0"/>
              <a:ea typeface="Cambria" panose="02040503050406030204" pitchFamily="18" charset="0"/>
            </a:endParaRPr>
          </a:p>
          <a:p>
            <a:pPr algn="just">
              <a:buFont typeface="Arial" pitchFamily="34" charset="0"/>
              <a:buChar char="•"/>
            </a:pPr>
            <a:r>
              <a:rPr lang="en-AU" dirty="0">
                <a:solidFill>
                  <a:schemeClr val="tx1"/>
                </a:solidFill>
                <a:latin typeface="Cambria" panose="02040503050406030204" pitchFamily="18" charset="0"/>
                <a:ea typeface="Cambria" panose="02040503050406030204" pitchFamily="18" charset="0"/>
              </a:rPr>
              <a:t> </a:t>
            </a:r>
            <a:r>
              <a:rPr lang="en-AU" dirty="0" smtClean="0">
                <a:solidFill>
                  <a:schemeClr val="tx1"/>
                </a:solidFill>
                <a:latin typeface="Cambria" panose="02040503050406030204" pitchFamily="18" charset="0"/>
                <a:ea typeface="Cambria" panose="02040503050406030204" pitchFamily="18" charset="0"/>
              </a:rPr>
              <a:t>The proportion of exposure, in defined circumstance, that result in infection.</a:t>
            </a:r>
          </a:p>
          <a:p>
            <a:pPr algn="just"/>
            <a:endParaRPr lang="en-AU" dirty="0" smtClean="0">
              <a:solidFill>
                <a:schemeClr val="tx1"/>
              </a:solidFill>
              <a:latin typeface="Cambria" panose="02040503050406030204" pitchFamily="18" charset="0"/>
              <a:ea typeface="Cambria" panose="02040503050406030204" pitchFamily="18" charset="0"/>
            </a:endParaRPr>
          </a:p>
          <a:p>
            <a:r>
              <a:rPr lang="en-AU" sz="3800" b="1" dirty="0" smtClean="0">
                <a:solidFill>
                  <a:srgbClr val="00B050"/>
                </a:solidFill>
                <a:latin typeface="Cambria" panose="02040503050406030204" pitchFamily="18" charset="0"/>
                <a:ea typeface="Cambria" panose="02040503050406030204" pitchFamily="18" charset="0"/>
              </a:rPr>
              <a:t>Infectiousness</a:t>
            </a:r>
          </a:p>
          <a:p>
            <a:pPr algn="just">
              <a:buFont typeface="Arial" pitchFamily="34" charset="0"/>
              <a:buChar char="•"/>
            </a:pPr>
            <a:r>
              <a:rPr lang="en-AU" dirty="0" smtClean="0">
                <a:solidFill>
                  <a:schemeClr val="tx1"/>
                </a:solidFill>
                <a:latin typeface="Cambria" panose="02040503050406030204" pitchFamily="18" charset="0"/>
                <a:ea typeface="Cambria" panose="02040503050406030204" pitchFamily="18" charset="0"/>
              </a:rPr>
              <a:t>A </a:t>
            </a:r>
            <a:r>
              <a:rPr lang="en-AU" dirty="0" smtClean="0">
                <a:solidFill>
                  <a:srgbClr val="FF0000"/>
                </a:solidFill>
                <a:latin typeface="Cambria" panose="02040503050406030204" pitchFamily="18" charset="0"/>
                <a:ea typeface="Cambria" panose="02040503050406030204" pitchFamily="18" charset="0"/>
              </a:rPr>
              <a:t>characteristic of an infections disease </a:t>
            </a:r>
            <a:r>
              <a:rPr lang="en-AU" dirty="0" smtClean="0">
                <a:solidFill>
                  <a:schemeClr val="tx1"/>
                </a:solidFill>
                <a:latin typeface="Cambria" panose="02040503050406030204" pitchFamily="18" charset="0"/>
                <a:ea typeface="Cambria" panose="02040503050406030204" pitchFamily="18" charset="0"/>
              </a:rPr>
              <a:t>that concerns relative ease with which it is </a:t>
            </a:r>
            <a:r>
              <a:rPr lang="en-AU" dirty="0" smtClean="0">
                <a:solidFill>
                  <a:srgbClr val="0070C0"/>
                </a:solidFill>
                <a:latin typeface="Cambria" panose="02040503050406030204" pitchFamily="18" charset="0"/>
                <a:ea typeface="Cambria" panose="02040503050406030204" pitchFamily="18" charset="0"/>
              </a:rPr>
              <a:t>transmitted</a:t>
            </a:r>
            <a:r>
              <a:rPr lang="en-AU" dirty="0" smtClean="0">
                <a:solidFill>
                  <a:schemeClr val="tx1"/>
                </a:solidFill>
                <a:latin typeface="Cambria" panose="02040503050406030204" pitchFamily="18" charset="0"/>
                <a:ea typeface="Cambria" panose="02040503050406030204" pitchFamily="18" charset="0"/>
              </a:rPr>
              <a:t> to other hosts. </a:t>
            </a:r>
          </a:p>
          <a:p>
            <a:pPr algn="just">
              <a:buFont typeface="Arial" pitchFamily="34" charset="0"/>
              <a:buChar char="•"/>
            </a:pPr>
            <a:r>
              <a:rPr lang="en-AU" dirty="0" smtClean="0">
                <a:solidFill>
                  <a:schemeClr val="tx1"/>
                </a:solidFill>
                <a:latin typeface="Cambria" panose="02040503050406030204" pitchFamily="18" charset="0"/>
                <a:ea typeface="Cambria" panose="02040503050406030204" pitchFamily="18" charset="0"/>
              </a:rPr>
              <a:t>The infectiousness depends on-</a:t>
            </a:r>
          </a:p>
          <a:p>
            <a:pPr marL="342900" indent="-342900" algn="just">
              <a:buFont typeface="Wingdings" panose="05000000000000000000" pitchFamily="2" charset="2"/>
              <a:buChar char="q"/>
            </a:pPr>
            <a:r>
              <a:rPr lang="en-AU" dirty="0" smtClean="0">
                <a:solidFill>
                  <a:schemeClr val="tx1"/>
                </a:solidFill>
                <a:latin typeface="Cambria" panose="02040503050406030204" pitchFamily="18" charset="0"/>
                <a:ea typeface="Cambria" panose="02040503050406030204" pitchFamily="18" charset="0"/>
              </a:rPr>
              <a:t>Mode of transmission</a:t>
            </a:r>
          </a:p>
          <a:p>
            <a:pPr marL="342900" indent="-342900" algn="just">
              <a:buFont typeface="Wingdings" panose="05000000000000000000" pitchFamily="2" charset="2"/>
              <a:buChar char="q"/>
            </a:pPr>
            <a:r>
              <a:rPr lang="en-AU" dirty="0" smtClean="0">
                <a:solidFill>
                  <a:schemeClr val="tx1"/>
                </a:solidFill>
                <a:latin typeface="Cambria" panose="02040503050406030204" pitchFamily="18" charset="0"/>
                <a:ea typeface="Cambria" panose="02040503050406030204" pitchFamily="18" charset="0"/>
              </a:rPr>
              <a:t>Portal of exit and portal of entry</a:t>
            </a:r>
          </a:p>
          <a:p>
            <a:pPr marL="342900" indent="-342900" algn="just">
              <a:buFont typeface="Wingdings" panose="05000000000000000000" pitchFamily="2" charset="2"/>
              <a:buChar char="q"/>
            </a:pPr>
            <a:r>
              <a:rPr lang="en-AU" dirty="0" smtClean="0">
                <a:solidFill>
                  <a:schemeClr val="tx1"/>
                </a:solidFill>
                <a:latin typeface="Cambria" panose="02040503050406030204" pitchFamily="18" charset="0"/>
                <a:ea typeface="Cambria" panose="02040503050406030204" pitchFamily="18" charset="0"/>
              </a:rPr>
              <a:t>Agent characteristics of ability to survive away  from host.</a:t>
            </a:r>
          </a:p>
          <a:p>
            <a:pPr marL="342900" indent="-342900" algn="just">
              <a:buFont typeface="Wingdings" panose="05000000000000000000" pitchFamily="2" charset="2"/>
              <a:buChar char="q"/>
            </a:pPr>
            <a:r>
              <a:rPr lang="en-AU" dirty="0" smtClean="0">
                <a:solidFill>
                  <a:schemeClr val="tx1"/>
                </a:solidFill>
                <a:latin typeface="Cambria" panose="02040503050406030204" pitchFamily="18" charset="0"/>
                <a:ea typeface="Cambria" panose="02040503050406030204" pitchFamily="18" charset="0"/>
              </a:rPr>
              <a:t>Infectivity</a:t>
            </a:r>
          </a:p>
          <a:p>
            <a:pPr algn="just"/>
            <a:endParaRPr lang="en-AU" dirty="0" smtClean="0">
              <a:solidFill>
                <a:schemeClr val="tx1"/>
              </a:solidFill>
              <a:latin typeface="Cambria" panose="02040503050406030204" pitchFamily="18" charset="0"/>
              <a:ea typeface="Cambria" panose="02040503050406030204" pitchFamily="18" charset="0"/>
            </a:endParaRPr>
          </a:p>
          <a:p>
            <a:pPr algn="just"/>
            <a:endParaRPr lang="en-AU" dirty="0" smtClean="0">
              <a:solidFill>
                <a:schemeClr val="tx1"/>
              </a:solidFill>
              <a:latin typeface="Cambria" panose="02040503050406030204" pitchFamily="18" charset="0"/>
              <a:ea typeface="Cambria" panose="02040503050406030204" pitchFamily="18" charset="0"/>
            </a:endParaRPr>
          </a:p>
          <a:p>
            <a:pPr algn="just"/>
            <a:endParaRPr lang="en-AU" dirty="0" smtClean="0">
              <a:solidFill>
                <a:schemeClr val="tx1"/>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457200"/>
            <a:ext cx="8534400" cy="5972196"/>
          </a:xfrm>
          <a:ln>
            <a:solidFill>
              <a:schemeClr val="tx1"/>
            </a:solidFill>
          </a:ln>
        </p:spPr>
        <p:txBody>
          <a:bodyPr>
            <a:normAutofit fontScale="62500" lnSpcReduction="20000"/>
          </a:bodyPr>
          <a:lstStyle/>
          <a:p>
            <a:pPr algn="just"/>
            <a:r>
              <a:rPr lang="en-AU" sz="3800" b="1" dirty="0" smtClean="0">
                <a:solidFill>
                  <a:srgbClr val="00B050"/>
                </a:solidFill>
                <a:latin typeface="Cambria" panose="02040503050406030204" pitchFamily="18" charset="0"/>
                <a:ea typeface="Cambria" panose="02040503050406030204" pitchFamily="18" charset="0"/>
              </a:rPr>
              <a:t>Infectious </a:t>
            </a:r>
            <a:r>
              <a:rPr lang="en-AU" sz="3800" b="1" dirty="0" smtClean="0">
                <a:solidFill>
                  <a:srgbClr val="00B050"/>
                </a:solidFill>
                <a:latin typeface="Cambria" panose="02040503050406030204" pitchFamily="18" charset="0"/>
                <a:ea typeface="Cambria" panose="02040503050406030204" pitchFamily="18" charset="0"/>
              </a:rPr>
              <a:t>disease</a:t>
            </a:r>
            <a:r>
              <a:rPr lang="en-AU" sz="3800" dirty="0" smtClean="0">
                <a:solidFill>
                  <a:srgbClr val="00B050"/>
                </a:solidFill>
                <a:latin typeface="Cambria" panose="02040503050406030204" pitchFamily="18" charset="0"/>
                <a:ea typeface="Cambria" panose="02040503050406030204" pitchFamily="18" charset="0"/>
              </a:rPr>
              <a:t>:</a:t>
            </a:r>
          </a:p>
          <a:p>
            <a:pPr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A </a:t>
            </a:r>
            <a:r>
              <a:rPr lang="en-AU" dirty="0" smtClean="0">
                <a:solidFill>
                  <a:srgbClr val="FF0000"/>
                </a:solidFill>
                <a:latin typeface="Cambria" panose="02040503050406030204" pitchFamily="18" charset="0"/>
                <a:ea typeface="Cambria" panose="02040503050406030204" pitchFamily="18" charset="0"/>
              </a:rPr>
              <a:t>clinically manifest disease </a:t>
            </a:r>
            <a:r>
              <a:rPr lang="en-AU" dirty="0" smtClean="0">
                <a:solidFill>
                  <a:schemeClr val="tx1"/>
                </a:solidFill>
                <a:latin typeface="Cambria" panose="02040503050406030204" pitchFamily="18" charset="0"/>
                <a:ea typeface="Cambria" panose="02040503050406030204" pitchFamily="18" charset="0"/>
              </a:rPr>
              <a:t>of man </a:t>
            </a:r>
            <a:r>
              <a:rPr lang="en-AU" dirty="0" smtClean="0">
                <a:solidFill>
                  <a:schemeClr val="tx1"/>
                </a:solidFill>
                <a:latin typeface="Cambria" panose="02040503050406030204" pitchFamily="18" charset="0"/>
                <a:ea typeface="Cambria" panose="02040503050406030204" pitchFamily="18" charset="0"/>
              </a:rPr>
              <a:t>or </a:t>
            </a:r>
            <a:r>
              <a:rPr lang="en-AU" dirty="0" smtClean="0">
                <a:solidFill>
                  <a:schemeClr val="tx1"/>
                </a:solidFill>
                <a:latin typeface="Cambria" panose="02040503050406030204" pitchFamily="18" charset="0"/>
                <a:ea typeface="Cambria" panose="02040503050406030204" pitchFamily="18" charset="0"/>
              </a:rPr>
              <a:t>animal resulting from an </a:t>
            </a:r>
            <a:r>
              <a:rPr lang="en-AU" dirty="0" smtClean="0">
                <a:solidFill>
                  <a:schemeClr val="tx1"/>
                </a:solidFill>
                <a:latin typeface="Cambria" panose="02040503050406030204" pitchFamily="18" charset="0"/>
                <a:ea typeface="Cambria" panose="02040503050406030204" pitchFamily="18" charset="0"/>
              </a:rPr>
              <a:t>infection.</a:t>
            </a:r>
          </a:p>
          <a:p>
            <a:pPr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A </a:t>
            </a:r>
            <a:r>
              <a:rPr lang="en-AU" dirty="0" smtClean="0">
                <a:solidFill>
                  <a:srgbClr val="FF0000"/>
                </a:solidFill>
                <a:latin typeface="Cambria" panose="02040503050406030204" pitchFamily="18" charset="0"/>
                <a:ea typeface="Cambria" panose="02040503050406030204" pitchFamily="18" charset="0"/>
              </a:rPr>
              <a:t>communicable disease </a:t>
            </a:r>
            <a:r>
              <a:rPr lang="en-AU" dirty="0" smtClean="0">
                <a:solidFill>
                  <a:schemeClr val="tx1"/>
                </a:solidFill>
                <a:latin typeface="Cambria" panose="02040503050406030204" pitchFamily="18" charset="0"/>
                <a:ea typeface="Cambria" panose="02040503050406030204" pitchFamily="18" charset="0"/>
              </a:rPr>
              <a:t>which </a:t>
            </a:r>
            <a:r>
              <a:rPr lang="en-AU" dirty="0" smtClean="0">
                <a:solidFill>
                  <a:schemeClr val="tx1"/>
                </a:solidFill>
                <a:latin typeface="Cambria" panose="02040503050406030204" pitchFamily="18" charset="0"/>
                <a:ea typeface="Cambria" panose="02040503050406030204" pitchFamily="18" charset="0"/>
              </a:rPr>
              <a:t>can  </a:t>
            </a:r>
            <a:r>
              <a:rPr lang="en-AU" dirty="0" smtClean="0">
                <a:solidFill>
                  <a:schemeClr val="tx1"/>
                </a:solidFill>
                <a:latin typeface="Cambria" panose="02040503050406030204" pitchFamily="18" charset="0"/>
                <a:ea typeface="Cambria" panose="02040503050406030204" pitchFamily="18" charset="0"/>
              </a:rPr>
              <a:t>very easily and very rapidly attack </a:t>
            </a:r>
            <a:r>
              <a:rPr lang="en-AU" dirty="0" smtClean="0">
                <a:solidFill>
                  <a:schemeClr val="tx1"/>
                </a:solidFill>
                <a:latin typeface="Cambria" panose="02040503050406030204" pitchFamily="18" charset="0"/>
                <a:ea typeface="Cambria" panose="02040503050406030204" pitchFamily="18" charset="0"/>
              </a:rPr>
              <a:t>a susceptible </a:t>
            </a:r>
            <a:r>
              <a:rPr lang="en-AU" dirty="0" smtClean="0">
                <a:solidFill>
                  <a:schemeClr val="tx1"/>
                </a:solidFill>
                <a:latin typeface="Cambria" panose="02040503050406030204" pitchFamily="18" charset="0"/>
                <a:ea typeface="Cambria" panose="02040503050406030204" pitchFamily="18" charset="0"/>
              </a:rPr>
              <a:t>host from a primary of </a:t>
            </a:r>
            <a:r>
              <a:rPr lang="en-AU" dirty="0" smtClean="0">
                <a:solidFill>
                  <a:schemeClr val="tx1"/>
                </a:solidFill>
                <a:latin typeface="Cambria" panose="02040503050406030204" pitchFamily="18" charset="0"/>
                <a:ea typeface="Cambria" panose="02040503050406030204" pitchFamily="18" charset="0"/>
              </a:rPr>
              <a:t> </a:t>
            </a:r>
            <a:r>
              <a:rPr lang="en-AU" dirty="0" smtClean="0">
                <a:solidFill>
                  <a:schemeClr val="tx1"/>
                </a:solidFill>
                <a:latin typeface="Cambria" panose="02040503050406030204" pitchFamily="18" charset="0"/>
                <a:ea typeface="Cambria" panose="02040503050406030204" pitchFamily="18" charset="0"/>
              </a:rPr>
              <a:t>index ease e.g. measles.</a:t>
            </a:r>
          </a:p>
          <a:p>
            <a:pPr algn="just"/>
            <a:endParaRPr lang="en-AU" dirty="0">
              <a:solidFill>
                <a:schemeClr val="tx1"/>
              </a:solidFill>
              <a:latin typeface="Cambria" panose="02040503050406030204" pitchFamily="18" charset="0"/>
              <a:ea typeface="Cambria" panose="02040503050406030204" pitchFamily="18" charset="0"/>
            </a:endParaRPr>
          </a:p>
          <a:p>
            <a:pPr algn="just"/>
            <a:r>
              <a:rPr lang="en-AU" sz="3800" b="1" dirty="0" smtClean="0">
                <a:solidFill>
                  <a:srgbClr val="00B050"/>
                </a:solidFill>
                <a:latin typeface="Cambria" panose="02040503050406030204" pitchFamily="18" charset="0"/>
                <a:ea typeface="Cambria" panose="02040503050406030204" pitchFamily="18" charset="0"/>
              </a:rPr>
              <a:t>Infective </a:t>
            </a:r>
            <a:r>
              <a:rPr lang="en-AU" sz="3800" b="1" dirty="0" smtClean="0">
                <a:solidFill>
                  <a:srgbClr val="00B050"/>
                </a:solidFill>
                <a:latin typeface="Cambria" panose="02040503050406030204" pitchFamily="18" charset="0"/>
                <a:ea typeface="Cambria" panose="02040503050406030204" pitchFamily="18" charset="0"/>
              </a:rPr>
              <a:t>Dose: </a:t>
            </a:r>
            <a:endParaRPr lang="en-AU" sz="3800" b="1" dirty="0" smtClean="0">
              <a:solidFill>
                <a:srgbClr val="00B050"/>
              </a:solidFill>
              <a:latin typeface="Cambria" panose="02040503050406030204" pitchFamily="18" charset="0"/>
              <a:ea typeface="Cambria" panose="02040503050406030204" pitchFamily="18" charset="0"/>
            </a:endParaRPr>
          </a:p>
          <a:p>
            <a:pPr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Infective </a:t>
            </a:r>
            <a:r>
              <a:rPr lang="en-AU" dirty="0" smtClean="0">
                <a:solidFill>
                  <a:schemeClr val="tx1"/>
                </a:solidFill>
                <a:latin typeface="Cambria" panose="02040503050406030204" pitchFamily="18" charset="0"/>
                <a:ea typeface="Cambria" panose="02040503050406030204" pitchFamily="18" charset="0"/>
              </a:rPr>
              <a:t>does of an </a:t>
            </a:r>
            <a:r>
              <a:rPr lang="en-AU" dirty="0" smtClean="0">
                <a:solidFill>
                  <a:schemeClr val="tx1"/>
                </a:solidFill>
                <a:latin typeface="Cambria" panose="02040503050406030204" pitchFamily="18" charset="0"/>
                <a:ea typeface="Cambria" panose="02040503050406030204" pitchFamily="18" charset="0"/>
              </a:rPr>
              <a:t>agent is </a:t>
            </a:r>
            <a:r>
              <a:rPr lang="en-AU" dirty="0" smtClean="0">
                <a:solidFill>
                  <a:schemeClr val="tx1"/>
                </a:solidFill>
                <a:latin typeface="Cambria" panose="02040503050406030204" pitchFamily="18" charset="0"/>
                <a:ea typeface="Cambria" panose="02040503050406030204" pitchFamily="18" charset="0"/>
              </a:rPr>
              <a:t>the amount required to cause infection </a:t>
            </a:r>
            <a:r>
              <a:rPr lang="en-AU" dirty="0" smtClean="0">
                <a:solidFill>
                  <a:schemeClr val="tx1"/>
                </a:solidFill>
                <a:latin typeface="Cambria" panose="02040503050406030204" pitchFamily="18" charset="0"/>
                <a:ea typeface="Cambria" panose="02040503050406030204" pitchFamily="18" charset="0"/>
              </a:rPr>
              <a:t>susceptible </a:t>
            </a:r>
            <a:r>
              <a:rPr lang="en-AU" dirty="0" smtClean="0">
                <a:solidFill>
                  <a:schemeClr val="tx1"/>
                </a:solidFill>
                <a:latin typeface="Cambria" panose="02040503050406030204" pitchFamily="18" charset="0"/>
                <a:ea typeface="Cambria" panose="02040503050406030204" pitchFamily="18" charset="0"/>
              </a:rPr>
              <a:t>host. E.G., Cholera-10 to 10 	organisms.</a:t>
            </a:r>
          </a:p>
          <a:p>
            <a:pPr algn="just">
              <a:buFont typeface="Arial" pitchFamily="34" charset="0"/>
              <a:buChar char="•"/>
            </a:pPr>
            <a:endParaRPr lang="en-AU" dirty="0" smtClean="0">
              <a:solidFill>
                <a:schemeClr val="tx1"/>
              </a:solidFill>
              <a:latin typeface="Cambria" panose="02040503050406030204" pitchFamily="18" charset="0"/>
              <a:ea typeface="Cambria" panose="02040503050406030204" pitchFamily="18" charset="0"/>
            </a:endParaRPr>
          </a:p>
          <a:p>
            <a:pPr algn="just"/>
            <a:r>
              <a:rPr lang="en-AU" sz="3800" b="1" dirty="0" smtClean="0">
                <a:solidFill>
                  <a:srgbClr val="00B050"/>
                </a:solidFill>
                <a:latin typeface="Cambria" panose="02040503050406030204" pitchFamily="18" charset="0"/>
                <a:ea typeface="Cambria" panose="02040503050406030204" pitchFamily="18" charset="0"/>
              </a:rPr>
              <a:t>Incubation </a:t>
            </a:r>
            <a:r>
              <a:rPr lang="en-AU" sz="3800" b="1" dirty="0" smtClean="0">
                <a:solidFill>
                  <a:srgbClr val="00B050"/>
                </a:solidFill>
                <a:latin typeface="Cambria" panose="02040503050406030204" pitchFamily="18" charset="0"/>
                <a:ea typeface="Cambria" panose="02040503050406030204" pitchFamily="18" charset="0"/>
              </a:rPr>
              <a:t>period (Intrinsic incubation period</a:t>
            </a:r>
            <a:r>
              <a:rPr lang="en-AU" sz="3800" dirty="0" smtClean="0">
                <a:solidFill>
                  <a:srgbClr val="00B050"/>
                </a:solidFill>
                <a:latin typeface="Cambria" panose="02040503050406030204" pitchFamily="18" charset="0"/>
                <a:ea typeface="Cambria" panose="02040503050406030204" pitchFamily="18" charset="0"/>
              </a:rPr>
              <a:t>): </a:t>
            </a:r>
            <a:endParaRPr lang="en-AU" sz="3800" dirty="0" smtClean="0">
              <a:solidFill>
                <a:srgbClr val="00B050"/>
              </a:solidFill>
              <a:latin typeface="Cambria" panose="02040503050406030204" pitchFamily="18" charset="0"/>
              <a:ea typeface="Cambria" panose="02040503050406030204" pitchFamily="18" charset="0"/>
            </a:endParaRPr>
          </a:p>
          <a:p>
            <a:pPr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The </a:t>
            </a:r>
            <a:r>
              <a:rPr lang="en-AU" dirty="0" smtClean="0">
                <a:solidFill>
                  <a:schemeClr val="tx1"/>
                </a:solidFill>
                <a:latin typeface="Cambria" panose="02040503050406030204" pitchFamily="18" charset="0"/>
                <a:ea typeface="Cambria" panose="02040503050406030204" pitchFamily="18" charset="0"/>
              </a:rPr>
              <a:t>time period between the entrance of pathogenic organism into a host and the appearance of the first symptom of the specific disease.</a:t>
            </a:r>
          </a:p>
          <a:p>
            <a:pPr algn="just"/>
            <a:endParaRPr lang="en-AU" dirty="0" smtClean="0">
              <a:solidFill>
                <a:schemeClr val="tx1"/>
              </a:solidFill>
              <a:latin typeface="Cambria" panose="02040503050406030204" pitchFamily="18" charset="0"/>
              <a:ea typeface="Cambria" panose="02040503050406030204" pitchFamily="18" charset="0"/>
            </a:endParaRPr>
          </a:p>
          <a:p>
            <a:pPr algn="just"/>
            <a:r>
              <a:rPr lang="en-AU" sz="3800" b="1" dirty="0" smtClean="0">
                <a:solidFill>
                  <a:srgbClr val="00B050"/>
                </a:solidFill>
                <a:latin typeface="Cambria" panose="02040503050406030204" pitchFamily="18" charset="0"/>
                <a:ea typeface="Cambria" panose="02040503050406030204" pitchFamily="18" charset="0"/>
              </a:rPr>
              <a:t>Extrinsic </a:t>
            </a:r>
            <a:r>
              <a:rPr lang="en-AU" sz="3800" b="1" dirty="0" smtClean="0">
                <a:solidFill>
                  <a:srgbClr val="00B050"/>
                </a:solidFill>
                <a:latin typeface="Cambria" panose="02040503050406030204" pitchFamily="18" charset="0"/>
                <a:ea typeface="Cambria" panose="02040503050406030204" pitchFamily="18" charset="0"/>
              </a:rPr>
              <a:t>Incubation period</a:t>
            </a:r>
            <a:r>
              <a:rPr lang="en-AU" sz="3800" dirty="0" smtClean="0">
                <a:solidFill>
                  <a:srgbClr val="00B050"/>
                </a:solidFill>
                <a:latin typeface="Cambria" panose="02040503050406030204" pitchFamily="18" charset="0"/>
                <a:ea typeface="Cambria" panose="02040503050406030204" pitchFamily="18" charset="0"/>
              </a:rPr>
              <a:t>: </a:t>
            </a:r>
            <a:endParaRPr lang="en-AU" sz="3800" dirty="0" smtClean="0">
              <a:solidFill>
                <a:srgbClr val="00B050"/>
              </a:solidFill>
              <a:latin typeface="Cambria" panose="02040503050406030204" pitchFamily="18" charset="0"/>
              <a:ea typeface="Cambria" panose="02040503050406030204" pitchFamily="18" charset="0"/>
            </a:endParaRPr>
          </a:p>
          <a:p>
            <a:pPr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In </a:t>
            </a:r>
            <a:r>
              <a:rPr lang="en-AU" dirty="0" smtClean="0">
                <a:solidFill>
                  <a:schemeClr val="tx1"/>
                </a:solidFill>
                <a:latin typeface="Cambria" panose="02040503050406030204" pitchFamily="18" charset="0"/>
                <a:ea typeface="Cambria" panose="02040503050406030204" pitchFamily="18" charset="0"/>
              </a:rPr>
              <a:t>a vector (biological vector), the period between entry of the infectious agent into the vector and the time at which the vector become infective i.e., readily transmission of infectious agent from the vector to a fresh host is possible. E.g., Malaria, Filariasis, Dengue etc.</a:t>
            </a:r>
          </a:p>
          <a:p>
            <a:pPr algn="just">
              <a:buFont typeface="Arial" pitchFamily="34" charset="0"/>
              <a:buChar char="•"/>
            </a:pPr>
            <a:endParaRPr lang="en-AU" dirty="0" smtClean="0">
              <a:solidFill>
                <a:schemeClr val="tx1"/>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381000"/>
            <a:ext cx="7924800" cy="5867400"/>
          </a:xfrm>
          <a:ln>
            <a:solidFill>
              <a:schemeClr val="tx1"/>
            </a:solidFill>
          </a:ln>
        </p:spPr>
        <p:txBody>
          <a:bodyPr>
            <a:normAutofit/>
          </a:bodyPr>
          <a:lstStyle/>
          <a:p>
            <a:r>
              <a:rPr lang="en-AU" sz="3000" b="1" dirty="0" smtClean="0">
                <a:solidFill>
                  <a:srgbClr val="00B050"/>
                </a:solidFill>
                <a:latin typeface="Cambria" panose="02040503050406030204" pitchFamily="18" charset="0"/>
                <a:ea typeface="Cambria" panose="02040503050406030204" pitchFamily="18" charset="0"/>
              </a:rPr>
              <a:t>Importance of  incubation period in epidemiology:</a:t>
            </a:r>
          </a:p>
          <a:p>
            <a:pPr algn="just"/>
            <a:endParaRPr lang="en-AU" dirty="0" smtClean="0">
              <a:solidFill>
                <a:schemeClr val="tx1"/>
              </a:solidFill>
              <a:latin typeface="Cambria" panose="02040503050406030204" pitchFamily="18" charset="0"/>
              <a:ea typeface="Cambria" panose="02040503050406030204" pitchFamily="18" charset="0"/>
            </a:endParaRPr>
          </a:p>
          <a:p>
            <a:pPr marL="514350" indent="-514350" algn="just">
              <a:buFont typeface="+mj-lt"/>
              <a:buAutoNum type="arabicPeriod"/>
            </a:pPr>
            <a:r>
              <a:rPr lang="en-AU" sz="2600" dirty="0" smtClean="0">
                <a:solidFill>
                  <a:schemeClr val="tx1"/>
                </a:solidFill>
                <a:latin typeface="Cambria" panose="02040503050406030204" pitchFamily="18" charset="0"/>
                <a:ea typeface="Cambria" panose="02040503050406030204" pitchFamily="18" charset="0"/>
              </a:rPr>
              <a:t>Helpful in tracing the source of infection and </a:t>
            </a:r>
            <a:r>
              <a:rPr lang="en-AU" sz="2600" dirty="0" smtClean="0">
                <a:solidFill>
                  <a:schemeClr val="tx1"/>
                </a:solidFill>
                <a:latin typeface="Cambria" panose="02040503050406030204" pitchFamily="18" charset="0"/>
                <a:ea typeface="Cambria" panose="02040503050406030204" pitchFamily="18" charset="0"/>
              </a:rPr>
              <a:t>contacts</a:t>
            </a:r>
          </a:p>
          <a:p>
            <a:pPr marL="514350" indent="-514350" algn="just">
              <a:buFont typeface="+mj-lt"/>
              <a:buAutoNum type="arabicPeriod"/>
            </a:pPr>
            <a:r>
              <a:rPr lang="en-AU" sz="2600" dirty="0" smtClean="0">
                <a:solidFill>
                  <a:schemeClr val="tx1"/>
                </a:solidFill>
                <a:latin typeface="Cambria" panose="02040503050406030204" pitchFamily="18" charset="0"/>
                <a:ea typeface="Cambria" panose="02040503050406030204" pitchFamily="18" charset="0"/>
              </a:rPr>
              <a:t>Useful </a:t>
            </a:r>
            <a:r>
              <a:rPr lang="en-AU" sz="2600" dirty="0" smtClean="0">
                <a:solidFill>
                  <a:schemeClr val="tx1"/>
                </a:solidFill>
                <a:latin typeface="Cambria" panose="02040503050406030204" pitchFamily="18" charset="0"/>
                <a:ea typeface="Cambria" panose="02040503050406030204" pitchFamily="18" charset="0"/>
              </a:rPr>
              <a:t>in determining the period of surveillance or </a:t>
            </a:r>
            <a:r>
              <a:rPr lang="en-AU" sz="2600" dirty="0" smtClean="0">
                <a:solidFill>
                  <a:schemeClr val="tx1"/>
                </a:solidFill>
                <a:latin typeface="Cambria" panose="02040503050406030204" pitchFamily="18" charset="0"/>
                <a:ea typeface="Cambria" panose="02040503050406030204" pitchFamily="18" charset="0"/>
              </a:rPr>
              <a:t>quarantine</a:t>
            </a:r>
          </a:p>
          <a:p>
            <a:pPr marL="514350" indent="-514350" algn="just">
              <a:buFont typeface="+mj-lt"/>
              <a:buAutoNum type="arabicPeriod"/>
            </a:pPr>
            <a:r>
              <a:rPr lang="en-AU" sz="2600" dirty="0" smtClean="0">
                <a:solidFill>
                  <a:schemeClr val="tx1"/>
                </a:solidFill>
                <a:latin typeface="Cambria" panose="02040503050406030204" pitchFamily="18" charset="0"/>
                <a:ea typeface="Cambria" panose="02040503050406030204" pitchFamily="18" charset="0"/>
              </a:rPr>
              <a:t>Helps </a:t>
            </a:r>
            <a:r>
              <a:rPr lang="en-AU" sz="2600" dirty="0" smtClean="0">
                <a:solidFill>
                  <a:schemeClr val="tx1"/>
                </a:solidFill>
                <a:latin typeface="Cambria" panose="02040503050406030204" pitchFamily="18" charset="0"/>
                <a:ea typeface="Cambria" panose="02040503050406030204" pitchFamily="18" charset="0"/>
              </a:rPr>
              <a:t>to know the preventive way by </a:t>
            </a:r>
            <a:r>
              <a:rPr lang="en-AU" sz="2600" dirty="0" smtClean="0">
                <a:solidFill>
                  <a:schemeClr val="tx1"/>
                </a:solidFill>
                <a:latin typeface="Cambria" panose="02040503050406030204" pitchFamily="18" charset="0"/>
                <a:ea typeface="Cambria" panose="02040503050406030204" pitchFamily="18" charset="0"/>
              </a:rPr>
              <a:t>immunization</a:t>
            </a:r>
          </a:p>
          <a:p>
            <a:pPr marL="514350" indent="-514350" algn="just">
              <a:buFont typeface="+mj-lt"/>
              <a:buAutoNum type="arabicPeriod"/>
            </a:pPr>
            <a:r>
              <a:rPr lang="en-AU" sz="2600" dirty="0" smtClean="0">
                <a:solidFill>
                  <a:schemeClr val="tx1"/>
                </a:solidFill>
                <a:latin typeface="Cambria" panose="02040503050406030204" pitchFamily="18" charset="0"/>
                <a:ea typeface="Cambria" panose="02040503050406030204" pitchFamily="18" charset="0"/>
              </a:rPr>
              <a:t>Helps </a:t>
            </a:r>
            <a:r>
              <a:rPr lang="en-AU" sz="2600" dirty="0" smtClean="0">
                <a:solidFill>
                  <a:schemeClr val="tx1"/>
                </a:solidFill>
                <a:latin typeface="Cambria" panose="02040503050406030204" pitchFamily="18" charset="0"/>
                <a:ea typeface="Cambria" panose="02040503050406030204" pitchFamily="18" charset="0"/>
              </a:rPr>
              <a:t>to identifying point source or propagated </a:t>
            </a:r>
            <a:r>
              <a:rPr lang="en-AU" sz="2600" dirty="0" smtClean="0">
                <a:solidFill>
                  <a:schemeClr val="tx1"/>
                </a:solidFill>
                <a:latin typeface="Cambria" panose="02040503050406030204" pitchFamily="18" charset="0"/>
                <a:ea typeface="Cambria" panose="02040503050406030204" pitchFamily="18" charset="0"/>
              </a:rPr>
              <a:t>epidemics</a:t>
            </a:r>
          </a:p>
          <a:p>
            <a:pPr marL="514350" indent="-514350" algn="just">
              <a:buFont typeface="+mj-lt"/>
              <a:buAutoNum type="arabicPeriod"/>
            </a:pPr>
            <a:r>
              <a:rPr lang="en-AU" sz="2600" dirty="0" smtClean="0">
                <a:solidFill>
                  <a:schemeClr val="tx1"/>
                </a:solidFill>
                <a:latin typeface="Cambria" panose="02040503050406030204" pitchFamily="18" charset="0"/>
                <a:ea typeface="Cambria" panose="02040503050406030204" pitchFamily="18" charset="0"/>
              </a:rPr>
              <a:t>Useful </a:t>
            </a:r>
            <a:r>
              <a:rPr lang="en-AU" sz="2600" dirty="0" smtClean="0">
                <a:solidFill>
                  <a:schemeClr val="tx1"/>
                </a:solidFill>
                <a:latin typeface="Cambria" panose="02040503050406030204" pitchFamily="18" charset="0"/>
                <a:ea typeface="Cambria" panose="02040503050406030204" pitchFamily="18" charset="0"/>
              </a:rPr>
              <a:t>in estimating the </a:t>
            </a:r>
            <a:r>
              <a:rPr lang="en-AU" sz="2600" dirty="0" smtClean="0">
                <a:solidFill>
                  <a:srgbClr val="FF0000"/>
                </a:solidFill>
                <a:latin typeface="Cambria" panose="02040503050406030204" pitchFamily="18" charset="0"/>
                <a:ea typeface="Cambria" panose="02040503050406030204" pitchFamily="18" charset="0"/>
              </a:rPr>
              <a:t>prognosis</a:t>
            </a:r>
            <a:r>
              <a:rPr lang="en-AU" sz="2600" dirty="0" smtClean="0">
                <a:solidFill>
                  <a:schemeClr val="tx1"/>
                </a:solidFill>
                <a:latin typeface="Cambria" panose="02040503050406030204" pitchFamily="18" charset="0"/>
                <a:ea typeface="Cambria" panose="02040503050406030204" pitchFamily="18" charset="0"/>
              </a:rPr>
              <a:t> of a disease.</a:t>
            </a:r>
          </a:p>
          <a:p>
            <a:pPr marL="514350" indent="-514350" algn="l">
              <a:buAutoNum type="arabicParenR"/>
            </a:pPr>
            <a:endParaRPr lang="en-AU" dirty="0" smtClean="0">
              <a:solidFill>
                <a:schemeClr val="tx1"/>
              </a:solidFill>
            </a:endParaRPr>
          </a:p>
          <a:p>
            <a:endParaRPr lang="en-AU"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685800"/>
            <a:ext cx="8077200" cy="5638800"/>
          </a:xfrm>
          <a:ln>
            <a:solidFill>
              <a:schemeClr val="tx1"/>
            </a:solidFill>
          </a:ln>
        </p:spPr>
        <p:txBody>
          <a:bodyPr>
            <a:normAutofit fontScale="70000" lnSpcReduction="20000"/>
          </a:bodyPr>
          <a:lstStyle/>
          <a:p>
            <a:endParaRPr lang="en-AU" dirty="0" smtClean="0">
              <a:solidFill>
                <a:schemeClr val="tx1"/>
              </a:solidFill>
            </a:endParaRPr>
          </a:p>
          <a:p>
            <a:r>
              <a:rPr lang="en-AU" sz="4000" b="1" dirty="0" smtClean="0">
                <a:solidFill>
                  <a:srgbClr val="00B050"/>
                </a:solidFill>
                <a:latin typeface="Times New Roman" pitchFamily="18" charset="0"/>
                <a:cs typeface="Times New Roman" pitchFamily="18" charset="0"/>
              </a:rPr>
              <a:t>Latent period:</a:t>
            </a:r>
          </a:p>
          <a:p>
            <a:endParaRPr lang="en-AU" dirty="0" smtClean="0">
              <a:solidFill>
                <a:schemeClr val="tx1"/>
              </a:solidFill>
            </a:endParaRPr>
          </a:p>
          <a:p>
            <a:pPr marL="514350" indent="-514350" algn="just">
              <a:buFont typeface="Wingdings" pitchFamily="2" charset="2"/>
              <a:buChar char="§"/>
            </a:pPr>
            <a:r>
              <a:rPr lang="en-AU" dirty="0" smtClean="0">
                <a:solidFill>
                  <a:srgbClr val="FF0000"/>
                </a:solidFill>
              </a:rPr>
              <a:t>The period </a:t>
            </a:r>
            <a:r>
              <a:rPr lang="en-AU" dirty="0" smtClean="0">
                <a:solidFill>
                  <a:schemeClr val="tx1"/>
                </a:solidFill>
              </a:rPr>
              <a:t>following exposure, when </a:t>
            </a:r>
            <a:r>
              <a:rPr lang="en-AU" dirty="0" smtClean="0">
                <a:solidFill>
                  <a:srgbClr val="FF0000"/>
                </a:solidFill>
              </a:rPr>
              <a:t>pathogenic changes are not apparent</a:t>
            </a:r>
            <a:r>
              <a:rPr lang="en-AU" dirty="0" smtClean="0">
                <a:solidFill>
                  <a:schemeClr val="tx1"/>
                </a:solidFill>
              </a:rPr>
              <a:t>, and ending with onset of symptoms of a chronic </a:t>
            </a:r>
            <a:r>
              <a:rPr lang="en-AU" dirty="0" smtClean="0">
                <a:solidFill>
                  <a:schemeClr val="tx1"/>
                </a:solidFill>
              </a:rPr>
              <a:t>disease.</a:t>
            </a:r>
          </a:p>
          <a:p>
            <a:pPr marL="514350" indent="-514350" algn="just">
              <a:buFont typeface="Wingdings" pitchFamily="2" charset="2"/>
              <a:buChar char="§"/>
            </a:pPr>
            <a:r>
              <a:rPr lang="en-AU" dirty="0" smtClean="0">
                <a:solidFill>
                  <a:schemeClr val="tx1"/>
                </a:solidFill>
              </a:rPr>
              <a:t>In </a:t>
            </a:r>
            <a:r>
              <a:rPr lang="en-AU" dirty="0" smtClean="0">
                <a:solidFill>
                  <a:schemeClr val="tx1"/>
                </a:solidFill>
              </a:rPr>
              <a:t>non-infectious disease, the period from </a:t>
            </a:r>
            <a:r>
              <a:rPr lang="en-AU" dirty="0" smtClean="0">
                <a:solidFill>
                  <a:srgbClr val="FF0000"/>
                </a:solidFill>
              </a:rPr>
              <a:t>disease initiation to disease detection</a:t>
            </a:r>
            <a:r>
              <a:rPr lang="en-AU" dirty="0" smtClean="0">
                <a:solidFill>
                  <a:schemeClr val="tx1"/>
                </a:solidFill>
              </a:rPr>
              <a:t>.</a:t>
            </a:r>
          </a:p>
          <a:p>
            <a:pPr marL="514350" indent="-514350" algn="just">
              <a:buAutoNum type="arabicPeriod"/>
            </a:pPr>
            <a:endParaRPr lang="en-AU" dirty="0" smtClean="0">
              <a:solidFill>
                <a:schemeClr val="tx1"/>
              </a:solidFill>
            </a:endParaRPr>
          </a:p>
          <a:p>
            <a:pPr marL="514350" indent="-514350" algn="just"/>
            <a:endParaRPr lang="en-AU" dirty="0" smtClean="0">
              <a:solidFill>
                <a:schemeClr val="tx1"/>
              </a:solidFill>
            </a:endParaRPr>
          </a:p>
          <a:p>
            <a:r>
              <a:rPr lang="en-AU" sz="3400" b="1" dirty="0" smtClean="0">
                <a:solidFill>
                  <a:srgbClr val="00B050"/>
                </a:solidFill>
                <a:latin typeface="Cambria" panose="02040503050406030204" pitchFamily="18" charset="0"/>
                <a:ea typeface="Cambria" panose="02040503050406030204" pitchFamily="18" charset="0"/>
              </a:rPr>
              <a:t>Generation time</a:t>
            </a:r>
            <a:r>
              <a:rPr lang="en-AU" sz="3400" dirty="0" smtClean="0">
                <a:solidFill>
                  <a:srgbClr val="00B050"/>
                </a:solidFill>
                <a:latin typeface="Cambria" panose="02040503050406030204" pitchFamily="18" charset="0"/>
                <a:ea typeface="Cambria" panose="02040503050406030204" pitchFamily="18" charset="0"/>
              </a:rPr>
              <a:t>:</a:t>
            </a:r>
          </a:p>
          <a:p>
            <a:pPr algn="just"/>
            <a:endParaRPr lang="en-AU" dirty="0" smtClean="0">
              <a:solidFill>
                <a:schemeClr val="tx1"/>
              </a:solidFill>
              <a:latin typeface="Cambria" panose="02040503050406030204" pitchFamily="18" charset="0"/>
              <a:ea typeface="Cambria" panose="02040503050406030204" pitchFamily="18" charset="0"/>
            </a:endParaRPr>
          </a:p>
          <a:p>
            <a:pPr marL="514350" indent="-514350"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Time period when the </a:t>
            </a:r>
            <a:r>
              <a:rPr lang="en-AU" dirty="0" smtClean="0">
                <a:solidFill>
                  <a:srgbClr val="FF0000"/>
                </a:solidFill>
                <a:latin typeface="Cambria" panose="02040503050406030204" pitchFamily="18" charset="0"/>
                <a:ea typeface="Cambria" panose="02040503050406030204" pitchFamily="18" charset="0"/>
              </a:rPr>
              <a:t>host is capable of transmitting the disease to susceptible individual before the development of clinical feature</a:t>
            </a:r>
            <a:r>
              <a:rPr lang="en-AU" dirty="0" smtClean="0">
                <a:solidFill>
                  <a:schemeClr val="tx1"/>
                </a:solidFill>
                <a:latin typeface="Cambria" panose="02040503050406030204" pitchFamily="18" charset="0"/>
                <a:ea typeface="Cambria" panose="02040503050406030204" pitchFamily="18" charset="0"/>
              </a:rPr>
              <a:t> of the disease in the </a:t>
            </a:r>
            <a:r>
              <a:rPr lang="en-AU" dirty="0" smtClean="0">
                <a:solidFill>
                  <a:schemeClr val="tx1"/>
                </a:solidFill>
                <a:latin typeface="Cambria" panose="02040503050406030204" pitchFamily="18" charset="0"/>
                <a:ea typeface="Cambria" panose="02040503050406030204" pitchFamily="18" charset="0"/>
              </a:rPr>
              <a:t>host.</a:t>
            </a:r>
          </a:p>
          <a:p>
            <a:pPr marL="514350" indent="-514350" algn="just">
              <a:buFont typeface="Wingdings" pitchFamily="2" charset="2"/>
              <a:buChar char="§"/>
            </a:pPr>
            <a:endParaRPr lang="en-AU" dirty="0" smtClean="0">
              <a:solidFill>
                <a:schemeClr val="tx1"/>
              </a:solidFill>
              <a:latin typeface="Cambria" panose="02040503050406030204" pitchFamily="18" charset="0"/>
              <a:ea typeface="Cambria" panose="02040503050406030204" pitchFamily="18" charset="0"/>
            </a:endParaRPr>
          </a:p>
          <a:p>
            <a:pPr marL="514350" indent="-514350" algn="just">
              <a:buFont typeface="Wingdings" pitchFamily="2" charset="2"/>
              <a:buChar char="§"/>
            </a:pPr>
            <a:r>
              <a:rPr lang="en-AU" dirty="0" smtClean="0">
                <a:solidFill>
                  <a:schemeClr val="tx1"/>
                </a:solidFill>
                <a:latin typeface="Cambria" panose="02040503050406030204" pitchFamily="18" charset="0"/>
                <a:ea typeface="Cambria" panose="02040503050406030204" pitchFamily="18" charset="0"/>
              </a:rPr>
              <a:t>It </a:t>
            </a:r>
            <a:r>
              <a:rPr lang="en-AU" dirty="0" smtClean="0">
                <a:solidFill>
                  <a:schemeClr val="tx1"/>
                </a:solidFill>
                <a:latin typeface="Cambria" panose="02040503050406030204" pitchFamily="18" charset="0"/>
                <a:ea typeface="Cambria" panose="02040503050406030204" pitchFamily="18" charset="0"/>
              </a:rPr>
              <a:t>is the time of maximum infectivity of the host.</a:t>
            </a:r>
          </a:p>
          <a:p>
            <a:pPr marL="514350" indent="-514350" algn="just"/>
            <a:endParaRPr lang="en-AU"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224" y="642918"/>
            <a:ext cx="7429552" cy="5715040"/>
          </a:xfrm>
          <a:ln>
            <a:solidFill>
              <a:schemeClr val="tx1"/>
            </a:solidFill>
          </a:ln>
        </p:spPr>
        <p:txBody>
          <a:bodyPr>
            <a:normAutofit fontScale="92500" lnSpcReduction="20000"/>
          </a:bodyPr>
          <a:lstStyle/>
          <a:p>
            <a:r>
              <a:rPr lang="en-AU" sz="4300" dirty="0" smtClean="0">
                <a:solidFill>
                  <a:schemeClr val="tx1"/>
                </a:solidFill>
                <a:latin typeface="Cambria" panose="02040503050406030204" pitchFamily="18" charset="0"/>
                <a:ea typeface="Cambria" panose="02040503050406030204" pitchFamily="18" charset="0"/>
              </a:rPr>
              <a:t>Difference between incubation period and generation time</a:t>
            </a:r>
          </a:p>
          <a:p>
            <a:endParaRPr lang="en-AU" dirty="0" smtClean="0">
              <a:solidFill>
                <a:schemeClr val="tx1"/>
              </a:solidFill>
              <a:latin typeface="Cambria" panose="02040503050406030204" pitchFamily="18" charset="0"/>
              <a:ea typeface="Cambria" panose="02040503050406030204" pitchFamily="18" charset="0"/>
            </a:endParaRPr>
          </a:p>
          <a:p>
            <a:pPr algn="just">
              <a:buFont typeface="Arial" pitchFamily="34" charset="0"/>
              <a:buChar char="•"/>
            </a:pPr>
            <a:r>
              <a:rPr lang="en-AU" dirty="0">
                <a:solidFill>
                  <a:schemeClr val="tx1"/>
                </a:solidFill>
                <a:latin typeface="Cambria" panose="02040503050406030204" pitchFamily="18" charset="0"/>
                <a:ea typeface="Cambria" panose="02040503050406030204" pitchFamily="18" charset="0"/>
              </a:rPr>
              <a:t> </a:t>
            </a:r>
            <a:r>
              <a:rPr lang="en-AU" dirty="0" smtClean="0">
                <a:solidFill>
                  <a:srgbClr val="FF0000"/>
                </a:solidFill>
                <a:latin typeface="Cambria" panose="02040503050406030204" pitchFamily="18" charset="0"/>
                <a:ea typeface="Cambria" panose="02040503050406030204" pitchFamily="18" charset="0"/>
              </a:rPr>
              <a:t>In general generation time is roughly equal to the incubation period</a:t>
            </a:r>
            <a:r>
              <a:rPr lang="en-AU" dirty="0" smtClean="0">
                <a:solidFill>
                  <a:schemeClr val="tx1"/>
                </a:solidFill>
                <a:latin typeface="Cambria" panose="02040503050406030204" pitchFamily="18" charset="0"/>
                <a:ea typeface="Cambria" panose="02040503050406030204" pitchFamily="18" charset="0"/>
              </a:rPr>
              <a:t>. However, these two terms are not the same.</a:t>
            </a:r>
          </a:p>
          <a:p>
            <a:pPr algn="just"/>
            <a:endParaRPr lang="en-AU" dirty="0" smtClean="0">
              <a:solidFill>
                <a:schemeClr val="tx1"/>
              </a:solidFill>
              <a:latin typeface="Cambria" panose="02040503050406030204" pitchFamily="18" charset="0"/>
              <a:ea typeface="Cambria" panose="02040503050406030204" pitchFamily="18" charset="0"/>
            </a:endParaRPr>
          </a:p>
          <a:p>
            <a:pPr algn="just">
              <a:buFont typeface="Arial" pitchFamily="34" charset="0"/>
              <a:buChar char="•"/>
            </a:pPr>
            <a:r>
              <a:rPr lang="en-AU" dirty="0">
                <a:solidFill>
                  <a:schemeClr val="tx1"/>
                </a:solidFill>
                <a:latin typeface="Cambria" panose="02040503050406030204" pitchFamily="18" charset="0"/>
                <a:ea typeface="Cambria" panose="02040503050406030204" pitchFamily="18" charset="0"/>
              </a:rPr>
              <a:t> </a:t>
            </a:r>
            <a:r>
              <a:rPr lang="en-AU" dirty="0" smtClean="0">
                <a:solidFill>
                  <a:schemeClr val="tx1"/>
                </a:solidFill>
                <a:latin typeface="Cambria" panose="02040503050406030204" pitchFamily="18" charset="0"/>
                <a:ea typeface="Cambria" panose="02040503050406030204" pitchFamily="18" charset="0"/>
              </a:rPr>
              <a:t>The time of maximum communicability may precede or follow the incubation period. For example, in mumps, communicability appears to reach its height about 48 hours before the onset of swelling of the salivary glands.</a:t>
            </a:r>
            <a:endParaRPr lang="en-AU" dirty="0">
              <a:solidFill>
                <a:schemeClr val="tx1"/>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2177</TotalTime>
  <Words>2153</Words>
  <Application>Microsoft Office PowerPoint</Application>
  <PresentationFormat>On-screen Show (4:3)</PresentationFormat>
  <Paragraphs>298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Epidemiological Terms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Case definition</vt:lpstr>
      <vt:lpstr>Slide 20</vt:lpstr>
      <vt:lpstr>Slide 21</vt:lpstr>
      <vt:lpstr>Slide 22</vt:lpstr>
      <vt:lpstr>Epi Curve</vt:lpstr>
      <vt:lpstr>Example of an epidemic curve</vt:lpstr>
      <vt:lpstr>Slide 25</vt:lpstr>
      <vt:lpstr>Slide 26</vt:lpstr>
      <vt:lpstr>Slide 27</vt:lpstr>
      <vt:lpstr>Slide 28</vt:lpstr>
      <vt:lpstr>Slide 29</vt:lpstr>
      <vt:lpstr>Slide 30</vt:lpstr>
      <vt:lpstr>Slide 31</vt:lpstr>
      <vt:lpstr>Slide 32</vt:lpstr>
      <vt:lpstr>Slide 33</vt:lpstr>
      <vt:lpstr>Slide 34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241</cp:revision>
  <dcterms:created xsi:type="dcterms:W3CDTF">2014-06-03T03:27:52Z</dcterms:created>
  <dcterms:modified xsi:type="dcterms:W3CDTF">2021-06-18T11:27:10Z</dcterms:modified>
</cp:coreProperties>
</file>