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3" r:id="rId3"/>
    <p:sldId id="276" r:id="rId4"/>
    <p:sldId id="277" r:id="rId5"/>
    <p:sldId id="278" r:id="rId6"/>
    <p:sldId id="274" r:id="rId7"/>
    <p:sldId id="27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9984" autoAdjust="0"/>
    <p:restoredTop sz="94660"/>
  </p:normalViewPr>
  <p:slideViewPr>
    <p:cSldViewPr snapToGrid="0">
      <p:cViewPr varScale="1">
        <p:scale>
          <a:sx n="93" d="100"/>
          <a:sy n="93" d="100"/>
        </p:scale>
        <p:origin x="-21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pPr/>
              <a:t>6/5/2021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pPr/>
              <a:t>6/5/2021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pPr/>
              <a:t>6/5/2021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pPr/>
              <a:t>6/5/2021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pPr/>
              <a:t>6/5/2021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pPr/>
              <a:t>6/5/2021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pPr/>
              <a:t>6/5/2021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pPr/>
              <a:t>6/5/2021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pPr/>
              <a:t>6/5/2021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pPr/>
              <a:t>6/5/2021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accent3"/>
          </a:solid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pPr/>
              <a:t>6/5/2021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pPr/>
              <a:t>6/5/2021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Kirchhoff’s </a:t>
            </a:r>
            <a:r>
              <a:rPr lang="en-US" b="1" dirty="0" smtClean="0"/>
              <a:t>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2938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Kirchhoff’s voltage law (KVL)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The algebraic sum of the voltages around any loop is zero.</a:t>
            </a:r>
          </a:p>
          <a:p>
            <a:pPr>
              <a:buFont typeface="Wingdings" pitchFamily="2" charset="2"/>
              <a:buChar char="Ø"/>
            </a:pPr>
            <a:r>
              <a:rPr lang="en-US" b="1" i="1" dirty="0" smtClean="0"/>
              <a:t>Supply Voltage = Drop Voltage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Kirchhoff’s voltage law (KVL)</a:t>
            </a:r>
            <a:endParaRPr lang="en-US" b="1" dirty="0"/>
          </a:p>
        </p:txBody>
      </p:sp>
      <p:pic>
        <p:nvPicPr>
          <p:cNvPr id="4" name="Content Placeholder 3" descr="17.PNG"/>
          <p:cNvPicPr>
            <a:picLocks noGrp="1" noChangeAspect="1"/>
          </p:cNvPicPr>
          <p:nvPr>
            <p:ph idx="1"/>
          </p:nvPr>
        </p:nvPicPr>
        <p:blipFill>
          <a:blip r:embed="rId2">
            <a:grayscl/>
          </a:blip>
          <a:stretch>
            <a:fillRect/>
          </a:stretch>
        </p:blipFill>
        <p:spPr>
          <a:xfrm>
            <a:off x="1104687" y="2785878"/>
            <a:ext cx="3517531" cy="1899137"/>
          </a:xfrm>
        </p:spPr>
      </p:pic>
      <p:sp>
        <p:nvSpPr>
          <p:cNvPr id="5" name="Rectangle 4"/>
          <p:cNvSpPr/>
          <p:nvPr/>
        </p:nvSpPr>
        <p:spPr>
          <a:xfrm>
            <a:off x="5034337" y="2829239"/>
            <a:ext cx="648299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+</a:t>
            </a:r>
            <a:r>
              <a:rPr lang="pt-BR" i="1" dirty="0" smtClean="0"/>
              <a:t>VR </a:t>
            </a:r>
            <a:r>
              <a:rPr lang="pt-BR" i="1" dirty="0" smtClean="0"/>
              <a:t>1 − 5 + </a:t>
            </a:r>
            <a:r>
              <a:rPr lang="pt-BR" i="1" dirty="0" smtClean="0"/>
              <a:t>VR </a:t>
            </a:r>
            <a:r>
              <a:rPr lang="pt-BR" i="1" dirty="0" smtClean="0"/>
              <a:t>2 − 15 + </a:t>
            </a:r>
            <a:r>
              <a:rPr lang="pt-BR" i="1" dirty="0" smtClean="0"/>
              <a:t>VR </a:t>
            </a:r>
            <a:r>
              <a:rPr lang="pt-BR" i="1" dirty="0" smtClean="0"/>
              <a:t>3 − 30 = </a:t>
            </a:r>
            <a:r>
              <a:rPr lang="pt-BR" i="1" dirty="0" smtClean="0"/>
              <a:t>0</a:t>
            </a:r>
          </a:p>
          <a:p>
            <a:endParaRPr lang="pt-BR" i="1" dirty="0" smtClean="0"/>
          </a:p>
          <a:p>
            <a:r>
              <a:rPr lang="en-US" dirty="0" smtClean="0"/>
              <a:t>which can be written as</a:t>
            </a:r>
          </a:p>
          <a:p>
            <a:r>
              <a:rPr lang="pt-BR" dirty="0" smtClean="0"/>
              <a:t>+</a:t>
            </a:r>
            <a:r>
              <a:rPr lang="pt-BR" i="1" dirty="0" smtClean="0"/>
              <a:t>VR </a:t>
            </a:r>
            <a:r>
              <a:rPr lang="pt-BR" i="1" dirty="0" smtClean="0"/>
              <a:t>1 + </a:t>
            </a:r>
            <a:r>
              <a:rPr lang="pt-BR" i="1" dirty="0" smtClean="0"/>
              <a:t>VR </a:t>
            </a:r>
            <a:r>
              <a:rPr lang="pt-BR" i="1" dirty="0" smtClean="0"/>
              <a:t>2 + </a:t>
            </a:r>
            <a:r>
              <a:rPr lang="pt-BR" i="1" dirty="0" smtClean="0"/>
              <a:t>VR </a:t>
            </a:r>
            <a:r>
              <a:rPr lang="pt-BR" i="1" dirty="0" smtClean="0"/>
              <a:t>3 = 5 + 15 + </a:t>
            </a:r>
            <a:r>
              <a:rPr lang="pt-BR" i="1" dirty="0" smtClean="0"/>
              <a:t>30</a:t>
            </a:r>
            <a:r>
              <a:rPr lang="en-US" dirty="0" smtClean="0"/>
              <a:t>= 50</a:t>
            </a:r>
          </a:p>
          <a:p>
            <a:endParaRPr lang="en-US" dirty="0" smtClean="0"/>
          </a:p>
          <a:p>
            <a:r>
              <a:rPr lang="en-US" dirty="0" smtClean="0"/>
              <a:t>Now suppose that </a:t>
            </a:r>
            <a:r>
              <a:rPr lang="en-US" i="1" dirty="0" smtClean="0"/>
              <a:t>VR </a:t>
            </a:r>
            <a:r>
              <a:rPr lang="en-US" i="1" dirty="0" smtClean="0"/>
              <a:t>1 and </a:t>
            </a:r>
            <a:r>
              <a:rPr lang="en-US" i="1" dirty="0" smtClean="0"/>
              <a:t>VR </a:t>
            </a:r>
            <a:r>
              <a:rPr lang="en-US" i="1" dirty="0" smtClean="0"/>
              <a:t>2 are known to be 18 V and 12 V, respectively. Then </a:t>
            </a:r>
            <a:r>
              <a:rPr lang="en-US" i="1" dirty="0" smtClean="0"/>
              <a:t>VR </a:t>
            </a:r>
            <a:r>
              <a:rPr lang="en-US" i="1" dirty="0" smtClean="0"/>
              <a:t>3 = 20 V.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Kirchhoff’s voltage law (KVL)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5034337" y="2829239"/>
            <a:ext cx="648299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Applying our policy for writing KVL equations and traversing the left loop starting at point</a:t>
            </a:r>
          </a:p>
          <a:p>
            <a:r>
              <a:rPr lang="en-US" i="1" dirty="0" smtClean="0"/>
              <a:t>a, we obtain</a:t>
            </a:r>
          </a:p>
          <a:p>
            <a:r>
              <a:rPr lang="pt-BR" i="1" dirty="0" smtClean="0"/>
              <a:t>VR </a:t>
            </a:r>
            <a:r>
              <a:rPr lang="pt-BR" i="1" dirty="0" smtClean="0"/>
              <a:t>1 + </a:t>
            </a:r>
            <a:r>
              <a:rPr lang="pt-BR" i="1" dirty="0" smtClean="0"/>
              <a:t>VR </a:t>
            </a:r>
            <a:r>
              <a:rPr lang="pt-BR" i="1" dirty="0" smtClean="0"/>
              <a:t>4 − 16 − 24 = 0</a:t>
            </a:r>
          </a:p>
          <a:p>
            <a:r>
              <a:rPr lang="en-US" dirty="0" smtClean="0"/>
              <a:t>The corresponding equation for the right loop starting at point </a:t>
            </a:r>
            <a:r>
              <a:rPr lang="en-US" i="1" dirty="0" smtClean="0"/>
              <a:t>b is</a:t>
            </a:r>
          </a:p>
          <a:p>
            <a:r>
              <a:rPr lang="pt-BR" i="1" dirty="0" smtClean="0"/>
              <a:t>VR </a:t>
            </a:r>
            <a:r>
              <a:rPr lang="pt-BR" i="1" dirty="0" smtClean="0"/>
              <a:t>2 + </a:t>
            </a:r>
            <a:r>
              <a:rPr lang="pt-BR" i="1" dirty="0" smtClean="0"/>
              <a:t>VR </a:t>
            </a:r>
            <a:r>
              <a:rPr lang="pt-BR" i="1" dirty="0" smtClean="0"/>
              <a:t>3 + 8 + 16 − </a:t>
            </a:r>
            <a:r>
              <a:rPr lang="pt-BR" i="1" dirty="0" smtClean="0"/>
              <a:t>VR </a:t>
            </a:r>
            <a:r>
              <a:rPr lang="pt-BR" i="1" dirty="0" smtClean="0"/>
              <a:t>4 = 0</a:t>
            </a:r>
          </a:p>
          <a:p>
            <a:r>
              <a:rPr lang="en-US" dirty="0" smtClean="0"/>
              <a:t>The equation for the outer loop starting at point </a:t>
            </a:r>
            <a:r>
              <a:rPr lang="en-US" i="1" dirty="0" smtClean="0"/>
              <a:t>a is</a:t>
            </a:r>
          </a:p>
          <a:p>
            <a:r>
              <a:rPr lang="pt-BR" i="1" dirty="0" smtClean="0"/>
              <a:t>VR </a:t>
            </a:r>
            <a:r>
              <a:rPr lang="pt-BR" i="1" dirty="0" smtClean="0"/>
              <a:t>1 + </a:t>
            </a:r>
            <a:r>
              <a:rPr lang="pt-BR" i="1" dirty="0" smtClean="0"/>
              <a:t>VR </a:t>
            </a:r>
            <a:r>
              <a:rPr lang="pt-BR" i="1" dirty="0" smtClean="0"/>
              <a:t>2 + </a:t>
            </a:r>
            <a:r>
              <a:rPr lang="pt-BR" i="1" dirty="0" smtClean="0"/>
              <a:t>VR </a:t>
            </a:r>
            <a:r>
              <a:rPr lang="pt-BR" i="1" dirty="0" smtClean="0"/>
              <a:t>3 + 8 − 24 = 0</a:t>
            </a:r>
            <a:endParaRPr lang="en-US" dirty="0"/>
          </a:p>
        </p:txBody>
      </p:sp>
      <p:pic>
        <p:nvPicPr>
          <p:cNvPr id="7" name="Content Placeholder 6" descr="18.PNG"/>
          <p:cNvPicPr>
            <a:picLocks noGrp="1" noChangeAspect="1"/>
          </p:cNvPicPr>
          <p:nvPr>
            <p:ph idx="1"/>
          </p:nvPr>
        </p:nvPicPr>
        <p:blipFill>
          <a:blip r:embed="rId2">
            <a:grayscl/>
          </a:blip>
          <a:stretch>
            <a:fillRect/>
          </a:stretch>
        </p:blipFill>
        <p:spPr>
          <a:xfrm>
            <a:off x="996594" y="2724625"/>
            <a:ext cx="3449108" cy="2368664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Kirchhoff’s voltage law (KVL)</a:t>
            </a:r>
            <a:endParaRPr lang="en-US" b="1" dirty="0"/>
          </a:p>
        </p:txBody>
      </p:sp>
      <p:pic>
        <p:nvPicPr>
          <p:cNvPr id="9" name="Content Placeholder 8" descr="19.PNG"/>
          <p:cNvPicPr>
            <a:picLocks noGrp="1" noChangeAspect="1"/>
          </p:cNvPicPr>
          <p:nvPr>
            <p:ph idx="1"/>
          </p:nvPr>
        </p:nvPicPr>
        <p:blipFill>
          <a:blip r:embed="rId2">
            <a:grayscl/>
          </a:blip>
          <a:stretch>
            <a:fillRect/>
          </a:stretch>
        </p:blipFill>
        <p:spPr>
          <a:xfrm>
            <a:off x="1344042" y="2777297"/>
            <a:ext cx="4711043" cy="2308412"/>
          </a:xfrm>
        </p:spPr>
      </p:pic>
      <p:sp>
        <p:nvSpPr>
          <p:cNvPr id="10" name="Rectangle 9"/>
          <p:cNvSpPr/>
          <p:nvPr/>
        </p:nvSpPr>
        <p:spPr>
          <a:xfrm>
            <a:off x="2360246" y="2062807"/>
            <a:ext cx="18354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Find </a:t>
            </a:r>
            <a:r>
              <a:rPr lang="en-US" i="1" dirty="0" err="1" smtClean="0"/>
              <a:t>Vae</a:t>
            </a:r>
            <a:r>
              <a:rPr lang="en-US" i="1" dirty="0" smtClean="0"/>
              <a:t> and </a:t>
            </a:r>
            <a:r>
              <a:rPr lang="en-US" i="1" dirty="0" err="1" smtClean="0"/>
              <a:t>Vec</a:t>
            </a:r>
            <a:r>
              <a:rPr lang="en-US" i="1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Kirchhoff’s </a:t>
            </a:r>
            <a:r>
              <a:rPr lang="en-US" b="1" dirty="0" smtClean="0"/>
              <a:t>current </a:t>
            </a:r>
            <a:r>
              <a:rPr lang="en-US" b="1" dirty="0" smtClean="0"/>
              <a:t>law (</a:t>
            </a:r>
            <a:r>
              <a:rPr lang="en-US" b="1" dirty="0" smtClean="0"/>
              <a:t>KCL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/>
              <a:t>T</a:t>
            </a:r>
            <a:r>
              <a:rPr lang="en-US" dirty="0" smtClean="0"/>
              <a:t>he </a:t>
            </a:r>
            <a:r>
              <a:rPr lang="en-US" dirty="0" smtClean="0"/>
              <a:t>algebraic sum of the currents entering any node is </a:t>
            </a:r>
            <a:r>
              <a:rPr lang="en-US" dirty="0" smtClean="0"/>
              <a:t>zero.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i="1" dirty="0" smtClean="0"/>
              <a:t> </a:t>
            </a:r>
            <a:r>
              <a:rPr lang="en-US" b="1" i="1" dirty="0" smtClean="0"/>
              <a:t>Incoming current=Outgoing current</a:t>
            </a:r>
            <a:endParaRPr lang="en-US" b="1" i="1" dirty="0" smtClean="0"/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Kirchhoff’s </a:t>
            </a:r>
            <a:r>
              <a:rPr lang="en-US" b="1" dirty="0" smtClean="0"/>
              <a:t>current </a:t>
            </a:r>
            <a:r>
              <a:rPr lang="en-US" b="1" dirty="0" smtClean="0"/>
              <a:t>law (</a:t>
            </a:r>
            <a:r>
              <a:rPr lang="en-US" b="1" dirty="0" smtClean="0"/>
              <a:t>KCL</a:t>
            </a:r>
            <a:r>
              <a:rPr lang="en-US" b="1" dirty="0" smtClean="0"/>
              <a:t>)</a:t>
            </a:r>
            <a:endParaRPr lang="en-US" b="1" dirty="0"/>
          </a:p>
        </p:txBody>
      </p:sp>
      <p:pic>
        <p:nvPicPr>
          <p:cNvPr id="4" name="Content Placeholder 3" descr="15.PNG"/>
          <p:cNvPicPr>
            <a:picLocks noGrp="1" noChangeAspect="1"/>
          </p:cNvPicPr>
          <p:nvPr>
            <p:ph idx="1"/>
          </p:nvPr>
        </p:nvPicPr>
        <p:blipFill>
          <a:blip r:embed="rId2">
            <a:grayscl/>
          </a:blip>
          <a:stretch>
            <a:fillRect/>
          </a:stretch>
        </p:blipFill>
        <p:spPr>
          <a:xfrm>
            <a:off x="1598869" y="2329914"/>
            <a:ext cx="3132223" cy="2899632"/>
          </a:xfrm>
        </p:spPr>
      </p:pic>
      <p:pic>
        <p:nvPicPr>
          <p:cNvPr id="5" name="Picture 4" descr="16.PNG"/>
          <p:cNvPicPr>
            <a:picLocks noChangeAspect="1"/>
          </p:cNvPicPr>
          <p:nvPr/>
        </p:nvPicPr>
        <p:blipFill>
          <a:blip r:embed="rId3">
            <a:grayscl/>
          </a:blip>
          <a:stretch>
            <a:fillRect/>
          </a:stretch>
        </p:blipFill>
        <p:spPr>
          <a:xfrm>
            <a:off x="6248293" y="2843959"/>
            <a:ext cx="3460786" cy="18169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335</TotalTime>
  <Words>225</Words>
  <Application>Microsoft Office PowerPoint</Application>
  <PresentationFormat>Custom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Retrospect</vt:lpstr>
      <vt:lpstr>Kirchhoff’s Law</vt:lpstr>
      <vt:lpstr>Kirchhoff’s voltage law (KVL)</vt:lpstr>
      <vt:lpstr>Kirchhoff’s voltage law (KVL)</vt:lpstr>
      <vt:lpstr>Kirchhoff’s voltage law (KVL)</vt:lpstr>
      <vt:lpstr>Kirchhoff’s voltage law (KVL)</vt:lpstr>
      <vt:lpstr>Kirchhoff’s current law (KCL)</vt:lpstr>
      <vt:lpstr>Kirchhoff’s current law (KCL)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User</cp:lastModifiedBy>
  <cp:revision>29</cp:revision>
  <dcterms:created xsi:type="dcterms:W3CDTF">2014-09-12T02:11:56Z</dcterms:created>
  <dcterms:modified xsi:type="dcterms:W3CDTF">2021-06-05T08:23:40Z</dcterms:modified>
</cp:coreProperties>
</file>