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76" r:id="rId3"/>
    <p:sldId id="277" r:id="rId4"/>
    <p:sldId id="259" r:id="rId5"/>
    <p:sldId id="257" r:id="rId6"/>
    <p:sldId id="258" r:id="rId7"/>
    <p:sldId id="262" r:id="rId8"/>
    <p:sldId id="260" r:id="rId9"/>
    <p:sldId id="261" r:id="rId10"/>
    <p:sldId id="265" r:id="rId11"/>
    <p:sldId id="263" r:id="rId12"/>
    <p:sldId id="279" r:id="rId13"/>
    <p:sldId id="280" r:id="rId14"/>
    <p:sldId id="264" r:id="rId15"/>
    <p:sldId id="278" r:id="rId16"/>
    <p:sldId id="266" r:id="rId17"/>
    <p:sldId id="267" r:id="rId18"/>
    <p:sldId id="268" r:id="rId19"/>
    <p:sldId id="269" r:id="rId20"/>
    <p:sldId id="270" r:id="rId21"/>
    <p:sldId id="271" r:id="rId22"/>
    <p:sldId id="272" r:id="rId23"/>
    <p:sldId id="273" r:id="rId24"/>
    <p:sldId id="274" r:id="rId25"/>
    <p:sldId id="27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21" autoAdjust="0"/>
    <p:restoredTop sz="94660"/>
  </p:normalViewPr>
  <p:slideViewPr>
    <p:cSldViewPr snapToGrid="0">
      <p:cViewPr varScale="1">
        <p:scale>
          <a:sx n="80" d="100"/>
          <a:sy n="80" d="100"/>
        </p:scale>
        <p:origin x="5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6/25/2021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6695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6/25/2021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1219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6/25/2021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05584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6/25/2021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3271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6/25/2021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47790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6/25/2021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07646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6/25/2021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00437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6/25/2021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30228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6/25/2021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54143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6/25/2021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710319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6/25/2021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1504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6/25/2021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56837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19" r:id="rId6"/>
    <p:sldLayoutId id="2147483715" r:id="rId7"/>
    <p:sldLayoutId id="2147483716" r:id="rId8"/>
    <p:sldLayoutId id="2147483717" r:id="rId9"/>
    <p:sldLayoutId id="2147483718" r:id="rId10"/>
    <p:sldLayoutId id="2147483720" r:id="rId11"/>
  </p:sldLayoutIdLst>
  <p:hf sldNum="0" hdr="0" ftr="0" dt="0"/>
  <p:txStyles>
    <p:titleStyle>
      <a:lvl1pPr algn="l" defTabSz="914400" rtl="0" eaLnBrk="1" latinLnBrk="0" hangingPunct="1">
        <a:lnSpc>
          <a:spcPct val="80000"/>
        </a:lnSpc>
        <a:spcBef>
          <a:spcPct val="0"/>
        </a:spcBef>
        <a:buNone/>
        <a:defRPr sz="54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3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21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8">
            <a:extLst>
              <a:ext uri="{FF2B5EF4-FFF2-40B4-BE49-F238E27FC236}">
                <a16:creationId xmlns:a16="http://schemas.microsoft.com/office/drawing/2014/main" id="{2FDF0794-1B86-42B2-B8C7-F60123E638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4"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3">
            <a:extLst>
              <a:ext uri="{FF2B5EF4-FFF2-40B4-BE49-F238E27FC236}">
                <a16:creationId xmlns:a16="http://schemas.microsoft.com/office/drawing/2014/main" id="{B382FAD6-B135-49AB-9A0A-1218C194C2DA}"/>
              </a:ext>
            </a:extLst>
          </p:cNvPr>
          <p:cNvPicPr>
            <a:picLocks noChangeAspect="1"/>
          </p:cNvPicPr>
          <p:nvPr/>
        </p:nvPicPr>
        <p:blipFill rotWithShape="1">
          <a:blip r:embed="rId2"/>
          <a:srcRect t="15730"/>
          <a:stretch/>
        </p:blipFill>
        <p:spPr>
          <a:xfrm>
            <a:off x="9802" y="-71656"/>
            <a:ext cx="12191980" cy="6858000"/>
          </a:xfrm>
          <a:prstGeom prst="rect">
            <a:avLst/>
          </a:prstGeom>
        </p:spPr>
      </p:pic>
      <p:sp>
        <p:nvSpPr>
          <p:cNvPr id="16" name="Rectangle 10">
            <a:extLst>
              <a:ext uri="{FF2B5EF4-FFF2-40B4-BE49-F238E27FC236}">
                <a16:creationId xmlns:a16="http://schemas.microsoft.com/office/drawing/2014/main" id="{EEFC1EB0-DB92-4E98-B3A9-0CD6FA5A8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38326" y="-341385"/>
            <a:ext cx="6858003" cy="7540754"/>
          </a:xfrm>
          <a:prstGeom prst="rect">
            <a:avLst/>
          </a:prstGeom>
          <a:gradFill flip="none" rotWithShape="1">
            <a:gsLst>
              <a:gs pos="48000">
                <a:schemeClr val="tx1">
                  <a:alpha val="25000"/>
                </a:schemeClr>
              </a:gs>
              <a:gs pos="85000">
                <a:schemeClr val="tx1">
                  <a:alpha val="4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163E348-E9E4-40A0-8086-B2FDE0FCDE1F}"/>
              </a:ext>
            </a:extLst>
          </p:cNvPr>
          <p:cNvSpPr>
            <a:spLocks noGrp="1"/>
          </p:cNvSpPr>
          <p:nvPr>
            <p:ph type="ctrTitle"/>
          </p:nvPr>
        </p:nvSpPr>
        <p:spPr>
          <a:xfrm>
            <a:off x="-6528" y="71656"/>
            <a:ext cx="12188726" cy="2253004"/>
          </a:xfrm>
          <a:solidFill>
            <a:schemeClr val="accent6">
              <a:lumMod val="20000"/>
              <a:lumOff val="80000"/>
            </a:schemeClr>
          </a:solidFill>
        </p:spPr>
        <p:txBody>
          <a:bodyPr anchor="b">
            <a:normAutofit/>
          </a:bodyPr>
          <a:lstStyle/>
          <a:p>
            <a:pPr algn="ctr"/>
            <a:r>
              <a:rPr lang="en-US" sz="6700" b="1" dirty="0">
                <a:solidFill>
                  <a:srgbClr val="7030A0"/>
                </a:solidFill>
                <a:effectLst>
                  <a:outerShdw blurRad="38100" dist="38100" dir="2700000" algn="tl">
                    <a:srgbClr val="000000">
                      <a:alpha val="43137"/>
                    </a:srgbClr>
                  </a:outerShdw>
                </a:effectLst>
              </a:rPr>
              <a:t>Global public health and gender theory</a:t>
            </a:r>
            <a:endParaRPr lang="en-US" sz="4800" b="1" dirty="0">
              <a:solidFill>
                <a:srgbClr val="7030A0"/>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BE220AB9-6712-40D2-80A5-13475C61F408}"/>
              </a:ext>
            </a:extLst>
          </p:cNvPr>
          <p:cNvSpPr>
            <a:spLocks noGrp="1"/>
          </p:cNvSpPr>
          <p:nvPr>
            <p:ph type="subTitle" idx="1"/>
          </p:nvPr>
        </p:nvSpPr>
        <p:spPr>
          <a:xfrm>
            <a:off x="9802" y="5694939"/>
            <a:ext cx="5063643" cy="514132"/>
          </a:xfrm>
          <a:solidFill>
            <a:schemeClr val="bg2">
              <a:lumMod val="90000"/>
            </a:schemeClr>
          </a:solidFill>
        </p:spPr>
        <p:txBody>
          <a:bodyPr anchor="t">
            <a:noAutofit/>
          </a:bodyPr>
          <a:lstStyle/>
          <a:p>
            <a:pPr algn="ctr"/>
            <a:r>
              <a:rPr lang="en-US" sz="2000" b="1" dirty="0">
                <a:solidFill>
                  <a:schemeClr val="accent6">
                    <a:lumMod val="50000"/>
                  </a:schemeClr>
                </a:solidFill>
                <a:effectLst>
                  <a:outerShdw blurRad="38100" dist="38100" dir="2700000" algn="tl">
                    <a:srgbClr val="000000">
                      <a:alpha val="43137"/>
                    </a:srgbClr>
                  </a:outerShdw>
                </a:effectLst>
              </a:rPr>
              <a:t>Dr. S. M. Rezoun Shafiullah</a:t>
            </a:r>
          </a:p>
        </p:txBody>
      </p:sp>
      <p:cxnSp>
        <p:nvCxnSpPr>
          <p:cNvPr id="13" name="Straight Connector 12">
            <a:extLst>
              <a:ext uri="{FF2B5EF4-FFF2-40B4-BE49-F238E27FC236}">
                <a16:creationId xmlns:a16="http://schemas.microsoft.com/office/drawing/2014/main" id="{96D07482-83A3-4451-943C-B469610829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950" y="4508519"/>
            <a:ext cx="31089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DBD34E17-C2D5-4552-975F-87469DB04895}"/>
              </a:ext>
            </a:extLst>
          </p:cNvPr>
          <p:cNvPicPr>
            <a:picLocks noChangeAspect="1"/>
          </p:cNvPicPr>
          <p:nvPr/>
        </p:nvPicPr>
        <p:blipFill>
          <a:blip r:embed="rId3"/>
          <a:stretch>
            <a:fillRect/>
          </a:stretch>
        </p:blipFill>
        <p:spPr>
          <a:xfrm>
            <a:off x="9802" y="1335423"/>
            <a:ext cx="4865224" cy="4018242"/>
          </a:xfrm>
          <a:prstGeom prst="rect">
            <a:avLst/>
          </a:prstGeom>
        </p:spPr>
      </p:pic>
      <p:pic>
        <p:nvPicPr>
          <p:cNvPr id="6" name="Picture 5">
            <a:extLst>
              <a:ext uri="{FF2B5EF4-FFF2-40B4-BE49-F238E27FC236}">
                <a16:creationId xmlns:a16="http://schemas.microsoft.com/office/drawing/2014/main" id="{1B03D0A6-397C-403A-8F37-5C6AE1463246}"/>
              </a:ext>
            </a:extLst>
          </p:cNvPr>
          <p:cNvPicPr>
            <a:picLocks noChangeAspect="1"/>
          </p:cNvPicPr>
          <p:nvPr/>
        </p:nvPicPr>
        <p:blipFill>
          <a:blip r:embed="rId4"/>
          <a:stretch>
            <a:fillRect/>
          </a:stretch>
        </p:blipFill>
        <p:spPr>
          <a:xfrm>
            <a:off x="8995106" y="2310246"/>
            <a:ext cx="3025344" cy="2542308"/>
          </a:xfrm>
          <a:prstGeom prst="rect">
            <a:avLst/>
          </a:prstGeom>
        </p:spPr>
      </p:pic>
      <p:sp>
        <p:nvSpPr>
          <p:cNvPr id="8" name="AutoShape 4" descr="timlahan glasses female male gender GIF">
            <a:extLst>
              <a:ext uri="{FF2B5EF4-FFF2-40B4-BE49-F238E27FC236}">
                <a16:creationId xmlns:a16="http://schemas.microsoft.com/office/drawing/2014/main" id="{D22A9A65-C7BB-40ED-98A6-4E5D4F24A7AD}"/>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402931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DCB93-A39E-4A2F-8D63-A4B796FDF9DF}"/>
              </a:ext>
            </a:extLst>
          </p:cNvPr>
          <p:cNvSpPr>
            <a:spLocks noGrp="1"/>
          </p:cNvSpPr>
          <p:nvPr>
            <p:ph type="title"/>
          </p:nvPr>
        </p:nvSpPr>
        <p:spPr>
          <a:xfrm>
            <a:off x="344129" y="0"/>
            <a:ext cx="11503742" cy="1644618"/>
          </a:xfrm>
        </p:spPr>
        <p:txBody>
          <a:bodyPr>
            <a:noAutofit/>
          </a:bodyPr>
          <a:lstStyle/>
          <a:p>
            <a:pPr algn="ctr"/>
            <a:r>
              <a:rPr lang="en-US" sz="4000" b="1" dirty="0">
                <a:solidFill>
                  <a:srgbClr val="C00000"/>
                </a:solidFill>
              </a:rPr>
              <a:t>Gender considered an analytical tool for analyses of social factors creating &amp; determining health</a:t>
            </a:r>
          </a:p>
        </p:txBody>
      </p:sp>
      <p:sp>
        <p:nvSpPr>
          <p:cNvPr id="3" name="Content Placeholder 2">
            <a:extLst>
              <a:ext uri="{FF2B5EF4-FFF2-40B4-BE49-F238E27FC236}">
                <a16:creationId xmlns:a16="http://schemas.microsoft.com/office/drawing/2014/main" id="{6C6F0054-157F-4304-8A99-6ED12C6F8352}"/>
              </a:ext>
            </a:extLst>
          </p:cNvPr>
          <p:cNvSpPr>
            <a:spLocks noGrp="1"/>
          </p:cNvSpPr>
          <p:nvPr>
            <p:ph idx="1"/>
          </p:nvPr>
        </p:nvSpPr>
        <p:spPr>
          <a:xfrm>
            <a:off x="572729" y="1931221"/>
            <a:ext cx="11171596" cy="4383854"/>
          </a:xfrm>
        </p:spPr>
        <p:txBody>
          <a:bodyPr>
            <a:noAutofit/>
          </a:bodyPr>
          <a:lstStyle/>
          <a:p>
            <a:pPr algn="just"/>
            <a:r>
              <a:rPr lang="en-US" sz="3200" b="1" dirty="0"/>
              <a:t>Gender</a:t>
            </a:r>
            <a:r>
              <a:rPr lang="en-US" sz="3200" dirty="0"/>
              <a:t> should thus be considered an </a:t>
            </a:r>
            <a:r>
              <a:rPr lang="en-US" sz="3200" b="1" dirty="0"/>
              <a:t>analytical tool for analyses </a:t>
            </a:r>
            <a:r>
              <a:rPr lang="en-US" sz="3200" dirty="0"/>
              <a:t>of social factors creating and determining health. And again, </a:t>
            </a:r>
            <a:r>
              <a:rPr lang="en-US" sz="3200" b="1" dirty="0"/>
              <a:t>people’s living conditions </a:t>
            </a:r>
            <a:r>
              <a:rPr lang="en-US" sz="3200" dirty="0"/>
              <a:t>are usually acknowledged as being of crucial importance in public health research, and gender is often used in statistical analyses to control for background factors. Most often, a theoretical basis is lacking when such results are being discussed. Therefore, the conclusions that are drawn lack an important link to </a:t>
            </a:r>
            <a:r>
              <a:rPr lang="en-US" sz="3200" b="1" dirty="0"/>
              <a:t>social theory and social explanations</a:t>
            </a:r>
            <a:r>
              <a:rPr lang="en-US" sz="3200" dirty="0"/>
              <a:t>.</a:t>
            </a:r>
          </a:p>
        </p:txBody>
      </p:sp>
    </p:spTree>
    <p:extLst>
      <p:ext uri="{BB962C8B-B14F-4D97-AF65-F5344CB8AC3E}">
        <p14:creationId xmlns:p14="http://schemas.microsoft.com/office/powerpoint/2010/main" val="2032390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395A9-228D-4EA6-9AE7-02C6281F75BA}"/>
              </a:ext>
            </a:extLst>
          </p:cNvPr>
          <p:cNvSpPr>
            <a:spLocks noGrp="1"/>
          </p:cNvSpPr>
          <p:nvPr>
            <p:ph type="title"/>
          </p:nvPr>
        </p:nvSpPr>
        <p:spPr>
          <a:xfrm>
            <a:off x="0" y="286603"/>
            <a:ext cx="7900988" cy="1450757"/>
          </a:xfrm>
        </p:spPr>
        <p:txBody>
          <a:bodyPr/>
          <a:lstStyle/>
          <a:p>
            <a:r>
              <a:rPr lang="en-US" b="1" dirty="0">
                <a:solidFill>
                  <a:srgbClr val="C00000"/>
                </a:solidFill>
              </a:rPr>
              <a:t>Connell</a:t>
            </a:r>
            <a:r>
              <a:rPr lang="en-US" b="1" dirty="0">
                <a:solidFill>
                  <a:srgbClr val="C00000"/>
                </a:solidFill>
                <a:effectLst>
                  <a:outerShdw blurRad="38100" dist="38100" dir="2700000" algn="tl">
                    <a:srgbClr val="000000">
                      <a:alpha val="43137"/>
                    </a:srgbClr>
                  </a:outerShdw>
                </a:effectLst>
              </a:rPr>
              <a:t> model of hegemonic masculinity </a:t>
            </a:r>
            <a:endParaRPr lang="en-US" dirty="0">
              <a:solidFill>
                <a:srgbClr val="C00000"/>
              </a:solidFill>
            </a:endParaRPr>
          </a:p>
        </p:txBody>
      </p:sp>
      <p:sp>
        <p:nvSpPr>
          <p:cNvPr id="3" name="Content Placeholder 2">
            <a:extLst>
              <a:ext uri="{FF2B5EF4-FFF2-40B4-BE49-F238E27FC236}">
                <a16:creationId xmlns:a16="http://schemas.microsoft.com/office/drawing/2014/main" id="{D2BA9D8B-2DEA-4330-A3EE-A01592DCD268}"/>
              </a:ext>
            </a:extLst>
          </p:cNvPr>
          <p:cNvSpPr>
            <a:spLocks noGrp="1"/>
          </p:cNvSpPr>
          <p:nvPr>
            <p:ph idx="1"/>
          </p:nvPr>
        </p:nvSpPr>
        <p:spPr>
          <a:xfrm>
            <a:off x="442452" y="2521973"/>
            <a:ext cx="11046542" cy="3347119"/>
          </a:xfrm>
        </p:spPr>
        <p:txBody>
          <a:bodyPr>
            <a:normAutofit/>
          </a:bodyPr>
          <a:lstStyle/>
          <a:p>
            <a:pPr algn="just"/>
            <a:r>
              <a:rPr lang="en-US" dirty="0"/>
              <a:t>If used within a theoretical framework, gender has far more potential to address health issues than merely to be a variable for controlling statistically significant differences between men and women. </a:t>
            </a:r>
            <a:r>
              <a:rPr lang="en-US" b="1" dirty="0"/>
              <a:t>Gender and power structures are intertwined</a:t>
            </a:r>
            <a:r>
              <a:rPr lang="en-US" dirty="0"/>
              <a:t>. </a:t>
            </a:r>
          </a:p>
          <a:p>
            <a:pPr algn="just"/>
            <a:r>
              <a:rPr lang="en-US" dirty="0"/>
              <a:t>Connell has presented a theoretical model that might serve as a tool also for public health researchers. She regards </a:t>
            </a:r>
            <a:r>
              <a:rPr lang="en-US" b="1" dirty="0"/>
              <a:t>all social practices as being gender-structured</a:t>
            </a:r>
            <a:r>
              <a:rPr lang="en-US" dirty="0"/>
              <a:t>, and she claims that </a:t>
            </a:r>
            <a:r>
              <a:rPr lang="en-US" b="1" dirty="0"/>
              <a:t>gender is a property of collectives and institutions as well as historical processes </a:t>
            </a:r>
            <a:r>
              <a:rPr lang="en-US" dirty="0"/>
              <a:t>. </a:t>
            </a:r>
          </a:p>
        </p:txBody>
      </p:sp>
      <p:pic>
        <p:nvPicPr>
          <p:cNvPr id="5" name="Picture 4" descr="A picture containing text, cat&#10;&#10;Description automatically generated">
            <a:extLst>
              <a:ext uri="{FF2B5EF4-FFF2-40B4-BE49-F238E27FC236}">
                <a16:creationId xmlns:a16="http://schemas.microsoft.com/office/drawing/2014/main" id="{C1192010-43B9-40CC-8779-FDCB8F741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2748" y="318135"/>
            <a:ext cx="5137970" cy="1419225"/>
          </a:xfrm>
          <a:prstGeom prst="rect">
            <a:avLst/>
          </a:prstGeom>
        </p:spPr>
      </p:pic>
    </p:spTree>
    <p:extLst>
      <p:ext uri="{BB962C8B-B14F-4D97-AF65-F5344CB8AC3E}">
        <p14:creationId xmlns:p14="http://schemas.microsoft.com/office/powerpoint/2010/main" val="2388192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421E4-72B6-4338-87D4-33E019E087FD}"/>
              </a:ext>
            </a:extLst>
          </p:cNvPr>
          <p:cNvSpPr>
            <a:spLocks noGrp="1"/>
          </p:cNvSpPr>
          <p:nvPr>
            <p:ph type="title"/>
          </p:nvPr>
        </p:nvSpPr>
        <p:spPr/>
        <p:txBody>
          <a:bodyPr/>
          <a:lstStyle/>
          <a:p>
            <a:endParaRPr lang="en-US"/>
          </a:p>
        </p:txBody>
      </p:sp>
      <p:pic>
        <p:nvPicPr>
          <p:cNvPr id="9" name="Content Placeholder 8" descr="Diagram&#10;&#10;Description automatically generated">
            <a:extLst>
              <a:ext uri="{FF2B5EF4-FFF2-40B4-BE49-F238E27FC236}">
                <a16:creationId xmlns:a16="http://schemas.microsoft.com/office/drawing/2014/main" id="{AE2FC8E3-8729-470D-965F-66EFD52E46D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315076"/>
          </a:xfrm>
        </p:spPr>
      </p:pic>
    </p:spTree>
    <p:extLst>
      <p:ext uri="{BB962C8B-B14F-4D97-AF65-F5344CB8AC3E}">
        <p14:creationId xmlns:p14="http://schemas.microsoft.com/office/powerpoint/2010/main" val="1480093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D0752-5A62-4805-8128-B676EEF0B286}"/>
              </a:ext>
            </a:extLst>
          </p:cNvPr>
          <p:cNvSpPr>
            <a:spLocks noGrp="1"/>
          </p:cNvSpPr>
          <p:nvPr>
            <p:ph type="title"/>
          </p:nvPr>
        </p:nvSpPr>
        <p:spPr/>
        <p:txBody>
          <a:bodyPr/>
          <a:lstStyle/>
          <a:p>
            <a:endParaRPr lang="en-US"/>
          </a:p>
        </p:txBody>
      </p:sp>
      <p:pic>
        <p:nvPicPr>
          <p:cNvPr id="5" name="Content Placeholder 4" descr="Chart, funnel chart&#10;&#10;Description automatically generated">
            <a:extLst>
              <a:ext uri="{FF2B5EF4-FFF2-40B4-BE49-F238E27FC236}">
                <a16:creationId xmlns:a16="http://schemas.microsoft.com/office/drawing/2014/main" id="{25DFB4AA-EA25-4159-B516-5D09A09A36A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372225"/>
          </a:xfrm>
        </p:spPr>
      </p:pic>
    </p:spTree>
    <p:extLst>
      <p:ext uri="{BB962C8B-B14F-4D97-AF65-F5344CB8AC3E}">
        <p14:creationId xmlns:p14="http://schemas.microsoft.com/office/powerpoint/2010/main" val="524846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4127A-EC90-4BFF-ABCB-076CBA70E52A}"/>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Connell model</a:t>
            </a:r>
            <a:endParaRPr lang="en-US" dirty="0">
              <a:solidFill>
                <a:srgbClr val="C00000"/>
              </a:solidFill>
            </a:endParaRPr>
          </a:p>
        </p:txBody>
      </p:sp>
      <p:sp>
        <p:nvSpPr>
          <p:cNvPr id="3" name="Content Placeholder 2">
            <a:extLst>
              <a:ext uri="{FF2B5EF4-FFF2-40B4-BE49-F238E27FC236}">
                <a16:creationId xmlns:a16="http://schemas.microsoft.com/office/drawing/2014/main" id="{2AC5A292-E6AD-4AB8-B642-7134C8AAF558}"/>
              </a:ext>
            </a:extLst>
          </p:cNvPr>
          <p:cNvSpPr>
            <a:spLocks noGrp="1"/>
          </p:cNvSpPr>
          <p:nvPr>
            <p:ph idx="1"/>
          </p:nvPr>
        </p:nvSpPr>
        <p:spPr>
          <a:xfrm>
            <a:off x="128588" y="2108201"/>
            <a:ext cx="6372225" cy="4178299"/>
          </a:xfrm>
        </p:spPr>
        <p:txBody>
          <a:bodyPr>
            <a:normAutofit/>
          </a:bodyPr>
          <a:lstStyle/>
          <a:p>
            <a:r>
              <a:rPr lang="en-US" dirty="0"/>
              <a:t>Furthermore, supranational networks of capital and economic interests within the globalization process are steered by a </a:t>
            </a:r>
            <a:r>
              <a:rPr lang="en-US" b="1" dirty="0"/>
              <a:t>hegemonic masculinity </a:t>
            </a:r>
            <a:r>
              <a:rPr lang="en-US" dirty="0"/>
              <a:t>that is driven by male norms and values. </a:t>
            </a:r>
          </a:p>
          <a:p>
            <a:r>
              <a:rPr lang="en-US" dirty="0"/>
              <a:t>This hegemonic masculinity influences other social fields, e.g. the field of health and ill-health. Gender regimes and power structures that subordinate women to men create grounds for ill-health conditions that reflect this gender order.</a:t>
            </a:r>
          </a:p>
          <a:p>
            <a:endParaRPr lang="en-US" dirty="0"/>
          </a:p>
        </p:txBody>
      </p:sp>
      <p:pic>
        <p:nvPicPr>
          <p:cNvPr id="4" name="Picture 3">
            <a:extLst>
              <a:ext uri="{FF2B5EF4-FFF2-40B4-BE49-F238E27FC236}">
                <a16:creationId xmlns:a16="http://schemas.microsoft.com/office/drawing/2014/main" id="{6509E830-E0D8-431F-80F0-34051B364A80}"/>
              </a:ext>
            </a:extLst>
          </p:cNvPr>
          <p:cNvPicPr>
            <a:picLocks noChangeAspect="1"/>
          </p:cNvPicPr>
          <p:nvPr/>
        </p:nvPicPr>
        <p:blipFill>
          <a:blip r:embed="rId2"/>
          <a:stretch>
            <a:fillRect/>
          </a:stretch>
        </p:blipFill>
        <p:spPr>
          <a:xfrm>
            <a:off x="6655671" y="2108200"/>
            <a:ext cx="5407741" cy="4178300"/>
          </a:xfrm>
          <a:prstGeom prst="rect">
            <a:avLst/>
          </a:prstGeom>
        </p:spPr>
      </p:pic>
    </p:spTree>
    <p:extLst>
      <p:ext uri="{BB962C8B-B14F-4D97-AF65-F5344CB8AC3E}">
        <p14:creationId xmlns:p14="http://schemas.microsoft.com/office/powerpoint/2010/main" val="1618426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D43C-D155-4F7A-8359-61711DD87C80}"/>
              </a:ext>
            </a:extLst>
          </p:cNvPr>
          <p:cNvSpPr>
            <a:spLocks noGrp="1"/>
          </p:cNvSpPr>
          <p:nvPr>
            <p:ph type="title"/>
          </p:nvPr>
        </p:nvSpPr>
        <p:spPr/>
        <p:txBody>
          <a:bodyPr/>
          <a:lstStyle/>
          <a:p>
            <a:endParaRPr lang="en-US"/>
          </a:p>
        </p:txBody>
      </p:sp>
      <p:pic>
        <p:nvPicPr>
          <p:cNvPr id="5" name="Content Placeholder 4" descr="Graphical user interface, text, application, email&#10;&#10;Description automatically generated">
            <a:extLst>
              <a:ext uri="{FF2B5EF4-FFF2-40B4-BE49-F238E27FC236}">
                <a16:creationId xmlns:a16="http://schemas.microsoft.com/office/drawing/2014/main" id="{9E53785E-7170-4368-8D55-8DC2A09A38E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311440"/>
          </a:xfrm>
        </p:spPr>
      </p:pic>
    </p:spTree>
    <p:extLst>
      <p:ext uri="{BB962C8B-B14F-4D97-AF65-F5344CB8AC3E}">
        <p14:creationId xmlns:p14="http://schemas.microsoft.com/office/powerpoint/2010/main" val="2214353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ABF69-EE87-4DCB-A6E9-BB395AE314C1}"/>
              </a:ext>
            </a:extLst>
          </p:cNvPr>
          <p:cNvSpPr>
            <a:spLocks noGrp="1"/>
          </p:cNvSpPr>
          <p:nvPr>
            <p:ph type="title"/>
          </p:nvPr>
        </p:nvSpPr>
        <p:spPr/>
        <p:txBody>
          <a:bodyPr/>
          <a:lstStyle/>
          <a:p>
            <a:r>
              <a:rPr lang="en-US" b="1" dirty="0">
                <a:solidFill>
                  <a:srgbClr val="C00000"/>
                </a:solidFill>
              </a:rPr>
              <a:t>Hegemonic masculinity </a:t>
            </a:r>
          </a:p>
        </p:txBody>
      </p:sp>
      <p:sp>
        <p:nvSpPr>
          <p:cNvPr id="3" name="Content Placeholder 2">
            <a:extLst>
              <a:ext uri="{FF2B5EF4-FFF2-40B4-BE49-F238E27FC236}">
                <a16:creationId xmlns:a16="http://schemas.microsoft.com/office/drawing/2014/main" id="{71A9291C-4105-495D-95F9-40165E7CC6EC}"/>
              </a:ext>
            </a:extLst>
          </p:cNvPr>
          <p:cNvSpPr>
            <a:spLocks noGrp="1"/>
          </p:cNvSpPr>
          <p:nvPr>
            <p:ph idx="1"/>
          </p:nvPr>
        </p:nvSpPr>
        <p:spPr/>
        <p:txBody>
          <a:bodyPr/>
          <a:lstStyle/>
          <a:p>
            <a:pPr algn="just"/>
            <a:r>
              <a:rPr lang="en-US" dirty="0"/>
              <a:t>Hegemonic masculinity is defined as a practice that legitimizes men's dominant position in society and justifies the subordination of the common male population and women, and other marginalized ways of being a man.</a:t>
            </a:r>
          </a:p>
        </p:txBody>
      </p:sp>
    </p:spTree>
    <p:extLst>
      <p:ext uri="{BB962C8B-B14F-4D97-AF65-F5344CB8AC3E}">
        <p14:creationId xmlns:p14="http://schemas.microsoft.com/office/powerpoint/2010/main" val="2920272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A3F5A-5EE6-442A-A6B5-71D6B7F56BCD}"/>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Pierre Bourdieu </a:t>
            </a:r>
          </a:p>
        </p:txBody>
      </p:sp>
      <p:sp>
        <p:nvSpPr>
          <p:cNvPr id="3" name="Content Placeholder 2">
            <a:extLst>
              <a:ext uri="{FF2B5EF4-FFF2-40B4-BE49-F238E27FC236}">
                <a16:creationId xmlns:a16="http://schemas.microsoft.com/office/drawing/2014/main" id="{B9840911-C0A8-4251-9E5F-0BB37729C6E2}"/>
              </a:ext>
            </a:extLst>
          </p:cNvPr>
          <p:cNvSpPr>
            <a:spLocks noGrp="1"/>
          </p:cNvSpPr>
          <p:nvPr>
            <p:ph idx="1"/>
          </p:nvPr>
        </p:nvSpPr>
        <p:spPr/>
        <p:txBody>
          <a:bodyPr>
            <a:normAutofit lnSpcReduction="10000"/>
          </a:bodyPr>
          <a:lstStyle/>
          <a:p>
            <a:pPr marL="515938" indent="-515938" algn="just">
              <a:buFont typeface="Wingdings" panose="05000000000000000000" pitchFamily="2" charset="2"/>
              <a:buChar char="q"/>
            </a:pPr>
            <a:r>
              <a:rPr lang="en-US" sz="2800" dirty="0"/>
              <a:t>Gender and feminist theory challenges existing gendered power structures and thereby questions mainstream research within academic disciplines, and so also public health. It may therefore be regarded as provocative and demanding for those in power in the field. </a:t>
            </a:r>
          </a:p>
          <a:p>
            <a:pPr marL="515938" indent="-515938" algn="just">
              <a:buFont typeface="Wingdings" panose="05000000000000000000" pitchFamily="2" charset="2"/>
              <a:buChar char="q"/>
            </a:pPr>
            <a:r>
              <a:rPr lang="en-US" sz="2800" dirty="0"/>
              <a:t>The French sociologist Pierre Bourdieu argues that new perspectives that challenge existing academic discourses have potentials to create new forms of knowledge.</a:t>
            </a:r>
          </a:p>
        </p:txBody>
      </p:sp>
    </p:spTree>
    <p:extLst>
      <p:ext uri="{BB962C8B-B14F-4D97-AF65-F5344CB8AC3E}">
        <p14:creationId xmlns:p14="http://schemas.microsoft.com/office/powerpoint/2010/main" val="212328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9A2B7-ED3F-4914-A4CD-AC596F01C7CA}"/>
              </a:ext>
            </a:extLst>
          </p:cNvPr>
          <p:cNvSpPr>
            <a:spLocks noGrp="1"/>
          </p:cNvSpPr>
          <p:nvPr>
            <p:ph type="title"/>
          </p:nvPr>
        </p:nvSpPr>
        <p:spPr/>
        <p:txBody>
          <a:bodyPr/>
          <a:lstStyle/>
          <a:p>
            <a:r>
              <a:rPr lang="en-US" b="1" dirty="0">
                <a:solidFill>
                  <a:srgbClr val="C00000"/>
                </a:solidFill>
              </a:rPr>
              <a:t>Ann </a:t>
            </a:r>
            <a:r>
              <a:rPr lang="en-US" b="1" dirty="0" err="1">
                <a:solidFill>
                  <a:srgbClr val="C00000"/>
                </a:solidFill>
              </a:rPr>
              <a:t>Ohman</a:t>
            </a:r>
            <a:r>
              <a:rPr lang="en-US" b="1" dirty="0">
                <a:solidFill>
                  <a:srgbClr val="C00000"/>
                </a:solidFill>
              </a:rPr>
              <a:t> given two examples </a:t>
            </a:r>
          </a:p>
        </p:txBody>
      </p:sp>
      <p:sp>
        <p:nvSpPr>
          <p:cNvPr id="3" name="Content Placeholder 2">
            <a:extLst>
              <a:ext uri="{FF2B5EF4-FFF2-40B4-BE49-F238E27FC236}">
                <a16:creationId xmlns:a16="http://schemas.microsoft.com/office/drawing/2014/main" id="{A8F506E9-6F9E-4724-8C7D-2EBE61B3E4EC}"/>
              </a:ext>
            </a:extLst>
          </p:cNvPr>
          <p:cNvSpPr>
            <a:spLocks noGrp="1"/>
          </p:cNvSpPr>
          <p:nvPr>
            <p:ph idx="1"/>
          </p:nvPr>
        </p:nvSpPr>
        <p:spPr/>
        <p:txBody>
          <a:bodyPr>
            <a:normAutofit/>
          </a:bodyPr>
          <a:lstStyle/>
          <a:p>
            <a:pPr marL="0" indent="0" algn="just">
              <a:buNone/>
            </a:pPr>
            <a:r>
              <a:rPr lang="en-US" sz="2800" dirty="0"/>
              <a:t>Ann </a:t>
            </a:r>
            <a:r>
              <a:rPr lang="en-US" sz="2800" dirty="0" err="1"/>
              <a:t>Ohman</a:t>
            </a:r>
            <a:r>
              <a:rPr lang="en-US" sz="2800" dirty="0"/>
              <a:t> given two examples where it is essential to integrate gender as a theoretical concept and as an analytical category in global public health research. </a:t>
            </a:r>
          </a:p>
          <a:p>
            <a:pPr marL="0" indent="0" algn="just">
              <a:buNone/>
            </a:pPr>
            <a:r>
              <a:rPr lang="en-US" sz="2800" dirty="0"/>
              <a:t>Global health here refers to Kick Busch's definition: ‘‘health issues that transcend national boundaries and governments and call for action on the global forces of people’’</a:t>
            </a:r>
          </a:p>
        </p:txBody>
      </p:sp>
    </p:spTree>
    <p:extLst>
      <p:ext uri="{BB962C8B-B14F-4D97-AF65-F5344CB8AC3E}">
        <p14:creationId xmlns:p14="http://schemas.microsoft.com/office/powerpoint/2010/main" val="3374572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EC2F5-087E-4213-803E-A0C3F1A59F17}"/>
              </a:ext>
            </a:extLst>
          </p:cNvPr>
          <p:cNvSpPr>
            <a:spLocks noGrp="1"/>
          </p:cNvSpPr>
          <p:nvPr>
            <p:ph type="title"/>
          </p:nvPr>
        </p:nvSpPr>
        <p:spPr/>
        <p:txBody>
          <a:bodyPr/>
          <a:lstStyle/>
          <a:p>
            <a:r>
              <a:rPr lang="en-US" b="1" dirty="0">
                <a:solidFill>
                  <a:srgbClr val="C00000"/>
                </a:solidFill>
              </a:rPr>
              <a:t>The first example </a:t>
            </a:r>
          </a:p>
        </p:txBody>
      </p:sp>
      <p:sp>
        <p:nvSpPr>
          <p:cNvPr id="3" name="Content Placeholder 2">
            <a:extLst>
              <a:ext uri="{FF2B5EF4-FFF2-40B4-BE49-F238E27FC236}">
                <a16:creationId xmlns:a16="http://schemas.microsoft.com/office/drawing/2014/main" id="{3CA8AF40-006C-4480-BA32-FC8F5FB846FC}"/>
              </a:ext>
            </a:extLst>
          </p:cNvPr>
          <p:cNvSpPr>
            <a:spLocks noGrp="1"/>
          </p:cNvSpPr>
          <p:nvPr>
            <p:ph idx="1"/>
          </p:nvPr>
        </p:nvSpPr>
        <p:spPr>
          <a:xfrm>
            <a:off x="221227" y="1917291"/>
            <a:ext cx="11636476" cy="3951802"/>
          </a:xfrm>
        </p:spPr>
        <p:txBody>
          <a:bodyPr>
            <a:noAutofit/>
          </a:bodyPr>
          <a:lstStyle/>
          <a:p>
            <a:pPr marL="457200" indent="-457200" algn="just">
              <a:buFont typeface="Wingdings" panose="05000000000000000000" pitchFamily="2" charset="2"/>
              <a:buChar char="q"/>
            </a:pPr>
            <a:r>
              <a:rPr lang="en-US" sz="2600" dirty="0"/>
              <a:t>The first example is taken from research on </a:t>
            </a:r>
            <a:r>
              <a:rPr lang="en-US" sz="2600" b="1" dirty="0"/>
              <a:t>noncommunicable disease (NCD) risk factors and prevention</a:t>
            </a:r>
            <a:r>
              <a:rPr lang="en-US" sz="2600" dirty="0"/>
              <a:t>. Smoking is enormously gendered in a global perspective and therefore important to </a:t>
            </a:r>
            <a:r>
              <a:rPr lang="en-US" sz="2600" dirty="0" err="1"/>
              <a:t>analyse</a:t>
            </a:r>
            <a:r>
              <a:rPr lang="en-US" sz="2600" dirty="0"/>
              <a:t> with a gender theory lens. </a:t>
            </a:r>
          </a:p>
          <a:p>
            <a:pPr marL="457200" indent="-457200" algn="just">
              <a:buFont typeface="Wingdings" panose="05000000000000000000" pitchFamily="2" charset="2"/>
              <a:buChar char="q"/>
            </a:pPr>
            <a:r>
              <a:rPr lang="en-US" sz="2600" dirty="0"/>
              <a:t>In a qualitative study from central Java, we found gendered conditions that point to local and traditional customs of boys’ initiation to become men through tobacco smoking. At the same time, modern views on smoking permeated the boys’ thinking. </a:t>
            </a:r>
          </a:p>
          <a:p>
            <a:pPr marL="457200" indent="-457200" algn="just">
              <a:buFont typeface="Wingdings" panose="05000000000000000000" pitchFamily="2" charset="2"/>
              <a:buChar char="q"/>
            </a:pPr>
            <a:r>
              <a:rPr lang="en-US" sz="2600" dirty="0"/>
              <a:t>So, to become men, teenage boys felt almost forced to take up smoking habits. In contrast, girls were regarded to be ‘‘</a:t>
            </a:r>
            <a:r>
              <a:rPr lang="en-US" sz="2600" b="1" dirty="0"/>
              <a:t>bad girls</a:t>
            </a:r>
            <a:r>
              <a:rPr lang="en-US" sz="2600" dirty="0"/>
              <a:t>’’ and even prostitutes if they smoked.</a:t>
            </a:r>
          </a:p>
        </p:txBody>
      </p:sp>
    </p:spTree>
    <p:extLst>
      <p:ext uri="{BB962C8B-B14F-4D97-AF65-F5344CB8AC3E}">
        <p14:creationId xmlns:p14="http://schemas.microsoft.com/office/powerpoint/2010/main" val="3818739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0ADC2-F1C5-4915-A782-92234B5AD632}"/>
              </a:ext>
            </a:extLst>
          </p:cNvPr>
          <p:cNvSpPr>
            <a:spLocks noGrp="1"/>
          </p:cNvSpPr>
          <p:nvPr>
            <p:ph type="title"/>
          </p:nvPr>
        </p:nvSpPr>
        <p:spPr/>
        <p:txBody>
          <a:bodyPr/>
          <a:lstStyle/>
          <a:p>
            <a:r>
              <a:rPr lang="en-US" b="1" dirty="0"/>
              <a:t>Learning Outcomes</a:t>
            </a:r>
            <a:endParaRPr lang="en-US" dirty="0"/>
          </a:p>
        </p:txBody>
      </p:sp>
      <p:sp>
        <p:nvSpPr>
          <p:cNvPr id="3" name="Content Placeholder 2">
            <a:extLst>
              <a:ext uri="{FF2B5EF4-FFF2-40B4-BE49-F238E27FC236}">
                <a16:creationId xmlns:a16="http://schemas.microsoft.com/office/drawing/2014/main" id="{E0279A9A-E563-405D-8A08-1C7D0A748938}"/>
              </a:ext>
            </a:extLst>
          </p:cNvPr>
          <p:cNvSpPr>
            <a:spLocks noGrp="1"/>
          </p:cNvSpPr>
          <p:nvPr>
            <p:ph idx="1"/>
          </p:nvPr>
        </p:nvSpPr>
        <p:spPr/>
        <p:txBody>
          <a:bodyPr/>
          <a:lstStyle/>
          <a:p>
            <a:pPr marL="0" indent="0">
              <a:buNone/>
            </a:pPr>
            <a:r>
              <a:rPr lang="en-GB" b="1" i="1" dirty="0"/>
              <a:t>On completion of this CLASS, the successful student will be able to:</a:t>
            </a:r>
          </a:p>
          <a:p>
            <a:pPr>
              <a:buFontTx/>
              <a:buChar char="-"/>
            </a:pPr>
            <a:r>
              <a:rPr lang="en-GB" b="1" i="1" dirty="0"/>
              <a:t>  understand the </a:t>
            </a:r>
            <a:r>
              <a:rPr lang="en-GB" b="1" i="1" dirty="0">
                <a:solidFill>
                  <a:srgbClr val="0070C0"/>
                </a:solidFill>
              </a:rPr>
              <a:t>concept of gender at micro and macro level</a:t>
            </a:r>
          </a:p>
          <a:p>
            <a:pPr>
              <a:buFontTx/>
              <a:buChar char="-"/>
            </a:pPr>
            <a:r>
              <a:rPr lang="en-GB" b="1" i="1" dirty="0"/>
              <a:t>- familiar with </a:t>
            </a:r>
            <a:r>
              <a:rPr lang="en-US" b="1" i="1" dirty="0">
                <a:solidFill>
                  <a:srgbClr val="0070C0"/>
                </a:solidFill>
              </a:rPr>
              <a:t>Connell model of hegemonic masculinity</a:t>
            </a:r>
          </a:p>
          <a:p>
            <a:pPr>
              <a:buFontTx/>
              <a:buChar char="-"/>
            </a:pPr>
            <a:r>
              <a:rPr lang="en-US" b="1" i="1" dirty="0"/>
              <a:t>know the </a:t>
            </a:r>
            <a:r>
              <a:rPr lang="en-US" b="1" i="1" dirty="0">
                <a:solidFill>
                  <a:srgbClr val="0070C0"/>
                </a:solidFill>
              </a:rPr>
              <a:t>position of biology in gender research</a:t>
            </a:r>
          </a:p>
          <a:p>
            <a:pPr>
              <a:buFontTx/>
              <a:buChar char="-"/>
            </a:pPr>
            <a:r>
              <a:rPr lang="en-US" b="1" i="1" dirty="0"/>
              <a:t> realize the </a:t>
            </a:r>
            <a:r>
              <a:rPr lang="en-US" b="1" i="1" dirty="0">
                <a:solidFill>
                  <a:srgbClr val="0070C0"/>
                </a:solidFill>
              </a:rPr>
              <a:t>essentiality to integrate gender as a theoretical concept </a:t>
            </a:r>
            <a:r>
              <a:rPr lang="en-US" b="1" i="1" dirty="0"/>
              <a:t>and as an analytical category in global public health research</a:t>
            </a:r>
            <a:endParaRPr lang="en-GB" b="1" i="1" dirty="0"/>
          </a:p>
          <a:p>
            <a:pPr marL="0" indent="0">
              <a:buNone/>
            </a:pPr>
            <a:endParaRPr lang="en-US" dirty="0"/>
          </a:p>
          <a:p>
            <a:pPr marL="0" indent="0">
              <a:buNone/>
            </a:pPr>
            <a:endParaRPr lang="en-US" b="1" dirty="0"/>
          </a:p>
        </p:txBody>
      </p:sp>
    </p:spTree>
    <p:extLst>
      <p:ext uri="{BB962C8B-B14F-4D97-AF65-F5344CB8AC3E}">
        <p14:creationId xmlns:p14="http://schemas.microsoft.com/office/powerpoint/2010/main" val="3862455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41E49-E1F8-4685-92E5-61415E324148}"/>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The first example </a:t>
            </a:r>
          </a:p>
        </p:txBody>
      </p:sp>
      <p:sp>
        <p:nvSpPr>
          <p:cNvPr id="3" name="Content Placeholder 2">
            <a:extLst>
              <a:ext uri="{FF2B5EF4-FFF2-40B4-BE49-F238E27FC236}">
                <a16:creationId xmlns:a16="http://schemas.microsoft.com/office/drawing/2014/main" id="{D4A99F36-13C6-447A-9798-56D9CBECC52C}"/>
              </a:ext>
            </a:extLst>
          </p:cNvPr>
          <p:cNvSpPr>
            <a:spLocks noGrp="1"/>
          </p:cNvSpPr>
          <p:nvPr>
            <p:ph idx="1"/>
          </p:nvPr>
        </p:nvSpPr>
        <p:spPr/>
        <p:txBody>
          <a:bodyPr>
            <a:normAutofit/>
          </a:bodyPr>
          <a:lstStyle/>
          <a:p>
            <a:pPr marL="515938" indent="-515938" algn="just">
              <a:buFont typeface="Wingdings" panose="05000000000000000000" pitchFamily="2" charset="2"/>
              <a:buChar char="q"/>
            </a:pPr>
            <a:r>
              <a:rPr lang="en-US" sz="2800" dirty="0"/>
              <a:t>Simultaneously, the tobacco companies now address young women and teenage girls in their campaigns and advertisements for cigarettes, and in doing so they emphasize </a:t>
            </a:r>
            <a:r>
              <a:rPr lang="en-US" sz="2800" b="1" dirty="0"/>
              <a:t>modernity and women’s liberation </a:t>
            </a:r>
            <a:r>
              <a:rPr lang="en-US" sz="2800" dirty="0"/>
              <a:t>as features of today’s Indonesian women. </a:t>
            </a:r>
          </a:p>
          <a:p>
            <a:pPr marL="515938" indent="-515938" algn="just">
              <a:buFont typeface="Wingdings" panose="05000000000000000000" pitchFamily="2" charset="2"/>
              <a:buChar char="q"/>
            </a:pPr>
            <a:r>
              <a:rPr lang="en-US" sz="2800" dirty="0"/>
              <a:t>They have discovered a ‘‘</a:t>
            </a:r>
            <a:r>
              <a:rPr lang="en-US" sz="2800" b="1" dirty="0"/>
              <a:t>new and fresh market</a:t>
            </a:r>
            <a:r>
              <a:rPr lang="en-US" sz="2800" dirty="0"/>
              <a:t>’’ and they approach women as potential smokers by propagating new forms of femininities.</a:t>
            </a:r>
          </a:p>
        </p:txBody>
      </p:sp>
    </p:spTree>
    <p:extLst>
      <p:ext uri="{BB962C8B-B14F-4D97-AF65-F5344CB8AC3E}">
        <p14:creationId xmlns:p14="http://schemas.microsoft.com/office/powerpoint/2010/main" val="1924897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595E3-DA6D-4F63-9D04-B1B603B08AB2}"/>
              </a:ext>
            </a:extLst>
          </p:cNvPr>
          <p:cNvSpPr>
            <a:spLocks noGrp="1"/>
          </p:cNvSpPr>
          <p:nvPr>
            <p:ph type="title"/>
          </p:nvPr>
        </p:nvSpPr>
        <p:spPr>
          <a:xfrm>
            <a:off x="0" y="286603"/>
            <a:ext cx="12191999" cy="1450757"/>
          </a:xfrm>
        </p:spPr>
        <p:txBody>
          <a:bodyPr>
            <a:normAutofit fontScale="90000"/>
          </a:bodyPr>
          <a:lstStyle/>
          <a:p>
            <a:r>
              <a:rPr lang="en-US" dirty="0"/>
              <a:t>Questions: call for </a:t>
            </a:r>
            <a:r>
              <a:rPr lang="en-US" b="1" dirty="0"/>
              <a:t>challenging intellectual jumps </a:t>
            </a:r>
            <a:r>
              <a:rPr lang="en-US" dirty="0"/>
              <a:t>for public health researchers and policy-makers</a:t>
            </a:r>
          </a:p>
        </p:txBody>
      </p:sp>
      <p:sp>
        <p:nvSpPr>
          <p:cNvPr id="3" name="Content Placeholder 2">
            <a:extLst>
              <a:ext uri="{FF2B5EF4-FFF2-40B4-BE49-F238E27FC236}">
                <a16:creationId xmlns:a16="http://schemas.microsoft.com/office/drawing/2014/main" id="{8E3695A6-4AA7-4680-B2A5-80DD6F666F05}"/>
              </a:ext>
            </a:extLst>
          </p:cNvPr>
          <p:cNvSpPr>
            <a:spLocks noGrp="1"/>
          </p:cNvSpPr>
          <p:nvPr>
            <p:ph idx="1"/>
          </p:nvPr>
        </p:nvSpPr>
        <p:spPr>
          <a:xfrm>
            <a:off x="117987" y="1886974"/>
            <a:ext cx="11969238" cy="4528113"/>
          </a:xfrm>
        </p:spPr>
        <p:txBody>
          <a:bodyPr>
            <a:noAutofit/>
          </a:bodyPr>
          <a:lstStyle/>
          <a:p>
            <a:r>
              <a:rPr lang="en-US" sz="2400" dirty="0"/>
              <a:t>It is important here to </a:t>
            </a:r>
            <a:r>
              <a:rPr lang="en-US" sz="2400" dirty="0" err="1"/>
              <a:t>analyse</a:t>
            </a:r>
            <a:r>
              <a:rPr lang="en-US" sz="2400" dirty="0"/>
              <a:t> the intersection between </a:t>
            </a:r>
            <a:r>
              <a:rPr lang="en-US" sz="2400" b="1" dirty="0"/>
              <a:t>modernity and gender </a:t>
            </a:r>
            <a:r>
              <a:rPr lang="en-US" sz="2400" dirty="0"/>
              <a:t>regarding NCD risk factors and prevention. </a:t>
            </a:r>
          </a:p>
          <a:p>
            <a:r>
              <a:rPr lang="en-US" sz="2400" dirty="0"/>
              <a:t>The results from the study raise several questions: </a:t>
            </a:r>
          </a:p>
          <a:p>
            <a:r>
              <a:rPr lang="en-US" sz="2400" b="1" dirty="0">
                <a:solidFill>
                  <a:srgbClr val="C00000"/>
                </a:solidFill>
              </a:rPr>
              <a:t>1. How to empower women in low- and middle-income countries to become well educated and to lead modern and independent lives without them imitating men’s unhealthy </a:t>
            </a:r>
            <a:r>
              <a:rPr lang="en-US" sz="2400" b="1" dirty="0" err="1">
                <a:solidFill>
                  <a:srgbClr val="C00000"/>
                </a:solidFill>
              </a:rPr>
              <a:t>behaviour</a:t>
            </a:r>
            <a:r>
              <a:rPr lang="en-US" sz="2400" b="1" dirty="0">
                <a:solidFill>
                  <a:srgbClr val="C00000"/>
                </a:solidFill>
              </a:rPr>
              <a:t>? </a:t>
            </a:r>
          </a:p>
          <a:p>
            <a:r>
              <a:rPr lang="en-US" sz="2400" b="1" dirty="0">
                <a:solidFill>
                  <a:srgbClr val="C00000"/>
                </a:solidFill>
              </a:rPr>
              <a:t>2. How to avoid gender stereotyping in educational </a:t>
            </a:r>
            <a:r>
              <a:rPr lang="en-US" sz="2400" b="1" dirty="0" err="1">
                <a:solidFill>
                  <a:srgbClr val="C00000"/>
                </a:solidFill>
              </a:rPr>
              <a:t>programmes</a:t>
            </a:r>
            <a:r>
              <a:rPr lang="en-US" sz="2400" b="1" dirty="0">
                <a:solidFill>
                  <a:srgbClr val="C00000"/>
                </a:solidFill>
              </a:rPr>
              <a:t> on smoking? </a:t>
            </a:r>
          </a:p>
          <a:p>
            <a:r>
              <a:rPr lang="en-US" sz="2400" b="1" dirty="0">
                <a:solidFill>
                  <a:srgbClr val="C00000"/>
                </a:solidFill>
              </a:rPr>
              <a:t>3. How to deconstruct traditional masculinities when designing smoking cessation </a:t>
            </a:r>
            <a:r>
              <a:rPr lang="en-US" sz="2400" b="1" dirty="0" err="1">
                <a:solidFill>
                  <a:srgbClr val="C00000"/>
                </a:solidFill>
              </a:rPr>
              <a:t>programmes</a:t>
            </a:r>
            <a:r>
              <a:rPr lang="en-US" sz="2400" dirty="0"/>
              <a:t>? </a:t>
            </a:r>
          </a:p>
        </p:txBody>
      </p:sp>
    </p:spTree>
    <p:extLst>
      <p:ext uri="{BB962C8B-B14F-4D97-AF65-F5344CB8AC3E}">
        <p14:creationId xmlns:p14="http://schemas.microsoft.com/office/powerpoint/2010/main" val="2597282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BFDC0-FF8A-493B-AB37-1936F1ED2406}"/>
              </a:ext>
            </a:extLst>
          </p:cNvPr>
          <p:cNvSpPr>
            <a:spLocks noGrp="1"/>
          </p:cNvSpPr>
          <p:nvPr>
            <p:ph type="title"/>
          </p:nvPr>
        </p:nvSpPr>
        <p:spPr/>
        <p:txBody>
          <a:bodyPr/>
          <a:lstStyle/>
          <a:p>
            <a:r>
              <a:rPr lang="en-US" b="1" dirty="0">
                <a:solidFill>
                  <a:srgbClr val="C00000"/>
                </a:solidFill>
              </a:rPr>
              <a:t>The second example</a:t>
            </a:r>
          </a:p>
        </p:txBody>
      </p:sp>
      <p:sp>
        <p:nvSpPr>
          <p:cNvPr id="3" name="Content Placeholder 2">
            <a:extLst>
              <a:ext uri="{FF2B5EF4-FFF2-40B4-BE49-F238E27FC236}">
                <a16:creationId xmlns:a16="http://schemas.microsoft.com/office/drawing/2014/main" id="{49FA64FC-908D-495E-9064-1661E5755B37}"/>
              </a:ext>
            </a:extLst>
          </p:cNvPr>
          <p:cNvSpPr>
            <a:spLocks noGrp="1"/>
          </p:cNvSpPr>
          <p:nvPr>
            <p:ph idx="1"/>
          </p:nvPr>
        </p:nvSpPr>
        <p:spPr>
          <a:xfrm>
            <a:off x="250723" y="1976285"/>
            <a:ext cx="11636477" cy="4336025"/>
          </a:xfrm>
        </p:spPr>
        <p:txBody>
          <a:bodyPr>
            <a:normAutofit/>
          </a:bodyPr>
          <a:lstStyle/>
          <a:p>
            <a:pPr marL="398463" indent="-398463" algn="just">
              <a:buFont typeface="Wingdings" panose="05000000000000000000" pitchFamily="2" charset="2"/>
              <a:buChar char="q"/>
            </a:pPr>
            <a:r>
              <a:rPr lang="en-US" dirty="0"/>
              <a:t>The second example is probably more provocative from a global health perspective, namely </a:t>
            </a:r>
            <a:r>
              <a:rPr lang="en-US" b="1" dirty="0"/>
              <a:t>sexual exploitation </a:t>
            </a:r>
            <a:r>
              <a:rPr lang="en-US" dirty="0"/>
              <a:t>in terms of forced prostitution and trafficking. This kind of gender-based violence increases with globalization of trade and communication systems. </a:t>
            </a:r>
          </a:p>
          <a:p>
            <a:pPr marL="398463" indent="-398463" algn="just">
              <a:buFont typeface="Wingdings" panose="05000000000000000000" pitchFamily="2" charset="2"/>
              <a:buChar char="q"/>
            </a:pPr>
            <a:r>
              <a:rPr lang="en-US" b="1" dirty="0"/>
              <a:t>Gender-based violence </a:t>
            </a:r>
            <a:r>
              <a:rPr lang="en-US" dirty="0"/>
              <a:t>is usually connected with </a:t>
            </a:r>
            <a:r>
              <a:rPr lang="en-US" b="1" dirty="0"/>
              <a:t>intimate partner violence </a:t>
            </a:r>
            <a:r>
              <a:rPr lang="en-US" dirty="0"/>
              <a:t>and/or </a:t>
            </a:r>
            <a:r>
              <a:rPr lang="en-US" b="1" dirty="0"/>
              <a:t>domestic violence</a:t>
            </a:r>
            <a:r>
              <a:rPr lang="en-US" dirty="0"/>
              <a:t>, and public health researchers have described this extensively elsewhere. </a:t>
            </a:r>
          </a:p>
          <a:p>
            <a:pPr marL="398463" indent="-398463" algn="just">
              <a:buFont typeface="Wingdings" panose="05000000000000000000" pitchFamily="2" charset="2"/>
              <a:buChar char="q"/>
            </a:pPr>
            <a:r>
              <a:rPr lang="en-US" dirty="0"/>
              <a:t>Sexual exploitation and trafficking goes far beyond what happens in the domestic sphere, and as such it is part of a larger global structure including health issues. The phenomenon reflects an extreme exploitation and subordination of women and young girls. Although boys are also included in the trafficking business, it would be incorrect not to mainly talk about women here. </a:t>
            </a:r>
          </a:p>
        </p:txBody>
      </p:sp>
    </p:spTree>
    <p:extLst>
      <p:ext uri="{BB962C8B-B14F-4D97-AF65-F5344CB8AC3E}">
        <p14:creationId xmlns:p14="http://schemas.microsoft.com/office/powerpoint/2010/main" val="72637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48EA5-5565-4803-B29F-A07BCD09DF8D}"/>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The second example</a:t>
            </a:r>
          </a:p>
        </p:txBody>
      </p:sp>
      <p:sp>
        <p:nvSpPr>
          <p:cNvPr id="3" name="Content Placeholder 2">
            <a:extLst>
              <a:ext uri="{FF2B5EF4-FFF2-40B4-BE49-F238E27FC236}">
                <a16:creationId xmlns:a16="http://schemas.microsoft.com/office/drawing/2014/main" id="{4A44F1F6-88FA-4B5E-8F15-CAF766629722}"/>
              </a:ext>
            </a:extLst>
          </p:cNvPr>
          <p:cNvSpPr>
            <a:spLocks noGrp="1"/>
          </p:cNvSpPr>
          <p:nvPr>
            <p:ph idx="1"/>
          </p:nvPr>
        </p:nvSpPr>
        <p:spPr>
          <a:xfrm>
            <a:off x="550606" y="1901723"/>
            <a:ext cx="11248104" cy="4669674"/>
          </a:xfrm>
        </p:spPr>
        <p:txBody>
          <a:bodyPr>
            <a:normAutofit fontScale="85000" lnSpcReduction="10000"/>
          </a:bodyPr>
          <a:lstStyle/>
          <a:p>
            <a:pPr marL="633413" indent="-574675" algn="just">
              <a:buFont typeface="Wingdings" panose="05000000000000000000" pitchFamily="2" charset="2"/>
              <a:buChar char="q"/>
            </a:pPr>
            <a:r>
              <a:rPr lang="en-US" sz="2800" b="1" dirty="0"/>
              <a:t>Trafficking</a:t>
            </a:r>
            <a:r>
              <a:rPr lang="en-US" sz="2800" dirty="0"/>
              <a:t> and </a:t>
            </a:r>
            <a:r>
              <a:rPr lang="en-US" sz="2800" b="1" dirty="0"/>
              <a:t>forced prostitution </a:t>
            </a:r>
            <a:r>
              <a:rPr lang="en-US" sz="2800" dirty="0"/>
              <a:t>embraces norms and views held by a significant number of people (and especially men) in the world; namely, that a woman’s body is a commodity that can be sold, trafficked and purchased. Otherwise, this trade would not have financial support and the prerequisites to survive.</a:t>
            </a:r>
          </a:p>
          <a:p>
            <a:pPr marL="633413" indent="-574675" algn="just">
              <a:buFont typeface="Wingdings" panose="05000000000000000000" pitchFamily="2" charset="2"/>
              <a:buChar char="q"/>
            </a:pPr>
            <a:r>
              <a:rPr lang="en-US" sz="2800" dirty="0"/>
              <a:t>This </a:t>
            </a:r>
            <a:r>
              <a:rPr lang="en-US" sz="2800" b="1" dirty="0"/>
              <a:t>gendered exploitation </a:t>
            </a:r>
            <a:r>
              <a:rPr lang="en-US" sz="2800" dirty="0"/>
              <a:t>causes tremendous mental and physical health problems for those being used and abused. It also enhances a global spread of sexually transmitted diseases, and in the wake of prostitution follows criminality of various kinds. </a:t>
            </a:r>
          </a:p>
          <a:p>
            <a:pPr marL="633413" indent="-574675" algn="just">
              <a:buFont typeface="Wingdings" panose="05000000000000000000" pitchFamily="2" charset="2"/>
              <a:buChar char="q"/>
            </a:pPr>
            <a:r>
              <a:rPr lang="en-US" sz="2800" dirty="0"/>
              <a:t>Global public health research needs to address this issue and thereby include a theoretical analysis that acknowledges gender power structures that enhance the exploitation.</a:t>
            </a:r>
          </a:p>
        </p:txBody>
      </p:sp>
    </p:spTree>
    <p:extLst>
      <p:ext uri="{BB962C8B-B14F-4D97-AF65-F5344CB8AC3E}">
        <p14:creationId xmlns:p14="http://schemas.microsoft.com/office/powerpoint/2010/main" val="1085359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85F02-4E12-419C-98D5-91303FDF993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8479350-A911-4506-BE10-73A592EAF23A}"/>
              </a:ext>
            </a:extLst>
          </p:cNvPr>
          <p:cNvSpPr>
            <a:spLocks noGrp="1"/>
          </p:cNvSpPr>
          <p:nvPr>
            <p:ph idx="1"/>
          </p:nvPr>
        </p:nvSpPr>
        <p:spPr/>
        <p:txBody>
          <a:bodyPr/>
          <a:lstStyle/>
          <a:p>
            <a:pPr marL="0" indent="0" algn="just">
              <a:buNone/>
            </a:pPr>
            <a:r>
              <a:rPr lang="en-US" dirty="0"/>
              <a:t> </a:t>
            </a:r>
            <a:r>
              <a:rPr lang="en-US" sz="4400" b="1" dirty="0">
                <a:solidFill>
                  <a:srgbClr val="7030A0"/>
                </a:solidFill>
                <a:effectLst>
                  <a:outerShdw blurRad="38100" dist="38100" dir="2700000" algn="tl">
                    <a:srgbClr val="000000">
                      <a:alpha val="43137"/>
                    </a:srgbClr>
                  </a:outerShdw>
                </a:effectLst>
              </a:rPr>
              <a:t>Connell’s theoretical model of hegemonic masculinity </a:t>
            </a:r>
            <a:r>
              <a:rPr lang="en-US" sz="4400" b="1" dirty="0">
                <a:solidFill>
                  <a:srgbClr val="00B050"/>
                </a:solidFill>
                <a:effectLst>
                  <a:outerShdw blurRad="38100" dist="38100" dir="2700000" algn="tl">
                    <a:srgbClr val="000000">
                      <a:alpha val="43137"/>
                    </a:srgbClr>
                  </a:outerShdw>
                </a:effectLst>
              </a:rPr>
              <a:t>might serve as a useful tool with which to describe and </a:t>
            </a:r>
            <a:r>
              <a:rPr lang="en-US" sz="4400" b="1" dirty="0" err="1">
                <a:solidFill>
                  <a:srgbClr val="00B050"/>
                </a:solidFill>
                <a:effectLst>
                  <a:outerShdw blurRad="38100" dist="38100" dir="2700000" algn="tl">
                    <a:srgbClr val="000000">
                      <a:alpha val="43137"/>
                    </a:srgbClr>
                  </a:outerShdw>
                </a:effectLst>
              </a:rPr>
              <a:t>analyse</a:t>
            </a:r>
            <a:r>
              <a:rPr lang="en-US" sz="4400" b="1" dirty="0">
                <a:solidFill>
                  <a:srgbClr val="00B050"/>
                </a:solidFill>
                <a:effectLst>
                  <a:outerShdw blurRad="38100" dist="38100" dir="2700000" algn="tl">
                    <a:srgbClr val="000000">
                      <a:alpha val="43137"/>
                    </a:srgbClr>
                  </a:outerShdw>
                </a:effectLst>
              </a:rPr>
              <a:t> how such power structures operate.</a:t>
            </a:r>
          </a:p>
        </p:txBody>
      </p:sp>
    </p:spTree>
    <p:extLst>
      <p:ext uri="{BB962C8B-B14F-4D97-AF65-F5344CB8AC3E}">
        <p14:creationId xmlns:p14="http://schemas.microsoft.com/office/powerpoint/2010/main" val="510681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7F01D-0581-4300-99A7-D62ADAB12EEA}"/>
              </a:ext>
            </a:extLst>
          </p:cNvPr>
          <p:cNvSpPr>
            <a:spLocks noGrp="1"/>
          </p:cNvSpPr>
          <p:nvPr>
            <p:ph type="title"/>
          </p:nvPr>
        </p:nvSpPr>
        <p:spPr>
          <a:xfrm>
            <a:off x="1076632" y="286603"/>
            <a:ext cx="10079048" cy="1497952"/>
          </a:xfrm>
        </p:spPr>
        <p:txBody>
          <a:bodyPr/>
          <a:lstStyle/>
          <a:p>
            <a:r>
              <a:rPr lang="en-US" b="1" dirty="0">
                <a:solidFill>
                  <a:srgbClr val="C00000"/>
                </a:solidFill>
                <a:effectLst>
                  <a:outerShdw blurRad="38100" dist="38100" dir="2700000" algn="tl">
                    <a:srgbClr val="000000">
                      <a:alpha val="43137"/>
                    </a:srgbClr>
                  </a:outerShdw>
                </a:effectLst>
              </a:rPr>
              <a:t>Conclusion</a:t>
            </a:r>
          </a:p>
        </p:txBody>
      </p:sp>
      <p:sp>
        <p:nvSpPr>
          <p:cNvPr id="3" name="Content Placeholder 2">
            <a:extLst>
              <a:ext uri="{FF2B5EF4-FFF2-40B4-BE49-F238E27FC236}">
                <a16:creationId xmlns:a16="http://schemas.microsoft.com/office/drawing/2014/main" id="{C432ACBE-F8DE-4DCC-97F1-FBEC1C8C1DD0}"/>
              </a:ext>
            </a:extLst>
          </p:cNvPr>
          <p:cNvSpPr>
            <a:spLocks noGrp="1"/>
          </p:cNvSpPr>
          <p:nvPr>
            <p:ph idx="1"/>
          </p:nvPr>
        </p:nvSpPr>
        <p:spPr>
          <a:xfrm>
            <a:off x="914400" y="2108201"/>
            <a:ext cx="10574594" cy="4012380"/>
          </a:xfrm>
        </p:spPr>
        <p:txBody>
          <a:bodyPr>
            <a:noAutofit/>
          </a:bodyPr>
          <a:lstStyle/>
          <a:p>
            <a:pPr algn="just"/>
            <a:r>
              <a:rPr lang="en-US" sz="3200" b="1" dirty="0"/>
              <a:t>Public health research </a:t>
            </a:r>
            <a:r>
              <a:rPr lang="en-US" sz="3200" dirty="0"/>
              <a:t>needs </a:t>
            </a:r>
            <a:r>
              <a:rPr lang="en-US" sz="3200" b="1" dirty="0"/>
              <a:t>to embrace and encounter gender theory</a:t>
            </a:r>
            <a:r>
              <a:rPr lang="en-US" sz="3200" dirty="0"/>
              <a:t>. As the bulk of gender theory emanates from social theory, there is also a need to develop interdisciplinary research collaborations within global public health research. Fruitful analyses and research questions could originate from collaborative efforts between, for instance, </a:t>
            </a:r>
            <a:r>
              <a:rPr lang="en-US" sz="3200" b="1" dirty="0"/>
              <a:t>legal gender studies</a:t>
            </a:r>
            <a:r>
              <a:rPr lang="en-US" sz="3200" dirty="0"/>
              <a:t>, </a:t>
            </a:r>
            <a:r>
              <a:rPr lang="en-US" sz="3200" b="1" dirty="0"/>
              <a:t>medical sociology </a:t>
            </a:r>
            <a:r>
              <a:rPr lang="en-US" sz="3200" dirty="0"/>
              <a:t>and </a:t>
            </a:r>
            <a:r>
              <a:rPr lang="en-US" sz="3200" b="1" dirty="0"/>
              <a:t>public health gender research</a:t>
            </a:r>
            <a:r>
              <a:rPr lang="en-US" sz="3200" dirty="0"/>
              <a:t>.</a:t>
            </a:r>
          </a:p>
        </p:txBody>
      </p:sp>
    </p:spTree>
    <p:extLst>
      <p:ext uri="{BB962C8B-B14F-4D97-AF65-F5344CB8AC3E}">
        <p14:creationId xmlns:p14="http://schemas.microsoft.com/office/powerpoint/2010/main" val="3434075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6E11E-3E2A-4F04-AF24-B62658A6D74A}"/>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E5C0DC62-0D9C-4990-84D1-F1C429527958}"/>
              </a:ext>
            </a:extLst>
          </p:cNvPr>
          <p:cNvSpPr>
            <a:spLocks noGrp="1"/>
          </p:cNvSpPr>
          <p:nvPr>
            <p:ph idx="1"/>
          </p:nvPr>
        </p:nvSpPr>
        <p:spPr>
          <a:xfrm>
            <a:off x="1097280" y="2108201"/>
            <a:ext cx="10058400" cy="4248354"/>
          </a:xfrm>
        </p:spPr>
        <p:txBody>
          <a:bodyPr>
            <a:normAutofit lnSpcReduction="10000"/>
          </a:bodyPr>
          <a:lstStyle/>
          <a:p>
            <a:r>
              <a:rPr lang="en-US" dirty="0"/>
              <a:t>Concept of gender at micro and macro level</a:t>
            </a:r>
          </a:p>
          <a:p>
            <a:r>
              <a:rPr lang="en-US" dirty="0"/>
              <a:t>Concept of sex: three approaches</a:t>
            </a:r>
          </a:p>
          <a:p>
            <a:r>
              <a:rPr lang="en-US" dirty="0"/>
              <a:t>Connell model of hegemonic masculinity</a:t>
            </a:r>
          </a:p>
          <a:p>
            <a:r>
              <a:rPr lang="en-US" dirty="0"/>
              <a:t>Gender as determining the health</a:t>
            </a:r>
          </a:p>
          <a:p>
            <a:r>
              <a:rPr lang="en-US" dirty="0"/>
              <a:t>Position of biology in gender research</a:t>
            </a:r>
          </a:p>
          <a:p>
            <a:r>
              <a:rPr lang="en-US" dirty="0"/>
              <a:t>Essentiality to integrate gender as a theoretical concept and as an analytical category in global public health research</a:t>
            </a:r>
          </a:p>
          <a:p>
            <a:r>
              <a:rPr lang="en-US" dirty="0">
                <a:solidFill>
                  <a:srgbClr val="7030A0"/>
                </a:solidFill>
              </a:rPr>
              <a:t>Ann </a:t>
            </a:r>
            <a:r>
              <a:rPr lang="en-US" dirty="0" err="1">
                <a:solidFill>
                  <a:srgbClr val="7030A0"/>
                </a:solidFill>
              </a:rPr>
              <a:t>Ohman’s</a:t>
            </a:r>
            <a:r>
              <a:rPr lang="en-US" dirty="0">
                <a:solidFill>
                  <a:srgbClr val="7030A0"/>
                </a:solidFill>
              </a:rPr>
              <a:t> </a:t>
            </a:r>
            <a:r>
              <a:rPr lang="en-US" dirty="0"/>
              <a:t>two examples </a:t>
            </a:r>
          </a:p>
          <a:p>
            <a:endParaRPr lang="en-US" dirty="0"/>
          </a:p>
          <a:p>
            <a:endParaRPr lang="en-US" dirty="0"/>
          </a:p>
          <a:p>
            <a:endParaRPr lang="en-US" dirty="0"/>
          </a:p>
        </p:txBody>
      </p:sp>
    </p:spTree>
    <p:extLst>
      <p:ext uri="{BB962C8B-B14F-4D97-AF65-F5344CB8AC3E}">
        <p14:creationId xmlns:p14="http://schemas.microsoft.com/office/powerpoint/2010/main" val="643099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BB51F-1A0D-4DA0-9DA7-ABEFDBC62F08}"/>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Ann </a:t>
            </a:r>
            <a:r>
              <a:rPr lang="en-US" b="1" dirty="0" err="1">
                <a:solidFill>
                  <a:srgbClr val="C00000"/>
                </a:solidFill>
                <a:effectLst>
                  <a:outerShdw blurRad="38100" dist="38100" dir="2700000" algn="tl">
                    <a:srgbClr val="000000">
                      <a:alpha val="43137"/>
                    </a:srgbClr>
                  </a:outerShdw>
                </a:effectLst>
              </a:rPr>
              <a:t>Ohman</a:t>
            </a:r>
            <a:br>
              <a:rPr lang="en-US" b="1" dirty="0">
                <a:solidFill>
                  <a:schemeClr val="accent6">
                    <a:lumMod val="50000"/>
                  </a:schemeClr>
                </a:solidFill>
                <a:effectLst>
                  <a:outerShdw blurRad="38100" dist="38100" dir="2700000" algn="tl">
                    <a:srgbClr val="000000">
                      <a:alpha val="43137"/>
                    </a:srgbClr>
                  </a:outerShdw>
                </a:effectLst>
              </a:rPr>
            </a:br>
            <a:endParaRPr lang="en-US" dirty="0"/>
          </a:p>
        </p:txBody>
      </p:sp>
      <p:sp>
        <p:nvSpPr>
          <p:cNvPr id="3" name="Content Placeholder 2">
            <a:extLst>
              <a:ext uri="{FF2B5EF4-FFF2-40B4-BE49-F238E27FC236}">
                <a16:creationId xmlns:a16="http://schemas.microsoft.com/office/drawing/2014/main" id="{854DF1CD-A9B8-4215-921E-DDA2198080BB}"/>
              </a:ext>
            </a:extLst>
          </p:cNvPr>
          <p:cNvSpPr>
            <a:spLocks noGrp="1"/>
          </p:cNvSpPr>
          <p:nvPr>
            <p:ph idx="1"/>
          </p:nvPr>
        </p:nvSpPr>
        <p:spPr/>
        <p:txBody>
          <a:bodyPr/>
          <a:lstStyle/>
          <a:p>
            <a:r>
              <a:rPr lang="en-US" b="1" dirty="0">
                <a:solidFill>
                  <a:schemeClr val="accent6">
                    <a:lumMod val="50000"/>
                  </a:schemeClr>
                </a:solidFill>
                <a:effectLst>
                  <a:outerShdw blurRad="38100" dist="38100" dir="2700000" algn="tl">
                    <a:srgbClr val="000000">
                      <a:alpha val="43137"/>
                    </a:srgbClr>
                  </a:outerShdw>
                </a:effectLst>
              </a:rPr>
              <a:t>Ann </a:t>
            </a:r>
            <a:r>
              <a:rPr lang="en-US" b="1" dirty="0" err="1">
                <a:solidFill>
                  <a:schemeClr val="accent6">
                    <a:lumMod val="50000"/>
                  </a:schemeClr>
                </a:solidFill>
                <a:effectLst>
                  <a:outerShdw blurRad="38100" dist="38100" dir="2700000" algn="tl">
                    <a:srgbClr val="000000">
                      <a:alpha val="43137"/>
                    </a:srgbClr>
                  </a:outerShdw>
                </a:effectLst>
              </a:rPr>
              <a:t>Ohman</a:t>
            </a:r>
            <a:endParaRPr lang="en-US" b="1" dirty="0">
              <a:solidFill>
                <a:schemeClr val="accent6">
                  <a:lumMod val="50000"/>
                </a:schemeClr>
              </a:solidFill>
              <a:effectLst>
                <a:outerShdw blurRad="38100" dist="38100" dir="2700000" algn="tl">
                  <a:srgbClr val="000000">
                    <a:alpha val="43137"/>
                  </a:srgbClr>
                </a:outerShdw>
              </a:effectLst>
            </a:endParaRPr>
          </a:p>
          <a:p>
            <a:r>
              <a:rPr lang="en-US" dirty="0"/>
              <a:t>PhD, Associate Professor</a:t>
            </a:r>
          </a:p>
          <a:p>
            <a:r>
              <a:rPr lang="en-US" dirty="0"/>
              <a:t>Epidemiology and Public Health Research</a:t>
            </a:r>
          </a:p>
          <a:p>
            <a:r>
              <a:rPr lang="en-US" dirty="0"/>
              <a:t>Director at Umea˚ Centre for Gender Studies</a:t>
            </a:r>
          </a:p>
          <a:p>
            <a:r>
              <a:rPr lang="en-US" dirty="0"/>
              <a:t>Umea˚ University</a:t>
            </a:r>
          </a:p>
          <a:p>
            <a:r>
              <a:rPr lang="en-US" dirty="0"/>
              <a:t>Sweden</a:t>
            </a:r>
          </a:p>
        </p:txBody>
      </p:sp>
      <p:pic>
        <p:nvPicPr>
          <p:cNvPr id="4" name="Picture 3">
            <a:extLst>
              <a:ext uri="{FF2B5EF4-FFF2-40B4-BE49-F238E27FC236}">
                <a16:creationId xmlns:a16="http://schemas.microsoft.com/office/drawing/2014/main" id="{FBC5A1AE-2D5A-4A50-BCC6-6E43143C7A25}"/>
              </a:ext>
            </a:extLst>
          </p:cNvPr>
          <p:cNvPicPr>
            <a:picLocks noChangeAspect="1"/>
          </p:cNvPicPr>
          <p:nvPr/>
        </p:nvPicPr>
        <p:blipFill rotWithShape="1">
          <a:blip r:embed="rId2"/>
          <a:srcRect l="49926" b="3992"/>
          <a:stretch/>
        </p:blipFill>
        <p:spPr>
          <a:xfrm>
            <a:off x="7964129" y="2108201"/>
            <a:ext cx="3328220" cy="358776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Rectangle 4">
            <a:extLst>
              <a:ext uri="{FF2B5EF4-FFF2-40B4-BE49-F238E27FC236}">
                <a16:creationId xmlns:a16="http://schemas.microsoft.com/office/drawing/2014/main" id="{2FFB3E6D-BE15-4A1F-92A5-58D8B8B1DAB5}"/>
              </a:ext>
            </a:extLst>
          </p:cNvPr>
          <p:cNvSpPr/>
          <p:nvPr/>
        </p:nvSpPr>
        <p:spPr>
          <a:xfrm>
            <a:off x="1036320" y="1162038"/>
            <a:ext cx="10058400" cy="523220"/>
          </a:xfrm>
          <a:prstGeom prst="rect">
            <a:avLst/>
          </a:prstGeom>
        </p:spPr>
        <p:txBody>
          <a:bodyPr wrap="square">
            <a:spAutoFit/>
          </a:bodyPr>
          <a:lstStyle/>
          <a:p>
            <a:r>
              <a:rPr lang="en-US" sz="2800" dirty="0"/>
              <a:t>Global public health and gender theory: The need for integration</a:t>
            </a:r>
          </a:p>
        </p:txBody>
      </p:sp>
    </p:spTree>
    <p:extLst>
      <p:ext uri="{BB962C8B-B14F-4D97-AF65-F5344CB8AC3E}">
        <p14:creationId xmlns:p14="http://schemas.microsoft.com/office/powerpoint/2010/main" val="15562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917FE-9FAD-45DA-858B-F40056C37692}"/>
              </a:ext>
            </a:extLst>
          </p:cNvPr>
          <p:cNvSpPr>
            <a:spLocks noGrp="1"/>
          </p:cNvSpPr>
          <p:nvPr>
            <p:ph type="title"/>
          </p:nvPr>
        </p:nvSpPr>
        <p:spPr/>
        <p:txBody>
          <a:bodyPr/>
          <a:lstStyle/>
          <a:p>
            <a:r>
              <a:rPr lang="en-US" b="1" dirty="0">
                <a:solidFill>
                  <a:srgbClr val="C00000"/>
                </a:solidFill>
              </a:rPr>
              <a:t>Concept gender </a:t>
            </a:r>
          </a:p>
        </p:txBody>
      </p:sp>
      <p:sp>
        <p:nvSpPr>
          <p:cNvPr id="3" name="Content Placeholder 2">
            <a:extLst>
              <a:ext uri="{FF2B5EF4-FFF2-40B4-BE49-F238E27FC236}">
                <a16:creationId xmlns:a16="http://schemas.microsoft.com/office/drawing/2014/main" id="{EC3CB9F9-5588-4273-841A-FE7DFC3764BA}"/>
              </a:ext>
            </a:extLst>
          </p:cNvPr>
          <p:cNvSpPr>
            <a:spLocks noGrp="1"/>
          </p:cNvSpPr>
          <p:nvPr>
            <p:ph idx="1"/>
          </p:nvPr>
        </p:nvSpPr>
        <p:spPr/>
        <p:txBody>
          <a:bodyPr>
            <a:noAutofit/>
          </a:bodyPr>
          <a:lstStyle/>
          <a:p>
            <a:pPr algn="just"/>
            <a:r>
              <a:rPr lang="en-US" sz="3200" dirty="0"/>
              <a:t>Socially and culturally constructed conditions and processes for women and men, and girls and boys, in the world. </a:t>
            </a:r>
          </a:p>
          <a:p>
            <a:pPr algn="just"/>
            <a:r>
              <a:rPr lang="en-US" sz="3200" b="1" dirty="0"/>
              <a:t>At the micro level </a:t>
            </a:r>
            <a:r>
              <a:rPr lang="en-US" sz="3200" dirty="0"/>
              <a:t>: Deals with gendered lived experiences </a:t>
            </a:r>
          </a:p>
          <a:p>
            <a:pPr algn="just"/>
            <a:r>
              <a:rPr lang="en-US" sz="3200" b="1" dirty="0"/>
              <a:t>At the macro level</a:t>
            </a:r>
            <a:r>
              <a:rPr lang="en-US" sz="3200" dirty="0"/>
              <a:t>: Deals with structural and political conditions</a:t>
            </a:r>
          </a:p>
        </p:txBody>
      </p:sp>
    </p:spTree>
    <p:extLst>
      <p:ext uri="{BB962C8B-B14F-4D97-AF65-F5344CB8AC3E}">
        <p14:creationId xmlns:p14="http://schemas.microsoft.com/office/powerpoint/2010/main" val="1068847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15894-1DBE-4D5C-84DA-2FEC10C5377F}"/>
              </a:ext>
            </a:extLst>
          </p:cNvPr>
          <p:cNvSpPr>
            <a:spLocks noGrp="1"/>
          </p:cNvSpPr>
          <p:nvPr>
            <p:ph type="title"/>
          </p:nvPr>
        </p:nvSpPr>
        <p:spPr/>
        <p:txBody>
          <a:bodyPr/>
          <a:lstStyle/>
          <a:p>
            <a:r>
              <a:rPr lang="en-US" b="1" dirty="0">
                <a:solidFill>
                  <a:srgbClr val="C00000"/>
                </a:solidFill>
                <a:effectLst>
                  <a:outerShdw blurRad="38100" dist="38100" dir="2700000" algn="tl">
                    <a:srgbClr val="000000">
                      <a:alpha val="43137"/>
                    </a:srgbClr>
                  </a:outerShdw>
                </a:effectLst>
              </a:rPr>
              <a:t>Sex: three approaches:</a:t>
            </a:r>
            <a:br>
              <a:rPr lang="en-US" b="1" dirty="0">
                <a:solidFill>
                  <a:srgbClr val="C00000"/>
                </a:solidFill>
                <a:effectLst>
                  <a:outerShdw blurRad="38100" dist="38100" dir="2700000" algn="tl">
                    <a:srgbClr val="000000">
                      <a:alpha val="43137"/>
                    </a:srgbClr>
                  </a:outerShdw>
                </a:effectLst>
              </a:rPr>
            </a:br>
            <a:endParaRPr lang="en-US" b="1" dirty="0">
              <a:solidFill>
                <a:srgbClr val="C0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7D54416-AC7F-4526-8B9A-4C6DBDE89FC6}"/>
              </a:ext>
            </a:extLst>
          </p:cNvPr>
          <p:cNvSpPr>
            <a:spLocks noGrp="1"/>
          </p:cNvSpPr>
          <p:nvPr>
            <p:ph idx="1"/>
          </p:nvPr>
        </p:nvSpPr>
        <p:spPr/>
        <p:txBody>
          <a:bodyPr>
            <a:normAutofit fontScale="40000" lnSpcReduction="20000"/>
          </a:bodyPr>
          <a:lstStyle/>
          <a:p>
            <a:r>
              <a:rPr lang="en-US" sz="7000" dirty="0"/>
              <a:t>When interpreting and explaining the impact on research findings of the sex variable, three approaches have been found:</a:t>
            </a:r>
          </a:p>
          <a:p>
            <a:r>
              <a:rPr lang="en-US" sz="5900" dirty="0"/>
              <a:t>1. a purely biomedical model explaining results by means of, for example, hormone differences between the two sexes</a:t>
            </a:r>
          </a:p>
          <a:p>
            <a:r>
              <a:rPr lang="en-US" sz="5900" dirty="0"/>
              <a:t>2. a purely social sciences model focusing on social and cultural contexts</a:t>
            </a:r>
          </a:p>
          <a:p>
            <a:r>
              <a:rPr lang="en-US" sz="5900" dirty="0"/>
              <a:t>3. a combination model allowing different scientific disciplines – biology, medicine, social sciences, humanities – to contribute to understanding and explanation</a:t>
            </a:r>
            <a:r>
              <a:rPr lang="en-US" dirty="0"/>
              <a:t>.</a:t>
            </a:r>
          </a:p>
        </p:txBody>
      </p:sp>
    </p:spTree>
    <p:extLst>
      <p:ext uri="{BB962C8B-B14F-4D97-AF65-F5344CB8AC3E}">
        <p14:creationId xmlns:p14="http://schemas.microsoft.com/office/powerpoint/2010/main" val="3699753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182A8-B76C-474F-88DE-BB0C7C88A524}"/>
              </a:ext>
            </a:extLst>
          </p:cNvPr>
          <p:cNvSpPr>
            <a:spLocks noGrp="1"/>
          </p:cNvSpPr>
          <p:nvPr>
            <p:ph type="title"/>
          </p:nvPr>
        </p:nvSpPr>
        <p:spPr>
          <a:xfrm>
            <a:off x="766917" y="286603"/>
            <a:ext cx="10840063" cy="1450757"/>
          </a:xfrm>
        </p:spPr>
        <p:txBody>
          <a:bodyPr>
            <a:normAutofit/>
          </a:bodyPr>
          <a:lstStyle/>
          <a:p>
            <a:pPr algn="ctr"/>
            <a:r>
              <a:rPr lang="en-US" b="1" dirty="0">
                <a:solidFill>
                  <a:srgbClr val="C00000"/>
                </a:solidFill>
                <a:effectLst>
                  <a:outerShdw blurRad="38100" dist="38100" dir="2700000" algn="tl">
                    <a:srgbClr val="000000">
                      <a:alpha val="43137"/>
                    </a:srgbClr>
                  </a:outerShdw>
                </a:effectLst>
              </a:rPr>
              <a:t>Gender: Social and analytical categories in research</a:t>
            </a:r>
          </a:p>
        </p:txBody>
      </p:sp>
      <p:sp>
        <p:nvSpPr>
          <p:cNvPr id="3" name="Content Placeholder 2">
            <a:extLst>
              <a:ext uri="{FF2B5EF4-FFF2-40B4-BE49-F238E27FC236}">
                <a16:creationId xmlns:a16="http://schemas.microsoft.com/office/drawing/2014/main" id="{83984598-49DB-4E68-ADF6-CF3D8725E1BA}"/>
              </a:ext>
            </a:extLst>
          </p:cNvPr>
          <p:cNvSpPr>
            <a:spLocks noGrp="1"/>
          </p:cNvSpPr>
          <p:nvPr>
            <p:ph idx="1"/>
          </p:nvPr>
        </p:nvSpPr>
        <p:spPr>
          <a:xfrm>
            <a:off x="766916" y="1902542"/>
            <a:ext cx="10840063" cy="4321277"/>
          </a:xfrm>
        </p:spPr>
        <p:txBody>
          <a:bodyPr>
            <a:noAutofit/>
          </a:bodyPr>
          <a:lstStyle/>
          <a:p>
            <a:pPr marL="457200" indent="-457200" algn="just">
              <a:buFont typeface="Wingdings" panose="05000000000000000000" pitchFamily="2" charset="2"/>
              <a:buChar char="q"/>
            </a:pPr>
            <a:r>
              <a:rPr lang="en-US" dirty="0">
                <a:solidFill>
                  <a:srgbClr val="00B0F0"/>
                </a:solidFill>
              </a:rPr>
              <a:t>Many health conditions </a:t>
            </a:r>
            <a:r>
              <a:rPr lang="en-US" dirty="0"/>
              <a:t>in the world would be impossible to </a:t>
            </a:r>
            <a:r>
              <a:rPr lang="en-US" dirty="0" err="1"/>
              <a:t>analyse</a:t>
            </a:r>
            <a:r>
              <a:rPr lang="en-US" dirty="0"/>
              <a:t> without comparing men and women. Gender is </a:t>
            </a:r>
            <a:r>
              <a:rPr lang="en-US" dirty="0">
                <a:solidFill>
                  <a:srgbClr val="00B0F0"/>
                </a:solidFill>
              </a:rPr>
              <a:t>one of the most important social and analytical categories </a:t>
            </a:r>
            <a:r>
              <a:rPr lang="en-US" dirty="0"/>
              <a:t>in research about human beings and their social conditions. And indeed, public health researchers often include sex and/or gender in such comparisons. Several reports have been launched lately that highlight the gap between men and women in terms of economic power, educational status, and health conditions. However, there is still much to wish for in order to properly integrate gender as a theoretical concept. </a:t>
            </a:r>
          </a:p>
          <a:p>
            <a:pPr marL="457200" indent="-457200" algn="just">
              <a:buFont typeface="Wingdings" panose="05000000000000000000" pitchFamily="2" charset="2"/>
              <a:buChar char="q"/>
            </a:pPr>
            <a:r>
              <a:rPr lang="en-US" dirty="0"/>
              <a:t>When gender theory is overlooked, there is a tendency to preserve existing and male-dominated views. There is also a risk that research will suffer from ‘‘gender-blindness’’, a condition that can be labelled ‘‘a serious diagnosis’’ of many public health publications.</a:t>
            </a:r>
          </a:p>
        </p:txBody>
      </p:sp>
    </p:spTree>
    <p:extLst>
      <p:ext uri="{BB962C8B-B14F-4D97-AF65-F5344CB8AC3E}">
        <p14:creationId xmlns:p14="http://schemas.microsoft.com/office/powerpoint/2010/main" val="2833244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DEA5F-D451-41D7-891D-620509F87E88}"/>
              </a:ext>
            </a:extLst>
          </p:cNvPr>
          <p:cNvSpPr>
            <a:spLocks noGrp="1"/>
          </p:cNvSpPr>
          <p:nvPr>
            <p:ph type="title"/>
          </p:nvPr>
        </p:nvSpPr>
        <p:spPr/>
        <p:txBody>
          <a:bodyPr/>
          <a:lstStyle/>
          <a:p>
            <a:r>
              <a:rPr lang="en-US" dirty="0">
                <a:solidFill>
                  <a:srgbClr val="C00000"/>
                </a:solidFill>
                <a:effectLst>
                  <a:outerShdw blurRad="38100" dist="38100" dir="2700000" algn="tl">
                    <a:srgbClr val="000000">
                      <a:alpha val="43137"/>
                    </a:srgbClr>
                  </a:outerShdw>
                </a:effectLst>
              </a:rPr>
              <a:t>Ann </a:t>
            </a:r>
            <a:r>
              <a:rPr lang="en-US" dirty="0" err="1">
                <a:solidFill>
                  <a:srgbClr val="C00000"/>
                </a:solidFill>
                <a:effectLst>
                  <a:outerShdw blurRad="38100" dist="38100" dir="2700000" algn="tl">
                    <a:srgbClr val="000000">
                      <a:alpha val="43137"/>
                    </a:srgbClr>
                  </a:outerShdw>
                </a:effectLst>
              </a:rPr>
              <a:t>Ohman</a:t>
            </a:r>
            <a:r>
              <a:rPr lang="en-US" dirty="0">
                <a:solidFill>
                  <a:srgbClr val="C00000"/>
                </a:solidFill>
                <a:effectLst>
                  <a:outerShdw blurRad="38100" dist="38100" dir="2700000" algn="tl">
                    <a:srgbClr val="000000">
                      <a:alpha val="43137"/>
                    </a:srgbClr>
                  </a:outerShdw>
                </a:effectLst>
              </a:rPr>
              <a:t> emphasizes….</a:t>
            </a:r>
          </a:p>
        </p:txBody>
      </p:sp>
      <p:sp>
        <p:nvSpPr>
          <p:cNvPr id="3" name="Content Placeholder 2">
            <a:extLst>
              <a:ext uri="{FF2B5EF4-FFF2-40B4-BE49-F238E27FC236}">
                <a16:creationId xmlns:a16="http://schemas.microsoft.com/office/drawing/2014/main" id="{FAD45A4D-08EF-4541-B2A4-AD76FB734166}"/>
              </a:ext>
            </a:extLst>
          </p:cNvPr>
          <p:cNvSpPr>
            <a:spLocks noGrp="1"/>
          </p:cNvSpPr>
          <p:nvPr>
            <p:ph idx="1"/>
          </p:nvPr>
        </p:nvSpPr>
        <p:spPr>
          <a:xfrm>
            <a:off x="324465" y="1931219"/>
            <a:ext cx="11577023" cy="4455293"/>
          </a:xfrm>
        </p:spPr>
        <p:txBody>
          <a:bodyPr>
            <a:noAutofit/>
          </a:bodyPr>
          <a:lstStyle/>
          <a:p>
            <a:pPr marL="339725" indent="-339725" algn="just">
              <a:buFont typeface="Wingdings" panose="05000000000000000000" pitchFamily="2" charset="2"/>
              <a:buChar char="q"/>
            </a:pPr>
            <a:r>
              <a:rPr lang="en-US" sz="2200" dirty="0" err="1"/>
              <a:t>Ohman</a:t>
            </a:r>
            <a:r>
              <a:rPr lang="en-US" sz="2200" dirty="0"/>
              <a:t> emphasized the social, as the majority of the theoretical basis for gender lies within the social science paradigm. </a:t>
            </a:r>
            <a:r>
              <a:rPr lang="en-US" sz="2200" b="1" dirty="0"/>
              <a:t>Being a social concept implies that gender is relative; fluctuating and changing with time, place and space. </a:t>
            </a:r>
            <a:r>
              <a:rPr lang="en-US" sz="2200" dirty="0"/>
              <a:t>Furthermore, it is a relational concept, as it mirrors relations between men and women in specific social contexts. </a:t>
            </a:r>
          </a:p>
          <a:p>
            <a:pPr marL="339725" indent="-339725" algn="just">
              <a:buFont typeface="Wingdings" panose="05000000000000000000" pitchFamily="2" charset="2"/>
              <a:buChar char="q"/>
            </a:pPr>
            <a:r>
              <a:rPr lang="en-US" sz="2200" dirty="0"/>
              <a:t>Gender is regarded as permeating all spheres of social life, including the health of people . In addition, the concept is abstract, in that </a:t>
            </a:r>
            <a:r>
              <a:rPr lang="en-US" sz="2200" b="1" dirty="0"/>
              <a:t>it embraces social norms, values and attitudes as well as power structures and symbolic dimensions such as language and thought</a:t>
            </a:r>
            <a:r>
              <a:rPr lang="en-US" sz="2200" dirty="0"/>
              <a:t>. It operates at the individual level as well as at organizational and societal levels . </a:t>
            </a:r>
          </a:p>
          <a:p>
            <a:pPr marL="339725" indent="-339725" algn="just">
              <a:buFont typeface="Wingdings" panose="05000000000000000000" pitchFamily="2" charset="2"/>
              <a:buChar char="q"/>
            </a:pPr>
            <a:r>
              <a:rPr lang="en-US" sz="2200" dirty="0"/>
              <a:t>In recent times, there has been an unfortunate misuse of the concept when authors actually refer to biological sex. This makes the literature confusing and misleading. It confuses the social dimensions that a thorough gender analysis can offer.</a:t>
            </a:r>
          </a:p>
        </p:txBody>
      </p:sp>
    </p:spTree>
    <p:extLst>
      <p:ext uri="{BB962C8B-B14F-4D97-AF65-F5344CB8AC3E}">
        <p14:creationId xmlns:p14="http://schemas.microsoft.com/office/powerpoint/2010/main" val="1095399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94331-C5ED-48D1-A02E-56385F4A5F6C}"/>
              </a:ext>
            </a:extLst>
          </p:cNvPr>
          <p:cNvSpPr>
            <a:spLocks noGrp="1"/>
          </p:cNvSpPr>
          <p:nvPr>
            <p:ph type="title"/>
          </p:nvPr>
        </p:nvSpPr>
        <p:spPr>
          <a:xfrm>
            <a:off x="589935" y="286603"/>
            <a:ext cx="10913807" cy="1450757"/>
          </a:xfrm>
        </p:spPr>
        <p:txBody>
          <a:bodyPr/>
          <a:lstStyle/>
          <a:p>
            <a:r>
              <a:rPr lang="en-US" b="1" dirty="0">
                <a:solidFill>
                  <a:srgbClr val="C00000"/>
                </a:solidFill>
                <a:effectLst>
                  <a:outerShdw blurRad="38100" dist="38100" dir="2700000" algn="tl">
                    <a:srgbClr val="000000">
                      <a:alpha val="43137"/>
                    </a:srgbClr>
                  </a:outerShdw>
                </a:effectLst>
              </a:rPr>
              <a:t>Biology is intertwined with the social</a:t>
            </a:r>
          </a:p>
        </p:txBody>
      </p:sp>
      <p:sp>
        <p:nvSpPr>
          <p:cNvPr id="3" name="Content Placeholder 2">
            <a:extLst>
              <a:ext uri="{FF2B5EF4-FFF2-40B4-BE49-F238E27FC236}">
                <a16:creationId xmlns:a16="http://schemas.microsoft.com/office/drawing/2014/main" id="{785FF40D-31D4-48E4-8587-D144DE86429E}"/>
              </a:ext>
            </a:extLst>
          </p:cNvPr>
          <p:cNvSpPr>
            <a:spLocks noGrp="1"/>
          </p:cNvSpPr>
          <p:nvPr>
            <p:ph idx="1"/>
          </p:nvPr>
        </p:nvSpPr>
        <p:spPr>
          <a:xfrm>
            <a:off x="1097280" y="1990214"/>
            <a:ext cx="10175558" cy="4210561"/>
          </a:xfrm>
        </p:spPr>
        <p:txBody>
          <a:bodyPr>
            <a:noAutofit/>
          </a:bodyPr>
          <a:lstStyle/>
          <a:p>
            <a:pPr marL="457200" indent="-457200" algn="just">
              <a:buFont typeface="Wingdings" panose="05000000000000000000" pitchFamily="2" charset="2"/>
              <a:buChar char="q"/>
            </a:pPr>
            <a:r>
              <a:rPr lang="en-US" sz="3200" b="1" dirty="0"/>
              <a:t>Biology is overlooked in gender research</a:t>
            </a:r>
            <a:r>
              <a:rPr lang="en-US" sz="3200" dirty="0"/>
              <a:t>, but rather that biology is intertwined with the social. </a:t>
            </a:r>
          </a:p>
          <a:p>
            <a:pPr marL="457200" indent="-457200" algn="just">
              <a:buFont typeface="Wingdings" panose="05000000000000000000" pitchFamily="2" charset="2"/>
              <a:buChar char="q"/>
            </a:pPr>
            <a:r>
              <a:rPr lang="en-US" sz="3200" dirty="0"/>
              <a:t>The biology and the social should be regarded as </a:t>
            </a:r>
            <a:r>
              <a:rPr lang="en-US" sz="3200" b="1" dirty="0"/>
              <a:t>co-creating factors</a:t>
            </a:r>
            <a:r>
              <a:rPr lang="en-US" sz="3200" dirty="0"/>
              <a:t> that situate humans in embodied practices. </a:t>
            </a:r>
          </a:p>
          <a:p>
            <a:pPr marL="457200" indent="-457200" algn="just">
              <a:buFont typeface="Wingdings" panose="05000000000000000000" pitchFamily="2" charset="2"/>
              <a:buChar char="q"/>
            </a:pPr>
            <a:r>
              <a:rPr lang="en-US" sz="3200" b="1" dirty="0"/>
              <a:t>The social construction of the body and how it affects health and well-being </a:t>
            </a:r>
            <a:r>
              <a:rPr lang="en-US" sz="3200" dirty="0"/>
              <a:t>has gained an increased interest, for instance by some scholars within health and biology. </a:t>
            </a:r>
          </a:p>
        </p:txBody>
      </p:sp>
    </p:spTree>
    <p:extLst>
      <p:ext uri="{BB962C8B-B14F-4D97-AF65-F5344CB8AC3E}">
        <p14:creationId xmlns:p14="http://schemas.microsoft.com/office/powerpoint/2010/main" val="2021486935"/>
      </p:ext>
    </p:extLst>
  </p:cSld>
  <p:clrMapOvr>
    <a:masterClrMapping/>
  </p:clrMapOvr>
</p:sld>
</file>

<file path=ppt/theme/theme1.xml><?xml version="1.0" encoding="utf-8"?>
<a:theme xmlns:a="http://schemas.openxmlformats.org/drawingml/2006/main" name="RetrospectVTI">
  <a:themeElements>
    <a:clrScheme name="AnalogousFromRegularSeed_2SEEDS">
      <a:dk1>
        <a:srgbClr val="000000"/>
      </a:dk1>
      <a:lt1>
        <a:srgbClr val="FFFFFF"/>
      </a:lt1>
      <a:dk2>
        <a:srgbClr val="41242B"/>
      </a:dk2>
      <a:lt2>
        <a:srgbClr val="E2E5E8"/>
      </a:lt2>
      <a:accent1>
        <a:srgbClr val="D56A17"/>
      </a:accent1>
      <a:accent2>
        <a:srgbClr val="E72D29"/>
      </a:accent2>
      <a:accent3>
        <a:srgbClr val="B8A221"/>
      </a:accent3>
      <a:accent4>
        <a:srgbClr val="14B4A3"/>
      </a:accent4>
      <a:accent5>
        <a:srgbClr val="29ADE7"/>
      </a:accent5>
      <a:accent6>
        <a:srgbClr val="194DD5"/>
      </a:accent6>
      <a:hlink>
        <a:srgbClr val="3F87BF"/>
      </a:hlink>
      <a:folHlink>
        <a:srgbClr val="7F7F7F"/>
      </a:folHlink>
    </a:clrScheme>
    <a:fontScheme name="Retrospect">
      <a:majorFont>
        <a:latin typeface="Tw Cen M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460</TotalTime>
  <Words>1746</Words>
  <Application>Microsoft Office PowerPoint</Application>
  <PresentationFormat>Widescreen</PresentationFormat>
  <Paragraphs>85</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Calibri</vt:lpstr>
      <vt:lpstr>Tw Cen MT</vt:lpstr>
      <vt:lpstr>Wingdings</vt:lpstr>
      <vt:lpstr>RetrospectVTI</vt:lpstr>
      <vt:lpstr>Global public health and gender theory</vt:lpstr>
      <vt:lpstr>Learning Outcomes</vt:lpstr>
      <vt:lpstr>Contents</vt:lpstr>
      <vt:lpstr>Ann Ohman </vt:lpstr>
      <vt:lpstr>Concept gender </vt:lpstr>
      <vt:lpstr>Sex: three approaches: </vt:lpstr>
      <vt:lpstr>Gender: Social and analytical categories in research</vt:lpstr>
      <vt:lpstr>Ann Ohman emphasizes….</vt:lpstr>
      <vt:lpstr>Biology is intertwined with the social</vt:lpstr>
      <vt:lpstr>Gender considered an analytical tool for analyses of social factors creating &amp; determining health</vt:lpstr>
      <vt:lpstr>Connell model of hegemonic masculinity </vt:lpstr>
      <vt:lpstr>PowerPoint Presentation</vt:lpstr>
      <vt:lpstr>PowerPoint Presentation</vt:lpstr>
      <vt:lpstr>Connell model</vt:lpstr>
      <vt:lpstr>PowerPoint Presentation</vt:lpstr>
      <vt:lpstr>Hegemonic masculinity </vt:lpstr>
      <vt:lpstr>Pierre Bourdieu </vt:lpstr>
      <vt:lpstr>Ann Ohman given two examples </vt:lpstr>
      <vt:lpstr>The first example </vt:lpstr>
      <vt:lpstr>The first example </vt:lpstr>
      <vt:lpstr>Questions: call for challenging intellectual jumps for public health researchers and policy-makers</vt:lpstr>
      <vt:lpstr>The second example</vt:lpstr>
      <vt:lpstr>The second example</vt:lpstr>
      <vt:lpstr>PowerPoint Presentation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public health and gender theory:  Policy &amp; Practice</dc:title>
  <dc:creator>Not a human</dc:creator>
  <cp:lastModifiedBy>Dr S.M. Rezoun Shafiullah</cp:lastModifiedBy>
  <cp:revision>25</cp:revision>
  <dcterms:created xsi:type="dcterms:W3CDTF">2020-06-26T09:37:48Z</dcterms:created>
  <dcterms:modified xsi:type="dcterms:W3CDTF">2021-06-25T11:50:10Z</dcterms:modified>
</cp:coreProperties>
</file>