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3" r:id="rId5"/>
    <p:sldId id="264" r:id="rId6"/>
    <p:sldId id="265" r:id="rId7"/>
    <p:sldId id="266" r:id="rId8"/>
    <p:sldId id="267" r:id="rId9"/>
    <p:sldId id="268" r:id="rId10"/>
    <p:sldId id="296" r:id="rId11"/>
    <p:sldId id="269" r:id="rId12"/>
    <p:sldId id="270" r:id="rId13"/>
    <p:sldId id="271" r:id="rId14"/>
    <p:sldId id="272" r:id="rId15"/>
    <p:sldId id="273" r:id="rId16"/>
    <p:sldId id="274" r:id="rId17"/>
    <p:sldId id="277" r:id="rId18"/>
    <p:sldId id="276" r:id="rId19"/>
    <p:sldId id="278" r:id="rId20"/>
    <p:sldId id="281" r:id="rId21"/>
    <p:sldId id="294" r:id="rId22"/>
    <p:sldId id="282" r:id="rId23"/>
    <p:sldId id="283" r:id="rId24"/>
    <p:sldId id="285" r:id="rId25"/>
    <p:sldId id="286" r:id="rId26"/>
    <p:sldId id="293" r:id="rId27"/>
    <p:sldId id="287" r:id="rId28"/>
    <p:sldId id="295" r:id="rId29"/>
    <p:sldId id="288" r:id="rId30"/>
    <p:sldId id="290" r:id="rId31"/>
    <p:sldId id="291" r:id="rId32"/>
    <p:sldId id="289" r:id="rId33"/>
    <p:sldId id="292" r:id="rId3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0E6EC5"/>
          </a:solidFill>
        </p:spPr>
        <p:txBody>
          <a:bodyPr wrap="square" lIns="0" tIns="0" rIns="0" bIns="0" rtlCol="0"/>
          <a:lstStyle/>
          <a:p>
            <a:endParaRPr/>
          </a:p>
        </p:txBody>
      </p:sp>
      <p:sp>
        <p:nvSpPr>
          <p:cNvPr id="2" name="Holder 2"/>
          <p:cNvSpPr>
            <a:spLocks noGrp="1"/>
          </p:cNvSpPr>
          <p:nvPr>
            <p:ph type="title"/>
          </p:nvPr>
        </p:nvSpPr>
        <p:spPr>
          <a:xfrm>
            <a:off x="78739" y="262989"/>
            <a:ext cx="8682990" cy="2551430"/>
          </a:xfrm>
          <a:prstGeom prst="rect">
            <a:avLst/>
          </a:prstGeom>
        </p:spPr>
        <p:txBody>
          <a:bodyPr wrap="square" lIns="0" tIns="0" rIns="0" bIns="0">
            <a:spAutoFit/>
          </a:bodyPr>
          <a:lstStyle>
            <a:lvl1pPr>
              <a:defRPr sz="22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753262" y="1349374"/>
            <a:ext cx="5967730" cy="2840354"/>
          </a:xfrm>
          <a:prstGeom prst="rect">
            <a:avLst/>
          </a:prstGeom>
        </p:spPr>
        <p:txBody>
          <a:bodyPr wrap="square" lIns="0" tIns="0" rIns="0" bIns="0">
            <a:spAutoFit/>
          </a:bodyPr>
          <a:lstStyle>
            <a:lvl1pPr>
              <a:defRPr sz="2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0YGRh8yjww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JecqdeVUTp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youtube.com/watch?v=w8zi99R2t2o" TargetMode="External"/><Relationship Id="rId7" Type="http://schemas.openxmlformats.org/officeDocument/2006/relationships/image" Target="../media/image22.png"/><Relationship Id="rId2" Type="http://schemas.openxmlformats.org/officeDocument/2006/relationships/hyperlink" Target="https://www.youtube.com/watch?v=RU4nr0xxMo0"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iWwnH--TZuU" TargetMode="External"/><Relationship Id="rId2" Type="http://schemas.openxmlformats.org/officeDocument/2006/relationships/hyperlink" Target="https://www.youtube.com/watch?v=s_KuvXXvgX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hyperlink" Target="https://www.youtube.com/watch?v=1NsisPegdqQ"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3.png"/><Relationship Id="rId2" Type="http://schemas.openxmlformats.org/officeDocument/2006/relationships/hyperlink" Target="https://www.youtube.com/watch?v=5w5qs78iZ7w&amp;t=224s"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743200"/>
            <a:ext cx="8763000" cy="922075"/>
          </a:xfrm>
          <a:prstGeom prst="rect">
            <a:avLst/>
          </a:prstGeom>
        </p:spPr>
        <p:txBody>
          <a:bodyPr vert="horz" wrap="square" lIns="0" tIns="303557" rIns="0" bIns="0" rtlCol="0">
            <a:spAutoFit/>
          </a:bodyPr>
          <a:lstStyle/>
          <a:p>
            <a:pPr marL="3354070" marR="5080" indent="-1722755" algn="l">
              <a:lnSpc>
                <a:spcPct val="100000"/>
              </a:lnSpc>
              <a:spcBef>
                <a:spcPts val="95"/>
              </a:spcBef>
            </a:pPr>
            <a:r>
              <a:rPr lang="en-US" sz="4000" dirty="0" smtClean="0"/>
              <a:t>Quality Control of Herbal Drugs</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922" t="15670" r="1960" b="9897"/>
          <a:stretch/>
        </p:blipFill>
        <p:spPr>
          <a:xfrm>
            <a:off x="533400" y="762000"/>
            <a:ext cx="8085221" cy="4800599"/>
          </a:xfrm>
          <a:prstGeom prst="rect">
            <a:avLst/>
          </a:prstGeom>
        </p:spPr>
      </p:pic>
    </p:spTree>
    <p:extLst>
      <p:ext uri="{BB962C8B-B14F-4D97-AF65-F5344CB8AC3E}">
        <p14:creationId xmlns:p14="http://schemas.microsoft.com/office/powerpoint/2010/main" val="1080046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315213"/>
            <a:ext cx="4900295" cy="360680"/>
          </a:xfrm>
          <a:prstGeom prst="rect">
            <a:avLst/>
          </a:prstGeom>
        </p:spPr>
        <p:txBody>
          <a:bodyPr vert="horz" wrap="square" lIns="0" tIns="12065" rIns="0" bIns="0" rtlCol="0">
            <a:spAutoFit/>
          </a:bodyPr>
          <a:lstStyle/>
          <a:p>
            <a:pPr marL="12700">
              <a:lnSpc>
                <a:spcPct val="100000"/>
              </a:lnSpc>
              <a:spcBef>
                <a:spcPts val="95"/>
              </a:spcBef>
            </a:pPr>
            <a:r>
              <a:rPr spc="-30" dirty="0"/>
              <a:t>THIN-LAYER</a:t>
            </a:r>
            <a:r>
              <a:rPr spc="-20" dirty="0"/>
              <a:t> </a:t>
            </a:r>
            <a:r>
              <a:rPr spc="-30" dirty="0"/>
              <a:t>CHROMATOGRAPHY:-</a:t>
            </a:r>
          </a:p>
        </p:txBody>
      </p:sp>
      <p:sp>
        <p:nvSpPr>
          <p:cNvPr id="3" name="object 3"/>
          <p:cNvSpPr txBox="1"/>
          <p:nvPr/>
        </p:nvSpPr>
        <p:spPr>
          <a:xfrm>
            <a:off x="154939" y="649884"/>
            <a:ext cx="8832215" cy="5380355"/>
          </a:xfrm>
          <a:prstGeom prst="rect">
            <a:avLst/>
          </a:prstGeom>
        </p:spPr>
        <p:txBody>
          <a:bodyPr vert="horz" wrap="square" lIns="0" tIns="12700" rIns="0" bIns="0" rtlCol="0">
            <a:spAutoFit/>
          </a:bodyPr>
          <a:lstStyle/>
          <a:p>
            <a:pPr marL="299085" marR="5080" indent="-286385">
              <a:lnSpc>
                <a:spcPct val="150000"/>
              </a:lnSpc>
              <a:spcBef>
                <a:spcPts val="100"/>
              </a:spcBef>
              <a:buFont typeface="Wingdings"/>
              <a:buChar char=""/>
              <a:tabLst>
                <a:tab pos="299720" algn="l"/>
                <a:tab pos="1656714" algn="l"/>
                <a:tab pos="3665854" algn="l"/>
                <a:tab pos="4028440" algn="l"/>
                <a:tab pos="5495290" algn="l"/>
                <a:tab pos="6616700" algn="l"/>
                <a:tab pos="7120255" algn="l"/>
                <a:tab pos="7639684" algn="l"/>
              </a:tabLst>
            </a:pPr>
            <a:r>
              <a:rPr sz="2200" spc="-5" dirty="0">
                <a:latin typeface="Times New Roman"/>
                <a:cs typeface="Times New Roman"/>
              </a:rPr>
              <a:t>T</a:t>
            </a:r>
            <a:r>
              <a:rPr sz="2200" dirty="0">
                <a:latin typeface="Times New Roman"/>
                <a:cs typeface="Times New Roman"/>
              </a:rPr>
              <a:t>h</a:t>
            </a:r>
            <a:r>
              <a:rPr sz="2200" spc="-5" dirty="0">
                <a:latin typeface="Times New Roman"/>
                <a:cs typeface="Times New Roman"/>
              </a:rPr>
              <a:t>i</a:t>
            </a:r>
            <a:r>
              <a:rPr sz="2200" spc="5" dirty="0">
                <a:latin typeface="Times New Roman"/>
                <a:cs typeface="Times New Roman"/>
              </a:rPr>
              <a:t>n</a:t>
            </a:r>
            <a:r>
              <a:rPr sz="2200" spc="-5" dirty="0">
                <a:latin typeface="Times New Roman"/>
                <a:cs typeface="Times New Roman"/>
              </a:rPr>
              <a:t>-la</a:t>
            </a:r>
            <a:r>
              <a:rPr sz="2200" spc="10" dirty="0">
                <a:latin typeface="Times New Roman"/>
                <a:cs typeface="Times New Roman"/>
              </a:rPr>
              <a:t>y</a:t>
            </a:r>
            <a:r>
              <a:rPr sz="2200" spc="-5" dirty="0">
                <a:latin typeface="Times New Roman"/>
                <a:cs typeface="Times New Roman"/>
              </a:rPr>
              <a:t>er</a:t>
            </a:r>
            <a:r>
              <a:rPr sz="2200" dirty="0">
                <a:latin typeface="Times New Roman"/>
                <a:cs typeface="Times New Roman"/>
              </a:rPr>
              <a:t>	</a:t>
            </a:r>
            <a:r>
              <a:rPr sz="2200" spc="-5" dirty="0">
                <a:latin typeface="Times New Roman"/>
                <a:cs typeface="Times New Roman"/>
              </a:rPr>
              <a:t>chr</a:t>
            </a:r>
            <a:r>
              <a:rPr sz="2200" dirty="0">
                <a:latin typeface="Times New Roman"/>
                <a:cs typeface="Times New Roman"/>
              </a:rPr>
              <a:t>o</a:t>
            </a:r>
            <a:r>
              <a:rPr sz="2200" spc="-5" dirty="0">
                <a:latin typeface="Times New Roman"/>
                <a:cs typeface="Times New Roman"/>
              </a:rPr>
              <a:t>m</a:t>
            </a:r>
            <a:r>
              <a:rPr sz="2200" spc="-15" dirty="0">
                <a:latin typeface="Times New Roman"/>
                <a:cs typeface="Times New Roman"/>
              </a:rPr>
              <a:t>a</a:t>
            </a:r>
            <a:r>
              <a:rPr sz="2200" spc="-5" dirty="0">
                <a:latin typeface="Times New Roman"/>
                <a:cs typeface="Times New Roman"/>
              </a:rPr>
              <a:t>tography</a:t>
            </a:r>
            <a:r>
              <a:rPr sz="2200" dirty="0">
                <a:latin typeface="Times New Roman"/>
                <a:cs typeface="Times New Roman"/>
              </a:rPr>
              <a:t>	</a:t>
            </a:r>
            <a:r>
              <a:rPr sz="2200" spc="-5" dirty="0">
                <a:latin typeface="Times New Roman"/>
                <a:cs typeface="Times New Roman"/>
              </a:rPr>
              <a:t>is</a:t>
            </a:r>
            <a:r>
              <a:rPr sz="2200" dirty="0">
                <a:latin typeface="Times New Roman"/>
                <a:cs typeface="Times New Roman"/>
              </a:rPr>
              <a:t>	</a:t>
            </a:r>
            <a:r>
              <a:rPr sz="2200" spc="-5" dirty="0">
                <a:latin typeface="Times New Roman"/>
                <a:cs typeface="Times New Roman"/>
              </a:rPr>
              <a:t>particularly</a:t>
            </a:r>
            <a:r>
              <a:rPr sz="2200" dirty="0">
                <a:latin typeface="Times New Roman"/>
                <a:cs typeface="Times New Roman"/>
              </a:rPr>
              <a:t>	</a:t>
            </a:r>
            <a:r>
              <a:rPr sz="2200" spc="-5" dirty="0">
                <a:latin typeface="Times New Roman"/>
                <a:cs typeface="Times New Roman"/>
              </a:rPr>
              <a:t>val</a:t>
            </a:r>
            <a:r>
              <a:rPr sz="2200" dirty="0">
                <a:latin typeface="Times New Roman"/>
                <a:cs typeface="Times New Roman"/>
              </a:rPr>
              <a:t>u</a:t>
            </a:r>
            <a:r>
              <a:rPr sz="2200" spc="-25" dirty="0">
                <a:latin typeface="Times New Roman"/>
                <a:cs typeface="Times New Roman"/>
              </a:rPr>
              <a:t>a</a:t>
            </a:r>
            <a:r>
              <a:rPr sz="2200" spc="-5" dirty="0">
                <a:latin typeface="Times New Roman"/>
                <a:cs typeface="Times New Roman"/>
              </a:rPr>
              <a:t>ble</a:t>
            </a:r>
            <a:r>
              <a:rPr sz="2200" dirty="0">
                <a:latin typeface="Times New Roman"/>
                <a:cs typeface="Times New Roman"/>
              </a:rPr>
              <a:t>	</a:t>
            </a:r>
            <a:r>
              <a:rPr sz="2200" spc="-5" dirty="0">
                <a:latin typeface="Times New Roman"/>
                <a:cs typeface="Times New Roman"/>
              </a:rPr>
              <a:t>for</a:t>
            </a:r>
            <a:r>
              <a:rPr sz="2200" dirty="0">
                <a:latin typeface="Times New Roman"/>
                <a:cs typeface="Times New Roman"/>
              </a:rPr>
              <a:t>	</a:t>
            </a:r>
            <a:r>
              <a:rPr sz="2200" spc="-5" dirty="0">
                <a:latin typeface="Times New Roman"/>
                <a:cs typeface="Times New Roman"/>
              </a:rPr>
              <a:t>the</a:t>
            </a:r>
            <a:r>
              <a:rPr sz="2200" dirty="0">
                <a:latin typeface="Times New Roman"/>
                <a:cs typeface="Times New Roman"/>
              </a:rPr>
              <a:t>	</a:t>
            </a:r>
            <a:r>
              <a:rPr sz="2200" spc="-5" dirty="0">
                <a:latin typeface="Times New Roman"/>
                <a:cs typeface="Times New Roman"/>
              </a:rPr>
              <a:t>q</a:t>
            </a:r>
            <a:r>
              <a:rPr sz="2200" dirty="0">
                <a:latin typeface="Times New Roman"/>
                <a:cs typeface="Times New Roman"/>
              </a:rPr>
              <a:t>u</a:t>
            </a:r>
            <a:r>
              <a:rPr sz="2200" spc="-5" dirty="0">
                <a:latin typeface="Times New Roman"/>
                <a:cs typeface="Times New Roman"/>
              </a:rPr>
              <a:t>alitative  determination </a:t>
            </a:r>
            <a:r>
              <a:rPr sz="2200" dirty="0">
                <a:latin typeface="Times New Roman"/>
                <a:cs typeface="Times New Roman"/>
              </a:rPr>
              <a:t>of </a:t>
            </a:r>
            <a:r>
              <a:rPr sz="2200" spc="-10" dirty="0">
                <a:latin typeface="Times New Roman"/>
                <a:cs typeface="Times New Roman"/>
              </a:rPr>
              <a:t>small </a:t>
            </a:r>
            <a:r>
              <a:rPr sz="2200" spc="-5" dirty="0">
                <a:latin typeface="Times New Roman"/>
                <a:cs typeface="Times New Roman"/>
              </a:rPr>
              <a:t>amounts </a:t>
            </a:r>
            <a:r>
              <a:rPr sz="2200" dirty="0">
                <a:latin typeface="Times New Roman"/>
                <a:cs typeface="Times New Roman"/>
              </a:rPr>
              <a:t>of</a:t>
            </a:r>
            <a:r>
              <a:rPr sz="2200" spc="90" dirty="0">
                <a:latin typeface="Times New Roman"/>
                <a:cs typeface="Times New Roman"/>
              </a:rPr>
              <a:t> </a:t>
            </a:r>
            <a:r>
              <a:rPr sz="2200" spc="-5" dirty="0">
                <a:latin typeface="Times New Roman"/>
                <a:cs typeface="Times New Roman"/>
              </a:rPr>
              <a:t>impurities.</a:t>
            </a:r>
            <a:endParaRPr sz="2200" dirty="0">
              <a:latin typeface="Times New Roman"/>
              <a:cs typeface="Times New Roman"/>
            </a:endParaRPr>
          </a:p>
          <a:p>
            <a:pPr marL="532130" lvl="1" indent="-342900">
              <a:lnSpc>
                <a:spcPct val="100000"/>
              </a:lnSpc>
              <a:spcBef>
                <a:spcPts val="765"/>
              </a:spcBef>
              <a:buSzPct val="95454"/>
              <a:buFont typeface="Wingdings"/>
              <a:buChar char=""/>
              <a:tabLst>
                <a:tab pos="412750" algn="l"/>
              </a:tabLst>
            </a:pPr>
            <a:r>
              <a:rPr sz="2200" dirty="0">
                <a:latin typeface="Times New Roman"/>
                <a:cs typeface="Times New Roman"/>
              </a:rPr>
              <a:t>type </a:t>
            </a:r>
            <a:r>
              <a:rPr sz="2200" spc="-5" dirty="0">
                <a:latin typeface="Times New Roman"/>
                <a:cs typeface="Times New Roman"/>
              </a:rPr>
              <a:t>of adsorbent and method of activation; if no information on</a:t>
            </a:r>
            <a:r>
              <a:rPr sz="2200" spc="85" dirty="0">
                <a:latin typeface="Times New Roman"/>
                <a:cs typeface="Times New Roman"/>
              </a:rPr>
              <a:t> </a:t>
            </a:r>
            <a:r>
              <a:rPr sz="2200" spc="-5" dirty="0">
                <a:latin typeface="Times New Roman"/>
                <a:cs typeface="Times New Roman"/>
              </a:rPr>
              <a:t>the</a:t>
            </a:r>
            <a:endParaRPr sz="2200" dirty="0">
              <a:latin typeface="Times New Roman"/>
              <a:cs typeface="Times New Roman"/>
            </a:endParaRPr>
          </a:p>
          <a:p>
            <a:pPr marL="361950">
              <a:lnSpc>
                <a:spcPct val="100000"/>
              </a:lnSpc>
              <a:spcBef>
                <a:spcPts val="1320"/>
              </a:spcBef>
            </a:pPr>
            <a:r>
              <a:rPr sz="2200" spc="-5" dirty="0">
                <a:latin typeface="Times New Roman"/>
                <a:cs typeface="Times New Roman"/>
              </a:rPr>
              <a:t>latter can </a:t>
            </a:r>
            <a:r>
              <a:rPr sz="2200" dirty="0">
                <a:latin typeface="Times New Roman"/>
                <a:cs typeface="Times New Roman"/>
              </a:rPr>
              <a:t>be </a:t>
            </a:r>
            <a:r>
              <a:rPr sz="2200" spc="-5" dirty="0">
                <a:latin typeface="Times New Roman"/>
                <a:cs typeface="Times New Roman"/>
              </a:rPr>
              <a:t>obtained, heat at </a:t>
            </a:r>
            <a:r>
              <a:rPr sz="2200" spc="-45" dirty="0">
                <a:latin typeface="Times New Roman"/>
                <a:cs typeface="Times New Roman"/>
              </a:rPr>
              <a:t>110</a:t>
            </a:r>
            <a:r>
              <a:rPr sz="2200" spc="-45" dirty="0">
                <a:latin typeface="Arial"/>
                <a:cs typeface="Arial"/>
              </a:rPr>
              <a:t>°</a:t>
            </a:r>
            <a:r>
              <a:rPr sz="2200" spc="-45" dirty="0">
                <a:latin typeface="Times New Roman"/>
                <a:cs typeface="Times New Roman"/>
              </a:rPr>
              <a:t>C </a:t>
            </a:r>
            <a:r>
              <a:rPr sz="2200" spc="-5" dirty="0">
                <a:latin typeface="Times New Roman"/>
                <a:cs typeface="Times New Roman"/>
              </a:rPr>
              <a:t>for 30</a:t>
            </a:r>
            <a:r>
              <a:rPr sz="2200" spc="60" dirty="0">
                <a:latin typeface="Times New Roman"/>
                <a:cs typeface="Times New Roman"/>
              </a:rPr>
              <a:t> </a:t>
            </a:r>
            <a:r>
              <a:rPr sz="2200" spc="-5" dirty="0">
                <a:latin typeface="Times New Roman"/>
                <a:cs typeface="Times New Roman"/>
              </a:rPr>
              <a:t>minutes;</a:t>
            </a:r>
            <a:endParaRPr sz="2200" dirty="0">
              <a:latin typeface="Times New Roman"/>
              <a:cs typeface="Times New Roman"/>
            </a:endParaRPr>
          </a:p>
          <a:p>
            <a:pPr marL="532130" marR="966469" lvl="1" indent="-342900">
              <a:lnSpc>
                <a:spcPct val="150000"/>
              </a:lnSpc>
              <a:buSzPct val="95454"/>
              <a:buFont typeface="Wingdings"/>
              <a:buChar char=""/>
              <a:tabLst>
                <a:tab pos="532765" algn="l"/>
              </a:tabLst>
            </a:pPr>
            <a:r>
              <a:rPr sz="2200" spc="-5" dirty="0">
                <a:latin typeface="Times New Roman"/>
                <a:cs typeface="Times New Roman"/>
              </a:rPr>
              <a:t>Method of preparation and concentration of </a:t>
            </a:r>
            <a:r>
              <a:rPr sz="2200" dirty="0">
                <a:latin typeface="Times New Roman"/>
                <a:cs typeface="Times New Roman"/>
              </a:rPr>
              <a:t>the </a:t>
            </a:r>
            <a:r>
              <a:rPr sz="2200" spc="-5" dirty="0">
                <a:latin typeface="Times New Roman"/>
                <a:cs typeface="Times New Roman"/>
              </a:rPr>
              <a:t>test and reference  solutions;</a:t>
            </a:r>
            <a:endParaRPr sz="2200" dirty="0">
              <a:latin typeface="Times New Roman"/>
              <a:cs typeface="Times New Roman"/>
            </a:endParaRPr>
          </a:p>
          <a:p>
            <a:pPr marL="532130" lvl="1" indent="-342900">
              <a:lnSpc>
                <a:spcPct val="100000"/>
              </a:lnSpc>
              <a:spcBef>
                <a:spcPts val="1325"/>
              </a:spcBef>
              <a:buSzPct val="95454"/>
              <a:buFont typeface="Wingdings"/>
              <a:buChar char=""/>
              <a:tabLst>
                <a:tab pos="532765" algn="l"/>
              </a:tabLst>
            </a:pPr>
            <a:r>
              <a:rPr sz="2200" spc="-55" dirty="0">
                <a:latin typeface="Times New Roman"/>
                <a:cs typeface="Times New Roman"/>
              </a:rPr>
              <a:t>Volume </a:t>
            </a:r>
            <a:r>
              <a:rPr sz="2200" spc="-5" dirty="0">
                <a:latin typeface="Times New Roman"/>
                <a:cs typeface="Times New Roman"/>
              </a:rPr>
              <a:t>of </a:t>
            </a:r>
            <a:r>
              <a:rPr sz="2200" dirty="0">
                <a:latin typeface="Times New Roman"/>
                <a:cs typeface="Times New Roman"/>
              </a:rPr>
              <a:t>the </a:t>
            </a:r>
            <a:r>
              <a:rPr sz="2200" spc="-5" dirty="0">
                <a:latin typeface="Times New Roman"/>
                <a:cs typeface="Times New Roman"/>
              </a:rPr>
              <a:t>solutions to be applied on the</a:t>
            </a:r>
            <a:r>
              <a:rPr sz="2200" spc="60" dirty="0">
                <a:latin typeface="Times New Roman"/>
                <a:cs typeface="Times New Roman"/>
              </a:rPr>
              <a:t> </a:t>
            </a:r>
            <a:r>
              <a:rPr sz="2200" spc="-5" dirty="0">
                <a:latin typeface="Times New Roman"/>
                <a:cs typeface="Times New Roman"/>
              </a:rPr>
              <a:t>plate;</a:t>
            </a:r>
            <a:endParaRPr sz="2200" dirty="0">
              <a:latin typeface="Times New Roman"/>
              <a:cs typeface="Times New Roman"/>
            </a:endParaRPr>
          </a:p>
          <a:p>
            <a:pPr marL="532130" lvl="1" indent="-342900">
              <a:lnSpc>
                <a:spcPct val="100000"/>
              </a:lnSpc>
              <a:spcBef>
                <a:spcPts val="1320"/>
              </a:spcBef>
              <a:buSzPct val="95454"/>
              <a:buFont typeface="Wingdings"/>
              <a:buChar char=""/>
              <a:tabLst>
                <a:tab pos="532765" algn="l"/>
              </a:tabLst>
            </a:pPr>
            <a:r>
              <a:rPr sz="2200" b="1" spc="-5" dirty="0">
                <a:latin typeface="Times New Roman"/>
                <a:cs typeface="Times New Roman"/>
              </a:rPr>
              <a:t>Mobile phase and the distance of</a:t>
            </a:r>
            <a:r>
              <a:rPr sz="2200" b="1" spc="-10" dirty="0">
                <a:latin typeface="Times New Roman"/>
                <a:cs typeface="Times New Roman"/>
              </a:rPr>
              <a:t> </a:t>
            </a:r>
            <a:r>
              <a:rPr sz="2200" b="1" spc="-5" dirty="0">
                <a:latin typeface="Times New Roman"/>
                <a:cs typeface="Times New Roman"/>
              </a:rPr>
              <a:t>migration;</a:t>
            </a:r>
            <a:endParaRPr sz="2200" b="1" dirty="0">
              <a:latin typeface="Times New Roman"/>
              <a:cs typeface="Times New Roman"/>
            </a:endParaRPr>
          </a:p>
          <a:p>
            <a:pPr marL="532130" lvl="1" indent="-342900">
              <a:lnSpc>
                <a:spcPct val="100000"/>
              </a:lnSpc>
              <a:spcBef>
                <a:spcPts val="1320"/>
              </a:spcBef>
              <a:buSzPct val="95454"/>
              <a:buFont typeface="Wingdings"/>
              <a:buChar char=""/>
              <a:tabLst>
                <a:tab pos="532765" algn="l"/>
              </a:tabLst>
            </a:pPr>
            <a:r>
              <a:rPr sz="2200" dirty="0">
                <a:latin typeface="Times New Roman"/>
                <a:cs typeface="Times New Roman"/>
              </a:rPr>
              <a:t>Drying </a:t>
            </a:r>
            <a:r>
              <a:rPr sz="2200" spc="-5" dirty="0">
                <a:latin typeface="Times New Roman"/>
                <a:cs typeface="Times New Roman"/>
              </a:rPr>
              <a:t>conditions (including temperature) and method of</a:t>
            </a:r>
            <a:r>
              <a:rPr sz="2200" spc="70" dirty="0">
                <a:latin typeface="Times New Roman"/>
                <a:cs typeface="Times New Roman"/>
              </a:rPr>
              <a:t> </a:t>
            </a:r>
            <a:r>
              <a:rPr sz="2200" spc="-5" dirty="0">
                <a:latin typeface="Times New Roman"/>
                <a:cs typeface="Times New Roman"/>
              </a:rPr>
              <a:t>detection;</a:t>
            </a:r>
            <a:endParaRPr sz="2200" dirty="0">
              <a:latin typeface="Times New Roman"/>
              <a:cs typeface="Times New Roman"/>
            </a:endParaRPr>
          </a:p>
          <a:p>
            <a:pPr marL="602615" lvl="1" indent="-413384">
              <a:lnSpc>
                <a:spcPct val="100000"/>
              </a:lnSpc>
              <a:spcBef>
                <a:spcPts val="1320"/>
              </a:spcBef>
              <a:buSzPct val="95454"/>
              <a:buFont typeface="Wingdings"/>
              <a:buChar char=""/>
              <a:tabLst>
                <a:tab pos="602615" algn="l"/>
                <a:tab pos="603250" algn="l"/>
              </a:tabLst>
            </a:pPr>
            <a:r>
              <a:rPr sz="2200" spc="-5" dirty="0">
                <a:latin typeface="Times New Roman"/>
                <a:cs typeface="Times New Roman"/>
              </a:rPr>
              <a:t>For </a:t>
            </a:r>
            <a:r>
              <a:rPr sz="2200" dirty="0">
                <a:latin typeface="Times New Roman"/>
                <a:cs typeface="Times New Roman"/>
              </a:rPr>
              <a:t>the </a:t>
            </a:r>
            <a:r>
              <a:rPr sz="2200" spc="-5" dirty="0">
                <a:latin typeface="Times New Roman"/>
                <a:cs typeface="Times New Roman"/>
              </a:rPr>
              <a:t>spots</a:t>
            </a:r>
            <a:r>
              <a:rPr sz="2200" spc="-20" dirty="0">
                <a:latin typeface="Times New Roman"/>
                <a:cs typeface="Times New Roman"/>
              </a:rPr>
              <a:t> </a:t>
            </a:r>
            <a:r>
              <a:rPr sz="2200" spc="-5" dirty="0">
                <a:latin typeface="Times New Roman"/>
                <a:cs typeface="Times New Roman"/>
              </a:rPr>
              <a:t>obtained:</a:t>
            </a:r>
            <a:endParaRPr sz="2200" dirty="0">
              <a:latin typeface="Times New Roman"/>
              <a:cs typeface="Times New Roman"/>
            </a:endParaRPr>
          </a:p>
          <a:p>
            <a:pPr marL="189230">
              <a:lnSpc>
                <a:spcPct val="100000"/>
              </a:lnSpc>
              <a:spcBef>
                <a:spcPts val="470"/>
              </a:spcBef>
            </a:pPr>
            <a:r>
              <a:rPr sz="2200" spc="-5" dirty="0">
                <a:latin typeface="Times New Roman"/>
                <a:cs typeface="Times New Roman"/>
              </a:rPr>
              <a:t>− </a:t>
            </a:r>
            <a:r>
              <a:rPr sz="2200" spc="-10" dirty="0">
                <a:latin typeface="Times New Roman"/>
                <a:cs typeface="Times New Roman"/>
              </a:rPr>
              <a:t>Number </a:t>
            </a:r>
            <a:r>
              <a:rPr sz="2200" spc="-5" dirty="0">
                <a:latin typeface="Times New Roman"/>
                <a:cs typeface="Times New Roman"/>
              </a:rPr>
              <a:t>and approximate position, or </a:t>
            </a:r>
            <a:r>
              <a:rPr sz="2200" dirty="0">
                <a:latin typeface="Times New Roman"/>
                <a:cs typeface="Times New Roman"/>
              </a:rPr>
              <a:t>the </a:t>
            </a:r>
            <a:r>
              <a:rPr sz="2200" spc="-5" dirty="0">
                <a:latin typeface="Times New Roman"/>
                <a:cs typeface="Times New Roman"/>
              </a:rPr>
              <a:t>R</a:t>
            </a:r>
            <a:r>
              <a:rPr sz="2175" spc="-7" baseline="-24904" dirty="0">
                <a:latin typeface="Times New Roman"/>
                <a:cs typeface="Times New Roman"/>
              </a:rPr>
              <a:t>f</a:t>
            </a:r>
            <a:r>
              <a:rPr sz="2175" spc="120" baseline="-24904" dirty="0">
                <a:latin typeface="Times New Roman"/>
                <a:cs typeface="Times New Roman"/>
              </a:rPr>
              <a:t> </a:t>
            </a:r>
            <a:r>
              <a:rPr sz="2200" spc="-5" dirty="0">
                <a:latin typeface="Times New Roman"/>
                <a:cs typeface="Times New Roman"/>
              </a:rPr>
              <a:t>values</a:t>
            </a:r>
            <a:endParaRPr sz="2200" dirty="0">
              <a:latin typeface="Times New Roman"/>
              <a:cs typeface="Times New Roman"/>
            </a:endParaRPr>
          </a:p>
        </p:txBody>
      </p:sp>
      <p:sp>
        <p:nvSpPr>
          <p:cNvPr id="4" name="object 4"/>
          <p:cNvSpPr txBox="1"/>
          <p:nvPr/>
        </p:nvSpPr>
        <p:spPr>
          <a:xfrm>
            <a:off x="332028" y="6004966"/>
            <a:ext cx="3037205"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Times New Roman"/>
                <a:cs typeface="Times New Roman"/>
              </a:rPr>
              <a:t>− Fluorescence and</a:t>
            </a:r>
            <a:r>
              <a:rPr sz="2200" spc="-45" dirty="0">
                <a:latin typeface="Times New Roman"/>
                <a:cs typeface="Times New Roman"/>
              </a:rPr>
              <a:t> </a:t>
            </a:r>
            <a:r>
              <a:rPr sz="2200" spc="-20" dirty="0">
                <a:latin typeface="Times New Roman"/>
                <a:cs typeface="Times New Roman"/>
              </a:rPr>
              <a:t>colour.</a:t>
            </a:r>
            <a:endParaRPr sz="2200">
              <a:latin typeface="Times New Roman"/>
              <a:cs typeface="Times New Roman"/>
            </a:endParaRPr>
          </a:p>
        </p:txBody>
      </p:sp>
      <p:sp>
        <p:nvSpPr>
          <p:cNvPr id="5" name="object 5"/>
          <p:cNvSpPr txBox="1"/>
          <p:nvPr/>
        </p:nvSpPr>
        <p:spPr>
          <a:xfrm>
            <a:off x="3729520" y="6228699"/>
            <a:ext cx="3811904" cy="284480"/>
          </a:xfrm>
          <a:prstGeom prst="rect">
            <a:avLst/>
          </a:prstGeom>
        </p:spPr>
        <p:txBody>
          <a:bodyPr vert="horz" wrap="square" lIns="0" tIns="12065" rIns="0" bIns="0" rtlCol="0">
            <a:spAutoFit/>
          </a:bodyPr>
          <a:lstStyle/>
          <a:p>
            <a:pPr marL="12700">
              <a:lnSpc>
                <a:spcPct val="100000"/>
              </a:lnSpc>
              <a:spcBef>
                <a:spcPts val="95"/>
              </a:spcBef>
              <a:tabLst>
                <a:tab pos="1079500" algn="l"/>
              </a:tabLst>
            </a:pPr>
            <a:r>
              <a:rPr sz="2550" baseline="-4901" dirty="0">
                <a:latin typeface="Times New Roman"/>
                <a:cs typeface="Times New Roman"/>
              </a:rPr>
              <a:t>R</a:t>
            </a:r>
            <a:r>
              <a:rPr sz="1650" baseline="-30303" dirty="0">
                <a:latin typeface="Times New Roman"/>
                <a:cs typeface="Times New Roman"/>
              </a:rPr>
              <a:t>f</a:t>
            </a:r>
            <a:r>
              <a:rPr sz="1650" spc="195" baseline="-30303" dirty="0">
                <a:latin typeface="Times New Roman"/>
                <a:cs typeface="Times New Roman"/>
              </a:rPr>
              <a:t> </a:t>
            </a:r>
            <a:r>
              <a:rPr sz="2550" spc="-22" baseline="-4901" dirty="0">
                <a:latin typeface="Times New Roman"/>
                <a:cs typeface="Times New Roman"/>
              </a:rPr>
              <a:t>Value</a:t>
            </a:r>
            <a:r>
              <a:rPr sz="2550" spc="-7" baseline="-4901" dirty="0">
                <a:latin typeface="Times New Roman"/>
                <a:cs typeface="Times New Roman"/>
              </a:rPr>
              <a:t> </a:t>
            </a:r>
            <a:r>
              <a:rPr sz="2550" spc="22" baseline="-4901" dirty="0">
                <a:latin typeface="Times New Roman"/>
                <a:cs typeface="Times New Roman"/>
              </a:rPr>
              <a:t>=	</a:t>
            </a:r>
            <a:r>
              <a:rPr sz="1700" spc="5" dirty="0">
                <a:latin typeface="Arial"/>
                <a:cs typeface="Arial"/>
              </a:rPr>
              <a:t>-------------------------------------</a:t>
            </a:r>
            <a:endParaRPr sz="1700">
              <a:latin typeface="Arial"/>
              <a:cs typeface="Arial"/>
            </a:endParaRPr>
          </a:p>
        </p:txBody>
      </p:sp>
      <p:sp>
        <p:nvSpPr>
          <p:cNvPr id="6" name="object 6"/>
          <p:cNvSpPr txBox="1"/>
          <p:nvPr/>
        </p:nvSpPr>
        <p:spPr>
          <a:xfrm>
            <a:off x="4857397" y="6060005"/>
            <a:ext cx="2395855" cy="284480"/>
          </a:xfrm>
          <a:prstGeom prst="rect">
            <a:avLst/>
          </a:prstGeom>
        </p:spPr>
        <p:txBody>
          <a:bodyPr vert="horz" wrap="square" lIns="0" tIns="12065" rIns="0" bIns="0" rtlCol="0">
            <a:spAutoFit/>
          </a:bodyPr>
          <a:lstStyle/>
          <a:p>
            <a:pPr marL="12700">
              <a:lnSpc>
                <a:spcPct val="100000"/>
              </a:lnSpc>
              <a:spcBef>
                <a:spcPts val="95"/>
              </a:spcBef>
            </a:pPr>
            <a:r>
              <a:rPr sz="1700" spc="-15" dirty="0">
                <a:latin typeface="Times New Roman"/>
                <a:cs typeface="Times New Roman"/>
              </a:rPr>
              <a:t>Distance travelled by</a:t>
            </a:r>
            <a:r>
              <a:rPr sz="1700" spc="-70" dirty="0">
                <a:latin typeface="Times New Roman"/>
                <a:cs typeface="Times New Roman"/>
              </a:rPr>
              <a:t> </a:t>
            </a:r>
            <a:r>
              <a:rPr sz="1700" spc="-5" dirty="0">
                <a:latin typeface="Times New Roman"/>
                <a:cs typeface="Times New Roman"/>
              </a:rPr>
              <a:t>solute</a:t>
            </a:r>
            <a:endParaRPr sz="1700" dirty="0">
              <a:latin typeface="Times New Roman"/>
              <a:cs typeface="Times New Roman"/>
            </a:endParaRPr>
          </a:p>
        </p:txBody>
      </p:sp>
      <p:sp>
        <p:nvSpPr>
          <p:cNvPr id="7" name="object 7"/>
          <p:cNvSpPr txBox="1"/>
          <p:nvPr/>
        </p:nvSpPr>
        <p:spPr>
          <a:xfrm>
            <a:off x="4822517" y="6432246"/>
            <a:ext cx="2489200" cy="284480"/>
          </a:xfrm>
          <a:prstGeom prst="rect">
            <a:avLst/>
          </a:prstGeom>
        </p:spPr>
        <p:txBody>
          <a:bodyPr vert="horz" wrap="square" lIns="0" tIns="12065" rIns="0" bIns="0" rtlCol="0">
            <a:spAutoFit/>
          </a:bodyPr>
          <a:lstStyle/>
          <a:p>
            <a:pPr marL="12700">
              <a:lnSpc>
                <a:spcPct val="100000"/>
              </a:lnSpc>
              <a:spcBef>
                <a:spcPts val="95"/>
              </a:spcBef>
            </a:pPr>
            <a:r>
              <a:rPr sz="1700" spc="-15" dirty="0">
                <a:latin typeface="Times New Roman"/>
                <a:cs typeface="Times New Roman"/>
              </a:rPr>
              <a:t>Distance travelled by</a:t>
            </a:r>
            <a:r>
              <a:rPr sz="1700" spc="-75" dirty="0">
                <a:latin typeface="Times New Roman"/>
                <a:cs typeface="Times New Roman"/>
              </a:rPr>
              <a:t> </a:t>
            </a:r>
            <a:r>
              <a:rPr sz="1700" spc="-20" dirty="0">
                <a:latin typeface="Times New Roman"/>
                <a:cs typeface="Times New Roman"/>
              </a:rPr>
              <a:t>solvent</a:t>
            </a:r>
            <a:endParaRPr sz="1700">
              <a:latin typeface="Times New Roman"/>
              <a:cs typeface="Times New Roman"/>
            </a:endParaRPr>
          </a:p>
        </p:txBody>
      </p:sp>
      <p:sp>
        <p:nvSpPr>
          <p:cNvPr id="8" name="object 8"/>
          <p:cNvSpPr txBox="1"/>
          <p:nvPr/>
        </p:nvSpPr>
        <p:spPr>
          <a:xfrm>
            <a:off x="7700009" y="57403"/>
            <a:ext cx="223520"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FFFF"/>
                </a:solidFill>
                <a:latin typeface="Arial"/>
                <a:cs typeface="Arial"/>
              </a:rPr>
              <a:t>14</a:t>
            </a:r>
            <a:endParaRPr sz="140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404571"/>
            <a:ext cx="3716020" cy="360680"/>
          </a:xfrm>
          <a:prstGeom prst="rect">
            <a:avLst/>
          </a:prstGeom>
        </p:spPr>
        <p:txBody>
          <a:bodyPr vert="horz" wrap="square" lIns="0" tIns="12065" rIns="0" bIns="0" rtlCol="0">
            <a:spAutoFit/>
          </a:bodyPr>
          <a:lstStyle/>
          <a:p>
            <a:pPr marL="12700">
              <a:lnSpc>
                <a:spcPct val="100000"/>
              </a:lnSpc>
              <a:spcBef>
                <a:spcPts val="95"/>
              </a:spcBef>
            </a:pPr>
            <a:r>
              <a:rPr spc="-20" dirty="0"/>
              <a:t>DETERMINATION </a:t>
            </a:r>
            <a:r>
              <a:rPr spc="-5" dirty="0"/>
              <a:t>OF</a:t>
            </a:r>
            <a:r>
              <a:rPr spc="-195" dirty="0"/>
              <a:t> </a:t>
            </a:r>
            <a:r>
              <a:rPr spc="-5" dirty="0"/>
              <a:t>ASH:-</a:t>
            </a:r>
          </a:p>
        </p:txBody>
      </p:sp>
      <p:sp>
        <p:nvSpPr>
          <p:cNvPr id="3" name="object 3"/>
          <p:cNvSpPr txBox="1"/>
          <p:nvPr/>
        </p:nvSpPr>
        <p:spPr>
          <a:xfrm>
            <a:off x="78739" y="878484"/>
            <a:ext cx="8285480" cy="1869871"/>
          </a:xfrm>
          <a:prstGeom prst="rect">
            <a:avLst/>
          </a:prstGeom>
        </p:spPr>
        <p:txBody>
          <a:bodyPr vert="horz" wrap="square" lIns="0" tIns="12065" rIns="0" bIns="0" rtlCol="0">
            <a:spAutoFit/>
          </a:bodyPr>
          <a:lstStyle/>
          <a:p>
            <a:pPr marL="299085" marR="5080" indent="-286385">
              <a:spcBef>
                <a:spcPts val="95"/>
              </a:spcBef>
              <a:buFont typeface="Wingdings"/>
              <a:buChar char=""/>
              <a:tabLst>
                <a:tab pos="299720" algn="l"/>
              </a:tabLst>
            </a:pPr>
            <a:r>
              <a:rPr sz="2200" spc="-5" dirty="0">
                <a:latin typeface="Times New Roman"/>
                <a:cs typeface="Times New Roman"/>
              </a:rPr>
              <a:t>The residue remaining after incineration is </a:t>
            </a:r>
            <a:r>
              <a:rPr sz="2200" dirty="0">
                <a:latin typeface="Times New Roman"/>
                <a:cs typeface="Times New Roman"/>
              </a:rPr>
              <a:t>the </a:t>
            </a:r>
            <a:r>
              <a:rPr sz="2200" spc="-5" dirty="0">
                <a:latin typeface="Times New Roman"/>
                <a:cs typeface="Times New Roman"/>
              </a:rPr>
              <a:t>ash constant of </a:t>
            </a:r>
            <a:r>
              <a:rPr sz="2200" dirty="0">
                <a:latin typeface="Times New Roman"/>
                <a:cs typeface="Times New Roman"/>
              </a:rPr>
              <a:t>the </a:t>
            </a:r>
            <a:r>
              <a:rPr sz="2200" spc="-5" dirty="0">
                <a:latin typeface="Times New Roman"/>
                <a:cs typeface="Times New Roman"/>
              </a:rPr>
              <a:t>drug,  which simply represents inorganic salts, naturally occurring in drug </a:t>
            </a:r>
            <a:r>
              <a:rPr sz="2200" dirty="0">
                <a:latin typeface="Times New Roman"/>
                <a:cs typeface="Times New Roman"/>
              </a:rPr>
              <a:t>or  </a:t>
            </a:r>
            <a:r>
              <a:rPr sz="2200" spc="-5" dirty="0">
                <a:latin typeface="Times New Roman"/>
                <a:cs typeface="Times New Roman"/>
              </a:rPr>
              <a:t>adulterating,</a:t>
            </a:r>
            <a:r>
              <a:rPr sz="2200" spc="5" dirty="0">
                <a:latin typeface="Times New Roman"/>
                <a:cs typeface="Times New Roman"/>
              </a:rPr>
              <a:t> </a:t>
            </a:r>
            <a:r>
              <a:rPr sz="2200" spc="-5" dirty="0" smtClean="0">
                <a:latin typeface="Times New Roman"/>
                <a:cs typeface="Times New Roman"/>
              </a:rPr>
              <a:t>identification</a:t>
            </a:r>
            <a:endParaRPr lang="en-US" sz="2200" spc="-5" dirty="0" smtClean="0">
              <a:latin typeface="Times New Roman"/>
              <a:cs typeface="Times New Roman"/>
            </a:endParaRPr>
          </a:p>
          <a:p>
            <a:pPr marL="299085" marR="5080" indent="-286385">
              <a:spcBef>
                <a:spcPts val="95"/>
              </a:spcBef>
              <a:buFont typeface="Wingdings"/>
              <a:buChar char=""/>
              <a:tabLst>
                <a:tab pos="299720" algn="l"/>
              </a:tabLst>
            </a:pPr>
            <a:r>
              <a:rPr lang="en-US" sz="2400" dirty="0">
                <a:latin typeface="Times New Roman"/>
                <a:cs typeface="Times New Roman"/>
                <a:hlinkClick r:id="rId2"/>
              </a:rPr>
              <a:t>https://www.youtube.com/watch?v=0YGRh8yjwws</a:t>
            </a:r>
            <a:endParaRPr lang="en-US" sz="2400" dirty="0">
              <a:latin typeface="Times New Roman"/>
              <a:cs typeface="Times New Roman"/>
            </a:endParaRPr>
          </a:p>
          <a:p>
            <a:pPr marL="299085" marR="5080" indent="-286385">
              <a:lnSpc>
                <a:spcPct val="150100"/>
              </a:lnSpc>
              <a:spcBef>
                <a:spcPts val="95"/>
              </a:spcBef>
              <a:buFont typeface="Wingdings"/>
              <a:buChar char=""/>
              <a:tabLst>
                <a:tab pos="299720" algn="l"/>
              </a:tabLst>
            </a:pPr>
            <a:endParaRPr sz="2200" dirty="0">
              <a:latin typeface="Times New Roman"/>
              <a:cs typeface="Times New Roman"/>
            </a:endParaRPr>
          </a:p>
        </p:txBody>
      </p:sp>
      <p:sp>
        <p:nvSpPr>
          <p:cNvPr id="11" name="TextBox 10"/>
          <p:cNvSpPr txBox="1"/>
          <p:nvPr/>
        </p:nvSpPr>
        <p:spPr>
          <a:xfrm>
            <a:off x="1143000" y="2286000"/>
            <a:ext cx="5791200" cy="464742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Method</a:t>
            </a:r>
            <a:r>
              <a:rPr lang="en-US" sz="2000" b="1" dirty="0" smtClean="0">
                <a:latin typeface="Times New Roman" panose="02020603050405020304" pitchFamily="18" charset="0"/>
                <a:cs typeface="Times New Roman" panose="02020603050405020304" pitchFamily="18" charset="0"/>
              </a:rPr>
              <a:t>:-Determination </a:t>
            </a:r>
            <a:r>
              <a:rPr lang="en-US" sz="2000" b="1" dirty="0">
                <a:latin typeface="Times New Roman" panose="02020603050405020304" pitchFamily="18" charset="0"/>
                <a:cs typeface="Times New Roman" panose="02020603050405020304" pitchFamily="18" charset="0"/>
              </a:rPr>
              <a:t>of Total ash:-</a:t>
            </a:r>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2-4g </a:t>
            </a:r>
            <a:r>
              <a:rPr lang="en-US" sz="2000" dirty="0">
                <a:latin typeface="Times New Roman" panose="02020603050405020304" pitchFamily="18" charset="0"/>
                <a:cs typeface="Times New Roman" panose="02020603050405020304" pitchFamily="18" charset="0"/>
              </a:rPr>
              <a:t>of </a:t>
            </a:r>
            <a:r>
              <a:rPr lang="en-US" sz="2000" dirty="0" smtClean="0">
                <a:latin typeface="Times New Roman" panose="02020603050405020304" pitchFamily="18" charset="0"/>
                <a:cs typeface="Times New Roman" panose="02020603050405020304" pitchFamily="18" charset="0"/>
              </a:rPr>
              <a:t>powder</a:t>
            </a:r>
          </a:p>
          <a:p>
            <a:r>
              <a:rPr lang="en-US" sz="2000" dirty="0" smtClean="0">
                <a:latin typeface="Times New Roman" panose="02020603050405020304" pitchFamily="18" charset="0"/>
                <a:cs typeface="Times New Roman" panose="02020603050405020304" pitchFamily="18" charset="0"/>
              </a:rPr>
              <a:t>       500-600</a:t>
            </a:r>
            <a:r>
              <a:rPr lang="en-US" sz="2000" baseline="30000" dirty="0" smtClean="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until white</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Ignited on platinum </a:t>
            </a:r>
            <a:r>
              <a:rPr lang="en-US" sz="2000" dirty="0">
                <a:latin typeface="Times New Roman" panose="02020603050405020304" pitchFamily="18" charset="0"/>
                <a:cs typeface="Times New Roman" panose="02020603050405020304" pitchFamily="18" charset="0"/>
              </a:rPr>
              <a:t>or silica crucible</a:t>
            </a:r>
          </a:p>
          <a:p>
            <a:r>
              <a:rPr lang="en-US" sz="2000" dirty="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Cool </a:t>
            </a:r>
            <a:r>
              <a:rPr lang="en-US" sz="2000" dirty="0">
                <a:latin typeface="Times New Roman" panose="02020603050405020304" pitchFamily="18" charset="0"/>
                <a:cs typeface="Times New Roman" panose="02020603050405020304" pitchFamily="18" charset="0"/>
              </a:rPr>
              <a:t>in desiccators for 30min</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Weigh &amp; calculate the content of total ash in mg per g of air-dried material.</a:t>
            </a:r>
          </a:p>
          <a:p>
            <a:endParaRPr lang="en-US" dirty="0"/>
          </a:p>
          <a:p>
            <a:endParaRPr lang="en-US" dirty="0"/>
          </a:p>
        </p:txBody>
      </p:sp>
      <p:cxnSp>
        <p:nvCxnSpPr>
          <p:cNvPr id="19" name="Straight Arrow Connector 18"/>
          <p:cNvCxnSpPr/>
          <p:nvPr/>
        </p:nvCxnSpPr>
        <p:spPr>
          <a:xfrm>
            <a:off x="2971800" y="3276600"/>
            <a:ext cx="0"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949735" y="4191000"/>
            <a:ext cx="0"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49735" y="5029200"/>
            <a:ext cx="0"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219" y="427898"/>
            <a:ext cx="4035425"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00000"/>
                </a:solidFill>
              </a:rPr>
              <a:t>Determination </a:t>
            </a:r>
            <a:r>
              <a:rPr sz="2000" spc="5" dirty="0">
                <a:solidFill>
                  <a:srgbClr val="000000"/>
                </a:solidFill>
              </a:rPr>
              <a:t>of </a:t>
            </a:r>
            <a:r>
              <a:rPr sz="2000" spc="-5" dirty="0">
                <a:solidFill>
                  <a:srgbClr val="000000"/>
                </a:solidFill>
              </a:rPr>
              <a:t>acid insoluble</a:t>
            </a:r>
            <a:r>
              <a:rPr sz="2000" spc="-75" dirty="0">
                <a:solidFill>
                  <a:srgbClr val="000000"/>
                </a:solidFill>
              </a:rPr>
              <a:t> </a:t>
            </a:r>
            <a:r>
              <a:rPr sz="2000" dirty="0">
                <a:solidFill>
                  <a:srgbClr val="000000"/>
                </a:solidFill>
              </a:rPr>
              <a:t>ash:-</a:t>
            </a:r>
            <a:endParaRPr sz="2000"/>
          </a:p>
        </p:txBody>
      </p:sp>
      <p:sp>
        <p:nvSpPr>
          <p:cNvPr id="3" name="object 3"/>
          <p:cNvSpPr txBox="1"/>
          <p:nvPr/>
        </p:nvSpPr>
        <p:spPr>
          <a:xfrm>
            <a:off x="1032959" y="775935"/>
            <a:ext cx="8113316" cy="6013826"/>
          </a:xfrm>
          <a:prstGeom prst="rect">
            <a:avLst/>
          </a:prstGeom>
        </p:spPr>
        <p:txBody>
          <a:bodyPr vert="horz" wrap="square" lIns="0" tIns="14605" rIns="0" bIns="0" rtlCol="0">
            <a:spAutoFit/>
          </a:bodyPr>
          <a:lstStyle/>
          <a:p>
            <a:pPr marL="4445" algn="ctr">
              <a:lnSpc>
                <a:spcPct val="100000"/>
              </a:lnSpc>
              <a:spcBef>
                <a:spcPts val="115"/>
              </a:spcBef>
            </a:pPr>
            <a:r>
              <a:rPr sz="2000" spc="5" dirty="0">
                <a:latin typeface="Times New Roman"/>
                <a:cs typeface="Times New Roman"/>
              </a:rPr>
              <a:t>Ash obtained in </a:t>
            </a:r>
            <a:r>
              <a:rPr sz="2000" dirty="0">
                <a:latin typeface="Times New Roman"/>
                <a:cs typeface="Times New Roman"/>
              </a:rPr>
              <a:t>total</a:t>
            </a:r>
            <a:r>
              <a:rPr sz="2000" spc="-20" dirty="0">
                <a:latin typeface="Times New Roman"/>
                <a:cs typeface="Times New Roman"/>
              </a:rPr>
              <a:t> </a:t>
            </a:r>
            <a:r>
              <a:rPr sz="2000" spc="5" dirty="0" smtClean="0">
                <a:latin typeface="Times New Roman"/>
                <a:cs typeface="Times New Roman"/>
              </a:rPr>
              <a:t>ash</a:t>
            </a:r>
            <a:endParaRPr lang="en-US" sz="2000" dirty="0">
              <a:latin typeface="Times New Roman"/>
              <a:cs typeface="Times New Roman"/>
            </a:endParaRPr>
          </a:p>
          <a:p>
            <a:pPr marL="4445" algn="ctr">
              <a:lnSpc>
                <a:spcPct val="100000"/>
              </a:lnSpc>
              <a:spcBef>
                <a:spcPts val="115"/>
              </a:spcBef>
            </a:pPr>
            <a:endParaRPr lang="en-US" sz="2000" spc="5" dirty="0">
              <a:latin typeface="Times New Roman"/>
              <a:cs typeface="Times New Roman"/>
            </a:endParaRPr>
          </a:p>
          <a:p>
            <a:pPr marL="4445" algn="ctr">
              <a:lnSpc>
                <a:spcPct val="100000"/>
              </a:lnSpc>
              <a:spcBef>
                <a:spcPts val="115"/>
              </a:spcBef>
            </a:pPr>
            <a:endParaRPr lang="en-US" sz="2000" spc="5" dirty="0">
              <a:latin typeface="Times New Roman"/>
              <a:cs typeface="Times New Roman"/>
            </a:endParaRPr>
          </a:p>
          <a:p>
            <a:pPr marL="4445" algn="ctr">
              <a:lnSpc>
                <a:spcPct val="100000"/>
              </a:lnSpc>
              <a:spcBef>
                <a:spcPts val="115"/>
              </a:spcBef>
            </a:pPr>
            <a:r>
              <a:rPr sz="2000" spc="5" dirty="0" smtClean="0">
                <a:latin typeface="Times New Roman"/>
                <a:cs typeface="Times New Roman"/>
              </a:rPr>
              <a:t>Add </a:t>
            </a:r>
            <a:r>
              <a:rPr sz="2000" spc="5" dirty="0">
                <a:latin typeface="Times New Roman"/>
                <a:cs typeface="Times New Roman"/>
              </a:rPr>
              <a:t>to the </a:t>
            </a:r>
            <a:r>
              <a:rPr sz="2000" dirty="0">
                <a:latin typeface="Times New Roman"/>
                <a:cs typeface="Times New Roman"/>
              </a:rPr>
              <a:t>beaker </a:t>
            </a:r>
            <a:r>
              <a:rPr sz="2000" spc="10" dirty="0">
                <a:latin typeface="Times New Roman"/>
                <a:cs typeface="Times New Roman"/>
              </a:rPr>
              <a:t>&amp; </a:t>
            </a:r>
            <a:r>
              <a:rPr sz="2000" dirty="0">
                <a:latin typeface="Times New Roman"/>
                <a:cs typeface="Times New Roman"/>
              </a:rPr>
              <a:t>add </a:t>
            </a:r>
            <a:r>
              <a:rPr sz="2000" spc="10" dirty="0">
                <a:latin typeface="Times New Roman"/>
                <a:cs typeface="Times New Roman"/>
              </a:rPr>
              <a:t>25mL </a:t>
            </a:r>
            <a:r>
              <a:rPr sz="2000" spc="5" dirty="0">
                <a:latin typeface="Times New Roman"/>
                <a:cs typeface="Times New Roman"/>
              </a:rPr>
              <a:t>of 2M </a:t>
            </a:r>
            <a:r>
              <a:rPr lang="en-US" sz="2000" spc="5" dirty="0" err="1" smtClean="0">
                <a:latin typeface="Times New Roman"/>
                <a:cs typeface="Times New Roman"/>
              </a:rPr>
              <a:t>HCl</a:t>
            </a:r>
            <a:endParaRPr lang="en-US" sz="2000" spc="5" dirty="0" smtClean="0">
              <a:latin typeface="Times New Roman"/>
              <a:cs typeface="Times New Roman"/>
            </a:endParaRPr>
          </a:p>
          <a:p>
            <a:pPr marL="4445" algn="ctr">
              <a:lnSpc>
                <a:spcPct val="100000"/>
              </a:lnSpc>
              <a:spcBef>
                <a:spcPts val="115"/>
              </a:spcBef>
            </a:pPr>
            <a:endParaRPr lang="en-US" sz="2000" spc="5" dirty="0">
              <a:latin typeface="Times New Roman"/>
              <a:cs typeface="Times New Roman"/>
            </a:endParaRPr>
          </a:p>
          <a:p>
            <a:pPr marL="4445" algn="ctr">
              <a:lnSpc>
                <a:spcPct val="100000"/>
              </a:lnSpc>
              <a:spcBef>
                <a:spcPts val="115"/>
              </a:spcBef>
            </a:pPr>
            <a:endParaRPr lang="en-US" sz="2000" spc="5" dirty="0" smtClean="0">
              <a:latin typeface="Times New Roman"/>
              <a:cs typeface="Times New Roman"/>
            </a:endParaRPr>
          </a:p>
          <a:p>
            <a:pPr marL="4445" algn="ctr">
              <a:lnSpc>
                <a:spcPct val="100000"/>
              </a:lnSpc>
              <a:spcBef>
                <a:spcPts val="115"/>
              </a:spcBef>
            </a:pPr>
            <a:r>
              <a:rPr lang="en-US" sz="2000" spc="5" dirty="0" smtClean="0">
                <a:latin typeface="Times New Roman"/>
                <a:cs typeface="Times New Roman"/>
              </a:rPr>
              <a:t> </a:t>
            </a:r>
            <a:r>
              <a:rPr sz="2000" dirty="0" smtClean="0">
                <a:latin typeface="Times New Roman"/>
                <a:cs typeface="Times New Roman"/>
              </a:rPr>
              <a:t>Collect </a:t>
            </a:r>
            <a:r>
              <a:rPr sz="2000" spc="5" dirty="0">
                <a:latin typeface="Times New Roman"/>
                <a:cs typeface="Times New Roman"/>
              </a:rPr>
              <a:t>the insoluble </a:t>
            </a:r>
            <a:r>
              <a:rPr sz="2000" dirty="0">
                <a:latin typeface="Times New Roman"/>
                <a:cs typeface="Times New Roman"/>
              </a:rPr>
              <a:t>matter </a:t>
            </a:r>
            <a:r>
              <a:rPr sz="2000" spc="10" dirty="0">
                <a:latin typeface="Times New Roman"/>
                <a:cs typeface="Times New Roman"/>
              </a:rPr>
              <a:t>by </a:t>
            </a:r>
            <a:r>
              <a:rPr sz="2000" dirty="0">
                <a:latin typeface="Times New Roman"/>
                <a:cs typeface="Times New Roman"/>
              </a:rPr>
              <a:t>filtration </a:t>
            </a:r>
            <a:r>
              <a:rPr sz="2000" spc="5" dirty="0">
                <a:latin typeface="Times New Roman"/>
                <a:cs typeface="Times New Roman"/>
              </a:rPr>
              <a:t>using </a:t>
            </a:r>
            <a:r>
              <a:rPr sz="2000" dirty="0">
                <a:latin typeface="Times New Roman"/>
                <a:cs typeface="Times New Roman"/>
              </a:rPr>
              <a:t>ash less filter</a:t>
            </a:r>
            <a:r>
              <a:rPr sz="2000" spc="20" dirty="0">
                <a:latin typeface="Times New Roman"/>
                <a:cs typeface="Times New Roman"/>
              </a:rPr>
              <a:t> </a:t>
            </a:r>
            <a:r>
              <a:rPr sz="2000" dirty="0">
                <a:latin typeface="Times New Roman"/>
                <a:cs typeface="Times New Roman"/>
              </a:rPr>
              <a:t>paper</a:t>
            </a:r>
          </a:p>
          <a:p>
            <a:pPr>
              <a:lnSpc>
                <a:spcPct val="100000"/>
              </a:lnSpc>
            </a:pPr>
            <a:endParaRPr sz="2000" dirty="0">
              <a:latin typeface="Times New Roman"/>
              <a:cs typeface="Times New Roman"/>
            </a:endParaRPr>
          </a:p>
          <a:p>
            <a:pPr algn="ctr">
              <a:lnSpc>
                <a:spcPct val="100000"/>
              </a:lnSpc>
              <a:spcBef>
                <a:spcPts val="1689"/>
              </a:spcBef>
            </a:pPr>
            <a:r>
              <a:rPr sz="2000" dirty="0">
                <a:latin typeface="Times New Roman"/>
                <a:cs typeface="Times New Roman"/>
              </a:rPr>
              <a:t>Ignite </a:t>
            </a:r>
            <a:r>
              <a:rPr sz="2000" spc="5" dirty="0">
                <a:latin typeface="Times New Roman"/>
                <a:cs typeface="Times New Roman"/>
              </a:rPr>
              <a:t>the </a:t>
            </a:r>
            <a:r>
              <a:rPr sz="2000" dirty="0">
                <a:latin typeface="Times New Roman"/>
                <a:cs typeface="Times New Roman"/>
              </a:rPr>
              <a:t>filter</a:t>
            </a:r>
            <a:r>
              <a:rPr sz="2000" spc="-5" dirty="0">
                <a:latin typeface="Times New Roman"/>
                <a:cs typeface="Times New Roman"/>
              </a:rPr>
              <a:t> </a:t>
            </a:r>
            <a:r>
              <a:rPr sz="2000" spc="5" dirty="0">
                <a:latin typeface="Times New Roman"/>
                <a:cs typeface="Times New Roman"/>
              </a:rPr>
              <a:t>paper</a:t>
            </a:r>
            <a:endParaRPr sz="2000" dirty="0">
              <a:latin typeface="Times New Roman"/>
              <a:cs typeface="Times New Roman"/>
            </a:endParaRPr>
          </a:p>
          <a:p>
            <a:pPr>
              <a:lnSpc>
                <a:spcPct val="100000"/>
              </a:lnSpc>
            </a:pPr>
            <a:endParaRPr sz="2000" dirty="0">
              <a:latin typeface="Times New Roman"/>
              <a:cs typeface="Times New Roman"/>
            </a:endParaRPr>
          </a:p>
          <a:p>
            <a:pPr marL="1876425">
              <a:lnSpc>
                <a:spcPct val="100000"/>
              </a:lnSpc>
              <a:spcBef>
                <a:spcPts val="1689"/>
              </a:spcBef>
            </a:pPr>
            <a:r>
              <a:rPr sz="2000" spc="5" dirty="0">
                <a:latin typeface="Times New Roman"/>
                <a:cs typeface="Times New Roman"/>
              </a:rPr>
              <a:t>Cool the obtained </a:t>
            </a:r>
            <a:r>
              <a:rPr sz="2000" dirty="0">
                <a:latin typeface="Times New Roman"/>
                <a:cs typeface="Times New Roman"/>
              </a:rPr>
              <a:t>ash </a:t>
            </a:r>
            <a:r>
              <a:rPr sz="2000" spc="5" dirty="0">
                <a:latin typeface="Times New Roman"/>
                <a:cs typeface="Times New Roman"/>
              </a:rPr>
              <a:t>in </a:t>
            </a:r>
            <a:r>
              <a:rPr sz="2000" dirty="0">
                <a:latin typeface="Times New Roman"/>
                <a:cs typeface="Times New Roman"/>
              </a:rPr>
              <a:t>dessicator for </a:t>
            </a:r>
            <a:r>
              <a:rPr sz="2000" spc="5" dirty="0">
                <a:latin typeface="Times New Roman"/>
                <a:cs typeface="Times New Roman"/>
              </a:rPr>
              <a:t>30</a:t>
            </a:r>
            <a:r>
              <a:rPr sz="2000" spc="-35" dirty="0">
                <a:latin typeface="Times New Roman"/>
                <a:cs typeface="Times New Roman"/>
              </a:rPr>
              <a:t> </a:t>
            </a:r>
            <a:r>
              <a:rPr sz="2000" spc="5" dirty="0">
                <a:latin typeface="Times New Roman"/>
                <a:cs typeface="Times New Roman"/>
              </a:rPr>
              <a:t>min</a:t>
            </a:r>
            <a:endParaRPr sz="2000" dirty="0">
              <a:latin typeface="Times New Roman"/>
              <a:cs typeface="Times New Roman"/>
            </a:endParaRPr>
          </a:p>
          <a:p>
            <a:pPr>
              <a:lnSpc>
                <a:spcPct val="100000"/>
              </a:lnSpc>
            </a:pPr>
            <a:endParaRPr sz="2000" dirty="0">
              <a:latin typeface="Times New Roman"/>
              <a:cs typeface="Times New Roman"/>
            </a:endParaRPr>
          </a:p>
          <a:p>
            <a:pPr algn="ctr">
              <a:lnSpc>
                <a:spcPct val="100000"/>
              </a:lnSpc>
              <a:spcBef>
                <a:spcPts val="1689"/>
              </a:spcBef>
            </a:pPr>
            <a:r>
              <a:rPr sz="2000" dirty="0">
                <a:latin typeface="Times New Roman"/>
                <a:cs typeface="Times New Roman"/>
              </a:rPr>
              <a:t>Weigh </a:t>
            </a:r>
            <a:r>
              <a:rPr sz="2000" spc="10" dirty="0">
                <a:latin typeface="Times New Roman"/>
                <a:cs typeface="Times New Roman"/>
              </a:rPr>
              <a:t>&amp; </a:t>
            </a:r>
            <a:r>
              <a:rPr sz="2000" dirty="0">
                <a:latin typeface="Times New Roman"/>
                <a:cs typeface="Times New Roman"/>
              </a:rPr>
              <a:t>calculate </a:t>
            </a:r>
            <a:r>
              <a:rPr sz="2000" spc="5" dirty="0">
                <a:latin typeface="Times New Roman"/>
                <a:cs typeface="Times New Roman"/>
              </a:rPr>
              <a:t>the content of </a:t>
            </a:r>
            <a:r>
              <a:rPr sz="2000" dirty="0">
                <a:latin typeface="Times New Roman"/>
                <a:cs typeface="Times New Roman"/>
              </a:rPr>
              <a:t>acid </a:t>
            </a:r>
            <a:r>
              <a:rPr sz="2000" spc="5" dirty="0">
                <a:latin typeface="Times New Roman"/>
                <a:cs typeface="Times New Roman"/>
              </a:rPr>
              <a:t>insoluble ash in </a:t>
            </a:r>
            <a:r>
              <a:rPr sz="2000" spc="10" dirty="0">
                <a:latin typeface="Times New Roman"/>
                <a:cs typeface="Times New Roman"/>
              </a:rPr>
              <a:t>mg </a:t>
            </a:r>
            <a:r>
              <a:rPr sz="2000" dirty="0">
                <a:latin typeface="Times New Roman"/>
                <a:cs typeface="Times New Roman"/>
              </a:rPr>
              <a:t>per </a:t>
            </a:r>
            <a:r>
              <a:rPr sz="2000" spc="5" dirty="0">
                <a:latin typeface="Times New Roman"/>
                <a:cs typeface="Times New Roman"/>
              </a:rPr>
              <a:t>g </a:t>
            </a:r>
            <a:r>
              <a:rPr sz="2000" spc="10" dirty="0">
                <a:latin typeface="Times New Roman"/>
                <a:cs typeface="Times New Roman"/>
              </a:rPr>
              <a:t>of </a:t>
            </a:r>
            <a:r>
              <a:rPr sz="2000" dirty="0">
                <a:latin typeface="Times New Roman"/>
                <a:cs typeface="Times New Roman"/>
              </a:rPr>
              <a:t>air-dried</a:t>
            </a:r>
            <a:r>
              <a:rPr sz="2000" spc="25" dirty="0">
                <a:latin typeface="Times New Roman"/>
                <a:cs typeface="Times New Roman"/>
              </a:rPr>
              <a:t> </a:t>
            </a:r>
            <a:r>
              <a:rPr sz="2000" dirty="0">
                <a:latin typeface="Times New Roman"/>
                <a:cs typeface="Times New Roman"/>
              </a:rPr>
              <a:t>material</a:t>
            </a:r>
            <a:r>
              <a:rPr sz="1700" dirty="0" smtClean="0">
                <a:latin typeface="Times New Roman"/>
                <a:cs typeface="Times New Roman"/>
              </a:rPr>
              <a:t>.</a:t>
            </a:r>
            <a:endParaRPr lang="en-US" sz="1700" dirty="0" smtClean="0">
              <a:latin typeface="Times New Roman"/>
              <a:cs typeface="Times New Roman"/>
            </a:endParaRPr>
          </a:p>
          <a:p>
            <a:pPr algn="ctr">
              <a:lnSpc>
                <a:spcPct val="100000"/>
              </a:lnSpc>
              <a:spcBef>
                <a:spcPts val="1689"/>
              </a:spcBef>
            </a:pPr>
            <a:r>
              <a:rPr lang="en-US" sz="1700" dirty="0">
                <a:latin typeface="Times New Roman"/>
                <a:cs typeface="Times New Roman"/>
                <a:hlinkClick r:id="rId2"/>
              </a:rPr>
              <a:t>https://www.youtube.com/watch?v=JecqdeVUTpE</a:t>
            </a:r>
            <a:endParaRPr lang="en-US" sz="1700" dirty="0" smtClean="0">
              <a:latin typeface="Times New Roman"/>
              <a:cs typeface="Times New Roman"/>
            </a:endParaRPr>
          </a:p>
          <a:p>
            <a:pPr algn="ctr">
              <a:lnSpc>
                <a:spcPct val="100000"/>
              </a:lnSpc>
              <a:spcBef>
                <a:spcPts val="1689"/>
              </a:spcBef>
            </a:pPr>
            <a:endParaRPr lang="en-US" sz="1700" dirty="0">
              <a:latin typeface="Times New Roman"/>
              <a:cs typeface="Times New Roman"/>
            </a:endParaRPr>
          </a:p>
        </p:txBody>
      </p:sp>
      <p:sp>
        <p:nvSpPr>
          <p:cNvPr id="5" name="object 5"/>
          <p:cNvSpPr/>
          <p:nvPr/>
        </p:nvSpPr>
        <p:spPr>
          <a:xfrm>
            <a:off x="4756234" y="2235060"/>
            <a:ext cx="163195" cy="557530"/>
          </a:xfrm>
          <a:custGeom>
            <a:avLst/>
            <a:gdLst/>
            <a:ahLst/>
            <a:cxnLst/>
            <a:rect l="l" t="t" r="r" b="b"/>
            <a:pathLst>
              <a:path w="163195" h="557529">
                <a:moveTo>
                  <a:pt x="15644" y="394229"/>
                </a:moveTo>
                <a:lnTo>
                  <a:pt x="8879" y="396553"/>
                </a:lnTo>
                <a:lnTo>
                  <a:pt x="3470" y="401350"/>
                </a:lnTo>
                <a:lnTo>
                  <a:pt x="442" y="407617"/>
                </a:lnTo>
                <a:lnTo>
                  <a:pt x="0" y="414557"/>
                </a:lnTo>
                <a:lnTo>
                  <a:pt x="2347" y="421374"/>
                </a:lnTo>
                <a:lnTo>
                  <a:pt x="81458" y="557109"/>
                </a:lnTo>
                <a:lnTo>
                  <a:pt x="102449" y="521093"/>
                </a:lnTo>
                <a:lnTo>
                  <a:pt x="63313" y="521093"/>
                </a:lnTo>
                <a:lnTo>
                  <a:pt x="63313" y="454096"/>
                </a:lnTo>
                <a:lnTo>
                  <a:pt x="33556" y="403085"/>
                </a:lnTo>
                <a:lnTo>
                  <a:pt x="28833" y="397704"/>
                </a:lnTo>
                <a:lnTo>
                  <a:pt x="22578" y="394682"/>
                </a:lnTo>
                <a:lnTo>
                  <a:pt x="15644" y="394229"/>
                </a:lnTo>
                <a:close/>
              </a:path>
              <a:path w="163195" h="557529">
                <a:moveTo>
                  <a:pt x="63313" y="454096"/>
                </a:moveTo>
                <a:lnTo>
                  <a:pt x="63313" y="521093"/>
                </a:lnTo>
                <a:lnTo>
                  <a:pt x="99603" y="521093"/>
                </a:lnTo>
                <a:lnTo>
                  <a:pt x="99603" y="511949"/>
                </a:lnTo>
                <a:lnTo>
                  <a:pt x="65854" y="511949"/>
                </a:lnTo>
                <a:lnTo>
                  <a:pt x="81458" y="485199"/>
                </a:lnTo>
                <a:lnTo>
                  <a:pt x="63313" y="454096"/>
                </a:lnTo>
                <a:close/>
              </a:path>
              <a:path w="163195" h="557529">
                <a:moveTo>
                  <a:pt x="147273" y="394229"/>
                </a:moveTo>
                <a:lnTo>
                  <a:pt x="140338" y="394682"/>
                </a:lnTo>
                <a:lnTo>
                  <a:pt x="134084" y="397704"/>
                </a:lnTo>
                <a:lnTo>
                  <a:pt x="129360" y="403085"/>
                </a:lnTo>
                <a:lnTo>
                  <a:pt x="99603" y="454096"/>
                </a:lnTo>
                <a:lnTo>
                  <a:pt x="99603" y="521093"/>
                </a:lnTo>
                <a:lnTo>
                  <a:pt x="102449" y="521093"/>
                </a:lnTo>
                <a:lnTo>
                  <a:pt x="160569" y="421374"/>
                </a:lnTo>
                <a:lnTo>
                  <a:pt x="162917" y="414557"/>
                </a:lnTo>
                <a:lnTo>
                  <a:pt x="162475" y="407617"/>
                </a:lnTo>
                <a:lnTo>
                  <a:pt x="159447" y="401350"/>
                </a:lnTo>
                <a:lnTo>
                  <a:pt x="154037" y="396553"/>
                </a:lnTo>
                <a:lnTo>
                  <a:pt x="147273" y="394229"/>
                </a:lnTo>
                <a:close/>
              </a:path>
              <a:path w="163195" h="557529">
                <a:moveTo>
                  <a:pt x="81458" y="485199"/>
                </a:moveTo>
                <a:lnTo>
                  <a:pt x="65854" y="511949"/>
                </a:lnTo>
                <a:lnTo>
                  <a:pt x="97063" y="511949"/>
                </a:lnTo>
                <a:lnTo>
                  <a:pt x="81458" y="485199"/>
                </a:lnTo>
                <a:close/>
              </a:path>
              <a:path w="163195" h="557529">
                <a:moveTo>
                  <a:pt x="99603" y="454096"/>
                </a:moveTo>
                <a:lnTo>
                  <a:pt x="81458" y="485199"/>
                </a:lnTo>
                <a:lnTo>
                  <a:pt x="97063" y="511949"/>
                </a:lnTo>
                <a:lnTo>
                  <a:pt x="99603" y="511949"/>
                </a:lnTo>
                <a:lnTo>
                  <a:pt x="99603" y="454096"/>
                </a:lnTo>
                <a:close/>
              </a:path>
              <a:path w="163195" h="557529">
                <a:moveTo>
                  <a:pt x="99603" y="0"/>
                </a:moveTo>
                <a:lnTo>
                  <a:pt x="63313" y="0"/>
                </a:lnTo>
                <a:lnTo>
                  <a:pt x="63313" y="454096"/>
                </a:lnTo>
                <a:lnTo>
                  <a:pt x="81458" y="485199"/>
                </a:lnTo>
                <a:lnTo>
                  <a:pt x="99603" y="454096"/>
                </a:lnTo>
                <a:lnTo>
                  <a:pt x="99603" y="0"/>
                </a:lnTo>
                <a:close/>
              </a:path>
            </a:pathLst>
          </a:custGeom>
          <a:solidFill>
            <a:srgbClr val="000000"/>
          </a:solidFill>
        </p:spPr>
        <p:txBody>
          <a:bodyPr wrap="square" lIns="0" tIns="0" rIns="0" bIns="0" rtlCol="0"/>
          <a:lstStyle/>
          <a:p>
            <a:endParaRPr/>
          </a:p>
        </p:txBody>
      </p:sp>
      <p:sp>
        <p:nvSpPr>
          <p:cNvPr id="6" name="object 6"/>
          <p:cNvSpPr/>
          <p:nvPr/>
        </p:nvSpPr>
        <p:spPr>
          <a:xfrm>
            <a:off x="4563762" y="1104666"/>
            <a:ext cx="446361" cy="84042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705483" y="1136962"/>
            <a:ext cx="163195" cy="557530"/>
          </a:xfrm>
          <a:custGeom>
            <a:avLst/>
            <a:gdLst/>
            <a:ahLst/>
            <a:cxnLst/>
            <a:rect l="l" t="t" r="r" b="b"/>
            <a:pathLst>
              <a:path w="163195" h="557530">
                <a:moveTo>
                  <a:pt x="15644" y="394279"/>
                </a:moveTo>
                <a:lnTo>
                  <a:pt x="8879" y="396626"/>
                </a:lnTo>
                <a:lnTo>
                  <a:pt x="3470" y="401349"/>
                </a:lnTo>
                <a:lnTo>
                  <a:pt x="442" y="407603"/>
                </a:lnTo>
                <a:lnTo>
                  <a:pt x="0" y="414537"/>
                </a:lnTo>
                <a:lnTo>
                  <a:pt x="2347" y="421302"/>
                </a:lnTo>
                <a:lnTo>
                  <a:pt x="81458" y="557018"/>
                </a:lnTo>
                <a:lnTo>
                  <a:pt x="102399" y="521093"/>
                </a:lnTo>
                <a:lnTo>
                  <a:pt x="63313" y="521093"/>
                </a:lnTo>
                <a:lnTo>
                  <a:pt x="63313" y="454168"/>
                </a:lnTo>
                <a:lnTo>
                  <a:pt x="33556" y="403158"/>
                </a:lnTo>
                <a:lnTo>
                  <a:pt x="28833" y="397749"/>
                </a:lnTo>
                <a:lnTo>
                  <a:pt x="22578" y="394721"/>
                </a:lnTo>
                <a:lnTo>
                  <a:pt x="15644" y="394279"/>
                </a:lnTo>
                <a:close/>
              </a:path>
              <a:path w="163195" h="557530">
                <a:moveTo>
                  <a:pt x="63313" y="454168"/>
                </a:moveTo>
                <a:lnTo>
                  <a:pt x="63313" y="521093"/>
                </a:lnTo>
                <a:lnTo>
                  <a:pt x="99603" y="521093"/>
                </a:lnTo>
                <a:lnTo>
                  <a:pt x="99603" y="512021"/>
                </a:lnTo>
                <a:lnTo>
                  <a:pt x="65854" y="512021"/>
                </a:lnTo>
                <a:lnTo>
                  <a:pt x="81458" y="485272"/>
                </a:lnTo>
                <a:lnTo>
                  <a:pt x="63313" y="454168"/>
                </a:lnTo>
                <a:close/>
              </a:path>
              <a:path w="163195" h="557530">
                <a:moveTo>
                  <a:pt x="147273" y="394279"/>
                </a:moveTo>
                <a:lnTo>
                  <a:pt x="140338" y="394721"/>
                </a:lnTo>
                <a:lnTo>
                  <a:pt x="134084" y="397749"/>
                </a:lnTo>
                <a:lnTo>
                  <a:pt x="129360" y="403158"/>
                </a:lnTo>
                <a:lnTo>
                  <a:pt x="99603" y="454168"/>
                </a:lnTo>
                <a:lnTo>
                  <a:pt x="99603" y="521093"/>
                </a:lnTo>
                <a:lnTo>
                  <a:pt x="102399" y="521093"/>
                </a:lnTo>
                <a:lnTo>
                  <a:pt x="160569" y="421302"/>
                </a:lnTo>
                <a:lnTo>
                  <a:pt x="162917" y="414537"/>
                </a:lnTo>
                <a:lnTo>
                  <a:pt x="162475" y="407603"/>
                </a:lnTo>
                <a:lnTo>
                  <a:pt x="159447" y="401349"/>
                </a:lnTo>
                <a:lnTo>
                  <a:pt x="154037" y="396626"/>
                </a:lnTo>
                <a:lnTo>
                  <a:pt x="147273" y="394279"/>
                </a:lnTo>
                <a:close/>
              </a:path>
              <a:path w="163195" h="557530">
                <a:moveTo>
                  <a:pt x="81458" y="485272"/>
                </a:moveTo>
                <a:lnTo>
                  <a:pt x="65854" y="512021"/>
                </a:lnTo>
                <a:lnTo>
                  <a:pt x="97063" y="512021"/>
                </a:lnTo>
                <a:lnTo>
                  <a:pt x="81458" y="485272"/>
                </a:lnTo>
                <a:close/>
              </a:path>
              <a:path w="163195" h="557530">
                <a:moveTo>
                  <a:pt x="99603" y="454168"/>
                </a:moveTo>
                <a:lnTo>
                  <a:pt x="81458" y="485272"/>
                </a:lnTo>
                <a:lnTo>
                  <a:pt x="97063" y="512021"/>
                </a:lnTo>
                <a:lnTo>
                  <a:pt x="99603" y="512021"/>
                </a:lnTo>
                <a:lnTo>
                  <a:pt x="99603" y="454168"/>
                </a:lnTo>
                <a:close/>
              </a:path>
              <a:path w="163195" h="557530">
                <a:moveTo>
                  <a:pt x="99603" y="0"/>
                </a:moveTo>
                <a:lnTo>
                  <a:pt x="63313" y="0"/>
                </a:lnTo>
                <a:lnTo>
                  <a:pt x="63313" y="454168"/>
                </a:lnTo>
                <a:lnTo>
                  <a:pt x="81458" y="485272"/>
                </a:lnTo>
                <a:lnTo>
                  <a:pt x="99603" y="454168"/>
                </a:lnTo>
                <a:lnTo>
                  <a:pt x="99603" y="0"/>
                </a:lnTo>
                <a:close/>
              </a:path>
            </a:pathLst>
          </a:custGeom>
          <a:solidFill>
            <a:srgbClr val="000000"/>
          </a:solidFill>
        </p:spPr>
        <p:txBody>
          <a:bodyPr wrap="square" lIns="0" tIns="0" rIns="0" bIns="0" rtlCol="0"/>
          <a:lstStyle/>
          <a:p>
            <a:endParaRPr/>
          </a:p>
        </p:txBody>
      </p:sp>
      <p:sp>
        <p:nvSpPr>
          <p:cNvPr id="15" name="object 5"/>
          <p:cNvSpPr/>
          <p:nvPr/>
        </p:nvSpPr>
        <p:spPr>
          <a:xfrm>
            <a:off x="4756234" y="3114059"/>
            <a:ext cx="163195" cy="557530"/>
          </a:xfrm>
          <a:custGeom>
            <a:avLst/>
            <a:gdLst/>
            <a:ahLst/>
            <a:cxnLst/>
            <a:rect l="l" t="t" r="r" b="b"/>
            <a:pathLst>
              <a:path w="163195" h="557529">
                <a:moveTo>
                  <a:pt x="15644" y="394229"/>
                </a:moveTo>
                <a:lnTo>
                  <a:pt x="8879" y="396553"/>
                </a:lnTo>
                <a:lnTo>
                  <a:pt x="3470" y="401350"/>
                </a:lnTo>
                <a:lnTo>
                  <a:pt x="442" y="407617"/>
                </a:lnTo>
                <a:lnTo>
                  <a:pt x="0" y="414557"/>
                </a:lnTo>
                <a:lnTo>
                  <a:pt x="2347" y="421374"/>
                </a:lnTo>
                <a:lnTo>
                  <a:pt x="81458" y="557109"/>
                </a:lnTo>
                <a:lnTo>
                  <a:pt x="102449" y="521093"/>
                </a:lnTo>
                <a:lnTo>
                  <a:pt x="63313" y="521093"/>
                </a:lnTo>
                <a:lnTo>
                  <a:pt x="63313" y="454096"/>
                </a:lnTo>
                <a:lnTo>
                  <a:pt x="33556" y="403085"/>
                </a:lnTo>
                <a:lnTo>
                  <a:pt x="28833" y="397704"/>
                </a:lnTo>
                <a:lnTo>
                  <a:pt x="22578" y="394682"/>
                </a:lnTo>
                <a:lnTo>
                  <a:pt x="15644" y="394229"/>
                </a:lnTo>
                <a:close/>
              </a:path>
              <a:path w="163195" h="557529">
                <a:moveTo>
                  <a:pt x="63313" y="454096"/>
                </a:moveTo>
                <a:lnTo>
                  <a:pt x="63313" y="521093"/>
                </a:lnTo>
                <a:lnTo>
                  <a:pt x="99603" y="521093"/>
                </a:lnTo>
                <a:lnTo>
                  <a:pt x="99603" y="511949"/>
                </a:lnTo>
                <a:lnTo>
                  <a:pt x="65854" y="511949"/>
                </a:lnTo>
                <a:lnTo>
                  <a:pt x="81458" y="485199"/>
                </a:lnTo>
                <a:lnTo>
                  <a:pt x="63313" y="454096"/>
                </a:lnTo>
                <a:close/>
              </a:path>
              <a:path w="163195" h="557529">
                <a:moveTo>
                  <a:pt x="147273" y="394229"/>
                </a:moveTo>
                <a:lnTo>
                  <a:pt x="140338" y="394682"/>
                </a:lnTo>
                <a:lnTo>
                  <a:pt x="134084" y="397704"/>
                </a:lnTo>
                <a:lnTo>
                  <a:pt x="129360" y="403085"/>
                </a:lnTo>
                <a:lnTo>
                  <a:pt x="99603" y="454096"/>
                </a:lnTo>
                <a:lnTo>
                  <a:pt x="99603" y="521093"/>
                </a:lnTo>
                <a:lnTo>
                  <a:pt x="102449" y="521093"/>
                </a:lnTo>
                <a:lnTo>
                  <a:pt x="160569" y="421374"/>
                </a:lnTo>
                <a:lnTo>
                  <a:pt x="162917" y="414557"/>
                </a:lnTo>
                <a:lnTo>
                  <a:pt x="162475" y="407617"/>
                </a:lnTo>
                <a:lnTo>
                  <a:pt x="159447" y="401350"/>
                </a:lnTo>
                <a:lnTo>
                  <a:pt x="154037" y="396553"/>
                </a:lnTo>
                <a:lnTo>
                  <a:pt x="147273" y="394229"/>
                </a:lnTo>
                <a:close/>
              </a:path>
              <a:path w="163195" h="557529">
                <a:moveTo>
                  <a:pt x="81458" y="485199"/>
                </a:moveTo>
                <a:lnTo>
                  <a:pt x="65854" y="511949"/>
                </a:lnTo>
                <a:lnTo>
                  <a:pt x="97063" y="511949"/>
                </a:lnTo>
                <a:lnTo>
                  <a:pt x="81458" y="485199"/>
                </a:lnTo>
                <a:close/>
              </a:path>
              <a:path w="163195" h="557529">
                <a:moveTo>
                  <a:pt x="99603" y="454096"/>
                </a:moveTo>
                <a:lnTo>
                  <a:pt x="81458" y="485199"/>
                </a:lnTo>
                <a:lnTo>
                  <a:pt x="97063" y="511949"/>
                </a:lnTo>
                <a:lnTo>
                  <a:pt x="99603" y="511949"/>
                </a:lnTo>
                <a:lnTo>
                  <a:pt x="99603" y="454096"/>
                </a:lnTo>
                <a:close/>
              </a:path>
              <a:path w="163195" h="557529">
                <a:moveTo>
                  <a:pt x="99603" y="0"/>
                </a:moveTo>
                <a:lnTo>
                  <a:pt x="63313" y="0"/>
                </a:lnTo>
                <a:lnTo>
                  <a:pt x="63313" y="454096"/>
                </a:lnTo>
                <a:lnTo>
                  <a:pt x="81458" y="485199"/>
                </a:lnTo>
                <a:lnTo>
                  <a:pt x="99603" y="454096"/>
                </a:lnTo>
                <a:lnTo>
                  <a:pt x="99603" y="0"/>
                </a:lnTo>
                <a:close/>
              </a:path>
            </a:pathLst>
          </a:custGeom>
          <a:solidFill>
            <a:srgbClr val="000000"/>
          </a:solidFill>
        </p:spPr>
        <p:txBody>
          <a:bodyPr wrap="square" lIns="0" tIns="0" rIns="0" bIns="0" rtlCol="0"/>
          <a:lstStyle/>
          <a:p>
            <a:endParaRPr/>
          </a:p>
        </p:txBody>
      </p:sp>
      <p:sp>
        <p:nvSpPr>
          <p:cNvPr id="16" name="object 5"/>
          <p:cNvSpPr/>
          <p:nvPr/>
        </p:nvSpPr>
        <p:spPr>
          <a:xfrm>
            <a:off x="4716844" y="3959559"/>
            <a:ext cx="163195" cy="557530"/>
          </a:xfrm>
          <a:custGeom>
            <a:avLst/>
            <a:gdLst/>
            <a:ahLst/>
            <a:cxnLst/>
            <a:rect l="l" t="t" r="r" b="b"/>
            <a:pathLst>
              <a:path w="163195" h="557529">
                <a:moveTo>
                  <a:pt x="15644" y="394229"/>
                </a:moveTo>
                <a:lnTo>
                  <a:pt x="8879" y="396553"/>
                </a:lnTo>
                <a:lnTo>
                  <a:pt x="3470" y="401350"/>
                </a:lnTo>
                <a:lnTo>
                  <a:pt x="442" y="407617"/>
                </a:lnTo>
                <a:lnTo>
                  <a:pt x="0" y="414557"/>
                </a:lnTo>
                <a:lnTo>
                  <a:pt x="2347" y="421374"/>
                </a:lnTo>
                <a:lnTo>
                  <a:pt x="81458" y="557109"/>
                </a:lnTo>
                <a:lnTo>
                  <a:pt x="102449" y="521093"/>
                </a:lnTo>
                <a:lnTo>
                  <a:pt x="63313" y="521093"/>
                </a:lnTo>
                <a:lnTo>
                  <a:pt x="63313" y="454096"/>
                </a:lnTo>
                <a:lnTo>
                  <a:pt x="33556" y="403085"/>
                </a:lnTo>
                <a:lnTo>
                  <a:pt x="28833" y="397704"/>
                </a:lnTo>
                <a:lnTo>
                  <a:pt x="22578" y="394682"/>
                </a:lnTo>
                <a:lnTo>
                  <a:pt x="15644" y="394229"/>
                </a:lnTo>
                <a:close/>
              </a:path>
              <a:path w="163195" h="557529">
                <a:moveTo>
                  <a:pt x="63313" y="454096"/>
                </a:moveTo>
                <a:lnTo>
                  <a:pt x="63313" y="521093"/>
                </a:lnTo>
                <a:lnTo>
                  <a:pt x="99603" y="521093"/>
                </a:lnTo>
                <a:lnTo>
                  <a:pt x="99603" y="511949"/>
                </a:lnTo>
                <a:lnTo>
                  <a:pt x="65854" y="511949"/>
                </a:lnTo>
                <a:lnTo>
                  <a:pt x="81458" y="485199"/>
                </a:lnTo>
                <a:lnTo>
                  <a:pt x="63313" y="454096"/>
                </a:lnTo>
                <a:close/>
              </a:path>
              <a:path w="163195" h="557529">
                <a:moveTo>
                  <a:pt x="147273" y="394229"/>
                </a:moveTo>
                <a:lnTo>
                  <a:pt x="140338" y="394682"/>
                </a:lnTo>
                <a:lnTo>
                  <a:pt x="134084" y="397704"/>
                </a:lnTo>
                <a:lnTo>
                  <a:pt x="129360" y="403085"/>
                </a:lnTo>
                <a:lnTo>
                  <a:pt x="99603" y="454096"/>
                </a:lnTo>
                <a:lnTo>
                  <a:pt x="99603" y="521093"/>
                </a:lnTo>
                <a:lnTo>
                  <a:pt x="102449" y="521093"/>
                </a:lnTo>
                <a:lnTo>
                  <a:pt x="160569" y="421374"/>
                </a:lnTo>
                <a:lnTo>
                  <a:pt x="162917" y="414557"/>
                </a:lnTo>
                <a:lnTo>
                  <a:pt x="162475" y="407617"/>
                </a:lnTo>
                <a:lnTo>
                  <a:pt x="159447" y="401350"/>
                </a:lnTo>
                <a:lnTo>
                  <a:pt x="154037" y="396553"/>
                </a:lnTo>
                <a:lnTo>
                  <a:pt x="147273" y="394229"/>
                </a:lnTo>
                <a:close/>
              </a:path>
              <a:path w="163195" h="557529">
                <a:moveTo>
                  <a:pt x="81458" y="485199"/>
                </a:moveTo>
                <a:lnTo>
                  <a:pt x="65854" y="511949"/>
                </a:lnTo>
                <a:lnTo>
                  <a:pt x="97063" y="511949"/>
                </a:lnTo>
                <a:lnTo>
                  <a:pt x="81458" y="485199"/>
                </a:lnTo>
                <a:close/>
              </a:path>
              <a:path w="163195" h="557529">
                <a:moveTo>
                  <a:pt x="99603" y="454096"/>
                </a:moveTo>
                <a:lnTo>
                  <a:pt x="81458" y="485199"/>
                </a:lnTo>
                <a:lnTo>
                  <a:pt x="97063" y="511949"/>
                </a:lnTo>
                <a:lnTo>
                  <a:pt x="99603" y="511949"/>
                </a:lnTo>
                <a:lnTo>
                  <a:pt x="99603" y="454096"/>
                </a:lnTo>
                <a:close/>
              </a:path>
              <a:path w="163195" h="557529">
                <a:moveTo>
                  <a:pt x="99603" y="0"/>
                </a:moveTo>
                <a:lnTo>
                  <a:pt x="63313" y="0"/>
                </a:lnTo>
                <a:lnTo>
                  <a:pt x="63313" y="454096"/>
                </a:lnTo>
                <a:lnTo>
                  <a:pt x="81458" y="485199"/>
                </a:lnTo>
                <a:lnTo>
                  <a:pt x="99603" y="454096"/>
                </a:lnTo>
                <a:lnTo>
                  <a:pt x="99603" y="0"/>
                </a:lnTo>
                <a:close/>
              </a:path>
            </a:pathLst>
          </a:custGeom>
          <a:solidFill>
            <a:srgbClr val="000000"/>
          </a:solidFill>
        </p:spPr>
        <p:txBody>
          <a:bodyPr wrap="square" lIns="0" tIns="0" rIns="0" bIns="0" rtlCol="0"/>
          <a:lstStyle/>
          <a:p>
            <a:endParaRPr/>
          </a:p>
        </p:txBody>
      </p:sp>
      <p:sp>
        <p:nvSpPr>
          <p:cNvPr id="17" name="object 5"/>
          <p:cNvSpPr/>
          <p:nvPr/>
        </p:nvSpPr>
        <p:spPr>
          <a:xfrm>
            <a:off x="4757487" y="4805059"/>
            <a:ext cx="163195" cy="557530"/>
          </a:xfrm>
          <a:custGeom>
            <a:avLst/>
            <a:gdLst/>
            <a:ahLst/>
            <a:cxnLst/>
            <a:rect l="l" t="t" r="r" b="b"/>
            <a:pathLst>
              <a:path w="163195" h="557529">
                <a:moveTo>
                  <a:pt x="15644" y="394229"/>
                </a:moveTo>
                <a:lnTo>
                  <a:pt x="8879" y="396553"/>
                </a:lnTo>
                <a:lnTo>
                  <a:pt x="3470" y="401350"/>
                </a:lnTo>
                <a:lnTo>
                  <a:pt x="442" y="407617"/>
                </a:lnTo>
                <a:lnTo>
                  <a:pt x="0" y="414557"/>
                </a:lnTo>
                <a:lnTo>
                  <a:pt x="2347" y="421374"/>
                </a:lnTo>
                <a:lnTo>
                  <a:pt x="81458" y="557109"/>
                </a:lnTo>
                <a:lnTo>
                  <a:pt x="102449" y="521093"/>
                </a:lnTo>
                <a:lnTo>
                  <a:pt x="63313" y="521093"/>
                </a:lnTo>
                <a:lnTo>
                  <a:pt x="63313" y="454096"/>
                </a:lnTo>
                <a:lnTo>
                  <a:pt x="33556" y="403085"/>
                </a:lnTo>
                <a:lnTo>
                  <a:pt x="28833" y="397704"/>
                </a:lnTo>
                <a:lnTo>
                  <a:pt x="22578" y="394682"/>
                </a:lnTo>
                <a:lnTo>
                  <a:pt x="15644" y="394229"/>
                </a:lnTo>
                <a:close/>
              </a:path>
              <a:path w="163195" h="557529">
                <a:moveTo>
                  <a:pt x="63313" y="454096"/>
                </a:moveTo>
                <a:lnTo>
                  <a:pt x="63313" y="521093"/>
                </a:lnTo>
                <a:lnTo>
                  <a:pt x="99603" y="521093"/>
                </a:lnTo>
                <a:lnTo>
                  <a:pt x="99603" y="511949"/>
                </a:lnTo>
                <a:lnTo>
                  <a:pt x="65854" y="511949"/>
                </a:lnTo>
                <a:lnTo>
                  <a:pt x="81458" y="485199"/>
                </a:lnTo>
                <a:lnTo>
                  <a:pt x="63313" y="454096"/>
                </a:lnTo>
                <a:close/>
              </a:path>
              <a:path w="163195" h="557529">
                <a:moveTo>
                  <a:pt x="147273" y="394229"/>
                </a:moveTo>
                <a:lnTo>
                  <a:pt x="140338" y="394682"/>
                </a:lnTo>
                <a:lnTo>
                  <a:pt x="134084" y="397704"/>
                </a:lnTo>
                <a:lnTo>
                  <a:pt x="129360" y="403085"/>
                </a:lnTo>
                <a:lnTo>
                  <a:pt x="99603" y="454096"/>
                </a:lnTo>
                <a:lnTo>
                  <a:pt x="99603" y="521093"/>
                </a:lnTo>
                <a:lnTo>
                  <a:pt x="102449" y="521093"/>
                </a:lnTo>
                <a:lnTo>
                  <a:pt x="160569" y="421374"/>
                </a:lnTo>
                <a:lnTo>
                  <a:pt x="162917" y="414557"/>
                </a:lnTo>
                <a:lnTo>
                  <a:pt x="162475" y="407617"/>
                </a:lnTo>
                <a:lnTo>
                  <a:pt x="159447" y="401350"/>
                </a:lnTo>
                <a:lnTo>
                  <a:pt x="154037" y="396553"/>
                </a:lnTo>
                <a:lnTo>
                  <a:pt x="147273" y="394229"/>
                </a:lnTo>
                <a:close/>
              </a:path>
              <a:path w="163195" h="557529">
                <a:moveTo>
                  <a:pt x="81458" y="485199"/>
                </a:moveTo>
                <a:lnTo>
                  <a:pt x="65854" y="511949"/>
                </a:lnTo>
                <a:lnTo>
                  <a:pt x="97063" y="511949"/>
                </a:lnTo>
                <a:lnTo>
                  <a:pt x="81458" y="485199"/>
                </a:lnTo>
                <a:close/>
              </a:path>
              <a:path w="163195" h="557529">
                <a:moveTo>
                  <a:pt x="99603" y="454096"/>
                </a:moveTo>
                <a:lnTo>
                  <a:pt x="81458" y="485199"/>
                </a:lnTo>
                <a:lnTo>
                  <a:pt x="97063" y="511949"/>
                </a:lnTo>
                <a:lnTo>
                  <a:pt x="99603" y="511949"/>
                </a:lnTo>
                <a:lnTo>
                  <a:pt x="99603" y="454096"/>
                </a:lnTo>
                <a:close/>
              </a:path>
              <a:path w="163195" h="557529">
                <a:moveTo>
                  <a:pt x="99603" y="0"/>
                </a:moveTo>
                <a:lnTo>
                  <a:pt x="63313" y="0"/>
                </a:lnTo>
                <a:lnTo>
                  <a:pt x="63313" y="454096"/>
                </a:lnTo>
                <a:lnTo>
                  <a:pt x="81458" y="485199"/>
                </a:lnTo>
                <a:lnTo>
                  <a:pt x="99603" y="454096"/>
                </a:lnTo>
                <a:lnTo>
                  <a:pt x="99603" y="0"/>
                </a:lnTo>
                <a:close/>
              </a:path>
            </a:pathLst>
          </a:custGeom>
          <a:solidFill>
            <a:srgbClr val="0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3499" y="497931"/>
            <a:ext cx="3914140" cy="357505"/>
          </a:xfrm>
          <a:prstGeom prst="rect">
            <a:avLst/>
          </a:prstGeom>
        </p:spPr>
        <p:txBody>
          <a:bodyPr vert="horz" wrap="square" lIns="0" tIns="15875" rIns="0" bIns="0" rtlCol="0">
            <a:spAutoFit/>
          </a:bodyPr>
          <a:lstStyle/>
          <a:p>
            <a:pPr marL="12700">
              <a:lnSpc>
                <a:spcPct val="100000"/>
              </a:lnSpc>
              <a:spcBef>
                <a:spcPts val="125"/>
              </a:spcBef>
            </a:pPr>
            <a:r>
              <a:rPr sz="2150" spc="-55" dirty="0">
                <a:solidFill>
                  <a:srgbClr val="000000"/>
                </a:solidFill>
              </a:rPr>
              <a:t>Determination </a:t>
            </a:r>
            <a:r>
              <a:rPr sz="2150" spc="-45" dirty="0">
                <a:solidFill>
                  <a:srgbClr val="000000"/>
                </a:solidFill>
              </a:rPr>
              <a:t>of </a:t>
            </a:r>
            <a:r>
              <a:rPr sz="2150" spc="-50" dirty="0">
                <a:solidFill>
                  <a:srgbClr val="000000"/>
                </a:solidFill>
              </a:rPr>
              <a:t>water-soluble</a:t>
            </a:r>
            <a:r>
              <a:rPr sz="2150" spc="-120" dirty="0">
                <a:solidFill>
                  <a:srgbClr val="000000"/>
                </a:solidFill>
              </a:rPr>
              <a:t> </a:t>
            </a:r>
            <a:r>
              <a:rPr sz="2150" spc="-50" dirty="0">
                <a:solidFill>
                  <a:srgbClr val="000000"/>
                </a:solidFill>
              </a:rPr>
              <a:t>ash</a:t>
            </a:r>
            <a:endParaRPr sz="2150"/>
          </a:p>
        </p:txBody>
      </p:sp>
      <p:sp>
        <p:nvSpPr>
          <p:cNvPr id="4" name="object 4"/>
          <p:cNvSpPr txBox="1"/>
          <p:nvPr/>
        </p:nvSpPr>
        <p:spPr>
          <a:xfrm>
            <a:off x="763640" y="972489"/>
            <a:ext cx="7520305" cy="4382770"/>
          </a:xfrm>
          <a:prstGeom prst="rect">
            <a:avLst/>
          </a:prstGeom>
        </p:spPr>
        <p:txBody>
          <a:bodyPr vert="horz" wrap="square" lIns="0" tIns="13970" rIns="0" bIns="0" rtlCol="0">
            <a:spAutoFit/>
          </a:bodyPr>
          <a:lstStyle/>
          <a:p>
            <a:pPr marL="1905" algn="ctr">
              <a:lnSpc>
                <a:spcPct val="100000"/>
              </a:lnSpc>
              <a:spcBef>
                <a:spcPts val="110"/>
              </a:spcBef>
            </a:pPr>
            <a:r>
              <a:rPr sz="1850" spc="-60" dirty="0">
                <a:latin typeface="Times New Roman"/>
                <a:cs typeface="Times New Roman"/>
              </a:rPr>
              <a:t>Ash </a:t>
            </a:r>
            <a:r>
              <a:rPr sz="1850" spc="-50" dirty="0">
                <a:latin typeface="Times New Roman"/>
                <a:cs typeface="Times New Roman"/>
              </a:rPr>
              <a:t>obtained </a:t>
            </a:r>
            <a:r>
              <a:rPr sz="1850" spc="-55" dirty="0">
                <a:latin typeface="Times New Roman"/>
                <a:cs typeface="Times New Roman"/>
              </a:rPr>
              <a:t>from </a:t>
            </a:r>
            <a:r>
              <a:rPr sz="1850" spc="-40" dirty="0">
                <a:latin typeface="Times New Roman"/>
                <a:cs typeface="Times New Roman"/>
              </a:rPr>
              <a:t>total</a:t>
            </a:r>
            <a:r>
              <a:rPr sz="1850" spc="45" dirty="0">
                <a:latin typeface="Times New Roman"/>
                <a:cs typeface="Times New Roman"/>
              </a:rPr>
              <a:t> </a:t>
            </a:r>
            <a:r>
              <a:rPr sz="1850" spc="-50" dirty="0">
                <a:latin typeface="Times New Roman"/>
                <a:cs typeface="Times New Roman"/>
              </a:rPr>
              <a:t>ash</a:t>
            </a:r>
            <a:endParaRPr sz="185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1650" dirty="0">
              <a:latin typeface="Times New Roman"/>
              <a:cs typeface="Times New Roman"/>
            </a:endParaRPr>
          </a:p>
          <a:p>
            <a:pPr marL="1983105">
              <a:lnSpc>
                <a:spcPct val="100000"/>
              </a:lnSpc>
            </a:pPr>
            <a:r>
              <a:rPr sz="1850" spc="-65" dirty="0">
                <a:latin typeface="Times New Roman"/>
                <a:cs typeface="Times New Roman"/>
              </a:rPr>
              <a:t>Add </a:t>
            </a:r>
            <a:r>
              <a:rPr sz="1850" spc="-45" dirty="0">
                <a:latin typeface="Times New Roman"/>
                <a:cs typeface="Times New Roman"/>
              </a:rPr>
              <a:t>to the </a:t>
            </a:r>
            <a:r>
              <a:rPr sz="1850" spc="-50" dirty="0">
                <a:latin typeface="Times New Roman"/>
                <a:cs typeface="Times New Roman"/>
              </a:rPr>
              <a:t>beaker </a:t>
            </a:r>
            <a:r>
              <a:rPr sz="1850" spc="-85" dirty="0">
                <a:latin typeface="Times New Roman"/>
                <a:cs typeface="Times New Roman"/>
              </a:rPr>
              <a:t>&amp; </a:t>
            </a:r>
            <a:r>
              <a:rPr sz="1850" spc="-55" dirty="0">
                <a:latin typeface="Times New Roman"/>
                <a:cs typeface="Times New Roman"/>
              </a:rPr>
              <a:t>add </a:t>
            </a:r>
            <a:r>
              <a:rPr sz="1850" spc="-60" dirty="0">
                <a:latin typeface="Times New Roman"/>
                <a:cs typeface="Times New Roman"/>
              </a:rPr>
              <a:t>25mL </a:t>
            </a:r>
            <a:r>
              <a:rPr sz="1850" spc="-45" dirty="0">
                <a:latin typeface="Times New Roman"/>
                <a:cs typeface="Times New Roman"/>
              </a:rPr>
              <a:t>of</a:t>
            </a:r>
            <a:r>
              <a:rPr sz="1850" spc="135" dirty="0">
                <a:latin typeface="Times New Roman"/>
                <a:cs typeface="Times New Roman"/>
              </a:rPr>
              <a:t> </a:t>
            </a:r>
            <a:r>
              <a:rPr sz="1850" spc="-50" dirty="0">
                <a:latin typeface="Times New Roman"/>
                <a:cs typeface="Times New Roman"/>
              </a:rPr>
              <a:t>water</a:t>
            </a:r>
            <a:endParaRPr sz="1850" dirty="0">
              <a:latin typeface="Times New Roman"/>
              <a:cs typeface="Times New Roman"/>
            </a:endParaRPr>
          </a:p>
          <a:p>
            <a:pPr marL="826135" marR="821055" algn="ctr">
              <a:lnSpc>
                <a:spcPts val="6420"/>
              </a:lnSpc>
              <a:spcBef>
                <a:spcPts val="905"/>
              </a:spcBef>
            </a:pPr>
            <a:r>
              <a:rPr sz="1850" spc="-50" dirty="0">
                <a:latin typeface="Times New Roman"/>
                <a:cs typeface="Times New Roman"/>
              </a:rPr>
              <a:t>Collect </a:t>
            </a:r>
            <a:r>
              <a:rPr sz="1850" spc="-45" dirty="0">
                <a:latin typeface="Times New Roman"/>
                <a:cs typeface="Times New Roman"/>
              </a:rPr>
              <a:t>the insoluble </a:t>
            </a:r>
            <a:r>
              <a:rPr sz="1850" spc="-50" dirty="0">
                <a:latin typeface="Times New Roman"/>
                <a:cs typeface="Times New Roman"/>
              </a:rPr>
              <a:t>matter by </a:t>
            </a:r>
            <a:r>
              <a:rPr sz="1850" spc="-40" dirty="0">
                <a:latin typeface="Times New Roman"/>
                <a:cs typeface="Times New Roman"/>
              </a:rPr>
              <a:t>filtration </a:t>
            </a:r>
            <a:r>
              <a:rPr sz="1850" spc="-50" dirty="0">
                <a:latin typeface="Times New Roman"/>
                <a:cs typeface="Times New Roman"/>
              </a:rPr>
              <a:t>using </a:t>
            </a:r>
            <a:r>
              <a:rPr sz="1850" spc="-55" dirty="0">
                <a:latin typeface="Times New Roman"/>
                <a:cs typeface="Times New Roman"/>
              </a:rPr>
              <a:t>ash </a:t>
            </a:r>
            <a:r>
              <a:rPr sz="1850" spc="-45" dirty="0">
                <a:latin typeface="Times New Roman"/>
                <a:cs typeface="Times New Roman"/>
              </a:rPr>
              <a:t>less </a:t>
            </a:r>
            <a:r>
              <a:rPr sz="1850" spc="-35" dirty="0">
                <a:latin typeface="Times New Roman"/>
                <a:cs typeface="Times New Roman"/>
              </a:rPr>
              <a:t>filter </a:t>
            </a:r>
            <a:r>
              <a:rPr sz="1850" spc="-55" dirty="0">
                <a:latin typeface="Times New Roman"/>
                <a:cs typeface="Times New Roman"/>
              </a:rPr>
              <a:t>paper  </a:t>
            </a:r>
            <a:r>
              <a:rPr sz="1850" spc="-45" dirty="0">
                <a:latin typeface="Times New Roman"/>
                <a:cs typeface="Times New Roman"/>
              </a:rPr>
              <a:t>Ignite the </a:t>
            </a:r>
            <a:r>
              <a:rPr sz="1850" spc="-35" dirty="0">
                <a:latin typeface="Times New Roman"/>
                <a:cs typeface="Times New Roman"/>
              </a:rPr>
              <a:t>filter</a:t>
            </a:r>
            <a:r>
              <a:rPr sz="1850" spc="-5" dirty="0">
                <a:latin typeface="Times New Roman"/>
                <a:cs typeface="Times New Roman"/>
              </a:rPr>
              <a:t> </a:t>
            </a:r>
            <a:r>
              <a:rPr sz="1850" spc="-50" dirty="0">
                <a:latin typeface="Times New Roman"/>
                <a:cs typeface="Times New Roman"/>
              </a:rPr>
              <a:t>paper</a:t>
            </a:r>
            <a:endParaRPr sz="1850" dirty="0">
              <a:latin typeface="Times New Roman"/>
              <a:cs typeface="Times New Roman"/>
            </a:endParaRPr>
          </a:p>
          <a:p>
            <a:pPr>
              <a:lnSpc>
                <a:spcPct val="100000"/>
              </a:lnSpc>
            </a:pPr>
            <a:endParaRPr sz="2850" dirty="0">
              <a:latin typeface="Times New Roman"/>
              <a:cs typeface="Times New Roman"/>
            </a:endParaRPr>
          </a:p>
          <a:p>
            <a:pPr algn="ctr">
              <a:lnSpc>
                <a:spcPct val="100000"/>
              </a:lnSpc>
            </a:pPr>
            <a:r>
              <a:rPr sz="1850" spc="-55" dirty="0">
                <a:latin typeface="Times New Roman"/>
                <a:cs typeface="Times New Roman"/>
              </a:rPr>
              <a:t>Cool </a:t>
            </a:r>
            <a:r>
              <a:rPr sz="1850" spc="-45" dirty="0">
                <a:latin typeface="Times New Roman"/>
                <a:cs typeface="Times New Roman"/>
              </a:rPr>
              <a:t>the </a:t>
            </a:r>
            <a:r>
              <a:rPr sz="1850" spc="-50" dirty="0">
                <a:latin typeface="Times New Roman"/>
                <a:cs typeface="Times New Roman"/>
              </a:rPr>
              <a:t>obtained </a:t>
            </a:r>
            <a:r>
              <a:rPr sz="1850" spc="-55" dirty="0">
                <a:latin typeface="Times New Roman"/>
                <a:cs typeface="Times New Roman"/>
              </a:rPr>
              <a:t>ash </a:t>
            </a:r>
            <a:r>
              <a:rPr sz="1850" spc="-45" dirty="0">
                <a:latin typeface="Times New Roman"/>
                <a:cs typeface="Times New Roman"/>
              </a:rPr>
              <a:t>in dessicator for </a:t>
            </a:r>
            <a:r>
              <a:rPr sz="1850" spc="-55" dirty="0">
                <a:latin typeface="Times New Roman"/>
                <a:cs typeface="Times New Roman"/>
              </a:rPr>
              <a:t>30</a:t>
            </a:r>
            <a:r>
              <a:rPr sz="1850" spc="100" dirty="0">
                <a:latin typeface="Times New Roman"/>
                <a:cs typeface="Times New Roman"/>
              </a:rPr>
              <a:t> </a:t>
            </a:r>
            <a:r>
              <a:rPr sz="1850" spc="-55" dirty="0">
                <a:latin typeface="Times New Roman"/>
                <a:cs typeface="Times New Roman"/>
              </a:rPr>
              <a:t>min</a:t>
            </a:r>
            <a:endParaRPr sz="1850" dirty="0">
              <a:latin typeface="Times New Roman"/>
              <a:cs typeface="Times New Roman"/>
            </a:endParaRPr>
          </a:p>
          <a:p>
            <a:pPr>
              <a:lnSpc>
                <a:spcPct val="100000"/>
              </a:lnSpc>
            </a:pPr>
            <a:endParaRPr sz="2000" dirty="0">
              <a:latin typeface="Times New Roman"/>
              <a:cs typeface="Times New Roman"/>
            </a:endParaRPr>
          </a:p>
          <a:p>
            <a:pPr>
              <a:lnSpc>
                <a:spcPct val="100000"/>
              </a:lnSpc>
              <a:spcBef>
                <a:spcPts val="55"/>
              </a:spcBef>
            </a:pPr>
            <a:endParaRPr sz="1600" dirty="0">
              <a:latin typeface="Times New Roman"/>
              <a:cs typeface="Times New Roman"/>
            </a:endParaRPr>
          </a:p>
          <a:p>
            <a:pPr algn="ctr">
              <a:lnSpc>
                <a:spcPct val="100000"/>
              </a:lnSpc>
            </a:pPr>
            <a:r>
              <a:rPr sz="1850" spc="-65" dirty="0">
                <a:latin typeface="Times New Roman"/>
                <a:cs typeface="Times New Roman"/>
              </a:rPr>
              <a:t>Weigh </a:t>
            </a:r>
            <a:r>
              <a:rPr sz="1850" spc="-85" dirty="0">
                <a:latin typeface="Times New Roman"/>
                <a:cs typeface="Times New Roman"/>
              </a:rPr>
              <a:t>&amp; </a:t>
            </a:r>
            <a:r>
              <a:rPr sz="1850" spc="-45" dirty="0">
                <a:latin typeface="Times New Roman"/>
                <a:cs typeface="Times New Roman"/>
              </a:rPr>
              <a:t>calculate the content of </a:t>
            </a:r>
            <a:r>
              <a:rPr sz="1850" spc="-50" dirty="0">
                <a:latin typeface="Times New Roman"/>
                <a:cs typeface="Times New Roman"/>
              </a:rPr>
              <a:t>water </a:t>
            </a:r>
            <a:r>
              <a:rPr sz="1850" spc="-45" dirty="0">
                <a:latin typeface="Times New Roman"/>
                <a:cs typeface="Times New Roman"/>
              </a:rPr>
              <a:t>soluble </a:t>
            </a:r>
            <a:r>
              <a:rPr sz="1850" spc="-50" dirty="0">
                <a:latin typeface="Times New Roman"/>
                <a:cs typeface="Times New Roman"/>
              </a:rPr>
              <a:t>ash </a:t>
            </a:r>
            <a:r>
              <a:rPr sz="1850" spc="-45" dirty="0">
                <a:latin typeface="Times New Roman"/>
                <a:cs typeface="Times New Roman"/>
              </a:rPr>
              <a:t>in </a:t>
            </a:r>
            <a:r>
              <a:rPr sz="1850" spc="-65" dirty="0">
                <a:latin typeface="Times New Roman"/>
                <a:cs typeface="Times New Roman"/>
              </a:rPr>
              <a:t>mg </a:t>
            </a:r>
            <a:r>
              <a:rPr sz="1850" spc="-50" dirty="0">
                <a:latin typeface="Times New Roman"/>
                <a:cs typeface="Times New Roman"/>
              </a:rPr>
              <a:t>per </a:t>
            </a:r>
            <a:r>
              <a:rPr sz="1850" spc="-55" dirty="0">
                <a:latin typeface="Times New Roman"/>
                <a:cs typeface="Times New Roman"/>
              </a:rPr>
              <a:t>g </a:t>
            </a:r>
            <a:r>
              <a:rPr sz="1850" spc="-40" dirty="0">
                <a:latin typeface="Times New Roman"/>
                <a:cs typeface="Times New Roman"/>
              </a:rPr>
              <a:t>of </a:t>
            </a:r>
            <a:r>
              <a:rPr sz="1850" spc="-45" dirty="0">
                <a:latin typeface="Times New Roman"/>
                <a:cs typeface="Times New Roman"/>
              </a:rPr>
              <a:t>air-dried</a:t>
            </a:r>
            <a:r>
              <a:rPr sz="1850" spc="350" dirty="0">
                <a:latin typeface="Times New Roman"/>
                <a:cs typeface="Times New Roman"/>
              </a:rPr>
              <a:t> </a:t>
            </a:r>
            <a:r>
              <a:rPr sz="1850" spc="-45" dirty="0">
                <a:latin typeface="Times New Roman"/>
                <a:cs typeface="Times New Roman"/>
              </a:rPr>
              <a:t>material.</a:t>
            </a:r>
            <a:endParaRPr sz="1850" dirty="0">
              <a:latin typeface="Times New Roman"/>
              <a:cs typeface="Times New Roman"/>
            </a:endParaRPr>
          </a:p>
        </p:txBody>
      </p:sp>
      <p:sp>
        <p:nvSpPr>
          <p:cNvPr id="5" name="object 5"/>
          <p:cNvSpPr/>
          <p:nvPr/>
        </p:nvSpPr>
        <p:spPr>
          <a:xfrm>
            <a:off x="4491957" y="1200038"/>
            <a:ext cx="454204" cy="91133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636539" y="1234272"/>
            <a:ext cx="166370" cy="604520"/>
          </a:xfrm>
          <a:custGeom>
            <a:avLst/>
            <a:gdLst/>
            <a:ahLst/>
            <a:cxnLst/>
            <a:rect l="l" t="t" r="r" b="b"/>
            <a:pathLst>
              <a:path w="166370" h="604519">
                <a:moveTo>
                  <a:pt x="15919" y="427546"/>
                </a:moveTo>
                <a:lnTo>
                  <a:pt x="9035" y="430092"/>
                </a:lnTo>
                <a:lnTo>
                  <a:pt x="3531" y="435213"/>
                </a:lnTo>
                <a:lnTo>
                  <a:pt x="450" y="441995"/>
                </a:lnTo>
                <a:lnTo>
                  <a:pt x="0" y="449514"/>
                </a:lnTo>
                <a:lnTo>
                  <a:pt x="2388" y="456849"/>
                </a:lnTo>
                <a:lnTo>
                  <a:pt x="82890" y="604017"/>
                </a:lnTo>
                <a:lnTo>
                  <a:pt x="104199" y="565061"/>
                </a:lnTo>
                <a:lnTo>
                  <a:pt x="64426" y="565061"/>
                </a:lnTo>
                <a:lnTo>
                  <a:pt x="64426" y="492489"/>
                </a:lnTo>
                <a:lnTo>
                  <a:pt x="34146" y="437175"/>
                </a:lnTo>
                <a:lnTo>
                  <a:pt x="29339" y="431309"/>
                </a:lnTo>
                <a:lnTo>
                  <a:pt x="22975" y="428026"/>
                </a:lnTo>
                <a:lnTo>
                  <a:pt x="15919" y="427546"/>
                </a:lnTo>
                <a:close/>
              </a:path>
              <a:path w="166370" h="604519">
                <a:moveTo>
                  <a:pt x="64426" y="492489"/>
                </a:moveTo>
                <a:lnTo>
                  <a:pt x="64426" y="565061"/>
                </a:lnTo>
                <a:lnTo>
                  <a:pt x="101353" y="565061"/>
                </a:lnTo>
                <a:lnTo>
                  <a:pt x="101353" y="555224"/>
                </a:lnTo>
                <a:lnTo>
                  <a:pt x="67011" y="555224"/>
                </a:lnTo>
                <a:lnTo>
                  <a:pt x="82890" y="526217"/>
                </a:lnTo>
                <a:lnTo>
                  <a:pt x="64426" y="492489"/>
                </a:lnTo>
                <a:close/>
              </a:path>
              <a:path w="166370" h="604519">
                <a:moveTo>
                  <a:pt x="149861" y="427546"/>
                </a:moveTo>
                <a:lnTo>
                  <a:pt x="142804" y="428026"/>
                </a:lnTo>
                <a:lnTo>
                  <a:pt x="136440" y="431309"/>
                </a:lnTo>
                <a:lnTo>
                  <a:pt x="131634" y="437175"/>
                </a:lnTo>
                <a:lnTo>
                  <a:pt x="101353" y="492489"/>
                </a:lnTo>
                <a:lnTo>
                  <a:pt x="101353" y="565061"/>
                </a:lnTo>
                <a:lnTo>
                  <a:pt x="104199" y="565061"/>
                </a:lnTo>
                <a:lnTo>
                  <a:pt x="163391" y="456849"/>
                </a:lnTo>
                <a:lnTo>
                  <a:pt x="165780" y="449514"/>
                </a:lnTo>
                <a:lnTo>
                  <a:pt x="165330" y="441995"/>
                </a:lnTo>
                <a:lnTo>
                  <a:pt x="162248" y="435213"/>
                </a:lnTo>
                <a:lnTo>
                  <a:pt x="156744" y="430092"/>
                </a:lnTo>
                <a:lnTo>
                  <a:pt x="149861" y="427546"/>
                </a:lnTo>
                <a:close/>
              </a:path>
              <a:path w="166370" h="604519">
                <a:moveTo>
                  <a:pt x="82890" y="526217"/>
                </a:moveTo>
                <a:lnTo>
                  <a:pt x="67011" y="555224"/>
                </a:lnTo>
                <a:lnTo>
                  <a:pt x="98768" y="555224"/>
                </a:lnTo>
                <a:lnTo>
                  <a:pt x="82890" y="526217"/>
                </a:lnTo>
                <a:close/>
              </a:path>
              <a:path w="166370" h="604519">
                <a:moveTo>
                  <a:pt x="101353" y="492489"/>
                </a:moveTo>
                <a:lnTo>
                  <a:pt x="82890" y="526217"/>
                </a:lnTo>
                <a:lnTo>
                  <a:pt x="98768" y="555224"/>
                </a:lnTo>
                <a:lnTo>
                  <a:pt x="101353" y="555224"/>
                </a:lnTo>
                <a:lnTo>
                  <a:pt x="101353" y="492489"/>
                </a:lnTo>
                <a:close/>
              </a:path>
              <a:path w="166370" h="604519">
                <a:moveTo>
                  <a:pt x="101353" y="0"/>
                </a:moveTo>
                <a:lnTo>
                  <a:pt x="64426" y="0"/>
                </a:lnTo>
                <a:lnTo>
                  <a:pt x="64426" y="492489"/>
                </a:lnTo>
                <a:lnTo>
                  <a:pt x="82890" y="526217"/>
                </a:lnTo>
                <a:lnTo>
                  <a:pt x="101353" y="492489"/>
                </a:lnTo>
                <a:lnTo>
                  <a:pt x="101353" y="0"/>
                </a:lnTo>
                <a:close/>
              </a:path>
            </a:pathLst>
          </a:custGeom>
          <a:solidFill>
            <a:srgbClr val="000000"/>
          </a:solidFill>
        </p:spPr>
        <p:txBody>
          <a:bodyPr wrap="square" lIns="0" tIns="0" rIns="0" bIns="0" rtlCol="0"/>
          <a:lstStyle/>
          <a:p>
            <a:endParaRPr/>
          </a:p>
        </p:txBody>
      </p:sp>
      <p:sp>
        <p:nvSpPr>
          <p:cNvPr id="7" name="object 7"/>
          <p:cNvSpPr/>
          <p:nvPr/>
        </p:nvSpPr>
        <p:spPr>
          <a:xfrm>
            <a:off x="4518545" y="2021659"/>
            <a:ext cx="454204" cy="91133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663311" y="2057664"/>
            <a:ext cx="166370" cy="604520"/>
          </a:xfrm>
          <a:custGeom>
            <a:avLst/>
            <a:gdLst/>
            <a:ahLst/>
            <a:cxnLst/>
            <a:rect l="l" t="t" r="r" b="b"/>
            <a:pathLst>
              <a:path w="166370" h="604519">
                <a:moveTo>
                  <a:pt x="15919" y="427349"/>
                </a:moveTo>
                <a:lnTo>
                  <a:pt x="9035" y="429895"/>
                </a:lnTo>
                <a:lnTo>
                  <a:pt x="3531" y="435103"/>
                </a:lnTo>
                <a:lnTo>
                  <a:pt x="450" y="441897"/>
                </a:lnTo>
                <a:lnTo>
                  <a:pt x="0" y="449428"/>
                </a:lnTo>
                <a:lnTo>
                  <a:pt x="2388" y="456849"/>
                </a:lnTo>
                <a:lnTo>
                  <a:pt x="82890" y="604017"/>
                </a:lnTo>
                <a:lnTo>
                  <a:pt x="104199" y="565061"/>
                </a:lnTo>
                <a:lnTo>
                  <a:pt x="64426" y="565061"/>
                </a:lnTo>
                <a:lnTo>
                  <a:pt x="64426" y="492292"/>
                </a:lnTo>
                <a:lnTo>
                  <a:pt x="34146" y="436978"/>
                </a:lnTo>
                <a:lnTo>
                  <a:pt x="29339" y="431112"/>
                </a:lnTo>
                <a:lnTo>
                  <a:pt x="22975" y="427829"/>
                </a:lnTo>
                <a:lnTo>
                  <a:pt x="15919" y="427349"/>
                </a:lnTo>
                <a:close/>
              </a:path>
              <a:path w="166370" h="604519">
                <a:moveTo>
                  <a:pt x="64426" y="492292"/>
                </a:moveTo>
                <a:lnTo>
                  <a:pt x="64426" y="565061"/>
                </a:lnTo>
                <a:lnTo>
                  <a:pt x="101353" y="565061"/>
                </a:lnTo>
                <a:lnTo>
                  <a:pt x="101353" y="555027"/>
                </a:lnTo>
                <a:lnTo>
                  <a:pt x="67011" y="555027"/>
                </a:lnTo>
                <a:lnTo>
                  <a:pt x="82890" y="526021"/>
                </a:lnTo>
                <a:lnTo>
                  <a:pt x="64426" y="492292"/>
                </a:lnTo>
                <a:close/>
              </a:path>
              <a:path w="166370" h="604519">
                <a:moveTo>
                  <a:pt x="149861" y="427349"/>
                </a:moveTo>
                <a:lnTo>
                  <a:pt x="142804" y="427829"/>
                </a:lnTo>
                <a:lnTo>
                  <a:pt x="136440" y="431112"/>
                </a:lnTo>
                <a:lnTo>
                  <a:pt x="131634" y="436978"/>
                </a:lnTo>
                <a:lnTo>
                  <a:pt x="101353" y="492292"/>
                </a:lnTo>
                <a:lnTo>
                  <a:pt x="101353" y="565061"/>
                </a:lnTo>
                <a:lnTo>
                  <a:pt x="104199" y="565061"/>
                </a:lnTo>
                <a:lnTo>
                  <a:pt x="163391" y="456849"/>
                </a:lnTo>
                <a:lnTo>
                  <a:pt x="165780" y="449428"/>
                </a:lnTo>
                <a:lnTo>
                  <a:pt x="165330" y="441897"/>
                </a:lnTo>
                <a:lnTo>
                  <a:pt x="162248" y="435103"/>
                </a:lnTo>
                <a:lnTo>
                  <a:pt x="156744" y="429895"/>
                </a:lnTo>
                <a:lnTo>
                  <a:pt x="149861" y="427349"/>
                </a:lnTo>
                <a:close/>
              </a:path>
              <a:path w="166370" h="604519">
                <a:moveTo>
                  <a:pt x="82890" y="526021"/>
                </a:moveTo>
                <a:lnTo>
                  <a:pt x="67011" y="555027"/>
                </a:lnTo>
                <a:lnTo>
                  <a:pt x="98768" y="555027"/>
                </a:lnTo>
                <a:lnTo>
                  <a:pt x="82890" y="526021"/>
                </a:lnTo>
                <a:close/>
              </a:path>
              <a:path w="166370" h="604519">
                <a:moveTo>
                  <a:pt x="101353" y="492292"/>
                </a:moveTo>
                <a:lnTo>
                  <a:pt x="82890" y="526021"/>
                </a:lnTo>
                <a:lnTo>
                  <a:pt x="98768" y="555027"/>
                </a:lnTo>
                <a:lnTo>
                  <a:pt x="101353" y="555027"/>
                </a:lnTo>
                <a:lnTo>
                  <a:pt x="101353" y="492292"/>
                </a:lnTo>
                <a:close/>
              </a:path>
              <a:path w="166370" h="604519">
                <a:moveTo>
                  <a:pt x="101353" y="0"/>
                </a:moveTo>
                <a:lnTo>
                  <a:pt x="64426" y="0"/>
                </a:lnTo>
                <a:lnTo>
                  <a:pt x="64426" y="492292"/>
                </a:lnTo>
                <a:lnTo>
                  <a:pt x="82890" y="526021"/>
                </a:lnTo>
                <a:lnTo>
                  <a:pt x="101353" y="492292"/>
                </a:lnTo>
                <a:lnTo>
                  <a:pt x="101353" y="0"/>
                </a:lnTo>
                <a:close/>
              </a:path>
            </a:pathLst>
          </a:custGeom>
          <a:solidFill>
            <a:srgbClr val="000000"/>
          </a:solidFill>
        </p:spPr>
        <p:txBody>
          <a:bodyPr wrap="square" lIns="0" tIns="0" rIns="0" bIns="0" rtlCol="0"/>
          <a:lstStyle/>
          <a:p>
            <a:endParaRPr/>
          </a:p>
        </p:txBody>
      </p:sp>
      <p:sp>
        <p:nvSpPr>
          <p:cNvPr id="9" name="object 9"/>
          <p:cNvSpPr/>
          <p:nvPr/>
        </p:nvSpPr>
        <p:spPr>
          <a:xfrm>
            <a:off x="4531838" y="2833857"/>
            <a:ext cx="454204" cy="91133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676235" y="2869055"/>
            <a:ext cx="166370" cy="604520"/>
          </a:xfrm>
          <a:custGeom>
            <a:avLst/>
            <a:gdLst/>
            <a:ahLst/>
            <a:cxnLst/>
            <a:rect l="l" t="t" r="r" b="b"/>
            <a:pathLst>
              <a:path w="166370" h="604520">
                <a:moveTo>
                  <a:pt x="15919" y="427546"/>
                </a:moveTo>
                <a:lnTo>
                  <a:pt x="9035" y="430092"/>
                </a:lnTo>
                <a:lnTo>
                  <a:pt x="3531" y="435299"/>
                </a:lnTo>
                <a:lnTo>
                  <a:pt x="450" y="442093"/>
                </a:lnTo>
                <a:lnTo>
                  <a:pt x="0" y="449625"/>
                </a:lnTo>
                <a:lnTo>
                  <a:pt x="2388" y="457046"/>
                </a:lnTo>
                <a:lnTo>
                  <a:pt x="82890" y="604214"/>
                </a:lnTo>
                <a:lnTo>
                  <a:pt x="104306" y="565061"/>
                </a:lnTo>
                <a:lnTo>
                  <a:pt x="64426" y="565061"/>
                </a:lnTo>
                <a:lnTo>
                  <a:pt x="64426" y="492489"/>
                </a:lnTo>
                <a:lnTo>
                  <a:pt x="34146" y="437175"/>
                </a:lnTo>
                <a:lnTo>
                  <a:pt x="29339" y="431309"/>
                </a:lnTo>
                <a:lnTo>
                  <a:pt x="22975" y="428026"/>
                </a:lnTo>
                <a:lnTo>
                  <a:pt x="15919" y="427546"/>
                </a:lnTo>
                <a:close/>
              </a:path>
              <a:path w="166370" h="604520">
                <a:moveTo>
                  <a:pt x="64426" y="492489"/>
                </a:moveTo>
                <a:lnTo>
                  <a:pt x="64426" y="565061"/>
                </a:lnTo>
                <a:lnTo>
                  <a:pt x="101353" y="565061"/>
                </a:lnTo>
                <a:lnTo>
                  <a:pt x="101353" y="555224"/>
                </a:lnTo>
                <a:lnTo>
                  <a:pt x="67011" y="555224"/>
                </a:lnTo>
                <a:lnTo>
                  <a:pt x="82890" y="526217"/>
                </a:lnTo>
                <a:lnTo>
                  <a:pt x="64426" y="492489"/>
                </a:lnTo>
                <a:close/>
              </a:path>
              <a:path w="166370" h="604520">
                <a:moveTo>
                  <a:pt x="149861" y="427546"/>
                </a:moveTo>
                <a:lnTo>
                  <a:pt x="142804" y="428026"/>
                </a:lnTo>
                <a:lnTo>
                  <a:pt x="136440" y="431309"/>
                </a:lnTo>
                <a:lnTo>
                  <a:pt x="131634" y="437175"/>
                </a:lnTo>
                <a:lnTo>
                  <a:pt x="101353" y="492489"/>
                </a:lnTo>
                <a:lnTo>
                  <a:pt x="101353" y="565061"/>
                </a:lnTo>
                <a:lnTo>
                  <a:pt x="104306" y="565061"/>
                </a:lnTo>
                <a:lnTo>
                  <a:pt x="163391" y="457046"/>
                </a:lnTo>
                <a:lnTo>
                  <a:pt x="165780" y="449625"/>
                </a:lnTo>
                <a:lnTo>
                  <a:pt x="165330" y="442093"/>
                </a:lnTo>
                <a:lnTo>
                  <a:pt x="162248" y="435299"/>
                </a:lnTo>
                <a:lnTo>
                  <a:pt x="156744" y="430092"/>
                </a:lnTo>
                <a:lnTo>
                  <a:pt x="149861" y="427546"/>
                </a:lnTo>
                <a:close/>
              </a:path>
              <a:path w="166370" h="604520">
                <a:moveTo>
                  <a:pt x="82890" y="526217"/>
                </a:moveTo>
                <a:lnTo>
                  <a:pt x="67011" y="555224"/>
                </a:lnTo>
                <a:lnTo>
                  <a:pt x="98768" y="555224"/>
                </a:lnTo>
                <a:lnTo>
                  <a:pt x="82890" y="526217"/>
                </a:lnTo>
                <a:close/>
              </a:path>
              <a:path w="166370" h="604520">
                <a:moveTo>
                  <a:pt x="101353" y="492489"/>
                </a:moveTo>
                <a:lnTo>
                  <a:pt x="82890" y="526217"/>
                </a:lnTo>
                <a:lnTo>
                  <a:pt x="98768" y="555224"/>
                </a:lnTo>
                <a:lnTo>
                  <a:pt x="101353" y="555224"/>
                </a:lnTo>
                <a:lnTo>
                  <a:pt x="101353" y="492489"/>
                </a:lnTo>
                <a:close/>
              </a:path>
              <a:path w="166370" h="604520">
                <a:moveTo>
                  <a:pt x="101353" y="0"/>
                </a:moveTo>
                <a:lnTo>
                  <a:pt x="64426" y="0"/>
                </a:lnTo>
                <a:lnTo>
                  <a:pt x="64426" y="492489"/>
                </a:lnTo>
                <a:lnTo>
                  <a:pt x="82890" y="526217"/>
                </a:lnTo>
                <a:lnTo>
                  <a:pt x="101353" y="492489"/>
                </a:lnTo>
                <a:lnTo>
                  <a:pt x="101353" y="0"/>
                </a:lnTo>
                <a:close/>
              </a:path>
            </a:pathLst>
          </a:custGeom>
          <a:solidFill>
            <a:srgbClr val="000000"/>
          </a:solidFill>
        </p:spPr>
        <p:txBody>
          <a:bodyPr wrap="square" lIns="0" tIns="0" rIns="0" bIns="0" rtlCol="0"/>
          <a:lstStyle/>
          <a:p>
            <a:endParaRPr/>
          </a:p>
        </p:txBody>
      </p:sp>
      <p:sp>
        <p:nvSpPr>
          <p:cNvPr id="11" name="object 11"/>
          <p:cNvSpPr/>
          <p:nvPr/>
        </p:nvSpPr>
        <p:spPr>
          <a:xfrm>
            <a:off x="4540701" y="3655478"/>
            <a:ext cx="454204" cy="91133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685467" y="3691444"/>
            <a:ext cx="166370" cy="604520"/>
          </a:xfrm>
          <a:custGeom>
            <a:avLst/>
            <a:gdLst/>
            <a:ahLst/>
            <a:cxnLst/>
            <a:rect l="l" t="t" r="r" b="b"/>
            <a:pathLst>
              <a:path w="166370" h="604520">
                <a:moveTo>
                  <a:pt x="15919" y="427492"/>
                </a:moveTo>
                <a:lnTo>
                  <a:pt x="9035" y="430013"/>
                </a:lnTo>
                <a:lnTo>
                  <a:pt x="3531" y="435203"/>
                </a:lnTo>
                <a:lnTo>
                  <a:pt x="450" y="441992"/>
                </a:lnTo>
                <a:lnTo>
                  <a:pt x="0" y="449516"/>
                </a:lnTo>
                <a:lnTo>
                  <a:pt x="2388" y="456908"/>
                </a:lnTo>
                <a:lnTo>
                  <a:pt x="82890" y="604096"/>
                </a:lnTo>
                <a:lnTo>
                  <a:pt x="104239" y="565061"/>
                </a:lnTo>
                <a:lnTo>
                  <a:pt x="64426" y="565061"/>
                </a:lnTo>
                <a:lnTo>
                  <a:pt x="64426" y="492410"/>
                </a:lnTo>
                <a:lnTo>
                  <a:pt x="34146" y="437096"/>
                </a:lnTo>
                <a:lnTo>
                  <a:pt x="29339" y="431261"/>
                </a:lnTo>
                <a:lnTo>
                  <a:pt x="22975" y="427984"/>
                </a:lnTo>
                <a:lnTo>
                  <a:pt x="15919" y="427492"/>
                </a:lnTo>
                <a:close/>
              </a:path>
              <a:path w="166370" h="604520">
                <a:moveTo>
                  <a:pt x="64426" y="492410"/>
                </a:moveTo>
                <a:lnTo>
                  <a:pt x="64426" y="565061"/>
                </a:lnTo>
                <a:lnTo>
                  <a:pt x="101353" y="565061"/>
                </a:lnTo>
                <a:lnTo>
                  <a:pt x="101353" y="555145"/>
                </a:lnTo>
                <a:lnTo>
                  <a:pt x="67011" y="555145"/>
                </a:lnTo>
                <a:lnTo>
                  <a:pt x="82890" y="526139"/>
                </a:lnTo>
                <a:lnTo>
                  <a:pt x="64426" y="492410"/>
                </a:lnTo>
                <a:close/>
              </a:path>
              <a:path w="166370" h="604520">
                <a:moveTo>
                  <a:pt x="149861" y="427492"/>
                </a:moveTo>
                <a:lnTo>
                  <a:pt x="142804" y="427984"/>
                </a:lnTo>
                <a:lnTo>
                  <a:pt x="136440" y="431261"/>
                </a:lnTo>
                <a:lnTo>
                  <a:pt x="131634" y="437096"/>
                </a:lnTo>
                <a:lnTo>
                  <a:pt x="101353" y="492410"/>
                </a:lnTo>
                <a:lnTo>
                  <a:pt x="101353" y="565061"/>
                </a:lnTo>
                <a:lnTo>
                  <a:pt x="104239" y="565061"/>
                </a:lnTo>
                <a:lnTo>
                  <a:pt x="163391" y="456908"/>
                </a:lnTo>
                <a:lnTo>
                  <a:pt x="165780" y="449516"/>
                </a:lnTo>
                <a:lnTo>
                  <a:pt x="165330" y="441992"/>
                </a:lnTo>
                <a:lnTo>
                  <a:pt x="162248" y="435203"/>
                </a:lnTo>
                <a:lnTo>
                  <a:pt x="156744" y="430013"/>
                </a:lnTo>
                <a:lnTo>
                  <a:pt x="149861" y="427492"/>
                </a:lnTo>
                <a:close/>
              </a:path>
              <a:path w="166370" h="604520">
                <a:moveTo>
                  <a:pt x="82890" y="526139"/>
                </a:moveTo>
                <a:lnTo>
                  <a:pt x="67011" y="555145"/>
                </a:lnTo>
                <a:lnTo>
                  <a:pt x="98768" y="555145"/>
                </a:lnTo>
                <a:lnTo>
                  <a:pt x="82890" y="526139"/>
                </a:lnTo>
                <a:close/>
              </a:path>
              <a:path w="166370" h="604520">
                <a:moveTo>
                  <a:pt x="101353" y="492410"/>
                </a:moveTo>
                <a:lnTo>
                  <a:pt x="82890" y="526139"/>
                </a:lnTo>
                <a:lnTo>
                  <a:pt x="98768" y="555145"/>
                </a:lnTo>
                <a:lnTo>
                  <a:pt x="101353" y="555145"/>
                </a:lnTo>
                <a:lnTo>
                  <a:pt x="101353" y="492410"/>
                </a:lnTo>
                <a:close/>
              </a:path>
              <a:path w="166370" h="604520">
                <a:moveTo>
                  <a:pt x="101353" y="0"/>
                </a:moveTo>
                <a:lnTo>
                  <a:pt x="64426" y="0"/>
                </a:lnTo>
                <a:lnTo>
                  <a:pt x="64426" y="492410"/>
                </a:lnTo>
                <a:lnTo>
                  <a:pt x="82890" y="526139"/>
                </a:lnTo>
                <a:lnTo>
                  <a:pt x="101353" y="492410"/>
                </a:lnTo>
                <a:lnTo>
                  <a:pt x="101353" y="0"/>
                </a:lnTo>
                <a:close/>
              </a:path>
            </a:pathLst>
          </a:custGeom>
          <a:solidFill>
            <a:srgbClr val="000000"/>
          </a:solidFill>
        </p:spPr>
        <p:txBody>
          <a:bodyPr wrap="square" lIns="0" tIns="0" rIns="0" bIns="0" rtlCol="0"/>
          <a:lstStyle/>
          <a:p>
            <a:endParaRPr/>
          </a:p>
        </p:txBody>
      </p:sp>
      <p:sp>
        <p:nvSpPr>
          <p:cNvPr id="13" name="object 13"/>
          <p:cNvSpPr/>
          <p:nvPr/>
        </p:nvSpPr>
        <p:spPr>
          <a:xfrm>
            <a:off x="4567289" y="4495991"/>
            <a:ext cx="451989" cy="911338"/>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4710393" y="4531481"/>
            <a:ext cx="166370" cy="604520"/>
          </a:xfrm>
          <a:custGeom>
            <a:avLst/>
            <a:gdLst/>
            <a:ahLst/>
            <a:cxnLst/>
            <a:rect l="l" t="t" r="r" b="b"/>
            <a:pathLst>
              <a:path w="166370" h="604520">
                <a:moveTo>
                  <a:pt x="15919" y="427492"/>
                </a:moveTo>
                <a:lnTo>
                  <a:pt x="9035" y="430013"/>
                </a:lnTo>
                <a:lnTo>
                  <a:pt x="3531" y="435214"/>
                </a:lnTo>
                <a:lnTo>
                  <a:pt x="450" y="442010"/>
                </a:lnTo>
                <a:lnTo>
                  <a:pt x="0" y="449535"/>
                </a:lnTo>
                <a:lnTo>
                  <a:pt x="2388" y="456928"/>
                </a:lnTo>
                <a:lnTo>
                  <a:pt x="82890" y="604116"/>
                </a:lnTo>
                <a:lnTo>
                  <a:pt x="104250" y="565061"/>
                </a:lnTo>
                <a:lnTo>
                  <a:pt x="64426" y="565061"/>
                </a:lnTo>
                <a:lnTo>
                  <a:pt x="64426" y="492410"/>
                </a:lnTo>
                <a:lnTo>
                  <a:pt x="34146" y="437096"/>
                </a:lnTo>
                <a:lnTo>
                  <a:pt x="29339" y="431261"/>
                </a:lnTo>
                <a:lnTo>
                  <a:pt x="22975" y="427984"/>
                </a:lnTo>
                <a:lnTo>
                  <a:pt x="15919" y="427492"/>
                </a:lnTo>
                <a:close/>
              </a:path>
              <a:path w="166370" h="604520">
                <a:moveTo>
                  <a:pt x="64426" y="492410"/>
                </a:moveTo>
                <a:lnTo>
                  <a:pt x="64426" y="565061"/>
                </a:lnTo>
                <a:lnTo>
                  <a:pt x="101353" y="565061"/>
                </a:lnTo>
                <a:lnTo>
                  <a:pt x="101353" y="555145"/>
                </a:lnTo>
                <a:lnTo>
                  <a:pt x="67011" y="555145"/>
                </a:lnTo>
                <a:lnTo>
                  <a:pt x="82890" y="526139"/>
                </a:lnTo>
                <a:lnTo>
                  <a:pt x="64426" y="492410"/>
                </a:lnTo>
                <a:close/>
              </a:path>
              <a:path w="166370" h="604520">
                <a:moveTo>
                  <a:pt x="149861" y="427492"/>
                </a:moveTo>
                <a:lnTo>
                  <a:pt x="142804" y="427984"/>
                </a:lnTo>
                <a:lnTo>
                  <a:pt x="136440" y="431261"/>
                </a:lnTo>
                <a:lnTo>
                  <a:pt x="131634" y="437096"/>
                </a:lnTo>
                <a:lnTo>
                  <a:pt x="101353" y="492410"/>
                </a:lnTo>
                <a:lnTo>
                  <a:pt x="101353" y="565061"/>
                </a:lnTo>
                <a:lnTo>
                  <a:pt x="104250" y="565061"/>
                </a:lnTo>
                <a:lnTo>
                  <a:pt x="163391" y="456928"/>
                </a:lnTo>
                <a:lnTo>
                  <a:pt x="165780" y="449535"/>
                </a:lnTo>
                <a:lnTo>
                  <a:pt x="165330" y="442010"/>
                </a:lnTo>
                <a:lnTo>
                  <a:pt x="162248" y="435214"/>
                </a:lnTo>
                <a:lnTo>
                  <a:pt x="156744" y="430013"/>
                </a:lnTo>
                <a:lnTo>
                  <a:pt x="149861" y="427492"/>
                </a:lnTo>
                <a:close/>
              </a:path>
              <a:path w="166370" h="604520">
                <a:moveTo>
                  <a:pt x="82890" y="526139"/>
                </a:moveTo>
                <a:lnTo>
                  <a:pt x="67011" y="555145"/>
                </a:lnTo>
                <a:lnTo>
                  <a:pt x="98768" y="555145"/>
                </a:lnTo>
                <a:lnTo>
                  <a:pt x="82890" y="526139"/>
                </a:lnTo>
                <a:close/>
              </a:path>
              <a:path w="166370" h="604520">
                <a:moveTo>
                  <a:pt x="101353" y="492410"/>
                </a:moveTo>
                <a:lnTo>
                  <a:pt x="82890" y="526139"/>
                </a:lnTo>
                <a:lnTo>
                  <a:pt x="98768" y="555145"/>
                </a:lnTo>
                <a:lnTo>
                  <a:pt x="101353" y="555145"/>
                </a:lnTo>
                <a:lnTo>
                  <a:pt x="101353" y="492410"/>
                </a:lnTo>
                <a:close/>
              </a:path>
              <a:path w="166370" h="604520">
                <a:moveTo>
                  <a:pt x="101353" y="0"/>
                </a:moveTo>
                <a:lnTo>
                  <a:pt x="64426" y="0"/>
                </a:lnTo>
                <a:lnTo>
                  <a:pt x="64426" y="492410"/>
                </a:lnTo>
                <a:lnTo>
                  <a:pt x="82890" y="526139"/>
                </a:lnTo>
                <a:lnTo>
                  <a:pt x="101353" y="492410"/>
                </a:lnTo>
                <a:lnTo>
                  <a:pt x="101353" y="0"/>
                </a:lnTo>
                <a:close/>
              </a:path>
            </a:pathLst>
          </a:custGeom>
          <a:solidFill>
            <a:srgbClr val="0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299466"/>
            <a:ext cx="6532245" cy="360680"/>
          </a:xfrm>
          <a:prstGeom prst="rect">
            <a:avLst/>
          </a:prstGeom>
        </p:spPr>
        <p:txBody>
          <a:bodyPr vert="horz" wrap="square" lIns="0" tIns="12065" rIns="0" bIns="0" rtlCol="0">
            <a:spAutoFit/>
          </a:bodyPr>
          <a:lstStyle/>
          <a:p>
            <a:pPr marL="12700">
              <a:lnSpc>
                <a:spcPct val="100000"/>
              </a:lnSpc>
              <a:spcBef>
                <a:spcPts val="95"/>
              </a:spcBef>
            </a:pPr>
            <a:r>
              <a:rPr spc="-20" dirty="0"/>
              <a:t>DETERMINATION </a:t>
            </a:r>
            <a:r>
              <a:rPr spc="-5" dirty="0"/>
              <a:t>OF </a:t>
            </a:r>
            <a:r>
              <a:rPr spc="-20" dirty="0"/>
              <a:t>EXTRACTABLE</a:t>
            </a:r>
            <a:r>
              <a:rPr spc="-60" dirty="0"/>
              <a:t> </a:t>
            </a:r>
            <a:r>
              <a:rPr spc="-25" dirty="0"/>
              <a:t>MATTER:-</a:t>
            </a:r>
          </a:p>
        </p:txBody>
      </p:sp>
      <p:sp>
        <p:nvSpPr>
          <p:cNvPr id="4" name="object 4"/>
          <p:cNvSpPr txBox="1"/>
          <p:nvPr/>
        </p:nvSpPr>
        <p:spPr>
          <a:xfrm>
            <a:off x="154939" y="574700"/>
            <a:ext cx="8485505" cy="5396230"/>
          </a:xfrm>
          <a:prstGeom prst="rect">
            <a:avLst/>
          </a:prstGeom>
        </p:spPr>
        <p:txBody>
          <a:bodyPr vert="horz" wrap="square" lIns="0" tIns="12700" rIns="0" bIns="0" rtlCol="0">
            <a:spAutoFit/>
          </a:bodyPr>
          <a:lstStyle/>
          <a:p>
            <a:pPr marL="355600" marR="5080" indent="-342900">
              <a:lnSpc>
                <a:spcPct val="150000"/>
              </a:lnSpc>
              <a:spcBef>
                <a:spcPts val="100"/>
              </a:spcBef>
              <a:buFont typeface="Wingdings"/>
              <a:buChar char=""/>
              <a:tabLst>
                <a:tab pos="355600" algn="l"/>
              </a:tabLst>
            </a:pPr>
            <a:r>
              <a:rPr sz="2200" spc="-5" dirty="0">
                <a:latin typeface="Times New Roman"/>
                <a:cs typeface="Times New Roman"/>
              </a:rPr>
              <a:t>This method determines the amount </a:t>
            </a:r>
            <a:r>
              <a:rPr sz="2200" dirty="0">
                <a:latin typeface="Times New Roman"/>
                <a:cs typeface="Times New Roman"/>
              </a:rPr>
              <a:t>of </a:t>
            </a:r>
            <a:r>
              <a:rPr sz="2200" spc="-5" dirty="0">
                <a:latin typeface="Times New Roman"/>
                <a:cs typeface="Times New Roman"/>
              </a:rPr>
              <a:t>active constituents extracted with  solvents from a given amount of medicinal plant</a:t>
            </a:r>
            <a:r>
              <a:rPr sz="2200" spc="50" dirty="0">
                <a:latin typeface="Times New Roman"/>
                <a:cs typeface="Times New Roman"/>
              </a:rPr>
              <a:t> </a:t>
            </a:r>
            <a:r>
              <a:rPr sz="2200" spc="-5" dirty="0">
                <a:latin typeface="Times New Roman"/>
                <a:cs typeface="Times New Roman"/>
              </a:rPr>
              <a:t>material.</a:t>
            </a:r>
            <a:endParaRPr sz="2200">
              <a:latin typeface="Times New Roman"/>
              <a:cs typeface="Times New Roman"/>
            </a:endParaRPr>
          </a:p>
          <a:p>
            <a:pPr marL="751205">
              <a:lnSpc>
                <a:spcPts val="1955"/>
              </a:lnSpc>
            </a:pPr>
            <a:r>
              <a:rPr sz="1700" b="1" dirty="0">
                <a:latin typeface="Times New Roman"/>
                <a:cs typeface="Times New Roman"/>
              </a:rPr>
              <a:t>Hot-extraction</a:t>
            </a:r>
            <a:r>
              <a:rPr sz="1700" b="1" spc="-5" dirty="0">
                <a:latin typeface="Times New Roman"/>
                <a:cs typeface="Times New Roman"/>
              </a:rPr>
              <a:t> </a:t>
            </a:r>
            <a:r>
              <a:rPr sz="1700" b="1" spc="5" dirty="0">
                <a:latin typeface="Times New Roman"/>
                <a:cs typeface="Times New Roman"/>
              </a:rPr>
              <a:t>method:-</a:t>
            </a:r>
            <a:endParaRPr sz="1700">
              <a:latin typeface="Times New Roman"/>
              <a:cs typeface="Times New Roman"/>
            </a:endParaRPr>
          </a:p>
          <a:p>
            <a:pPr marL="494665" algn="ctr">
              <a:lnSpc>
                <a:spcPct val="100000"/>
              </a:lnSpc>
              <a:spcBef>
                <a:spcPts val="869"/>
              </a:spcBef>
            </a:pPr>
            <a:r>
              <a:rPr sz="1450" spc="5" dirty="0">
                <a:latin typeface="Times New Roman"/>
                <a:cs typeface="Times New Roman"/>
              </a:rPr>
              <a:t>4.0g of coarsely powdered </a:t>
            </a:r>
            <a:r>
              <a:rPr sz="1450" dirty="0">
                <a:latin typeface="Times New Roman"/>
                <a:cs typeface="Times New Roman"/>
              </a:rPr>
              <a:t>air-dried </a:t>
            </a:r>
            <a:r>
              <a:rPr sz="1450" spc="5" dirty="0">
                <a:latin typeface="Times New Roman"/>
                <a:cs typeface="Times New Roman"/>
              </a:rPr>
              <a:t>material, accurately weighed, in a glass-stoppered conical</a:t>
            </a:r>
            <a:r>
              <a:rPr sz="1450" spc="-35" dirty="0">
                <a:latin typeface="Times New Roman"/>
                <a:cs typeface="Times New Roman"/>
              </a:rPr>
              <a:t> </a:t>
            </a:r>
            <a:r>
              <a:rPr sz="1450" spc="5" dirty="0">
                <a:latin typeface="Times New Roman"/>
                <a:cs typeface="Times New Roman"/>
              </a:rPr>
              <a:t>flask.</a:t>
            </a:r>
            <a:endParaRPr sz="1450">
              <a:latin typeface="Times New Roman"/>
              <a:cs typeface="Times New Roman"/>
            </a:endParaRPr>
          </a:p>
          <a:p>
            <a:pPr>
              <a:lnSpc>
                <a:spcPct val="100000"/>
              </a:lnSpc>
            </a:pPr>
            <a:endParaRPr sz="1600">
              <a:latin typeface="Times New Roman"/>
              <a:cs typeface="Times New Roman"/>
            </a:endParaRPr>
          </a:p>
          <a:p>
            <a:pPr marL="497840" algn="ctr">
              <a:lnSpc>
                <a:spcPct val="100000"/>
              </a:lnSpc>
              <a:spcBef>
                <a:spcPts val="1410"/>
              </a:spcBef>
            </a:pPr>
            <a:r>
              <a:rPr sz="1450" spc="5" dirty="0">
                <a:latin typeface="Times New Roman"/>
                <a:cs typeface="Times New Roman"/>
              </a:rPr>
              <a:t>Add 100ml of </a:t>
            </a:r>
            <a:r>
              <a:rPr sz="1450" dirty="0">
                <a:latin typeface="Times New Roman"/>
                <a:cs typeface="Times New Roman"/>
              </a:rPr>
              <a:t>water and weigh </a:t>
            </a:r>
            <a:r>
              <a:rPr sz="1450" spc="5" dirty="0">
                <a:latin typeface="Times New Roman"/>
                <a:cs typeface="Times New Roman"/>
              </a:rPr>
              <a:t>to obtain the total </a:t>
            </a:r>
            <a:r>
              <a:rPr sz="1450" dirty="0">
                <a:latin typeface="Times New Roman"/>
                <a:cs typeface="Times New Roman"/>
              </a:rPr>
              <a:t>weight </a:t>
            </a:r>
            <a:r>
              <a:rPr sz="1450" spc="5" dirty="0">
                <a:latin typeface="Times New Roman"/>
                <a:cs typeface="Times New Roman"/>
              </a:rPr>
              <a:t>including the flask.</a:t>
            </a:r>
            <a:endParaRPr sz="1450">
              <a:latin typeface="Times New Roman"/>
              <a:cs typeface="Times New Roman"/>
            </a:endParaRPr>
          </a:p>
          <a:p>
            <a:pPr>
              <a:lnSpc>
                <a:spcPct val="100000"/>
              </a:lnSpc>
            </a:pPr>
            <a:endParaRPr sz="1600">
              <a:latin typeface="Times New Roman"/>
              <a:cs typeface="Times New Roman"/>
            </a:endParaRPr>
          </a:p>
          <a:p>
            <a:pPr marL="497840" algn="ctr">
              <a:lnSpc>
                <a:spcPct val="100000"/>
              </a:lnSpc>
              <a:spcBef>
                <a:spcPts val="1410"/>
              </a:spcBef>
            </a:pPr>
            <a:r>
              <a:rPr sz="1450" spc="5" dirty="0">
                <a:latin typeface="Times New Roman"/>
                <a:cs typeface="Times New Roman"/>
              </a:rPr>
              <a:t>Shake </a:t>
            </a:r>
            <a:r>
              <a:rPr sz="1450" dirty="0">
                <a:latin typeface="Times New Roman"/>
                <a:cs typeface="Times New Roman"/>
              </a:rPr>
              <a:t>well and </a:t>
            </a:r>
            <a:r>
              <a:rPr sz="1450" spc="5" dirty="0">
                <a:latin typeface="Times New Roman"/>
                <a:cs typeface="Times New Roman"/>
              </a:rPr>
              <a:t>allow to stand </a:t>
            </a:r>
            <a:r>
              <a:rPr sz="1450" dirty="0">
                <a:latin typeface="Times New Roman"/>
                <a:cs typeface="Times New Roman"/>
              </a:rPr>
              <a:t>for </a:t>
            </a:r>
            <a:r>
              <a:rPr sz="1450" spc="5" dirty="0">
                <a:latin typeface="Times New Roman"/>
                <a:cs typeface="Times New Roman"/>
              </a:rPr>
              <a:t>1</a:t>
            </a:r>
            <a:r>
              <a:rPr sz="1450" dirty="0">
                <a:latin typeface="Times New Roman"/>
                <a:cs typeface="Times New Roman"/>
              </a:rPr>
              <a:t> </a:t>
            </a:r>
            <a:r>
              <a:rPr sz="1450" spc="5" dirty="0">
                <a:latin typeface="Times New Roman"/>
                <a:cs typeface="Times New Roman"/>
              </a:rPr>
              <a:t>hour.</a:t>
            </a:r>
            <a:endParaRPr sz="1450">
              <a:latin typeface="Times New Roman"/>
              <a:cs typeface="Times New Roman"/>
            </a:endParaRPr>
          </a:p>
          <a:p>
            <a:pPr>
              <a:lnSpc>
                <a:spcPct val="100000"/>
              </a:lnSpc>
            </a:pPr>
            <a:endParaRPr sz="1600">
              <a:latin typeface="Times New Roman"/>
              <a:cs typeface="Times New Roman"/>
            </a:endParaRPr>
          </a:p>
          <a:p>
            <a:pPr marL="496570" algn="ctr">
              <a:lnSpc>
                <a:spcPct val="100000"/>
              </a:lnSpc>
              <a:spcBef>
                <a:spcPts val="1410"/>
              </a:spcBef>
            </a:pPr>
            <a:r>
              <a:rPr sz="1450" spc="5" dirty="0">
                <a:latin typeface="Times New Roman"/>
                <a:cs typeface="Times New Roman"/>
              </a:rPr>
              <a:t>Reflux </a:t>
            </a:r>
            <a:r>
              <a:rPr sz="1450" dirty="0">
                <a:latin typeface="Times New Roman"/>
                <a:cs typeface="Times New Roman"/>
              </a:rPr>
              <a:t>condenser </a:t>
            </a:r>
            <a:r>
              <a:rPr sz="1450" spc="5" dirty="0">
                <a:latin typeface="Times New Roman"/>
                <a:cs typeface="Times New Roman"/>
              </a:rPr>
              <a:t>to the flask </a:t>
            </a:r>
            <a:r>
              <a:rPr sz="1450" dirty="0">
                <a:latin typeface="Times New Roman"/>
                <a:cs typeface="Times New Roman"/>
              </a:rPr>
              <a:t>and </a:t>
            </a:r>
            <a:r>
              <a:rPr sz="1450" spc="5" dirty="0">
                <a:latin typeface="Times New Roman"/>
                <a:cs typeface="Times New Roman"/>
              </a:rPr>
              <a:t>boil gently for 1 hour; cool </a:t>
            </a:r>
            <a:r>
              <a:rPr sz="1450" dirty="0">
                <a:latin typeface="Times New Roman"/>
                <a:cs typeface="Times New Roman"/>
              </a:rPr>
              <a:t>and</a:t>
            </a:r>
            <a:r>
              <a:rPr sz="1450" spc="-20" dirty="0">
                <a:latin typeface="Times New Roman"/>
                <a:cs typeface="Times New Roman"/>
              </a:rPr>
              <a:t> </a:t>
            </a:r>
            <a:r>
              <a:rPr sz="1450" spc="5" dirty="0">
                <a:latin typeface="Times New Roman"/>
                <a:cs typeface="Times New Roman"/>
              </a:rPr>
              <a:t>weigh.</a:t>
            </a:r>
            <a:endParaRPr sz="1450">
              <a:latin typeface="Times New Roman"/>
              <a:cs typeface="Times New Roman"/>
            </a:endParaRPr>
          </a:p>
          <a:p>
            <a:pPr>
              <a:lnSpc>
                <a:spcPct val="100000"/>
              </a:lnSpc>
            </a:pPr>
            <a:endParaRPr sz="1600">
              <a:latin typeface="Times New Roman"/>
              <a:cs typeface="Times New Roman"/>
            </a:endParaRPr>
          </a:p>
          <a:p>
            <a:pPr marL="495300" algn="ctr">
              <a:lnSpc>
                <a:spcPct val="100000"/>
              </a:lnSpc>
              <a:spcBef>
                <a:spcPts val="1410"/>
              </a:spcBef>
            </a:pPr>
            <a:r>
              <a:rPr sz="1450" spc="5" dirty="0">
                <a:latin typeface="Times New Roman"/>
                <a:cs typeface="Times New Roman"/>
              </a:rPr>
              <a:t>Shake </a:t>
            </a:r>
            <a:r>
              <a:rPr sz="1450" dirty="0">
                <a:latin typeface="Times New Roman"/>
                <a:cs typeface="Times New Roman"/>
              </a:rPr>
              <a:t>well and filter </a:t>
            </a:r>
            <a:r>
              <a:rPr sz="1450" spc="5" dirty="0">
                <a:latin typeface="Times New Roman"/>
                <a:cs typeface="Times New Roman"/>
              </a:rPr>
              <a:t>rapidly through a </a:t>
            </a:r>
            <a:r>
              <a:rPr sz="1450" spc="15" dirty="0">
                <a:latin typeface="Times New Roman"/>
                <a:cs typeface="Times New Roman"/>
              </a:rPr>
              <a:t>dry</a:t>
            </a:r>
            <a:r>
              <a:rPr sz="1450" spc="-70" dirty="0">
                <a:latin typeface="Times New Roman"/>
                <a:cs typeface="Times New Roman"/>
              </a:rPr>
              <a:t> </a:t>
            </a:r>
            <a:r>
              <a:rPr sz="1450" dirty="0">
                <a:latin typeface="Times New Roman"/>
                <a:cs typeface="Times New Roman"/>
              </a:rPr>
              <a:t>filter.</a:t>
            </a:r>
            <a:endParaRPr sz="1450">
              <a:latin typeface="Times New Roman"/>
              <a:cs typeface="Times New Roman"/>
            </a:endParaRPr>
          </a:p>
          <a:p>
            <a:pPr>
              <a:lnSpc>
                <a:spcPct val="100000"/>
              </a:lnSpc>
            </a:pPr>
            <a:endParaRPr sz="1600">
              <a:latin typeface="Times New Roman"/>
              <a:cs typeface="Times New Roman"/>
            </a:endParaRPr>
          </a:p>
          <a:p>
            <a:pPr marL="496570" algn="ctr">
              <a:lnSpc>
                <a:spcPct val="100000"/>
              </a:lnSpc>
              <a:spcBef>
                <a:spcPts val="1415"/>
              </a:spcBef>
            </a:pPr>
            <a:r>
              <a:rPr sz="1450" dirty="0">
                <a:latin typeface="Times New Roman"/>
                <a:cs typeface="Times New Roman"/>
              </a:rPr>
              <a:t>Transfer </a:t>
            </a:r>
            <a:r>
              <a:rPr sz="1450" spc="5" dirty="0">
                <a:latin typeface="Times New Roman"/>
                <a:cs typeface="Times New Roman"/>
              </a:rPr>
              <a:t>25 ml of the </a:t>
            </a:r>
            <a:r>
              <a:rPr sz="1450" dirty="0">
                <a:latin typeface="Times New Roman"/>
                <a:cs typeface="Times New Roman"/>
              </a:rPr>
              <a:t>filtrate </a:t>
            </a:r>
            <a:r>
              <a:rPr sz="1450" spc="5" dirty="0">
                <a:latin typeface="Times New Roman"/>
                <a:cs typeface="Times New Roman"/>
              </a:rPr>
              <a:t>to a </a:t>
            </a:r>
            <a:r>
              <a:rPr sz="1450" dirty="0">
                <a:latin typeface="Times New Roman"/>
                <a:cs typeface="Times New Roman"/>
              </a:rPr>
              <a:t>tarred </a:t>
            </a:r>
            <a:r>
              <a:rPr sz="1450" spc="5" dirty="0">
                <a:latin typeface="Times New Roman"/>
                <a:cs typeface="Times New Roman"/>
              </a:rPr>
              <a:t>flat-bottomed</a:t>
            </a:r>
            <a:r>
              <a:rPr sz="1450" spc="-15" dirty="0">
                <a:latin typeface="Times New Roman"/>
                <a:cs typeface="Times New Roman"/>
              </a:rPr>
              <a:t> </a:t>
            </a:r>
            <a:r>
              <a:rPr sz="1450" spc="5" dirty="0">
                <a:latin typeface="Times New Roman"/>
                <a:cs typeface="Times New Roman"/>
              </a:rPr>
              <a:t>dish</a:t>
            </a:r>
            <a:endParaRPr sz="1450">
              <a:latin typeface="Times New Roman"/>
              <a:cs typeface="Times New Roman"/>
            </a:endParaRPr>
          </a:p>
          <a:p>
            <a:pPr>
              <a:lnSpc>
                <a:spcPct val="100000"/>
              </a:lnSpc>
            </a:pPr>
            <a:endParaRPr sz="1600">
              <a:latin typeface="Times New Roman"/>
              <a:cs typeface="Times New Roman"/>
            </a:endParaRPr>
          </a:p>
          <a:p>
            <a:pPr>
              <a:lnSpc>
                <a:spcPct val="100000"/>
              </a:lnSpc>
              <a:spcBef>
                <a:spcPts val="5"/>
              </a:spcBef>
            </a:pPr>
            <a:endParaRPr sz="1250">
              <a:latin typeface="Times New Roman"/>
              <a:cs typeface="Times New Roman"/>
            </a:endParaRPr>
          </a:p>
          <a:p>
            <a:pPr marL="495300" algn="ctr">
              <a:lnSpc>
                <a:spcPct val="100000"/>
              </a:lnSpc>
            </a:pPr>
            <a:r>
              <a:rPr sz="1300" spc="20" dirty="0">
                <a:latin typeface="Times New Roman"/>
                <a:cs typeface="Times New Roman"/>
              </a:rPr>
              <a:t>Dry </a:t>
            </a:r>
            <a:r>
              <a:rPr sz="1300" spc="15" dirty="0">
                <a:latin typeface="Times New Roman"/>
                <a:cs typeface="Times New Roman"/>
              </a:rPr>
              <a:t>at </a:t>
            </a:r>
            <a:r>
              <a:rPr sz="1300" spc="20" dirty="0">
                <a:latin typeface="Times New Roman"/>
                <a:cs typeface="Times New Roman"/>
              </a:rPr>
              <a:t>105°C </a:t>
            </a:r>
            <a:r>
              <a:rPr sz="1300" spc="15" dirty="0">
                <a:latin typeface="Times New Roman"/>
                <a:cs typeface="Times New Roman"/>
              </a:rPr>
              <a:t>for </a:t>
            </a:r>
            <a:r>
              <a:rPr sz="1300" spc="20" dirty="0">
                <a:latin typeface="Times New Roman"/>
                <a:cs typeface="Times New Roman"/>
              </a:rPr>
              <a:t>6 </a:t>
            </a:r>
            <a:r>
              <a:rPr sz="1300" spc="15" dirty="0">
                <a:latin typeface="Times New Roman"/>
                <a:cs typeface="Times New Roman"/>
              </a:rPr>
              <a:t>hours, cool </a:t>
            </a:r>
            <a:r>
              <a:rPr sz="1300" spc="10" dirty="0">
                <a:latin typeface="Times New Roman"/>
                <a:cs typeface="Times New Roman"/>
              </a:rPr>
              <a:t>in </a:t>
            </a:r>
            <a:r>
              <a:rPr sz="1300" spc="20" dirty="0">
                <a:latin typeface="Times New Roman"/>
                <a:cs typeface="Times New Roman"/>
              </a:rPr>
              <a:t>a </a:t>
            </a:r>
            <a:r>
              <a:rPr sz="1300" spc="15" dirty="0">
                <a:latin typeface="Times New Roman"/>
                <a:cs typeface="Times New Roman"/>
              </a:rPr>
              <a:t>desiccator </a:t>
            </a:r>
            <a:r>
              <a:rPr sz="1300" spc="10" dirty="0">
                <a:latin typeface="Times New Roman"/>
                <a:cs typeface="Times New Roman"/>
              </a:rPr>
              <a:t>for </a:t>
            </a:r>
            <a:r>
              <a:rPr sz="1300" spc="20" dirty="0">
                <a:latin typeface="Times New Roman"/>
                <a:cs typeface="Times New Roman"/>
              </a:rPr>
              <a:t>30</a:t>
            </a:r>
            <a:r>
              <a:rPr sz="1300" spc="-60" dirty="0">
                <a:latin typeface="Times New Roman"/>
                <a:cs typeface="Times New Roman"/>
              </a:rPr>
              <a:t> </a:t>
            </a:r>
            <a:r>
              <a:rPr sz="1300" spc="15" dirty="0">
                <a:latin typeface="Times New Roman"/>
                <a:cs typeface="Times New Roman"/>
              </a:rPr>
              <a:t>minutes,</a:t>
            </a:r>
            <a:endParaRPr sz="1300">
              <a:latin typeface="Times New Roman"/>
              <a:cs typeface="Times New Roman"/>
            </a:endParaRPr>
          </a:p>
        </p:txBody>
      </p:sp>
      <p:sp>
        <p:nvSpPr>
          <p:cNvPr id="5" name="object 5"/>
          <p:cNvSpPr txBox="1"/>
          <p:nvPr/>
        </p:nvSpPr>
        <p:spPr>
          <a:xfrm>
            <a:off x="1876161" y="6513998"/>
            <a:ext cx="5538470" cy="246379"/>
          </a:xfrm>
          <a:prstGeom prst="rect">
            <a:avLst/>
          </a:prstGeom>
        </p:spPr>
        <p:txBody>
          <a:bodyPr vert="horz" wrap="square" lIns="0" tIns="12065" rIns="0" bIns="0" rtlCol="0">
            <a:spAutoFit/>
          </a:bodyPr>
          <a:lstStyle/>
          <a:p>
            <a:pPr marL="12700">
              <a:lnSpc>
                <a:spcPct val="100000"/>
              </a:lnSpc>
              <a:spcBef>
                <a:spcPts val="95"/>
              </a:spcBef>
            </a:pPr>
            <a:r>
              <a:rPr sz="1450" spc="5" dirty="0">
                <a:latin typeface="Times New Roman"/>
                <a:cs typeface="Times New Roman"/>
              </a:rPr>
              <a:t>Weigh </a:t>
            </a:r>
            <a:r>
              <a:rPr sz="1450" spc="10" dirty="0">
                <a:latin typeface="Times New Roman"/>
                <a:cs typeface="Times New Roman"/>
              </a:rPr>
              <a:t>&amp; </a:t>
            </a:r>
            <a:r>
              <a:rPr sz="1450" spc="5" dirty="0">
                <a:latin typeface="Times New Roman"/>
                <a:cs typeface="Times New Roman"/>
              </a:rPr>
              <a:t>calculate </a:t>
            </a:r>
            <a:r>
              <a:rPr sz="1450" spc="10" dirty="0">
                <a:latin typeface="Times New Roman"/>
                <a:cs typeface="Times New Roman"/>
              </a:rPr>
              <a:t>the </a:t>
            </a:r>
            <a:r>
              <a:rPr sz="1450" spc="5" dirty="0">
                <a:latin typeface="Times New Roman"/>
                <a:cs typeface="Times New Roman"/>
              </a:rPr>
              <a:t>content of </a:t>
            </a:r>
            <a:r>
              <a:rPr sz="1450" dirty="0">
                <a:latin typeface="Times New Roman"/>
                <a:cs typeface="Times New Roman"/>
              </a:rPr>
              <a:t>extract </a:t>
            </a:r>
            <a:r>
              <a:rPr sz="1450" spc="5" dirty="0">
                <a:latin typeface="Times New Roman"/>
                <a:cs typeface="Times New Roman"/>
              </a:rPr>
              <a:t>in </a:t>
            </a:r>
            <a:r>
              <a:rPr sz="1450" spc="10" dirty="0">
                <a:latin typeface="Times New Roman"/>
                <a:cs typeface="Times New Roman"/>
              </a:rPr>
              <a:t>mg </a:t>
            </a:r>
            <a:r>
              <a:rPr sz="1450" spc="5" dirty="0">
                <a:latin typeface="Times New Roman"/>
                <a:cs typeface="Times New Roman"/>
              </a:rPr>
              <a:t>per g of air-dried</a:t>
            </a:r>
            <a:r>
              <a:rPr sz="1450" spc="-65" dirty="0">
                <a:latin typeface="Times New Roman"/>
                <a:cs typeface="Times New Roman"/>
              </a:rPr>
              <a:t> </a:t>
            </a:r>
            <a:r>
              <a:rPr sz="1450" dirty="0">
                <a:latin typeface="Times New Roman"/>
                <a:cs typeface="Times New Roman"/>
              </a:rPr>
              <a:t>material.</a:t>
            </a:r>
            <a:endParaRPr sz="1450">
              <a:latin typeface="Times New Roman"/>
              <a:cs typeface="Times New Roman"/>
            </a:endParaRPr>
          </a:p>
        </p:txBody>
      </p:sp>
      <p:sp>
        <p:nvSpPr>
          <p:cNvPr id="6" name="object 6"/>
          <p:cNvSpPr/>
          <p:nvPr/>
        </p:nvSpPr>
        <p:spPr>
          <a:xfrm>
            <a:off x="4526248" y="2116020"/>
            <a:ext cx="380016" cy="70884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643916" y="2142495"/>
            <a:ext cx="144145" cy="470534"/>
          </a:xfrm>
          <a:custGeom>
            <a:avLst/>
            <a:gdLst/>
            <a:ahLst/>
            <a:cxnLst/>
            <a:rect l="l" t="t" r="r" b="b"/>
            <a:pathLst>
              <a:path w="144145" h="470535">
                <a:moveTo>
                  <a:pt x="17231" y="330241"/>
                </a:moveTo>
                <a:lnTo>
                  <a:pt x="9935" y="334526"/>
                </a:lnTo>
                <a:lnTo>
                  <a:pt x="2483" y="338811"/>
                </a:lnTo>
                <a:lnTo>
                  <a:pt x="0" y="348145"/>
                </a:lnTo>
                <a:lnTo>
                  <a:pt x="72029" y="469958"/>
                </a:lnTo>
                <a:lnTo>
                  <a:pt x="90035" y="439505"/>
                </a:lnTo>
                <a:lnTo>
                  <a:pt x="56505" y="439505"/>
                </a:lnTo>
                <a:lnTo>
                  <a:pt x="56505" y="383058"/>
                </a:lnTo>
                <a:lnTo>
                  <a:pt x="31047" y="340035"/>
                </a:lnTo>
                <a:lnTo>
                  <a:pt x="26855" y="332689"/>
                </a:lnTo>
                <a:lnTo>
                  <a:pt x="17231" y="330241"/>
                </a:lnTo>
                <a:close/>
              </a:path>
              <a:path w="144145" h="470535">
                <a:moveTo>
                  <a:pt x="56505" y="383058"/>
                </a:moveTo>
                <a:lnTo>
                  <a:pt x="56505" y="439505"/>
                </a:lnTo>
                <a:lnTo>
                  <a:pt x="87552" y="439505"/>
                </a:lnTo>
                <a:lnTo>
                  <a:pt x="87552" y="431854"/>
                </a:lnTo>
                <a:lnTo>
                  <a:pt x="58678" y="431854"/>
                </a:lnTo>
                <a:lnTo>
                  <a:pt x="72029" y="409292"/>
                </a:lnTo>
                <a:lnTo>
                  <a:pt x="56505" y="383058"/>
                </a:lnTo>
                <a:close/>
              </a:path>
              <a:path w="144145" h="470535">
                <a:moveTo>
                  <a:pt x="126827" y="330241"/>
                </a:moveTo>
                <a:lnTo>
                  <a:pt x="117202" y="332689"/>
                </a:lnTo>
                <a:lnTo>
                  <a:pt x="113011" y="340035"/>
                </a:lnTo>
                <a:lnTo>
                  <a:pt x="87552" y="383058"/>
                </a:lnTo>
                <a:lnTo>
                  <a:pt x="87552" y="439505"/>
                </a:lnTo>
                <a:lnTo>
                  <a:pt x="90035" y="439505"/>
                </a:lnTo>
                <a:lnTo>
                  <a:pt x="144058" y="348145"/>
                </a:lnTo>
                <a:lnTo>
                  <a:pt x="141574" y="338811"/>
                </a:lnTo>
                <a:lnTo>
                  <a:pt x="134123" y="334526"/>
                </a:lnTo>
                <a:lnTo>
                  <a:pt x="126827" y="330241"/>
                </a:lnTo>
                <a:close/>
              </a:path>
              <a:path w="144145" h="470535">
                <a:moveTo>
                  <a:pt x="72029" y="409292"/>
                </a:moveTo>
                <a:lnTo>
                  <a:pt x="58678" y="431854"/>
                </a:lnTo>
                <a:lnTo>
                  <a:pt x="85379" y="431854"/>
                </a:lnTo>
                <a:lnTo>
                  <a:pt x="72029" y="409292"/>
                </a:lnTo>
                <a:close/>
              </a:path>
              <a:path w="144145" h="470535">
                <a:moveTo>
                  <a:pt x="87552" y="383058"/>
                </a:moveTo>
                <a:lnTo>
                  <a:pt x="72029" y="409292"/>
                </a:lnTo>
                <a:lnTo>
                  <a:pt x="85379" y="431854"/>
                </a:lnTo>
                <a:lnTo>
                  <a:pt x="87552" y="431854"/>
                </a:lnTo>
                <a:lnTo>
                  <a:pt x="87552" y="383058"/>
                </a:lnTo>
                <a:close/>
              </a:path>
              <a:path w="144145" h="470535">
                <a:moveTo>
                  <a:pt x="87552" y="0"/>
                </a:moveTo>
                <a:lnTo>
                  <a:pt x="56505" y="0"/>
                </a:lnTo>
                <a:lnTo>
                  <a:pt x="56505" y="383058"/>
                </a:lnTo>
                <a:lnTo>
                  <a:pt x="72029" y="409292"/>
                </a:lnTo>
                <a:lnTo>
                  <a:pt x="87552" y="383058"/>
                </a:lnTo>
                <a:lnTo>
                  <a:pt x="87552" y="0"/>
                </a:lnTo>
                <a:close/>
              </a:path>
            </a:pathLst>
          </a:custGeom>
          <a:solidFill>
            <a:srgbClr val="000000"/>
          </a:solidFill>
        </p:spPr>
        <p:txBody>
          <a:bodyPr wrap="square" lIns="0" tIns="0" rIns="0" bIns="0" rtlCol="0"/>
          <a:lstStyle/>
          <a:p>
            <a:endParaRPr/>
          </a:p>
        </p:txBody>
      </p:sp>
      <p:sp>
        <p:nvSpPr>
          <p:cNvPr id="8" name="object 8"/>
          <p:cNvSpPr/>
          <p:nvPr/>
        </p:nvSpPr>
        <p:spPr>
          <a:xfrm>
            <a:off x="4535562" y="2767933"/>
            <a:ext cx="381879" cy="70884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654007" y="2795938"/>
            <a:ext cx="144145" cy="469900"/>
          </a:xfrm>
          <a:custGeom>
            <a:avLst/>
            <a:gdLst/>
            <a:ahLst/>
            <a:cxnLst/>
            <a:rect l="l" t="t" r="r" b="b"/>
            <a:pathLst>
              <a:path w="144145" h="469900">
                <a:moveTo>
                  <a:pt x="17231" y="330241"/>
                </a:moveTo>
                <a:lnTo>
                  <a:pt x="9935" y="334526"/>
                </a:lnTo>
                <a:lnTo>
                  <a:pt x="2483" y="338658"/>
                </a:lnTo>
                <a:lnTo>
                  <a:pt x="0" y="348145"/>
                </a:lnTo>
                <a:lnTo>
                  <a:pt x="4346" y="355338"/>
                </a:lnTo>
                <a:lnTo>
                  <a:pt x="72029" y="469805"/>
                </a:lnTo>
                <a:lnTo>
                  <a:pt x="89945" y="439505"/>
                </a:lnTo>
                <a:lnTo>
                  <a:pt x="56505" y="439505"/>
                </a:lnTo>
                <a:lnTo>
                  <a:pt x="56505" y="383058"/>
                </a:lnTo>
                <a:lnTo>
                  <a:pt x="31047" y="340035"/>
                </a:lnTo>
                <a:lnTo>
                  <a:pt x="26855" y="332689"/>
                </a:lnTo>
                <a:lnTo>
                  <a:pt x="17231" y="330241"/>
                </a:lnTo>
                <a:close/>
              </a:path>
              <a:path w="144145" h="469900">
                <a:moveTo>
                  <a:pt x="56505" y="383058"/>
                </a:moveTo>
                <a:lnTo>
                  <a:pt x="56505" y="439505"/>
                </a:lnTo>
                <a:lnTo>
                  <a:pt x="87552" y="439505"/>
                </a:lnTo>
                <a:lnTo>
                  <a:pt x="87552" y="431854"/>
                </a:lnTo>
                <a:lnTo>
                  <a:pt x="58678" y="431854"/>
                </a:lnTo>
                <a:lnTo>
                  <a:pt x="72029" y="409292"/>
                </a:lnTo>
                <a:lnTo>
                  <a:pt x="56505" y="383058"/>
                </a:lnTo>
                <a:close/>
              </a:path>
              <a:path w="144145" h="469900">
                <a:moveTo>
                  <a:pt x="126827" y="330241"/>
                </a:moveTo>
                <a:lnTo>
                  <a:pt x="117202" y="332689"/>
                </a:lnTo>
                <a:lnTo>
                  <a:pt x="113011" y="340035"/>
                </a:lnTo>
                <a:lnTo>
                  <a:pt x="87552" y="383058"/>
                </a:lnTo>
                <a:lnTo>
                  <a:pt x="87552" y="439505"/>
                </a:lnTo>
                <a:lnTo>
                  <a:pt x="89945" y="439505"/>
                </a:lnTo>
                <a:lnTo>
                  <a:pt x="139711" y="355338"/>
                </a:lnTo>
                <a:lnTo>
                  <a:pt x="144058" y="348145"/>
                </a:lnTo>
                <a:lnTo>
                  <a:pt x="141574" y="338658"/>
                </a:lnTo>
                <a:lnTo>
                  <a:pt x="134123" y="334526"/>
                </a:lnTo>
                <a:lnTo>
                  <a:pt x="126827" y="330241"/>
                </a:lnTo>
                <a:close/>
              </a:path>
              <a:path w="144145" h="469900">
                <a:moveTo>
                  <a:pt x="72029" y="409292"/>
                </a:moveTo>
                <a:lnTo>
                  <a:pt x="58678" y="431854"/>
                </a:lnTo>
                <a:lnTo>
                  <a:pt x="85379" y="431854"/>
                </a:lnTo>
                <a:lnTo>
                  <a:pt x="72029" y="409292"/>
                </a:lnTo>
                <a:close/>
              </a:path>
              <a:path w="144145" h="469900">
                <a:moveTo>
                  <a:pt x="87552" y="383058"/>
                </a:moveTo>
                <a:lnTo>
                  <a:pt x="72029" y="409292"/>
                </a:lnTo>
                <a:lnTo>
                  <a:pt x="85379" y="431854"/>
                </a:lnTo>
                <a:lnTo>
                  <a:pt x="87552" y="431854"/>
                </a:lnTo>
                <a:lnTo>
                  <a:pt x="87552" y="383058"/>
                </a:lnTo>
                <a:close/>
              </a:path>
              <a:path w="144145" h="469900">
                <a:moveTo>
                  <a:pt x="87552" y="0"/>
                </a:moveTo>
                <a:lnTo>
                  <a:pt x="56505" y="0"/>
                </a:lnTo>
                <a:lnTo>
                  <a:pt x="56505" y="383058"/>
                </a:lnTo>
                <a:lnTo>
                  <a:pt x="72029" y="409292"/>
                </a:lnTo>
                <a:lnTo>
                  <a:pt x="87552" y="383058"/>
                </a:lnTo>
                <a:lnTo>
                  <a:pt x="87552" y="0"/>
                </a:lnTo>
                <a:close/>
              </a:path>
            </a:pathLst>
          </a:custGeom>
          <a:solidFill>
            <a:srgbClr val="000000"/>
          </a:solidFill>
        </p:spPr>
        <p:txBody>
          <a:bodyPr wrap="square" lIns="0" tIns="0" rIns="0" bIns="0" rtlCol="0"/>
          <a:lstStyle/>
          <a:p>
            <a:endParaRPr/>
          </a:p>
        </p:txBody>
      </p:sp>
      <p:sp>
        <p:nvSpPr>
          <p:cNvPr id="10" name="object 10"/>
          <p:cNvSpPr/>
          <p:nvPr/>
        </p:nvSpPr>
        <p:spPr>
          <a:xfrm>
            <a:off x="4544876" y="3397810"/>
            <a:ext cx="381879" cy="70884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664097" y="3425661"/>
            <a:ext cx="144145" cy="469900"/>
          </a:xfrm>
          <a:custGeom>
            <a:avLst/>
            <a:gdLst/>
            <a:ahLst/>
            <a:cxnLst/>
            <a:rect l="l" t="t" r="r" b="b"/>
            <a:pathLst>
              <a:path w="144145" h="469900">
                <a:moveTo>
                  <a:pt x="17231" y="330088"/>
                </a:moveTo>
                <a:lnTo>
                  <a:pt x="9935" y="334373"/>
                </a:lnTo>
                <a:lnTo>
                  <a:pt x="2483" y="338658"/>
                </a:lnTo>
                <a:lnTo>
                  <a:pt x="0" y="347992"/>
                </a:lnTo>
                <a:lnTo>
                  <a:pt x="72029" y="469805"/>
                </a:lnTo>
                <a:lnTo>
                  <a:pt x="89945" y="439505"/>
                </a:lnTo>
                <a:lnTo>
                  <a:pt x="56505" y="439505"/>
                </a:lnTo>
                <a:lnTo>
                  <a:pt x="56505" y="382905"/>
                </a:lnTo>
                <a:lnTo>
                  <a:pt x="31047" y="339882"/>
                </a:lnTo>
                <a:lnTo>
                  <a:pt x="26855" y="332536"/>
                </a:lnTo>
                <a:lnTo>
                  <a:pt x="17231" y="330088"/>
                </a:lnTo>
                <a:close/>
              </a:path>
              <a:path w="144145" h="469900">
                <a:moveTo>
                  <a:pt x="56505" y="382905"/>
                </a:moveTo>
                <a:lnTo>
                  <a:pt x="56505" y="439505"/>
                </a:lnTo>
                <a:lnTo>
                  <a:pt x="87552" y="439505"/>
                </a:lnTo>
                <a:lnTo>
                  <a:pt x="87552" y="431700"/>
                </a:lnTo>
                <a:lnTo>
                  <a:pt x="58678" y="431700"/>
                </a:lnTo>
                <a:lnTo>
                  <a:pt x="72029" y="409139"/>
                </a:lnTo>
                <a:lnTo>
                  <a:pt x="56505" y="382905"/>
                </a:lnTo>
                <a:close/>
              </a:path>
              <a:path w="144145" h="469900">
                <a:moveTo>
                  <a:pt x="126827" y="330088"/>
                </a:moveTo>
                <a:lnTo>
                  <a:pt x="117202" y="332536"/>
                </a:lnTo>
                <a:lnTo>
                  <a:pt x="113011" y="339882"/>
                </a:lnTo>
                <a:lnTo>
                  <a:pt x="87552" y="382905"/>
                </a:lnTo>
                <a:lnTo>
                  <a:pt x="87552" y="439505"/>
                </a:lnTo>
                <a:lnTo>
                  <a:pt x="89945" y="439505"/>
                </a:lnTo>
                <a:lnTo>
                  <a:pt x="144058" y="347992"/>
                </a:lnTo>
                <a:lnTo>
                  <a:pt x="141574" y="338658"/>
                </a:lnTo>
                <a:lnTo>
                  <a:pt x="134123" y="334373"/>
                </a:lnTo>
                <a:lnTo>
                  <a:pt x="126827" y="330088"/>
                </a:lnTo>
                <a:close/>
              </a:path>
              <a:path w="144145" h="469900">
                <a:moveTo>
                  <a:pt x="72029" y="409139"/>
                </a:moveTo>
                <a:lnTo>
                  <a:pt x="58678" y="431700"/>
                </a:lnTo>
                <a:lnTo>
                  <a:pt x="85379" y="431700"/>
                </a:lnTo>
                <a:lnTo>
                  <a:pt x="72029" y="409139"/>
                </a:lnTo>
                <a:close/>
              </a:path>
              <a:path w="144145" h="469900">
                <a:moveTo>
                  <a:pt x="87552" y="382905"/>
                </a:moveTo>
                <a:lnTo>
                  <a:pt x="72029" y="409139"/>
                </a:lnTo>
                <a:lnTo>
                  <a:pt x="85379" y="431700"/>
                </a:lnTo>
                <a:lnTo>
                  <a:pt x="87552" y="431700"/>
                </a:lnTo>
                <a:lnTo>
                  <a:pt x="87552" y="382905"/>
                </a:lnTo>
                <a:close/>
              </a:path>
              <a:path w="144145" h="469900">
                <a:moveTo>
                  <a:pt x="87552" y="0"/>
                </a:moveTo>
                <a:lnTo>
                  <a:pt x="56505" y="0"/>
                </a:lnTo>
                <a:lnTo>
                  <a:pt x="56505" y="382905"/>
                </a:lnTo>
                <a:lnTo>
                  <a:pt x="72029" y="409139"/>
                </a:lnTo>
                <a:lnTo>
                  <a:pt x="87552" y="382905"/>
                </a:lnTo>
                <a:lnTo>
                  <a:pt x="87552" y="0"/>
                </a:lnTo>
                <a:close/>
              </a:path>
            </a:pathLst>
          </a:custGeom>
          <a:solidFill>
            <a:srgbClr val="000000"/>
          </a:solidFill>
        </p:spPr>
        <p:txBody>
          <a:bodyPr wrap="square" lIns="0" tIns="0" rIns="0" bIns="0" rtlCol="0"/>
          <a:lstStyle/>
          <a:p>
            <a:endParaRPr/>
          </a:p>
        </p:txBody>
      </p:sp>
      <p:sp>
        <p:nvSpPr>
          <p:cNvPr id="12" name="object 12"/>
          <p:cNvSpPr/>
          <p:nvPr/>
        </p:nvSpPr>
        <p:spPr>
          <a:xfrm>
            <a:off x="4563504" y="4038704"/>
            <a:ext cx="381879" cy="70884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4681949" y="4065944"/>
            <a:ext cx="144145" cy="470534"/>
          </a:xfrm>
          <a:custGeom>
            <a:avLst/>
            <a:gdLst/>
            <a:ahLst/>
            <a:cxnLst/>
            <a:rect l="l" t="t" r="r" b="b"/>
            <a:pathLst>
              <a:path w="144145" h="470535">
                <a:moveTo>
                  <a:pt x="17231" y="330241"/>
                </a:moveTo>
                <a:lnTo>
                  <a:pt x="9935" y="334526"/>
                </a:lnTo>
                <a:lnTo>
                  <a:pt x="2483" y="338811"/>
                </a:lnTo>
                <a:lnTo>
                  <a:pt x="0" y="348145"/>
                </a:lnTo>
                <a:lnTo>
                  <a:pt x="72029" y="469958"/>
                </a:lnTo>
                <a:lnTo>
                  <a:pt x="90035" y="439505"/>
                </a:lnTo>
                <a:lnTo>
                  <a:pt x="56505" y="439505"/>
                </a:lnTo>
                <a:lnTo>
                  <a:pt x="56505" y="383058"/>
                </a:lnTo>
                <a:lnTo>
                  <a:pt x="31047" y="340035"/>
                </a:lnTo>
                <a:lnTo>
                  <a:pt x="26855" y="332689"/>
                </a:lnTo>
                <a:lnTo>
                  <a:pt x="17231" y="330241"/>
                </a:lnTo>
                <a:close/>
              </a:path>
              <a:path w="144145" h="470535">
                <a:moveTo>
                  <a:pt x="56505" y="383058"/>
                </a:moveTo>
                <a:lnTo>
                  <a:pt x="56505" y="439505"/>
                </a:lnTo>
                <a:lnTo>
                  <a:pt x="87552" y="439505"/>
                </a:lnTo>
                <a:lnTo>
                  <a:pt x="87552" y="431854"/>
                </a:lnTo>
                <a:lnTo>
                  <a:pt x="58678" y="431854"/>
                </a:lnTo>
                <a:lnTo>
                  <a:pt x="72029" y="409292"/>
                </a:lnTo>
                <a:lnTo>
                  <a:pt x="56505" y="383058"/>
                </a:lnTo>
                <a:close/>
              </a:path>
              <a:path w="144145" h="470535">
                <a:moveTo>
                  <a:pt x="126827" y="330241"/>
                </a:moveTo>
                <a:lnTo>
                  <a:pt x="117202" y="332689"/>
                </a:lnTo>
                <a:lnTo>
                  <a:pt x="113011" y="340035"/>
                </a:lnTo>
                <a:lnTo>
                  <a:pt x="87552" y="383058"/>
                </a:lnTo>
                <a:lnTo>
                  <a:pt x="87552" y="439505"/>
                </a:lnTo>
                <a:lnTo>
                  <a:pt x="90035" y="439505"/>
                </a:lnTo>
                <a:lnTo>
                  <a:pt x="144058" y="348145"/>
                </a:lnTo>
                <a:lnTo>
                  <a:pt x="141574" y="338811"/>
                </a:lnTo>
                <a:lnTo>
                  <a:pt x="134123" y="334526"/>
                </a:lnTo>
                <a:lnTo>
                  <a:pt x="126827" y="330241"/>
                </a:lnTo>
                <a:close/>
              </a:path>
              <a:path w="144145" h="470535">
                <a:moveTo>
                  <a:pt x="72029" y="409292"/>
                </a:moveTo>
                <a:lnTo>
                  <a:pt x="58678" y="431854"/>
                </a:lnTo>
                <a:lnTo>
                  <a:pt x="85379" y="431854"/>
                </a:lnTo>
                <a:lnTo>
                  <a:pt x="72029" y="409292"/>
                </a:lnTo>
                <a:close/>
              </a:path>
              <a:path w="144145" h="470535">
                <a:moveTo>
                  <a:pt x="87552" y="383058"/>
                </a:moveTo>
                <a:lnTo>
                  <a:pt x="72029" y="409292"/>
                </a:lnTo>
                <a:lnTo>
                  <a:pt x="85379" y="431854"/>
                </a:lnTo>
                <a:lnTo>
                  <a:pt x="87552" y="431854"/>
                </a:lnTo>
                <a:lnTo>
                  <a:pt x="87552" y="383058"/>
                </a:lnTo>
                <a:close/>
              </a:path>
              <a:path w="144145" h="470535">
                <a:moveTo>
                  <a:pt x="87552" y="0"/>
                </a:moveTo>
                <a:lnTo>
                  <a:pt x="56505" y="0"/>
                </a:lnTo>
                <a:lnTo>
                  <a:pt x="56505" y="383058"/>
                </a:lnTo>
                <a:lnTo>
                  <a:pt x="72029" y="409292"/>
                </a:lnTo>
                <a:lnTo>
                  <a:pt x="87552" y="383058"/>
                </a:lnTo>
                <a:lnTo>
                  <a:pt x="87552" y="0"/>
                </a:lnTo>
                <a:close/>
              </a:path>
            </a:pathLst>
          </a:custGeom>
          <a:solidFill>
            <a:srgbClr val="000000"/>
          </a:solidFill>
        </p:spPr>
        <p:txBody>
          <a:bodyPr wrap="square" lIns="0" tIns="0" rIns="0" bIns="0" rtlCol="0"/>
          <a:lstStyle/>
          <a:p>
            <a:endParaRPr/>
          </a:p>
        </p:txBody>
      </p:sp>
      <p:sp>
        <p:nvSpPr>
          <p:cNvPr id="14" name="object 14"/>
          <p:cNvSpPr/>
          <p:nvPr/>
        </p:nvSpPr>
        <p:spPr>
          <a:xfrm>
            <a:off x="4604487" y="4694366"/>
            <a:ext cx="381879" cy="708840"/>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723086" y="4720918"/>
            <a:ext cx="144145" cy="469900"/>
          </a:xfrm>
          <a:custGeom>
            <a:avLst/>
            <a:gdLst/>
            <a:ahLst/>
            <a:cxnLst/>
            <a:rect l="l" t="t" r="r" b="b"/>
            <a:pathLst>
              <a:path w="144145" h="469900">
                <a:moveTo>
                  <a:pt x="17231" y="330241"/>
                </a:moveTo>
                <a:lnTo>
                  <a:pt x="2483" y="338658"/>
                </a:lnTo>
                <a:lnTo>
                  <a:pt x="0" y="348145"/>
                </a:lnTo>
                <a:lnTo>
                  <a:pt x="4346" y="355338"/>
                </a:lnTo>
                <a:lnTo>
                  <a:pt x="72029" y="469805"/>
                </a:lnTo>
                <a:lnTo>
                  <a:pt x="89945" y="439505"/>
                </a:lnTo>
                <a:lnTo>
                  <a:pt x="56505" y="439505"/>
                </a:lnTo>
                <a:lnTo>
                  <a:pt x="56505" y="382905"/>
                </a:lnTo>
                <a:lnTo>
                  <a:pt x="31047" y="339882"/>
                </a:lnTo>
                <a:lnTo>
                  <a:pt x="26855" y="332689"/>
                </a:lnTo>
                <a:lnTo>
                  <a:pt x="17231" y="330241"/>
                </a:lnTo>
                <a:close/>
              </a:path>
              <a:path w="144145" h="469900">
                <a:moveTo>
                  <a:pt x="56505" y="382905"/>
                </a:moveTo>
                <a:lnTo>
                  <a:pt x="56505" y="439505"/>
                </a:lnTo>
                <a:lnTo>
                  <a:pt x="87552" y="439505"/>
                </a:lnTo>
                <a:lnTo>
                  <a:pt x="87552" y="431700"/>
                </a:lnTo>
                <a:lnTo>
                  <a:pt x="58678" y="431700"/>
                </a:lnTo>
                <a:lnTo>
                  <a:pt x="72029" y="409139"/>
                </a:lnTo>
                <a:lnTo>
                  <a:pt x="56505" y="382905"/>
                </a:lnTo>
                <a:close/>
              </a:path>
              <a:path w="144145" h="469900">
                <a:moveTo>
                  <a:pt x="126827" y="330241"/>
                </a:moveTo>
                <a:lnTo>
                  <a:pt x="117202" y="332689"/>
                </a:lnTo>
                <a:lnTo>
                  <a:pt x="113011" y="339882"/>
                </a:lnTo>
                <a:lnTo>
                  <a:pt x="87552" y="382905"/>
                </a:lnTo>
                <a:lnTo>
                  <a:pt x="87552" y="439505"/>
                </a:lnTo>
                <a:lnTo>
                  <a:pt x="89945" y="439505"/>
                </a:lnTo>
                <a:lnTo>
                  <a:pt x="139711" y="355338"/>
                </a:lnTo>
                <a:lnTo>
                  <a:pt x="144058" y="348145"/>
                </a:lnTo>
                <a:lnTo>
                  <a:pt x="141574" y="338658"/>
                </a:lnTo>
                <a:lnTo>
                  <a:pt x="126827" y="330241"/>
                </a:lnTo>
                <a:close/>
              </a:path>
              <a:path w="144145" h="469900">
                <a:moveTo>
                  <a:pt x="72029" y="409139"/>
                </a:moveTo>
                <a:lnTo>
                  <a:pt x="58678" y="431700"/>
                </a:lnTo>
                <a:lnTo>
                  <a:pt x="85379" y="431700"/>
                </a:lnTo>
                <a:lnTo>
                  <a:pt x="72029" y="409139"/>
                </a:lnTo>
                <a:close/>
              </a:path>
              <a:path w="144145" h="469900">
                <a:moveTo>
                  <a:pt x="87552" y="382905"/>
                </a:moveTo>
                <a:lnTo>
                  <a:pt x="72029" y="409139"/>
                </a:lnTo>
                <a:lnTo>
                  <a:pt x="85379" y="431700"/>
                </a:lnTo>
                <a:lnTo>
                  <a:pt x="87552" y="431700"/>
                </a:lnTo>
                <a:lnTo>
                  <a:pt x="87552" y="382905"/>
                </a:lnTo>
                <a:close/>
              </a:path>
              <a:path w="144145" h="469900">
                <a:moveTo>
                  <a:pt x="87552" y="0"/>
                </a:moveTo>
                <a:lnTo>
                  <a:pt x="56505" y="0"/>
                </a:lnTo>
                <a:lnTo>
                  <a:pt x="56505" y="382905"/>
                </a:lnTo>
                <a:lnTo>
                  <a:pt x="72029" y="409139"/>
                </a:lnTo>
                <a:lnTo>
                  <a:pt x="87552" y="382905"/>
                </a:lnTo>
                <a:lnTo>
                  <a:pt x="87552" y="0"/>
                </a:lnTo>
                <a:close/>
              </a:path>
            </a:pathLst>
          </a:custGeom>
          <a:solidFill>
            <a:srgbClr val="000000"/>
          </a:solidFill>
        </p:spPr>
        <p:txBody>
          <a:bodyPr wrap="square" lIns="0" tIns="0" rIns="0" bIns="0" rtlCol="0"/>
          <a:lstStyle/>
          <a:p>
            <a:endParaRPr/>
          </a:p>
        </p:txBody>
      </p:sp>
      <p:sp>
        <p:nvSpPr>
          <p:cNvPr id="16" name="object 16"/>
          <p:cNvSpPr/>
          <p:nvPr/>
        </p:nvSpPr>
        <p:spPr>
          <a:xfrm>
            <a:off x="4639880" y="5276497"/>
            <a:ext cx="380016" cy="70884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4758015" y="5303813"/>
            <a:ext cx="144145" cy="470534"/>
          </a:xfrm>
          <a:custGeom>
            <a:avLst/>
            <a:gdLst/>
            <a:ahLst/>
            <a:cxnLst/>
            <a:rect l="l" t="t" r="r" b="b"/>
            <a:pathLst>
              <a:path w="144145" h="470535">
                <a:moveTo>
                  <a:pt x="17231" y="330256"/>
                </a:moveTo>
                <a:lnTo>
                  <a:pt x="9935" y="334526"/>
                </a:lnTo>
                <a:lnTo>
                  <a:pt x="2483" y="338780"/>
                </a:lnTo>
                <a:lnTo>
                  <a:pt x="0" y="348145"/>
                </a:lnTo>
                <a:lnTo>
                  <a:pt x="4346" y="355445"/>
                </a:lnTo>
                <a:lnTo>
                  <a:pt x="72029" y="469928"/>
                </a:lnTo>
                <a:lnTo>
                  <a:pt x="89988" y="439551"/>
                </a:lnTo>
                <a:lnTo>
                  <a:pt x="56505" y="439551"/>
                </a:lnTo>
                <a:lnTo>
                  <a:pt x="56505" y="383043"/>
                </a:lnTo>
                <a:lnTo>
                  <a:pt x="31047" y="340019"/>
                </a:lnTo>
                <a:lnTo>
                  <a:pt x="26855" y="332720"/>
                </a:lnTo>
                <a:lnTo>
                  <a:pt x="17231" y="330256"/>
                </a:lnTo>
                <a:close/>
              </a:path>
              <a:path w="144145" h="470535">
                <a:moveTo>
                  <a:pt x="56505" y="383043"/>
                </a:moveTo>
                <a:lnTo>
                  <a:pt x="56505" y="439551"/>
                </a:lnTo>
                <a:lnTo>
                  <a:pt x="87552" y="439551"/>
                </a:lnTo>
                <a:lnTo>
                  <a:pt x="87552" y="431838"/>
                </a:lnTo>
                <a:lnTo>
                  <a:pt x="58678" y="431838"/>
                </a:lnTo>
                <a:lnTo>
                  <a:pt x="72029" y="409277"/>
                </a:lnTo>
                <a:lnTo>
                  <a:pt x="56505" y="383043"/>
                </a:lnTo>
                <a:close/>
              </a:path>
              <a:path w="144145" h="470535">
                <a:moveTo>
                  <a:pt x="126827" y="330256"/>
                </a:moveTo>
                <a:lnTo>
                  <a:pt x="117202" y="332720"/>
                </a:lnTo>
                <a:lnTo>
                  <a:pt x="113011" y="340019"/>
                </a:lnTo>
                <a:lnTo>
                  <a:pt x="87552" y="383043"/>
                </a:lnTo>
                <a:lnTo>
                  <a:pt x="87552" y="439551"/>
                </a:lnTo>
                <a:lnTo>
                  <a:pt x="89988" y="439551"/>
                </a:lnTo>
                <a:lnTo>
                  <a:pt x="139711" y="355445"/>
                </a:lnTo>
                <a:lnTo>
                  <a:pt x="144058" y="348145"/>
                </a:lnTo>
                <a:lnTo>
                  <a:pt x="141574" y="338780"/>
                </a:lnTo>
                <a:lnTo>
                  <a:pt x="134123" y="334526"/>
                </a:lnTo>
                <a:lnTo>
                  <a:pt x="126827" y="330256"/>
                </a:lnTo>
                <a:close/>
              </a:path>
              <a:path w="144145" h="470535">
                <a:moveTo>
                  <a:pt x="72029" y="409277"/>
                </a:moveTo>
                <a:lnTo>
                  <a:pt x="58678" y="431838"/>
                </a:lnTo>
                <a:lnTo>
                  <a:pt x="85379" y="431838"/>
                </a:lnTo>
                <a:lnTo>
                  <a:pt x="72029" y="409277"/>
                </a:lnTo>
                <a:close/>
              </a:path>
              <a:path w="144145" h="470535">
                <a:moveTo>
                  <a:pt x="87552" y="383043"/>
                </a:moveTo>
                <a:lnTo>
                  <a:pt x="72029" y="409277"/>
                </a:lnTo>
                <a:lnTo>
                  <a:pt x="85379" y="431838"/>
                </a:lnTo>
                <a:lnTo>
                  <a:pt x="87552" y="431838"/>
                </a:lnTo>
                <a:lnTo>
                  <a:pt x="87552" y="383043"/>
                </a:lnTo>
                <a:close/>
              </a:path>
              <a:path w="144145" h="470535">
                <a:moveTo>
                  <a:pt x="87552" y="0"/>
                </a:moveTo>
                <a:lnTo>
                  <a:pt x="56505" y="0"/>
                </a:lnTo>
                <a:lnTo>
                  <a:pt x="56505" y="383043"/>
                </a:lnTo>
                <a:lnTo>
                  <a:pt x="72029" y="409277"/>
                </a:lnTo>
                <a:lnTo>
                  <a:pt x="87552" y="383043"/>
                </a:lnTo>
                <a:lnTo>
                  <a:pt x="87552" y="0"/>
                </a:lnTo>
                <a:close/>
              </a:path>
            </a:pathLst>
          </a:custGeom>
          <a:solidFill>
            <a:srgbClr val="000000"/>
          </a:solidFill>
        </p:spPr>
        <p:txBody>
          <a:bodyPr wrap="square" lIns="0" tIns="0" rIns="0" bIns="0" rtlCol="0"/>
          <a:lstStyle/>
          <a:p>
            <a:endParaRPr/>
          </a:p>
        </p:txBody>
      </p:sp>
      <p:sp>
        <p:nvSpPr>
          <p:cNvPr id="18" name="object 18"/>
          <p:cNvSpPr/>
          <p:nvPr/>
        </p:nvSpPr>
        <p:spPr>
          <a:xfrm>
            <a:off x="4634292" y="6027570"/>
            <a:ext cx="381879" cy="70884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4753357" y="6055212"/>
            <a:ext cx="144145" cy="469900"/>
          </a:xfrm>
          <a:custGeom>
            <a:avLst/>
            <a:gdLst/>
            <a:ahLst/>
            <a:cxnLst/>
            <a:rect l="l" t="t" r="r" b="b"/>
            <a:pathLst>
              <a:path w="144145" h="469900">
                <a:moveTo>
                  <a:pt x="17231" y="330210"/>
                </a:moveTo>
                <a:lnTo>
                  <a:pt x="9935" y="334480"/>
                </a:lnTo>
                <a:lnTo>
                  <a:pt x="2483" y="338734"/>
                </a:lnTo>
                <a:lnTo>
                  <a:pt x="0" y="348100"/>
                </a:lnTo>
                <a:lnTo>
                  <a:pt x="4346" y="355399"/>
                </a:lnTo>
                <a:lnTo>
                  <a:pt x="72029" y="469882"/>
                </a:lnTo>
                <a:lnTo>
                  <a:pt x="89988" y="439505"/>
                </a:lnTo>
                <a:lnTo>
                  <a:pt x="56505" y="439505"/>
                </a:lnTo>
                <a:lnTo>
                  <a:pt x="56505" y="383013"/>
                </a:lnTo>
                <a:lnTo>
                  <a:pt x="31047" y="339989"/>
                </a:lnTo>
                <a:lnTo>
                  <a:pt x="26855" y="332674"/>
                </a:lnTo>
                <a:lnTo>
                  <a:pt x="17231" y="330210"/>
                </a:lnTo>
                <a:close/>
              </a:path>
              <a:path w="144145" h="469900">
                <a:moveTo>
                  <a:pt x="56505" y="383013"/>
                </a:moveTo>
                <a:lnTo>
                  <a:pt x="56505" y="439505"/>
                </a:lnTo>
                <a:lnTo>
                  <a:pt x="87552" y="439505"/>
                </a:lnTo>
                <a:lnTo>
                  <a:pt x="87552" y="431808"/>
                </a:lnTo>
                <a:lnTo>
                  <a:pt x="58678" y="431808"/>
                </a:lnTo>
                <a:lnTo>
                  <a:pt x="72029" y="409246"/>
                </a:lnTo>
                <a:lnTo>
                  <a:pt x="56505" y="383013"/>
                </a:lnTo>
                <a:close/>
              </a:path>
              <a:path w="144145" h="469900">
                <a:moveTo>
                  <a:pt x="126827" y="330210"/>
                </a:moveTo>
                <a:lnTo>
                  <a:pt x="117202" y="332674"/>
                </a:lnTo>
                <a:lnTo>
                  <a:pt x="113011" y="339989"/>
                </a:lnTo>
                <a:lnTo>
                  <a:pt x="87552" y="383013"/>
                </a:lnTo>
                <a:lnTo>
                  <a:pt x="87552" y="439505"/>
                </a:lnTo>
                <a:lnTo>
                  <a:pt x="89988" y="439505"/>
                </a:lnTo>
                <a:lnTo>
                  <a:pt x="139711" y="355399"/>
                </a:lnTo>
                <a:lnTo>
                  <a:pt x="144058" y="348100"/>
                </a:lnTo>
                <a:lnTo>
                  <a:pt x="141574" y="338734"/>
                </a:lnTo>
                <a:lnTo>
                  <a:pt x="134123" y="334480"/>
                </a:lnTo>
                <a:lnTo>
                  <a:pt x="126827" y="330210"/>
                </a:lnTo>
                <a:close/>
              </a:path>
              <a:path w="144145" h="469900">
                <a:moveTo>
                  <a:pt x="72029" y="409246"/>
                </a:moveTo>
                <a:lnTo>
                  <a:pt x="58678" y="431808"/>
                </a:lnTo>
                <a:lnTo>
                  <a:pt x="85379" y="431808"/>
                </a:lnTo>
                <a:lnTo>
                  <a:pt x="72029" y="409246"/>
                </a:lnTo>
                <a:close/>
              </a:path>
              <a:path w="144145" h="469900">
                <a:moveTo>
                  <a:pt x="87552" y="383013"/>
                </a:moveTo>
                <a:lnTo>
                  <a:pt x="72029" y="409246"/>
                </a:lnTo>
                <a:lnTo>
                  <a:pt x="85379" y="431808"/>
                </a:lnTo>
                <a:lnTo>
                  <a:pt x="87552" y="431808"/>
                </a:lnTo>
                <a:lnTo>
                  <a:pt x="87552" y="383013"/>
                </a:lnTo>
                <a:close/>
              </a:path>
              <a:path w="144145" h="469900">
                <a:moveTo>
                  <a:pt x="87552" y="0"/>
                </a:moveTo>
                <a:lnTo>
                  <a:pt x="56505" y="0"/>
                </a:lnTo>
                <a:lnTo>
                  <a:pt x="56505" y="383013"/>
                </a:lnTo>
                <a:lnTo>
                  <a:pt x="72029" y="409246"/>
                </a:lnTo>
                <a:lnTo>
                  <a:pt x="87552" y="383013"/>
                </a:lnTo>
                <a:lnTo>
                  <a:pt x="87552" y="0"/>
                </a:lnTo>
                <a:close/>
              </a:path>
            </a:pathLst>
          </a:custGeom>
          <a:solidFill>
            <a:srgbClr val="0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3499" y="609862"/>
            <a:ext cx="1976120" cy="372745"/>
          </a:xfrm>
          <a:prstGeom prst="rect">
            <a:avLst/>
          </a:prstGeom>
        </p:spPr>
        <p:txBody>
          <a:bodyPr vert="horz" wrap="square" lIns="0" tIns="15875" rIns="0" bIns="0" rtlCol="0">
            <a:spAutoFit/>
          </a:bodyPr>
          <a:lstStyle/>
          <a:p>
            <a:pPr marL="12700">
              <a:lnSpc>
                <a:spcPct val="100000"/>
              </a:lnSpc>
              <a:spcBef>
                <a:spcPts val="125"/>
              </a:spcBef>
            </a:pPr>
            <a:r>
              <a:rPr sz="2250" spc="-80" dirty="0">
                <a:solidFill>
                  <a:srgbClr val="000000"/>
                </a:solidFill>
              </a:rPr>
              <a:t>Cold-extraction:-</a:t>
            </a:r>
            <a:endParaRPr sz="2250"/>
          </a:p>
        </p:txBody>
      </p:sp>
      <p:sp>
        <p:nvSpPr>
          <p:cNvPr id="4" name="object 4"/>
          <p:cNvSpPr txBox="1"/>
          <p:nvPr/>
        </p:nvSpPr>
        <p:spPr>
          <a:xfrm>
            <a:off x="68019" y="1106404"/>
            <a:ext cx="9086215" cy="5327997"/>
          </a:xfrm>
          <a:prstGeom prst="rect">
            <a:avLst/>
          </a:prstGeom>
        </p:spPr>
        <p:txBody>
          <a:bodyPr vert="horz" wrap="square" lIns="0" tIns="12065" rIns="0" bIns="0" rtlCol="0">
            <a:spAutoFit/>
          </a:bodyPr>
          <a:lstStyle/>
          <a:p>
            <a:pPr marL="12065">
              <a:lnSpc>
                <a:spcPct val="100000"/>
              </a:lnSpc>
              <a:spcBef>
                <a:spcPts val="95"/>
              </a:spcBef>
            </a:pPr>
            <a:r>
              <a:rPr sz="1950" spc="-75" dirty="0">
                <a:latin typeface="Times New Roman"/>
                <a:cs typeface="Times New Roman"/>
              </a:rPr>
              <a:t>4.0g of </a:t>
            </a:r>
            <a:r>
              <a:rPr sz="1950" spc="-70" dirty="0">
                <a:latin typeface="Times New Roman"/>
                <a:cs typeface="Times New Roman"/>
              </a:rPr>
              <a:t>coarsely </a:t>
            </a:r>
            <a:r>
              <a:rPr sz="1950" spc="-85" dirty="0">
                <a:latin typeface="Times New Roman"/>
                <a:cs typeface="Times New Roman"/>
              </a:rPr>
              <a:t>powdered </a:t>
            </a:r>
            <a:r>
              <a:rPr sz="1950" spc="-70" dirty="0">
                <a:latin typeface="Times New Roman"/>
                <a:cs typeface="Times New Roman"/>
              </a:rPr>
              <a:t>air-dried material, accurately </a:t>
            </a:r>
            <a:r>
              <a:rPr sz="1950" spc="-85" dirty="0">
                <a:latin typeface="Times New Roman"/>
                <a:cs typeface="Times New Roman"/>
              </a:rPr>
              <a:t>weighed, </a:t>
            </a:r>
            <a:r>
              <a:rPr sz="1950" spc="-70" dirty="0">
                <a:latin typeface="Times New Roman"/>
                <a:cs typeface="Times New Roman"/>
              </a:rPr>
              <a:t>in </a:t>
            </a:r>
            <a:r>
              <a:rPr sz="1950" spc="-80" dirty="0">
                <a:latin typeface="Times New Roman"/>
                <a:cs typeface="Times New Roman"/>
              </a:rPr>
              <a:t>a </a:t>
            </a:r>
            <a:r>
              <a:rPr sz="1950" spc="-75" dirty="0">
                <a:latin typeface="Times New Roman"/>
                <a:cs typeface="Times New Roman"/>
              </a:rPr>
              <a:t>glass-stoppered conical</a:t>
            </a:r>
            <a:r>
              <a:rPr sz="1950" spc="335" dirty="0">
                <a:latin typeface="Times New Roman"/>
                <a:cs typeface="Times New Roman"/>
              </a:rPr>
              <a:t> </a:t>
            </a:r>
            <a:r>
              <a:rPr sz="1950" spc="-65" dirty="0">
                <a:latin typeface="Times New Roman"/>
                <a:cs typeface="Times New Roman"/>
              </a:rPr>
              <a:t>flask.</a:t>
            </a:r>
            <a:endParaRPr sz="1950" dirty="0">
              <a:latin typeface="Times New Roman"/>
              <a:cs typeface="Times New Roman"/>
            </a:endParaRPr>
          </a:p>
          <a:p>
            <a:pPr marL="815340" marR="799465" algn="ctr">
              <a:lnSpc>
                <a:spcPct val="292700"/>
              </a:lnSpc>
              <a:spcBef>
                <a:spcPts val="370"/>
              </a:spcBef>
            </a:pPr>
            <a:r>
              <a:rPr sz="1750" spc="-60" dirty="0">
                <a:latin typeface="Times New Roman"/>
                <a:cs typeface="Times New Roman"/>
              </a:rPr>
              <a:t>Macerate </a:t>
            </a:r>
            <a:r>
              <a:rPr sz="1750" spc="-55" dirty="0">
                <a:latin typeface="Times New Roman"/>
                <a:cs typeface="Times New Roman"/>
              </a:rPr>
              <a:t>with </a:t>
            </a:r>
            <a:r>
              <a:rPr sz="1750" spc="-70" dirty="0">
                <a:latin typeface="Times New Roman"/>
                <a:cs typeface="Times New Roman"/>
              </a:rPr>
              <a:t>100ml </a:t>
            </a:r>
            <a:r>
              <a:rPr sz="1750" spc="-50" dirty="0">
                <a:latin typeface="Times New Roman"/>
                <a:cs typeface="Times New Roman"/>
              </a:rPr>
              <a:t>of </a:t>
            </a:r>
            <a:r>
              <a:rPr sz="1750" spc="-55" dirty="0">
                <a:latin typeface="Times New Roman"/>
                <a:cs typeface="Times New Roman"/>
              </a:rPr>
              <a:t>the </a:t>
            </a:r>
            <a:r>
              <a:rPr sz="1750" spc="-50" dirty="0">
                <a:latin typeface="Times New Roman"/>
                <a:cs typeface="Times New Roman"/>
              </a:rPr>
              <a:t>solvent specified </a:t>
            </a:r>
            <a:r>
              <a:rPr sz="1750" spc="-55" dirty="0">
                <a:latin typeface="Times New Roman"/>
                <a:cs typeface="Times New Roman"/>
              </a:rPr>
              <a:t>for the plant material concerned </a:t>
            </a:r>
            <a:r>
              <a:rPr sz="1750" spc="-45" dirty="0">
                <a:latin typeface="Times New Roman"/>
                <a:cs typeface="Times New Roman"/>
              </a:rPr>
              <a:t>for </a:t>
            </a:r>
            <a:r>
              <a:rPr sz="1750" spc="-60" dirty="0">
                <a:latin typeface="Times New Roman"/>
                <a:cs typeface="Times New Roman"/>
              </a:rPr>
              <a:t>6 </a:t>
            </a:r>
            <a:r>
              <a:rPr sz="1750" spc="-50" dirty="0">
                <a:latin typeface="Times New Roman"/>
                <a:cs typeface="Times New Roman"/>
              </a:rPr>
              <a:t>hours,  </a:t>
            </a:r>
            <a:r>
              <a:rPr sz="1750" spc="-60" dirty="0">
                <a:latin typeface="Times New Roman"/>
                <a:cs typeface="Times New Roman"/>
              </a:rPr>
              <a:t>Shaking </a:t>
            </a:r>
            <a:r>
              <a:rPr sz="1750" spc="-50" dirty="0">
                <a:latin typeface="Times New Roman"/>
                <a:cs typeface="Times New Roman"/>
              </a:rPr>
              <a:t>frequently, then </a:t>
            </a:r>
            <a:r>
              <a:rPr sz="1750" spc="-55" dirty="0">
                <a:latin typeface="Times New Roman"/>
                <a:cs typeface="Times New Roman"/>
              </a:rPr>
              <a:t>allow </a:t>
            </a:r>
            <a:r>
              <a:rPr sz="1750" spc="-45" dirty="0">
                <a:latin typeface="Times New Roman"/>
                <a:cs typeface="Times New Roman"/>
              </a:rPr>
              <a:t>to </a:t>
            </a:r>
            <a:r>
              <a:rPr sz="1750" spc="-50" dirty="0">
                <a:latin typeface="Times New Roman"/>
                <a:cs typeface="Times New Roman"/>
              </a:rPr>
              <a:t>stand </a:t>
            </a:r>
            <a:r>
              <a:rPr sz="1750" spc="-45" dirty="0">
                <a:latin typeface="Times New Roman"/>
                <a:cs typeface="Times New Roman"/>
              </a:rPr>
              <a:t>for </a:t>
            </a:r>
            <a:r>
              <a:rPr sz="1750" spc="-60" dirty="0">
                <a:latin typeface="Times New Roman"/>
                <a:cs typeface="Times New Roman"/>
              </a:rPr>
              <a:t>18</a:t>
            </a:r>
            <a:r>
              <a:rPr sz="1750" spc="40" dirty="0">
                <a:latin typeface="Times New Roman"/>
                <a:cs typeface="Times New Roman"/>
              </a:rPr>
              <a:t> </a:t>
            </a:r>
            <a:r>
              <a:rPr lang="en-US" sz="1750" spc="40" dirty="0" smtClean="0">
                <a:latin typeface="Times New Roman"/>
                <a:cs typeface="Times New Roman"/>
              </a:rPr>
              <a:t>-24 </a:t>
            </a:r>
            <a:r>
              <a:rPr sz="1750" spc="-50" dirty="0" smtClean="0">
                <a:latin typeface="Times New Roman"/>
                <a:cs typeface="Times New Roman"/>
              </a:rPr>
              <a:t>hours</a:t>
            </a:r>
            <a:r>
              <a:rPr sz="1750" spc="-50" dirty="0">
                <a:latin typeface="Times New Roman"/>
                <a:cs typeface="Times New Roman"/>
              </a:rPr>
              <a:t>.</a:t>
            </a:r>
            <a:endParaRPr sz="1750" dirty="0">
              <a:latin typeface="Times New Roman"/>
              <a:cs typeface="Times New Roman"/>
            </a:endParaRPr>
          </a:p>
          <a:p>
            <a:pPr marL="2026285" marR="2016125" indent="1905" algn="ctr">
              <a:lnSpc>
                <a:spcPct val="292700"/>
              </a:lnSpc>
              <a:spcBef>
                <a:spcPts val="5"/>
              </a:spcBef>
            </a:pPr>
            <a:r>
              <a:rPr sz="1750" spc="-55" dirty="0">
                <a:latin typeface="Times New Roman"/>
                <a:cs typeface="Times New Roman"/>
              </a:rPr>
              <a:t>Transfer </a:t>
            </a:r>
            <a:r>
              <a:rPr sz="1750" spc="-60" dirty="0">
                <a:latin typeface="Times New Roman"/>
                <a:cs typeface="Times New Roman"/>
              </a:rPr>
              <a:t>25 </a:t>
            </a:r>
            <a:r>
              <a:rPr sz="1750" spc="-75" dirty="0">
                <a:latin typeface="Times New Roman"/>
                <a:cs typeface="Times New Roman"/>
              </a:rPr>
              <a:t>ml </a:t>
            </a:r>
            <a:r>
              <a:rPr sz="1750" spc="-50" dirty="0">
                <a:latin typeface="Times New Roman"/>
                <a:cs typeface="Times New Roman"/>
              </a:rPr>
              <a:t>of </a:t>
            </a:r>
            <a:r>
              <a:rPr sz="1750" spc="-45" dirty="0">
                <a:latin typeface="Times New Roman"/>
                <a:cs typeface="Times New Roman"/>
              </a:rPr>
              <a:t>the filtrate to </a:t>
            </a:r>
            <a:r>
              <a:rPr sz="1750" spc="-55" dirty="0">
                <a:latin typeface="Times New Roman"/>
                <a:cs typeface="Times New Roman"/>
              </a:rPr>
              <a:t>a </a:t>
            </a:r>
            <a:r>
              <a:rPr sz="1750" spc="-50" dirty="0">
                <a:latin typeface="Times New Roman"/>
                <a:cs typeface="Times New Roman"/>
              </a:rPr>
              <a:t>tared flat-bottomed dish  </a:t>
            </a:r>
            <a:r>
              <a:rPr sz="1750" spc="-65" dirty="0">
                <a:latin typeface="Times New Roman"/>
                <a:cs typeface="Times New Roman"/>
              </a:rPr>
              <a:t>Dry </a:t>
            </a:r>
            <a:r>
              <a:rPr sz="1750" spc="-45" dirty="0">
                <a:latin typeface="Times New Roman"/>
                <a:cs typeface="Times New Roman"/>
              </a:rPr>
              <a:t>at </a:t>
            </a:r>
            <a:r>
              <a:rPr sz="1750" spc="-65" dirty="0">
                <a:latin typeface="Times New Roman"/>
                <a:cs typeface="Times New Roman"/>
              </a:rPr>
              <a:t>105°C </a:t>
            </a:r>
            <a:r>
              <a:rPr sz="1750" spc="-45" dirty="0">
                <a:latin typeface="Times New Roman"/>
                <a:cs typeface="Times New Roman"/>
              </a:rPr>
              <a:t>for </a:t>
            </a:r>
            <a:r>
              <a:rPr sz="1750" spc="-60" dirty="0">
                <a:latin typeface="Times New Roman"/>
                <a:cs typeface="Times New Roman"/>
              </a:rPr>
              <a:t>6 </a:t>
            </a:r>
            <a:r>
              <a:rPr sz="1750" spc="-50" dirty="0">
                <a:latin typeface="Times New Roman"/>
                <a:cs typeface="Times New Roman"/>
              </a:rPr>
              <a:t>hours, </a:t>
            </a:r>
            <a:r>
              <a:rPr sz="1750" spc="-55" dirty="0">
                <a:latin typeface="Times New Roman"/>
                <a:cs typeface="Times New Roman"/>
              </a:rPr>
              <a:t>cool </a:t>
            </a:r>
            <a:r>
              <a:rPr sz="1750" spc="-50" dirty="0">
                <a:latin typeface="Times New Roman"/>
                <a:cs typeface="Times New Roman"/>
              </a:rPr>
              <a:t>in </a:t>
            </a:r>
            <a:r>
              <a:rPr sz="1750" spc="-55" dirty="0">
                <a:latin typeface="Times New Roman"/>
                <a:cs typeface="Times New Roman"/>
              </a:rPr>
              <a:t>a desiccator for </a:t>
            </a:r>
            <a:r>
              <a:rPr sz="1750" spc="-60" dirty="0">
                <a:latin typeface="Times New Roman"/>
                <a:cs typeface="Times New Roman"/>
              </a:rPr>
              <a:t>30</a:t>
            </a:r>
            <a:r>
              <a:rPr sz="1750" spc="270" dirty="0">
                <a:latin typeface="Times New Roman"/>
                <a:cs typeface="Times New Roman"/>
              </a:rPr>
              <a:t> </a:t>
            </a:r>
            <a:r>
              <a:rPr sz="1750" spc="-60" dirty="0">
                <a:latin typeface="Times New Roman"/>
                <a:cs typeface="Times New Roman"/>
              </a:rPr>
              <a:t>minutes</a:t>
            </a:r>
            <a:endParaRPr sz="1750" dirty="0">
              <a:latin typeface="Times New Roman"/>
              <a:cs typeface="Times New Roman"/>
            </a:endParaRPr>
          </a:p>
          <a:p>
            <a:pPr>
              <a:lnSpc>
                <a:spcPct val="100000"/>
              </a:lnSpc>
            </a:pPr>
            <a:endParaRPr sz="2000" dirty="0">
              <a:latin typeface="Times New Roman"/>
              <a:cs typeface="Times New Roman"/>
            </a:endParaRPr>
          </a:p>
          <a:p>
            <a:pPr marL="6985" algn="ctr">
              <a:lnSpc>
                <a:spcPct val="100000"/>
              </a:lnSpc>
              <a:spcBef>
                <a:spcPts val="1770"/>
              </a:spcBef>
            </a:pPr>
            <a:r>
              <a:rPr sz="1750" spc="-65" dirty="0">
                <a:latin typeface="Times New Roman"/>
                <a:cs typeface="Times New Roman"/>
              </a:rPr>
              <a:t>Weigh </a:t>
            </a:r>
            <a:r>
              <a:rPr sz="1750" spc="-90" dirty="0">
                <a:latin typeface="Times New Roman"/>
                <a:cs typeface="Times New Roman"/>
              </a:rPr>
              <a:t>&amp; </a:t>
            </a:r>
            <a:r>
              <a:rPr sz="1750" spc="-50" dirty="0">
                <a:latin typeface="Times New Roman"/>
                <a:cs typeface="Times New Roman"/>
              </a:rPr>
              <a:t>calculate the </a:t>
            </a:r>
            <a:r>
              <a:rPr sz="1750" spc="-55" dirty="0">
                <a:latin typeface="Times New Roman"/>
                <a:cs typeface="Times New Roman"/>
              </a:rPr>
              <a:t>content </a:t>
            </a:r>
            <a:r>
              <a:rPr sz="1750" spc="-60" dirty="0">
                <a:latin typeface="Times New Roman"/>
                <a:cs typeface="Times New Roman"/>
              </a:rPr>
              <a:t>of </a:t>
            </a:r>
            <a:r>
              <a:rPr sz="1750" spc="-50" dirty="0">
                <a:latin typeface="Times New Roman"/>
                <a:cs typeface="Times New Roman"/>
              </a:rPr>
              <a:t>extract </a:t>
            </a:r>
            <a:r>
              <a:rPr sz="1750" spc="-45" dirty="0">
                <a:latin typeface="Times New Roman"/>
                <a:cs typeface="Times New Roman"/>
              </a:rPr>
              <a:t>in </a:t>
            </a:r>
            <a:r>
              <a:rPr sz="1750" spc="-90" dirty="0">
                <a:latin typeface="Times New Roman"/>
                <a:cs typeface="Times New Roman"/>
              </a:rPr>
              <a:t>mg </a:t>
            </a:r>
            <a:r>
              <a:rPr sz="1750" spc="-50" dirty="0">
                <a:latin typeface="Times New Roman"/>
                <a:cs typeface="Times New Roman"/>
              </a:rPr>
              <a:t>per </a:t>
            </a:r>
            <a:r>
              <a:rPr sz="1750" spc="-60" dirty="0">
                <a:latin typeface="Times New Roman"/>
                <a:cs typeface="Times New Roman"/>
              </a:rPr>
              <a:t>g </a:t>
            </a:r>
            <a:r>
              <a:rPr sz="1750" spc="-45" dirty="0">
                <a:latin typeface="Times New Roman"/>
                <a:cs typeface="Times New Roman"/>
              </a:rPr>
              <a:t>of </a:t>
            </a:r>
            <a:r>
              <a:rPr sz="1750" spc="-50" dirty="0">
                <a:latin typeface="Times New Roman"/>
                <a:cs typeface="Times New Roman"/>
              </a:rPr>
              <a:t>air-dried</a:t>
            </a:r>
            <a:r>
              <a:rPr sz="1750" spc="315" dirty="0">
                <a:latin typeface="Times New Roman"/>
                <a:cs typeface="Times New Roman"/>
              </a:rPr>
              <a:t> </a:t>
            </a:r>
            <a:r>
              <a:rPr sz="1750" spc="-50" dirty="0">
                <a:latin typeface="Times New Roman"/>
                <a:cs typeface="Times New Roman"/>
              </a:rPr>
              <a:t>material</a:t>
            </a:r>
            <a:r>
              <a:rPr sz="1750" spc="-50" dirty="0" smtClean="0">
                <a:latin typeface="Times New Roman"/>
                <a:cs typeface="Times New Roman"/>
              </a:rPr>
              <a:t>.</a:t>
            </a:r>
            <a:endParaRPr lang="en-US" sz="1750" spc="-50" dirty="0" smtClean="0">
              <a:latin typeface="Times New Roman"/>
              <a:cs typeface="Times New Roman"/>
            </a:endParaRPr>
          </a:p>
          <a:p>
            <a:pPr marL="6985" algn="ctr">
              <a:lnSpc>
                <a:spcPct val="100000"/>
              </a:lnSpc>
              <a:spcBef>
                <a:spcPts val="1770"/>
              </a:spcBef>
            </a:pPr>
            <a:r>
              <a:rPr lang="en-US" sz="1750" dirty="0">
                <a:latin typeface="Times New Roman"/>
                <a:cs typeface="Times New Roman"/>
                <a:hlinkClick r:id="rId2"/>
              </a:rPr>
              <a:t>https://</a:t>
            </a:r>
            <a:r>
              <a:rPr lang="en-US" sz="1750" dirty="0" smtClean="0">
                <a:latin typeface="Times New Roman"/>
                <a:cs typeface="Times New Roman"/>
                <a:hlinkClick r:id="rId2"/>
              </a:rPr>
              <a:t>www.youtube.com/watch?v=RU4nr0xxMo0</a:t>
            </a:r>
            <a:endParaRPr lang="en-US" sz="1750" dirty="0" smtClean="0">
              <a:latin typeface="Times New Roman"/>
              <a:cs typeface="Times New Roman"/>
            </a:endParaRPr>
          </a:p>
          <a:p>
            <a:pPr marL="6985" algn="ctr">
              <a:lnSpc>
                <a:spcPct val="100000"/>
              </a:lnSpc>
              <a:spcBef>
                <a:spcPts val="1770"/>
              </a:spcBef>
            </a:pPr>
            <a:r>
              <a:rPr lang="en-US" sz="1750" dirty="0">
                <a:latin typeface="Times New Roman"/>
                <a:cs typeface="Times New Roman"/>
                <a:hlinkClick r:id="rId3"/>
              </a:rPr>
              <a:t>https://www.youtube.com/watch?v=w8zi99R2t2o</a:t>
            </a:r>
            <a:endParaRPr sz="1750" dirty="0">
              <a:latin typeface="Times New Roman"/>
              <a:cs typeface="Times New Roman"/>
            </a:endParaRPr>
          </a:p>
        </p:txBody>
      </p:sp>
      <p:sp>
        <p:nvSpPr>
          <p:cNvPr id="5" name="object 5"/>
          <p:cNvSpPr/>
          <p:nvPr/>
        </p:nvSpPr>
        <p:spPr>
          <a:xfrm>
            <a:off x="4611424" y="1356259"/>
            <a:ext cx="460979" cy="95355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757375" y="1392902"/>
            <a:ext cx="169545" cy="632460"/>
          </a:xfrm>
          <a:custGeom>
            <a:avLst/>
            <a:gdLst/>
            <a:ahLst/>
            <a:cxnLst/>
            <a:rect l="l" t="t" r="r" b="b"/>
            <a:pathLst>
              <a:path w="169545" h="632460">
                <a:moveTo>
                  <a:pt x="16235" y="447353"/>
                </a:moveTo>
                <a:lnTo>
                  <a:pt x="9215" y="450016"/>
                </a:lnTo>
                <a:lnTo>
                  <a:pt x="3601" y="455465"/>
                </a:lnTo>
                <a:lnTo>
                  <a:pt x="459" y="462574"/>
                </a:lnTo>
                <a:lnTo>
                  <a:pt x="0" y="470455"/>
                </a:lnTo>
                <a:lnTo>
                  <a:pt x="2436" y="478220"/>
                </a:lnTo>
                <a:lnTo>
                  <a:pt x="84538" y="632205"/>
                </a:lnTo>
                <a:lnTo>
                  <a:pt x="106381" y="591239"/>
                </a:lnTo>
                <a:lnTo>
                  <a:pt x="65707" y="591239"/>
                </a:lnTo>
                <a:lnTo>
                  <a:pt x="65707" y="515304"/>
                </a:lnTo>
                <a:lnTo>
                  <a:pt x="34825" y="457427"/>
                </a:lnTo>
                <a:lnTo>
                  <a:pt x="29923" y="451290"/>
                </a:lnTo>
                <a:lnTo>
                  <a:pt x="23432" y="447855"/>
                </a:lnTo>
                <a:lnTo>
                  <a:pt x="16235" y="447353"/>
                </a:lnTo>
                <a:close/>
              </a:path>
              <a:path w="169545" h="632460">
                <a:moveTo>
                  <a:pt x="65707" y="515304"/>
                </a:moveTo>
                <a:lnTo>
                  <a:pt x="65707" y="591239"/>
                </a:lnTo>
                <a:lnTo>
                  <a:pt x="103369" y="591239"/>
                </a:lnTo>
                <a:lnTo>
                  <a:pt x="103369" y="580945"/>
                </a:lnTo>
                <a:lnTo>
                  <a:pt x="68344" y="580945"/>
                </a:lnTo>
                <a:lnTo>
                  <a:pt x="84538" y="550595"/>
                </a:lnTo>
                <a:lnTo>
                  <a:pt x="65707" y="515304"/>
                </a:lnTo>
                <a:close/>
              </a:path>
              <a:path w="169545" h="632460">
                <a:moveTo>
                  <a:pt x="152841" y="447353"/>
                </a:moveTo>
                <a:lnTo>
                  <a:pt x="145644" y="447855"/>
                </a:lnTo>
                <a:lnTo>
                  <a:pt x="139154" y="451290"/>
                </a:lnTo>
                <a:lnTo>
                  <a:pt x="134252" y="457427"/>
                </a:lnTo>
                <a:lnTo>
                  <a:pt x="103369" y="515304"/>
                </a:lnTo>
                <a:lnTo>
                  <a:pt x="103369" y="591239"/>
                </a:lnTo>
                <a:lnTo>
                  <a:pt x="106381" y="591239"/>
                </a:lnTo>
                <a:lnTo>
                  <a:pt x="166641" y="478220"/>
                </a:lnTo>
                <a:lnTo>
                  <a:pt x="169077" y="470455"/>
                </a:lnTo>
                <a:lnTo>
                  <a:pt x="168618" y="462574"/>
                </a:lnTo>
                <a:lnTo>
                  <a:pt x="165476" y="455465"/>
                </a:lnTo>
                <a:lnTo>
                  <a:pt x="159862" y="450016"/>
                </a:lnTo>
                <a:lnTo>
                  <a:pt x="152841" y="447353"/>
                </a:lnTo>
                <a:close/>
              </a:path>
              <a:path w="169545" h="632460">
                <a:moveTo>
                  <a:pt x="84538" y="550595"/>
                </a:moveTo>
                <a:lnTo>
                  <a:pt x="68344" y="580945"/>
                </a:lnTo>
                <a:lnTo>
                  <a:pt x="100733" y="580945"/>
                </a:lnTo>
                <a:lnTo>
                  <a:pt x="84538" y="550595"/>
                </a:lnTo>
                <a:close/>
              </a:path>
              <a:path w="169545" h="632460">
                <a:moveTo>
                  <a:pt x="103369" y="515304"/>
                </a:moveTo>
                <a:lnTo>
                  <a:pt x="84538" y="550595"/>
                </a:lnTo>
                <a:lnTo>
                  <a:pt x="100733" y="580945"/>
                </a:lnTo>
                <a:lnTo>
                  <a:pt x="103369" y="580945"/>
                </a:lnTo>
                <a:lnTo>
                  <a:pt x="103369" y="515304"/>
                </a:lnTo>
                <a:close/>
              </a:path>
              <a:path w="169545" h="632460">
                <a:moveTo>
                  <a:pt x="103369" y="0"/>
                </a:moveTo>
                <a:lnTo>
                  <a:pt x="65707" y="0"/>
                </a:lnTo>
                <a:lnTo>
                  <a:pt x="65707" y="515304"/>
                </a:lnTo>
                <a:lnTo>
                  <a:pt x="84538" y="550595"/>
                </a:lnTo>
                <a:lnTo>
                  <a:pt x="103369" y="515304"/>
                </a:lnTo>
                <a:lnTo>
                  <a:pt x="103369" y="0"/>
                </a:lnTo>
                <a:close/>
              </a:path>
            </a:pathLst>
          </a:custGeom>
          <a:solidFill>
            <a:srgbClr val="000000"/>
          </a:solidFill>
        </p:spPr>
        <p:txBody>
          <a:bodyPr wrap="square" lIns="0" tIns="0" rIns="0" bIns="0" rtlCol="0"/>
          <a:lstStyle/>
          <a:p>
            <a:endParaRPr/>
          </a:p>
        </p:txBody>
      </p:sp>
      <p:sp>
        <p:nvSpPr>
          <p:cNvPr id="7" name="object 7"/>
          <p:cNvSpPr/>
          <p:nvPr/>
        </p:nvSpPr>
        <p:spPr>
          <a:xfrm>
            <a:off x="4606905" y="2183829"/>
            <a:ext cx="463239" cy="95602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754550" y="2221501"/>
            <a:ext cx="169545" cy="632460"/>
          </a:xfrm>
          <a:custGeom>
            <a:avLst/>
            <a:gdLst/>
            <a:ahLst/>
            <a:cxnLst/>
            <a:rect l="l" t="t" r="r" b="b"/>
            <a:pathLst>
              <a:path w="169545" h="632460">
                <a:moveTo>
                  <a:pt x="16235" y="447353"/>
                </a:moveTo>
                <a:lnTo>
                  <a:pt x="9215" y="450016"/>
                </a:lnTo>
                <a:lnTo>
                  <a:pt x="3601" y="455375"/>
                </a:lnTo>
                <a:lnTo>
                  <a:pt x="459" y="462471"/>
                </a:lnTo>
                <a:lnTo>
                  <a:pt x="0" y="470339"/>
                </a:lnTo>
                <a:lnTo>
                  <a:pt x="2436" y="478014"/>
                </a:lnTo>
                <a:lnTo>
                  <a:pt x="84538" y="631999"/>
                </a:lnTo>
                <a:lnTo>
                  <a:pt x="106271" y="591239"/>
                </a:lnTo>
                <a:lnTo>
                  <a:pt x="65707" y="591239"/>
                </a:lnTo>
                <a:lnTo>
                  <a:pt x="65707" y="515304"/>
                </a:lnTo>
                <a:lnTo>
                  <a:pt x="34825" y="457427"/>
                </a:lnTo>
                <a:lnTo>
                  <a:pt x="29923" y="451290"/>
                </a:lnTo>
                <a:lnTo>
                  <a:pt x="23432" y="447855"/>
                </a:lnTo>
                <a:lnTo>
                  <a:pt x="16235" y="447353"/>
                </a:lnTo>
                <a:close/>
              </a:path>
              <a:path w="169545" h="632460">
                <a:moveTo>
                  <a:pt x="65707" y="515304"/>
                </a:moveTo>
                <a:lnTo>
                  <a:pt x="65707" y="591239"/>
                </a:lnTo>
                <a:lnTo>
                  <a:pt x="103369" y="591239"/>
                </a:lnTo>
                <a:lnTo>
                  <a:pt x="103369" y="580945"/>
                </a:lnTo>
                <a:lnTo>
                  <a:pt x="68344" y="580945"/>
                </a:lnTo>
                <a:lnTo>
                  <a:pt x="84538" y="550595"/>
                </a:lnTo>
                <a:lnTo>
                  <a:pt x="65707" y="515304"/>
                </a:lnTo>
                <a:close/>
              </a:path>
              <a:path w="169545" h="632460">
                <a:moveTo>
                  <a:pt x="152841" y="447353"/>
                </a:moveTo>
                <a:lnTo>
                  <a:pt x="145644" y="447855"/>
                </a:lnTo>
                <a:lnTo>
                  <a:pt x="139154" y="451290"/>
                </a:lnTo>
                <a:lnTo>
                  <a:pt x="134252" y="457427"/>
                </a:lnTo>
                <a:lnTo>
                  <a:pt x="103369" y="515304"/>
                </a:lnTo>
                <a:lnTo>
                  <a:pt x="103369" y="591239"/>
                </a:lnTo>
                <a:lnTo>
                  <a:pt x="106271" y="591239"/>
                </a:lnTo>
                <a:lnTo>
                  <a:pt x="166641" y="478014"/>
                </a:lnTo>
                <a:lnTo>
                  <a:pt x="169077" y="470339"/>
                </a:lnTo>
                <a:lnTo>
                  <a:pt x="168618" y="462471"/>
                </a:lnTo>
                <a:lnTo>
                  <a:pt x="165476" y="455375"/>
                </a:lnTo>
                <a:lnTo>
                  <a:pt x="159862" y="450016"/>
                </a:lnTo>
                <a:lnTo>
                  <a:pt x="152841" y="447353"/>
                </a:lnTo>
                <a:close/>
              </a:path>
              <a:path w="169545" h="632460">
                <a:moveTo>
                  <a:pt x="84538" y="550595"/>
                </a:moveTo>
                <a:lnTo>
                  <a:pt x="68344" y="580945"/>
                </a:lnTo>
                <a:lnTo>
                  <a:pt x="100733" y="580945"/>
                </a:lnTo>
                <a:lnTo>
                  <a:pt x="84538" y="550595"/>
                </a:lnTo>
                <a:close/>
              </a:path>
              <a:path w="169545" h="632460">
                <a:moveTo>
                  <a:pt x="103369" y="515304"/>
                </a:moveTo>
                <a:lnTo>
                  <a:pt x="84538" y="550595"/>
                </a:lnTo>
                <a:lnTo>
                  <a:pt x="100733" y="580945"/>
                </a:lnTo>
                <a:lnTo>
                  <a:pt x="103369" y="580945"/>
                </a:lnTo>
                <a:lnTo>
                  <a:pt x="103369" y="515304"/>
                </a:lnTo>
                <a:close/>
              </a:path>
              <a:path w="169545" h="632460">
                <a:moveTo>
                  <a:pt x="103369" y="0"/>
                </a:moveTo>
                <a:lnTo>
                  <a:pt x="65707" y="0"/>
                </a:lnTo>
                <a:lnTo>
                  <a:pt x="65707" y="515304"/>
                </a:lnTo>
                <a:lnTo>
                  <a:pt x="84538" y="550595"/>
                </a:lnTo>
                <a:lnTo>
                  <a:pt x="103369" y="515304"/>
                </a:lnTo>
                <a:lnTo>
                  <a:pt x="103369" y="0"/>
                </a:lnTo>
                <a:close/>
              </a:path>
            </a:pathLst>
          </a:custGeom>
          <a:solidFill>
            <a:srgbClr val="000000"/>
          </a:solidFill>
        </p:spPr>
        <p:txBody>
          <a:bodyPr wrap="square" lIns="0" tIns="0" rIns="0" bIns="0" rtlCol="0"/>
          <a:lstStyle/>
          <a:p>
            <a:endParaRPr/>
          </a:p>
        </p:txBody>
      </p:sp>
      <p:sp>
        <p:nvSpPr>
          <p:cNvPr id="9" name="object 9"/>
          <p:cNvSpPr/>
          <p:nvPr/>
        </p:nvSpPr>
        <p:spPr>
          <a:xfrm>
            <a:off x="4634021" y="2964379"/>
            <a:ext cx="463239" cy="953558"/>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780913" y="3001723"/>
            <a:ext cx="169545" cy="632460"/>
          </a:xfrm>
          <a:custGeom>
            <a:avLst/>
            <a:gdLst/>
            <a:ahLst/>
            <a:cxnLst/>
            <a:rect l="l" t="t" r="r" b="b"/>
            <a:pathLst>
              <a:path w="169545" h="632460">
                <a:moveTo>
                  <a:pt x="16235" y="447263"/>
                </a:moveTo>
                <a:lnTo>
                  <a:pt x="9215" y="449811"/>
                </a:lnTo>
                <a:lnTo>
                  <a:pt x="3601" y="455259"/>
                </a:lnTo>
                <a:lnTo>
                  <a:pt x="459" y="462368"/>
                </a:lnTo>
                <a:lnTo>
                  <a:pt x="0" y="470249"/>
                </a:lnTo>
                <a:lnTo>
                  <a:pt x="2436" y="478014"/>
                </a:lnTo>
                <a:lnTo>
                  <a:pt x="84538" y="631999"/>
                </a:lnTo>
                <a:lnTo>
                  <a:pt x="106271" y="591239"/>
                </a:lnTo>
                <a:lnTo>
                  <a:pt x="65707" y="591239"/>
                </a:lnTo>
                <a:lnTo>
                  <a:pt x="65707" y="515099"/>
                </a:lnTo>
                <a:lnTo>
                  <a:pt x="34825" y="457222"/>
                </a:lnTo>
                <a:lnTo>
                  <a:pt x="29923" y="451200"/>
                </a:lnTo>
                <a:lnTo>
                  <a:pt x="23432" y="447803"/>
                </a:lnTo>
                <a:lnTo>
                  <a:pt x="16235" y="447263"/>
                </a:lnTo>
                <a:close/>
              </a:path>
              <a:path w="169545" h="632460">
                <a:moveTo>
                  <a:pt x="65707" y="515099"/>
                </a:moveTo>
                <a:lnTo>
                  <a:pt x="65707" y="591239"/>
                </a:lnTo>
                <a:lnTo>
                  <a:pt x="103369" y="591239"/>
                </a:lnTo>
                <a:lnTo>
                  <a:pt x="103369" y="580740"/>
                </a:lnTo>
                <a:lnTo>
                  <a:pt x="68344" y="580740"/>
                </a:lnTo>
                <a:lnTo>
                  <a:pt x="84538" y="550389"/>
                </a:lnTo>
                <a:lnTo>
                  <a:pt x="65707" y="515099"/>
                </a:lnTo>
                <a:close/>
              </a:path>
              <a:path w="169545" h="632460">
                <a:moveTo>
                  <a:pt x="152841" y="447263"/>
                </a:moveTo>
                <a:lnTo>
                  <a:pt x="145644" y="447803"/>
                </a:lnTo>
                <a:lnTo>
                  <a:pt x="139154" y="451200"/>
                </a:lnTo>
                <a:lnTo>
                  <a:pt x="134252" y="457222"/>
                </a:lnTo>
                <a:lnTo>
                  <a:pt x="103369" y="515099"/>
                </a:lnTo>
                <a:lnTo>
                  <a:pt x="103369" y="591239"/>
                </a:lnTo>
                <a:lnTo>
                  <a:pt x="106271" y="591239"/>
                </a:lnTo>
                <a:lnTo>
                  <a:pt x="166641" y="478014"/>
                </a:lnTo>
                <a:lnTo>
                  <a:pt x="169077" y="470249"/>
                </a:lnTo>
                <a:lnTo>
                  <a:pt x="168618" y="462368"/>
                </a:lnTo>
                <a:lnTo>
                  <a:pt x="165476" y="455259"/>
                </a:lnTo>
                <a:lnTo>
                  <a:pt x="159862" y="449811"/>
                </a:lnTo>
                <a:lnTo>
                  <a:pt x="152841" y="447263"/>
                </a:lnTo>
                <a:close/>
              </a:path>
              <a:path w="169545" h="632460">
                <a:moveTo>
                  <a:pt x="84538" y="550389"/>
                </a:moveTo>
                <a:lnTo>
                  <a:pt x="68344" y="580740"/>
                </a:lnTo>
                <a:lnTo>
                  <a:pt x="100733" y="580740"/>
                </a:lnTo>
                <a:lnTo>
                  <a:pt x="84538" y="550389"/>
                </a:lnTo>
                <a:close/>
              </a:path>
              <a:path w="169545" h="632460">
                <a:moveTo>
                  <a:pt x="103369" y="515099"/>
                </a:moveTo>
                <a:lnTo>
                  <a:pt x="84538" y="550389"/>
                </a:lnTo>
                <a:lnTo>
                  <a:pt x="100733" y="580740"/>
                </a:lnTo>
                <a:lnTo>
                  <a:pt x="103369" y="580740"/>
                </a:lnTo>
                <a:lnTo>
                  <a:pt x="103369" y="515099"/>
                </a:lnTo>
                <a:close/>
              </a:path>
              <a:path w="169545" h="632460">
                <a:moveTo>
                  <a:pt x="103369" y="0"/>
                </a:moveTo>
                <a:lnTo>
                  <a:pt x="65707" y="0"/>
                </a:lnTo>
                <a:lnTo>
                  <a:pt x="65707" y="515099"/>
                </a:lnTo>
                <a:lnTo>
                  <a:pt x="84538" y="550389"/>
                </a:lnTo>
                <a:lnTo>
                  <a:pt x="103369" y="515099"/>
                </a:lnTo>
                <a:lnTo>
                  <a:pt x="103369" y="0"/>
                </a:lnTo>
                <a:close/>
              </a:path>
            </a:pathLst>
          </a:custGeom>
          <a:solidFill>
            <a:srgbClr val="000000"/>
          </a:solidFill>
        </p:spPr>
        <p:txBody>
          <a:bodyPr wrap="square" lIns="0" tIns="0" rIns="0" bIns="0" rtlCol="0"/>
          <a:lstStyle/>
          <a:p>
            <a:endParaRPr/>
          </a:p>
        </p:txBody>
      </p:sp>
      <p:sp>
        <p:nvSpPr>
          <p:cNvPr id="11" name="object 11"/>
          <p:cNvSpPr/>
          <p:nvPr/>
        </p:nvSpPr>
        <p:spPr>
          <a:xfrm>
            <a:off x="4647579" y="3727720"/>
            <a:ext cx="463239" cy="953558"/>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795037" y="3765351"/>
            <a:ext cx="169545" cy="632460"/>
          </a:xfrm>
          <a:custGeom>
            <a:avLst/>
            <a:gdLst/>
            <a:ahLst/>
            <a:cxnLst/>
            <a:rect l="l" t="t" r="r" b="b"/>
            <a:pathLst>
              <a:path w="169545" h="632460">
                <a:moveTo>
                  <a:pt x="16235" y="447297"/>
                </a:moveTo>
                <a:lnTo>
                  <a:pt x="9215" y="449934"/>
                </a:lnTo>
                <a:lnTo>
                  <a:pt x="3601" y="455368"/>
                </a:lnTo>
                <a:lnTo>
                  <a:pt x="459" y="462479"/>
                </a:lnTo>
                <a:lnTo>
                  <a:pt x="0" y="470358"/>
                </a:lnTo>
                <a:lnTo>
                  <a:pt x="2436" y="478096"/>
                </a:lnTo>
                <a:lnTo>
                  <a:pt x="84538" y="632082"/>
                </a:lnTo>
                <a:lnTo>
                  <a:pt x="106315" y="591239"/>
                </a:lnTo>
                <a:lnTo>
                  <a:pt x="65707" y="591239"/>
                </a:lnTo>
                <a:lnTo>
                  <a:pt x="65707" y="515222"/>
                </a:lnTo>
                <a:lnTo>
                  <a:pt x="34825" y="457345"/>
                </a:lnTo>
                <a:lnTo>
                  <a:pt x="29923" y="451240"/>
                </a:lnTo>
                <a:lnTo>
                  <a:pt x="23432" y="447811"/>
                </a:lnTo>
                <a:lnTo>
                  <a:pt x="16235" y="447297"/>
                </a:lnTo>
                <a:close/>
              </a:path>
              <a:path w="169545" h="632460">
                <a:moveTo>
                  <a:pt x="65707" y="515222"/>
                </a:moveTo>
                <a:lnTo>
                  <a:pt x="65707" y="591239"/>
                </a:lnTo>
                <a:lnTo>
                  <a:pt x="103369" y="591239"/>
                </a:lnTo>
                <a:lnTo>
                  <a:pt x="103369" y="580863"/>
                </a:lnTo>
                <a:lnTo>
                  <a:pt x="68344" y="580863"/>
                </a:lnTo>
                <a:lnTo>
                  <a:pt x="84538" y="550513"/>
                </a:lnTo>
                <a:lnTo>
                  <a:pt x="65707" y="515222"/>
                </a:lnTo>
                <a:close/>
              </a:path>
              <a:path w="169545" h="632460">
                <a:moveTo>
                  <a:pt x="152841" y="447297"/>
                </a:moveTo>
                <a:lnTo>
                  <a:pt x="145644" y="447811"/>
                </a:lnTo>
                <a:lnTo>
                  <a:pt x="139154" y="451240"/>
                </a:lnTo>
                <a:lnTo>
                  <a:pt x="134252" y="457345"/>
                </a:lnTo>
                <a:lnTo>
                  <a:pt x="103369" y="515222"/>
                </a:lnTo>
                <a:lnTo>
                  <a:pt x="103369" y="591239"/>
                </a:lnTo>
                <a:lnTo>
                  <a:pt x="106315" y="591239"/>
                </a:lnTo>
                <a:lnTo>
                  <a:pt x="166641" y="478096"/>
                </a:lnTo>
                <a:lnTo>
                  <a:pt x="169077" y="470358"/>
                </a:lnTo>
                <a:lnTo>
                  <a:pt x="168618" y="462479"/>
                </a:lnTo>
                <a:lnTo>
                  <a:pt x="165476" y="455368"/>
                </a:lnTo>
                <a:lnTo>
                  <a:pt x="159862" y="449934"/>
                </a:lnTo>
                <a:lnTo>
                  <a:pt x="152841" y="447297"/>
                </a:lnTo>
                <a:close/>
              </a:path>
              <a:path w="169545" h="632460">
                <a:moveTo>
                  <a:pt x="84538" y="550513"/>
                </a:moveTo>
                <a:lnTo>
                  <a:pt x="68344" y="580863"/>
                </a:lnTo>
                <a:lnTo>
                  <a:pt x="100733" y="580863"/>
                </a:lnTo>
                <a:lnTo>
                  <a:pt x="84538" y="550513"/>
                </a:lnTo>
                <a:close/>
              </a:path>
              <a:path w="169545" h="632460">
                <a:moveTo>
                  <a:pt x="103369" y="515222"/>
                </a:moveTo>
                <a:lnTo>
                  <a:pt x="84538" y="550513"/>
                </a:lnTo>
                <a:lnTo>
                  <a:pt x="100733" y="580863"/>
                </a:lnTo>
                <a:lnTo>
                  <a:pt x="103369" y="580863"/>
                </a:lnTo>
                <a:lnTo>
                  <a:pt x="103369" y="515222"/>
                </a:lnTo>
                <a:close/>
              </a:path>
              <a:path w="169545" h="632460">
                <a:moveTo>
                  <a:pt x="103369" y="0"/>
                </a:moveTo>
                <a:lnTo>
                  <a:pt x="65707" y="0"/>
                </a:lnTo>
                <a:lnTo>
                  <a:pt x="65707" y="515222"/>
                </a:lnTo>
                <a:lnTo>
                  <a:pt x="84538" y="550513"/>
                </a:lnTo>
                <a:lnTo>
                  <a:pt x="103369" y="515222"/>
                </a:lnTo>
                <a:lnTo>
                  <a:pt x="103369" y="0"/>
                </a:lnTo>
                <a:close/>
              </a:path>
            </a:pathLst>
          </a:custGeom>
          <a:solidFill>
            <a:srgbClr val="000000"/>
          </a:solidFill>
        </p:spPr>
        <p:txBody>
          <a:bodyPr wrap="square" lIns="0" tIns="0" rIns="0" bIns="0" rtlCol="0"/>
          <a:lstStyle/>
          <a:p>
            <a:endParaRPr/>
          </a:p>
        </p:txBody>
      </p:sp>
      <p:sp>
        <p:nvSpPr>
          <p:cNvPr id="13" name="object 13"/>
          <p:cNvSpPr/>
          <p:nvPr/>
        </p:nvSpPr>
        <p:spPr>
          <a:xfrm>
            <a:off x="4645319" y="4540468"/>
            <a:ext cx="463239" cy="953558"/>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4792212" y="4577420"/>
            <a:ext cx="169545" cy="632460"/>
          </a:xfrm>
          <a:custGeom>
            <a:avLst/>
            <a:gdLst/>
            <a:ahLst/>
            <a:cxnLst/>
            <a:rect l="l" t="t" r="r" b="b"/>
            <a:pathLst>
              <a:path w="169545" h="632460">
                <a:moveTo>
                  <a:pt x="16235" y="447288"/>
                </a:moveTo>
                <a:lnTo>
                  <a:pt x="9215" y="449934"/>
                </a:lnTo>
                <a:lnTo>
                  <a:pt x="3601" y="455365"/>
                </a:lnTo>
                <a:lnTo>
                  <a:pt x="459" y="462469"/>
                </a:lnTo>
                <a:lnTo>
                  <a:pt x="0" y="470341"/>
                </a:lnTo>
                <a:lnTo>
                  <a:pt x="2436" y="478076"/>
                </a:lnTo>
                <a:lnTo>
                  <a:pt x="84538" y="632082"/>
                </a:lnTo>
                <a:lnTo>
                  <a:pt x="106312" y="591239"/>
                </a:lnTo>
                <a:lnTo>
                  <a:pt x="65707" y="591239"/>
                </a:lnTo>
                <a:lnTo>
                  <a:pt x="65707" y="515222"/>
                </a:lnTo>
                <a:lnTo>
                  <a:pt x="34825" y="457345"/>
                </a:lnTo>
                <a:lnTo>
                  <a:pt x="29923" y="451237"/>
                </a:lnTo>
                <a:lnTo>
                  <a:pt x="23432" y="447803"/>
                </a:lnTo>
                <a:lnTo>
                  <a:pt x="16235" y="447288"/>
                </a:lnTo>
                <a:close/>
              </a:path>
              <a:path w="169545" h="632460">
                <a:moveTo>
                  <a:pt x="65707" y="515222"/>
                </a:moveTo>
                <a:lnTo>
                  <a:pt x="65707" y="591239"/>
                </a:lnTo>
                <a:lnTo>
                  <a:pt x="103369" y="591239"/>
                </a:lnTo>
                <a:lnTo>
                  <a:pt x="103369" y="580863"/>
                </a:lnTo>
                <a:lnTo>
                  <a:pt x="68344" y="580863"/>
                </a:lnTo>
                <a:lnTo>
                  <a:pt x="84538" y="550513"/>
                </a:lnTo>
                <a:lnTo>
                  <a:pt x="65707" y="515222"/>
                </a:lnTo>
                <a:close/>
              </a:path>
              <a:path w="169545" h="632460">
                <a:moveTo>
                  <a:pt x="152841" y="447288"/>
                </a:moveTo>
                <a:lnTo>
                  <a:pt x="145644" y="447803"/>
                </a:lnTo>
                <a:lnTo>
                  <a:pt x="139154" y="451237"/>
                </a:lnTo>
                <a:lnTo>
                  <a:pt x="134252" y="457345"/>
                </a:lnTo>
                <a:lnTo>
                  <a:pt x="103369" y="515222"/>
                </a:lnTo>
                <a:lnTo>
                  <a:pt x="103369" y="591239"/>
                </a:lnTo>
                <a:lnTo>
                  <a:pt x="106312" y="591239"/>
                </a:lnTo>
                <a:lnTo>
                  <a:pt x="166641" y="478076"/>
                </a:lnTo>
                <a:lnTo>
                  <a:pt x="169077" y="470341"/>
                </a:lnTo>
                <a:lnTo>
                  <a:pt x="168618" y="462469"/>
                </a:lnTo>
                <a:lnTo>
                  <a:pt x="165476" y="455365"/>
                </a:lnTo>
                <a:lnTo>
                  <a:pt x="159862" y="449934"/>
                </a:lnTo>
                <a:lnTo>
                  <a:pt x="152841" y="447288"/>
                </a:lnTo>
                <a:close/>
              </a:path>
              <a:path w="169545" h="632460">
                <a:moveTo>
                  <a:pt x="84538" y="550513"/>
                </a:moveTo>
                <a:lnTo>
                  <a:pt x="68344" y="580863"/>
                </a:lnTo>
                <a:lnTo>
                  <a:pt x="100733" y="580863"/>
                </a:lnTo>
                <a:lnTo>
                  <a:pt x="84538" y="550513"/>
                </a:lnTo>
                <a:close/>
              </a:path>
              <a:path w="169545" h="632460">
                <a:moveTo>
                  <a:pt x="103369" y="515222"/>
                </a:moveTo>
                <a:lnTo>
                  <a:pt x="84538" y="550513"/>
                </a:lnTo>
                <a:lnTo>
                  <a:pt x="100733" y="580863"/>
                </a:lnTo>
                <a:lnTo>
                  <a:pt x="103369" y="580863"/>
                </a:lnTo>
                <a:lnTo>
                  <a:pt x="103369" y="515222"/>
                </a:lnTo>
                <a:close/>
              </a:path>
              <a:path w="169545" h="632460">
                <a:moveTo>
                  <a:pt x="103369" y="0"/>
                </a:moveTo>
                <a:lnTo>
                  <a:pt x="65707" y="0"/>
                </a:lnTo>
                <a:lnTo>
                  <a:pt x="65707" y="515222"/>
                </a:lnTo>
                <a:lnTo>
                  <a:pt x="84538" y="550513"/>
                </a:lnTo>
                <a:lnTo>
                  <a:pt x="103369" y="515222"/>
                </a:lnTo>
                <a:lnTo>
                  <a:pt x="103369" y="0"/>
                </a:lnTo>
                <a:close/>
              </a:path>
            </a:pathLst>
          </a:custGeom>
          <a:solidFill>
            <a:srgbClr val="0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360375"/>
            <a:ext cx="5334635" cy="360680"/>
          </a:xfrm>
          <a:prstGeom prst="rect">
            <a:avLst/>
          </a:prstGeom>
        </p:spPr>
        <p:txBody>
          <a:bodyPr vert="horz" wrap="square" lIns="0" tIns="12065" rIns="0" bIns="0" rtlCol="0">
            <a:spAutoFit/>
          </a:bodyPr>
          <a:lstStyle/>
          <a:p>
            <a:pPr marL="12700">
              <a:lnSpc>
                <a:spcPct val="100000"/>
              </a:lnSpc>
              <a:spcBef>
                <a:spcPts val="95"/>
              </a:spcBef>
            </a:pPr>
            <a:r>
              <a:rPr spc="-20" dirty="0"/>
              <a:t>DETERMINATION </a:t>
            </a:r>
            <a:r>
              <a:rPr spc="-10" dirty="0"/>
              <a:t>OF </a:t>
            </a:r>
            <a:r>
              <a:rPr spc="-35" dirty="0"/>
              <a:t>VOLATILE</a:t>
            </a:r>
            <a:r>
              <a:rPr spc="-75" dirty="0"/>
              <a:t> </a:t>
            </a:r>
            <a:r>
              <a:rPr spc="-5" dirty="0"/>
              <a:t>OILS:-</a:t>
            </a:r>
          </a:p>
        </p:txBody>
      </p:sp>
      <p:sp>
        <p:nvSpPr>
          <p:cNvPr id="4" name="object 4"/>
          <p:cNvSpPr txBox="1"/>
          <p:nvPr/>
        </p:nvSpPr>
        <p:spPr>
          <a:xfrm>
            <a:off x="63499" y="695604"/>
            <a:ext cx="8863330" cy="5783635"/>
          </a:xfrm>
          <a:prstGeom prst="rect">
            <a:avLst/>
          </a:prstGeom>
        </p:spPr>
        <p:txBody>
          <a:bodyPr vert="horz" wrap="square" lIns="0" tIns="12700" rIns="0" bIns="0" rtlCol="0">
            <a:spAutoFit/>
          </a:bodyPr>
          <a:lstStyle/>
          <a:p>
            <a:pPr marL="370840" marR="5080" indent="-342900">
              <a:lnSpc>
                <a:spcPct val="150000"/>
              </a:lnSpc>
              <a:spcBef>
                <a:spcPts val="100"/>
              </a:spcBef>
              <a:buFont typeface="Wingdings"/>
              <a:buChar char=""/>
              <a:tabLst>
                <a:tab pos="370840" algn="l"/>
              </a:tabLst>
            </a:pPr>
            <a:r>
              <a:rPr sz="2200" spc="-40" dirty="0">
                <a:latin typeface="Times New Roman"/>
                <a:cs typeface="Times New Roman"/>
              </a:rPr>
              <a:t>Volatile </a:t>
            </a:r>
            <a:r>
              <a:rPr sz="2200" spc="-5" dirty="0">
                <a:latin typeface="Times New Roman"/>
                <a:cs typeface="Times New Roman"/>
              </a:rPr>
              <a:t>oils are characterized by their </a:t>
            </a:r>
            <a:r>
              <a:rPr sz="2200" spc="-15" dirty="0">
                <a:latin typeface="Times New Roman"/>
                <a:cs typeface="Times New Roman"/>
              </a:rPr>
              <a:t>odour, </a:t>
            </a:r>
            <a:r>
              <a:rPr sz="2200" dirty="0">
                <a:latin typeface="Times New Roman"/>
                <a:cs typeface="Times New Roman"/>
              </a:rPr>
              <a:t>oil-like </a:t>
            </a:r>
            <a:r>
              <a:rPr sz="2200" spc="-5" dirty="0">
                <a:latin typeface="Times New Roman"/>
                <a:cs typeface="Times New Roman"/>
              </a:rPr>
              <a:t>appearance and ability  to volatilize at room</a:t>
            </a:r>
            <a:r>
              <a:rPr sz="2200" dirty="0">
                <a:latin typeface="Times New Roman"/>
                <a:cs typeface="Times New Roman"/>
              </a:rPr>
              <a:t> </a:t>
            </a:r>
            <a:r>
              <a:rPr sz="2200" spc="-5" dirty="0">
                <a:latin typeface="Times New Roman"/>
                <a:cs typeface="Times New Roman"/>
              </a:rPr>
              <a:t>temperature</a:t>
            </a:r>
            <a:r>
              <a:rPr sz="2200" spc="-5" dirty="0" smtClean="0">
                <a:latin typeface="Times New Roman"/>
                <a:cs typeface="Times New Roman"/>
              </a:rPr>
              <a:t>.</a:t>
            </a:r>
            <a:endParaRPr lang="en-US" sz="2200" spc="-5" dirty="0" smtClean="0">
              <a:latin typeface="Times New Roman"/>
              <a:cs typeface="Times New Roman"/>
            </a:endParaRPr>
          </a:p>
          <a:p>
            <a:pPr marL="370840" marR="5080" indent="-342900">
              <a:lnSpc>
                <a:spcPct val="150000"/>
              </a:lnSpc>
              <a:spcBef>
                <a:spcPts val="100"/>
              </a:spcBef>
              <a:buFont typeface="Wingdings"/>
              <a:buChar char=""/>
              <a:tabLst>
                <a:tab pos="370840" algn="l"/>
              </a:tabLst>
            </a:pPr>
            <a:r>
              <a:rPr lang="en-US" sz="1600" dirty="0">
                <a:latin typeface="Times New Roman"/>
                <a:cs typeface="Times New Roman"/>
                <a:hlinkClick r:id="rId2"/>
              </a:rPr>
              <a:t>https://</a:t>
            </a:r>
            <a:r>
              <a:rPr lang="en-US" sz="1600" dirty="0" smtClean="0">
                <a:latin typeface="Times New Roman"/>
                <a:cs typeface="Times New Roman"/>
                <a:hlinkClick r:id="rId2"/>
              </a:rPr>
              <a:t>www.youtube.com/watch?v=s_KuvXXvgX4</a:t>
            </a:r>
            <a:endParaRPr lang="en-US" sz="1600" dirty="0" smtClean="0">
              <a:latin typeface="Times New Roman"/>
              <a:cs typeface="Times New Roman"/>
            </a:endParaRPr>
          </a:p>
          <a:p>
            <a:pPr marL="370840" marR="5080" indent="-342900">
              <a:lnSpc>
                <a:spcPct val="150000"/>
              </a:lnSpc>
              <a:spcBef>
                <a:spcPts val="100"/>
              </a:spcBef>
              <a:buFont typeface="Wingdings"/>
              <a:buChar char=""/>
              <a:tabLst>
                <a:tab pos="370840" algn="l"/>
              </a:tabLst>
            </a:pPr>
            <a:r>
              <a:rPr lang="en-US" sz="1600" dirty="0">
                <a:latin typeface="Times New Roman"/>
                <a:cs typeface="Times New Roman"/>
                <a:hlinkClick r:id="rId3"/>
              </a:rPr>
              <a:t>https://www.youtube.com/watch?v=iWwnH--</a:t>
            </a:r>
            <a:r>
              <a:rPr lang="en-US" sz="1600" dirty="0" smtClean="0">
                <a:latin typeface="Times New Roman"/>
                <a:cs typeface="Times New Roman"/>
                <a:hlinkClick r:id="rId3"/>
              </a:rPr>
              <a:t>TZuU</a:t>
            </a:r>
            <a:endParaRPr sz="2100" dirty="0">
              <a:latin typeface="Times New Roman"/>
              <a:cs typeface="Times New Roman"/>
            </a:endParaRPr>
          </a:p>
          <a:p>
            <a:pPr marL="12700">
              <a:lnSpc>
                <a:spcPct val="100000"/>
              </a:lnSpc>
            </a:pPr>
            <a:r>
              <a:rPr lang="en-US" sz="2100" b="1" spc="-40" dirty="0" smtClean="0">
                <a:latin typeface="Times New Roman"/>
                <a:cs typeface="Times New Roman"/>
              </a:rPr>
              <a:t>       </a:t>
            </a:r>
            <a:r>
              <a:rPr sz="2100" b="1" spc="-40" dirty="0" smtClean="0">
                <a:latin typeface="Times New Roman"/>
                <a:cs typeface="Times New Roman"/>
              </a:rPr>
              <a:t>Method</a:t>
            </a:r>
            <a:r>
              <a:rPr sz="2100" b="1" spc="-40" dirty="0">
                <a:latin typeface="Times New Roman"/>
                <a:cs typeface="Times New Roman"/>
              </a:rPr>
              <a:t>:-</a:t>
            </a:r>
            <a:endParaRPr sz="2100" dirty="0">
              <a:latin typeface="Times New Roman"/>
              <a:cs typeface="Times New Roman"/>
            </a:endParaRPr>
          </a:p>
          <a:p>
            <a:pPr marL="6350" algn="ctr">
              <a:lnSpc>
                <a:spcPct val="100000"/>
              </a:lnSpc>
              <a:spcBef>
                <a:spcPts val="1135"/>
              </a:spcBef>
            </a:pPr>
            <a:r>
              <a:rPr sz="1800" spc="-30" dirty="0">
                <a:latin typeface="Times New Roman"/>
                <a:cs typeface="Times New Roman"/>
              </a:rPr>
              <a:t>Specified quantity </a:t>
            </a:r>
            <a:r>
              <a:rPr sz="1800" spc="-20" dirty="0">
                <a:latin typeface="Times New Roman"/>
                <a:cs typeface="Times New Roman"/>
              </a:rPr>
              <a:t>of</a:t>
            </a:r>
            <a:r>
              <a:rPr sz="1800" spc="-40" dirty="0">
                <a:latin typeface="Times New Roman"/>
                <a:cs typeface="Times New Roman"/>
              </a:rPr>
              <a:t> </a:t>
            </a:r>
            <a:r>
              <a:rPr sz="1800" spc="-30" dirty="0">
                <a:latin typeface="Times New Roman"/>
                <a:cs typeface="Times New Roman"/>
              </a:rPr>
              <a:t>material</a:t>
            </a:r>
            <a:endParaRPr sz="1800" dirty="0">
              <a:latin typeface="Times New Roman"/>
              <a:cs typeface="Times New Roman"/>
            </a:endParaRPr>
          </a:p>
          <a:p>
            <a:pPr marL="1392555" algn="ctr">
              <a:lnSpc>
                <a:spcPct val="100000"/>
              </a:lnSpc>
              <a:spcBef>
                <a:spcPts val="975"/>
              </a:spcBef>
            </a:pPr>
            <a:r>
              <a:rPr sz="1800" spc="-30" dirty="0" smtClean="0">
                <a:latin typeface="Times New Roman"/>
                <a:cs typeface="Times New Roman"/>
              </a:rPr>
              <a:t>Heating</a:t>
            </a:r>
            <a:r>
              <a:rPr lang="en-US" sz="1800" spc="-30" dirty="0" smtClean="0">
                <a:latin typeface="Times New Roman"/>
                <a:cs typeface="Times New Roman"/>
              </a:rPr>
              <a:t> 60-70 </a:t>
            </a:r>
            <a:r>
              <a:rPr lang="en-US" dirty="0" smtClean="0"/>
              <a:t>° C                                                                                                                                  </a:t>
            </a:r>
            <a:endParaRPr sz="1800" dirty="0">
              <a:latin typeface="Times New Roman"/>
              <a:cs typeface="Times New Roman"/>
            </a:endParaRPr>
          </a:p>
          <a:p>
            <a:pPr marL="7620" algn="ctr">
              <a:lnSpc>
                <a:spcPct val="100000"/>
              </a:lnSpc>
              <a:spcBef>
                <a:spcPts val="990"/>
              </a:spcBef>
            </a:pPr>
            <a:r>
              <a:rPr sz="1800" spc="-30" dirty="0">
                <a:latin typeface="Times New Roman"/>
                <a:cs typeface="Times New Roman"/>
              </a:rPr>
              <a:t>After </a:t>
            </a:r>
            <a:r>
              <a:rPr sz="1800" spc="-35" dirty="0">
                <a:latin typeface="Times New Roman"/>
                <a:cs typeface="Times New Roman"/>
              </a:rPr>
              <a:t>10 </a:t>
            </a:r>
            <a:r>
              <a:rPr sz="1800" spc="-30" dirty="0">
                <a:latin typeface="Times New Roman"/>
                <a:cs typeface="Times New Roman"/>
              </a:rPr>
              <a:t>min, </a:t>
            </a:r>
            <a:r>
              <a:rPr sz="1800" spc="-35" dirty="0">
                <a:latin typeface="Times New Roman"/>
                <a:cs typeface="Times New Roman"/>
              </a:rPr>
              <a:t>recorded </a:t>
            </a:r>
            <a:r>
              <a:rPr sz="1800" spc="-30" dirty="0">
                <a:latin typeface="Times New Roman"/>
                <a:cs typeface="Times New Roman"/>
              </a:rPr>
              <a:t>volume of </a:t>
            </a:r>
            <a:r>
              <a:rPr sz="1800" spc="-25" dirty="0">
                <a:latin typeface="Times New Roman"/>
                <a:cs typeface="Times New Roman"/>
              </a:rPr>
              <a:t>oil</a:t>
            </a:r>
            <a:r>
              <a:rPr sz="1800" spc="35" dirty="0">
                <a:latin typeface="Times New Roman"/>
                <a:cs typeface="Times New Roman"/>
              </a:rPr>
              <a:t> </a:t>
            </a:r>
            <a:r>
              <a:rPr sz="1800" spc="-30" dirty="0">
                <a:latin typeface="Times New Roman"/>
                <a:cs typeface="Times New Roman"/>
              </a:rPr>
              <a:t>collected</a:t>
            </a:r>
            <a:endParaRPr sz="1800" dirty="0">
              <a:latin typeface="Times New Roman"/>
              <a:cs typeface="Times New Roman"/>
            </a:endParaRPr>
          </a:p>
          <a:p>
            <a:pPr marL="2631440" marR="2611120" indent="520065">
              <a:lnSpc>
                <a:spcPts val="6290"/>
              </a:lnSpc>
              <a:spcBef>
                <a:spcPts val="895"/>
              </a:spcBef>
            </a:pPr>
            <a:r>
              <a:rPr sz="1800" spc="-30" dirty="0">
                <a:latin typeface="Times New Roman"/>
                <a:cs typeface="Times New Roman"/>
              </a:rPr>
              <a:t>Substract </a:t>
            </a:r>
            <a:r>
              <a:rPr sz="1800" spc="-35" dirty="0">
                <a:latin typeface="Times New Roman"/>
                <a:cs typeface="Times New Roman"/>
              </a:rPr>
              <a:t>from </a:t>
            </a:r>
            <a:r>
              <a:rPr sz="1800" spc="-30" dirty="0">
                <a:latin typeface="Times New Roman"/>
                <a:cs typeface="Times New Roman"/>
              </a:rPr>
              <a:t>solvent to use  </a:t>
            </a:r>
            <a:r>
              <a:rPr sz="1800" spc="-35" dirty="0">
                <a:latin typeface="Times New Roman"/>
                <a:cs typeface="Times New Roman"/>
              </a:rPr>
              <a:t>Difference gives volume </a:t>
            </a:r>
            <a:r>
              <a:rPr sz="1800" spc="-30" dirty="0">
                <a:latin typeface="Times New Roman"/>
                <a:cs typeface="Times New Roman"/>
              </a:rPr>
              <a:t>of </a:t>
            </a:r>
            <a:r>
              <a:rPr sz="1800" spc="-25" dirty="0">
                <a:latin typeface="Times New Roman"/>
                <a:cs typeface="Times New Roman"/>
              </a:rPr>
              <a:t>oil </a:t>
            </a:r>
            <a:r>
              <a:rPr sz="1800" spc="-30" dirty="0">
                <a:latin typeface="Times New Roman"/>
                <a:cs typeface="Times New Roman"/>
              </a:rPr>
              <a:t>in</a:t>
            </a:r>
            <a:r>
              <a:rPr sz="1800" spc="95" dirty="0">
                <a:latin typeface="Times New Roman"/>
                <a:cs typeface="Times New Roman"/>
              </a:rPr>
              <a:t> </a:t>
            </a:r>
            <a:r>
              <a:rPr sz="1800" spc="-35" dirty="0" smtClean="0">
                <a:latin typeface="Times New Roman"/>
                <a:cs typeface="Times New Roman"/>
              </a:rPr>
              <a:t>sample</a:t>
            </a:r>
            <a:endParaRPr sz="1800" dirty="0">
              <a:latin typeface="Times New Roman"/>
              <a:cs typeface="Times New Roman"/>
            </a:endParaRPr>
          </a:p>
          <a:p>
            <a:pPr>
              <a:lnSpc>
                <a:spcPct val="100000"/>
              </a:lnSpc>
              <a:spcBef>
                <a:spcPts val="5"/>
              </a:spcBef>
            </a:pPr>
            <a:endParaRPr sz="2800" dirty="0">
              <a:latin typeface="Times New Roman"/>
              <a:cs typeface="Times New Roman"/>
            </a:endParaRPr>
          </a:p>
          <a:p>
            <a:pPr marL="9525" algn="ctr">
              <a:lnSpc>
                <a:spcPct val="100000"/>
              </a:lnSpc>
            </a:pPr>
            <a:r>
              <a:rPr sz="1800" spc="-30" dirty="0">
                <a:latin typeface="Times New Roman"/>
                <a:cs typeface="Times New Roman"/>
              </a:rPr>
              <a:t>Calculate </a:t>
            </a:r>
            <a:r>
              <a:rPr sz="1800" spc="-25" dirty="0">
                <a:latin typeface="Times New Roman"/>
                <a:cs typeface="Times New Roman"/>
              </a:rPr>
              <a:t>oil </a:t>
            </a:r>
            <a:r>
              <a:rPr sz="1800" spc="-30" dirty="0">
                <a:latin typeface="Times New Roman"/>
                <a:cs typeface="Times New Roman"/>
              </a:rPr>
              <a:t>content as</a:t>
            </a:r>
            <a:r>
              <a:rPr sz="1800" spc="15" dirty="0">
                <a:latin typeface="Times New Roman"/>
                <a:cs typeface="Times New Roman"/>
              </a:rPr>
              <a:t> </a:t>
            </a:r>
            <a:r>
              <a:rPr sz="1800" spc="-40" dirty="0">
                <a:latin typeface="Times New Roman"/>
                <a:cs typeface="Times New Roman"/>
              </a:rPr>
              <a:t>mL/100g</a:t>
            </a:r>
            <a:endParaRPr sz="1800" dirty="0">
              <a:latin typeface="Times New Roman"/>
              <a:cs typeface="Times New Roman"/>
            </a:endParaRPr>
          </a:p>
        </p:txBody>
      </p:sp>
      <p:sp>
        <p:nvSpPr>
          <p:cNvPr id="6" name="object 6"/>
          <p:cNvSpPr/>
          <p:nvPr/>
        </p:nvSpPr>
        <p:spPr>
          <a:xfrm>
            <a:off x="4696220" y="5624626"/>
            <a:ext cx="165100" cy="591820"/>
          </a:xfrm>
          <a:custGeom>
            <a:avLst/>
            <a:gdLst/>
            <a:ahLst/>
            <a:cxnLst/>
            <a:rect l="l" t="t" r="r" b="b"/>
            <a:pathLst>
              <a:path w="165100" h="591820">
                <a:moveTo>
                  <a:pt x="15834" y="418743"/>
                </a:moveTo>
                <a:lnTo>
                  <a:pt x="8987" y="421236"/>
                </a:lnTo>
                <a:lnTo>
                  <a:pt x="3512" y="426336"/>
                </a:lnTo>
                <a:lnTo>
                  <a:pt x="447" y="432991"/>
                </a:lnTo>
                <a:lnTo>
                  <a:pt x="0" y="440367"/>
                </a:lnTo>
                <a:lnTo>
                  <a:pt x="2376" y="447636"/>
                </a:lnTo>
                <a:lnTo>
                  <a:pt x="82450" y="591773"/>
                </a:lnTo>
                <a:lnTo>
                  <a:pt x="103753" y="553426"/>
                </a:lnTo>
                <a:lnTo>
                  <a:pt x="64084" y="553426"/>
                </a:lnTo>
                <a:lnTo>
                  <a:pt x="64084" y="482349"/>
                </a:lnTo>
                <a:lnTo>
                  <a:pt x="33964" y="428173"/>
                </a:lnTo>
                <a:lnTo>
                  <a:pt x="29184" y="422428"/>
                </a:lnTo>
                <a:lnTo>
                  <a:pt x="22853" y="419213"/>
                </a:lnTo>
                <a:lnTo>
                  <a:pt x="15834" y="418743"/>
                </a:lnTo>
                <a:close/>
              </a:path>
              <a:path w="165100" h="591820">
                <a:moveTo>
                  <a:pt x="64084" y="482349"/>
                </a:moveTo>
                <a:lnTo>
                  <a:pt x="64084" y="553426"/>
                </a:lnTo>
                <a:lnTo>
                  <a:pt x="100815" y="553426"/>
                </a:lnTo>
                <a:lnTo>
                  <a:pt x="100815" y="543792"/>
                </a:lnTo>
                <a:lnTo>
                  <a:pt x="66655" y="543792"/>
                </a:lnTo>
                <a:lnTo>
                  <a:pt x="82450" y="515382"/>
                </a:lnTo>
                <a:lnTo>
                  <a:pt x="64084" y="482349"/>
                </a:lnTo>
                <a:close/>
              </a:path>
              <a:path w="165100" h="591820">
                <a:moveTo>
                  <a:pt x="149065" y="418743"/>
                </a:moveTo>
                <a:lnTo>
                  <a:pt x="142046" y="419213"/>
                </a:lnTo>
                <a:lnTo>
                  <a:pt x="135716" y="422428"/>
                </a:lnTo>
                <a:lnTo>
                  <a:pt x="130935" y="428173"/>
                </a:lnTo>
                <a:lnTo>
                  <a:pt x="100815" y="482349"/>
                </a:lnTo>
                <a:lnTo>
                  <a:pt x="100815" y="553426"/>
                </a:lnTo>
                <a:lnTo>
                  <a:pt x="103753" y="553426"/>
                </a:lnTo>
                <a:lnTo>
                  <a:pt x="162524" y="447636"/>
                </a:lnTo>
                <a:lnTo>
                  <a:pt x="164900" y="440367"/>
                </a:lnTo>
                <a:lnTo>
                  <a:pt x="164452" y="432991"/>
                </a:lnTo>
                <a:lnTo>
                  <a:pt x="161387" y="426336"/>
                </a:lnTo>
                <a:lnTo>
                  <a:pt x="155912" y="421236"/>
                </a:lnTo>
                <a:lnTo>
                  <a:pt x="149065" y="418743"/>
                </a:lnTo>
                <a:close/>
              </a:path>
              <a:path w="165100" h="591820">
                <a:moveTo>
                  <a:pt x="82450" y="515382"/>
                </a:moveTo>
                <a:lnTo>
                  <a:pt x="66655" y="543792"/>
                </a:lnTo>
                <a:lnTo>
                  <a:pt x="98244" y="543792"/>
                </a:lnTo>
                <a:lnTo>
                  <a:pt x="82450" y="515382"/>
                </a:lnTo>
                <a:close/>
              </a:path>
              <a:path w="165100" h="591820">
                <a:moveTo>
                  <a:pt x="100815" y="482349"/>
                </a:moveTo>
                <a:lnTo>
                  <a:pt x="82450" y="515382"/>
                </a:lnTo>
                <a:lnTo>
                  <a:pt x="98244" y="543792"/>
                </a:lnTo>
                <a:lnTo>
                  <a:pt x="100815" y="543792"/>
                </a:lnTo>
                <a:lnTo>
                  <a:pt x="100815" y="482349"/>
                </a:lnTo>
                <a:close/>
              </a:path>
              <a:path w="165100" h="591820">
                <a:moveTo>
                  <a:pt x="100815" y="0"/>
                </a:moveTo>
                <a:lnTo>
                  <a:pt x="64084" y="0"/>
                </a:lnTo>
                <a:lnTo>
                  <a:pt x="64084" y="482349"/>
                </a:lnTo>
                <a:lnTo>
                  <a:pt x="82450" y="515382"/>
                </a:lnTo>
                <a:lnTo>
                  <a:pt x="100815" y="482349"/>
                </a:lnTo>
                <a:lnTo>
                  <a:pt x="100815" y="0"/>
                </a:lnTo>
                <a:close/>
              </a:path>
            </a:pathLst>
          </a:custGeom>
          <a:solidFill>
            <a:srgbClr val="000000"/>
          </a:solidFill>
        </p:spPr>
        <p:txBody>
          <a:bodyPr wrap="square" lIns="0" tIns="0" rIns="0" bIns="0" rtlCol="0"/>
          <a:lstStyle/>
          <a:p>
            <a:endParaRPr/>
          </a:p>
        </p:txBody>
      </p:sp>
      <p:sp>
        <p:nvSpPr>
          <p:cNvPr id="8" name="object 8"/>
          <p:cNvSpPr/>
          <p:nvPr/>
        </p:nvSpPr>
        <p:spPr>
          <a:xfrm>
            <a:off x="4613670" y="3273205"/>
            <a:ext cx="165100" cy="591820"/>
          </a:xfrm>
          <a:custGeom>
            <a:avLst/>
            <a:gdLst/>
            <a:ahLst/>
            <a:cxnLst/>
            <a:rect l="l" t="t" r="r" b="b"/>
            <a:pathLst>
              <a:path w="165100" h="591820">
                <a:moveTo>
                  <a:pt x="15834" y="418743"/>
                </a:moveTo>
                <a:lnTo>
                  <a:pt x="8987" y="421236"/>
                </a:lnTo>
                <a:lnTo>
                  <a:pt x="3512" y="426252"/>
                </a:lnTo>
                <a:lnTo>
                  <a:pt x="447" y="432894"/>
                </a:lnTo>
                <a:lnTo>
                  <a:pt x="0" y="440259"/>
                </a:lnTo>
                <a:lnTo>
                  <a:pt x="2376" y="447443"/>
                </a:lnTo>
                <a:lnTo>
                  <a:pt x="82450" y="591580"/>
                </a:lnTo>
                <a:lnTo>
                  <a:pt x="103646" y="553426"/>
                </a:lnTo>
                <a:lnTo>
                  <a:pt x="64084" y="553426"/>
                </a:lnTo>
                <a:lnTo>
                  <a:pt x="64084" y="482349"/>
                </a:lnTo>
                <a:lnTo>
                  <a:pt x="33964" y="428173"/>
                </a:lnTo>
                <a:lnTo>
                  <a:pt x="29184" y="422428"/>
                </a:lnTo>
                <a:lnTo>
                  <a:pt x="22853" y="419213"/>
                </a:lnTo>
                <a:lnTo>
                  <a:pt x="15834" y="418743"/>
                </a:lnTo>
                <a:close/>
              </a:path>
              <a:path w="165100" h="591820">
                <a:moveTo>
                  <a:pt x="64084" y="482349"/>
                </a:moveTo>
                <a:lnTo>
                  <a:pt x="64084" y="553426"/>
                </a:lnTo>
                <a:lnTo>
                  <a:pt x="100815" y="553426"/>
                </a:lnTo>
                <a:lnTo>
                  <a:pt x="100815" y="543792"/>
                </a:lnTo>
                <a:lnTo>
                  <a:pt x="66655" y="543792"/>
                </a:lnTo>
                <a:lnTo>
                  <a:pt x="82450" y="515382"/>
                </a:lnTo>
                <a:lnTo>
                  <a:pt x="64084" y="482349"/>
                </a:lnTo>
                <a:close/>
              </a:path>
              <a:path w="165100" h="591820">
                <a:moveTo>
                  <a:pt x="149065" y="418743"/>
                </a:moveTo>
                <a:lnTo>
                  <a:pt x="142046" y="419213"/>
                </a:lnTo>
                <a:lnTo>
                  <a:pt x="135716" y="422428"/>
                </a:lnTo>
                <a:lnTo>
                  <a:pt x="130935" y="428173"/>
                </a:lnTo>
                <a:lnTo>
                  <a:pt x="100815" y="482349"/>
                </a:lnTo>
                <a:lnTo>
                  <a:pt x="100815" y="553426"/>
                </a:lnTo>
                <a:lnTo>
                  <a:pt x="103646" y="553426"/>
                </a:lnTo>
                <a:lnTo>
                  <a:pt x="162524" y="447443"/>
                </a:lnTo>
                <a:lnTo>
                  <a:pt x="164900" y="440259"/>
                </a:lnTo>
                <a:lnTo>
                  <a:pt x="164452" y="432894"/>
                </a:lnTo>
                <a:lnTo>
                  <a:pt x="161387" y="426252"/>
                </a:lnTo>
                <a:lnTo>
                  <a:pt x="155912" y="421236"/>
                </a:lnTo>
                <a:lnTo>
                  <a:pt x="149065" y="418743"/>
                </a:lnTo>
                <a:close/>
              </a:path>
              <a:path w="165100" h="591820">
                <a:moveTo>
                  <a:pt x="82450" y="515382"/>
                </a:moveTo>
                <a:lnTo>
                  <a:pt x="66655" y="543792"/>
                </a:lnTo>
                <a:lnTo>
                  <a:pt x="98244" y="543792"/>
                </a:lnTo>
                <a:lnTo>
                  <a:pt x="82450" y="515382"/>
                </a:lnTo>
                <a:close/>
              </a:path>
              <a:path w="165100" h="591820">
                <a:moveTo>
                  <a:pt x="100815" y="482349"/>
                </a:moveTo>
                <a:lnTo>
                  <a:pt x="82450" y="515382"/>
                </a:lnTo>
                <a:lnTo>
                  <a:pt x="98244" y="543792"/>
                </a:lnTo>
                <a:lnTo>
                  <a:pt x="100815" y="543792"/>
                </a:lnTo>
                <a:lnTo>
                  <a:pt x="100815" y="482349"/>
                </a:lnTo>
                <a:close/>
              </a:path>
              <a:path w="165100" h="591820">
                <a:moveTo>
                  <a:pt x="100815" y="0"/>
                </a:moveTo>
                <a:lnTo>
                  <a:pt x="64084" y="0"/>
                </a:lnTo>
                <a:lnTo>
                  <a:pt x="64084" y="482349"/>
                </a:lnTo>
                <a:lnTo>
                  <a:pt x="82450" y="515382"/>
                </a:lnTo>
                <a:lnTo>
                  <a:pt x="100815" y="482349"/>
                </a:lnTo>
                <a:lnTo>
                  <a:pt x="100815" y="0"/>
                </a:lnTo>
                <a:close/>
              </a:path>
            </a:pathLst>
          </a:custGeom>
          <a:solidFill>
            <a:srgbClr val="000000"/>
          </a:solidFill>
        </p:spPr>
        <p:txBody>
          <a:bodyPr wrap="square" lIns="0" tIns="0" rIns="0" bIns="0" rtlCol="0"/>
          <a:lstStyle/>
          <a:p>
            <a:endParaRPr/>
          </a:p>
        </p:txBody>
      </p:sp>
      <p:sp>
        <p:nvSpPr>
          <p:cNvPr id="10" name="object 10"/>
          <p:cNvSpPr/>
          <p:nvPr/>
        </p:nvSpPr>
        <p:spPr>
          <a:xfrm>
            <a:off x="4629371" y="4044355"/>
            <a:ext cx="165100" cy="591820"/>
          </a:xfrm>
          <a:custGeom>
            <a:avLst/>
            <a:gdLst/>
            <a:ahLst/>
            <a:cxnLst/>
            <a:rect l="l" t="t" r="r" b="b"/>
            <a:pathLst>
              <a:path w="165100" h="591820">
                <a:moveTo>
                  <a:pt x="15834" y="418698"/>
                </a:moveTo>
                <a:lnTo>
                  <a:pt x="8987" y="421178"/>
                </a:lnTo>
                <a:lnTo>
                  <a:pt x="3512" y="426261"/>
                </a:lnTo>
                <a:lnTo>
                  <a:pt x="447" y="432911"/>
                </a:lnTo>
                <a:lnTo>
                  <a:pt x="0" y="440280"/>
                </a:lnTo>
                <a:lnTo>
                  <a:pt x="2376" y="447520"/>
                </a:lnTo>
                <a:lnTo>
                  <a:pt x="82450" y="591677"/>
                </a:lnTo>
                <a:lnTo>
                  <a:pt x="103696" y="553426"/>
                </a:lnTo>
                <a:lnTo>
                  <a:pt x="64084" y="553426"/>
                </a:lnTo>
                <a:lnTo>
                  <a:pt x="64084" y="482271"/>
                </a:lnTo>
                <a:lnTo>
                  <a:pt x="33964" y="428096"/>
                </a:lnTo>
                <a:lnTo>
                  <a:pt x="29184" y="422381"/>
                </a:lnTo>
                <a:lnTo>
                  <a:pt x="22853" y="419174"/>
                </a:lnTo>
                <a:lnTo>
                  <a:pt x="15834" y="418698"/>
                </a:lnTo>
                <a:close/>
              </a:path>
              <a:path w="165100" h="591820">
                <a:moveTo>
                  <a:pt x="64084" y="482271"/>
                </a:moveTo>
                <a:lnTo>
                  <a:pt x="64084" y="553426"/>
                </a:lnTo>
                <a:lnTo>
                  <a:pt x="100815" y="553426"/>
                </a:lnTo>
                <a:lnTo>
                  <a:pt x="100815" y="543714"/>
                </a:lnTo>
                <a:lnTo>
                  <a:pt x="66655" y="543714"/>
                </a:lnTo>
                <a:lnTo>
                  <a:pt x="82450" y="515305"/>
                </a:lnTo>
                <a:lnTo>
                  <a:pt x="64084" y="482271"/>
                </a:lnTo>
                <a:close/>
              </a:path>
              <a:path w="165100" h="591820">
                <a:moveTo>
                  <a:pt x="149065" y="418698"/>
                </a:moveTo>
                <a:lnTo>
                  <a:pt x="142046" y="419174"/>
                </a:lnTo>
                <a:lnTo>
                  <a:pt x="135716" y="422381"/>
                </a:lnTo>
                <a:lnTo>
                  <a:pt x="130935" y="428096"/>
                </a:lnTo>
                <a:lnTo>
                  <a:pt x="100815" y="482271"/>
                </a:lnTo>
                <a:lnTo>
                  <a:pt x="100815" y="553426"/>
                </a:lnTo>
                <a:lnTo>
                  <a:pt x="103696" y="553426"/>
                </a:lnTo>
                <a:lnTo>
                  <a:pt x="162524" y="447520"/>
                </a:lnTo>
                <a:lnTo>
                  <a:pt x="164900" y="440280"/>
                </a:lnTo>
                <a:lnTo>
                  <a:pt x="164452" y="432911"/>
                </a:lnTo>
                <a:lnTo>
                  <a:pt x="161387" y="426261"/>
                </a:lnTo>
                <a:lnTo>
                  <a:pt x="155912" y="421178"/>
                </a:lnTo>
                <a:lnTo>
                  <a:pt x="149065" y="418698"/>
                </a:lnTo>
                <a:close/>
              </a:path>
              <a:path w="165100" h="591820">
                <a:moveTo>
                  <a:pt x="82450" y="515305"/>
                </a:moveTo>
                <a:lnTo>
                  <a:pt x="66655" y="543714"/>
                </a:lnTo>
                <a:lnTo>
                  <a:pt x="98244" y="543714"/>
                </a:lnTo>
                <a:lnTo>
                  <a:pt x="82450" y="515305"/>
                </a:lnTo>
                <a:close/>
              </a:path>
              <a:path w="165100" h="591820">
                <a:moveTo>
                  <a:pt x="100815" y="482271"/>
                </a:moveTo>
                <a:lnTo>
                  <a:pt x="82450" y="515305"/>
                </a:lnTo>
                <a:lnTo>
                  <a:pt x="98244" y="543714"/>
                </a:lnTo>
                <a:lnTo>
                  <a:pt x="100815" y="543714"/>
                </a:lnTo>
                <a:lnTo>
                  <a:pt x="100815" y="482271"/>
                </a:lnTo>
                <a:close/>
              </a:path>
              <a:path w="165100" h="591820">
                <a:moveTo>
                  <a:pt x="100815" y="0"/>
                </a:moveTo>
                <a:lnTo>
                  <a:pt x="64084" y="0"/>
                </a:lnTo>
                <a:lnTo>
                  <a:pt x="64084" y="482271"/>
                </a:lnTo>
                <a:lnTo>
                  <a:pt x="82450" y="515305"/>
                </a:lnTo>
                <a:lnTo>
                  <a:pt x="100815" y="482271"/>
                </a:lnTo>
                <a:lnTo>
                  <a:pt x="100815" y="0"/>
                </a:lnTo>
                <a:close/>
              </a:path>
            </a:pathLst>
          </a:custGeom>
          <a:solidFill>
            <a:srgbClr val="000000"/>
          </a:solidFill>
        </p:spPr>
        <p:txBody>
          <a:bodyPr wrap="square" lIns="0" tIns="0" rIns="0" bIns="0" rtlCol="0"/>
          <a:lstStyle/>
          <a:p>
            <a:endParaRPr/>
          </a:p>
        </p:txBody>
      </p:sp>
      <p:sp>
        <p:nvSpPr>
          <p:cNvPr id="12" name="object 12"/>
          <p:cNvSpPr/>
          <p:nvPr/>
        </p:nvSpPr>
        <p:spPr>
          <a:xfrm>
            <a:off x="4629371" y="4815505"/>
            <a:ext cx="165100" cy="591820"/>
          </a:xfrm>
          <a:custGeom>
            <a:avLst/>
            <a:gdLst/>
            <a:ahLst/>
            <a:cxnLst/>
            <a:rect l="l" t="t" r="r" b="b"/>
            <a:pathLst>
              <a:path w="165100" h="591820">
                <a:moveTo>
                  <a:pt x="15834" y="418690"/>
                </a:moveTo>
                <a:lnTo>
                  <a:pt x="8987" y="421159"/>
                </a:lnTo>
                <a:lnTo>
                  <a:pt x="3512" y="426245"/>
                </a:lnTo>
                <a:lnTo>
                  <a:pt x="447" y="432901"/>
                </a:lnTo>
                <a:lnTo>
                  <a:pt x="0" y="440277"/>
                </a:lnTo>
                <a:lnTo>
                  <a:pt x="2376" y="447520"/>
                </a:lnTo>
                <a:lnTo>
                  <a:pt x="82450" y="591658"/>
                </a:lnTo>
                <a:lnTo>
                  <a:pt x="103689" y="553426"/>
                </a:lnTo>
                <a:lnTo>
                  <a:pt x="64084" y="553426"/>
                </a:lnTo>
                <a:lnTo>
                  <a:pt x="64084" y="482271"/>
                </a:lnTo>
                <a:lnTo>
                  <a:pt x="33964" y="428096"/>
                </a:lnTo>
                <a:lnTo>
                  <a:pt x="29184" y="422381"/>
                </a:lnTo>
                <a:lnTo>
                  <a:pt x="22853" y="419172"/>
                </a:lnTo>
                <a:lnTo>
                  <a:pt x="15834" y="418690"/>
                </a:lnTo>
                <a:close/>
              </a:path>
              <a:path w="165100" h="591820">
                <a:moveTo>
                  <a:pt x="64084" y="482271"/>
                </a:moveTo>
                <a:lnTo>
                  <a:pt x="64084" y="553426"/>
                </a:lnTo>
                <a:lnTo>
                  <a:pt x="100815" y="553426"/>
                </a:lnTo>
                <a:lnTo>
                  <a:pt x="100815" y="543714"/>
                </a:lnTo>
                <a:lnTo>
                  <a:pt x="66655" y="543714"/>
                </a:lnTo>
                <a:lnTo>
                  <a:pt x="82450" y="515305"/>
                </a:lnTo>
                <a:lnTo>
                  <a:pt x="64084" y="482271"/>
                </a:lnTo>
                <a:close/>
              </a:path>
              <a:path w="165100" h="591820">
                <a:moveTo>
                  <a:pt x="149065" y="418690"/>
                </a:moveTo>
                <a:lnTo>
                  <a:pt x="142046" y="419172"/>
                </a:lnTo>
                <a:lnTo>
                  <a:pt x="135716" y="422381"/>
                </a:lnTo>
                <a:lnTo>
                  <a:pt x="130935" y="428096"/>
                </a:lnTo>
                <a:lnTo>
                  <a:pt x="100815" y="482271"/>
                </a:lnTo>
                <a:lnTo>
                  <a:pt x="100815" y="553426"/>
                </a:lnTo>
                <a:lnTo>
                  <a:pt x="103689" y="553426"/>
                </a:lnTo>
                <a:lnTo>
                  <a:pt x="162524" y="447520"/>
                </a:lnTo>
                <a:lnTo>
                  <a:pt x="164900" y="440277"/>
                </a:lnTo>
                <a:lnTo>
                  <a:pt x="164452" y="432901"/>
                </a:lnTo>
                <a:lnTo>
                  <a:pt x="161387" y="426245"/>
                </a:lnTo>
                <a:lnTo>
                  <a:pt x="155912" y="421159"/>
                </a:lnTo>
                <a:lnTo>
                  <a:pt x="149065" y="418690"/>
                </a:lnTo>
                <a:close/>
              </a:path>
              <a:path w="165100" h="591820">
                <a:moveTo>
                  <a:pt x="82450" y="515305"/>
                </a:moveTo>
                <a:lnTo>
                  <a:pt x="66655" y="543714"/>
                </a:lnTo>
                <a:lnTo>
                  <a:pt x="98244" y="543714"/>
                </a:lnTo>
                <a:lnTo>
                  <a:pt x="82450" y="515305"/>
                </a:lnTo>
                <a:close/>
              </a:path>
              <a:path w="165100" h="591820">
                <a:moveTo>
                  <a:pt x="100815" y="482271"/>
                </a:moveTo>
                <a:lnTo>
                  <a:pt x="82450" y="515305"/>
                </a:lnTo>
                <a:lnTo>
                  <a:pt x="98244" y="543714"/>
                </a:lnTo>
                <a:lnTo>
                  <a:pt x="100815" y="543714"/>
                </a:lnTo>
                <a:lnTo>
                  <a:pt x="100815" y="482271"/>
                </a:lnTo>
                <a:close/>
              </a:path>
              <a:path w="165100" h="591820">
                <a:moveTo>
                  <a:pt x="100815" y="0"/>
                </a:moveTo>
                <a:lnTo>
                  <a:pt x="64084" y="0"/>
                </a:lnTo>
                <a:lnTo>
                  <a:pt x="64084" y="482271"/>
                </a:lnTo>
                <a:lnTo>
                  <a:pt x="82450" y="515305"/>
                </a:lnTo>
                <a:lnTo>
                  <a:pt x="100815" y="482271"/>
                </a:lnTo>
                <a:lnTo>
                  <a:pt x="100815" y="0"/>
                </a:lnTo>
                <a:close/>
              </a:path>
            </a:pathLst>
          </a:custGeom>
          <a:solidFill>
            <a:srgbClr val="000000"/>
          </a:solid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457200"/>
            <a:ext cx="8608060" cy="6118983"/>
          </a:xfrm>
          <a:prstGeom prst="rect">
            <a:avLst/>
          </a:prstGeom>
        </p:spPr>
        <p:txBody>
          <a:bodyPr vert="horz" wrap="square" lIns="0" tIns="12065" rIns="0" bIns="0" rtlCol="0">
            <a:spAutoFit/>
          </a:bodyPr>
          <a:lstStyle/>
          <a:p>
            <a:pPr marL="355600" marR="271145" indent="-342900">
              <a:lnSpc>
                <a:spcPct val="150000"/>
              </a:lnSpc>
              <a:spcBef>
                <a:spcPts val="95"/>
              </a:spcBef>
              <a:buFont typeface="Wingdings"/>
              <a:buChar char=""/>
              <a:tabLst>
                <a:tab pos="355600" algn="l"/>
              </a:tabLst>
            </a:pPr>
            <a:r>
              <a:rPr lang="en-US" sz="2400" spc="-10" dirty="0">
                <a:latin typeface="Times New Roman"/>
                <a:cs typeface="Times New Roman"/>
              </a:rPr>
              <a:t>An </a:t>
            </a:r>
            <a:r>
              <a:rPr lang="en-US" sz="2400" spc="-5" dirty="0">
                <a:latin typeface="Times New Roman"/>
                <a:cs typeface="Times New Roman"/>
              </a:rPr>
              <a:t>excess </a:t>
            </a:r>
            <a:r>
              <a:rPr lang="en-US" sz="2400" dirty="0">
                <a:latin typeface="Times New Roman"/>
                <a:cs typeface="Times New Roman"/>
              </a:rPr>
              <a:t>of </a:t>
            </a:r>
            <a:r>
              <a:rPr lang="en-US" sz="2400" spc="-5" dirty="0">
                <a:latin typeface="Times New Roman"/>
                <a:cs typeface="Times New Roman"/>
              </a:rPr>
              <a:t>water in medicinal plant materials will encourage   microbial </a:t>
            </a:r>
            <a:r>
              <a:rPr lang="en-US" sz="2400" dirty="0">
                <a:latin typeface="Times New Roman"/>
                <a:cs typeface="Times New Roman"/>
              </a:rPr>
              <a:t>growth, </a:t>
            </a:r>
            <a:r>
              <a:rPr lang="en-US" sz="2400" spc="-5" dirty="0">
                <a:latin typeface="Times New Roman"/>
                <a:cs typeface="Times New Roman"/>
              </a:rPr>
              <a:t>the presence </a:t>
            </a:r>
            <a:r>
              <a:rPr lang="en-US" sz="2400" dirty="0">
                <a:latin typeface="Times New Roman"/>
                <a:cs typeface="Times New Roman"/>
              </a:rPr>
              <a:t>of </a:t>
            </a:r>
            <a:r>
              <a:rPr lang="en-US" sz="2400" spc="-5" dirty="0">
                <a:latin typeface="Times New Roman"/>
                <a:cs typeface="Times New Roman"/>
              </a:rPr>
              <a:t>fungi </a:t>
            </a:r>
            <a:r>
              <a:rPr lang="en-US" sz="2400" dirty="0">
                <a:latin typeface="Times New Roman"/>
                <a:cs typeface="Times New Roman"/>
              </a:rPr>
              <a:t>or </a:t>
            </a:r>
            <a:r>
              <a:rPr lang="en-US" sz="2400" spc="-5" dirty="0">
                <a:latin typeface="Times New Roman"/>
                <a:cs typeface="Times New Roman"/>
              </a:rPr>
              <a:t>insects, and deterioration </a:t>
            </a:r>
            <a:r>
              <a:rPr lang="en-US" sz="2400" spc="540" dirty="0">
                <a:latin typeface="Times New Roman"/>
                <a:cs typeface="Times New Roman"/>
              </a:rPr>
              <a:t> </a:t>
            </a:r>
            <a:r>
              <a:rPr lang="en-US" sz="2400" spc="-5" dirty="0">
                <a:latin typeface="Times New Roman"/>
                <a:cs typeface="Times New Roman"/>
              </a:rPr>
              <a:t>following </a:t>
            </a:r>
            <a:r>
              <a:rPr lang="en-US" sz="2400" dirty="0">
                <a:latin typeface="Times New Roman"/>
                <a:cs typeface="Times New Roman"/>
              </a:rPr>
              <a:t>hydrolysis</a:t>
            </a:r>
            <a:r>
              <a:rPr lang="en-US" sz="2400" dirty="0" smtClean="0">
                <a:latin typeface="Times New Roman"/>
                <a:cs typeface="Times New Roman"/>
              </a:rPr>
              <a:t>.</a:t>
            </a:r>
          </a:p>
          <a:p>
            <a:pPr marL="355600" marR="271145" indent="-342900">
              <a:lnSpc>
                <a:spcPct val="150000"/>
              </a:lnSpc>
              <a:spcBef>
                <a:spcPts val="95"/>
              </a:spcBef>
              <a:buFont typeface="Wingdings"/>
              <a:buChar char=""/>
              <a:tabLst>
                <a:tab pos="355600" algn="l"/>
              </a:tabLst>
            </a:pPr>
            <a:r>
              <a:rPr sz="2400" dirty="0" smtClean="0">
                <a:latin typeface="Times New Roman"/>
                <a:cs typeface="Times New Roman"/>
              </a:rPr>
              <a:t>The </a:t>
            </a:r>
            <a:r>
              <a:rPr sz="2400" dirty="0">
                <a:latin typeface="Times New Roman"/>
                <a:cs typeface="Times New Roman"/>
              </a:rPr>
              <a:t>test for </a:t>
            </a:r>
            <a:r>
              <a:rPr sz="2400" i="1" spc="-5" dirty="0">
                <a:solidFill>
                  <a:srgbClr val="FF0066"/>
                </a:solidFill>
                <a:latin typeface="Times New Roman"/>
                <a:cs typeface="Times New Roman"/>
              </a:rPr>
              <a:t>loss </a:t>
            </a:r>
            <a:r>
              <a:rPr sz="2400" i="1" dirty="0">
                <a:solidFill>
                  <a:srgbClr val="FF0066"/>
                </a:solidFill>
                <a:latin typeface="Times New Roman"/>
                <a:cs typeface="Times New Roman"/>
              </a:rPr>
              <a:t>on drying </a:t>
            </a:r>
            <a:r>
              <a:rPr sz="2400" spc="-5" dirty="0">
                <a:latin typeface="Times New Roman"/>
                <a:cs typeface="Times New Roman"/>
              </a:rPr>
              <a:t>determines </a:t>
            </a:r>
            <a:r>
              <a:rPr sz="2400" dirty="0">
                <a:latin typeface="Times New Roman"/>
                <a:cs typeface="Times New Roman"/>
              </a:rPr>
              <a:t>both water and</a:t>
            </a:r>
            <a:r>
              <a:rPr sz="2400" spc="-85" dirty="0">
                <a:latin typeface="Times New Roman"/>
                <a:cs typeface="Times New Roman"/>
              </a:rPr>
              <a:t> </a:t>
            </a:r>
            <a:r>
              <a:rPr sz="2400" dirty="0">
                <a:latin typeface="Times New Roman"/>
                <a:cs typeface="Times New Roman"/>
              </a:rPr>
              <a:t>volatile  </a:t>
            </a:r>
            <a:r>
              <a:rPr sz="2400" spc="-25" dirty="0">
                <a:latin typeface="Times New Roman"/>
                <a:cs typeface="Times New Roman"/>
              </a:rPr>
              <a:t>matter.</a:t>
            </a:r>
            <a:endParaRPr sz="2400" dirty="0">
              <a:latin typeface="Times New Roman"/>
              <a:cs typeface="Times New Roman"/>
            </a:endParaRPr>
          </a:p>
          <a:p>
            <a:pPr marL="355600" marR="5080" indent="-342900">
              <a:lnSpc>
                <a:spcPct val="150000"/>
              </a:lnSpc>
              <a:spcBef>
                <a:spcPts val="5"/>
              </a:spcBef>
              <a:buFont typeface="Wingdings"/>
              <a:buChar char=""/>
              <a:tabLst>
                <a:tab pos="355600" algn="l"/>
              </a:tabLst>
            </a:pPr>
            <a:r>
              <a:rPr sz="2400" dirty="0">
                <a:latin typeface="Times New Roman"/>
                <a:cs typeface="Times New Roman"/>
              </a:rPr>
              <a:t>Drying can be carried out either by heating to 100-105 </a:t>
            </a:r>
            <a:r>
              <a:rPr sz="2400" dirty="0">
                <a:latin typeface="Arial"/>
                <a:cs typeface="Arial"/>
              </a:rPr>
              <a:t>°</a:t>
            </a:r>
            <a:r>
              <a:rPr sz="2400" dirty="0">
                <a:latin typeface="Times New Roman"/>
                <a:cs typeface="Times New Roman"/>
              </a:rPr>
              <a:t>C or in  a desiccator over phosphorus pentoxide R under </a:t>
            </a:r>
            <a:r>
              <a:rPr sz="2400" spc="-5" dirty="0">
                <a:latin typeface="Times New Roman"/>
                <a:cs typeface="Times New Roman"/>
              </a:rPr>
              <a:t>atmospheric</a:t>
            </a:r>
            <a:r>
              <a:rPr sz="2400" spc="-140" dirty="0">
                <a:latin typeface="Times New Roman"/>
                <a:cs typeface="Times New Roman"/>
              </a:rPr>
              <a:t> </a:t>
            </a:r>
            <a:r>
              <a:rPr sz="2400" dirty="0">
                <a:latin typeface="Times New Roman"/>
                <a:cs typeface="Times New Roman"/>
              </a:rPr>
              <a:t>or  reduced pressure at room temperature </a:t>
            </a:r>
            <a:r>
              <a:rPr sz="2400" spc="-5" dirty="0">
                <a:latin typeface="Times New Roman"/>
                <a:cs typeface="Times New Roman"/>
              </a:rPr>
              <a:t>for </a:t>
            </a:r>
            <a:r>
              <a:rPr sz="2400" dirty="0">
                <a:latin typeface="Times New Roman"/>
                <a:cs typeface="Times New Roman"/>
              </a:rPr>
              <a:t>a specified period of  </a:t>
            </a:r>
            <a:r>
              <a:rPr sz="2400" spc="-5" dirty="0">
                <a:latin typeface="Times New Roman"/>
                <a:cs typeface="Times New Roman"/>
              </a:rPr>
              <a:t>time.</a:t>
            </a:r>
            <a:endParaRPr sz="2400" dirty="0">
              <a:latin typeface="Times New Roman"/>
              <a:cs typeface="Times New Roman"/>
            </a:endParaRPr>
          </a:p>
          <a:p>
            <a:pPr marL="355600" marR="314325" indent="-342900">
              <a:lnSpc>
                <a:spcPct val="150000"/>
              </a:lnSpc>
              <a:buFont typeface="Wingdings"/>
              <a:buChar char=""/>
              <a:tabLst>
                <a:tab pos="355600" algn="l"/>
              </a:tabLst>
            </a:pPr>
            <a:r>
              <a:rPr sz="2400" dirty="0">
                <a:latin typeface="Times New Roman"/>
                <a:cs typeface="Times New Roman"/>
              </a:rPr>
              <a:t>The desiccation </a:t>
            </a:r>
            <a:r>
              <a:rPr sz="2400" spc="-5" dirty="0">
                <a:latin typeface="Times New Roman"/>
                <a:cs typeface="Times New Roman"/>
              </a:rPr>
              <a:t>method </a:t>
            </a:r>
            <a:r>
              <a:rPr sz="2400" dirty="0">
                <a:latin typeface="Times New Roman"/>
                <a:cs typeface="Times New Roman"/>
              </a:rPr>
              <a:t>is especially useful for </a:t>
            </a:r>
            <a:r>
              <a:rPr sz="2400" spc="-5" dirty="0">
                <a:latin typeface="Times New Roman"/>
                <a:cs typeface="Times New Roman"/>
              </a:rPr>
              <a:t>materials</a:t>
            </a:r>
            <a:r>
              <a:rPr sz="2400" spc="-165" dirty="0">
                <a:latin typeface="Times New Roman"/>
                <a:cs typeface="Times New Roman"/>
              </a:rPr>
              <a:t> </a:t>
            </a:r>
            <a:r>
              <a:rPr sz="2400" dirty="0">
                <a:latin typeface="Times New Roman"/>
                <a:cs typeface="Times New Roman"/>
              </a:rPr>
              <a:t>that  </a:t>
            </a:r>
            <a:r>
              <a:rPr sz="2400" spc="-10" dirty="0">
                <a:latin typeface="Times New Roman"/>
                <a:cs typeface="Times New Roman"/>
              </a:rPr>
              <a:t>melt </a:t>
            </a:r>
            <a:r>
              <a:rPr sz="2400" dirty="0">
                <a:latin typeface="Times New Roman"/>
                <a:cs typeface="Times New Roman"/>
              </a:rPr>
              <a:t>to a sticky </a:t>
            </a:r>
            <a:r>
              <a:rPr sz="2400" spc="-10" dirty="0">
                <a:latin typeface="Times New Roman"/>
                <a:cs typeface="Times New Roman"/>
              </a:rPr>
              <a:t>mass </a:t>
            </a:r>
            <a:r>
              <a:rPr sz="2400" dirty="0">
                <a:latin typeface="Times New Roman"/>
                <a:cs typeface="Times New Roman"/>
              </a:rPr>
              <a:t>at elevated</a:t>
            </a:r>
            <a:r>
              <a:rPr sz="2400" spc="-65" dirty="0">
                <a:latin typeface="Times New Roman"/>
                <a:cs typeface="Times New Roman"/>
              </a:rPr>
              <a:t> </a:t>
            </a:r>
            <a:r>
              <a:rPr sz="2400" dirty="0">
                <a:latin typeface="Times New Roman"/>
                <a:cs typeface="Times New Roman"/>
              </a:rPr>
              <a:t>temperatures.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345084"/>
            <a:ext cx="8883650" cy="3546475"/>
          </a:xfrm>
          <a:prstGeom prst="rect">
            <a:avLst/>
          </a:prstGeom>
        </p:spPr>
        <p:txBody>
          <a:bodyPr vert="horz" wrap="square" lIns="0" tIns="180340" rIns="0" bIns="0" rtlCol="0">
            <a:spAutoFit/>
          </a:bodyPr>
          <a:lstStyle/>
          <a:p>
            <a:pPr marL="12700">
              <a:lnSpc>
                <a:spcPct val="100000"/>
              </a:lnSpc>
              <a:spcBef>
                <a:spcPts val="1420"/>
              </a:spcBef>
            </a:pPr>
            <a:r>
              <a:rPr sz="2200" b="1" spc="-20" dirty="0">
                <a:solidFill>
                  <a:srgbClr val="FF0000"/>
                </a:solidFill>
                <a:latin typeface="Times New Roman"/>
                <a:cs typeface="Times New Roman"/>
              </a:rPr>
              <a:t>DETERMINATION </a:t>
            </a:r>
            <a:r>
              <a:rPr sz="2200" b="1" spc="-10" dirty="0">
                <a:solidFill>
                  <a:srgbClr val="FF0000"/>
                </a:solidFill>
                <a:latin typeface="Times New Roman"/>
                <a:cs typeface="Times New Roman"/>
              </a:rPr>
              <a:t>OF </a:t>
            </a:r>
            <a:r>
              <a:rPr sz="2200" b="1" spc="-5" dirty="0">
                <a:solidFill>
                  <a:srgbClr val="FF0000"/>
                </a:solidFill>
                <a:latin typeface="Times New Roman"/>
                <a:cs typeface="Times New Roman"/>
              </a:rPr>
              <a:t>BITTERNESS</a:t>
            </a:r>
            <a:r>
              <a:rPr sz="2200" b="1" spc="-65" dirty="0">
                <a:solidFill>
                  <a:srgbClr val="FF0000"/>
                </a:solidFill>
                <a:latin typeface="Times New Roman"/>
                <a:cs typeface="Times New Roman"/>
              </a:rPr>
              <a:t> </a:t>
            </a:r>
            <a:r>
              <a:rPr sz="2200" b="1" spc="-45" dirty="0">
                <a:solidFill>
                  <a:srgbClr val="FF0000"/>
                </a:solidFill>
                <a:latin typeface="Times New Roman"/>
                <a:cs typeface="Times New Roman"/>
              </a:rPr>
              <a:t>VALUE:-</a:t>
            </a:r>
            <a:endParaRPr sz="2200" dirty="0">
              <a:latin typeface="Times New Roman"/>
              <a:cs typeface="Times New Roman"/>
            </a:endParaRPr>
          </a:p>
          <a:p>
            <a:pPr marL="355600" marR="785495" indent="-342900">
              <a:lnSpc>
                <a:spcPct val="150000"/>
              </a:lnSpc>
              <a:buFont typeface="Wingdings"/>
              <a:buChar char=""/>
              <a:tabLst>
                <a:tab pos="355600" algn="l"/>
              </a:tabLst>
            </a:pPr>
            <a:r>
              <a:rPr sz="2200" spc="-5" dirty="0">
                <a:latin typeface="Times New Roman"/>
                <a:cs typeface="Times New Roman"/>
              </a:rPr>
              <a:t>Medicinal plant materials that have a strong bitter taste ("bitters") are  employed </a:t>
            </a:r>
            <a:r>
              <a:rPr sz="2200" spc="-10" dirty="0">
                <a:latin typeface="Times New Roman"/>
                <a:cs typeface="Times New Roman"/>
              </a:rPr>
              <a:t>therapeutically, mostly </a:t>
            </a:r>
            <a:r>
              <a:rPr sz="2200" spc="-5" dirty="0">
                <a:latin typeface="Times New Roman"/>
                <a:cs typeface="Times New Roman"/>
              </a:rPr>
              <a:t>as appetizing</a:t>
            </a:r>
            <a:r>
              <a:rPr sz="2200" spc="20" dirty="0">
                <a:latin typeface="Times New Roman"/>
                <a:cs typeface="Times New Roman"/>
              </a:rPr>
              <a:t> </a:t>
            </a:r>
            <a:r>
              <a:rPr sz="2200" spc="-5" dirty="0">
                <a:latin typeface="Times New Roman"/>
                <a:cs typeface="Times New Roman"/>
              </a:rPr>
              <a:t>agents.</a:t>
            </a:r>
            <a:endParaRPr sz="2200" dirty="0">
              <a:latin typeface="Times New Roman"/>
              <a:cs typeface="Times New Roman"/>
            </a:endParaRPr>
          </a:p>
          <a:p>
            <a:pPr marL="355600" marR="5080" indent="-342900">
              <a:lnSpc>
                <a:spcPct val="150000"/>
              </a:lnSpc>
              <a:buFont typeface="Wingdings"/>
              <a:buChar char=""/>
              <a:tabLst>
                <a:tab pos="355600" algn="l"/>
              </a:tabLst>
            </a:pPr>
            <a:r>
              <a:rPr sz="2200" spc="-5" dirty="0">
                <a:latin typeface="Times New Roman"/>
                <a:cs typeface="Times New Roman"/>
              </a:rPr>
              <a:t>The bitter properties of plant material are determined by comparing the  threshold bitter concentration of an extract of </a:t>
            </a:r>
            <a:r>
              <a:rPr sz="2200" dirty="0">
                <a:latin typeface="Times New Roman"/>
                <a:cs typeface="Times New Roman"/>
              </a:rPr>
              <a:t>the </a:t>
            </a:r>
            <a:r>
              <a:rPr sz="2200" spc="-5" dirty="0">
                <a:latin typeface="Times New Roman"/>
                <a:cs typeface="Times New Roman"/>
              </a:rPr>
              <a:t>materials with that of a  dilute solution of quinine </a:t>
            </a:r>
            <a:r>
              <a:rPr sz="2200" dirty="0" smtClean="0">
                <a:latin typeface="Times New Roman"/>
                <a:cs typeface="Times New Roman"/>
              </a:rPr>
              <a:t>hydrochloride</a:t>
            </a:r>
            <a:r>
              <a:rPr sz="2200" spc="-5" dirty="0" smtClean="0">
                <a:latin typeface="Times New Roman"/>
                <a:cs typeface="Times New Roman"/>
              </a:rPr>
              <a:t>. </a:t>
            </a:r>
            <a:r>
              <a:rPr sz="2200" spc="-5" dirty="0">
                <a:latin typeface="Times New Roman"/>
                <a:cs typeface="Times New Roman"/>
              </a:rPr>
              <a:t>The bitterness value is expressed  in </a:t>
            </a:r>
            <a:r>
              <a:rPr sz="2200" spc="-20" dirty="0">
                <a:latin typeface="Times New Roman"/>
                <a:cs typeface="Times New Roman"/>
              </a:rPr>
              <a:t>unit’s </a:t>
            </a:r>
            <a:r>
              <a:rPr sz="2200" spc="-5" dirty="0">
                <a:latin typeface="Times New Roman"/>
                <a:cs typeface="Times New Roman"/>
              </a:rPr>
              <a:t>equivalent to </a:t>
            </a:r>
            <a:r>
              <a:rPr sz="2200" dirty="0">
                <a:latin typeface="Times New Roman"/>
                <a:cs typeface="Times New Roman"/>
              </a:rPr>
              <a:t>the </a:t>
            </a:r>
            <a:r>
              <a:rPr sz="2200" spc="-5" dirty="0">
                <a:latin typeface="Times New Roman"/>
                <a:cs typeface="Times New Roman"/>
              </a:rPr>
              <a:t>bitterness of a solution containing 1g of</a:t>
            </a:r>
            <a:r>
              <a:rPr sz="2200" spc="95" dirty="0">
                <a:latin typeface="Times New Roman"/>
                <a:cs typeface="Times New Roman"/>
              </a:rPr>
              <a:t> </a:t>
            </a:r>
            <a:r>
              <a:rPr sz="2200" dirty="0">
                <a:latin typeface="Times New Roman"/>
                <a:cs typeface="Times New Roman"/>
              </a:rPr>
              <a:t>quinine</a:t>
            </a:r>
          </a:p>
        </p:txBody>
      </p:sp>
      <p:sp>
        <p:nvSpPr>
          <p:cNvPr id="3" name="object 3"/>
          <p:cNvSpPr txBox="1"/>
          <p:nvPr/>
        </p:nvSpPr>
        <p:spPr>
          <a:xfrm>
            <a:off x="421640" y="4034409"/>
            <a:ext cx="3199130" cy="360680"/>
          </a:xfrm>
          <a:prstGeom prst="rect">
            <a:avLst/>
          </a:prstGeom>
        </p:spPr>
        <p:txBody>
          <a:bodyPr vert="horz" wrap="square" lIns="0" tIns="12065" rIns="0" bIns="0" rtlCol="0">
            <a:spAutoFit/>
          </a:bodyPr>
          <a:lstStyle/>
          <a:p>
            <a:pPr marL="12700">
              <a:lnSpc>
                <a:spcPct val="100000"/>
              </a:lnSpc>
              <a:spcBef>
                <a:spcPts val="95"/>
              </a:spcBef>
            </a:pPr>
            <a:r>
              <a:rPr sz="2200" dirty="0" smtClean="0">
                <a:latin typeface="Times New Roman"/>
                <a:cs typeface="Times New Roman"/>
              </a:rPr>
              <a:t>hydrochloride</a:t>
            </a:r>
            <a:r>
              <a:rPr sz="2200" spc="-5" dirty="0" smtClean="0">
                <a:latin typeface="Times New Roman"/>
                <a:cs typeface="Times New Roman"/>
              </a:rPr>
              <a:t> </a:t>
            </a:r>
            <a:r>
              <a:rPr sz="2200" spc="-5" dirty="0">
                <a:latin typeface="Times New Roman"/>
                <a:cs typeface="Times New Roman"/>
              </a:rPr>
              <a:t>in 2000</a:t>
            </a:r>
            <a:r>
              <a:rPr sz="2200" spc="-80" dirty="0">
                <a:latin typeface="Times New Roman"/>
                <a:cs typeface="Times New Roman"/>
              </a:rPr>
              <a:t> </a:t>
            </a:r>
            <a:r>
              <a:rPr sz="2200" spc="-5" dirty="0">
                <a:latin typeface="Times New Roman"/>
                <a:cs typeface="Times New Roman"/>
              </a:rPr>
              <a:t>ml.</a:t>
            </a:r>
            <a:endParaRPr sz="2200" dirty="0">
              <a:latin typeface="Times New Roman"/>
              <a:cs typeface="Times New Roman"/>
            </a:endParaRPr>
          </a:p>
        </p:txBody>
      </p:sp>
      <p:sp>
        <p:nvSpPr>
          <p:cNvPr id="4" name="object 4"/>
          <p:cNvSpPr txBox="1"/>
          <p:nvPr/>
        </p:nvSpPr>
        <p:spPr>
          <a:xfrm>
            <a:off x="612140" y="5052872"/>
            <a:ext cx="7460615" cy="1671320"/>
          </a:xfrm>
          <a:prstGeom prst="rect">
            <a:avLst/>
          </a:prstGeom>
        </p:spPr>
        <p:txBody>
          <a:bodyPr vert="horz" wrap="square" lIns="0" tIns="149860" rIns="0" bIns="0" rtlCol="0">
            <a:spAutoFit/>
          </a:bodyPr>
          <a:lstStyle/>
          <a:p>
            <a:pPr marL="12700">
              <a:lnSpc>
                <a:spcPct val="100000"/>
              </a:lnSpc>
              <a:spcBef>
                <a:spcPts val="1180"/>
              </a:spcBef>
            </a:pPr>
            <a:r>
              <a:rPr sz="1800" spc="-5" dirty="0">
                <a:latin typeface="Times New Roman"/>
                <a:cs typeface="Times New Roman"/>
              </a:rPr>
              <a:t>Where </a:t>
            </a:r>
            <a:r>
              <a:rPr sz="1800" dirty="0">
                <a:latin typeface="Times New Roman"/>
                <a:cs typeface="Times New Roman"/>
              </a:rPr>
              <a:t>a = the concentration of the </a:t>
            </a:r>
            <a:r>
              <a:rPr sz="1800" spc="-5" dirty="0">
                <a:latin typeface="Times New Roman"/>
                <a:cs typeface="Times New Roman"/>
              </a:rPr>
              <a:t>stock </a:t>
            </a:r>
            <a:r>
              <a:rPr sz="1800" dirty="0">
                <a:latin typeface="Times New Roman"/>
                <a:cs typeface="Times New Roman"/>
              </a:rPr>
              <a:t>solution (Sa</a:t>
            </a:r>
            <a:r>
              <a:rPr sz="1800" i="1" baseline="-20833" dirty="0">
                <a:latin typeface="Times New Roman"/>
                <a:cs typeface="Times New Roman"/>
              </a:rPr>
              <a:t>T</a:t>
            </a:r>
            <a:r>
              <a:rPr sz="1800" dirty="0">
                <a:latin typeface="Times New Roman"/>
                <a:cs typeface="Times New Roman"/>
              </a:rPr>
              <a:t>)</a:t>
            </a:r>
            <a:r>
              <a:rPr sz="1800" spc="-40" dirty="0">
                <a:latin typeface="Times New Roman"/>
                <a:cs typeface="Times New Roman"/>
              </a:rPr>
              <a:t> </a:t>
            </a:r>
            <a:r>
              <a:rPr sz="1800" spc="-5" dirty="0">
                <a:latin typeface="Times New Roman"/>
                <a:cs typeface="Times New Roman"/>
              </a:rPr>
              <a:t>(mg/ml),</a:t>
            </a:r>
            <a:endParaRPr sz="1800" dirty="0">
              <a:latin typeface="Times New Roman"/>
              <a:cs typeface="Times New Roman"/>
            </a:endParaRPr>
          </a:p>
          <a:p>
            <a:pPr marL="12700" marR="5080">
              <a:lnSpc>
                <a:spcPct val="150000"/>
              </a:lnSpc>
            </a:pPr>
            <a:r>
              <a:rPr sz="1800" i="1" dirty="0">
                <a:latin typeface="Times New Roman"/>
                <a:cs typeface="Times New Roman"/>
              </a:rPr>
              <a:t>b </a:t>
            </a:r>
            <a:r>
              <a:rPr sz="1800" dirty="0">
                <a:latin typeface="Times New Roman"/>
                <a:cs typeface="Times New Roman"/>
              </a:rPr>
              <a:t>= the volume of </a:t>
            </a:r>
            <a:r>
              <a:rPr sz="1800" spc="-5" dirty="0">
                <a:latin typeface="Times New Roman"/>
                <a:cs typeface="Times New Roman"/>
              </a:rPr>
              <a:t>S</a:t>
            </a:r>
            <a:r>
              <a:rPr sz="1800" i="1" spc="-7" baseline="-20833" dirty="0">
                <a:latin typeface="Times New Roman"/>
                <a:cs typeface="Times New Roman"/>
              </a:rPr>
              <a:t>T </a:t>
            </a:r>
            <a:r>
              <a:rPr sz="1800" dirty="0">
                <a:latin typeface="Times New Roman"/>
                <a:cs typeface="Times New Roman"/>
              </a:rPr>
              <a:t>(in </a:t>
            </a:r>
            <a:r>
              <a:rPr sz="1800" spc="-5" dirty="0">
                <a:latin typeface="Times New Roman"/>
                <a:cs typeface="Times New Roman"/>
              </a:rPr>
              <a:t>ml) </a:t>
            </a:r>
            <a:r>
              <a:rPr sz="1800" dirty="0">
                <a:latin typeface="Times New Roman"/>
                <a:cs typeface="Times New Roman"/>
              </a:rPr>
              <a:t>in the tube with the threshold bitter </a:t>
            </a:r>
            <a:r>
              <a:rPr sz="1800" spc="5" dirty="0" smtClean="0">
                <a:latin typeface="Times New Roman"/>
                <a:cs typeface="Times New Roman"/>
              </a:rPr>
              <a:t>con</a:t>
            </a:r>
            <a:r>
              <a:rPr sz="1800" dirty="0" smtClean="0">
                <a:latin typeface="Times New Roman"/>
                <a:cs typeface="Times New Roman"/>
              </a:rPr>
              <a:t>centration</a:t>
            </a:r>
            <a:r>
              <a:rPr sz="1800" dirty="0">
                <a:latin typeface="Times New Roman"/>
                <a:cs typeface="Times New Roman"/>
              </a:rPr>
              <a:t>,  </a:t>
            </a:r>
            <a:endParaRPr lang="en-US" sz="1800" dirty="0" smtClean="0">
              <a:latin typeface="Times New Roman"/>
              <a:cs typeface="Times New Roman"/>
            </a:endParaRPr>
          </a:p>
          <a:p>
            <a:pPr marL="12700" marR="5080">
              <a:lnSpc>
                <a:spcPct val="150000"/>
              </a:lnSpc>
            </a:pPr>
            <a:r>
              <a:rPr sz="1800" i="1" dirty="0" smtClean="0">
                <a:latin typeface="Times New Roman"/>
                <a:cs typeface="Times New Roman"/>
              </a:rPr>
              <a:t>c </a:t>
            </a:r>
            <a:r>
              <a:rPr sz="1800" dirty="0">
                <a:latin typeface="Times New Roman"/>
                <a:cs typeface="Times New Roman"/>
              </a:rPr>
              <a:t>= the quantity of quinine </a:t>
            </a:r>
            <a:r>
              <a:rPr sz="1800" dirty="0" smtClean="0">
                <a:latin typeface="Times New Roman"/>
                <a:cs typeface="Times New Roman"/>
              </a:rPr>
              <a:t>hydrochloride</a:t>
            </a:r>
            <a:r>
              <a:rPr lang="en-US" sz="1800" dirty="0" smtClean="0">
                <a:latin typeface="Times New Roman"/>
                <a:cs typeface="Times New Roman"/>
              </a:rPr>
              <a:t> </a:t>
            </a:r>
            <a:r>
              <a:rPr sz="1800" dirty="0" smtClean="0">
                <a:latin typeface="Times New Roman"/>
                <a:cs typeface="Times New Roman"/>
              </a:rPr>
              <a:t>(in </a:t>
            </a:r>
            <a:r>
              <a:rPr sz="1800" spc="-5" dirty="0">
                <a:latin typeface="Times New Roman"/>
                <a:cs typeface="Times New Roman"/>
              </a:rPr>
              <a:t>mg) </a:t>
            </a:r>
            <a:r>
              <a:rPr sz="1800" dirty="0">
                <a:latin typeface="Times New Roman"/>
                <a:cs typeface="Times New Roman"/>
              </a:rPr>
              <a:t>in the tube with the</a:t>
            </a:r>
            <a:r>
              <a:rPr sz="1800" spc="-130" dirty="0">
                <a:latin typeface="Times New Roman"/>
                <a:cs typeface="Times New Roman"/>
              </a:rPr>
              <a:t> </a:t>
            </a:r>
            <a:r>
              <a:rPr sz="1800" dirty="0">
                <a:latin typeface="Times New Roman"/>
                <a:cs typeface="Times New Roman"/>
              </a:rPr>
              <a:t>threshold  bitter</a:t>
            </a:r>
            <a:r>
              <a:rPr sz="1800" spc="-25" dirty="0">
                <a:latin typeface="Times New Roman"/>
                <a:cs typeface="Times New Roman"/>
              </a:rPr>
              <a:t> </a:t>
            </a:r>
            <a:r>
              <a:rPr sz="1800" dirty="0">
                <a:latin typeface="Times New Roman"/>
                <a:cs typeface="Times New Roman"/>
              </a:rPr>
              <a:t>concentration.</a:t>
            </a:r>
          </a:p>
        </p:txBody>
      </p:sp>
      <p:sp>
        <p:nvSpPr>
          <p:cNvPr id="5" name="object 5"/>
          <p:cNvSpPr txBox="1"/>
          <p:nvPr/>
        </p:nvSpPr>
        <p:spPr>
          <a:xfrm>
            <a:off x="5740965" y="4236106"/>
            <a:ext cx="1478915" cy="751205"/>
          </a:xfrm>
          <a:prstGeom prst="rect">
            <a:avLst/>
          </a:prstGeom>
        </p:spPr>
        <p:txBody>
          <a:bodyPr vert="horz" wrap="square" lIns="0" tIns="13335" rIns="0" bIns="0" rtlCol="0">
            <a:spAutoFit/>
          </a:bodyPr>
          <a:lstStyle/>
          <a:p>
            <a:pPr marL="12700">
              <a:lnSpc>
                <a:spcPts val="2525"/>
              </a:lnSpc>
              <a:spcBef>
                <a:spcPts val="105"/>
              </a:spcBef>
              <a:tabLst>
                <a:tab pos="1465580" algn="l"/>
              </a:tabLst>
            </a:pPr>
            <a:r>
              <a:rPr sz="2250" u="sng" spc="120" dirty="0">
                <a:uFill>
                  <a:solidFill>
                    <a:srgbClr val="000000"/>
                  </a:solidFill>
                </a:uFill>
                <a:latin typeface="Times New Roman"/>
                <a:cs typeface="Times New Roman"/>
              </a:rPr>
              <a:t>  </a:t>
            </a:r>
            <a:r>
              <a:rPr sz="2250" u="sng" spc="-254" dirty="0">
                <a:uFill>
                  <a:solidFill>
                    <a:srgbClr val="000000"/>
                  </a:solidFill>
                </a:uFill>
                <a:latin typeface="Times New Roman"/>
                <a:cs typeface="Times New Roman"/>
              </a:rPr>
              <a:t> </a:t>
            </a:r>
            <a:r>
              <a:rPr sz="2250" u="sng" spc="220" dirty="0">
                <a:uFill>
                  <a:solidFill>
                    <a:srgbClr val="000000"/>
                  </a:solidFill>
                </a:uFill>
                <a:latin typeface="Times New Roman"/>
                <a:cs typeface="Times New Roman"/>
              </a:rPr>
              <a:t>2000xC	</a:t>
            </a:r>
            <a:endParaRPr sz="2250">
              <a:latin typeface="Times New Roman"/>
              <a:cs typeface="Times New Roman"/>
            </a:endParaRPr>
          </a:p>
          <a:p>
            <a:pPr marL="353060">
              <a:lnSpc>
                <a:spcPts val="3185"/>
              </a:lnSpc>
            </a:pPr>
            <a:r>
              <a:rPr sz="2800" spc="240" dirty="0">
                <a:latin typeface="Times New Roman"/>
                <a:cs typeface="Times New Roman"/>
              </a:rPr>
              <a:t>a</a:t>
            </a:r>
            <a:r>
              <a:rPr sz="1900" spc="240" dirty="0">
                <a:latin typeface="Times New Roman"/>
                <a:cs typeface="Times New Roman"/>
              </a:rPr>
              <a:t>x</a:t>
            </a:r>
            <a:r>
              <a:rPr sz="2800" spc="240" dirty="0">
                <a:latin typeface="Times New Roman"/>
                <a:cs typeface="Times New Roman"/>
              </a:rPr>
              <a:t>b</a:t>
            </a:r>
            <a:endParaRPr sz="2800">
              <a:latin typeface="Times New Roman"/>
              <a:cs typeface="Times New Roman"/>
            </a:endParaRPr>
          </a:p>
        </p:txBody>
      </p:sp>
      <p:sp>
        <p:nvSpPr>
          <p:cNvPr id="6" name="object 6"/>
          <p:cNvSpPr txBox="1"/>
          <p:nvPr/>
        </p:nvSpPr>
        <p:spPr>
          <a:xfrm>
            <a:off x="3837421" y="4397402"/>
            <a:ext cx="1770380" cy="369570"/>
          </a:xfrm>
          <a:prstGeom prst="rect">
            <a:avLst/>
          </a:prstGeom>
        </p:spPr>
        <p:txBody>
          <a:bodyPr vert="horz" wrap="square" lIns="0" tIns="13335" rIns="0" bIns="0" rtlCol="0">
            <a:spAutoFit/>
          </a:bodyPr>
          <a:lstStyle/>
          <a:p>
            <a:pPr marL="12700">
              <a:lnSpc>
                <a:spcPct val="100000"/>
              </a:lnSpc>
              <a:spcBef>
                <a:spcPts val="105"/>
              </a:spcBef>
              <a:tabLst>
                <a:tab pos="1554480" algn="l"/>
              </a:tabLst>
            </a:pPr>
            <a:r>
              <a:rPr sz="2250" spc="270" dirty="0">
                <a:latin typeface="Times New Roman"/>
                <a:cs typeface="Times New Roman"/>
              </a:rPr>
              <a:t>B</a:t>
            </a:r>
            <a:r>
              <a:rPr sz="2250" spc="15" dirty="0">
                <a:latin typeface="Times New Roman"/>
                <a:cs typeface="Times New Roman"/>
              </a:rPr>
              <a:t>i</a:t>
            </a:r>
            <a:r>
              <a:rPr sz="2250" spc="170" dirty="0">
                <a:latin typeface="Times New Roman"/>
                <a:cs typeface="Times New Roman"/>
              </a:rPr>
              <a:t>tt</a:t>
            </a:r>
            <a:r>
              <a:rPr sz="2250" spc="175" dirty="0">
                <a:latin typeface="Times New Roman"/>
                <a:cs typeface="Times New Roman"/>
              </a:rPr>
              <a:t>e</a:t>
            </a:r>
            <a:r>
              <a:rPr sz="2250" spc="160" dirty="0">
                <a:latin typeface="Times New Roman"/>
                <a:cs typeface="Times New Roman"/>
              </a:rPr>
              <a:t>r</a:t>
            </a:r>
            <a:r>
              <a:rPr sz="2250" spc="170" dirty="0">
                <a:latin typeface="Times New Roman"/>
                <a:cs typeface="Times New Roman"/>
              </a:rPr>
              <a:t>n</a:t>
            </a:r>
            <a:r>
              <a:rPr sz="2250" spc="175" dirty="0">
                <a:latin typeface="Times New Roman"/>
                <a:cs typeface="Times New Roman"/>
              </a:rPr>
              <a:t>e</a:t>
            </a:r>
            <a:r>
              <a:rPr sz="2250" spc="140" dirty="0">
                <a:latin typeface="Times New Roman"/>
                <a:cs typeface="Times New Roman"/>
              </a:rPr>
              <a:t>s</a:t>
            </a:r>
            <a:r>
              <a:rPr sz="2250" spc="185" dirty="0">
                <a:latin typeface="Times New Roman"/>
                <a:cs typeface="Times New Roman"/>
              </a:rPr>
              <a:t>s</a:t>
            </a:r>
            <a:r>
              <a:rPr sz="2250" dirty="0">
                <a:latin typeface="Times New Roman"/>
                <a:cs typeface="Times New Roman"/>
              </a:rPr>
              <a:t>	</a:t>
            </a:r>
            <a:r>
              <a:rPr sz="3375" spc="419" baseline="-4938" dirty="0">
                <a:latin typeface="Arial"/>
                <a:cs typeface="Arial"/>
              </a:rPr>
              <a:t>=</a:t>
            </a:r>
            <a:endParaRPr sz="3375" baseline="-4938">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939" y="1169167"/>
            <a:ext cx="8530590" cy="4552315"/>
          </a:xfrm>
          <a:prstGeom prst="rect">
            <a:avLst/>
          </a:prstGeom>
        </p:spPr>
        <p:txBody>
          <a:bodyPr vert="horz" wrap="square" lIns="0" tIns="179705" rIns="0" bIns="0" rtlCol="0">
            <a:spAutoFit/>
          </a:bodyPr>
          <a:lstStyle/>
          <a:p>
            <a:pPr marL="299085" indent="-286385">
              <a:lnSpc>
                <a:spcPct val="100000"/>
              </a:lnSpc>
              <a:spcBef>
                <a:spcPts val="1415"/>
              </a:spcBef>
              <a:buFont typeface="Wingdings"/>
              <a:buChar char=""/>
              <a:tabLst>
                <a:tab pos="299720" algn="l"/>
              </a:tabLst>
            </a:pPr>
            <a:r>
              <a:rPr sz="2200" spc="-5" dirty="0">
                <a:latin typeface="Times New Roman"/>
                <a:cs typeface="Times New Roman"/>
              </a:rPr>
              <a:t>The</a:t>
            </a:r>
            <a:r>
              <a:rPr sz="2200" spc="90" dirty="0">
                <a:latin typeface="Times New Roman"/>
                <a:cs typeface="Times New Roman"/>
              </a:rPr>
              <a:t> </a:t>
            </a:r>
            <a:r>
              <a:rPr sz="2200" spc="-5" dirty="0">
                <a:latin typeface="Times New Roman"/>
                <a:cs typeface="Times New Roman"/>
              </a:rPr>
              <a:t>basic</a:t>
            </a:r>
            <a:r>
              <a:rPr sz="2200" spc="90" dirty="0">
                <a:latin typeface="Times New Roman"/>
                <a:cs typeface="Times New Roman"/>
              </a:rPr>
              <a:t> </a:t>
            </a:r>
            <a:r>
              <a:rPr sz="2200" spc="-5" dirty="0">
                <a:latin typeface="Times New Roman"/>
                <a:cs typeface="Times New Roman"/>
              </a:rPr>
              <a:t>resources</a:t>
            </a:r>
            <a:r>
              <a:rPr sz="2200" spc="85" dirty="0">
                <a:latin typeface="Times New Roman"/>
                <a:cs typeface="Times New Roman"/>
              </a:rPr>
              <a:t> </a:t>
            </a:r>
            <a:r>
              <a:rPr sz="2200" dirty="0">
                <a:latin typeface="Times New Roman"/>
                <a:cs typeface="Times New Roman"/>
              </a:rPr>
              <a:t>of</a:t>
            </a:r>
            <a:r>
              <a:rPr sz="2200" spc="105" dirty="0">
                <a:latin typeface="Times New Roman"/>
                <a:cs typeface="Times New Roman"/>
              </a:rPr>
              <a:t> </a:t>
            </a:r>
            <a:r>
              <a:rPr sz="2200" spc="-5" dirty="0">
                <a:latin typeface="Times New Roman"/>
                <a:cs typeface="Times New Roman"/>
              </a:rPr>
              <a:t>medicines</a:t>
            </a:r>
            <a:r>
              <a:rPr sz="2200" spc="95" dirty="0">
                <a:latin typeface="Times New Roman"/>
                <a:cs typeface="Times New Roman"/>
              </a:rPr>
              <a:t> </a:t>
            </a:r>
            <a:r>
              <a:rPr sz="2200" spc="-5" dirty="0">
                <a:latin typeface="Times New Roman"/>
                <a:cs typeface="Times New Roman"/>
              </a:rPr>
              <a:t>come</a:t>
            </a:r>
            <a:r>
              <a:rPr sz="2200" spc="100" dirty="0">
                <a:latin typeface="Times New Roman"/>
                <a:cs typeface="Times New Roman"/>
              </a:rPr>
              <a:t> </a:t>
            </a:r>
            <a:r>
              <a:rPr sz="2200" dirty="0">
                <a:latin typeface="Times New Roman"/>
                <a:cs typeface="Times New Roman"/>
              </a:rPr>
              <a:t>from</a:t>
            </a:r>
            <a:r>
              <a:rPr sz="2200" spc="75" dirty="0">
                <a:latin typeface="Times New Roman"/>
                <a:cs typeface="Times New Roman"/>
              </a:rPr>
              <a:t> </a:t>
            </a:r>
            <a:r>
              <a:rPr sz="2200" dirty="0">
                <a:latin typeface="Times New Roman"/>
                <a:cs typeface="Times New Roman"/>
              </a:rPr>
              <a:t>nature</a:t>
            </a:r>
            <a:r>
              <a:rPr sz="2200" spc="90" dirty="0">
                <a:latin typeface="Times New Roman"/>
                <a:cs typeface="Times New Roman"/>
              </a:rPr>
              <a:t> </a:t>
            </a:r>
            <a:r>
              <a:rPr sz="2200" spc="-5" dirty="0">
                <a:latin typeface="Times New Roman"/>
                <a:cs typeface="Times New Roman"/>
              </a:rPr>
              <a:t>and</a:t>
            </a:r>
            <a:r>
              <a:rPr sz="2200" spc="105" dirty="0">
                <a:latin typeface="Times New Roman"/>
                <a:cs typeface="Times New Roman"/>
              </a:rPr>
              <a:t> </a:t>
            </a:r>
            <a:r>
              <a:rPr sz="2200" spc="-10" dirty="0">
                <a:latin typeface="Times New Roman"/>
                <a:cs typeface="Times New Roman"/>
              </a:rPr>
              <a:t>they</a:t>
            </a:r>
            <a:r>
              <a:rPr sz="2200" spc="120" dirty="0">
                <a:latin typeface="Times New Roman"/>
                <a:cs typeface="Times New Roman"/>
              </a:rPr>
              <a:t> </a:t>
            </a:r>
            <a:r>
              <a:rPr sz="2200" spc="-5" dirty="0">
                <a:latin typeface="Times New Roman"/>
                <a:cs typeface="Times New Roman"/>
              </a:rPr>
              <a:t>are</a:t>
            </a:r>
            <a:r>
              <a:rPr sz="2200" spc="85" dirty="0">
                <a:latin typeface="Times New Roman"/>
                <a:cs typeface="Times New Roman"/>
              </a:rPr>
              <a:t> </a:t>
            </a:r>
            <a:r>
              <a:rPr sz="2200" spc="-5" dirty="0">
                <a:latin typeface="Times New Roman"/>
                <a:cs typeface="Times New Roman"/>
              </a:rPr>
              <a:t>used</a:t>
            </a:r>
            <a:r>
              <a:rPr sz="2200" spc="95" dirty="0">
                <a:latin typeface="Times New Roman"/>
                <a:cs typeface="Times New Roman"/>
              </a:rPr>
              <a:t> </a:t>
            </a:r>
            <a:r>
              <a:rPr sz="2200" spc="-10" dirty="0">
                <a:latin typeface="Times New Roman"/>
                <a:cs typeface="Times New Roman"/>
              </a:rPr>
              <a:t>as</a:t>
            </a:r>
            <a:endParaRPr sz="2200" dirty="0">
              <a:latin typeface="Times New Roman"/>
              <a:cs typeface="Times New Roman"/>
            </a:endParaRPr>
          </a:p>
          <a:p>
            <a:pPr marL="299085">
              <a:lnSpc>
                <a:spcPct val="100000"/>
              </a:lnSpc>
              <a:spcBef>
                <a:spcPts val="1320"/>
              </a:spcBef>
            </a:pPr>
            <a:r>
              <a:rPr sz="2200" spc="-10" dirty="0">
                <a:latin typeface="Times New Roman"/>
                <a:cs typeface="Times New Roman"/>
              </a:rPr>
              <a:t>medicaments </a:t>
            </a:r>
            <a:r>
              <a:rPr sz="2200" spc="-5" dirty="0">
                <a:latin typeface="Times New Roman"/>
                <a:cs typeface="Times New Roman"/>
              </a:rPr>
              <a:t>from ancient </a:t>
            </a:r>
            <a:r>
              <a:rPr sz="2200" spc="-10" dirty="0">
                <a:latin typeface="Times New Roman"/>
                <a:cs typeface="Times New Roman"/>
              </a:rPr>
              <a:t>time </a:t>
            </a:r>
            <a:r>
              <a:rPr sz="2200" spc="-5" dirty="0">
                <a:latin typeface="Times New Roman"/>
                <a:cs typeface="Times New Roman"/>
              </a:rPr>
              <a:t>to present</a:t>
            </a:r>
            <a:r>
              <a:rPr sz="2200" spc="130" dirty="0">
                <a:latin typeface="Times New Roman"/>
                <a:cs typeface="Times New Roman"/>
              </a:rPr>
              <a:t> </a:t>
            </a:r>
            <a:r>
              <a:rPr sz="2200" spc="-35" dirty="0">
                <a:latin typeface="Times New Roman"/>
                <a:cs typeface="Times New Roman"/>
              </a:rPr>
              <a:t>day.</a:t>
            </a:r>
            <a:endParaRPr sz="2200" dirty="0">
              <a:latin typeface="Times New Roman"/>
              <a:cs typeface="Times New Roman"/>
            </a:endParaRPr>
          </a:p>
          <a:p>
            <a:pPr marL="299085" marR="5080" indent="-286385" algn="just">
              <a:lnSpc>
                <a:spcPct val="150000"/>
              </a:lnSpc>
              <a:spcBef>
                <a:spcPts val="5"/>
              </a:spcBef>
              <a:buFont typeface="Wingdings"/>
              <a:buChar char=""/>
              <a:tabLst>
                <a:tab pos="299720" algn="l"/>
              </a:tabLst>
            </a:pPr>
            <a:r>
              <a:rPr sz="2200" spc="-5" dirty="0">
                <a:latin typeface="Times New Roman"/>
                <a:cs typeface="Times New Roman"/>
              </a:rPr>
              <a:t>The traditional medicines used about 85% </a:t>
            </a:r>
            <a:r>
              <a:rPr sz="2200" dirty="0">
                <a:latin typeface="Times New Roman"/>
                <a:cs typeface="Times New Roman"/>
              </a:rPr>
              <a:t>of </a:t>
            </a:r>
            <a:r>
              <a:rPr sz="2200" spc="-5" dirty="0">
                <a:latin typeface="Times New Roman"/>
                <a:cs typeface="Times New Roman"/>
              </a:rPr>
              <a:t>the world population for  their health</a:t>
            </a:r>
            <a:r>
              <a:rPr sz="2200" spc="15" dirty="0">
                <a:latin typeface="Times New Roman"/>
                <a:cs typeface="Times New Roman"/>
              </a:rPr>
              <a:t> </a:t>
            </a:r>
            <a:r>
              <a:rPr sz="2200" spc="-5" dirty="0">
                <a:latin typeface="Times New Roman"/>
                <a:cs typeface="Times New Roman"/>
              </a:rPr>
              <a:t>needs.</a:t>
            </a:r>
            <a:endParaRPr sz="2200" dirty="0">
              <a:latin typeface="Times New Roman"/>
              <a:cs typeface="Times New Roman"/>
            </a:endParaRPr>
          </a:p>
          <a:p>
            <a:pPr marL="299085" marR="5080" indent="-286385" algn="just">
              <a:lnSpc>
                <a:spcPct val="150000"/>
              </a:lnSpc>
              <a:buFont typeface="Wingdings"/>
              <a:buChar char=""/>
              <a:tabLst>
                <a:tab pos="299720" algn="l"/>
              </a:tabLst>
            </a:pPr>
            <a:r>
              <a:rPr sz="2200" dirty="0">
                <a:latin typeface="Times New Roman"/>
                <a:cs typeface="Times New Roman"/>
              </a:rPr>
              <a:t>Indian </a:t>
            </a:r>
            <a:r>
              <a:rPr sz="2200" spc="-5" dirty="0">
                <a:latin typeface="Times New Roman"/>
                <a:cs typeface="Times New Roman"/>
              </a:rPr>
              <a:t>healthcare consists of medical pluralism and </a:t>
            </a:r>
            <a:r>
              <a:rPr sz="2200" spc="-30" dirty="0">
                <a:latin typeface="Times New Roman"/>
                <a:cs typeface="Times New Roman"/>
              </a:rPr>
              <a:t>Ayurveda </a:t>
            </a:r>
            <a:r>
              <a:rPr sz="2200" spc="-5" dirty="0">
                <a:latin typeface="Times New Roman"/>
                <a:cs typeface="Times New Roman"/>
              </a:rPr>
              <a:t>still  remains dominant compared to modern medicine, particularly for  treatment </a:t>
            </a:r>
            <a:r>
              <a:rPr sz="2200" dirty="0">
                <a:latin typeface="Times New Roman"/>
                <a:cs typeface="Times New Roman"/>
              </a:rPr>
              <a:t>of </a:t>
            </a:r>
            <a:r>
              <a:rPr sz="2200" spc="-5" dirty="0">
                <a:latin typeface="Times New Roman"/>
                <a:cs typeface="Times New Roman"/>
              </a:rPr>
              <a:t>a variety </a:t>
            </a:r>
            <a:r>
              <a:rPr sz="2200" dirty="0">
                <a:latin typeface="Times New Roman"/>
                <a:cs typeface="Times New Roman"/>
              </a:rPr>
              <a:t>of </a:t>
            </a:r>
            <a:r>
              <a:rPr sz="2200" spc="-5" dirty="0">
                <a:latin typeface="Times New Roman"/>
                <a:cs typeface="Times New Roman"/>
              </a:rPr>
              <a:t>chronic disease</a:t>
            </a:r>
            <a:r>
              <a:rPr sz="2200" spc="75" dirty="0">
                <a:latin typeface="Times New Roman"/>
                <a:cs typeface="Times New Roman"/>
              </a:rPr>
              <a:t> </a:t>
            </a:r>
            <a:r>
              <a:rPr sz="2200" dirty="0">
                <a:latin typeface="Times New Roman"/>
                <a:cs typeface="Times New Roman"/>
              </a:rPr>
              <a:t>conditions</a:t>
            </a:r>
          </a:p>
          <a:p>
            <a:pPr marL="299085" indent="-286385">
              <a:lnSpc>
                <a:spcPct val="100000"/>
              </a:lnSpc>
              <a:spcBef>
                <a:spcPts val="1320"/>
              </a:spcBef>
              <a:buFont typeface="Wingdings"/>
              <a:buChar char=""/>
              <a:tabLst>
                <a:tab pos="299720" algn="l"/>
              </a:tabLst>
            </a:pPr>
            <a:r>
              <a:rPr sz="2200" spc="-5" dirty="0">
                <a:latin typeface="Times New Roman"/>
                <a:cs typeface="Times New Roman"/>
              </a:rPr>
              <a:t>It</a:t>
            </a:r>
            <a:r>
              <a:rPr sz="2200" spc="355" dirty="0">
                <a:latin typeface="Times New Roman"/>
                <a:cs typeface="Times New Roman"/>
              </a:rPr>
              <a:t> </a:t>
            </a:r>
            <a:r>
              <a:rPr sz="2200" spc="-5" dirty="0">
                <a:latin typeface="Times New Roman"/>
                <a:cs typeface="Times New Roman"/>
              </a:rPr>
              <a:t>is</a:t>
            </a:r>
            <a:r>
              <a:rPr sz="2200" spc="355" dirty="0">
                <a:latin typeface="Times New Roman"/>
                <a:cs typeface="Times New Roman"/>
              </a:rPr>
              <a:t> </a:t>
            </a:r>
            <a:r>
              <a:rPr sz="2200" spc="-5" dirty="0">
                <a:latin typeface="Times New Roman"/>
                <a:cs typeface="Times New Roman"/>
              </a:rPr>
              <a:t>essential</a:t>
            </a:r>
            <a:r>
              <a:rPr sz="2200" spc="375" dirty="0">
                <a:latin typeface="Times New Roman"/>
                <a:cs typeface="Times New Roman"/>
              </a:rPr>
              <a:t> </a:t>
            </a:r>
            <a:r>
              <a:rPr sz="2200" spc="-5" dirty="0">
                <a:latin typeface="Times New Roman"/>
                <a:cs typeface="Times New Roman"/>
              </a:rPr>
              <a:t>to</a:t>
            </a:r>
            <a:r>
              <a:rPr sz="2200" spc="370" dirty="0">
                <a:latin typeface="Times New Roman"/>
                <a:cs typeface="Times New Roman"/>
              </a:rPr>
              <a:t> </a:t>
            </a:r>
            <a:r>
              <a:rPr sz="2200" spc="-5" dirty="0">
                <a:latin typeface="Times New Roman"/>
                <a:cs typeface="Times New Roman"/>
              </a:rPr>
              <a:t>maintain</a:t>
            </a:r>
            <a:r>
              <a:rPr sz="2200" spc="375" dirty="0">
                <a:latin typeface="Times New Roman"/>
                <a:cs typeface="Times New Roman"/>
              </a:rPr>
              <a:t> </a:t>
            </a:r>
            <a:r>
              <a:rPr sz="2200" spc="-25" dirty="0">
                <a:latin typeface="Times New Roman"/>
                <a:cs typeface="Times New Roman"/>
              </a:rPr>
              <a:t>safety,</a:t>
            </a:r>
            <a:r>
              <a:rPr sz="2200" spc="360" dirty="0">
                <a:latin typeface="Times New Roman"/>
                <a:cs typeface="Times New Roman"/>
              </a:rPr>
              <a:t> </a:t>
            </a:r>
            <a:r>
              <a:rPr sz="2200" spc="-5" dirty="0">
                <a:latin typeface="Times New Roman"/>
                <a:cs typeface="Times New Roman"/>
              </a:rPr>
              <a:t>quality</a:t>
            </a:r>
            <a:r>
              <a:rPr sz="2200" spc="375" dirty="0">
                <a:latin typeface="Times New Roman"/>
                <a:cs typeface="Times New Roman"/>
              </a:rPr>
              <a:t> </a:t>
            </a:r>
            <a:r>
              <a:rPr sz="2200" spc="-10" dirty="0">
                <a:latin typeface="Times New Roman"/>
                <a:cs typeface="Times New Roman"/>
              </a:rPr>
              <a:t>and</a:t>
            </a:r>
            <a:r>
              <a:rPr sz="2200" spc="360" dirty="0">
                <a:latin typeface="Times New Roman"/>
                <a:cs typeface="Times New Roman"/>
              </a:rPr>
              <a:t> </a:t>
            </a:r>
            <a:r>
              <a:rPr sz="2200" spc="-10" dirty="0">
                <a:latin typeface="Times New Roman"/>
                <a:cs typeface="Times New Roman"/>
              </a:rPr>
              <a:t>efficacy</a:t>
            </a:r>
            <a:r>
              <a:rPr sz="2200" spc="365" dirty="0">
                <a:latin typeface="Times New Roman"/>
                <a:cs typeface="Times New Roman"/>
              </a:rPr>
              <a:t> </a:t>
            </a:r>
            <a:r>
              <a:rPr sz="2200" spc="-5" dirty="0">
                <a:latin typeface="Times New Roman"/>
                <a:cs typeface="Times New Roman"/>
              </a:rPr>
              <a:t>of</a:t>
            </a:r>
            <a:r>
              <a:rPr sz="2200" spc="360" dirty="0">
                <a:latin typeface="Times New Roman"/>
                <a:cs typeface="Times New Roman"/>
              </a:rPr>
              <a:t> </a:t>
            </a:r>
            <a:r>
              <a:rPr sz="2200" spc="-5" dirty="0">
                <a:latin typeface="Times New Roman"/>
                <a:cs typeface="Times New Roman"/>
              </a:rPr>
              <a:t>the</a:t>
            </a:r>
            <a:r>
              <a:rPr sz="2200" spc="355" dirty="0">
                <a:latin typeface="Times New Roman"/>
                <a:cs typeface="Times New Roman"/>
              </a:rPr>
              <a:t> </a:t>
            </a:r>
            <a:r>
              <a:rPr sz="2200" spc="-5" dirty="0">
                <a:latin typeface="Times New Roman"/>
                <a:cs typeface="Times New Roman"/>
              </a:rPr>
              <a:t>plant</a:t>
            </a:r>
            <a:r>
              <a:rPr sz="2200" spc="365" dirty="0">
                <a:latin typeface="Times New Roman"/>
                <a:cs typeface="Times New Roman"/>
              </a:rPr>
              <a:t> </a:t>
            </a:r>
            <a:r>
              <a:rPr sz="2200" spc="-5" dirty="0">
                <a:latin typeface="Times New Roman"/>
                <a:cs typeface="Times New Roman"/>
              </a:rPr>
              <a:t>and</a:t>
            </a:r>
            <a:endParaRPr sz="2200" dirty="0">
              <a:latin typeface="Times New Roman"/>
              <a:cs typeface="Times New Roman"/>
            </a:endParaRPr>
          </a:p>
          <a:p>
            <a:pPr marL="299085">
              <a:lnSpc>
                <a:spcPct val="100000"/>
              </a:lnSpc>
              <a:spcBef>
                <a:spcPts val="1320"/>
              </a:spcBef>
            </a:pPr>
            <a:r>
              <a:rPr sz="2200" spc="-5" dirty="0">
                <a:latin typeface="Times New Roman"/>
                <a:cs typeface="Times New Roman"/>
              </a:rPr>
              <a:t>their products to avoid and serious health</a:t>
            </a:r>
            <a:r>
              <a:rPr sz="2200" spc="45" dirty="0">
                <a:latin typeface="Times New Roman"/>
                <a:cs typeface="Times New Roman"/>
              </a:rPr>
              <a:t> </a:t>
            </a:r>
            <a:r>
              <a:rPr sz="2200" spc="-5" dirty="0">
                <a:latin typeface="Times New Roman"/>
                <a:cs typeface="Times New Roman"/>
              </a:rPr>
              <a:t>problems</a:t>
            </a:r>
            <a:endParaRPr sz="2200" dirty="0">
              <a:latin typeface="Times New Roman"/>
              <a:cs typeface="Times New Roman"/>
            </a:endParaRPr>
          </a:p>
        </p:txBody>
      </p:sp>
      <p:sp>
        <p:nvSpPr>
          <p:cNvPr id="3" name="object 3"/>
          <p:cNvSpPr txBox="1">
            <a:spLocks noGrp="1"/>
          </p:cNvSpPr>
          <p:nvPr>
            <p:ph type="title"/>
          </p:nvPr>
        </p:nvSpPr>
        <p:spPr>
          <a:xfrm>
            <a:off x="459740" y="579246"/>
            <a:ext cx="635825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AF50"/>
                </a:solidFill>
              </a:rPr>
              <a:t>INTRODUCTION </a:t>
            </a:r>
            <a:r>
              <a:rPr sz="2400" spc="-30" dirty="0">
                <a:solidFill>
                  <a:srgbClr val="00AF50"/>
                </a:solidFill>
              </a:rPr>
              <a:t>TO </a:t>
            </a:r>
            <a:r>
              <a:rPr sz="2400" spc="-5" dirty="0">
                <a:solidFill>
                  <a:srgbClr val="00AF50"/>
                </a:solidFill>
              </a:rPr>
              <a:t>HERBAL</a:t>
            </a:r>
            <a:r>
              <a:rPr sz="2400" spc="-95" dirty="0">
                <a:solidFill>
                  <a:srgbClr val="00AF50"/>
                </a:solidFill>
              </a:rPr>
              <a:t> </a:t>
            </a:r>
            <a:r>
              <a:rPr sz="2400" spc="-5" dirty="0">
                <a:solidFill>
                  <a:srgbClr val="00AF50"/>
                </a:solidFill>
              </a:rPr>
              <a:t>MEDICINES:-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404571"/>
            <a:ext cx="6522084" cy="360680"/>
          </a:xfrm>
          <a:prstGeom prst="rect">
            <a:avLst/>
          </a:prstGeom>
        </p:spPr>
        <p:txBody>
          <a:bodyPr vert="horz" wrap="square" lIns="0" tIns="12065" rIns="0" bIns="0" rtlCol="0">
            <a:spAutoFit/>
          </a:bodyPr>
          <a:lstStyle/>
          <a:p>
            <a:pPr marL="12700">
              <a:lnSpc>
                <a:spcPct val="100000"/>
              </a:lnSpc>
              <a:spcBef>
                <a:spcPts val="95"/>
              </a:spcBef>
            </a:pPr>
            <a:r>
              <a:rPr spc="-20" dirty="0"/>
              <a:t>DETERMINATION </a:t>
            </a:r>
            <a:r>
              <a:rPr spc="-10" dirty="0"/>
              <a:t>OF </a:t>
            </a:r>
            <a:r>
              <a:rPr spc="-30" dirty="0"/>
              <a:t>HAEMOLYTIC</a:t>
            </a:r>
            <a:r>
              <a:rPr spc="-105" dirty="0"/>
              <a:t> </a:t>
            </a:r>
            <a:r>
              <a:rPr spc="-30" dirty="0"/>
              <a:t>ACTIVITY:-</a:t>
            </a:r>
          </a:p>
        </p:txBody>
      </p:sp>
      <p:sp>
        <p:nvSpPr>
          <p:cNvPr id="3" name="object 3"/>
          <p:cNvSpPr txBox="1"/>
          <p:nvPr/>
        </p:nvSpPr>
        <p:spPr>
          <a:xfrm>
            <a:off x="78739" y="649884"/>
            <a:ext cx="8910320" cy="3897629"/>
          </a:xfrm>
          <a:prstGeom prst="rect">
            <a:avLst/>
          </a:prstGeom>
        </p:spPr>
        <p:txBody>
          <a:bodyPr vert="horz" wrap="square" lIns="0" tIns="12700" rIns="0" bIns="0" rtlCol="0">
            <a:spAutoFit/>
          </a:bodyPr>
          <a:lstStyle/>
          <a:p>
            <a:pPr marL="355600" marR="5080" indent="-342900" algn="just">
              <a:lnSpc>
                <a:spcPct val="150000"/>
              </a:lnSpc>
              <a:spcBef>
                <a:spcPts val="100"/>
              </a:spcBef>
              <a:buFont typeface="Wingdings"/>
              <a:buChar char=""/>
              <a:tabLst>
                <a:tab pos="355600" algn="l"/>
              </a:tabLst>
            </a:pPr>
            <a:r>
              <a:rPr sz="2200" spc="-5" dirty="0">
                <a:latin typeface="Times New Roman"/>
                <a:cs typeface="Times New Roman"/>
              </a:rPr>
              <a:t>The haemolytic activity </a:t>
            </a:r>
            <a:r>
              <a:rPr sz="2200" spc="-10" dirty="0">
                <a:latin typeface="Times New Roman"/>
                <a:cs typeface="Times New Roman"/>
              </a:rPr>
              <a:t>of </a:t>
            </a:r>
            <a:r>
              <a:rPr sz="2200" spc="-5" dirty="0">
                <a:latin typeface="Times New Roman"/>
                <a:cs typeface="Times New Roman"/>
              </a:rPr>
              <a:t>plant materials, </a:t>
            </a:r>
            <a:r>
              <a:rPr sz="2200" dirty="0">
                <a:latin typeface="Times New Roman"/>
                <a:cs typeface="Times New Roman"/>
              </a:rPr>
              <a:t>or </a:t>
            </a:r>
            <a:r>
              <a:rPr sz="2200" spc="-5" dirty="0">
                <a:latin typeface="Times New Roman"/>
                <a:cs typeface="Times New Roman"/>
              </a:rPr>
              <a:t>a preparation containing  saponins, is determined </a:t>
            </a:r>
            <a:r>
              <a:rPr sz="2200" dirty="0">
                <a:latin typeface="Times New Roman"/>
                <a:cs typeface="Times New Roman"/>
              </a:rPr>
              <a:t>by </a:t>
            </a:r>
            <a:r>
              <a:rPr sz="2200" spc="-5" dirty="0">
                <a:latin typeface="Times New Roman"/>
                <a:cs typeface="Times New Roman"/>
              </a:rPr>
              <a:t>comparison with that </a:t>
            </a:r>
            <a:r>
              <a:rPr sz="2200" spc="-10" dirty="0">
                <a:latin typeface="Times New Roman"/>
                <a:cs typeface="Times New Roman"/>
              </a:rPr>
              <a:t>of </a:t>
            </a:r>
            <a:r>
              <a:rPr sz="2200" spc="-5" dirty="0">
                <a:latin typeface="Times New Roman"/>
                <a:cs typeface="Times New Roman"/>
              </a:rPr>
              <a:t>a reference material,  saponins, which has a haemolytic activity of 1000 </a:t>
            </a:r>
            <a:r>
              <a:rPr sz="2200" dirty="0">
                <a:latin typeface="Times New Roman"/>
                <a:cs typeface="Times New Roman"/>
              </a:rPr>
              <a:t>units </a:t>
            </a:r>
            <a:r>
              <a:rPr sz="2200" spc="-5" dirty="0">
                <a:latin typeface="Times New Roman"/>
                <a:cs typeface="Times New Roman"/>
              </a:rPr>
              <a:t>per</a:t>
            </a:r>
            <a:r>
              <a:rPr sz="2200" spc="25" dirty="0">
                <a:latin typeface="Times New Roman"/>
                <a:cs typeface="Times New Roman"/>
              </a:rPr>
              <a:t> </a:t>
            </a:r>
            <a:r>
              <a:rPr sz="2200" dirty="0">
                <a:latin typeface="Times New Roman"/>
                <a:cs typeface="Times New Roman"/>
              </a:rPr>
              <a:t>g</a:t>
            </a:r>
            <a:r>
              <a:rPr sz="2200" dirty="0" smtClean="0">
                <a:latin typeface="Times New Roman"/>
                <a:cs typeface="Times New Roman"/>
              </a:rPr>
              <a:t>.</a:t>
            </a:r>
            <a:endParaRPr sz="2200" dirty="0">
              <a:latin typeface="Times New Roman"/>
              <a:cs typeface="Times New Roman"/>
            </a:endParaRPr>
          </a:p>
          <a:p>
            <a:pPr marL="306705">
              <a:lnSpc>
                <a:spcPct val="100000"/>
              </a:lnSpc>
              <a:spcBef>
                <a:spcPts val="1345"/>
              </a:spcBef>
            </a:pPr>
            <a:r>
              <a:rPr sz="2000" b="1" spc="-5" dirty="0">
                <a:latin typeface="Times New Roman"/>
                <a:cs typeface="Times New Roman"/>
              </a:rPr>
              <a:t>Method:-</a:t>
            </a:r>
            <a:endParaRPr sz="2000" dirty="0">
              <a:latin typeface="Times New Roman"/>
              <a:cs typeface="Times New Roman"/>
            </a:endParaRPr>
          </a:p>
          <a:p>
            <a:pPr marL="213360" algn="ctr">
              <a:lnSpc>
                <a:spcPct val="100000"/>
              </a:lnSpc>
              <a:spcBef>
                <a:spcPts val="1040"/>
              </a:spcBef>
            </a:pPr>
            <a:r>
              <a:rPr sz="1700" dirty="0">
                <a:latin typeface="Times New Roman"/>
                <a:cs typeface="Times New Roman"/>
              </a:rPr>
              <a:t>Suspension of erythrocytes</a:t>
            </a:r>
          </a:p>
          <a:p>
            <a:pPr marL="1141095" algn="ctr">
              <a:lnSpc>
                <a:spcPct val="100000"/>
              </a:lnSpc>
              <a:spcBef>
                <a:spcPts val="900"/>
              </a:spcBef>
            </a:pPr>
            <a:r>
              <a:rPr sz="1700" spc="5" dirty="0">
                <a:latin typeface="Times New Roman"/>
                <a:cs typeface="Times New Roman"/>
              </a:rPr>
              <a:t>Mixed</a:t>
            </a:r>
            <a:endParaRPr sz="1700" dirty="0">
              <a:latin typeface="Times New Roman"/>
              <a:cs typeface="Times New Roman"/>
            </a:endParaRPr>
          </a:p>
          <a:p>
            <a:pPr marL="211454" algn="ctr">
              <a:lnSpc>
                <a:spcPct val="100000"/>
              </a:lnSpc>
              <a:spcBef>
                <a:spcPts val="915"/>
              </a:spcBef>
            </a:pPr>
            <a:r>
              <a:rPr sz="1700" dirty="0">
                <a:latin typeface="Times New Roman"/>
                <a:cs typeface="Times New Roman"/>
              </a:rPr>
              <a:t>Equal volumes of a serial dilution of the plant material</a:t>
            </a:r>
            <a:r>
              <a:rPr sz="1700" spc="-10" dirty="0">
                <a:latin typeface="Times New Roman"/>
                <a:cs typeface="Times New Roman"/>
              </a:rPr>
              <a:t> </a:t>
            </a:r>
            <a:r>
              <a:rPr sz="1700" dirty="0">
                <a:latin typeface="Times New Roman"/>
                <a:cs typeface="Times New Roman"/>
              </a:rPr>
              <a:t>extract.</a:t>
            </a:r>
          </a:p>
          <a:p>
            <a:pPr marL="4780280">
              <a:lnSpc>
                <a:spcPct val="100000"/>
              </a:lnSpc>
              <a:spcBef>
                <a:spcPts val="895"/>
              </a:spcBef>
            </a:pPr>
            <a:r>
              <a:rPr sz="1700" dirty="0">
                <a:latin typeface="Times New Roman"/>
                <a:cs typeface="Times New Roman"/>
              </a:rPr>
              <a:t>Stand </a:t>
            </a:r>
            <a:r>
              <a:rPr sz="1700" spc="-5" dirty="0">
                <a:latin typeface="Times New Roman"/>
                <a:cs typeface="Times New Roman"/>
              </a:rPr>
              <a:t>for </a:t>
            </a:r>
            <a:r>
              <a:rPr sz="1700" dirty="0">
                <a:latin typeface="Times New Roman"/>
                <a:cs typeface="Times New Roman"/>
              </a:rPr>
              <a:t>10</a:t>
            </a:r>
            <a:r>
              <a:rPr sz="1700" spc="-5" dirty="0">
                <a:latin typeface="Times New Roman"/>
                <a:cs typeface="Times New Roman"/>
              </a:rPr>
              <a:t> </a:t>
            </a:r>
            <a:r>
              <a:rPr sz="1700" spc="5" dirty="0">
                <a:latin typeface="Times New Roman"/>
                <a:cs typeface="Times New Roman"/>
              </a:rPr>
              <a:t>min</a:t>
            </a:r>
            <a:endParaRPr sz="1700" dirty="0">
              <a:latin typeface="Times New Roman"/>
              <a:cs typeface="Times New Roman"/>
            </a:endParaRPr>
          </a:p>
          <a:p>
            <a:pPr marL="212090" algn="ctr">
              <a:lnSpc>
                <a:spcPct val="100000"/>
              </a:lnSpc>
              <a:spcBef>
                <a:spcPts val="910"/>
              </a:spcBef>
            </a:pPr>
            <a:r>
              <a:rPr sz="1700" dirty="0">
                <a:latin typeface="Times New Roman"/>
                <a:cs typeface="Times New Roman"/>
              </a:rPr>
              <a:t>Lowest concentration to </a:t>
            </a:r>
            <a:r>
              <a:rPr sz="1700" spc="-5" dirty="0">
                <a:latin typeface="Times New Roman"/>
                <a:cs typeface="Times New Roman"/>
              </a:rPr>
              <a:t>effect </a:t>
            </a:r>
            <a:r>
              <a:rPr sz="1700" dirty="0">
                <a:latin typeface="Times New Roman"/>
                <a:cs typeface="Times New Roman"/>
              </a:rPr>
              <a:t>complete haemolysis is</a:t>
            </a:r>
            <a:r>
              <a:rPr sz="1700" spc="20" dirty="0">
                <a:latin typeface="Times New Roman"/>
                <a:cs typeface="Times New Roman"/>
              </a:rPr>
              <a:t> </a:t>
            </a:r>
            <a:r>
              <a:rPr sz="1700" dirty="0">
                <a:latin typeface="Times New Roman"/>
                <a:cs typeface="Times New Roman"/>
              </a:rPr>
              <a:t>determined</a:t>
            </a:r>
          </a:p>
        </p:txBody>
      </p:sp>
      <p:sp>
        <p:nvSpPr>
          <p:cNvPr id="4" name="object 4"/>
          <p:cNvSpPr txBox="1"/>
          <p:nvPr/>
        </p:nvSpPr>
        <p:spPr>
          <a:xfrm>
            <a:off x="3210999" y="4828763"/>
            <a:ext cx="1904364" cy="285750"/>
          </a:xfrm>
          <a:prstGeom prst="rect">
            <a:avLst/>
          </a:prstGeom>
        </p:spPr>
        <p:txBody>
          <a:bodyPr vert="horz" wrap="square" lIns="0" tIns="13335" rIns="0" bIns="0" rtlCol="0">
            <a:spAutoFit/>
          </a:bodyPr>
          <a:lstStyle/>
          <a:p>
            <a:pPr marL="12700">
              <a:lnSpc>
                <a:spcPct val="100000"/>
              </a:lnSpc>
              <a:spcBef>
                <a:spcPts val="105"/>
              </a:spcBef>
            </a:pPr>
            <a:r>
              <a:rPr sz="1700" spc="-25" dirty="0">
                <a:latin typeface="Times New Roman"/>
                <a:cs typeface="Times New Roman"/>
              </a:rPr>
              <a:t>Haemolytic </a:t>
            </a:r>
            <a:r>
              <a:rPr sz="1700" spc="-15" dirty="0">
                <a:latin typeface="Times New Roman"/>
                <a:cs typeface="Times New Roman"/>
              </a:rPr>
              <a:t>activity</a:t>
            </a:r>
            <a:r>
              <a:rPr sz="1700" spc="170" dirty="0">
                <a:latin typeface="Times New Roman"/>
                <a:cs typeface="Times New Roman"/>
              </a:rPr>
              <a:t> </a:t>
            </a:r>
            <a:r>
              <a:rPr sz="2550" spc="15" baseline="-6535" dirty="0">
                <a:latin typeface="Arial"/>
                <a:cs typeface="Arial"/>
              </a:rPr>
              <a:t>=</a:t>
            </a:r>
            <a:endParaRPr sz="2550" baseline="-6535">
              <a:latin typeface="Arial"/>
              <a:cs typeface="Arial"/>
            </a:endParaRPr>
          </a:p>
        </p:txBody>
      </p:sp>
      <p:sp>
        <p:nvSpPr>
          <p:cNvPr id="5" name="object 5"/>
          <p:cNvSpPr txBox="1"/>
          <p:nvPr/>
        </p:nvSpPr>
        <p:spPr>
          <a:xfrm>
            <a:off x="5256119" y="4711575"/>
            <a:ext cx="812800" cy="524510"/>
          </a:xfrm>
          <a:prstGeom prst="rect">
            <a:avLst/>
          </a:prstGeom>
        </p:spPr>
        <p:txBody>
          <a:bodyPr vert="horz" wrap="square" lIns="0" tIns="13335" rIns="0" bIns="0" rtlCol="0">
            <a:spAutoFit/>
          </a:bodyPr>
          <a:lstStyle/>
          <a:p>
            <a:pPr algn="ctr">
              <a:lnSpc>
                <a:spcPts val="1960"/>
              </a:lnSpc>
              <a:spcBef>
                <a:spcPts val="105"/>
              </a:spcBef>
            </a:pPr>
            <a:r>
              <a:rPr sz="1700" dirty="0">
                <a:latin typeface="Arial"/>
                <a:cs typeface="Arial"/>
              </a:rPr>
              <a:t>1</a:t>
            </a:r>
            <a:r>
              <a:rPr sz="1700" u="sng" dirty="0">
                <a:uFill>
                  <a:solidFill>
                    <a:srgbClr val="000000"/>
                  </a:solidFill>
                </a:uFill>
                <a:latin typeface="Arial"/>
                <a:cs typeface="Arial"/>
              </a:rPr>
              <a:t>000xa</a:t>
            </a:r>
            <a:r>
              <a:rPr sz="1700" u="sng" spc="130" dirty="0">
                <a:uFill>
                  <a:solidFill>
                    <a:srgbClr val="000000"/>
                  </a:solidFill>
                </a:uFill>
                <a:latin typeface="Arial"/>
                <a:cs typeface="Arial"/>
              </a:rPr>
              <a:t> </a:t>
            </a:r>
            <a:endParaRPr sz="1700" dirty="0">
              <a:latin typeface="Arial"/>
              <a:cs typeface="Arial"/>
            </a:endParaRPr>
          </a:p>
          <a:p>
            <a:pPr marR="55244" algn="ctr">
              <a:lnSpc>
                <a:spcPts val="1960"/>
              </a:lnSpc>
            </a:pPr>
            <a:r>
              <a:rPr sz="1700" spc="10" dirty="0">
                <a:latin typeface="Times New Roman"/>
                <a:cs typeface="Times New Roman"/>
              </a:rPr>
              <a:t>b</a:t>
            </a:r>
            <a:endParaRPr sz="1700" dirty="0">
              <a:latin typeface="Times New Roman"/>
              <a:cs typeface="Times New Roman"/>
            </a:endParaRPr>
          </a:p>
        </p:txBody>
      </p:sp>
      <p:sp>
        <p:nvSpPr>
          <p:cNvPr id="6" name="object 6"/>
          <p:cNvSpPr txBox="1"/>
          <p:nvPr/>
        </p:nvSpPr>
        <p:spPr>
          <a:xfrm>
            <a:off x="-12700" y="5287518"/>
            <a:ext cx="8318500" cy="1146810"/>
          </a:xfrm>
          <a:prstGeom prst="rect">
            <a:avLst/>
          </a:prstGeom>
        </p:spPr>
        <p:txBody>
          <a:bodyPr vert="horz" wrap="square" lIns="0" tIns="12065" rIns="0" bIns="0" rtlCol="0">
            <a:spAutoFit/>
          </a:bodyPr>
          <a:lstStyle/>
          <a:p>
            <a:pPr marL="608965" marR="5080" indent="-596900">
              <a:lnSpc>
                <a:spcPct val="143900"/>
              </a:lnSpc>
              <a:spcBef>
                <a:spcPts val="95"/>
              </a:spcBef>
            </a:pPr>
            <a:r>
              <a:rPr lang="en-US" sz="1700" dirty="0" smtClean="0">
                <a:latin typeface="Times New Roman"/>
                <a:cs typeface="Times New Roman"/>
              </a:rPr>
              <a:t>     </a:t>
            </a:r>
            <a:r>
              <a:rPr sz="1700" dirty="0" smtClean="0">
                <a:latin typeface="Times New Roman"/>
                <a:cs typeface="Times New Roman"/>
              </a:rPr>
              <a:t>Where </a:t>
            </a:r>
            <a:r>
              <a:rPr sz="1700" dirty="0">
                <a:latin typeface="Times New Roman"/>
                <a:cs typeface="Times New Roman"/>
              </a:rPr>
              <a:t>1000 = the defined haemolytic activity </a:t>
            </a:r>
            <a:r>
              <a:rPr sz="1700" spc="10" dirty="0">
                <a:latin typeface="Times New Roman"/>
                <a:cs typeface="Times New Roman"/>
              </a:rPr>
              <a:t>of </a:t>
            </a:r>
            <a:r>
              <a:rPr sz="1700" dirty="0">
                <a:latin typeface="Times New Roman"/>
                <a:cs typeface="Times New Roman"/>
              </a:rPr>
              <a:t>saponins </a:t>
            </a:r>
            <a:r>
              <a:rPr sz="1700" spc="5" dirty="0">
                <a:latin typeface="Times New Roman"/>
                <a:cs typeface="Times New Roman"/>
              </a:rPr>
              <a:t>R </a:t>
            </a:r>
            <a:r>
              <a:rPr sz="1700" dirty="0">
                <a:latin typeface="Times New Roman"/>
                <a:cs typeface="Times New Roman"/>
              </a:rPr>
              <a:t>in relation </a:t>
            </a:r>
            <a:r>
              <a:rPr sz="1700" spc="5" dirty="0">
                <a:latin typeface="Times New Roman"/>
                <a:cs typeface="Times New Roman"/>
              </a:rPr>
              <a:t>to </a:t>
            </a:r>
            <a:r>
              <a:rPr sz="1700" dirty="0">
                <a:latin typeface="Times New Roman"/>
                <a:cs typeface="Times New Roman"/>
              </a:rPr>
              <a:t>ox blood,  </a:t>
            </a:r>
            <a:r>
              <a:rPr sz="1700" spc="-5" dirty="0">
                <a:latin typeface="Times New Roman"/>
                <a:cs typeface="Times New Roman"/>
              </a:rPr>
              <a:t>a= </a:t>
            </a:r>
            <a:r>
              <a:rPr sz="1700" spc="5" dirty="0">
                <a:latin typeface="Times New Roman"/>
                <a:cs typeface="Times New Roman"/>
              </a:rPr>
              <a:t>quantity </a:t>
            </a:r>
            <a:r>
              <a:rPr sz="1700" dirty="0">
                <a:latin typeface="Times New Roman"/>
                <a:cs typeface="Times New Roman"/>
              </a:rPr>
              <a:t>of</a:t>
            </a:r>
            <a:r>
              <a:rPr sz="1700" spc="-45" dirty="0">
                <a:latin typeface="Times New Roman"/>
                <a:cs typeface="Times New Roman"/>
              </a:rPr>
              <a:t> </a:t>
            </a:r>
            <a:r>
              <a:rPr sz="1700" dirty="0">
                <a:latin typeface="Times New Roman"/>
                <a:cs typeface="Times New Roman"/>
              </a:rPr>
              <a:t>saponins</a:t>
            </a:r>
          </a:p>
          <a:p>
            <a:pPr marL="608965">
              <a:lnSpc>
                <a:spcPct val="100000"/>
              </a:lnSpc>
              <a:spcBef>
                <a:spcPts val="920"/>
              </a:spcBef>
            </a:pPr>
            <a:r>
              <a:rPr sz="1700" dirty="0">
                <a:latin typeface="Times New Roman"/>
                <a:cs typeface="Times New Roman"/>
              </a:rPr>
              <a:t>b= quantity of</a:t>
            </a:r>
            <a:r>
              <a:rPr sz="1700" spc="-35" dirty="0">
                <a:latin typeface="Times New Roman"/>
                <a:cs typeface="Times New Roman"/>
              </a:rPr>
              <a:t> </a:t>
            </a:r>
            <a:r>
              <a:rPr sz="1700" spc="5" dirty="0">
                <a:latin typeface="Times New Roman"/>
                <a:cs typeface="Times New Roman"/>
              </a:rPr>
              <a:t>drug</a:t>
            </a:r>
            <a:endParaRPr sz="1700" dirty="0">
              <a:latin typeface="Times New Roman"/>
              <a:cs typeface="Times New Roman"/>
            </a:endParaRPr>
          </a:p>
        </p:txBody>
      </p:sp>
      <p:sp>
        <p:nvSpPr>
          <p:cNvPr id="7" name="object 7"/>
          <p:cNvSpPr/>
          <p:nvPr/>
        </p:nvSpPr>
        <p:spPr>
          <a:xfrm>
            <a:off x="4309335" y="2982129"/>
            <a:ext cx="442428" cy="83668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449774" y="3015184"/>
            <a:ext cx="162560" cy="554990"/>
          </a:xfrm>
          <a:custGeom>
            <a:avLst/>
            <a:gdLst/>
            <a:ahLst/>
            <a:cxnLst/>
            <a:rect l="l" t="t" r="r" b="b"/>
            <a:pathLst>
              <a:path w="162560" h="554989">
                <a:moveTo>
                  <a:pt x="15582" y="392521"/>
                </a:moveTo>
                <a:lnTo>
                  <a:pt x="8844" y="394858"/>
                </a:lnTo>
                <a:lnTo>
                  <a:pt x="3456" y="399639"/>
                </a:lnTo>
                <a:lnTo>
                  <a:pt x="440" y="405877"/>
                </a:lnTo>
                <a:lnTo>
                  <a:pt x="0" y="412792"/>
                </a:lnTo>
                <a:lnTo>
                  <a:pt x="2338" y="419605"/>
                </a:lnTo>
                <a:lnTo>
                  <a:pt x="81136" y="554717"/>
                </a:lnTo>
                <a:lnTo>
                  <a:pt x="102100" y="518771"/>
                </a:lnTo>
                <a:lnTo>
                  <a:pt x="63063" y="518771"/>
                </a:lnTo>
                <a:lnTo>
                  <a:pt x="63063" y="452144"/>
                </a:lnTo>
                <a:lnTo>
                  <a:pt x="33423" y="401361"/>
                </a:lnTo>
                <a:lnTo>
                  <a:pt x="28719" y="395976"/>
                </a:lnTo>
                <a:lnTo>
                  <a:pt x="22489" y="392962"/>
                </a:lnTo>
                <a:lnTo>
                  <a:pt x="15582" y="392521"/>
                </a:lnTo>
                <a:close/>
              </a:path>
              <a:path w="162560" h="554989">
                <a:moveTo>
                  <a:pt x="63063" y="452144"/>
                </a:moveTo>
                <a:lnTo>
                  <a:pt x="63063" y="518771"/>
                </a:lnTo>
                <a:lnTo>
                  <a:pt x="99209" y="518771"/>
                </a:lnTo>
                <a:lnTo>
                  <a:pt x="99209" y="509740"/>
                </a:lnTo>
                <a:lnTo>
                  <a:pt x="65593" y="509740"/>
                </a:lnTo>
                <a:lnTo>
                  <a:pt x="81136" y="483109"/>
                </a:lnTo>
                <a:lnTo>
                  <a:pt x="63063" y="452144"/>
                </a:lnTo>
                <a:close/>
              </a:path>
              <a:path w="162560" h="554989">
                <a:moveTo>
                  <a:pt x="146690" y="392521"/>
                </a:moveTo>
                <a:lnTo>
                  <a:pt x="139783" y="392962"/>
                </a:lnTo>
                <a:lnTo>
                  <a:pt x="133554" y="395976"/>
                </a:lnTo>
                <a:lnTo>
                  <a:pt x="128849" y="401361"/>
                </a:lnTo>
                <a:lnTo>
                  <a:pt x="99209" y="452144"/>
                </a:lnTo>
                <a:lnTo>
                  <a:pt x="99209" y="518771"/>
                </a:lnTo>
                <a:lnTo>
                  <a:pt x="102100" y="518771"/>
                </a:lnTo>
                <a:lnTo>
                  <a:pt x="159935" y="419605"/>
                </a:lnTo>
                <a:lnTo>
                  <a:pt x="162273" y="412792"/>
                </a:lnTo>
                <a:lnTo>
                  <a:pt x="161832" y="405877"/>
                </a:lnTo>
                <a:lnTo>
                  <a:pt x="158816" y="399639"/>
                </a:lnTo>
                <a:lnTo>
                  <a:pt x="153428" y="394858"/>
                </a:lnTo>
                <a:lnTo>
                  <a:pt x="146690" y="392521"/>
                </a:lnTo>
                <a:close/>
              </a:path>
              <a:path w="162560" h="554989">
                <a:moveTo>
                  <a:pt x="81136" y="483109"/>
                </a:moveTo>
                <a:lnTo>
                  <a:pt x="65593" y="509740"/>
                </a:lnTo>
                <a:lnTo>
                  <a:pt x="96679" y="509740"/>
                </a:lnTo>
                <a:lnTo>
                  <a:pt x="81136" y="483109"/>
                </a:lnTo>
                <a:close/>
              </a:path>
              <a:path w="162560" h="554989">
                <a:moveTo>
                  <a:pt x="99209" y="452144"/>
                </a:moveTo>
                <a:lnTo>
                  <a:pt x="81136" y="483109"/>
                </a:lnTo>
                <a:lnTo>
                  <a:pt x="96679" y="509740"/>
                </a:lnTo>
                <a:lnTo>
                  <a:pt x="99209" y="509740"/>
                </a:lnTo>
                <a:lnTo>
                  <a:pt x="99209" y="452144"/>
                </a:lnTo>
                <a:close/>
              </a:path>
              <a:path w="162560" h="554989">
                <a:moveTo>
                  <a:pt x="99209" y="0"/>
                </a:moveTo>
                <a:lnTo>
                  <a:pt x="63063" y="0"/>
                </a:lnTo>
                <a:lnTo>
                  <a:pt x="63063" y="452144"/>
                </a:lnTo>
                <a:lnTo>
                  <a:pt x="81136" y="483109"/>
                </a:lnTo>
                <a:lnTo>
                  <a:pt x="99209" y="452144"/>
                </a:lnTo>
                <a:lnTo>
                  <a:pt x="99209" y="0"/>
                </a:lnTo>
                <a:close/>
              </a:path>
            </a:pathLst>
          </a:custGeom>
          <a:solidFill>
            <a:srgbClr val="000000"/>
          </a:solidFill>
        </p:spPr>
        <p:txBody>
          <a:bodyPr wrap="square" lIns="0" tIns="0" rIns="0" bIns="0" rtlCol="0"/>
          <a:lstStyle/>
          <a:p>
            <a:endParaRPr/>
          </a:p>
        </p:txBody>
      </p:sp>
      <p:sp>
        <p:nvSpPr>
          <p:cNvPr id="9" name="object 9"/>
          <p:cNvSpPr/>
          <p:nvPr/>
        </p:nvSpPr>
        <p:spPr>
          <a:xfrm>
            <a:off x="4320179" y="3753784"/>
            <a:ext cx="444596" cy="83668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461521" y="3786478"/>
            <a:ext cx="162560" cy="554990"/>
          </a:xfrm>
          <a:custGeom>
            <a:avLst/>
            <a:gdLst/>
            <a:ahLst/>
            <a:cxnLst/>
            <a:rect l="l" t="t" r="r" b="b"/>
            <a:pathLst>
              <a:path w="162560" h="554989">
                <a:moveTo>
                  <a:pt x="15582" y="392521"/>
                </a:moveTo>
                <a:lnTo>
                  <a:pt x="8844" y="394858"/>
                </a:lnTo>
                <a:lnTo>
                  <a:pt x="3456" y="399560"/>
                </a:lnTo>
                <a:lnTo>
                  <a:pt x="440" y="405787"/>
                </a:lnTo>
                <a:lnTo>
                  <a:pt x="0" y="412690"/>
                </a:lnTo>
                <a:lnTo>
                  <a:pt x="2338" y="419424"/>
                </a:lnTo>
                <a:lnTo>
                  <a:pt x="81136" y="554536"/>
                </a:lnTo>
                <a:lnTo>
                  <a:pt x="101995" y="518771"/>
                </a:lnTo>
                <a:lnTo>
                  <a:pt x="63063" y="518771"/>
                </a:lnTo>
                <a:lnTo>
                  <a:pt x="63063" y="452144"/>
                </a:lnTo>
                <a:lnTo>
                  <a:pt x="33423" y="401361"/>
                </a:lnTo>
                <a:lnTo>
                  <a:pt x="28719" y="395976"/>
                </a:lnTo>
                <a:lnTo>
                  <a:pt x="22489" y="392962"/>
                </a:lnTo>
                <a:lnTo>
                  <a:pt x="15582" y="392521"/>
                </a:lnTo>
                <a:close/>
              </a:path>
              <a:path w="162560" h="554989">
                <a:moveTo>
                  <a:pt x="63063" y="452144"/>
                </a:moveTo>
                <a:lnTo>
                  <a:pt x="63063" y="518771"/>
                </a:lnTo>
                <a:lnTo>
                  <a:pt x="99209" y="518771"/>
                </a:lnTo>
                <a:lnTo>
                  <a:pt x="99209" y="509740"/>
                </a:lnTo>
                <a:lnTo>
                  <a:pt x="65593" y="509740"/>
                </a:lnTo>
                <a:lnTo>
                  <a:pt x="81136" y="483109"/>
                </a:lnTo>
                <a:lnTo>
                  <a:pt x="63063" y="452144"/>
                </a:lnTo>
                <a:close/>
              </a:path>
              <a:path w="162560" h="554989">
                <a:moveTo>
                  <a:pt x="146690" y="392521"/>
                </a:moveTo>
                <a:lnTo>
                  <a:pt x="139783" y="392962"/>
                </a:lnTo>
                <a:lnTo>
                  <a:pt x="133554" y="395976"/>
                </a:lnTo>
                <a:lnTo>
                  <a:pt x="128849" y="401361"/>
                </a:lnTo>
                <a:lnTo>
                  <a:pt x="99209" y="452144"/>
                </a:lnTo>
                <a:lnTo>
                  <a:pt x="99209" y="518771"/>
                </a:lnTo>
                <a:lnTo>
                  <a:pt x="101995" y="518771"/>
                </a:lnTo>
                <a:lnTo>
                  <a:pt x="159935" y="419424"/>
                </a:lnTo>
                <a:lnTo>
                  <a:pt x="162273" y="412690"/>
                </a:lnTo>
                <a:lnTo>
                  <a:pt x="161832" y="405787"/>
                </a:lnTo>
                <a:lnTo>
                  <a:pt x="158816" y="399560"/>
                </a:lnTo>
                <a:lnTo>
                  <a:pt x="153428" y="394858"/>
                </a:lnTo>
                <a:lnTo>
                  <a:pt x="146690" y="392521"/>
                </a:lnTo>
                <a:close/>
              </a:path>
              <a:path w="162560" h="554989">
                <a:moveTo>
                  <a:pt x="81136" y="483109"/>
                </a:moveTo>
                <a:lnTo>
                  <a:pt x="65593" y="509740"/>
                </a:lnTo>
                <a:lnTo>
                  <a:pt x="96679" y="509740"/>
                </a:lnTo>
                <a:lnTo>
                  <a:pt x="81136" y="483109"/>
                </a:lnTo>
                <a:close/>
              </a:path>
              <a:path w="162560" h="554989">
                <a:moveTo>
                  <a:pt x="99209" y="452144"/>
                </a:moveTo>
                <a:lnTo>
                  <a:pt x="81136" y="483109"/>
                </a:lnTo>
                <a:lnTo>
                  <a:pt x="96679" y="509740"/>
                </a:lnTo>
                <a:lnTo>
                  <a:pt x="99209" y="509740"/>
                </a:lnTo>
                <a:lnTo>
                  <a:pt x="99209" y="452144"/>
                </a:lnTo>
                <a:close/>
              </a:path>
              <a:path w="162560" h="554989">
                <a:moveTo>
                  <a:pt x="99209" y="0"/>
                </a:moveTo>
                <a:lnTo>
                  <a:pt x="63063" y="0"/>
                </a:lnTo>
                <a:lnTo>
                  <a:pt x="63063" y="452144"/>
                </a:lnTo>
                <a:lnTo>
                  <a:pt x="81136" y="483109"/>
                </a:lnTo>
                <a:lnTo>
                  <a:pt x="99209" y="452144"/>
                </a:lnTo>
                <a:lnTo>
                  <a:pt x="99209" y="0"/>
                </a:lnTo>
                <a:close/>
              </a:path>
            </a:pathLst>
          </a:custGeom>
          <a:solidFill>
            <a:srgbClr val="000000"/>
          </a:solid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020" b="30211"/>
          <a:stretch/>
        </p:blipFill>
        <p:spPr>
          <a:xfrm>
            <a:off x="304800" y="401471"/>
            <a:ext cx="7767444" cy="2646529"/>
          </a:xfrm>
          <a:prstGeom prst="rect">
            <a:avLst/>
          </a:prstGeom>
        </p:spPr>
      </p:pic>
      <p:pic>
        <p:nvPicPr>
          <p:cNvPr id="4" name="Picture 3"/>
          <p:cNvPicPr>
            <a:picLocks noChangeAspect="1"/>
          </p:cNvPicPr>
          <p:nvPr/>
        </p:nvPicPr>
        <p:blipFill rotWithShape="1">
          <a:blip r:embed="rId3"/>
          <a:srcRect l="11719" t="47917" r="8593" b="15625"/>
          <a:stretch/>
        </p:blipFill>
        <p:spPr>
          <a:xfrm>
            <a:off x="838200" y="3886200"/>
            <a:ext cx="7467600" cy="2170206"/>
          </a:xfrm>
          <a:prstGeom prst="rect">
            <a:avLst/>
          </a:prstGeom>
        </p:spPr>
      </p:pic>
      <p:sp>
        <p:nvSpPr>
          <p:cNvPr id="5" name="Rectangle 4"/>
          <p:cNvSpPr/>
          <p:nvPr/>
        </p:nvSpPr>
        <p:spPr>
          <a:xfrm>
            <a:off x="1066800" y="3352800"/>
            <a:ext cx="6324600" cy="369332"/>
          </a:xfrm>
          <a:prstGeom prst="rect">
            <a:avLst/>
          </a:prstGeom>
        </p:spPr>
        <p:txBody>
          <a:bodyPr wrap="square">
            <a:spAutoFit/>
          </a:bodyPr>
          <a:lstStyle/>
          <a:p>
            <a:r>
              <a:rPr lang="en-US" dirty="0">
                <a:hlinkClick r:id="rId4"/>
              </a:rPr>
              <a:t>https://www.youtube.com/watch?v=1NsisPegdqQ</a:t>
            </a:r>
            <a:endParaRPr lang="en-US" dirty="0"/>
          </a:p>
        </p:txBody>
      </p:sp>
    </p:spTree>
    <p:extLst>
      <p:ext uri="{BB962C8B-B14F-4D97-AF65-F5344CB8AC3E}">
        <p14:creationId xmlns:p14="http://schemas.microsoft.com/office/powerpoint/2010/main" val="267174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956" y="404571"/>
            <a:ext cx="4384675" cy="360680"/>
          </a:xfrm>
          <a:prstGeom prst="rect">
            <a:avLst/>
          </a:prstGeom>
        </p:spPr>
        <p:txBody>
          <a:bodyPr vert="horz" wrap="square" lIns="0" tIns="12065" rIns="0" bIns="0" rtlCol="0">
            <a:spAutoFit/>
          </a:bodyPr>
          <a:lstStyle/>
          <a:p>
            <a:pPr marL="12700">
              <a:lnSpc>
                <a:spcPct val="100000"/>
              </a:lnSpc>
              <a:spcBef>
                <a:spcPts val="95"/>
              </a:spcBef>
            </a:pPr>
            <a:r>
              <a:rPr spc="-20" dirty="0"/>
              <a:t>DETERMINATION </a:t>
            </a:r>
            <a:r>
              <a:rPr spc="-5" dirty="0"/>
              <a:t>OF</a:t>
            </a:r>
            <a:r>
              <a:rPr spc="-114" dirty="0"/>
              <a:t> </a:t>
            </a:r>
            <a:r>
              <a:rPr spc="-25" dirty="0"/>
              <a:t>TANNINS:-</a:t>
            </a:r>
          </a:p>
        </p:txBody>
      </p:sp>
      <p:sp>
        <p:nvSpPr>
          <p:cNvPr id="3" name="object 3"/>
          <p:cNvSpPr txBox="1"/>
          <p:nvPr/>
        </p:nvSpPr>
        <p:spPr>
          <a:xfrm>
            <a:off x="222681" y="835870"/>
            <a:ext cx="8597900" cy="4682490"/>
          </a:xfrm>
          <a:prstGeom prst="rect">
            <a:avLst/>
          </a:prstGeom>
        </p:spPr>
        <p:txBody>
          <a:bodyPr vert="horz" wrap="square" lIns="0" tIns="201930" rIns="0" bIns="0" rtlCol="0">
            <a:spAutoFit/>
          </a:bodyPr>
          <a:lstStyle/>
          <a:p>
            <a:pPr marL="12700">
              <a:lnSpc>
                <a:spcPct val="100000"/>
              </a:lnSpc>
              <a:spcBef>
                <a:spcPts val="1590"/>
              </a:spcBef>
            </a:pPr>
            <a:r>
              <a:rPr sz="2400" b="1" spc="-185" dirty="0">
                <a:latin typeface="Times New Roman"/>
                <a:cs typeface="Times New Roman"/>
              </a:rPr>
              <a:t>Method:-</a:t>
            </a:r>
            <a:endParaRPr sz="2400" dirty="0">
              <a:latin typeface="Times New Roman"/>
              <a:cs typeface="Times New Roman"/>
            </a:endParaRPr>
          </a:p>
          <a:p>
            <a:pPr marL="805815" algn="ctr">
              <a:lnSpc>
                <a:spcPct val="100000"/>
              </a:lnSpc>
              <a:spcBef>
                <a:spcPts val="1280"/>
              </a:spcBef>
            </a:pPr>
            <a:r>
              <a:rPr sz="2050" spc="-160" dirty="0">
                <a:latin typeface="Times New Roman"/>
                <a:cs typeface="Times New Roman"/>
              </a:rPr>
              <a:t>Sample </a:t>
            </a:r>
            <a:r>
              <a:rPr sz="2050" spc="-180" dirty="0">
                <a:latin typeface="Times New Roman"/>
                <a:cs typeface="Times New Roman"/>
              </a:rPr>
              <a:t>+ </a:t>
            </a:r>
            <a:r>
              <a:rPr sz="2050" spc="-160" dirty="0">
                <a:latin typeface="Times New Roman"/>
                <a:cs typeface="Times New Roman"/>
              </a:rPr>
              <a:t>150ml </a:t>
            </a:r>
            <a:r>
              <a:rPr sz="2050" spc="-135" dirty="0">
                <a:latin typeface="Times New Roman"/>
                <a:cs typeface="Times New Roman"/>
              </a:rPr>
              <a:t>of</a:t>
            </a:r>
            <a:r>
              <a:rPr sz="2050" spc="170" dirty="0">
                <a:latin typeface="Times New Roman"/>
                <a:cs typeface="Times New Roman"/>
              </a:rPr>
              <a:t> </a:t>
            </a:r>
            <a:r>
              <a:rPr sz="2050" spc="-145" dirty="0">
                <a:latin typeface="Times New Roman"/>
                <a:cs typeface="Times New Roman"/>
              </a:rPr>
              <a:t>water</a:t>
            </a:r>
            <a:endParaRPr sz="2050" dirty="0">
              <a:latin typeface="Times New Roman"/>
              <a:cs typeface="Times New Roman"/>
            </a:endParaRPr>
          </a:p>
          <a:p>
            <a:pPr>
              <a:lnSpc>
                <a:spcPct val="100000"/>
              </a:lnSpc>
            </a:pPr>
            <a:endParaRPr sz="2300" dirty="0">
              <a:latin typeface="Times New Roman"/>
              <a:cs typeface="Times New Roman"/>
            </a:endParaRPr>
          </a:p>
          <a:p>
            <a:pPr marL="805180" algn="ctr">
              <a:lnSpc>
                <a:spcPct val="100000"/>
              </a:lnSpc>
              <a:spcBef>
                <a:spcPts val="2030"/>
              </a:spcBef>
            </a:pPr>
            <a:r>
              <a:rPr sz="2050" spc="-140" dirty="0">
                <a:latin typeface="Times New Roman"/>
                <a:cs typeface="Times New Roman"/>
              </a:rPr>
              <a:t>Cool,</a:t>
            </a:r>
            <a:r>
              <a:rPr sz="2050" spc="-75" dirty="0">
                <a:latin typeface="Times New Roman"/>
                <a:cs typeface="Times New Roman"/>
              </a:rPr>
              <a:t> </a:t>
            </a:r>
            <a:r>
              <a:rPr sz="2050" spc="-125" dirty="0">
                <a:latin typeface="Times New Roman"/>
                <a:cs typeface="Times New Roman"/>
              </a:rPr>
              <a:t>transfer</a:t>
            </a:r>
            <a:r>
              <a:rPr sz="2050" spc="-70" dirty="0">
                <a:latin typeface="Times New Roman"/>
                <a:cs typeface="Times New Roman"/>
              </a:rPr>
              <a:t> </a:t>
            </a:r>
            <a:r>
              <a:rPr sz="2050" spc="-130" dirty="0">
                <a:latin typeface="Times New Roman"/>
                <a:cs typeface="Times New Roman"/>
              </a:rPr>
              <a:t>the</a:t>
            </a:r>
            <a:r>
              <a:rPr sz="2050" spc="-85" dirty="0">
                <a:latin typeface="Times New Roman"/>
                <a:cs typeface="Times New Roman"/>
              </a:rPr>
              <a:t> </a:t>
            </a:r>
            <a:r>
              <a:rPr sz="2050" spc="-140" dirty="0">
                <a:latin typeface="Times New Roman"/>
                <a:cs typeface="Times New Roman"/>
              </a:rPr>
              <a:t>mixture</a:t>
            </a:r>
            <a:r>
              <a:rPr sz="2050" spc="-80" dirty="0">
                <a:latin typeface="Times New Roman"/>
                <a:cs typeface="Times New Roman"/>
              </a:rPr>
              <a:t> </a:t>
            </a:r>
            <a:r>
              <a:rPr sz="2050" spc="-125" dirty="0">
                <a:latin typeface="Times New Roman"/>
                <a:cs typeface="Times New Roman"/>
              </a:rPr>
              <a:t>to</a:t>
            </a:r>
            <a:r>
              <a:rPr sz="2050" spc="-75" dirty="0">
                <a:latin typeface="Times New Roman"/>
                <a:cs typeface="Times New Roman"/>
              </a:rPr>
              <a:t> </a:t>
            </a:r>
            <a:r>
              <a:rPr sz="2050" spc="-140" dirty="0">
                <a:latin typeface="Times New Roman"/>
                <a:cs typeface="Times New Roman"/>
              </a:rPr>
              <a:t>a</a:t>
            </a:r>
            <a:r>
              <a:rPr sz="2050" spc="-70" dirty="0">
                <a:latin typeface="Times New Roman"/>
                <a:cs typeface="Times New Roman"/>
              </a:rPr>
              <a:t> </a:t>
            </a:r>
            <a:r>
              <a:rPr sz="2050" spc="-155" dirty="0">
                <a:latin typeface="Times New Roman"/>
                <a:cs typeface="Times New Roman"/>
              </a:rPr>
              <a:t>250-ml</a:t>
            </a:r>
            <a:r>
              <a:rPr sz="2050" spc="-65" dirty="0">
                <a:latin typeface="Times New Roman"/>
                <a:cs typeface="Times New Roman"/>
              </a:rPr>
              <a:t> </a:t>
            </a:r>
            <a:r>
              <a:rPr sz="2050" spc="-140" dirty="0">
                <a:latin typeface="Times New Roman"/>
                <a:cs typeface="Times New Roman"/>
              </a:rPr>
              <a:t>volumetric</a:t>
            </a:r>
            <a:r>
              <a:rPr sz="2050" spc="-65" dirty="0">
                <a:latin typeface="Times New Roman"/>
                <a:cs typeface="Times New Roman"/>
              </a:rPr>
              <a:t> </a:t>
            </a:r>
            <a:r>
              <a:rPr sz="2050" spc="-125" dirty="0">
                <a:latin typeface="Times New Roman"/>
                <a:cs typeface="Times New Roman"/>
              </a:rPr>
              <a:t>flask</a:t>
            </a:r>
            <a:r>
              <a:rPr sz="2050" spc="-70" dirty="0">
                <a:latin typeface="Times New Roman"/>
                <a:cs typeface="Times New Roman"/>
              </a:rPr>
              <a:t> </a:t>
            </a:r>
            <a:r>
              <a:rPr sz="2050" spc="-155" dirty="0">
                <a:latin typeface="Times New Roman"/>
                <a:cs typeface="Times New Roman"/>
              </a:rPr>
              <a:t>and</a:t>
            </a:r>
            <a:r>
              <a:rPr sz="2050" spc="-75" dirty="0">
                <a:latin typeface="Times New Roman"/>
                <a:cs typeface="Times New Roman"/>
              </a:rPr>
              <a:t> </a:t>
            </a:r>
            <a:r>
              <a:rPr sz="2050" spc="-120" dirty="0">
                <a:latin typeface="Times New Roman"/>
                <a:cs typeface="Times New Roman"/>
              </a:rPr>
              <a:t>dilute</a:t>
            </a:r>
            <a:r>
              <a:rPr sz="2050" spc="-70" dirty="0">
                <a:latin typeface="Times New Roman"/>
                <a:cs typeface="Times New Roman"/>
              </a:rPr>
              <a:t> </a:t>
            </a:r>
            <a:r>
              <a:rPr sz="2050" spc="-125" dirty="0">
                <a:latin typeface="Times New Roman"/>
                <a:cs typeface="Times New Roman"/>
              </a:rPr>
              <a:t>to</a:t>
            </a:r>
            <a:r>
              <a:rPr sz="2050" spc="-75" dirty="0">
                <a:latin typeface="Times New Roman"/>
                <a:cs typeface="Times New Roman"/>
              </a:rPr>
              <a:t> </a:t>
            </a:r>
            <a:r>
              <a:rPr sz="2050" spc="-160" dirty="0">
                <a:latin typeface="Times New Roman"/>
                <a:cs typeface="Times New Roman"/>
              </a:rPr>
              <a:t>volume</a:t>
            </a:r>
            <a:r>
              <a:rPr sz="2050" spc="-80" dirty="0">
                <a:latin typeface="Times New Roman"/>
                <a:cs typeface="Times New Roman"/>
              </a:rPr>
              <a:t> </a:t>
            </a:r>
            <a:r>
              <a:rPr sz="2050" spc="-140" dirty="0">
                <a:latin typeface="Times New Roman"/>
                <a:cs typeface="Times New Roman"/>
              </a:rPr>
              <a:t>with</a:t>
            </a:r>
            <a:r>
              <a:rPr sz="2050" spc="-70" dirty="0">
                <a:latin typeface="Times New Roman"/>
                <a:cs typeface="Times New Roman"/>
              </a:rPr>
              <a:t> </a:t>
            </a:r>
            <a:r>
              <a:rPr sz="2050" spc="-135" dirty="0">
                <a:latin typeface="Times New Roman"/>
                <a:cs typeface="Times New Roman"/>
              </a:rPr>
              <a:t>water.</a:t>
            </a:r>
            <a:endParaRPr sz="2050" dirty="0">
              <a:latin typeface="Times New Roman"/>
              <a:cs typeface="Times New Roman"/>
            </a:endParaRPr>
          </a:p>
          <a:p>
            <a:pPr>
              <a:lnSpc>
                <a:spcPct val="100000"/>
              </a:lnSpc>
            </a:pPr>
            <a:endParaRPr sz="2300" dirty="0">
              <a:latin typeface="Times New Roman"/>
              <a:cs typeface="Times New Roman"/>
            </a:endParaRPr>
          </a:p>
          <a:p>
            <a:pPr marL="808990" algn="ctr">
              <a:lnSpc>
                <a:spcPct val="100000"/>
              </a:lnSpc>
              <a:spcBef>
                <a:spcPts val="2035"/>
              </a:spcBef>
            </a:pPr>
            <a:r>
              <a:rPr sz="2050" spc="-160" dirty="0">
                <a:latin typeface="Times New Roman"/>
                <a:cs typeface="Times New Roman"/>
              </a:rPr>
              <a:t>Allow </a:t>
            </a:r>
            <a:r>
              <a:rPr sz="2050" spc="-130" dirty="0">
                <a:latin typeface="Times New Roman"/>
                <a:cs typeface="Times New Roman"/>
              </a:rPr>
              <a:t>the </a:t>
            </a:r>
            <a:r>
              <a:rPr sz="2050" spc="-125" dirty="0">
                <a:latin typeface="Times New Roman"/>
                <a:cs typeface="Times New Roman"/>
              </a:rPr>
              <a:t>solid </a:t>
            </a:r>
            <a:r>
              <a:rPr sz="2050" spc="-135" dirty="0">
                <a:latin typeface="Times New Roman"/>
                <a:cs typeface="Times New Roman"/>
              </a:rPr>
              <a:t>material </a:t>
            </a:r>
            <a:r>
              <a:rPr sz="2050" spc="-120" dirty="0">
                <a:latin typeface="Times New Roman"/>
                <a:cs typeface="Times New Roman"/>
              </a:rPr>
              <a:t>to</a:t>
            </a:r>
            <a:r>
              <a:rPr sz="2050" spc="150" dirty="0">
                <a:latin typeface="Times New Roman"/>
                <a:cs typeface="Times New Roman"/>
              </a:rPr>
              <a:t> </a:t>
            </a:r>
            <a:r>
              <a:rPr sz="2050" spc="-114" dirty="0">
                <a:latin typeface="Times New Roman"/>
                <a:cs typeface="Times New Roman"/>
              </a:rPr>
              <a:t>settle</a:t>
            </a:r>
            <a:endParaRPr sz="2050" dirty="0">
              <a:latin typeface="Times New Roman"/>
              <a:cs typeface="Times New Roman"/>
            </a:endParaRPr>
          </a:p>
          <a:p>
            <a:pPr marL="2331720" marR="1517650" algn="ctr">
              <a:lnSpc>
                <a:spcPct val="290100"/>
              </a:lnSpc>
              <a:spcBef>
                <a:spcPts val="5"/>
              </a:spcBef>
            </a:pPr>
            <a:r>
              <a:rPr sz="2050" spc="-114" dirty="0">
                <a:latin typeface="Times New Roman"/>
                <a:cs typeface="Times New Roman"/>
              </a:rPr>
              <a:t>Filter </a:t>
            </a:r>
            <a:r>
              <a:rPr sz="2050" spc="-130" dirty="0">
                <a:latin typeface="Times New Roman"/>
                <a:cs typeface="Times New Roman"/>
              </a:rPr>
              <a:t>the </a:t>
            </a:r>
            <a:r>
              <a:rPr sz="2050" spc="-125" dirty="0">
                <a:latin typeface="Times New Roman"/>
                <a:cs typeface="Times New Roman"/>
              </a:rPr>
              <a:t>liquid </a:t>
            </a:r>
            <a:r>
              <a:rPr sz="2050" spc="-145" dirty="0">
                <a:latin typeface="Times New Roman"/>
                <a:cs typeface="Times New Roman"/>
              </a:rPr>
              <a:t>through </a:t>
            </a:r>
            <a:r>
              <a:rPr sz="2050" spc="-140" dirty="0">
                <a:latin typeface="Times New Roman"/>
                <a:cs typeface="Times New Roman"/>
              </a:rPr>
              <a:t>a </a:t>
            </a:r>
            <a:r>
              <a:rPr sz="2050" spc="-120" dirty="0">
                <a:latin typeface="Times New Roman"/>
                <a:cs typeface="Times New Roman"/>
              </a:rPr>
              <a:t>filter-paper, </a:t>
            </a:r>
            <a:r>
              <a:rPr sz="2050" spc="-140" dirty="0">
                <a:latin typeface="Times New Roman"/>
                <a:cs typeface="Times New Roman"/>
              </a:rPr>
              <a:t>diameter </a:t>
            </a:r>
            <a:r>
              <a:rPr sz="2050" spc="-175" dirty="0">
                <a:latin typeface="Times New Roman"/>
                <a:cs typeface="Times New Roman"/>
              </a:rPr>
              <a:t>12cm  </a:t>
            </a:r>
            <a:r>
              <a:rPr sz="2050" spc="-140" dirty="0">
                <a:latin typeface="Times New Roman"/>
                <a:cs typeface="Times New Roman"/>
              </a:rPr>
              <a:t>Discarding </a:t>
            </a:r>
            <a:r>
              <a:rPr sz="2050" spc="-130" dirty="0">
                <a:latin typeface="Times New Roman"/>
                <a:cs typeface="Times New Roman"/>
              </a:rPr>
              <a:t>the </a:t>
            </a:r>
            <a:r>
              <a:rPr sz="2050" spc="-105" dirty="0">
                <a:latin typeface="Times New Roman"/>
                <a:cs typeface="Times New Roman"/>
              </a:rPr>
              <a:t>first </a:t>
            </a:r>
            <a:r>
              <a:rPr sz="2050" spc="-160" dirty="0">
                <a:latin typeface="Times New Roman"/>
                <a:cs typeface="Times New Roman"/>
              </a:rPr>
              <a:t>50ml </a:t>
            </a:r>
            <a:r>
              <a:rPr sz="2050" spc="-135" dirty="0">
                <a:latin typeface="Times New Roman"/>
                <a:cs typeface="Times New Roman"/>
              </a:rPr>
              <a:t>of </a:t>
            </a:r>
            <a:r>
              <a:rPr sz="2050" spc="-130" dirty="0">
                <a:latin typeface="Times New Roman"/>
                <a:cs typeface="Times New Roman"/>
              </a:rPr>
              <a:t>the</a:t>
            </a:r>
            <a:r>
              <a:rPr sz="2050" spc="170" dirty="0">
                <a:latin typeface="Times New Roman"/>
                <a:cs typeface="Times New Roman"/>
              </a:rPr>
              <a:t> </a:t>
            </a:r>
            <a:r>
              <a:rPr sz="2050" spc="-105" dirty="0">
                <a:latin typeface="Times New Roman"/>
                <a:cs typeface="Times New Roman"/>
              </a:rPr>
              <a:t>filtrate.</a:t>
            </a:r>
            <a:endParaRPr sz="2050" dirty="0">
              <a:latin typeface="Times New Roman"/>
              <a:cs typeface="Times New Roman"/>
            </a:endParaRPr>
          </a:p>
        </p:txBody>
      </p:sp>
      <p:sp>
        <p:nvSpPr>
          <p:cNvPr id="4" name="object 4"/>
          <p:cNvSpPr/>
          <p:nvPr/>
        </p:nvSpPr>
        <p:spPr>
          <a:xfrm>
            <a:off x="4529099" y="1753335"/>
            <a:ext cx="452229" cy="101398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73051" y="1792739"/>
            <a:ext cx="165100" cy="672465"/>
          </a:xfrm>
          <a:custGeom>
            <a:avLst/>
            <a:gdLst/>
            <a:ahLst/>
            <a:cxnLst/>
            <a:rect l="l" t="t" r="r" b="b"/>
            <a:pathLst>
              <a:path w="165100" h="672464">
                <a:moveTo>
                  <a:pt x="15849" y="475513"/>
                </a:moveTo>
                <a:lnTo>
                  <a:pt x="8996" y="478314"/>
                </a:lnTo>
                <a:lnTo>
                  <a:pt x="3515" y="484109"/>
                </a:lnTo>
                <a:lnTo>
                  <a:pt x="448" y="491668"/>
                </a:lnTo>
                <a:lnTo>
                  <a:pt x="0" y="500048"/>
                </a:lnTo>
                <a:lnTo>
                  <a:pt x="2378" y="508305"/>
                </a:lnTo>
                <a:lnTo>
                  <a:pt x="82529" y="672048"/>
                </a:lnTo>
                <a:lnTo>
                  <a:pt x="103746" y="628704"/>
                </a:lnTo>
                <a:lnTo>
                  <a:pt x="64146" y="628704"/>
                </a:lnTo>
                <a:lnTo>
                  <a:pt x="64146" y="547739"/>
                </a:lnTo>
                <a:lnTo>
                  <a:pt x="33997" y="486195"/>
                </a:lnTo>
                <a:lnTo>
                  <a:pt x="29212" y="479761"/>
                </a:lnTo>
                <a:lnTo>
                  <a:pt x="22875" y="476098"/>
                </a:lnTo>
                <a:lnTo>
                  <a:pt x="15849" y="475513"/>
                </a:lnTo>
                <a:close/>
              </a:path>
              <a:path w="165100" h="672464">
                <a:moveTo>
                  <a:pt x="64146" y="547739"/>
                </a:moveTo>
                <a:lnTo>
                  <a:pt x="64146" y="628704"/>
                </a:lnTo>
                <a:lnTo>
                  <a:pt x="100912" y="628704"/>
                </a:lnTo>
                <a:lnTo>
                  <a:pt x="100912" y="617540"/>
                </a:lnTo>
                <a:lnTo>
                  <a:pt x="66719" y="617540"/>
                </a:lnTo>
                <a:lnTo>
                  <a:pt x="82529" y="585267"/>
                </a:lnTo>
                <a:lnTo>
                  <a:pt x="64146" y="547739"/>
                </a:lnTo>
                <a:close/>
              </a:path>
              <a:path w="165100" h="672464">
                <a:moveTo>
                  <a:pt x="149209" y="475513"/>
                </a:moveTo>
                <a:lnTo>
                  <a:pt x="142183" y="476098"/>
                </a:lnTo>
                <a:lnTo>
                  <a:pt x="135846" y="479761"/>
                </a:lnTo>
                <a:lnTo>
                  <a:pt x="131061" y="486195"/>
                </a:lnTo>
                <a:lnTo>
                  <a:pt x="100912" y="547739"/>
                </a:lnTo>
                <a:lnTo>
                  <a:pt x="100912" y="628704"/>
                </a:lnTo>
                <a:lnTo>
                  <a:pt x="103746" y="628704"/>
                </a:lnTo>
                <a:lnTo>
                  <a:pt x="162680" y="508305"/>
                </a:lnTo>
                <a:lnTo>
                  <a:pt x="165059" y="500048"/>
                </a:lnTo>
                <a:lnTo>
                  <a:pt x="164611" y="491668"/>
                </a:lnTo>
                <a:lnTo>
                  <a:pt x="161543" y="484109"/>
                </a:lnTo>
                <a:lnTo>
                  <a:pt x="156062" y="478314"/>
                </a:lnTo>
                <a:lnTo>
                  <a:pt x="149209" y="475513"/>
                </a:lnTo>
                <a:close/>
              </a:path>
              <a:path w="165100" h="672464">
                <a:moveTo>
                  <a:pt x="82529" y="585267"/>
                </a:moveTo>
                <a:lnTo>
                  <a:pt x="66719" y="617540"/>
                </a:lnTo>
                <a:lnTo>
                  <a:pt x="98339" y="617540"/>
                </a:lnTo>
                <a:lnTo>
                  <a:pt x="82529" y="585267"/>
                </a:lnTo>
                <a:close/>
              </a:path>
              <a:path w="165100" h="672464">
                <a:moveTo>
                  <a:pt x="100912" y="547739"/>
                </a:moveTo>
                <a:lnTo>
                  <a:pt x="82529" y="585267"/>
                </a:lnTo>
                <a:lnTo>
                  <a:pt x="98339" y="617540"/>
                </a:lnTo>
                <a:lnTo>
                  <a:pt x="100912" y="617540"/>
                </a:lnTo>
                <a:lnTo>
                  <a:pt x="100912" y="547739"/>
                </a:lnTo>
                <a:close/>
              </a:path>
              <a:path w="165100" h="672464">
                <a:moveTo>
                  <a:pt x="100912" y="0"/>
                </a:moveTo>
                <a:lnTo>
                  <a:pt x="64146" y="0"/>
                </a:lnTo>
                <a:lnTo>
                  <a:pt x="64146" y="547739"/>
                </a:lnTo>
                <a:lnTo>
                  <a:pt x="82529" y="585267"/>
                </a:lnTo>
                <a:lnTo>
                  <a:pt x="100912" y="547739"/>
                </a:lnTo>
                <a:lnTo>
                  <a:pt x="100912" y="0"/>
                </a:lnTo>
                <a:close/>
              </a:path>
            </a:pathLst>
          </a:custGeom>
          <a:solidFill>
            <a:srgbClr val="000000"/>
          </a:solidFill>
        </p:spPr>
        <p:txBody>
          <a:bodyPr wrap="square" lIns="0" tIns="0" rIns="0" bIns="0" rtlCol="0"/>
          <a:lstStyle/>
          <a:p>
            <a:endParaRPr/>
          </a:p>
        </p:txBody>
      </p:sp>
      <p:sp>
        <p:nvSpPr>
          <p:cNvPr id="6" name="object 6"/>
          <p:cNvSpPr/>
          <p:nvPr/>
        </p:nvSpPr>
        <p:spPr>
          <a:xfrm>
            <a:off x="4553365" y="3552740"/>
            <a:ext cx="452229" cy="101398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696950" y="3591947"/>
            <a:ext cx="165100" cy="672465"/>
          </a:xfrm>
          <a:custGeom>
            <a:avLst/>
            <a:gdLst/>
            <a:ahLst/>
            <a:cxnLst/>
            <a:rect l="l" t="t" r="r" b="b"/>
            <a:pathLst>
              <a:path w="165100" h="672464">
                <a:moveTo>
                  <a:pt x="15849" y="475641"/>
                </a:moveTo>
                <a:lnTo>
                  <a:pt x="8996" y="478446"/>
                </a:lnTo>
                <a:lnTo>
                  <a:pt x="3515" y="484224"/>
                </a:lnTo>
                <a:lnTo>
                  <a:pt x="448" y="491785"/>
                </a:lnTo>
                <a:lnTo>
                  <a:pt x="0" y="500164"/>
                </a:lnTo>
                <a:lnTo>
                  <a:pt x="2378" y="508392"/>
                </a:lnTo>
                <a:lnTo>
                  <a:pt x="82529" y="672136"/>
                </a:lnTo>
                <a:lnTo>
                  <a:pt x="103788" y="628704"/>
                </a:lnTo>
                <a:lnTo>
                  <a:pt x="64146" y="628704"/>
                </a:lnTo>
                <a:lnTo>
                  <a:pt x="64146" y="547871"/>
                </a:lnTo>
                <a:lnTo>
                  <a:pt x="33997" y="486326"/>
                </a:lnTo>
                <a:lnTo>
                  <a:pt x="29212" y="479834"/>
                </a:lnTo>
                <a:lnTo>
                  <a:pt x="22875" y="476188"/>
                </a:lnTo>
                <a:lnTo>
                  <a:pt x="15849" y="475641"/>
                </a:lnTo>
                <a:close/>
              </a:path>
              <a:path w="165100" h="672464">
                <a:moveTo>
                  <a:pt x="64146" y="547871"/>
                </a:moveTo>
                <a:lnTo>
                  <a:pt x="64146" y="628704"/>
                </a:lnTo>
                <a:lnTo>
                  <a:pt x="100912" y="628704"/>
                </a:lnTo>
                <a:lnTo>
                  <a:pt x="100912" y="617671"/>
                </a:lnTo>
                <a:lnTo>
                  <a:pt x="66719" y="617671"/>
                </a:lnTo>
                <a:lnTo>
                  <a:pt x="82529" y="585398"/>
                </a:lnTo>
                <a:lnTo>
                  <a:pt x="64146" y="547871"/>
                </a:lnTo>
                <a:close/>
              </a:path>
              <a:path w="165100" h="672464">
                <a:moveTo>
                  <a:pt x="149209" y="475641"/>
                </a:moveTo>
                <a:lnTo>
                  <a:pt x="142183" y="476188"/>
                </a:lnTo>
                <a:lnTo>
                  <a:pt x="135846" y="479834"/>
                </a:lnTo>
                <a:lnTo>
                  <a:pt x="131061" y="486326"/>
                </a:lnTo>
                <a:lnTo>
                  <a:pt x="100912" y="547871"/>
                </a:lnTo>
                <a:lnTo>
                  <a:pt x="100912" y="628704"/>
                </a:lnTo>
                <a:lnTo>
                  <a:pt x="103788" y="628704"/>
                </a:lnTo>
                <a:lnTo>
                  <a:pt x="162680" y="508392"/>
                </a:lnTo>
                <a:lnTo>
                  <a:pt x="165059" y="500164"/>
                </a:lnTo>
                <a:lnTo>
                  <a:pt x="164611" y="491785"/>
                </a:lnTo>
                <a:lnTo>
                  <a:pt x="161543" y="484224"/>
                </a:lnTo>
                <a:lnTo>
                  <a:pt x="156062" y="478446"/>
                </a:lnTo>
                <a:lnTo>
                  <a:pt x="149209" y="475641"/>
                </a:lnTo>
                <a:close/>
              </a:path>
              <a:path w="165100" h="672464">
                <a:moveTo>
                  <a:pt x="82529" y="585398"/>
                </a:moveTo>
                <a:lnTo>
                  <a:pt x="66719" y="617671"/>
                </a:lnTo>
                <a:lnTo>
                  <a:pt x="98339" y="617671"/>
                </a:lnTo>
                <a:lnTo>
                  <a:pt x="82529" y="585398"/>
                </a:lnTo>
                <a:close/>
              </a:path>
              <a:path w="165100" h="672464">
                <a:moveTo>
                  <a:pt x="100912" y="547871"/>
                </a:moveTo>
                <a:lnTo>
                  <a:pt x="82529" y="585398"/>
                </a:lnTo>
                <a:lnTo>
                  <a:pt x="98339" y="617671"/>
                </a:lnTo>
                <a:lnTo>
                  <a:pt x="100912" y="617671"/>
                </a:lnTo>
                <a:lnTo>
                  <a:pt x="100912" y="547871"/>
                </a:lnTo>
                <a:close/>
              </a:path>
              <a:path w="165100" h="672464">
                <a:moveTo>
                  <a:pt x="100912" y="0"/>
                </a:moveTo>
                <a:lnTo>
                  <a:pt x="64146" y="0"/>
                </a:lnTo>
                <a:lnTo>
                  <a:pt x="64146" y="547871"/>
                </a:lnTo>
                <a:lnTo>
                  <a:pt x="82529" y="585398"/>
                </a:lnTo>
                <a:lnTo>
                  <a:pt x="100912" y="547871"/>
                </a:lnTo>
                <a:lnTo>
                  <a:pt x="100912" y="0"/>
                </a:lnTo>
                <a:close/>
              </a:path>
            </a:pathLst>
          </a:custGeom>
          <a:solidFill>
            <a:srgbClr val="000000"/>
          </a:solidFill>
        </p:spPr>
        <p:txBody>
          <a:bodyPr wrap="square" lIns="0" tIns="0" rIns="0" bIns="0" rtlCol="0"/>
          <a:lstStyle/>
          <a:p>
            <a:endParaRPr/>
          </a:p>
        </p:txBody>
      </p:sp>
      <p:sp>
        <p:nvSpPr>
          <p:cNvPr id="8" name="object 8"/>
          <p:cNvSpPr/>
          <p:nvPr/>
        </p:nvSpPr>
        <p:spPr>
          <a:xfrm>
            <a:off x="4564395" y="4406483"/>
            <a:ext cx="450023" cy="101661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707061" y="4446652"/>
            <a:ext cx="165100" cy="672465"/>
          </a:xfrm>
          <a:custGeom>
            <a:avLst/>
            <a:gdLst/>
            <a:ahLst/>
            <a:cxnLst/>
            <a:rect l="l" t="t" r="r" b="b"/>
            <a:pathLst>
              <a:path w="165100" h="672464">
                <a:moveTo>
                  <a:pt x="15849" y="475654"/>
                </a:moveTo>
                <a:lnTo>
                  <a:pt x="8996" y="478468"/>
                </a:lnTo>
                <a:lnTo>
                  <a:pt x="3515" y="484242"/>
                </a:lnTo>
                <a:lnTo>
                  <a:pt x="448" y="491796"/>
                </a:lnTo>
                <a:lnTo>
                  <a:pt x="0" y="500167"/>
                </a:lnTo>
                <a:lnTo>
                  <a:pt x="2378" y="508392"/>
                </a:lnTo>
                <a:lnTo>
                  <a:pt x="82529" y="672158"/>
                </a:lnTo>
                <a:lnTo>
                  <a:pt x="103796" y="628704"/>
                </a:lnTo>
                <a:lnTo>
                  <a:pt x="64146" y="628704"/>
                </a:lnTo>
                <a:lnTo>
                  <a:pt x="64146" y="547893"/>
                </a:lnTo>
                <a:lnTo>
                  <a:pt x="33997" y="486348"/>
                </a:lnTo>
                <a:lnTo>
                  <a:pt x="29212" y="479853"/>
                </a:lnTo>
                <a:lnTo>
                  <a:pt x="22875" y="476202"/>
                </a:lnTo>
                <a:lnTo>
                  <a:pt x="15849" y="475654"/>
                </a:lnTo>
                <a:close/>
              </a:path>
              <a:path w="165100" h="672464">
                <a:moveTo>
                  <a:pt x="64146" y="547893"/>
                </a:moveTo>
                <a:lnTo>
                  <a:pt x="64146" y="628704"/>
                </a:lnTo>
                <a:lnTo>
                  <a:pt x="100912" y="628704"/>
                </a:lnTo>
                <a:lnTo>
                  <a:pt x="100912" y="617693"/>
                </a:lnTo>
                <a:lnTo>
                  <a:pt x="66719" y="617693"/>
                </a:lnTo>
                <a:lnTo>
                  <a:pt x="82529" y="585420"/>
                </a:lnTo>
                <a:lnTo>
                  <a:pt x="64146" y="547893"/>
                </a:lnTo>
                <a:close/>
              </a:path>
              <a:path w="165100" h="672464">
                <a:moveTo>
                  <a:pt x="149209" y="475654"/>
                </a:moveTo>
                <a:lnTo>
                  <a:pt x="142183" y="476202"/>
                </a:lnTo>
                <a:lnTo>
                  <a:pt x="135846" y="479853"/>
                </a:lnTo>
                <a:lnTo>
                  <a:pt x="131061" y="486348"/>
                </a:lnTo>
                <a:lnTo>
                  <a:pt x="100912" y="547893"/>
                </a:lnTo>
                <a:lnTo>
                  <a:pt x="100912" y="628704"/>
                </a:lnTo>
                <a:lnTo>
                  <a:pt x="103796" y="628704"/>
                </a:lnTo>
                <a:lnTo>
                  <a:pt x="162680" y="508392"/>
                </a:lnTo>
                <a:lnTo>
                  <a:pt x="165059" y="500167"/>
                </a:lnTo>
                <a:lnTo>
                  <a:pt x="164611" y="491796"/>
                </a:lnTo>
                <a:lnTo>
                  <a:pt x="161543" y="484242"/>
                </a:lnTo>
                <a:lnTo>
                  <a:pt x="156062" y="478468"/>
                </a:lnTo>
                <a:lnTo>
                  <a:pt x="149209" y="475654"/>
                </a:lnTo>
                <a:close/>
              </a:path>
              <a:path w="165100" h="672464">
                <a:moveTo>
                  <a:pt x="82529" y="585420"/>
                </a:moveTo>
                <a:lnTo>
                  <a:pt x="66719" y="617693"/>
                </a:lnTo>
                <a:lnTo>
                  <a:pt x="98339" y="617693"/>
                </a:lnTo>
                <a:lnTo>
                  <a:pt x="82529" y="585420"/>
                </a:lnTo>
                <a:close/>
              </a:path>
              <a:path w="165100" h="672464">
                <a:moveTo>
                  <a:pt x="100912" y="547893"/>
                </a:moveTo>
                <a:lnTo>
                  <a:pt x="82529" y="585420"/>
                </a:lnTo>
                <a:lnTo>
                  <a:pt x="98339" y="617693"/>
                </a:lnTo>
                <a:lnTo>
                  <a:pt x="100912" y="617693"/>
                </a:lnTo>
                <a:lnTo>
                  <a:pt x="100912" y="547893"/>
                </a:lnTo>
                <a:close/>
              </a:path>
              <a:path w="165100" h="672464">
                <a:moveTo>
                  <a:pt x="100912" y="0"/>
                </a:moveTo>
                <a:lnTo>
                  <a:pt x="64146" y="0"/>
                </a:lnTo>
                <a:lnTo>
                  <a:pt x="64146" y="547893"/>
                </a:lnTo>
                <a:lnTo>
                  <a:pt x="82529" y="585420"/>
                </a:lnTo>
                <a:lnTo>
                  <a:pt x="100912" y="547893"/>
                </a:lnTo>
                <a:lnTo>
                  <a:pt x="100912" y="0"/>
                </a:lnTo>
                <a:close/>
              </a:path>
            </a:pathLst>
          </a:custGeom>
          <a:solidFill>
            <a:srgbClr val="000000"/>
          </a:solidFill>
        </p:spPr>
        <p:txBody>
          <a:bodyPr wrap="square" lIns="0" tIns="0" rIns="0" bIns="0" rtlCol="0"/>
          <a:lstStyle/>
          <a:p>
            <a:endParaRPr/>
          </a:p>
        </p:txBody>
      </p:sp>
      <p:sp>
        <p:nvSpPr>
          <p:cNvPr id="10" name="object 10"/>
          <p:cNvSpPr/>
          <p:nvPr/>
        </p:nvSpPr>
        <p:spPr>
          <a:xfrm>
            <a:off x="4562189" y="5386312"/>
            <a:ext cx="450023" cy="862087"/>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704303" y="5426245"/>
            <a:ext cx="165100" cy="672465"/>
          </a:xfrm>
          <a:custGeom>
            <a:avLst/>
            <a:gdLst/>
            <a:ahLst/>
            <a:cxnLst/>
            <a:rect l="l" t="t" r="r" b="b"/>
            <a:pathLst>
              <a:path w="165100" h="672464">
                <a:moveTo>
                  <a:pt x="15849" y="475641"/>
                </a:moveTo>
                <a:lnTo>
                  <a:pt x="8996" y="478446"/>
                </a:lnTo>
                <a:lnTo>
                  <a:pt x="3515" y="484224"/>
                </a:lnTo>
                <a:lnTo>
                  <a:pt x="448" y="491785"/>
                </a:lnTo>
                <a:lnTo>
                  <a:pt x="0" y="500164"/>
                </a:lnTo>
                <a:lnTo>
                  <a:pt x="2378" y="508392"/>
                </a:lnTo>
                <a:lnTo>
                  <a:pt x="82529" y="672144"/>
                </a:lnTo>
                <a:lnTo>
                  <a:pt x="103794" y="628700"/>
                </a:lnTo>
                <a:lnTo>
                  <a:pt x="64146" y="628700"/>
                </a:lnTo>
                <a:lnTo>
                  <a:pt x="64146" y="547869"/>
                </a:lnTo>
                <a:lnTo>
                  <a:pt x="33997" y="486326"/>
                </a:lnTo>
                <a:lnTo>
                  <a:pt x="29212" y="479834"/>
                </a:lnTo>
                <a:lnTo>
                  <a:pt x="22875" y="476188"/>
                </a:lnTo>
                <a:lnTo>
                  <a:pt x="15849" y="475641"/>
                </a:lnTo>
                <a:close/>
              </a:path>
              <a:path w="165100" h="672464">
                <a:moveTo>
                  <a:pt x="64146" y="547869"/>
                </a:moveTo>
                <a:lnTo>
                  <a:pt x="64146" y="628700"/>
                </a:lnTo>
                <a:lnTo>
                  <a:pt x="100912" y="628700"/>
                </a:lnTo>
                <a:lnTo>
                  <a:pt x="100912" y="617667"/>
                </a:lnTo>
                <a:lnTo>
                  <a:pt x="66719" y="617667"/>
                </a:lnTo>
                <a:lnTo>
                  <a:pt x="82529" y="585395"/>
                </a:lnTo>
                <a:lnTo>
                  <a:pt x="64146" y="547869"/>
                </a:lnTo>
                <a:close/>
              </a:path>
              <a:path w="165100" h="672464">
                <a:moveTo>
                  <a:pt x="149209" y="475641"/>
                </a:moveTo>
                <a:lnTo>
                  <a:pt x="142183" y="476188"/>
                </a:lnTo>
                <a:lnTo>
                  <a:pt x="135846" y="479834"/>
                </a:lnTo>
                <a:lnTo>
                  <a:pt x="131061" y="486326"/>
                </a:lnTo>
                <a:lnTo>
                  <a:pt x="100912" y="547869"/>
                </a:lnTo>
                <a:lnTo>
                  <a:pt x="100912" y="628700"/>
                </a:lnTo>
                <a:lnTo>
                  <a:pt x="103794" y="628700"/>
                </a:lnTo>
                <a:lnTo>
                  <a:pt x="162680" y="508392"/>
                </a:lnTo>
                <a:lnTo>
                  <a:pt x="165059" y="500164"/>
                </a:lnTo>
                <a:lnTo>
                  <a:pt x="164611" y="491785"/>
                </a:lnTo>
                <a:lnTo>
                  <a:pt x="161543" y="484224"/>
                </a:lnTo>
                <a:lnTo>
                  <a:pt x="156062" y="478446"/>
                </a:lnTo>
                <a:lnTo>
                  <a:pt x="149209" y="475641"/>
                </a:lnTo>
                <a:close/>
              </a:path>
              <a:path w="165100" h="672464">
                <a:moveTo>
                  <a:pt x="82529" y="585395"/>
                </a:moveTo>
                <a:lnTo>
                  <a:pt x="66719" y="617667"/>
                </a:lnTo>
                <a:lnTo>
                  <a:pt x="98339" y="617667"/>
                </a:lnTo>
                <a:lnTo>
                  <a:pt x="82529" y="585395"/>
                </a:lnTo>
                <a:close/>
              </a:path>
              <a:path w="165100" h="672464">
                <a:moveTo>
                  <a:pt x="100912" y="547869"/>
                </a:moveTo>
                <a:lnTo>
                  <a:pt x="82529" y="585395"/>
                </a:lnTo>
                <a:lnTo>
                  <a:pt x="98339" y="617667"/>
                </a:lnTo>
                <a:lnTo>
                  <a:pt x="100912" y="617667"/>
                </a:lnTo>
                <a:lnTo>
                  <a:pt x="100912" y="547869"/>
                </a:lnTo>
                <a:close/>
              </a:path>
              <a:path w="165100" h="672464">
                <a:moveTo>
                  <a:pt x="100912" y="0"/>
                </a:moveTo>
                <a:lnTo>
                  <a:pt x="64146" y="0"/>
                </a:lnTo>
                <a:lnTo>
                  <a:pt x="64146" y="547869"/>
                </a:lnTo>
                <a:lnTo>
                  <a:pt x="82529" y="585395"/>
                </a:lnTo>
                <a:lnTo>
                  <a:pt x="100912" y="547869"/>
                </a:lnTo>
                <a:lnTo>
                  <a:pt x="100912" y="0"/>
                </a:lnTo>
                <a:close/>
              </a:path>
            </a:pathLst>
          </a:custGeom>
          <a:solidFill>
            <a:srgbClr val="000000"/>
          </a:solidFill>
        </p:spPr>
        <p:txBody>
          <a:bodyPr wrap="square" lIns="0" tIns="0" rIns="0" bIns="0" rtlCol="0"/>
          <a:lstStyle/>
          <a:p>
            <a:endParaRPr/>
          </a:p>
        </p:txBody>
      </p:sp>
      <p:sp>
        <p:nvSpPr>
          <p:cNvPr id="12" name="object 12"/>
          <p:cNvSpPr/>
          <p:nvPr/>
        </p:nvSpPr>
        <p:spPr>
          <a:xfrm>
            <a:off x="4540129" y="2670124"/>
            <a:ext cx="452229" cy="1013983"/>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4684081" y="2708651"/>
            <a:ext cx="165100" cy="672465"/>
          </a:xfrm>
          <a:custGeom>
            <a:avLst/>
            <a:gdLst/>
            <a:ahLst/>
            <a:cxnLst/>
            <a:rect l="l" t="t" r="r" b="b"/>
            <a:pathLst>
              <a:path w="165100" h="672464">
                <a:moveTo>
                  <a:pt x="15849" y="475701"/>
                </a:moveTo>
                <a:lnTo>
                  <a:pt x="8996" y="478533"/>
                </a:lnTo>
                <a:lnTo>
                  <a:pt x="3515" y="484327"/>
                </a:lnTo>
                <a:lnTo>
                  <a:pt x="448" y="491887"/>
                </a:lnTo>
                <a:lnTo>
                  <a:pt x="0" y="500267"/>
                </a:lnTo>
                <a:lnTo>
                  <a:pt x="2378" y="508524"/>
                </a:lnTo>
                <a:lnTo>
                  <a:pt x="82529" y="672267"/>
                </a:lnTo>
                <a:lnTo>
                  <a:pt x="103853" y="628704"/>
                </a:lnTo>
                <a:lnTo>
                  <a:pt x="64146" y="628704"/>
                </a:lnTo>
                <a:lnTo>
                  <a:pt x="64146" y="547958"/>
                </a:lnTo>
                <a:lnTo>
                  <a:pt x="33997" y="486414"/>
                </a:lnTo>
                <a:lnTo>
                  <a:pt x="29212" y="479888"/>
                </a:lnTo>
                <a:lnTo>
                  <a:pt x="22875" y="476235"/>
                </a:lnTo>
                <a:lnTo>
                  <a:pt x="15849" y="475701"/>
                </a:lnTo>
                <a:close/>
              </a:path>
              <a:path w="165100" h="672464">
                <a:moveTo>
                  <a:pt x="64146" y="547958"/>
                </a:moveTo>
                <a:lnTo>
                  <a:pt x="64146" y="628704"/>
                </a:lnTo>
                <a:lnTo>
                  <a:pt x="100912" y="628704"/>
                </a:lnTo>
                <a:lnTo>
                  <a:pt x="100912" y="617759"/>
                </a:lnTo>
                <a:lnTo>
                  <a:pt x="66719" y="617759"/>
                </a:lnTo>
                <a:lnTo>
                  <a:pt x="82529" y="585486"/>
                </a:lnTo>
                <a:lnTo>
                  <a:pt x="64146" y="547958"/>
                </a:lnTo>
                <a:close/>
              </a:path>
              <a:path w="165100" h="672464">
                <a:moveTo>
                  <a:pt x="149209" y="475701"/>
                </a:moveTo>
                <a:lnTo>
                  <a:pt x="142183" y="476235"/>
                </a:lnTo>
                <a:lnTo>
                  <a:pt x="135846" y="479888"/>
                </a:lnTo>
                <a:lnTo>
                  <a:pt x="131061" y="486414"/>
                </a:lnTo>
                <a:lnTo>
                  <a:pt x="100912" y="547958"/>
                </a:lnTo>
                <a:lnTo>
                  <a:pt x="100912" y="628704"/>
                </a:lnTo>
                <a:lnTo>
                  <a:pt x="103853" y="628704"/>
                </a:lnTo>
                <a:lnTo>
                  <a:pt x="162680" y="508524"/>
                </a:lnTo>
                <a:lnTo>
                  <a:pt x="165059" y="500267"/>
                </a:lnTo>
                <a:lnTo>
                  <a:pt x="164611" y="491887"/>
                </a:lnTo>
                <a:lnTo>
                  <a:pt x="161543" y="484327"/>
                </a:lnTo>
                <a:lnTo>
                  <a:pt x="156062" y="478533"/>
                </a:lnTo>
                <a:lnTo>
                  <a:pt x="149209" y="475701"/>
                </a:lnTo>
                <a:close/>
              </a:path>
              <a:path w="165100" h="672464">
                <a:moveTo>
                  <a:pt x="82529" y="585486"/>
                </a:moveTo>
                <a:lnTo>
                  <a:pt x="66719" y="617759"/>
                </a:lnTo>
                <a:lnTo>
                  <a:pt x="98339" y="617759"/>
                </a:lnTo>
                <a:lnTo>
                  <a:pt x="82529" y="585486"/>
                </a:lnTo>
                <a:close/>
              </a:path>
              <a:path w="165100" h="672464">
                <a:moveTo>
                  <a:pt x="100912" y="547958"/>
                </a:moveTo>
                <a:lnTo>
                  <a:pt x="82529" y="585486"/>
                </a:lnTo>
                <a:lnTo>
                  <a:pt x="98339" y="617759"/>
                </a:lnTo>
                <a:lnTo>
                  <a:pt x="100912" y="617759"/>
                </a:lnTo>
                <a:lnTo>
                  <a:pt x="100912" y="547958"/>
                </a:lnTo>
                <a:close/>
              </a:path>
              <a:path w="165100" h="672464">
                <a:moveTo>
                  <a:pt x="100912" y="0"/>
                </a:moveTo>
                <a:lnTo>
                  <a:pt x="64146" y="0"/>
                </a:lnTo>
                <a:lnTo>
                  <a:pt x="64146" y="547958"/>
                </a:lnTo>
                <a:lnTo>
                  <a:pt x="82529" y="585486"/>
                </a:lnTo>
                <a:lnTo>
                  <a:pt x="100912" y="547958"/>
                </a:lnTo>
                <a:lnTo>
                  <a:pt x="100912" y="0"/>
                </a:lnTo>
                <a:close/>
              </a:path>
            </a:pathLst>
          </a:custGeom>
          <a:solidFill>
            <a:srgbClr val="000000"/>
          </a:solid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44739" y="1600204"/>
            <a:ext cx="2473325" cy="1122045"/>
          </a:xfrm>
          <a:prstGeom prst="rect">
            <a:avLst/>
          </a:prstGeom>
        </p:spPr>
        <p:txBody>
          <a:bodyPr vert="horz" wrap="square" lIns="0" tIns="12065" rIns="0" bIns="0" rtlCol="0">
            <a:spAutoFit/>
          </a:bodyPr>
          <a:lstStyle/>
          <a:p>
            <a:pPr marL="12700" marR="305435">
              <a:lnSpc>
                <a:spcPct val="145600"/>
              </a:lnSpc>
              <a:spcBef>
                <a:spcPts val="95"/>
              </a:spcBef>
            </a:pPr>
            <a:r>
              <a:rPr sz="1650" spc="5" dirty="0">
                <a:latin typeface="Times New Roman"/>
                <a:cs typeface="Times New Roman"/>
              </a:rPr>
              <a:t>Total amount of material  powder,</a:t>
            </a:r>
            <a:endParaRPr sz="1650" dirty="0">
              <a:latin typeface="Times New Roman"/>
              <a:cs typeface="Times New Roman"/>
            </a:endParaRPr>
          </a:p>
          <a:p>
            <a:pPr marL="12700">
              <a:lnSpc>
                <a:spcPct val="100000"/>
              </a:lnSpc>
              <a:spcBef>
                <a:spcPts val="885"/>
              </a:spcBef>
            </a:pPr>
            <a:r>
              <a:rPr sz="1650" spc="5" dirty="0">
                <a:latin typeface="Times New Roman"/>
                <a:cs typeface="Times New Roman"/>
              </a:rPr>
              <a:t>that is extractable into</a:t>
            </a:r>
            <a:r>
              <a:rPr sz="1650" spc="-75" dirty="0">
                <a:latin typeface="Times New Roman"/>
                <a:cs typeface="Times New Roman"/>
              </a:rPr>
              <a:t> </a:t>
            </a:r>
            <a:r>
              <a:rPr sz="1650" dirty="0">
                <a:latin typeface="Times New Roman"/>
                <a:cs typeface="Times New Roman"/>
              </a:rPr>
              <a:t>water,</a:t>
            </a:r>
          </a:p>
        </p:txBody>
      </p:sp>
      <p:sp>
        <p:nvSpPr>
          <p:cNvPr id="6" name="object 6"/>
          <p:cNvSpPr txBox="1"/>
          <p:nvPr/>
        </p:nvSpPr>
        <p:spPr>
          <a:xfrm>
            <a:off x="2133600" y="3547403"/>
            <a:ext cx="2546350" cy="1122045"/>
          </a:xfrm>
          <a:prstGeom prst="rect">
            <a:avLst/>
          </a:prstGeom>
        </p:spPr>
        <p:txBody>
          <a:bodyPr vert="horz" wrap="square" lIns="0" tIns="12065" rIns="0" bIns="0" rtlCol="0">
            <a:spAutoFit/>
          </a:bodyPr>
          <a:lstStyle/>
          <a:p>
            <a:pPr marL="12700" marR="5080">
              <a:lnSpc>
                <a:spcPct val="145600"/>
              </a:lnSpc>
              <a:spcBef>
                <a:spcPts val="95"/>
              </a:spcBef>
            </a:pPr>
            <a:r>
              <a:rPr sz="1650" dirty="0">
                <a:latin typeface="Times New Roman"/>
                <a:cs typeface="Times New Roman"/>
              </a:rPr>
              <a:t>Evaporate </a:t>
            </a:r>
            <a:r>
              <a:rPr sz="1650" spc="5" dirty="0">
                <a:latin typeface="Times New Roman"/>
                <a:cs typeface="Times New Roman"/>
              </a:rPr>
              <a:t>50.0ml of the</a:t>
            </a:r>
            <a:r>
              <a:rPr sz="1650" spc="-25" dirty="0">
                <a:latin typeface="Times New Roman"/>
                <a:cs typeface="Times New Roman"/>
              </a:rPr>
              <a:t> </a:t>
            </a:r>
            <a:r>
              <a:rPr sz="1650" spc="5" dirty="0">
                <a:latin typeface="Times New Roman"/>
                <a:cs typeface="Times New Roman"/>
              </a:rPr>
              <a:t>plant  </a:t>
            </a:r>
            <a:r>
              <a:rPr sz="1650" dirty="0">
                <a:latin typeface="Times New Roman"/>
                <a:cs typeface="Times New Roman"/>
              </a:rPr>
              <a:t>material extract </a:t>
            </a:r>
            <a:r>
              <a:rPr sz="1650" spc="5" dirty="0">
                <a:latin typeface="Times New Roman"/>
                <a:cs typeface="Times New Roman"/>
              </a:rPr>
              <a:t>to</a:t>
            </a:r>
            <a:r>
              <a:rPr sz="1650" spc="-10" dirty="0">
                <a:latin typeface="Times New Roman"/>
                <a:cs typeface="Times New Roman"/>
              </a:rPr>
              <a:t> </a:t>
            </a:r>
            <a:r>
              <a:rPr sz="1650" spc="5" dirty="0">
                <a:latin typeface="Times New Roman"/>
                <a:cs typeface="Times New Roman"/>
              </a:rPr>
              <a:t>dryness</a:t>
            </a:r>
            <a:endParaRPr sz="1650" dirty="0">
              <a:latin typeface="Times New Roman"/>
              <a:cs typeface="Times New Roman"/>
            </a:endParaRPr>
          </a:p>
          <a:p>
            <a:pPr marL="647065">
              <a:lnSpc>
                <a:spcPct val="100000"/>
              </a:lnSpc>
              <a:spcBef>
                <a:spcPts val="890"/>
              </a:spcBef>
            </a:pPr>
            <a:r>
              <a:rPr sz="1650" spc="5" dirty="0">
                <a:latin typeface="Times New Roman"/>
                <a:cs typeface="Times New Roman"/>
              </a:rPr>
              <a:t>dry,105</a:t>
            </a:r>
            <a:r>
              <a:rPr sz="1650" spc="7" baseline="37878" dirty="0">
                <a:latin typeface="Times New Roman"/>
                <a:cs typeface="Times New Roman"/>
              </a:rPr>
              <a:t>0</a:t>
            </a:r>
            <a:r>
              <a:rPr sz="1650" spc="5" dirty="0">
                <a:latin typeface="Times New Roman"/>
                <a:cs typeface="Times New Roman"/>
              </a:rPr>
              <a:t>c,4hrs</a:t>
            </a:r>
            <a:endParaRPr sz="1650" dirty="0">
              <a:latin typeface="Times New Roman"/>
              <a:cs typeface="Times New Roman"/>
            </a:endParaRPr>
          </a:p>
        </p:txBody>
      </p:sp>
      <p:sp>
        <p:nvSpPr>
          <p:cNvPr id="9" name="object 9"/>
          <p:cNvSpPr txBox="1"/>
          <p:nvPr/>
        </p:nvSpPr>
        <p:spPr>
          <a:xfrm>
            <a:off x="2727017" y="5354902"/>
            <a:ext cx="1035050" cy="268662"/>
          </a:xfrm>
          <a:prstGeom prst="rect">
            <a:avLst/>
          </a:prstGeom>
        </p:spPr>
        <p:txBody>
          <a:bodyPr vert="horz" wrap="square" lIns="0" tIns="14604" rIns="0" bIns="0" rtlCol="0">
            <a:spAutoFit/>
          </a:bodyPr>
          <a:lstStyle/>
          <a:p>
            <a:pPr marL="12700">
              <a:lnSpc>
                <a:spcPct val="100000"/>
              </a:lnSpc>
              <a:spcBef>
                <a:spcPts val="114"/>
              </a:spcBef>
            </a:pPr>
            <a:r>
              <a:rPr sz="1650" dirty="0">
                <a:latin typeface="Times New Roman"/>
                <a:cs typeface="Times New Roman"/>
              </a:rPr>
              <a:t>Weigh</a:t>
            </a:r>
            <a:r>
              <a:rPr sz="1650" spc="-45" dirty="0">
                <a:latin typeface="Times New Roman"/>
                <a:cs typeface="Times New Roman"/>
              </a:rPr>
              <a:t> </a:t>
            </a:r>
            <a:r>
              <a:rPr lang="en-US" sz="1650" dirty="0">
                <a:latin typeface="Times New Roman"/>
                <a:cs typeface="Times New Roman"/>
              </a:rPr>
              <a:t>%</a:t>
            </a:r>
            <a:r>
              <a:rPr sz="1650" dirty="0" smtClean="0">
                <a:latin typeface="Times New Roman"/>
                <a:cs typeface="Times New Roman"/>
              </a:rPr>
              <a:t>.</a:t>
            </a:r>
            <a:endParaRPr sz="1650" dirty="0">
              <a:latin typeface="Times New Roman"/>
              <a:cs typeface="Times New Roman"/>
            </a:endParaRPr>
          </a:p>
        </p:txBody>
      </p:sp>
      <p:sp>
        <p:nvSpPr>
          <p:cNvPr id="19" name="object 19"/>
          <p:cNvSpPr/>
          <p:nvPr/>
        </p:nvSpPr>
        <p:spPr>
          <a:xfrm>
            <a:off x="3488188" y="1058549"/>
            <a:ext cx="158750" cy="541655"/>
          </a:xfrm>
          <a:custGeom>
            <a:avLst/>
            <a:gdLst/>
            <a:ahLst/>
            <a:cxnLst/>
            <a:rect l="l" t="t" r="r" b="b"/>
            <a:pathLst>
              <a:path w="158750" h="541655">
                <a:moveTo>
                  <a:pt x="15234" y="382938"/>
                </a:moveTo>
                <a:lnTo>
                  <a:pt x="8608" y="385219"/>
                </a:lnTo>
                <a:lnTo>
                  <a:pt x="3377" y="389886"/>
                </a:lnTo>
                <a:lnTo>
                  <a:pt x="440" y="395974"/>
                </a:lnTo>
                <a:lnTo>
                  <a:pt x="0" y="402723"/>
                </a:lnTo>
                <a:lnTo>
                  <a:pt x="2259" y="409373"/>
                </a:lnTo>
                <a:lnTo>
                  <a:pt x="79222" y="541247"/>
                </a:lnTo>
                <a:lnTo>
                  <a:pt x="99595" y="506339"/>
                </a:lnTo>
                <a:lnTo>
                  <a:pt x="61586" y="506339"/>
                </a:lnTo>
                <a:lnTo>
                  <a:pt x="61586" y="441011"/>
                </a:lnTo>
                <a:lnTo>
                  <a:pt x="32734" y="391566"/>
                </a:lnTo>
                <a:lnTo>
                  <a:pt x="28071" y="386310"/>
                </a:lnTo>
                <a:lnTo>
                  <a:pt x="21980" y="383368"/>
                </a:lnTo>
                <a:lnTo>
                  <a:pt x="15234" y="382938"/>
                </a:lnTo>
                <a:close/>
              </a:path>
              <a:path w="158750" h="541655">
                <a:moveTo>
                  <a:pt x="61586" y="441011"/>
                </a:moveTo>
                <a:lnTo>
                  <a:pt x="61586" y="506339"/>
                </a:lnTo>
                <a:lnTo>
                  <a:pt x="96858" y="506339"/>
                </a:lnTo>
                <a:lnTo>
                  <a:pt x="96858" y="497347"/>
                </a:lnTo>
                <a:lnTo>
                  <a:pt x="63985" y="497347"/>
                </a:lnTo>
                <a:lnTo>
                  <a:pt x="79222" y="471235"/>
                </a:lnTo>
                <a:lnTo>
                  <a:pt x="61586" y="441011"/>
                </a:lnTo>
                <a:close/>
              </a:path>
              <a:path w="158750" h="541655">
                <a:moveTo>
                  <a:pt x="143207" y="382938"/>
                </a:moveTo>
                <a:lnTo>
                  <a:pt x="136457" y="383368"/>
                </a:lnTo>
                <a:lnTo>
                  <a:pt x="130366" y="386310"/>
                </a:lnTo>
                <a:lnTo>
                  <a:pt x="125711" y="391566"/>
                </a:lnTo>
                <a:lnTo>
                  <a:pt x="96858" y="441011"/>
                </a:lnTo>
                <a:lnTo>
                  <a:pt x="96858" y="506339"/>
                </a:lnTo>
                <a:lnTo>
                  <a:pt x="99595" y="506339"/>
                </a:lnTo>
                <a:lnTo>
                  <a:pt x="156186" y="409373"/>
                </a:lnTo>
                <a:lnTo>
                  <a:pt x="158445" y="402723"/>
                </a:lnTo>
                <a:lnTo>
                  <a:pt x="158004" y="395974"/>
                </a:lnTo>
                <a:lnTo>
                  <a:pt x="155067" y="389886"/>
                </a:lnTo>
                <a:lnTo>
                  <a:pt x="149837" y="385219"/>
                </a:lnTo>
                <a:lnTo>
                  <a:pt x="143207" y="382938"/>
                </a:lnTo>
                <a:close/>
              </a:path>
              <a:path w="158750" h="541655">
                <a:moveTo>
                  <a:pt x="79222" y="471235"/>
                </a:moveTo>
                <a:lnTo>
                  <a:pt x="63985" y="497347"/>
                </a:lnTo>
                <a:lnTo>
                  <a:pt x="94460" y="497347"/>
                </a:lnTo>
                <a:lnTo>
                  <a:pt x="79222" y="471235"/>
                </a:lnTo>
                <a:close/>
              </a:path>
              <a:path w="158750" h="541655">
                <a:moveTo>
                  <a:pt x="96858" y="441011"/>
                </a:moveTo>
                <a:lnTo>
                  <a:pt x="79222" y="471235"/>
                </a:lnTo>
                <a:lnTo>
                  <a:pt x="94460" y="497347"/>
                </a:lnTo>
                <a:lnTo>
                  <a:pt x="96858" y="497347"/>
                </a:lnTo>
                <a:lnTo>
                  <a:pt x="96858" y="441011"/>
                </a:lnTo>
                <a:close/>
              </a:path>
              <a:path w="158750" h="541655">
                <a:moveTo>
                  <a:pt x="96858" y="0"/>
                </a:moveTo>
                <a:lnTo>
                  <a:pt x="61586" y="0"/>
                </a:lnTo>
                <a:lnTo>
                  <a:pt x="61586" y="441011"/>
                </a:lnTo>
                <a:lnTo>
                  <a:pt x="79222" y="471235"/>
                </a:lnTo>
                <a:lnTo>
                  <a:pt x="96858" y="441011"/>
                </a:lnTo>
                <a:lnTo>
                  <a:pt x="96858" y="0"/>
                </a:lnTo>
                <a:close/>
              </a:path>
            </a:pathLst>
          </a:custGeom>
          <a:solidFill>
            <a:srgbClr val="000000"/>
          </a:solidFill>
        </p:spPr>
        <p:txBody>
          <a:bodyPr wrap="square" lIns="0" tIns="0" rIns="0" bIns="0" rtlCol="0"/>
          <a:lstStyle/>
          <a:p>
            <a:endParaRPr/>
          </a:p>
        </p:txBody>
      </p:sp>
      <p:sp>
        <p:nvSpPr>
          <p:cNvPr id="21" name="object 21"/>
          <p:cNvSpPr/>
          <p:nvPr/>
        </p:nvSpPr>
        <p:spPr>
          <a:xfrm>
            <a:off x="3408813" y="2785893"/>
            <a:ext cx="158750" cy="697865"/>
          </a:xfrm>
          <a:custGeom>
            <a:avLst/>
            <a:gdLst/>
            <a:ahLst/>
            <a:cxnLst/>
            <a:rect l="l" t="t" r="r" b="b"/>
            <a:pathLst>
              <a:path w="158750" h="697864">
                <a:moveTo>
                  <a:pt x="15234" y="539142"/>
                </a:moveTo>
                <a:lnTo>
                  <a:pt x="8608" y="541423"/>
                </a:lnTo>
                <a:lnTo>
                  <a:pt x="3377" y="546089"/>
                </a:lnTo>
                <a:lnTo>
                  <a:pt x="440" y="552177"/>
                </a:lnTo>
                <a:lnTo>
                  <a:pt x="0" y="558926"/>
                </a:lnTo>
                <a:lnTo>
                  <a:pt x="2259" y="565576"/>
                </a:lnTo>
                <a:lnTo>
                  <a:pt x="79222" y="697415"/>
                </a:lnTo>
                <a:lnTo>
                  <a:pt x="99652" y="662419"/>
                </a:lnTo>
                <a:lnTo>
                  <a:pt x="61586" y="662419"/>
                </a:lnTo>
                <a:lnTo>
                  <a:pt x="61586" y="597215"/>
                </a:lnTo>
                <a:lnTo>
                  <a:pt x="32734" y="547770"/>
                </a:lnTo>
                <a:lnTo>
                  <a:pt x="28071" y="542514"/>
                </a:lnTo>
                <a:lnTo>
                  <a:pt x="21980" y="539572"/>
                </a:lnTo>
                <a:lnTo>
                  <a:pt x="15234" y="539142"/>
                </a:lnTo>
                <a:close/>
              </a:path>
              <a:path w="158750" h="697864">
                <a:moveTo>
                  <a:pt x="61586" y="597215"/>
                </a:moveTo>
                <a:lnTo>
                  <a:pt x="61586" y="662419"/>
                </a:lnTo>
                <a:lnTo>
                  <a:pt x="96858" y="662419"/>
                </a:lnTo>
                <a:lnTo>
                  <a:pt x="96858" y="653551"/>
                </a:lnTo>
                <a:lnTo>
                  <a:pt x="63985" y="653551"/>
                </a:lnTo>
                <a:lnTo>
                  <a:pt x="79222" y="627438"/>
                </a:lnTo>
                <a:lnTo>
                  <a:pt x="61586" y="597215"/>
                </a:lnTo>
                <a:close/>
              </a:path>
              <a:path w="158750" h="697864">
                <a:moveTo>
                  <a:pt x="143207" y="539142"/>
                </a:moveTo>
                <a:lnTo>
                  <a:pt x="136457" y="539572"/>
                </a:lnTo>
                <a:lnTo>
                  <a:pt x="130366" y="542514"/>
                </a:lnTo>
                <a:lnTo>
                  <a:pt x="125711" y="547770"/>
                </a:lnTo>
                <a:lnTo>
                  <a:pt x="96858" y="597215"/>
                </a:lnTo>
                <a:lnTo>
                  <a:pt x="96858" y="662419"/>
                </a:lnTo>
                <a:lnTo>
                  <a:pt x="99652" y="662419"/>
                </a:lnTo>
                <a:lnTo>
                  <a:pt x="156186" y="565576"/>
                </a:lnTo>
                <a:lnTo>
                  <a:pt x="158445" y="558926"/>
                </a:lnTo>
                <a:lnTo>
                  <a:pt x="158004" y="552177"/>
                </a:lnTo>
                <a:lnTo>
                  <a:pt x="155067" y="546089"/>
                </a:lnTo>
                <a:lnTo>
                  <a:pt x="149837" y="541423"/>
                </a:lnTo>
                <a:lnTo>
                  <a:pt x="143207" y="539142"/>
                </a:lnTo>
                <a:close/>
              </a:path>
              <a:path w="158750" h="697864">
                <a:moveTo>
                  <a:pt x="79222" y="627438"/>
                </a:moveTo>
                <a:lnTo>
                  <a:pt x="63985" y="653551"/>
                </a:lnTo>
                <a:lnTo>
                  <a:pt x="94460" y="653551"/>
                </a:lnTo>
                <a:lnTo>
                  <a:pt x="79222" y="627438"/>
                </a:lnTo>
                <a:close/>
              </a:path>
              <a:path w="158750" h="697864">
                <a:moveTo>
                  <a:pt x="96858" y="597215"/>
                </a:moveTo>
                <a:lnTo>
                  <a:pt x="79222" y="627438"/>
                </a:lnTo>
                <a:lnTo>
                  <a:pt x="94460" y="653551"/>
                </a:lnTo>
                <a:lnTo>
                  <a:pt x="96858" y="653551"/>
                </a:lnTo>
                <a:lnTo>
                  <a:pt x="96858" y="597215"/>
                </a:lnTo>
                <a:close/>
              </a:path>
              <a:path w="158750" h="697864">
                <a:moveTo>
                  <a:pt x="96858" y="0"/>
                </a:moveTo>
                <a:lnTo>
                  <a:pt x="61586" y="0"/>
                </a:lnTo>
                <a:lnTo>
                  <a:pt x="61586" y="597215"/>
                </a:lnTo>
                <a:lnTo>
                  <a:pt x="79222" y="627438"/>
                </a:lnTo>
                <a:lnTo>
                  <a:pt x="96858" y="597215"/>
                </a:lnTo>
                <a:lnTo>
                  <a:pt x="96858" y="0"/>
                </a:lnTo>
                <a:close/>
              </a:path>
            </a:pathLst>
          </a:custGeom>
          <a:solidFill>
            <a:srgbClr val="000000"/>
          </a:solidFill>
        </p:spPr>
        <p:txBody>
          <a:bodyPr wrap="square" lIns="0" tIns="0" rIns="0" bIns="0" rtlCol="0"/>
          <a:lstStyle/>
          <a:p>
            <a:endParaRPr/>
          </a:p>
        </p:txBody>
      </p:sp>
      <p:sp>
        <p:nvSpPr>
          <p:cNvPr id="32" name="object 19"/>
          <p:cNvSpPr/>
          <p:nvPr/>
        </p:nvSpPr>
        <p:spPr>
          <a:xfrm>
            <a:off x="3165167" y="4733093"/>
            <a:ext cx="158750" cy="541655"/>
          </a:xfrm>
          <a:custGeom>
            <a:avLst/>
            <a:gdLst/>
            <a:ahLst/>
            <a:cxnLst/>
            <a:rect l="l" t="t" r="r" b="b"/>
            <a:pathLst>
              <a:path w="158750" h="541655">
                <a:moveTo>
                  <a:pt x="15234" y="382938"/>
                </a:moveTo>
                <a:lnTo>
                  <a:pt x="8608" y="385219"/>
                </a:lnTo>
                <a:lnTo>
                  <a:pt x="3377" y="389886"/>
                </a:lnTo>
                <a:lnTo>
                  <a:pt x="440" y="395974"/>
                </a:lnTo>
                <a:lnTo>
                  <a:pt x="0" y="402723"/>
                </a:lnTo>
                <a:lnTo>
                  <a:pt x="2259" y="409373"/>
                </a:lnTo>
                <a:lnTo>
                  <a:pt x="79222" y="541247"/>
                </a:lnTo>
                <a:lnTo>
                  <a:pt x="99595" y="506339"/>
                </a:lnTo>
                <a:lnTo>
                  <a:pt x="61586" y="506339"/>
                </a:lnTo>
                <a:lnTo>
                  <a:pt x="61586" y="441011"/>
                </a:lnTo>
                <a:lnTo>
                  <a:pt x="32734" y="391566"/>
                </a:lnTo>
                <a:lnTo>
                  <a:pt x="28071" y="386310"/>
                </a:lnTo>
                <a:lnTo>
                  <a:pt x="21980" y="383368"/>
                </a:lnTo>
                <a:lnTo>
                  <a:pt x="15234" y="382938"/>
                </a:lnTo>
                <a:close/>
              </a:path>
              <a:path w="158750" h="541655">
                <a:moveTo>
                  <a:pt x="61586" y="441011"/>
                </a:moveTo>
                <a:lnTo>
                  <a:pt x="61586" y="506339"/>
                </a:lnTo>
                <a:lnTo>
                  <a:pt x="96858" y="506339"/>
                </a:lnTo>
                <a:lnTo>
                  <a:pt x="96858" y="497347"/>
                </a:lnTo>
                <a:lnTo>
                  <a:pt x="63985" y="497347"/>
                </a:lnTo>
                <a:lnTo>
                  <a:pt x="79222" y="471235"/>
                </a:lnTo>
                <a:lnTo>
                  <a:pt x="61586" y="441011"/>
                </a:lnTo>
                <a:close/>
              </a:path>
              <a:path w="158750" h="541655">
                <a:moveTo>
                  <a:pt x="143207" y="382938"/>
                </a:moveTo>
                <a:lnTo>
                  <a:pt x="136457" y="383368"/>
                </a:lnTo>
                <a:lnTo>
                  <a:pt x="130366" y="386310"/>
                </a:lnTo>
                <a:lnTo>
                  <a:pt x="125711" y="391566"/>
                </a:lnTo>
                <a:lnTo>
                  <a:pt x="96858" y="441011"/>
                </a:lnTo>
                <a:lnTo>
                  <a:pt x="96858" y="506339"/>
                </a:lnTo>
                <a:lnTo>
                  <a:pt x="99595" y="506339"/>
                </a:lnTo>
                <a:lnTo>
                  <a:pt x="156186" y="409373"/>
                </a:lnTo>
                <a:lnTo>
                  <a:pt x="158445" y="402723"/>
                </a:lnTo>
                <a:lnTo>
                  <a:pt x="158004" y="395974"/>
                </a:lnTo>
                <a:lnTo>
                  <a:pt x="155067" y="389886"/>
                </a:lnTo>
                <a:lnTo>
                  <a:pt x="149837" y="385219"/>
                </a:lnTo>
                <a:lnTo>
                  <a:pt x="143207" y="382938"/>
                </a:lnTo>
                <a:close/>
              </a:path>
              <a:path w="158750" h="541655">
                <a:moveTo>
                  <a:pt x="79222" y="471235"/>
                </a:moveTo>
                <a:lnTo>
                  <a:pt x="63985" y="497347"/>
                </a:lnTo>
                <a:lnTo>
                  <a:pt x="94460" y="497347"/>
                </a:lnTo>
                <a:lnTo>
                  <a:pt x="79222" y="471235"/>
                </a:lnTo>
                <a:close/>
              </a:path>
              <a:path w="158750" h="541655">
                <a:moveTo>
                  <a:pt x="96858" y="441011"/>
                </a:moveTo>
                <a:lnTo>
                  <a:pt x="79222" y="471235"/>
                </a:lnTo>
                <a:lnTo>
                  <a:pt x="94460" y="497347"/>
                </a:lnTo>
                <a:lnTo>
                  <a:pt x="96858" y="497347"/>
                </a:lnTo>
                <a:lnTo>
                  <a:pt x="96858" y="441011"/>
                </a:lnTo>
                <a:close/>
              </a:path>
              <a:path w="158750" h="541655">
                <a:moveTo>
                  <a:pt x="96858" y="0"/>
                </a:moveTo>
                <a:lnTo>
                  <a:pt x="61586" y="0"/>
                </a:lnTo>
                <a:lnTo>
                  <a:pt x="61586" y="441011"/>
                </a:lnTo>
                <a:lnTo>
                  <a:pt x="79222" y="471235"/>
                </a:lnTo>
                <a:lnTo>
                  <a:pt x="96858" y="441011"/>
                </a:lnTo>
                <a:lnTo>
                  <a:pt x="96858" y="0"/>
                </a:lnTo>
                <a:close/>
              </a:path>
            </a:pathLst>
          </a:custGeom>
          <a:solidFill>
            <a:srgbClr val="000000"/>
          </a:solid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481329"/>
            <a:ext cx="5645785" cy="360680"/>
          </a:xfrm>
          <a:prstGeom prst="rect">
            <a:avLst/>
          </a:prstGeom>
        </p:spPr>
        <p:txBody>
          <a:bodyPr vert="horz" wrap="square" lIns="0" tIns="12065" rIns="0" bIns="0" rtlCol="0">
            <a:spAutoFit/>
          </a:bodyPr>
          <a:lstStyle/>
          <a:p>
            <a:pPr marL="12700">
              <a:lnSpc>
                <a:spcPct val="100000"/>
              </a:lnSpc>
              <a:spcBef>
                <a:spcPts val="95"/>
              </a:spcBef>
            </a:pPr>
            <a:r>
              <a:rPr spc="-20" dirty="0"/>
              <a:t>DETERMINATION </a:t>
            </a:r>
            <a:r>
              <a:rPr spc="-5" dirty="0"/>
              <a:t>OF SWELLING</a:t>
            </a:r>
            <a:r>
              <a:rPr spc="-50" dirty="0"/>
              <a:t> </a:t>
            </a:r>
            <a:r>
              <a:rPr spc="-5" dirty="0"/>
              <a:t>INDEX:-</a:t>
            </a:r>
          </a:p>
        </p:txBody>
      </p:sp>
      <p:sp>
        <p:nvSpPr>
          <p:cNvPr id="3" name="object 3"/>
          <p:cNvSpPr txBox="1"/>
          <p:nvPr/>
        </p:nvSpPr>
        <p:spPr>
          <a:xfrm>
            <a:off x="78739" y="951636"/>
            <a:ext cx="9053830" cy="4789170"/>
          </a:xfrm>
          <a:prstGeom prst="rect">
            <a:avLst/>
          </a:prstGeom>
        </p:spPr>
        <p:txBody>
          <a:bodyPr vert="horz" wrap="square" lIns="0" tIns="12700" rIns="0" bIns="0" rtlCol="0">
            <a:spAutoFit/>
          </a:bodyPr>
          <a:lstStyle/>
          <a:p>
            <a:pPr marL="355600" marR="502284" indent="-342900">
              <a:lnSpc>
                <a:spcPct val="150000"/>
              </a:lnSpc>
              <a:spcBef>
                <a:spcPts val="100"/>
              </a:spcBef>
              <a:buFont typeface="Wingdings"/>
              <a:buChar char=""/>
              <a:tabLst>
                <a:tab pos="355600" algn="l"/>
              </a:tabLst>
            </a:pPr>
            <a:r>
              <a:rPr sz="2200" spc="-5" dirty="0">
                <a:latin typeface="Times New Roman"/>
                <a:cs typeface="Times New Roman"/>
              </a:rPr>
              <a:t>The swelling index is </a:t>
            </a:r>
            <a:r>
              <a:rPr sz="2200" dirty="0">
                <a:latin typeface="Times New Roman"/>
                <a:cs typeface="Times New Roman"/>
              </a:rPr>
              <a:t>the </a:t>
            </a:r>
            <a:r>
              <a:rPr sz="2200" spc="-5" dirty="0">
                <a:latin typeface="Times New Roman"/>
                <a:cs typeface="Times New Roman"/>
              </a:rPr>
              <a:t>volume in </a:t>
            </a:r>
            <a:r>
              <a:rPr sz="2200" spc="-10" dirty="0">
                <a:latin typeface="Times New Roman"/>
                <a:cs typeface="Times New Roman"/>
              </a:rPr>
              <a:t>ml </a:t>
            </a:r>
            <a:r>
              <a:rPr sz="2200" spc="-5" dirty="0">
                <a:latin typeface="Times New Roman"/>
                <a:cs typeface="Times New Roman"/>
              </a:rPr>
              <a:t>taken up by the swelling of 1 g of  plant material under specified</a:t>
            </a:r>
            <a:r>
              <a:rPr sz="2200" spc="40" dirty="0">
                <a:latin typeface="Times New Roman"/>
                <a:cs typeface="Times New Roman"/>
              </a:rPr>
              <a:t> </a:t>
            </a:r>
            <a:r>
              <a:rPr sz="2200" spc="-5" dirty="0">
                <a:latin typeface="Times New Roman"/>
                <a:cs typeface="Times New Roman"/>
              </a:rPr>
              <a:t>conditions.</a:t>
            </a:r>
            <a:endParaRPr sz="2200" dirty="0">
              <a:latin typeface="Times New Roman"/>
              <a:cs typeface="Times New Roman"/>
            </a:endParaRPr>
          </a:p>
          <a:p>
            <a:pPr>
              <a:lnSpc>
                <a:spcPct val="100000"/>
              </a:lnSpc>
            </a:pPr>
            <a:endParaRPr sz="2400" dirty="0">
              <a:latin typeface="Times New Roman"/>
              <a:cs typeface="Times New Roman"/>
            </a:endParaRPr>
          </a:p>
          <a:p>
            <a:pPr>
              <a:lnSpc>
                <a:spcPct val="100000"/>
              </a:lnSpc>
              <a:spcBef>
                <a:spcPts val="15"/>
              </a:spcBef>
            </a:pPr>
            <a:endParaRPr sz="2000" dirty="0">
              <a:latin typeface="Times New Roman"/>
              <a:cs typeface="Times New Roman"/>
            </a:endParaRPr>
          </a:p>
          <a:p>
            <a:pPr marL="73025">
              <a:lnSpc>
                <a:spcPct val="100000"/>
              </a:lnSpc>
            </a:pPr>
            <a:r>
              <a:rPr sz="2100" b="1" spc="5" dirty="0">
                <a:latin typeface="Times New Roman"/>
                <a:cs typeface="Times New Roman"/>
              </a:rPr>
              <a:t>Method:-</a:t>
            </a:r>
            <a:endParaRPr sz="2100" dirty="0">
              <a:latin typeface="Times New Roman"/>
              <a:cs typeface="Times New Roman"/>
            </a:endParaRPr>
          </a:p>
          <a:p>
            <a:pPr marL="1922145">
              <a:lnSpc>
                <a:spcPct val="100000"/>
              </a:lnSpc>
              <a:spcBef>
                <a:spcPts val="1110"/>
              </a:spcBef>
            </a:pPr>
            <a:r>
              <a:rPr sz="1800" dirty="0">
                <a:latin typeface="Times New Roman"/>
                <a:cs typeface="Times New Roman"/>
              </a:rPr>
              <a:t>1 g of plant material into 25 </a:t>
            </a:r>
            <a:r>
              <a:rPr sz="1800" spc="15" dirty="0">
                <a:latin typeface="Times New Roman"/>
                <a:cs typeface="Times New Roman"/>
              </a:rPr>
              <a:t>mL </a:t>
            </a:r>
            <a:r>
              <a:rPr sz="1800" dirty="0">
                <a:latin typeface="Times New Roman"/>
                <a:cs typeface="Times New Roman"/>
              </a:rPr>
              <a:t>measuring cylinder +25mL</a:t>
            </a:r>
            <a:r>
              <a:rPr sz="1800" spc="-75" dirty="0">
                <a:latin typeface="Times New Roman"/>
                <a:cs typeface="Times New Roman"/>
              </a:rPr>
              <a:t> </a:t>
            </a:r>
            <a:r>
              <a:rPr sz="1800" dirty="0">
                <a:latin typeface="Times New Roman"/>
                <a:cs typeface="Times New Roman"/>
              </a:rPr>
              <a:t>water</a:t>
            </a:r>
          </a:p>
          <a:p>
            <a:pPr marL="2066289" marR="1205865" indent="-2540" algn="ctr">
              <a:lnSpc>
                <a:spcPct val="288900"/>
              </a:lnSpc>
            </a:pPr>
            <a:r>
              <a:rPr sz="1800" dirty="0">
                <a:latin typeface="Times New Roman"/>
                <a:cs typeface="Times New Roman"/>
              </a:rPr>
              <a:t>Shake the </a:t>
            </a:r>
            <a:r>
              <a:rPr sz="1800" spc="5" dirty="0">
                <a:latin typeface="Times New Roman"/>
                <a:cs typeface="Times New Roman"/>
              </a:rPr>
              <a:t>mixture </a:t>
            </a:r>
            <a:r>
              <a:rPr sz="1800" dirty="0">
                <a:latin typeface="Times New Roman"/>
                <a:cs typeface="Times New Roman"/>
              </a:rPr>
              <a:t>thoroughly </a:t>
            </a:r>
            <a:r>
              <a:rPr sz="1800" spc="5" dirty="0">
                <a:latin typeface="Times New Roman"/>
                <a:cs typeface="Times New Roman"/>
              </a:rPr>
              <a:t>every </a:t>
            </a:r>
            <a:r>
              <a:rPr sz="1800" dirty="0">
                <a:latin typeface="Times New Roman"/>
                <a:cs typeface="Times New Roman"/>
              </a:rPr>
              <a:t>10 minutes for 1 hour  Allow to stand </a:t>
            </a:r>
            <a:r>
              <a:rPr sz="1800" spc="-5" dirty="0">
                <a:latin typeface="Times New Roman"/>
                <a:cs typeface="Times New Roman"/>
              </a:rPr>
              <a:t>for </a:t>
            </a:r>
            <a:r>
              <a:rPr sz="1800" dirty="0">
                <a:latin typeface="Times New Roman"/>
                <a:cs typeface="Times New Roman"/>
              </a:rPr>
              <a:t>3 hours </a:t>
            </a:r>
            <a:r>
              <a:rPr sz="1800" spc="-5" dirty="0">
                <a:latin typeface="Times New Roman"/>
                <a:cs typeface="Times New Roman"/>
              </a:rPr>
              <a:t>at </a:t>
            </a:r>
            <a:r>
              <a:rPr sz="1800" dirty="0">
                <a:latin typeface="Times New Roman"/>
                <a:cs typeface="Times New Roman"/>
              </a:rPr>
              <a:t>room temperature, or </a:t>
            </a:r>
            <a:r>
              <a:rPr sz="1800" spc="-5" dirty="0">
                <a:latin typeface="Times New Roman"/>
                <a:cs typeface="Times New Roman"/>
              </a:rPr>
              <a:t>as</a:t>
            </a:r>
            <a:r>
              <a:rPr sz="1800" spc="35" dirty="0">
                <a:latin typeface="Times New Roman"/>
                <a:cs typeface="Times New Roman"/>
              </a:rPr>
              <a:t> </a:t>
            </a:r>
            <a:r>
              <a:rPr sz="1800" dirty="0">
                <a:latin typeface="Times New Roman"/>
                <a:cs typeface="Times New Roman"/>
              </a:rPr>
              <a:t>specified</a:t>
            </a:r>
          </a:p>
          <a:p>
            <a:pPr>
              <a:lnSpc>
                <a:spcPct val="100000"/>
              </a:lnSpc>
            </a:pPr>
            <a:endParaRPr sz="2000" dirty="0">
              <a:latin typeface="Times New Roman"/>
              <a:cs typeface="Times New Roman"/>
            </a:endParaRPr>
          </a:p>
          <a:p>
            <a:pPr marL="850900" algn="ctr">
              <a:lnSpc>
                <a:spcPct val="100000"/>
              </a:lnSpc>
              <a:spcBef>
                <a:spcPts val="1780"/>
              </a:spcBef>
            </a:pPr>
            <a:r>
              <a:rPr sz="1800" dirty="0">
                <a:latin typeface="Times New Roman"/>
                <a:cs typeface="Times New Roman"/>
              </a:rPr>
              <a:t>Measure the </a:t>
            </a:r>
            <a:r>
              <a:rPr sz="1800" spc="5" dirty="0">
                <a:latin typeface="Times New Roman"/>
                <a:cs typeface="Times New Roman"/>
              </a:rPr>
              <a:t>volume </a:t>
            </a:r>
            <a:r>
              <a:rPr sz="1800" dirty="0">
                <a:latin typeface="Times New Roman"/>
                <a:cs typeface="Times New Roman"/>
              </a:rPr>
              <a:t>in </a:t>
            </a:r>
            <a:r>
              <a:rPr sz="1800" spc="5" dirty="0">
                <a:latin typeface="Times New Roman"/>
                <a:cs typeface="Times New Roman"/>
              </a:rPr>
              <a:t>ml </a:t>
            </a:r>
            <a:r>
              <a:rPr sz="1800" dirty="0">
                <a:latin typeface="Times New Roman"/>
                <a:cs typeface="Times New Roman"/>
              </a:rPr>
              <a:t>occupied </a:t>
            </a:r>
            <a:r>
              <a:rPr sz="1800" spc="15" dirty="0">
                <a:latin typeface="Times New Roman"/>
                <a:cs typeface="Times New Roman"/>
              </a:rPr>
              <a:t>by </a:t>
            </a:r>
            <a:r>
              <a:rPr sz="1800" dirty="0">
                <a:latin typeface="Times New Roman"/>
                <a:cs typeface="Times New Roman"/>
              </a:rPr>
              <a:t>the plant material, </a:t>
            </a:r>
            <a:r>
              <a:rPr sz="1800" spc="5" dirty="0">
                <a:latin typeface="Times New Roman"/>
                <a:cs typeface="Times New Roman"/>
              </a:rPr>
              <a:t>including </a:t>
            </a:r>
            <a:r>
              <a:rPr sz="1800" spc="10" dirty="0">
                <a:latin typeface="Times New Roman"/>
                <a:cs typeface="Times New Roman"/>
              </a:rPr>
              <a:t>any </a:t>
            </a:r>
            <a:r>
              <a:rPr sz="1800" spc="5" dirty="0">
                <a:latin typeface="Times New Roman"/>
                <a:cs typeface="Times New Roman"/>
              </a:rPr>
              <a:t>sticky</a:t>
            </a:r>
            <a:r>
              <a:rPr sz="1800" spc="-145" dirty="0">
                <a:latin typeface="Times New Roman"/>
                <a:cs typeface="Times New Roman"/>
              </a:rPr>
              <a:t> </a:t>
            </a:r>
            <a:r>
              <a:rPr sz="1800" dirty="0">
                <a:latin typeface="Times New Roman"/>
                <a:cs typeface="Times New Roman"/>
              </a:rPr>
              <a:t>mucilage.</a:t>
            </a:r>
          </a:p>
        </p:txBody>
      </p:sp>
      <p:sp>
        <p:nvSpPr>
          <p:cNvPr id="4" name="object 4"/>
          <p:cNvSpPr/>
          <p:nvPr/>
        </p:nvSpPr>
        <p:spPr>
          <a:xfrm>
            <a:off x="4826534" y="3338143"/>
            <a:ext cx="470627" cy="88604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75578" y="3371848"/>
            <a:ext cx="172085" cy="587375"/>
          </a:xfrm>
          <a:custGeom>
            <a:avLst/>
            <a:gdLst/>
            <a:ahLst/>
            <a:cxnLst/>
            <a:rect l="l" t="t" r="r" b="b"/>
            <a:pathLst>
              <a:path w="172085" h="587375">
                <a:moveTo>
                  <a:pt x="16494" y="415517"/>
                </a:moveTo>
                <a:lnTo>
                  <a:pt x="9362" y="417965"/>
                </a:lnTo>
                <a:lnTo>
                  <a:pt x="3658" y="423028"/>
                </a:lnTo>
                <a:lnTo>
                  <a:pt x="466" y="429634"/>
                </a:lnTo>
                <a:lnTo>
                  <a:pt x="0" y="436957"/>
                </a:lnTo>
                <a:lnTo>
                  <a:pt x="2475" y="444172"/>
                </a:lnTo>
                <a:lnTo>
                  <a:pt x="85887" y="587275"/>
                </a:lnTo>
                <a:lnTo>
                  <a:pt x="107974" y="549381"/>
                </a:lnTo>
                <a:lnTo>
                  <a:pt x="66755" y="549381"/>
                </a:lnTo>
                <a:lnTo>
                  <a:pt x="66755" y="478631"/>
                </a:lnTo>
                <a:lnTo>
                  <a:pt x="35380" y="424852"/>
                </a:lnTo>
                <a:lnTo>
                  <a:pt x="30400" y="419230"/>
                </a:lnTo>
                <a:lnTo>
                  <a:pt x="23806" y="416028"/>
                </a:lnTo>
                <a:lnTo>
                  <a:pt x="16494" y="415517"/>
                </a:lnTo>
                <a:close/>
              </a:path>
              <a:path w="172085" h="587375">
                <a:moveTo>
                  <a:pt x="66755" y="478631"/>
                </a:moveTo>
                <a:lnTo>
                  <a:pt x="66755" y="549381"/>
                </a:lnTo>
                <a:lnTo>
                  <a:pt x="105018" y="549381"/>
                </a:lnTo>
                <a:lnTo>
                  <a:pt x="105018" y="539625"/>
                </a:lnTo>
                <a:lnTo>
                  <a:pt x="69434" y="539625"/>
                </a:lnTo>
                <a:lnTo>
                  <a:pt x="85887" y="511423"/>
                </a:lnTo>
                <a:lnTo>
                  <a:pt x="66755" y="478631"/>
                </a:lnTo>
                <a:close/>
              </a:path>
              <a:path w="172085" h="587375">
                <a:moveTo>
                  <a:pt x="155279" y="415517"/>
                </a:moveTo>
                <a:lnTo>
                  <a:pt x="147967" y="416028"/>
                </a:lnTo>
                <a:lnTo>
                  <a:pt x="141373" y="419230"/>
                </a:lnTo>
                <a:lnTo>
                  <a:pt x="136393" y="424852"/>
                </a:lnTo>
                <a:lnTo>
                  <a:pt x="105018" y="478631"/>
                </a:lnTo>
                <a:lnTo>
                  <a:pt x="105018" y="549381"/>
                </a:lnTo>
                <a:lnTo>
                  <a:pt x="107974" y="549381"/>
                </a:lnTo>
                <a:lnTo>
                  <a:pt x="169299" y="444172"/>
                </a:lnTo>
                <a:lnTo>
                  <a:pt x="171774" y="436957"/>
                </a:lnTo>
                <a:lnTo>
                  <a:pt x="171307" y="429634"/>
                </a:lnTo>
                <a:lnTo>
                  <a:pt x="168115" y="423028"/>
                </a:lnTo>
                <a:lnTo>
                  <a:pt x="162411" y="417965"/>
                </a:lnTo>
                <a:lnTo>
                  <a:pt x="155279" y="415517"/>
                </a:lnTo>
                <a:close/>
              </a:path>
              <a:path w="172085" h="587375">
                <a:moveTo>
                  <a:pt x="85887" y="511423"/>
                </a:moveTo>
                <a:lnTo>
                  <a:pt x="69434" y="539625"/>
                </a:lnTo>
                <a:lnTo>
                  <a:pt x="102339" y="539625"/>
                </a:lnTo>
                <a:lnTo>
                  <a:pt x="85887" y="511423"/>
                </a:lnTo>
                <a:close/>
              </a:path>
              <a:path w="172085" h="587375">
                <a:moveTo>
                  <a:pt x="105018" y="478631"/>
                </a:moveTo>
                <a:lnTo>
                  <a:pt x="85887" y="511423"/>
                </a:lnTo>
                <a:lnTo>
                  <a:pt x="102339" y="539625"/>
                </a:lnTo>
                <a:lnTo>
                  <a:pt x="105018" y="539625"/>
                </a:lnTo>
                <a:lnTo>
                  <a:pt x="105018" y="478631"/>
                </a:lnTo>
                <a:close/>
              </a:path>
              <a:path w="172085" h="587375">
                <a:moveTo>
                  <a:pt x="105018" y="0"/>
                </a:moveTo>
                <a:lnTo>
                  <a:pt x="66755" y="0"/>
                </a:lnTo>
                <a:lnTo>
                  <a:pt x="66755" y="478631"/>
                </a:lnTo>
                <a:lnTo>
                  <a:pt x="85887" y="511423"/>
                </a:lnTo>
                <a:lnTo>
                  <a:pt x="105018" y="478631"/>
                </a:lnTo>
                <a:lnTo>
                  <a:pt x="105018" y="0"/>
                </a:lnTo>
                <a:close/>
              </a:path>
            </a:pathLst>
          </a:custGeom>
          <a:solidFill>
            <a:srgbClr val="000000"/>
          </a:solidFill>
        </p:spPr>
        <p:txBody>
          <a:bodyPr wrap="square" lIns="0" tIns="0" rIns="0" bIns="0" rtlCol="0"/>
          <a:lstStyle/>
          <a:p>
            <a:endParaRPr/>
          </a:p>
        </p:txBody>
      </p:sp>
      <p:sp>
        <p:nvSpPr>
          <p:cNvPr id="6" name="object 6"/>
          <p:cNvSpPr/>
          <p:nvPr/>
        </p:nvSpPr>
        <p:spPr>
          <a:xfrm>
            <a:off x="4851788" y="4022191"/>
            <a:ext cx="468331" cy="88604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000449" y="4055533"/>
            <a:ext cx="172085" cy="587375"/>
          </a:xfrm>
          <a:custGeom>
            <a:avLst/>
            <a:gdLst/>
            <a:ahLst/>
            <a:cxnLst/>
            <a:rect l="l" t="t" r="r" b="b"/>
            <a:pathLst>
              <a:path w="172085" h="587375">
                <a:moveTo>
                  <a:pt x="16494" y="415629"/>
                </a:moveTo>
                <a:lnTo>
                  <a:pt x="9362" y="418080"/>
                </a:lnTo>
                <a:lnTo>
                  <a:pt x="3658" y="423126"/>
                </a:lnTo>
                <a:lnTo>
                  <a:pt x="466" y="429729"/>
                </a:lnTo>
                <a:lnTo>
                  <a:pt x="0" y="437050"/>
                </a:lnTo>
                <a:lnTo>
                  <a:pt x="2475" y="444248"/>
                </a:lnTo>
                <a:lnTo>
                  <a:pt x="85887" y="587332"/>
                </a:lnTo>
                <a:lnTo>
                  <a:pt x="108008" y="549381"/>
                </a:lnTo>
                <a:lnTo>
                  <a:pt x="66755" y="549381"/>
                </a:lnTo>
                <a:lnTo>
                  <a:pt x="66755" y="478746"/>
                </a:lnTo>
                <a:lnTo>
                  <a:pt x="35380" y="424966"/>
                </a:lnTo>
                <a:lnTo>
                  <a:pt x="30400" y="419293"/>
                </a:lnTo>
                <a:lnTo>
                  <a:pt x="23806" y="416107"/>
                </a:lnTo>
                <a:lnTo>
                  <a:pt x="16494" y="415629"/>
                </a:lnTo>
                <a:close/>
              </a:path>
              <a:path w="172085" h="587375">
                <a:moveTo>
                  <a:pt x="66755" y="478746"/>
                </a:moveTo>
                <a:lnTo>
                  <a:pt x="66755" y="549381"/>
                </a:lnTo>
                <a:lnTo>
                  <a:pt x="105018" y="549381"/>
                </a:lnTo>
                <a:lnTo>
                  <a:pt x="105018" y="539740"/>
                </a:lnTo>
                <a:lnTo>
                  <a:pt x="69434" y="539740"/>
                </a:lnTo>
                <a:lnTo>
                  <a:pt x="85887" y="511538"/>
                </a:lnTo>
                <a:lnTo>
                  <a:pt x="66755" y="478746"/>
                </a:lnTo>
                <a:close/>
              </a:path>
              <a:path w="172085" h="587375">
                <a:moveTo>
                  <a:pt x="155279" y="415629"/>
                </a:moveTo>
                <a:lnTo>
                  <a:pt x="147967" y="416107"/>
                </a:lnTo>
                <a:lnTo>
                  <a:pt x="141373" y="419293"/>
                </a:lnTo>
                <a:lnTo>
                  <a:pt x="136393" y="424966"/>
                </a:lnTo>
                <a:lnTo>
                  <a:pt x="105018" y="478746"/>
                </a:lnTo>
                <a:lnTo>
                  <a:pt x="105018" y="549381"/>
                </a:lnTo>
                <a:lnTo>
                  <a:pt x="108008" y="549381"/>
                </a:lnTo>
                <a:lnTo>
                  <a:pt x="169299" y="444229"/>
                </a:lnTo>
                <a:lnTo>
                  <a:pt x="171774" y="437042"/>
                </a:lnTo>
                <a:lnTo>
                  <a:pt x="171307" y="429727"/>
                </a:lnTo>
                <a:lnTo>
                  <a:pt x="168115" y="423126"/>
                </a:lnTo>
                <a:lnTo>
                  <a:pt x="162411" y="418080"/>
                </a:lnTo>
                <a:lnTo>
                  <a:pt x="155279" y="415629"/>
                </a:lnTo>
                <a:close/>
              </a:path>
              <a:path w="172085" h="587375">
                <a:moveTo>
                  <a:pt x="85887" y="511538"/>
                </a:moveTo>
                <a:lnTo>
                  <a:pt x="69434" y="539740"/>
                </a:lnTo>
                <a:lnTo>
                  <a:pt x="102339" y="539740"/>
                </a:lnTo>
                <a:lnTo>
                  <a:pt x="85887" y="511538"/>
                </a:lnTo>
                <a:close/>
              </a:path>
              <a:path w="172085" h="587375">
                <a:moveTo>
                  <a:pt x="105018" y="478746"/>
                </a:moveTo>
                <a:lnTo>
                  <a:pt x="85887" y="511538"/>
                </a:lnTo>
                <a:lnTo>
                  <a:pt x="102339" y="539740"/>
                </a:lnTo>
                <a:lnTo>
                  <a:pt x="105018" y="539740"/>
                </a:lnTo>
                <a:lnTo>
                  <a:pt x="105018" y="478746"/>
                </a:lnTo>
                <a:close/>
              </a:path>
              <a:path w="172085" h="587375">
                <a:moveTo>
                  <a:pt x="105018" y="0"/>
                </a:moveTo>
                <a:lnTo>
                  <a:pt x="66755" y="0"/>
                </a:lnTo>
                <a:lnTo>
                  <a:pt x="66755" y="478746"/>
                </a:lnTo>
                <a:lnTo>
                  <a:pt x="85887" y="511538"/>
                </a:lnTo>
                <a:lnTo>
                  <a:pt x="105018" y="478746"/>
                </a:lnTo>
                <a:lnTo>
                  <a:pt x="105018" y="0"/>
                </a:lnTo>
                <a:close/>
              </a:path>
            </a:pathLst>
          </a:custGeom>
          <a:solidFill>
            <a:srgbClr val="000000"/>
          </a:solidFill>
        </p:spPr>
        <p:txBody>
          <a:bodyPr wrap="square" lIns="0" tIns="0" rIns="0" bIns="0" rtlCol="0"/>
          <a:lstStyle/>
          <a:p>
            <a:endParaRPr/>
          </a:p>
        </p:txBody>
      </p:sp>
      <p:sp>
        <p:nvSpPr>
          <p:cNvPr id="8" name="object 8"/>
          <p:cNvSpPr/>
          <p:nvPr/>
        </p:nvSpPr>
        <p:spPr>
          <a:xfrm>
            <a:off x="4849492" y="4878401"/>
            <a:ext cx="470627" cy="88604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998536" y="4913424"/>
            <a:ext cx="172085" cy="587375"/>
          </a:xfrm>
          <a:custGeom>
            <a:avLst/>
            <a:gdLst/>
            <a:ahLst/>
            <a:cxnLst/>
            <a:rect l="l" t="t" r="r" b="b"/>
            <a:pathLst>
              <a:path w="172085" h="587375">
                <a:moveTo>
                  <a:pt x="16494" y="415629"/>
                </a:moveTo>
                <a:lnTo>
                  <a:pt x="9362" y="418080"/>
                </a:lnTo>
                <a:lnTo>
                  <a:pt x="3658" y="423137"/>
                </a:lnTo>
                <a:lnTo>
                  <a:pt x="466" y="429744"/>
                </a:lnTo>
                <a:lnTo>
                  <a:pt x="0" y="437061"/>
                </a:lnTo>
                <a:lnTo>
                  <a:pt x="2475" y="444248"/>
                </a:lnTo>
                <a:lnTo>
                  <a:pt x="85887" y="587351"/>
                </a:lnTo>
                <a:lnTo>
                  <a:pt x="108019" y="549381"/>
                </a:lnTo>
                <a:lnTo>
                  <a:pt x="66755" y="549381"/>
                </a:lnTo>
                <a:lnTo>
                  <a:pt x="66755" y="478746"/>
                </a:lnTo>
                <a:lnTo>
                  <a:pt x="35380" y="424966"/>
                </a:lnTo>
                <a:lnTo>
                  <a:pt x="30400" y="419293"/>
                </a:lnTo>
                <a:lnTo>
                  <a:pt x="23806" y="416107"/>
                </a:lnTo>
                <a:lnTo>
                  <a:pt x="16494" y="415629"/>
                </a:lnTo>
                <a:close/>
              </a:path>
              <a:path w="172085" h="587375">
                <a:moveTo>
                  <a:pt x="66755" y="478746"/>
                </a:moveTo>
                <a:lnTo>
                  <a:pt x="66755" y="549381"/>
                </a:lnTo>
                <a:lnTo>
                  <a:pt x="105018" y="549381"/>
                </a:lnTo>
                <a:lnTo>
                  <a:pt x="105018" y="539740"/>
                </a:lnTo>
                <a:lnTo>
                  <a:pt x="69434" y="539740"/>
                </a:lnTo>
                <a:lnTo>
                  <a:pt x="85887" y="511538"/>
                </a:lnTo>
                <a:lnTo>
                  <a:pt x="66755" y="478746"/>
                </a:lnTo>
                <a:close/>
              </a:path>
              <a:path w="172085" h="587375">
                <a:moveTo>
                  <a:pt x="155279" y="415629"/>
                </a:moveTo>
                <a:lnTo>
                  <a:pt x="147967" y="416107"/>
                </a:lnTo>
                <a:lnTo>
                  <a:pt x="141373" y="419293"/>
                </a:lnTo>
                <a:lnTo>
                  <a:pt x="136393" y="424966"/>
                </a:lnTo>
                <a:lnTo>
                  <a:pt x="105018" y="478746"/>
                </a:lnTo>
                <a:lnTo>
                  <a:pt x="105018" y="549381"/>
                </a:lnTo>
                <a:lnTo>
                  <a:pt x="108019" y="549381"/>
                </a:lnTo>
                <a:lnTo>
                  <a:pt x="169299" y="444248"/>
                </a:lnTo>
                <a:lnTo>
                  <a:pt x="171774" y="437061"/>
                </a:lnTo>
                <a:lnTo>
                  <a:pt x="171307" y="429744"/>
                </a:lnTo>
                <a:lnTo>
                  <a:pt x="168115" y="423137"/>
                </a:lnTo>
                <a:lnTo>
                  <a:pt x="162411" y="418080"/>
                </a:lnTo>
                <a:lnTo>
                  <a:pt x="155279" y="415629"/>
                </a:lnTo>
                <a:close/>
              </a:path>
              <a:path w="172085" h="587375">
                <a:moveTo>
                  <a:pt x="85887" y="511538"/>
                </a:moveTo>
                <a:lnTo>
                  <a:pt x="69434" y="539740"/>
                </a:lnTo>
                <a:lnTo>
                  <a:pt x="102339" y="539740"/>
                </a:lnTo>
                <a:lnTo>
                  <a:pt x="85887" y="511538"/>
                </a:lnTo>
                <a:close/>
              </a:path>
              <a:path w="172085" h="587375">
                <a:moveTo>
                  <a:pt x="105018" y="478746"/>
                </a:moveTo>
                <a:lnTo>
                  <a:pt x="85887" y="511538"/>
                </a:lnTo>
                <a:lnTo>
                  <a:pt x="102339" y="539740"/>
                </a:lnTo>
                <a:lnTo>
                  <a:pt x="105018" y="539740"/>
                </a:lnTo>
                <a:lnTo>
                  <a:pt x="105018" y="478746"/>
                </a:lnTo>
                <a:close/>
              </a:path>
              <a:path w="172085" h="587375">
                <a:moveTo>
                  <a:pt x="105018" y="0"/>
                </a:moveTo>
                <a:lnTo>
                  <a:pt x="66755" y="0"/>
                </a:lnTo>
                <a:lnTo>
                  <a:pt x="66755" y="478746"/>
                </a:lnTo>
                <a:lnTo>
                  <a:pt x="85887" y="511538"/>
                </a:lnTo>
                <a:lnTo>
                  <a:pt x="105018" y="478746"/>
                </a:lnTo>
                <a:lnTo>
                  <a:pt x="105018" y="0"/>
                </a:lnTo>
                <a:close/>
              </a:path>
            </a:pathLst>
          </a:custGeom>
          <a:solidFill>
            <a:srgbClr val="0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328371"/>
            <a:ext cx="5508625" cy="360680"/>
          </a:xfrm>
          <a:prstGeom prst="rect">
            <a:avLst/>
          </a:prstGeom>
        </p:spPr>
        <p:txBody>
          <a:bodyPr vert="horz" wrap="square" lIns="0" tIns="12065" rIns="0" bIns="0" rtlCol="0">
            <a:spAutoFit/>
          </a:bodyPr>
          <a:lstStyle/>
          <a:p>
            <a:pPr marL="12700">
              <a:lnSpc>
                <a:spcPct val="100000"/>
              </a:lnSpc>
              <a:spcBef>
                <a:spcPts val="95"/>
              </a:spcBef>
            </a:pPr>
            <a:r>
              <a:rPr spc="-20" dirty="0"/>
              <a:t>DETERMINATION </a:t>
            </a:r>
            <a:r>
              <a:rPr spc="-5" dirty="0"/>
              <a:t>OF FOAMING</a:t>
            </a:r>
            <a:r>
              <a:rPr spc="-35" dirty="0"/>
              <a:t> </a:t>
            </a:r>
            <a:r>
              <a:rPr spc="-5" dirty="0"/>
              <a:t>INDEX:-</a:t>
            </a:r>
          </a:p>
        </p:txBody>
      </p:sp>
      <p:sp>
        <p:nvSpPr>
          <p:cNvPr id="3" name="object 3"/>
          <p:cNvSpPr txBox="1"/>
          <p:nvPr/>
        </p:nvSpPr>
        <p:spPr>
          <a:xfrm>
            <a:off x="230683" y="162834"/>
            <a:ext cx="8604250" cy="6692601"/>
          </a:xfrm>
          <a:prstGeom prst="rect">
            <a:avLst/>
          </a:prstGeom>
        </p:spPr>
        <p:txBody>
          <a:bodyPr vert="horz" wrap="square" lIns="0" tIns="12700" rIns="0" bIns="0" rtlCol="0">
            <a:spAutoFit/>
          </a:bodyPr>
          <a:lstStyle/>
          <a:p>
            <a:pPr marL="299085" marR="5080" indent="-286385">
              <a:lnSpc>
                <a:spcPct val="150100"/>
              </a:lnSpc>
              <a:spcBef>
                <a:spcPts val="100"/>
              </a:spcBef>
              <a:buFont typeface="Wingdings"/>
              <a:buChar char=""/>
              <a:tabLst>
                <a:tab pos="299720" algn="l"/>
                <a:tab pos="1129665" algn="l"/>
                <a:tab pos="2409825" algn="l"/>
                <a:tab pos="3147695" algn="l"/>
                <a:tab pos="4348480" algn="l"/>
                <a:tab pos="5351780" algn="l"/>
                <a:tab pos="6506845" algn="l"/>
                <a:tab pos="7105015" algn="l"/>
                <a:tab pos="7670165" algn="l"/>
                <a:tab pos="8467090" algn="l"/>
              </a:tabLst>
            </a:pPr>
            <a:endParaRPr lang="en-US" sz="2200" spc="-5" dirty="0" smtClean="0">
              <a:latin typeface="Times New Roman"/>
              <a:cs typeface="Times New Roman"/>
            </a:endParaRPr>
          </a:p>
          <a:p>
            <a:pPr marL="299085" marR="5080" indent="-286385">
              <a:spcBef>
                <a:spcPts val="100"/>
              </a:spcBef>
              <a:buFont typeface="Wingdings"/>
              <a:buChar char=""/>
              <a:tabLst>
                <a:tab pos="299720" algn="l"/>
                <a:tab pos="1129665" algn="l"/>
                <a:tab pos="2409825" algn="l"/>
                <a:tab pos="3147695" algn="l"/>
                <a:tab pos="4348480" algn="l"/>
                <a:tab pos="5351780" algn="l"/>
                <a:tab pos="6506845" algn="l"/>
                <a:tab pos="7105015" algn="l"/>
                <a:tab pos="7670165" algn="l"/>
                <a:tab pos="8467090" algn="l"/>
              </a:tabLst>
            </a:pPr>
            <a:r>
              <a:rPr sz="1600" spc="-5" dirty="0" smtClean="0">
                <a:latin typeface="Times New Roman"/>
                <a:cs typeface="Times New Roman"/>
              </a:rPr>
              <a:t>Many</a:t>
            </a:r>
            <a:r>
              <a:rPr sz="1600" spc="-5" dirty="0">
                <a:latin typeface="Times New Roman"/>
                <a:cs typeface="Times New Roman"/>
              </a:rPr>
              <a:t>	</a:t>
            </a:r>
            <a:r>
              <a:rPr sz="1600" spc="-25" dirty="0">
                <a:latin typeface="Times New Roman"/>
                <a:cs typeface="Times New Roman"/>
              </a:rPr>
              <a:t>m</a:t>
            </a:r>
            <a:r>
              <a:rPr sz="1600" spc="-5" dirty="0">
                <a:latin typeface="Times New Roman"/>
                <a:cs typeface="Times New Roman"/>
              </a:rPr>
              <a:t>edi</a:t>
            </a:r>
            <a:r>
              <a:rPr sz="1600" spc="5" dirty="0">
                <a:latin typeface="Times New Roman"/>
                <a:cs typeface="Times New Roman"/>
              </a:rPr>
              <a:t>c</a:t>
            </a:r>
            <a:r>
              <a:rPr sz="1600" spc="-5" dirty="0">
                <a:latin typeface="Times New Roman"/>
                <a:cs typeface="Times New Roman"/>
              </a:rPr>
              <a:t>inal</a:t>
            </a:r>
            <a:r>
              <a:rPr sz="1600" dirty="0">
                <a:latin typeface="Times New Roman"/>
                <a:cs typeface="Times New Roman"/>
              </a:rPr>
              <a:t>	</a:t>
            </a:r>
            <a:r>
              <a:rPr sz="1600" spc="-5" dirty="0">
                <a:latin typeface="Times New Roman"/>
                <a:cs typeface="Times New Roman"/>
              </a:rPr>
              <a:t>plant</a:t>
            </a:r>
            <a:r>
              <a:rPr sz="1600" dirty="0">
                <a:latin typeface="Times New Roman"/>
                <a:cs typeface="Times New Roman"/>
              </a:rPr>
              <a:t>	</a:t>
            </a:r>
            <a:r>
              <a:rPr sz="1600" spc="-5" dirty="0">
                <a:latin typeface="Times New Roman"/>
                <a:cs typeface="Times New Roman"/>
              </a:rPr>
              <a:t>m</a:t>
            </a:r>
            <a:r>
              <a:rPr sz="1600" spc="-15" dirty="0">
                <a:latin typeface="Times New Roman"/>
                <a:cs typeface="Times New Roman"/>
              </a:rPr>
              <a:t>a</a:t>
            </a:r>
            <a:r>
              <a:rPr sz="1600" spc="-5" dirty="0">
                <a:latin typeface="Times New Roman"/>
                <a:cs typeface="Times New Roman"/>
              </a:rPr>
              <a:t>terials</a:t>
            </a:r>
            <a:r>
              <a:rPr sz="1600" dirty="0">
                <a:latin typeface="Times New Roman"/>
                <a:cs typeface="Times New Roman"/>
              </a:rPr>
              <a:t>	</a:t>
            </a:r>
            <a:r>
              <a:rPr sz="1600" spc="-5" dirty="0">
                <a:latin typeface="Times New Roman"/>
                <a:cs typeface="Times New Roman"/>
              </a:rPr>
              <a:t>co</a:t>
            </a:r>
            <a:r>
              <a:rPr sz="1600" dirty="0">
                <a:latin typeface="Times New Roman"/>
                <a:cs typeface="Times New Roman"/>
              </a:rPr>
              <a:t>n</a:t>
            </a:r>
            <a:r>
              <a:rPr sz="1600" spc="-5" dirty="0">
                <a:latin typeface="Times New Roman"/>
                <a:cs typeface="Times New Roman"/>
              </a:rPr>
              <a:t>tain</a:t>
            </a:r>
            <a:r>
              <a:rPr sz="1600" dirty="0">
                <a:latin typeface="Times New Roman"/>
                <a:cs typeface="Times New Roman"/>
              </a:rPr>
              <a:t>	</a:t>
            </a:r>
            <a:r>
              <a:rPr sz="1600" spc="-5" dirty="0">
                <a:latin typeface="Times New Roman"/>
                <a:cs typeface="Times New Roman"/>
              </a:rPr>
              <a:t>saponi</a:t>
            </a:r>
            <a:r>
              <a:rPr sz="1600" dirty="0">
                <a:latin typeface="Times New Roman"/>
                <a:cs typeface="Times New Roman"/>
              </a:rPr>
              <a:t>n</a:t>
            </a:r>
            <a:r>
              <a:rPr sz="1600" spc="-5" dirty="0">
                <a:latin typeface="Times New Roman"/>
                <a:cs typeface="Times New Roman"/>
              </a:rPr>
              <a:t>s</a:t>
            </a:r>
            <a:r>
              <a:rPr sz="1600" dirty="0">
                <a:latin typeface="Times New Roman"/>
                <a:cs typeface="Times New Roman"/>
              </a:rPr>
              <a:t>	</a:t>
            </a:r>
            <a:r>
              <a:rPr sz="1600" spc="-5" dirty="0">
                <a:latin typeface="Times New Roman"/>
                <a:cs typeface="Times New Roman"/>
              </a:rPr>
              <a:t>that</a:t>
            </a:r>
            <a:r>
              <a:rPr sz="1600" dirty="0">
                <a:latin typeface="Times New Roman"/>
                <a:cs typeface="Times New Roman"/>
              </a:rPr>
              <a:t>	</a:t>
            </a:r>
            <a:r>
              <a:rPr sz="1600" spc="-10" dirty="0">
                <a:latin typeface="Times New Roman"/>
                <a:cs typeface="Times New Roman"/>
              </a:rPr>
              <a:t>ca</a:t>
            </a:r>
            <a:r>
              <a:rPr sz="1600" spc="-5" dirty="0">
                <a:latin typeface="Times New Roman"/>
                <a:cs typeface="Times New Roman"/>
              </a:rPr>
              <a:t>n</a:t>
            </a:r>
            <a:r>
              <a:rPr sz="1600" dirty="0">
                <a:latin typeface="Times New Roman"/>
                <a:cs typeface="Times New Roman"/>
              </a:rPr>
              <a:t>	</a:t>
            </a:r>
            <a:r>
              <a:rPr sz="1600" spc="-5" dirty="0">
                <a:latin typeface="Times New Roman"/>
                <a:cs typeface="Times New Roman"/>
              </a:rPr>
              <a:t>cause</a:t>
            </a:r>
            <a:r>
              <a:rPr sz="1600" dirty="0">
                <a:latin typeface="Times New Roman"/>
                <a:cs typeface="Times New Roman"/>
              </a:rPr>
              <a:t>	</a:t>
            </a:r>
            <a:r>
              <a:rPr sz="1600" spc="-5" dirty="0">
                <a:latin typeface="Times New Roman"/>
                <a:cs typeface="Times New Roman"/>
              </a:rPr>
              <a:t>a  persistent foam when an aqueous decoction is</a:t>
            </a:r>
            <a:r>
              <a:rPr sz="1600" spc="40" dirty="0">
                <a:latin typeface="Times New Roman"/>
                <a:cs typeface="Times New Roman"/>
              </a:rPr>
              <a:t> </a:t>
            </a:r>
            <a:r>
              <a:rPr sz="1600" spc="-5" dirty="0">
                <a:latin typeface="Times New Roman"/>
                <a:cs typeface="Times New Roman"/>
              </a:rPr>
              <a:t>shaken</a:t>
            </a:r>
            <a:r>
              <a:rPr sz="1600" spc="-5" dirty="0" smtClean="0">
                <a:latin typeface="Times New Roman"/>
                <a:cs typeface="Times New Roman"/>
              </a:rPr>
              <a:t>.</a:t>
            </a:r>
            <a:endParaRPr lang="en-US" sz="1600" spc="-5" dirty="0" smtClean="0">
              <a:latin typeface="Times New Roman"/>
              <a:cs typeface="Times New Roman"/>
            </a:endParaRPr>
          </a:p>
          <a:p>
            <a:pPr marL="299085" marR="5080" indent="-286385">
              <a:lnSpc>
                <a:spcPct val="150100"/>
              </a:lnSpc>
              <a:spcBef>
                <a:spcPts val="100"/>
              </a:spcBef>
              <a:buFont typeface="Wingdings"/>
              <a:buChar char=""/>
              <a:tabLst>
                <a:tab pos="299720" algn="l"/>
                <a:tab pos="1129665" algn="l"/>
                <a:tab pos="2409825" algn="l"/>
                <a:tab pos="3147695" algn="l"/>
                <a:tab pos="4348480" algn="l"/>
                <a:tab pos="5351780" algn="l"/>
                <a:tab pos="6506845" algn="l"/>
                <a:tab pos="7105015" algn="l"/>
                <a:tab pos="7670165" algn="l"/>
                <a:tab pos="8467090" algn="l"/>
              </a:tabLst>
            </a:pPr>
            <a:r>
              <a:rPr lang="en-US" sz="2200" dirty="0" smtClean="0">
                <a:latin typeface="Times New Roman"/>
                <a:cs typeface="Times New Roman"/>
                <a:hlinkClick r:id="rId2"/>
              </a:rPr>
              <a:t>https</a:t>
            </a:r>
            <a:r>
              <a:rPr lang="en-US" sz="2200" dirty="0">
                <a:latin typeface="Times New Roman"/>
                <a:cs typeface="Times New Roman"/>
                <a:hlinkClick r:id="rId2"/>
              </a:rPr>
              <a:t>://www.youtube.com/watch?v=5w5qs78iZ7w&amp;t=224s</a:t>
            </a:r>
            <a:endParaRPr sz="2200" dirty="0">
              <a:latin typeface="Times New Roman"/>
              <a:cs typeface="Times New Roman"/>
            </a:endParaRPr>
          </a:p>
          <a:p>
            <a:pPr>
              <a:lnSpc>
                <a:spcPct val="100000"/>
              </a:lnSpc>
              <a:spcBef>
                <a:spcPts val="15"/>
              </a:spcBef>
            </a:pPr>
            <a:endParaRPr sz="2250" dirty="0">
              <a:latin typeface="Times New Roman"/>
              <a:cs typeface="Times New Roman"/>
            </a:endParaRPr>
          </a:p>
          <a:p>
            <a:pPr marL="1219835">
              <a:lnSpc>
                <a:spcPct val="100000"/>
              </a:lnSpc>
            </a:pPr>
            <a:r>
              <a:rPr sz="2000" spc="10" dirty="0">
                <a:latin typeface="Times New Roman"/>
                <a:cs typeface="Times New Roman"/>
              </a:rPr>
              <a:t>1 g of the </a:t>
            </a:r>
            <a:r>
              <a:rPr sz="2000" spc="5" dirty="0">
                <a:latin typeface="Times New Roman"/>
                <a:cs typeface="Times New Roman"/>
              </a:rPr>
              <a:t>plant material </a:t>
            </a:r>
            <a:r>
              <a:rPr sz="2000" spc="10" dirty="0">
                <a:latin typeface="Times New Roman"/>
                <a:cs typeface="Times New Roman"/>
              </a:rPr>
              <a:t>+ 100ml of </a:t>
            </a:r>
            <a:r>
              <a:rPr sz="2000" spc="5" dirty="0">
                <a:latin typeface="Times New Roman"/>
                <a:cs typeface="Times New Roman"/>
              </a:rPr>
              <a:t>water </a:t>
            </a:r>
            <a:r>
              <a:rPr sz="2000" spc="10" dirty="0">
                <a:latin typeface="Times New Roman"/>
                <a:cs typeface="Times New Roman"/>
              </a:rPr>
              <a:t>(500mL </a:t>
            </a:r>
            <a:r>
              <a:rPr sz="2000" spc="5" dirty="0">
                <a:latin typeface="Times New Roman"/>
                <a:cs typeface="Times New Roman"/>
              </a:rPr>
              <a:t>conical</a:t>
            </a:r>
            <a:r>
              <a:rPr sz="2000" spc="-35" dirty="0">
                <a:latin typeface="Times New Roman"/>
                <a:cs typeface="Times New Roman"/>
              </a:rPr>
              <a:t> </a:t>
            </a:r>
            <a:r>
              <a:rPr sz="2000" spc="10" dirty="0">
                <a:latin typeface="Times New Roman"/>
                <a:cs typeface="Times New Roman"/>
              </a:rPr>
              <a:t>flask)</a:t>
            </a:r>
            <a:endParaRPr sz="2000" dirty="0">
              <a:latin typeface="Times New Roman"/>
              <a:cs typeface="Times New Roman"/>
            </a:endParaRPr>
          </a:p>
          <a:p>
            <a:pPr>
              <a:lnSpc>
                <a:spcPct val="100000"/>
              </a:lnSpc>
            </a:pPr>
            <a:endParaRPr sz="2200" dirty="0">
              <a:latin typeface="Times New Roman"/>
              <a:cs typeface="Times New Roman"/>
            </a:endParaRPr>
          </a:p>
          <a:p>
            <a:pPr>
              <a:lnSpc>
                <a:spcPct val="100000"/>
              </a:lnSpc>
              <a:spcBef>
                <a:spcPts val="40"/>
              </a:spcBef>
            </a:pPr>
            <a:endParaRPr sz="1750" dirty="0">
              <a:latin typeface="Times New Roman"/>
              <a:cs typeface="Times New Roman"/>
            </a:endParaRPr>
          </a:p>
          <a:p>
            <a:pPr marL="2202815">
              <a:lnSpc>
                <a:spcPct val="100000"/>
              </a:lnSpc>
            </a:pPr>
            <a:r>
              <a:rPr sz="2000" spc="10" dirty="0">
                <a:latin typeface="Times New Roman"/>
                <a:cs typeface="Times New Roman"/>
              </a:rPr>
              <a:t>Cool and </a:t>
            </a:r>
            <a:r>
              <a:rPr sz="2000" spc="5" dirty="0">
                <a:latin typeface="Times New Roman"/>
                <a:cs typeface="Times New Roman"/>
              </a:rPr>
              <a:t>filter </a:t>
            </a:r>
            <a:r>
              <a:rPr sz="2000" spc="10" dirty="0">
                <a:latin typeface="Times New Roman"/>
                <a:cs typeface="Times New Roman"/>
              </a:rPr>
              <a:t>into a 100-ml volumetric</a:t>
            </a:r>
            <a:r>
              <a:rPr sz="2000" spc="-55" dirty="0">
                <a:latin typeface="Times New Roman"/>
                <a:cs typeface="Times New Roman"/>
              </a:rPr>
              <a:t> </a:t>
            </a:r>
            <a:r>
              <a:rPr sz="2000" spc="5" dirty="0">
                <a:latin typeface="Times New Roman"/>
                <a:cs typeface="Times New Roman"/>
              </a:rPr>
              <a:t>flask</a:t>
            </a:r>
            <a:endParaRPr sz="2000" dirty="0">
              <a:latin typeface="Times New Roman"/>
              <a:cs typeface="Times New Roman"/>
            </a:endParaRPr>
          </a:p>
          <a:p>
            <a:pPr marL="975994" marR="474345" algn="ctr">
              <a:lnSpc>
                <a:spcPct val="290200"/>
              </a:lnSpc>
              <a:spcBef>
                <a:spcPts val="15"/>
              </a:spcBef>
            </a:pPr>
            <a:r>
              <a:rPr sz="2000" spc="10" dirty="0">
                <a:latin typeface="Times New Roman"/>
                <a:cs typeface="Times New Roman"/>
              </a:rPr>
              <a:t>Pour the </a:t>
            </a:r>
            <a:r>
              <a:rPr sz="2000" spc="5" dirty="0">
                <a:latin typeface="Times New Roman"/>
                <a:cs typeface="Times New Roman"/>
              </a:rPr>
              <a:t>decoction </a:t>
            </a:r>
            <a:r>
              <a:rPr sz="2000" spc="10" dirty="0">
                <a:latin typeface="Times New Roman"/>
                <a:cs typeface="Times New Roman"/>
              </a:rPr>
              <a:t>into 10 </a:t>
            </a:r>
            <a:r>
              <a:rPr sz="2000" spc="5" dirty="0">
                <a:latin typeface="Times New Roman"/>
                <a:cs typeface="Times New Roman"/>
              </a:rPr>
              <a:t>stoppered test-tubes in successive </a:t>
            </a:r>
            <a:r>
              <a:rPr sz="2000" spc="10" dirty="0">
                <a:latin typeface="Times New Roman"/>
                <a:cs typeface="Times New Roman"/>
              </a:rPr>
              <a:t>portions  Dilute </a:t>
            </a:r>
            <a:r>
              <a:rPr sz="2000" spc="5" dirty="0">
                <a:latin typeface="Times New Roman"/>
                <a:cs typeface="Times New Roman"/>
              </a:rPr>
              <a:t>to </a:t>
            </a:r>
            <a:r>
              <a:rPr sz="2000" spc="10" dirty="0">
                <a:latin typeface="Times New Roman"/>
                <a:cs typeface="Times New Roman"/>
              </a:rPr>
              <a:t>volume </a:t>
            </a:r>
            <a:r>
              <a:rPr sz="2000" spc="5" dirty="0">
                <a:latin typeface="Times New Roman"/>
                <a:cs typeface="Times New Roman"/>
              </a:rPr>
              <a:t>(10ml) with</a:t>
            </a:r>
            <a:r>
              <a:rPr sz="2000" spc="-20" dirty="0">
                <a:latin typeface="Times New Roman"/>
                <a:cs typeface="Times New Roman"/>
              </a:rPr>
              <a:t> </a:t>
            </a:r>
            <a:r>
              <a:rPr sz="2000" spc="5" dirty="0">
                <a:latin typeface="Times New Roman"/>
                <a:cs typeface="Times New Roman"/>
              </a:rPr>
              <a:t>water.</a:t>
            </a:r>
            <a:endParaRPr sz="2000" dirty="0">
              <a:latin typeface="Times New Roman"/>
              <a:cs typeface="Times New Roman"/>
            </a:endParaRPr>
          </a:p>
          <a:p>
            <a:pPr marL="2907030" marR="2406650" indent="635" algn="ctr">
              <a:lnSpc>
                <a:spcPct val="290800"/>
              </a:lnSpc>
              <a:spcBef>
                <a:spcPts val="5"/>
              </a:spcBef>
            </a:pPr>
            <a:r>
              <a:rPr sz="2000" spc="10" dirty="0">
                <a:latin typeface="Times New Roman"/>
                <a:cs typeface="Times New Roman"/>
              </a:rPr>
              <a:t>Allow </a:t>
            </a:r>
            <a:r>
              <a:rPr sz="2000" spc="5" dirty="0">
                <a:latin typeface="Times New Roman"/>
                <a:cs typeface="Times New Roman"/>
              </a:rPr>
              <a:t>to </a:t>
            </a:r>
            <a:r>
              <a:rPr sz="2000" spc="10" dirty="0">
                <a:latin typeface="Times New Roman"/>
                <a:cs typeface="Times New Roman"/>
              </a:rPr>
              <a:t>stand </a:t>
            </a:r>
            <a:r>
              <a:rPr sz="2000" dirty="0">
                <a:latin typeface="Times New Roman"/>
                <a:cs typeface="Times New Roman"/>
              </a:rPr>
              <a:t>for </a:t>
            </a:r>
            <a:r>
              <a:rPr sz="2000" spc="10" dirty="0">
                <a:latin typeface="Times New Roman"/>
                <a:cs typeface="Times New Roman"/>
              </a:rPr>
              <a:t>15 minutes  </a:t>
            </a:r>
            <a:r>
              <a:rPr sz="2000" spc="5" dirty="0">
                <a:latin typeface="Times New Roman"/>
                <a:cs typeface="Times New Roman"/>
              </a:rPr>
              <a:t>Measure </a:t>
            </a:r>
            <a:r>
              <a:rPr sz="2000" spc="10" dirty="0">
                <a:latin typeface="Times New Roman"/>
                <a:cs typeface="Times New Roman"/>
              </a:rPr>
              <a:t>the </a:t>
            </a:r>
            <a:r>
              <a:rPr sz="2000" spc="5" dirty="0">
                <a:latin typeface="Times New Roman"/>
                <a:cs typeface="Times New Roman"/>
              </a:rPr>
              <a:t>height </a:t>
            </a:r>
            <a:r>
              <a:rPr sz="2000" spc="10" dirty="0">
                <a:latin typeface="Times New Roman"/>
                <a:cs typeface="Times New Roman"/>
              </a:rPr>
              <a:t>of the</a:t>
            </a:r>
            <a:r>
              <a:rPr sz="2000" spc="-40" dirty="0">
                <a:latin typeface="Times New Roman"/>
                <a:cs typeface="Times New Roman"/>
              </a:rPr>
              <a:t> </a:t>
            </a:r>
            <a:r>
              <a:rPr sz="2000" spc="5" dirty="0">
                <a:latin typeface="Times New Roman"/>
                <a:cs typeface="Times New Roman"/>
              </a:rPr>
              <a:t>foam.</a:t>
            </a:r>
            <a:endParaRPr sz="2000" dirty="0">
              <a:latin typeface="Times New Roman"/>
              <a:cs typeface="Times New Roman"/>
            </a:endParaRPr>
          </a:p>
        </p:txBody>
      </p:sp>
      <p:sp>
        <p:nvSpPr>
          <p:cNvPr id="4" name="object 4"/>
          <p:cNvSpPr/>
          <p:nvPr/>
        </p:nvSpPr>
        <p:spPr>
          <a:xfrm>
            <a:off x="4406161" y="2318465"/>
            <a:ext cx="527101" cy="99183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3519" y="2357651"/>
            <a:ext cx="192405" cy="657860"/>
          </a:xfrm>
          <a:custGeom>
            <a:avLst/>
            <a:gdLst/>
            <a:ahLst/>
            <a:cxnLst/>
            <a:rect l="l" t="t" r="r" b="b"/>
            <a:pathLst>
              <a:path w="192404" h="657860">
                <a:moveTo>
                  <a:pt x="18473" y="465312"/>
                </a:moveTo>
                <a:lnTo>
                  <a:pt x="10485" y="468082"/>
                </a:lnTo>
                <a:lnTo>
                  <a:pt x="4097" y="473656"/>
                </a:lnTo>
                <a:lnTo>
                  <a:pt x="522" y="481037"/>
                </a:lnTo>
                <a:lnTo>
                  <a:pt x="0" y="489221"/>
                </a:lnTo>
                <a:lnTo>
                  <a:pt x="2772" y="497204"/>
                </a:lnTo>
                <a:lnTo>
                  <a:pt x="96193" y="657371"/>
                </a:lnTo>
                <a:lnTo>
                  <a:pt x="120922" y="614974"/>
                </a:lnTo>
                <a:lnTo>
                  <a:pt x="74766" y="614974"/>
                </a:lnTo>
                <a:lnTo>
                  <a:pt x="74766" y="535991"/>
                </a:lnTo>
                <a:lnTo>
                  <a:pt x="39626" y="475791"/>
                </a:lnTo>
                <a:lnTo>
                  <a:pt x="34048" y="469407"/>
                </a:lnTo>
                <a:lnTo>
                  <a:pt x="26663" y="465834"/>
                </a:lnTo>
                <a:lnTo>
                  <a:pt x="18473" y="465312"/>
                </a:lnTo>
                <a:close/>
              </a:path>
              <a:path w="192404" h="657860">
                <a:moveTo>
                  <a:pt x="74766" y="535991"/>
                </a:moveTo>
                <a:lnTo>
                  <a:pt x="74766" y="614974"/>
                </a:lnTo>
                <a:lnTo>
                  <a:pt x="117620" y="614974"/>
                </a:lnTo>
                <a:lnTo>
                  <a:pt x="117620" y="604267"/>
                </a:lnTo>
                <a:lnTo>
                  <a:pt x="77766" y="604267"/>
                </a:lnTo>
                <a:lnTo>
                  <a:pt x="96193" y="572699"/>
                </a:lnTo>
                <a:lnTo>
                  <a:pt x="74766" y="535991"/>
                </a:lnTo>
                <a:close/>
              </a:path>
              <a:path w="192404" h="657860">
                <a:moveTo>
                  <a:pt x="173912" y="465312"/>
                </a:moveTo>
                <a:lnTo>
                  <a:pt x="165723" y="465834"/>
                </a:lnTo>
                <a:lnTo>
                  <a:pt x="158337" y="469407"/>
                </a:lnTo>
                <a:lnTo>
                  <a:pt x="152760" y="475791"/>
                </a:lnTo>
                <a:lnTo>
                  <a:pt x="117620" y="535991"/>
                </a:lnTo>
                <a:lnTo>
                  <a:pt x="117620" y="614974"/>
                </a:lnTo>
                <a:lnTo>
                  <a:pt x="120922" y="614974"/>
                </a:lnTo>
                <a:lnTo>
                  <a:pt x="189614" y="497204"/>
                </a:lnTo>
                <a:lnTo>
                  <a:pt x="192386" y="489221"/>
                </a:lnTo>
                <a:lnTo>
                  <a:pt x="191864" y="481037"/>
                </a:lnTo>
                <a:lnTo>
                  <a:pt x="188288" y="473656"/>
                </a:lnTo>
                <a:lnTo>
                  <a:pt x="181900" y="468082"/>
                </a:lnTo>
                <a:lnTo>
                  <a:pt x="173912" y="465312"/>
                </a:lnTo>
                <a:close/>
              </a:path>
              <a:path w="192404" h="657860">
                <a:moveTo>
                  <a:pt x="96193" y="572699"/>
                </a:moveTo>
                <a:lnTo>
                  <a:pt x="77766" y="604267"/>
                </a:lnTo>
                <a:lnTo>
                  <a:pt x="114620" y="604267"/>
                </a:lnTo>
                <a:lnTo>
                  <a:pt x="96193" y="572699"/>
                </a:lnTo>
                <a:close/>
              </a:path>
              <a:path w="192404" h="657860">
                <a:moveTo>
                  <a:pt x="117620" y="535991"/>
                </a:moveTo>
                <a:lnTo>
                  <a:pt x="96193" y="572699"/>
                </a:lnTo>
                <a:lnTo>
                  <a:pt x="114620" y="604267"/>
                </a:lnTo>
                <a:lnTo>
                  <a:pt x="117620" y="604267"/>
                </a:lnTo>
                <a:lnTo>
                  <a:pt x="117620" y="535991"/>
                </a:lnTo>
                <a:close/>
              </a:path>
              <a:path w="192404" h="657860">
                <a:moveTo>
                  <a:pt x="117620" y="0"/>
                </a:moveTo>
                <a:lnTo>
                  <a:pt x="74766" y="0"/>
                </a:lnTo>
                <a:lnTo>
                  <a:pt x="74766" y="535991"/>
                </a:lnTo>
                <a:lnTo>
                  <a:pt x="96193" y="572699"/>
                </a:lnTo>
                <a:lnTo>
                  <a:pt x="117620" y="535991"/>
                </a:lnTo>
                <a:lnTo>
                  <a:pt x="117620" y="0"/>
                </a:lnTo>
                <a:close/>
              </a:path>
            </a:pathLst>
          </a:custGeom>
          <a:solidFill>
            <a:srgbClr val="000000"/>
          </a:solidFill>
        </p:spPr>
        <p:txBody>
          <a:bodyPr wrap="square" lIns="0" tIns="0" rIns="0" bIns="0" rtlCol="0"/>
          <a:lstStyle/>
          <a:p>
            <a:endParaRPr/>
          </a:p>
        </p:txBody>
      </p:sp>
      <p:sp>
        <p:nvSpPr>
          <p:cNvPr id="6" name="object 6"/>
          <p:cNvSpPr/>
          <p:nvPr/>
        </p:nvSpPr>
        <p:spPr>
          <a:xfrm>
            <a:off x="4385591" y="4065746"/>
            <a:ext cx="527101" cy="99183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553163" y="4104717"/>
            <a:ext cx="192405" cy="657860"/>
          </a:xfrm>
          <a:custGeom>
            <a:avLst/>
            <a:gdLst/>
            <a:ahLst/>
            <a:cxnLst/>
            <a:rect l="l" t="t" r="r" b="b"/>
            <a:pathLst>
              <a:path w="192404" h="657860">
                <a:moveTo>
                  <a:pt x="18473" y="465312"/>
                </a:moveTo>
                <a:lnTo>
                  <a:pt x="10485" y="468082"/>
                </a:lnTo>
                <a:lnTo>
                  <a:pt x="4097" y="473750"/>
                </a:lnTo>
                <a:lnTo>
                  <a:pt x="522" y="481144"/>
                </a:lnTo>
                <a:lnTo>
                  <a:pt x="0" y="489341"/>
                </a:lnTo>
                <a:lnTo>
                  <a:pt x="2772" y="497418"/>
                </a:lnTo>
                <a:lnTo>
                  <a:pt x="96193" y="657585"/>
                </a:lnTo>
                <a:lnTo>
                  <a:pt x="121047" y="614974"/>
                </a:lnTo>
                <a:lnTo>
                  <a:pt x="74766" y="614974"/>
                </a:lnTo>
                <a:lnTo>
                  <a:pt x="74766" y="535991"/>
                </a:lnTo>
                <a:lnTo>
                  <a:pt x="39626" y="475791"/>
                </a:lnTo>
                <a:lnTo>
                  <a:pt x="34048" y="469407"/>
                </a:lnTo>
                <a:lnTo>
                  <a:pt x="26663" y="465834"/>
                </a:lnTo>
                <a:lnTo>
                  <a:pt x="18473" y="465312"/>
                </a:lnTo>
                <a:close/>
              </a:path>
              <a:path w="192404" h="657860">
                <a:moveTo>
                  <a:pt x="74766" y="535991"/>
                </a:moveTo>
                <a:lnTo>
                  <a:pt x="74766" y="614974"/>
                </a:lnTo>
                <a:lnTo>
                  <a:pt x="117620" y="614974"/>
                </a:lnTo>
                <a:lnTo>
                  <a:pt x="117620" y="604267"/>
                </a:lnTo>
                <a:lnTo>
                  <a:pt x="77766" y="604267"/>
                </a:lnTo>
                <a:lnTo>
                  <a:pt x="96193" y="572699"/>
                </a:lnTo>
                <a:lnTo>
                  <a:pt x="74766" y="535991"/>
                </a:lnTo>
                <a:close/>
              </a:path>
              <a:path w="192404" h="657860">
                <a:moveTo>
                  <a:pt x="173912" y="465312"/>
                </a:moveTo>
                <a:lnTo>
                  <a:pt x="165723" y="465834"/>
                </a:lnTo>
                <a:lnTo>
                  <a:pt x="158337" y="469407"/>
                </a:lnTo>
                <a:lnTo>
                  <a:pt x="152760" y="475791"/>
                </a:lnTo>
                <a:lnTo>
                  <a:pt x="117620" y="535991"/>
                </a:lnTo>
                <a:lnTo>
                  <a:pt x="117620" y="614974"/>
                </a:lnTo>
                <a:lnTo>
                  <a:pt x="121047" y="614974"/>
                </a:lnTo>
                <a:lnTo>
                  <a:pt x="189614" y="497418"/>
                </a:lnTo>
                <a:lnTo>
                  <a:pt x="192386" y="489341"/>
                </a:lnTo>
                <a:lnTo>
                  <a:pt x="191864" y="481144"/>
                </a:lnTo>
                <a:lnTo>
                  <a:pt x="188288" y="473750"/>
                </a:lnTo>
                <a:lnTo>
                  <a:pt x="181900" y="468082"/>
                </a:lnTo>
                <a:lnTo>
                  <a:pt x="173912" y="465312"/>
                </a:lnTo>
                <a:close/>
              </a:path>
              <a:path w="192404" h="657860">
                <a:moveTo>
                  <a:pt x="96193" y="572699"/>
                </a:moveTo>
                <a:lnTo>
                  <a:pt x="77766" y="604267"/>
                </a:lnTo>
                <a:lnTo>
                  <a:pt x="114620" y="604267"/>
                </a:lnTo>
                <a:lnTo>
                  <a:pt x="96193" y="572699"/>
                </a:lnTo>
                <a:close/>
              </a:path>
              <a:path w="192404" h="657860">
                <a:moveTo>
                  <a:pt x="117620" y="535991"/>
                </a:moveTo>
                <a:lnTo>
                  <a:pt x="96193" y="572699"/>
                </a:lnTo>
                <a:lnTo>
                  <a:pt x="114620" y="604267"/>
                </a:lnTo>
                <a:lnTo>
                  <a:pt x="117620" y="604267"/>
                </a:lnTo>
                <a:lnTo>
                  <a:pt x="117620" y="535991"/>
                </a:lnTo>
                <a:close/>
              </a:path>
              <a:path w="192404" h="657860">
                <a:moveTo>
                  <a:pt x="117620" y="0"/>
                </a:moveTo>
                <a:lnTo>
                  <a:pt x="74766" y="0"/>
                </a:lnTo>
                <a:lnTo>
                  <a:pt x="74766" y="535991"/>
                </a:lnTo>
                <a:lnTo>
                  <a:pt x="96193" y="572699"/>
                </a:lnTo>
                <a:lnTo>
                  <a:pt x="117620" y="535991"/>
                </a:lnTo>
                <a:lnTo>
                  <a:pt x="117620" y="0"/>
                </a:lnTo>
                <a:close/>
              </a:path>
            </a:pathLst>
          </a:custGeom>
          <a:solidFill>
            <a:srgbClr val="000000"/>
          </a:solidFill>
        </p:spPr>
        <p:txBody>
          <a:bodyPr wrap="square" lIns="0" tIns="0" rIns="0" bIns="0" rtlCol="0"/>
          <a:lstStyle/>
          <a:p>
            <a:endParaRPr/>
          </a:p>
        </p:txBody>
      </p:sp>
      <p:sp>
        <p:nvSpPr>
          <p:cNvPr id="8" name="object 8"/>
          <p:cNvSpPr/>
          <p:nvPr/>
        </p:nvSpPr>
        <p:spPr>
          <a:xfrm>
            <a:off x="4383020" y="4962512"/>
            <a:ext cx="524529" cy="99183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548878" y="5000819"/>
            <a:ext cx="192405" cy="657860"/>
          </a:xfrm>
          <a:custGeom>
            <a:avLst/>
            <a:gdLst/>
            <a:ahLst/>
            <a:cxnLst/>
            <a:rect l="l" t="t" r="r" b="b"/>
            <a:pathLst>
              <a:path w="192404" h="657860">
                <a:moveTo>
                  <a:pt x="18473" y="465253"/>
                </a:moveTo>
                <a:lnTo>
                  <a:pt x="10485" y="467997"/>
                </a:lnTo>
                <a:lnTo>
                  <a:pt x="4097" y="473658"/>
                </a:lnTo>
                <a:lnTo>
                  <a:pt x="522" y="481053"/>
                </a:lnTo>
                <a:lnTo>
                  <a:pt x="0" y="489243"/>
                </a:lnTo>
                <a:lnTo>
                  <a:pt x="2772" y="497289"/>
                </a:lnTo>
                <a:lnTo>
                  <a:pt x="96193" y="657478"/>
                </a:lnTo>
                <a:lnTo>
                  <a:pt x="120981" y="614974"/>
                </a:lnTo>
                <a:lnTo>
                  <a:pt x="74766" y="614974"/>
                </a:lnTo>
                <a:lnTo>
                  <a:pt x="74766" y="535906"/>
                </a:lnTo>
                <a:lnTo>
                  <a:pt x="39626" y="475705"/>
                </a:lnTo>
                <a:lnTo>
                  <a:pt x="34048" y="469355"/>
                </a:lnTo>
                <a:lnTo>
                  <a:pt x="26663" y="465788"/>
                </a:lnTo>
                <a:lnTo>
                  <a:pt x="18473" y="465253"/>
                </a:lnTo>
                <a:close/>
              </a:path>
              <a:path w="192404" h="657860">
                <a:moveTo>
                  <a:pt x="74766" y="535906"/>
                </a:moveTo>
                <a:lnTo>
                  <a:pt x="74766" y="614974"/>
                </a:lnTo>
                <a:lnTo>
                  <a:pt x="117620" y="614974"/>
                </a:lnTo>
                <a:lnTo>
                  <a:pt x="117620" y="604182"/>
                </a:lnTo>
                <a:lnTo>
                  <a:pt x="77766" y="604182"/>
                </a:lnTo>
                <a:lnTo>
                  <a:pt x="96193" y="572613"/>
                </a:lnTo>
                <a:lnTo>
                  <a:pt x="74766" y="535906"/>
                </a:lnTo>
                <a:close/>
              </a:path>
              <a:path w="192404" h="657860">
                <a:moveTo>
                  <a:pt x="173912" y="465253"/>
                </a:moveTo>
                <a:lnTo>
                  <a:pt x="165723" y="465788"/>
                </a:lnTo>
                <a:lnTo>
                  <a:pt x="158337" y="469355"/>
                </a:lnTo>
                <a:lnTo>
                  <a:pt x="152760" y="475705"/>
                </a:lnTo>
                <a:lnTo>
                  <a:pt x="117620" y="535906"/>
                </a:lnTo>
                <a:lnTo>
                  <a:pt x="117620" y="614974"/>
                </a:lnTo>
                <a:lnTo>
                  <a:pt x="120981" y="614974"/>
                </a:lnTo>
                <a:lnTo>
                  <a:pt x="189614" y="497289"/>
                </a:lnTo>
                <a:lnTo>
                  <a:pt x="192386" y="489243"/>
                </a:lnTo>
                <a:lnTo>
                  <a:pt x="191864" y="481053"/>
                </a:lnTo>
                <a:lnTo>
                  <a:pt x="188288" y="473658"/>
                </a:lnTo>
                <a:lnTo>
                  <a:pt x="181900" y="467997"/>
                </a:lnTo>
                <a:lnTo>
                  <a:pt x="173912" y="465253"/>
                </a:lnTo>
                <a:close/>
              </a:path>
              <a:path w="192404" h="657860">
                <a:moveTo>
                  <a:pt x="96193" y="572613"/>
                </a:moveTo>
                <a:lnTo>
                  <a:pt x="77766" y="604182"/>
                </a:lnTo>
                <a:lnTo>
                  <a:pt x="114620" y="604182"/>
                </a:lnTo>
                <a:lnTo>
                  <a:pt x="96193" y="572613"/>
                </a:lnTo>
                <a:close/>
              </a:path>
              <a:path w="192404" h="657860">
                <a:moveTo>
                  <a:pt x="117620" y="535906"/>
                </a:moveTo>
                <a:lnTo>
                  <a:pt x="96193" y="572613"/>
                </a:lnTo>
                <a:lnTo>
                  <a:pt x="114620" y="604182"/>
                </a:lnTo>
                <a:lnTo>
                  <a:pt x="117620" y="604182"/>
                </a:lnTo>
                <a:lnTo>
                  <a:pt x="117620" y="535906"/>
                </a:lnTo>
                <a:close/>
              </a:path>
              <a:path w="192404" h="657860">
                <a:moveTo>
                  <a:pt x="117620" y="0"/>
                </a:moveTo>
                <a:lnTo>
                  <a:pt x="74766" y="0"/>
                </a:lnTo>
                <a:lnTo>
                  <a:pt x="74766" y="535906"/>
                </a:lnTo>
                <a:lnTo>
                  <a:pt x="96193" y="572613"/>
                </a:lnTo>
                <a:lnTo>
                  <a:pt x="117620" y="535906"/>
                </a:lnTo>
                <a:lnTo>
                  <a:pt x="117620" y="0"/>
                </a:lnTo>
                <a:close/>
              </a:path>
            </a:pathLst>
          </a:custGeom>
          <a:solidFill>
            <a:srgbClr val="000000"/>
          </a:solidFill>
        </p:spPr>
        <p:txBody>
          <a:bodyPr wrap="square" lIns="0" tIns="0" rIns="0" bIns="0" rtlCol="0"/>
          <a:lstStyle/>
          <a:p>
            <a:endParaRPr/>
          </a:p>
        </p:txBody>
      </p:sp>
      <p:sp>
        <p:nvSpPr>
          <p:cNvPr id="10" name="object 10"/>
          <p:cNvSpPr/>
          <p:nvPr/>
        </p:nvSpPr>
        <p:spPr>
          <a:xfrm>
            <a:off x="4365022" y="5831007"/>
            <a:ext cx="527101" cy="991838"/>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532808" y="5867972"/>
            <a:ext cx="192405" cy="657860"/>
          </a:xfrm>
          <a:custGeom>
            <a:avLst/>
            <a:gdLst/>
            <a:ahLst/>
            <a:cxnLst/>
            <a:rect l="l" t="t" r="r" b="b"/>
            <a:pathLst>
              <a:path w="192404" h="657859">
                <a:moveTo>
                  <a:pt x="18473" y="465253"/>
                </a:moveTo>
                <a:lnTo>
                  <a:pt x="10485" y="467997"/>
                </a:lnTo>
                <a:lnTo>
                  <a:pt x="4097" y="473649"/>
                </a:lnTo>
                <a:lnTo>
                  <a:pt x="522" y="481045"/>
                </a:lnTo>
                <a:lnTo>
                  <a:pt x="0" y="489240"/>
                </a:lnTo>
                <a:lnTo>
                  <a:pt x="2772" y="497289"/>
                </a:lnTo>
                <a:lnTo>
                  <a:pt x="96193" y="657457"/>
                </a:lnTo>
                <a:lnTo>
                  <a:pt x="120972" y="614974"/>
                </a:lnTo>
                <a:lnTo>
                  <a:pt x="74766" y="614974"/>
                </a:lnTo>
                <a:lnTo>
                  <a:pt x="74766" y="535906"/>
                </a:lnTo>
                <a:lnTo>
                  <a:pt x="39626" y="475705"/>
                </a:lnTo>
                <a:lnTo>
                  <a:pt x="34048" y="469355"/>
                </a:lnTo>
                <a:lnTo>
                  <a:pt x="26663" y="465788"/>
                </a:lnTo>
                <a:lnTo>
                  <a:pt x="18473" y="465253"/>
                </a:lnTo>
                <a:close/>
              </a:path>
              <a:path w="192404" h="657859">
                <a:moveTo>
                  <a:pt x="74766" y="535906"/>
                </a:moveTo>
                <a:lnTo>
                  <a:pt x="74766" y="614974"/>
                </a:lnTo>
                <a:lnTo>
                  <a:pt x="117620" y="614974"/>
                </a:lnTo>
                <a:lnTo>
                  <a:pt x="117620" y="604182"/>
                </a:lnTo>
                <a:lnTo>
                  <a:pt x="77766" y="604182"/>
                </a:lnTo>
                <a:lnTo>
                  <a:pt x="96193" y="572613"/>
                </a:lnTo>
                <a:lnTo>
                  <a:pt x="74766" y="535906"/>
                </a:lnTo>
                <a:close/>
              </a:path>
              <a:path w="192404" h="657859">
                <a:moveTo>
                  <a:pt x="173912" y="465253"/>
                </a:moveTo>
                <a:lnTo>
                  <a:pt x="165723" y="465788"/>
                </a:lnTo>
                <a:lnTo>
                  <a:pt x="158337" y="469355"/>
                </a:lnTo>
                <a:lnTo>
                  <a:pt x="152760" y="475705"/>
                </a:lnTo>
                <a:lnTo>
                  <a:pt x="117620" y="535906"/>
                </a:lnTo>
                <a:lnTo>
                  <a:pt x="117620" y="614974"/>
                </a:lnTo>
                <a:lnTo>
                  <a:pt x="120972" y="614974"/>
                </a:lnTo>
                <a:lnTo>
                  <a:pt x="189614" y="497289"/>
                </a:lnTo>
                <a:lnTo>
                  <a:pt x="192386" y="489240"/>
                </a:lnTo>
                <a:lnTo>
                  <a:pt x="191864" y="481045"/>
                </a:lnTo>
                <a:lnTo>
                  <a:pt x="188288" y="473649"/>
                </a:lnTo>
                <a:lnTo>
                  <a:pt x="181900" y="467997"/>
                </a:lnTo>
                <a:lnTo>
                  <a:pt x="173912" y="465253"/>
                </a:lnTo>
                <a:close/>
              </a:path>
              <a:path w="192404" h="657859">
                <a:moveTo>
                  <a:pt x="96193" y="572613"/>
                </a:moveTo>
                <a:lnTo>
                  <a:pt x="77766" y="604182"/>
                </a:lnTo>
                <a:lnTo>
                  <a:pt x="114620" y="604182"/>
                </a:lnTo>
                <a:lnTo>
                  <a:pt x="96193" y="572613"/>
                </a:lnTo>
                <a:close/>
              </a:path>
              <a:path w="192404" h="657859">
                <a:moveTo>
                  <a:pt x="117620" y="535906"/>
                </a:moveTo>
                <a:lnTo>
                  <a:pt x="96193" y="572613"/>
                </a:lnTo>
                <a:lnTo>
                  <a:pt x="114620" y="604182"/>
                </a:lnTo>
                <a:lnTo>
                  <a:pt x="117620" y="604182"/>
                </a:lnTo>
                <a:lnTo>
                  <a:pt x="117620" y="535906"/>
                </a:lnTo>
                <a:close/>
              </a:path>
              <a:path w="192404" h="657859">
                <a:moveTo>
                  <a:pt x="117620" y="0"/>
                </a:moveTo>
                <a:lnTo>
                  <a:pt x="74766" y="0"/>
                </a:lnTo>
                <a:lnTo>
                  <a:pt x="74766" y="535906"/>
                </a:lnTo>
                <a:lnTo>
                  <a:pt x="96193" y="572613"/>
                </a:lnTo>
                <a:lnTo>
                  <a:pt x="117620" y="535906"/>
                </a:lnTo>
                <a:lnTo>
                  <a:pt x="117620" y="0"/>
                </a:lnTo>
                <a:close/>
              </a:path>
            </a:pathLst>
          </a:custGeom>
          <a:solidFill>
            <a:srgbClr val="000000"/>
          </a:solidFill>
        </p:spPr>
        <p:txBody>
          <a:bodyPr wrap="square" lIns="0" tIns="0" rIns="0" bIns="0" rtlCol="0"/>
          <a:lstStyle/>
          <a:p>
            <a:endParaRPr/>
          </a:p>
        </p:txBody>
      </p:sp>
      <p:sp>
        <p:nvSpPr>
          <p:cNvPr id="12" name="object 12"/>
          <p:cNvSpPr/>
          <p:nvPr/>
        </p:nvSpPr>
        <p:spPr>
          <a:xfrm>
            <a:off x="4383020" y="3130437"/>
            <a:ext cx="527101" cy="991838"/>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4549949" y="3168124"/>
            <a:ext cx="192405" cy="657860"/>
          </a:xfrm>
          <a:custGeom>
            <a:avLst/>
            <a:gdLst/>
            <a:ahLst/>
            <a:cxnLst/>
            <a:rect l="l" t="t" r="r" b="b"/>
            <a:pathLst>
              <a:path w="192404" h="657860">
                <a:moveTo>
                  <a:pt x="18473" y="465128"/>
                </a:moveTo>
                <a:lnTo>
                  <a:pt x="10485" y="467868"/>
                </a:lnTo>
                <a:lnTo>
                  <a:pt x="4097" y="473536"/>
                </a:lnTo>
                <a:lnTo>
                  <a:pt x="522" y="480930"/>
                </a:lnTo>
                <a:lnTo>
                  <a:pt x="0" y="489127"/>
                </a:lnTo>
                <a:lnTo>
                  <a:pt x="2772" y="497204"/>
                </a:lnTo>
                <a:lnTo>
                  <a:pt x="96193" y="657371"/>
                </a:lnTo>
                <a:lnTo>
                  <a:pt x="120922" y="614974"/>
                </a:lnTo>
                <a:lnTo>
                  <a:pt x="74766" y="614974"/>
                </a:lnTo>
                <a:lnTo>
                  <a:pt x="74766" y="535777"/>
                </a:lnTo>
                <a:lnTo>
                  <a:pt x="39626" y="475577"/>
                </a:lnTo>
                <a:lnTo>
                  <a:pt x="34048" y="469283"/>
                </a:lnTo>
                <a:lnTo>
                  <a:pt x="26663" y="465700"/>
                </a:lnTo>
                <a:lnTo>
                  <a:pt x="18473" y="465128"/>
                </a:lnTo>
                <a:close/>
              </a:path>
              <a:path w="192404" h="657860">
                <a:moveTo>
                  <a:pt x="74766" y="535777"/>
                </a:moveTo>
                <a:lnTo>
                  <a:pt x="74766" y="614974"/>
                </a:lnTo>
                <a:lnTo>
                  <a:pt x="117620" y="614974"/>
                </a:lnTo>
                <a:lnTo>
                  <a:pt x="117620" y="604053"/>
                </a:lnTo>
                <a:lnTo>
                  <a:pt x="77766" y="604053"/>
                </a:lnTo>
                <a:lnTo>
                  <a:pt x="96193" y="572485"/>
                </a:lnTo>
                <a:lnTo>
                  <a:pt x="74766" y="535777"/>
                </a:lnTo>
                <a:close/>
              </a:path>
              <a:path w="192404" h="657860">
                <a:moveTo>
                  <a:pt x="173912" y="465128"/>
                </a:moveTo>
                <a:lnTo>
                  <a:pt x="165723" y="465700"/>
                </a:lnTo>
                <a:lnTo>
                  <a:pt x="158337" y="469283"/>
                </a:lnTo>
                <a:lnTo>
                  <a:pt x="152760" y="475577"/>
                </a:lnTo>
                <a:lnTo>
                  <a:pt x="117620" y="535777"/>
                </a:lnTo>
                <a:lnTo>
                  <a:pt x="117620" y="614974"/>
                </a:lnTo>
                <a:lnTo>
                  <a:pt x="120922" y="614974"/>
                </a:lnTo>
                <a:lnTo>
                  <a:pt x="189614" y="497204"/>
                </a:lnTo>
                <a:lnTo>
                  <a:pt x="192386" y="489127"/>
                </a:lnTo>
                <a:lnTo>
                  <a:pt x="191864" y="480930"/>
                </a:lnTo>
                <a:lnTo>
                  <a:pt x="188288" y="473536"/>
                </a:lnTo>
                <a:lnTo>
                  <a:pt x="181900" y="467868"/>
                </a:lnTo>
                <a:lnTo>
                  <a:pt x="173912" y="465128"/>
                </a:lnTo>
                <a:close/>
              </a:path>
              <a:path w="192404" h="657860">
                <a:moveTo>
                  <a:pt x="96193" y="572485"/>
                </a:moveTo>
                <a:lnTo>
                  <a:pt x="77766" y="604053"/>
                </a:lnTo>
                <a:lnTo>
                  <a:pt x="114620" y="604053"/>
                </a:lnTo>
                <a:lnTo>
                  <a:pt x="96193" y="572485"/>
                </a:lnTo>
                <a:close/>
              </a:path>
              <a:path w="192404" h="657860">
                <a:moveTo>
                  <a:pt x="117620" y="535777"/>
                </a:moveTo>
                <a:lnTo>
                  <a:pt x="96193" y="572485"/>
                </a:lnTo>
                <a:lnTo>
                  <a:pt x="114620" y="604053"/>
                </a:lnTo>
                <a:lnTo>
                  <a:pt x="117620" y="604053"/>
                </a:lnTo>
                <a:lnTo>
                  <a:pt x="117620" y="535777"/>
                </a:lnTo>
                <a:close/>
              </a:path>
              <a:path w="192404" h="657860">
                <a:moveTo>
                  <a:pt x="117620" y="0"/>
                </a:moveTo>
                <a:lnTo>
                  <a:pt x="74766" y="0"/>
                </a:lnTo>
                <a:lnTo>
                  <a:pt x="74766" y="535777"/>
                </a:lnTo>
                <a:lnTo>
                  <a:pt x="96193" y="572485"/>
                </a:lnTo>
                <a:lnTo>
                  <a:pt x="117620" y="535777"/>
                </a:lnTo>
                <a:lnTo>
                  <a:pt x="117620" y="0"/>
                </a:lnTo>
                <a:close/>
              </a:path>
            </a:pathLst>
          </a:custGeom>
          <a:solidFill>
            <a:srgbClr val="0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0264" r="778"/>
          <a:stretch/>
        </p:blipFill>
        <p:spPr>
          <a:xfrm>
            <a:off x="304800" y="381000"/>
            <a:ext cx="8746385" cy="5938837"/>
          </a:xfrm>
          <a:prstGeom prst="rect">
            <a:avLst/>
          </a:prstGeom>
        </p:spPr>
      </p:pic>
    </p:spTree>
    <p:extLst>
      <p:ext uri="{BB962C8B-B14F-4D97-AF65-F5344CB8AC3E}">
        <p14:creationId xmlns:p14="http://schemas.microsoft.com/office/powerpoint/2010/main" val="3539451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393852"/>
            <a:ext cx="8608060" cy="2429510"/>
          </a:xfrm>
          <a:prstGeom prst="rect">
            <a:avLst/>
          </a:prstGeom>
        </p:spPr>
        <p:txBody>
          <a:bodyPr vert="horz" wrap="square" lIns="0" tIns="94615" rIns="0" bIns="0" rtlCol="0">
            <a:spAutoFit/>
          </a:bodyPr>
          <a:lstStyle/>
          <a:p>
            <a:pPr marL="79375">
              <a:lnSpc>
                <a:spcPct val="100000"/>
              </a:lnSpc>
              <a:spcBef>
                <a:spcPts val="745"/>
              </a:spcBef>
            </a:pPr>
            <a:r>
              <a:rPr sz="2200" b="1" spc="-20" dirty="0">
                <a:solidFill>
                  <a:srgbClr val="FF0000"/>
                </a:solidFill>
                <a:latin typeface="Times New Roman"/>
                <a:cs typeface="Times New Roman"/>
              </a:rPr>
              <a:t>DETERMINATION </a:t>
            </a:r>
            <a:r>
              <a:rPr sz="2200" b="1" spc="-5" dirty="0">
                <a:solidFill>
                  <a:srgbClr val="FF0000"/>
                </a:solidFill>
                <a:latin typeface="Times New Roman"/>
                <a:cs typeface="Times New Roman"/>
              </a:rPr>
              <a:t>OF PESTICIDE</a:t>
            </a:r>
            <a:r>
              <a:rPr sz="2200" b="1" spc="-30" dirty="0">
                <a:solidFill>
                  <a:srgbClr val="FF0000"/>
                </a:solidFill>
                <a:latin typeface="Times New Roman"/>
                <a:cs typeface="Times New Roman"/>
              </a:rPr>
              <a:t> </a:t>
            </a:r>
            <a:r>
              <a:rPr sz="2200" b="1" spc="-5" dirty="0">
                <a:solidFill>
                  <a:srgbClr val="FF0000"/>
                </a:solidFill>
                <a:latin typeface="Times New Roman"/>
                <a:cs typeface="Times New Roman"/>
              </a:rPr>
              <a:t>RESIDUES:-</a:t>
            </a:r>
            <a:endParaRPr sz="2200" dirty="0">
              <a:latin typeface="Times New Roman"/>
              <a:cs typeface="Times New Roman"/>
            </a:endParaRPr>
          </a:p>
          <a:p>
            <a:pPr marL="355600" indent="-342900">
              <a:lnSpc>
                <a:spcPct val="100000"/>
              </a:lnSpc>
              <a:spcBef>
                <a:spcPts val="650"/>
              </a:spcBef>
              <a:buFont typeface="Wingdings"/>
              <a:buChar char=""/>
              <a:tabLst>
                <a:tab pos="355600" algn="l"/>
              </a:tabLst>
            </a:pPr>
            <a:r>
              <a:rPr sz="2200" spc="-5" dirty="0">
                <a:latin typeface="Times New Roman"/>
                <a:cs typeface="Times New Roman"/>
              </a:rPr>
              <a:t>Medicinal</a:t>
            </a:r>
            <a:r>
              <a:rPr sz="2200" spc="285" dirty="0">
                <a:latin typeface="Times New Roman"/>
                <a:cs typeface="Times New Roman"/>
              </a:rPr>
              <a:t> </a:t>
            </a:r>
            <a:r>
              <a:rPr sz="2200" spc="-5" dirty="0">
                <a:latin typeface="Times New Roman"/>
                <a:cs typeface="Times New Roman"/>
              </a:rPr>
              <a:t>plant</a:t>
            </a:r>
            <a:r>
              <a:rPr sz="2200" spc="280" dirty="0">
                <a:latin typeface="Times New Roman"/>
                <a:cs typeface="Times New Roman"/>
              </a:rPr>
              <a:t> </a:t>
            </a:r>
            <a:r>
              <a:rPr sz="2200" spc="-5" dirty="0">
                <a:latin typeface="Times New Roman"/>
                <a:cs typeface="Times New Roman"/>
              </a:rPr>
              <a:t>materials</a:t>
            </a:r>
            <a:r>
              <a:rPr sz="2200" spc="285" dirty="0">
                <a:latin typeface="Times New Roman"/>
                <a:cs typeface="Times New Roman"/>
              </a:rPr>
              <a:t> </a:t>
            </a:r>
            <a:r>
              <a:rPr sz="2200" spc="-5" dirty="0">
                <a:latin typeface="Times New Roman"/>
                <a:cs typeface="Times New Roman"/>
              </a:rPr>
              <a:t>are</a:t>
            </a:r>
            <a:r>
              <a:rPr sz="2200" spc="270" dirty="0">
                <a:latin typeface="Times New Roman"/>
                <a:cs typeface="Times New Roman"/>
              </a:rPr>
              <a:t> </a:t>
            </a:r>
            <a:r>
              <a:rPr sz="2200" spc="-5" dirty="0">
                <a:latin typeface="Times New Roman"/>
                <a:cs typeface="Times New Roman"/>
              </a:rPr>
              <a:t>liable</a:t>
            </a:r>
            <a:r>
              <a:rPr sz="2200" spc="280" dirty="0">
                <a:latin typeface="Times New Roman"/>
                <a:cs typeface="Times New Roman"/>
              </a:rPr>
              <a:t> </a:t>
            </a:r>
            <a:r>
              <a:rPr sz="2200" spc="-5" dirty="0">
                <a:latin typeface="Times New Roman"/>
                <a:cs typeface="Times New Roman"/>
              </a:rPr>
              <a:t>to</a:t>
            </a:r>
            <a:r>
              <a:rPr sz="2200" spc="280" dirty="0">
                <a:latin typeface="Times New Roman"/>
                <a:cs typeface="Times New Roman"/>
              </a:rPr>
              <a:t> </a:t>
            </a:r>
            <a:r>
              <a:rPr sz="2200" spc="-5" dirty="0">
                <a:latin typeface="Times New Roman"/>
                <a:cs typeface="Times New Roman"/>
              </a:rPr>
              <a:t>contain</a:t>
            </a:r>
            <a:r>
              <a:rPr sz="2200" spc="280" dirty="0">
                <a:latin typeface="Times New Roman"/>
                <a:cs typeface="Times New Roman"/>
              </a:rPr>
              <a:t> </a:t>
            </a:r>
            <a:r>
              <a:rPr sz="2200" spc="-5" dirty="0">
                <a:latin typeface="Times New Roman"/>
                <a:cs typeface="Times New Roman"/>
              </a:rPr>
              <a:t>pesticide</a:t>
            </a:r>
            <a:r>
              <a:rPr sz="2200" spc="275" dirty="0">
                <a:latin typeface="Times New Roman"/>
                <a:cs typeface="Times New Roman"/>
              </a:rPr>
              <a:t> </a:t>
            </a:r>
            <a:r>
              <a:rPr sz="2200" spc="-5" dirty="0">
                <a:latin typeface="Times New Roman"/>
                <a:cs typeface="Times New Roman"/>
              </a:rPr>
              <a:t>residues</a:t>
            </a:r>
            <a:r>
              <a:rPr sz="2200" spc="275" dirty="0">
                <a:latin typeface="Times New Roman"/>
                <a:cs typeface="Times New Roman"/>
              </a:rPr>
              <a:t> </a:t>
            </a:r>
            <a:r>
              <a:rPr sz="2200" spc="-5" dirty="0">
                <a:latin typeface="Times New Roman"/>
                <a:cs typeface="Times New Roman"/>
              </a:rPr>
              <a:t>which</a:t>
            </a:r>
            <a:endParaRPr sz="2200" dirty="0">
              <a:latin typeface="Times New Roman"/>
              <a:cs typeface="Times New Roman"/>
            </a:endParaRPr>
          </a:p>
          <a:p>
            <a:pPr marL="355600">
              <a:lnSpc>
                <a:spcPct val="100000"/>
              </a:lnSpc>
              <a:spcBef>
                <a:spcPts val="1320"/>
              </a:spcBef>
              <a:tabLst>
                <a:tab pos="1751330" algn="l"/>
                <a:tab pos="3837940" algn="l"/>
                <a:tab pos="5027295" algn="l"/>
                <a:tab pos="7181215" algn="l"/>
                <a:tab pos="8360409" algn="l"/>
              </a:tabLst>
            </a:pPr>
            <a:r>
              <a:rPr sz="2200" spc="-5" dirty="0">
                <a:latin typeface="Times New Roman"/>
                <a:cs typeface="Times New Roman"/>
              </a:rPr>
              <a:t>ac</a:t>
            </a:r>
            <a:r>
              <a:rPr sz="2200" spc="-15" dirty="0">
                <a:latin typeface="Times New Roman"/>
                <a:cs typeface="Times New Roman"/>
              </a:rPr>
              <a:t>c</a:t>
            </a:r>
            <a:r>
              <a:rPr sz="2200" spc="10" dirty="0">
                <a:latin typeface="Times New Roman"/>
                <a:cs typeface="Times New Roman"/>
              </a:rPr>
              <a:t>u</a:t>
            </a:r>
            <a:r>
              <a:rPr sz="2200" spc="-25" dirty="0">
                <a:latin typeface="Times New Roman"/>
                <a:cs typeface="Times New Roman"/>
              </a:rPr>
              <a:t>m</a:t>
            </a:r>
            <a:r>
              <a:rPr sz="2200" spc="-5" dirty="0">
                <a:latin typeface="Times New Roman"/>
                <a:cs typeface="Times New Roman"/>
              </a:rPr>
              <a:t>ulate</a:t>
            </a:r>
            <a:r>
              <a:rPr sz="2200" dirty="0">
                <a:latin typeface="Times New Roman"/>
                <a:cs typeface="Times New Roman"/>
              </a:rPr>
              <a:t>	</a:t>
            </a:r>
            <a:r>
              <a:rPr sz="2200" spc="5" dirty="0">
                <a:latin typeface="Times New Roman"/>
                <a:cs typeface="Times New Roman"/>
              </a:rPr>
              <a:t>f</a:t>
            </a:r>
            <a:r>
              <a:rPr sz="2200" spc="-5" dirty="0">
                <a:latin typeface="Times New Roman"/>
                <a:cs typeface="Times New Roman"/>
              </a:rPr>
              <a:t>r</a:t>
            </a:r>
            <a:r>
              <a:rPr sz="2200" spc="10" dirty="0">
                <a:latin typeface="Times New Roman"/>
                <a:cs typeface="Times New Roman"/>
              </a:rPr>
              <a:t>o</a:t>
            </a:r>
            <a:r>
              <a:rPr sz="2200" spc="-5" dirty="0">
                <a:latin typeface="Times New Roman"/>
                <a:cs typeface="Times New Roman"/>
              </a:rPr>
              <a:t>m</a:t>
            </a:r>
            <a:r>
              <a:rPr sz="2200" dirty="0">
                <a:latin typeface="Times New Roman"/>
                <a:cs typeface="Times New Roman"/>
              </a:rPr>
              <a:t> </a:t>
            </a:r>
            <a:r>
              <a:rPr sz="2200" spc="-120" dirty="0">
                <a:latin typeface="Times New Roman"/>
                <a:cs typeface="Times New Roman"/>
              </a:rPr>
              <a:t> </a:t>
            </a:r>
            <a:r>
              <a:rPr sz="2200" spc="-5" dirty="0">
                <a:latin typeface="Times New Roman"/>
                <a:cs typeface="Times New Roman"/>
              </a:rPr>
              <a:t>agric</a:t>
            </a:r>
            <a:r>
              <a:rPr sz="2200" dirty="0">
                <a:latin typeface="Times New Roman"/>
                <a:cs typeface="Times New Roman"/>
              </a:rPr>
              <a:t>u</a:t>
            </a:r>
            <a:r>
              <a:rPr sz="2200" spc="-5" dirty="0">
                <a:latin typeface="Times New Roman"/>
                <a:cs typeface="Times New Roman"/>
              </a:rPr>
              <a:t>l</a:t>
            </a:r>
            <a:r>
              <a:rPr sz="2200" spc="5" dirty="0">
                <a:latin typeface="Times New Roman"/>
                <a:cs typeface="Times New Roman"/>
              </a:rPr>
              <a:t>t</a:t>
            </a:r>
            <a:r>
              <a:rPr sz="2200" spc="-5" dirty="0">
                <a:latin typeface="Times New Roman"/>
                <a:cs typeface="Times New Roman"/>
              </a:rPr>
              <a:t>ural</a:t>
            </a:r>
            <a:r>
              <a:rPr sz="2200" dirty="0">
                <a:latin typeface="Times New Roman"/>
                <a:cs typeface="Times New Roman"/>
              </a:rPr>
              <a:t>	</a:t>
            </a:r>
            <a:r>
              <a:rPr sz="2200" spc="-5" dirty="0">
                <a:latin typeface="Times New Roman"/>
                <a:cs typeface="Times New Roman"/>
              </a:rPr>
              <a:t>practic</a:t>
            </a:r>
            <a:r>
              <a:rPr sz="2200" spc="-15" dirty="0">
                <a:latin typeface="Times New Roman"/>
                <a:cs typeface="Times New Roman"/>
              </a:rPr>
              <a:t>e</a:t>
            </a:r>
            <a:r>
              <a:rPr sz="2200" dirty="0">
                <a:latin typeface="Times New Roman"/>
                <a:cs typeface="Times New Roman"/>
              </a:rPr>
              <a:t>s</a:t>
            </a:r>
            <a:r>
              <a:rPr sz="2200" spc="-5" dirty="0">
                <a:latin typeface="Times New Roman"/>
                <a:cs typeface="Times New Roman"/>
              </a:rPr>
              <a:t>,</a:t>
            </a:r>
            <a:r>
              <a:rPr sz="2200" dirty="0">
                <a:latin typeface="Times New Roman"/>
                <a:cs typeface="Times New Roman"/>
              </a:rPr>
              <a:t>	</a:t>
            </a:r>
            <a:r>
              <a:rPr sz="2200" spc="-5" dirty="0">
                <a:latin typeface="Times New Roman"/>
                <a:cs typeface="Times New Roman"/>
              </a:rPr>
              <a:t>such</a:t>
            </a:r>
            <a:r>
              <a:rPr sz="2200" dirty="0">
                <a:latin typeface="Times New Roman"/>
                <a:cs typeface="Times New Roman"/>
              </a:rPr>
              <a:t> </a:t>
            </a:r>
            <a:r>
              <a:rPr sz="2200" spc="-110" dirty="0">
                <a:latin typeface="Times New Roman"/>
                <a:cs typeface="Times New Roman"/>
              </a:rPr>
              <a:t> </a:t>
            </a:r>
            <a:r>
              <a:rPr sz="2200" spc="-10" dirty="0">
                <a:latin typeface="Times New Roman"/>
                <a:cs typeface="Times New Roman"/>
              </a:rPr>
              <a:t>a</a:t>
            </a:r>
            <a:r>
              <a:rPr sz="2200" spc="-5" dirty="0">
                <a:latin typeface="Times New Roman"/>
                <a:cs typeface="Times New Roman"/>
              </a:rPr>
              <a:t>s</a:t>
            </a:r>
            <a:r>
              <a:rPr sz="2200" dirty="0">
                <a:latin typeface="Times New Roman"/>
                <a:cs typeface="Times New Roman"/>
              </a:rPr>
              <a:t> </a:t>
            </a:r>
            <a:r>
              <a:rPr sz="2200" spc="-120" dirty="0">
                <a:latin typeface="Times New Roman"/>
                <a:cs typeface="Times New Roman"/>
              </a:rPr>
              <a:t> </a:t>
            </a:r>
            <a:r>
              <a:rPr sz="2200" spc="-5" dirty="0">
                <a:latin typeface="Times New Roman"/>
                <a:cs typeface="Times New Roman"/>
              </a:rPr>
              <a:t>spra</a:t>
            </a:r>
            <a:r>
              <a:rPr sz="2200" spc="10" dirty="0">
                <a:latin typeface="Times New Roman"/>
                <a:cs typeface="Times New Roman"/>
              </a:rPr>
              <a:t>y</a:t>
            </a:r>
            <a:r>
              <a:rPr sz="2200" spc="-5" dirty="0">
                <a:latin typeface="Times New Roman"/>
                <a:cs typeface="Times New Roman"/>
              </a:rPr>
              <a:t>ing,</a:t>
            </a:r>
            <a:r>
              <a:rPr sz="2200" dirty="0">
                <a:latin typeface="Times New Roman"/>
                <a:cs typeface="Times New Roman"/>
              </a:rPr>
              <a:t>	</a:t>
            </a:r>
            <a:r>
              <a:rPr sz="2200" spc="-5" dirty="0">
                <a:latin typeface="Times New Roman"/>
                <a:cs typeface="Times New Roman"/>
              </a:rPr>
              <a:t>treat</a:t>
            </a:r>
            <a:r>
              <a:rPr sz="2200" spc="-15" dirty="0">
                <a:latin typeface="Times New Roman"/>
                <a:cs typeface="Times New Roman"/>
              </a:rPr>
              <a:t>m</a:t>
            </a:r>
            <a:r>
              <a:rPr sz="2200" spc="-5" dirty="0">
                <a:latin typeface="Times New Roman"/>
                <a:cs typeface="Times New Roman"/>
              </a:rPr>
              <a:t>ent</a:t>
            </a:r>
            <a:r>
              <a:rPr sz="2200" dirty="0">
                <a:latin typeface="Times New Roman"/>
                <a:cs typeface="Times New Roman"/>
              </a:rPr>
              <a:t>	of</a:t>
            </a:r>
          </a:p>
          <a:p>
            <a:pPr marL="355600">
              <a:lnSpc>
                <a:spcPct val="100000"/>
              </a:lnSpc>
              <a:spcBef>
                <a:spcPts val="1320"/>
              </a:spcBef>
            </a:pPr>
            <a:r>
              <a:rPr sz="2200" spc="-5" dirty="0">
                <a:latin typeface="Times New Roman"/>
                <a:cs typeface="Times New Roman"/>
              </a:rPr>
              <a:t>soils </a:t>
            </a:r>
            <a:r>
              <a:rPr sz="2200" dirty="0">
                <a:latin typeface="Times New Roman"/>
                <a:cs typeface="Times New Roman"/>
              </a:rPr>
              <a:t>during </a:t>
            </a:r>
            <a:r>
              <a:rPr sz="2200" spc="-5" dirty="0">
                <a:latin typeface="Times New Roman"/>
                <a:cs typeface="Times New Roman"/>
              </a:rPr>
              <a:t>cultivation, and administration of fumigants </a:t>
            </a:r>
            <a:r>
              <a:rPr sz="2200" dirty="0">
                <a:latin typeface="Times New Roman"/>
                <a:cs typeface="Times New Roman"/>
              </a:rPr>
              <a:t>during</a:t>
            </a:r>
            <a:r>
              <a:rPr sz="2200" spc="135" dirty="0">
                <a:latin typeface="Times New Roman"/>
                <a:cs typeface="Times New Roman"/>
              </a:rPr>
              <a:t> </a:t>
            </a:r>
            <a:r>
              <a:rPr sz="2200" spc="-5" dirty="0">
                <a:latin typeface="Times New Roman"/>
                <a:cs typeface="Times New Roman"/>
              </a:rPr>
              <a:t>storage.</a:t>
            </a:r>
            <a:endParaRPr sz="2200" dirty="0">
              <a:latin typeface="Times New Roman"/>
              <a:cs typeface="Times New Roman"/>
            </a:endParaRPr>
          </a:p>
          <a:p>
            <a:pPr marL="116839">
              <a:lnSpc>
                <a:spcPct val="100000"/>
              </a:lnSpc>
              <a:spcBef>
                <a:spcPts val="1789"/>
              </a:spcBef>
            </a:pPr>
            <a:r>
              <a:rPr sz="2200" b="1" spc="-5" dirty="0">
                <a:solidFill>
                  <a:srgbClr val="00AF50"/>
                </a:solidFill>
                <a:latin typeface="Times New Roman"/>
                <a:cs typeface="Times New Roman"/>
              </a:rPr>
              <a:t>Maximum </a:t>
            </a:r>
            <a:r>
              <a:rPr sz="2200" b="1" spc="-10" dirty="0">
                <a:solidFill>
                  <a:srgbClr val="00AF50"/>
                </a:solidFill>
                <a:latin typeface="Times New Roman"/>
                <a:cs typeface="Times New Roman"/>
              </a:rPr>
              <a:t>residue </a:t>
            </a:r>
            <a:r>
              <a:rPr sz="2200" b="1" spc="-5" dirty="0">
                <a:solidFill>
                  <a:srgbClr val="00AF50"/>
                </a:solidFill>
                <a:latin typeface="Times New Roman"/>
                <a:cs typeface="Times New Roman"/>
              </a:rPr>
              <a:t>limit can be calculated by using following</a:t>
            </a:r>
            <a:r>
              <a:rPr sz="2200" b="1" spc="160" dirty="0">
                <a:solidFill>
                  <a:srgbClr val="00AF50"/>
                </a:solidFill>
                <a:latin typeface="Times New Roman"/>
                <a:cs typeface="Times New Roman"/>
              </a:rPr>
              <a:t> </a:t>
            </a:r>
            <a:r>
              <a:rPr sz="2200" b="1" dirty="0">
                <a:solidFill>
                  <a:srgbClr val="00AF50"/>
                </a:solidFill>
                <a:latin typeface="Times New Roman"/>
                <a:cs typeface="Times New Roman"/>
              </a:rPr>
              <a:t>formula:-</a:t>
            </a:r>
            <a:endParaRPr sz="2200" dirty="0">
              <a:latin typeface="Times New Roman"/>
              <a:cs typeface="Times New Roman"/>
            </a:endParaRPr>
          </a:p>
        </p:txBody>
      </p:sp>
      <p:sp>
        <p:nvSpPr>
          <p:cNvPr id="3" name="object 3"/>
          <p:cNvSpPr txBox="1"/>
          <p:nvPr/>
        </p:nvSpPr>
        <p:spPr>
          <a:xfrm>
            <a:off x="2040127" y="4498365"/>
            <a:ext cx="4464050" cy="2037714"/>
          </a:xfrm>
          <a:prstGeom prst="rect">
            <a:avLst/>
          </a:prstGeom>
        </p:spPr>
        <p:txBody>
          <a:bodyPr vert="horz" wrap="square" lIns="0" tIns="12700" rIns="0" bIns="0" rtlCol="0">
            <a:spAutoFit/>
          </a:bodyPr>
          <a:lstStyle/>
          <a:p>
            <a:pPr marL="1125220" marR="380365" indent="-1113155">
              <a:lnSpc>
                <a:spcPct val="150000"/>
              </a:lnSpc>
              <a:spcBef>
                <a:spcPts val="100"/>
              </a:spcBef>
            </a:pPr>
            <a:r>
              <a:rPr sz="2200" spc="-5" dirty="0">
                <a:latin typeface="Times New Roman"/>
                <a:cs typeface="Times New Roman"/>
              </a:rPr>
              <a:t>Where ADL= Acceptable daily</a:t>
            </a:r>
            <a:r>
              <a:rPr sz="2200" spc="-250" dirty="0">
                <a:latin typeface="Times New Roman"/>
                <a:cs typeface="Times New Roman"/>
              </a:rPr>
              <a:t> </a:t>
            </a:r>
            <a:r>
              <a:rPr sz="2200" spc="-5" dirty="0">
                <a:latin typeface="Times New Roman"/>
                <a:cs typeface="Times New Roman"/>
              </a:rPr>
              <a:t>limit  W= </a:t>
            </a:r>
            <a:r>
              <a:rPr sz="2200" dirty="0">
                <a:latin typeface="Times New Roman"/>
                <a:cs typeface="Times New Roman"/>
              </a:rPr>
              <a:t>body</a:t>
            </a:r>
            <a:r>
              <a:rPr sz="2200" spc="-30" dirty="0">
                <a:latin typeface="Times New Roman"/>
                <a:cs typeface="Times New Roman"/>
              </a:rPr>
              <a:t> </a:t>
            </a:r>
            <a:r>
              <a:rPr sz="2200" spc="-5" dirty="0">
                <a:latin typeface="Times New Roman"/>
                <a:cs typeface="Times New Roman"/>
              </a:rPr>
              <a:t>weight</a:t>
            </a:r>
            <a:endParaRPr sz="2200" dirty="0">
              <a:latin typeface="Times New Roman"/>
              <a:cs typeface="Times New Roman"/>
            </a:endParaRPr>
          </a:p>
          <a:p>
            <a:pPr marL="1200150" marR="5080" indent="-349250">
              <a:lnSpc>
                <a:spcPct val="150000"/>
              </a:lnSpc>
            </a:pPr>
            <a:r>
              <a:rPr sz="2200" spc="-5" dirty="0">
                <a:latin typeface="Times New Roman"/>
                <a:cs typeface="Times New Roman"/>
              </a:rPr>
              <a:t>MDI=Mean daily intake </a:t>
            </a:r>
            <a:r>
              <a:rPr sz="2200" dirty="0">
                <a:latin typeface="Times New Roman"/>
                <a:cs typeface="Times New Roman"/>
              </a:rPr>
              <a:t>of </a:t>
            </a:r>
            <a:r>
              <a:rPr sz="2200" spc="-5" dirty="0">
                <a:latin typeface="Times New Roman"/>
                <a:cs typeface="Times New Roman"/>
              </a:rPr>
              <a:t>drug  E=Extraction</a:t>
            </a:r>
            <a:r>
              <a:rPr sz="2200" spc="15" dirty="0">
                <a:latin typeface="Times New Roman"/>
                <a:cs typeface="Times New Roman"/>
              </a:rPr>
              <a:t> </a:t>
            </a:r>
            <a:r>
              <a:rPr sz="2200" spc="-5" dirty="0">
                <a:latin typeface="Times New Roman"/>
                <a:cs typeface="Times New Roman"/>
              </a:rPr>
              <a:t>factor</a:t>
            </a:r>
            <a:endParaRPr sz="2200" dirty="0">
              <a:latin typeface="Times New Roman"/>
              <a:cs typeface="Times New Roman"/>
            </a:endParaRPr>
          </a:p>
        </p:txBody>
      </p:sp>
      <p:sp>
        <p:nvSpPr>
          <p:cNvPr id="4" name="object 4"/>
          <p:cNvSpPr txBox="1"/>
          <p:nvPr/>
        </p:nvSpPr>
        <p:spPr>
          <a:xfrm>
            <a:off x="1608873" y="3357888"/>
            <a:ext cx="2951480" cy="370205"/>
          </a:xfrm>
          <a:prstGeom prst="rect">
            <a:avLst/>
          </a:prstGeom>
        </p:spPr>
        <p:txBody>
          <a:bodyPr vert="horz" wrap="square" lIns="0" tIns="13970" rIns="0" bIns="0" rtlCol="0">
            <a:spAutoFit/>
          </a:bodyPr>
          <a:lstStyle/>
          <a:p>
            <a:pPr marL="12700">
              <a:lnSpc>
                <a:spcPct val="100000"/>
              </a:lnSpc>
              <a:spcBef>
                <a:spcPts val="110"/>
              </a:spcBef>
              <a:tabLst>
                <a:tab pos="2767965" algn="l"/>
              </a:tabLst>
            </a:pPr>
            <a:r>
              <a:rPr sz="2250" spc="-15" dirty="0">
                <a:latin typeface="Times New Roman"/>
                <a:cs typeface="Times New Roman"/>
              </a:rPr>
              <a:t>M</a:t>
            </a:r>
            <a:r>
              <a:rPr sz="2250" spc="-5" dirty="0">
                <a:latin typeface="Times New Roman"/>
                <a:cs typeface="Times New Roman"/>
              </a:rPr>
              <a:t>a</a:t>
            </a:r>
            <a:r>
              <a:rPr sz="2250" spc="-40" dirty="0">
                <a:latin typeface="Times New Roman"/>
                <a:cs typeface="Times New Roman"/>
              </a:rPr>
              <a:t>x</a:t>
            </a:r>
            <a:r>
              <a:rPr sz="2250" spc="-85" dirty="0">
                <a:latin typeface="Times New Roman"/>
                <a:cs typeface="Times New Roman"/>
              </a:rPr>
              <a:t>i</a:t>
            </a:r>
            <a:r>
              <a:rPr sz="2250" spc="-75" dirty="0">
                <a:latin typeface="Times New Roman"/>
                <a:cs typeface="Times New Roman"/>
              </a:rPr>
              <a:t>m</a:t>
            </a:r>
            <a:r>
              <a:rPr sz="2250" spc="5" dirty="0">
                <a:latin typeface="Times New Roman"/>
                <a:cs typeface="Times New Roman"/>
              </a:rPr>
              <a:t>u</a:t>
            </a:r>
            <a:r>
              <a:rPr sz="2250" spc="35" dirty="0">
                <a:latin typeface="Times New Roman"/>
                <a:cs typeface="Times New Roman"/>
              </a:rPr>
              <a:t>m</a:t>
            </a:r>
            <a:r>
              <a:rPr sz="2250" spc="-85" dirty="0">
                <a:latin typeface="Times New Roman"/>
                <a:cs typeface="Times New Roman"/>
              </a:rPr>
              <a:t> </a:t>
            </a:r>
            <a:r>
              <a:rPr sz="2250" spc="20" dirty="0">
                <a:latin typeface="Times New Roman"/>
                <a:cs typeface="Times New Roman"/>
              </a:rPr>
              <a:t>r</a:t>
            </a:r>
            <a:r>
              <a:rPr sz="2250" spc="-5" dirty="0">
                <a:latin typeface="Times New Roman"/>
                <a:cs typeface="Times New Roman"/>
              </a:rPr>
              <a:t>e</a:t>
            </a:r>
            <a:r>
              <a:rPr sz="2250" spc="-20" dirty="0">
                <a:latin typeface="Times New Roman"/>
                <a:cs typeface="Times New Roman"/>
              </a:rPr>
              <a:t>s</a:t>
            </a:r>
            <a:r>
              <a:rPr sz="2250" spc="-85" dirty="0">
                <a:latin typeface="Times New Roman"/>
                <a:cs typeface="Times New Roman"/>
              </a:rPr>
              <a:t>i</a:t>
            </a:r>
            <a:r>
              <a:rPr sz="2250" spc="5" dirty="0">
                <a:latin typeface="Times New Roman"/>
                <a:cs typeface="Times New Roman"/>
              </a:rPr>
              <a:t>du</a:t>
            </a:r>
            <a:r>
              <a:rPr sz="2250" spc="20" dirty="0">
                <a:latin typeface="Times New Roman"/>
                <a:cs typeface="Times New Roman"/>
              </a:rPr>
              <a:t>e</a:t>
            </a:r>
            <a:r>
              <a:rPr sz="2250" dirty="0">
                <a:latin typeface="Times New Roman"/>
                <a:cs typeface="Times New Roman"/>
              </a:rPr>
              <a:t> </a:t>
            </a:r>
            <a:r>
              <a:rPr sz="2250" spc="-85" dirty="0">
                <a:latin typeface="Times New Roman"/>
                <a:cs typeface="Times New Roman"/>
              </a:rPr>
              <a:t>li</a:t>
            </a:r>
            <a:r>
              <a:rPr sz="2250" spc="-75" dirty="0">
                <a:latin typeface="Times New Roman"/>
                <a:cs typeface="Times New Roman"/>
              </a:rPr>
              <a:t>m</a:t>
            </a:r>
            <a:r>
              <a:rPr sz="2250" spc="-85" dirty="0">
                <a:latin typeface="Times New Roman"/>
                <a:cs typeface="Times New Roman"/>
              </a:rPr>
              <a:t>i</a:t>
            </a:r>
            <a:r>
              <a:rPr sz="2250" spc="10" dirty="0">
                <a:latin typeface="Times New Roman"/>
                <a:cs typeface="Times New Roman"/>
              </a:rPr>
              <a:t>t</a:t>
            </a:r>
            <a:r>
              <a:rPr sz="2250" dirty="0">
                <a:latin typeface="Times New Roman"/>
                <a:cs typeface="Times New Roman"/>
              </a:rPr>
              <a:t>	</a:t>
            </a:r>
            <a:r>
              <a:rPr sz="3375" spc="37" baseline="-4938" dirty="0">
                <a:latin typeface="Arial"/>
                <a:cs typeface="Arial"/>
              </a:rPr>
              <a:t>=</a:t>
            </a:r>
            <a:endParaRPr sz="3375" baseline="-4938">
              <a:latin typeface="Arial"/>
              <a:cs typeface="Arial"/>
            </a:endParaRPr>
          </a:p>
        </p:txBody>
      </p:sp>
      <p:sp>
        <p:nvSpPr>
          <p:cNvPr id="5" name="object 5"/>
          <p:cNvSpPr txBox="1"/>
          <p:nvPr/>
        </p:nvSpPr>
        <p:spPr>
          <a:xfrm>
            <a:off x="4663383" y="3097867"/>
            <a:ext cx="3391535" cy="946785"/>
          </a:xfrm>
          <a:prstGeom prst="rect">
            <a:avLst/>
          </a:prstGeom>
        </p:spPr>
        <p:txBody>
          <a:bodyPr vert="horz" wrap="square" lIns="0" tIns="130175" rIns="0" bIns="0" rtlCol="0">
            <a:spAutoFit/>
          </a:bodyPr>
          <a:lstStyle/>
          <a:p>
            <a:pPr marL="167640">
              <a:lnSpc>
                <a:spcPct val="100000"/>
              </a:lnSpc>
              <a:spcBef>
                <a:spcPts val="1025"/>
              </a:spcBef>
              <a:tabLst>
                <a:tab pos="2686685" algn="l"/>
              </a:tabLst>
            </a:pPr>
            <a:r>
              <a:rPr sz="2250" u="sng" spc="204" dirty="0">
                <a:uFill>
                  <a:solidFill>
                    <a:srgbClr val="000000"/>
                  </a:solidFill>
                </a:uFill>
                <a:latin typeface="Times New Roman"/>
                <a:cs typeface="Times New Roman"/>
              </a:rPr>
              <a:t> </a:t>
            </a:r>
            <a:r>
              <a:rPr sz="2250" u="sng" spc="-5" dirty="0">
                <a:uFill>
                  <a:solidFill>
                    <a:srgbClr val="000000"/>
                  </a:solidFill>
                </a:uFill>
                <a:latin typeface="Times New Roman"/>
                <a:cs typeface="Times New Roman"/>
              </a:rPr>
              <a:t>ADL </a:t>
            </a:r>
            <a:r>
              <a:rPr lang="en-US" sz="2250" u="sng" spc="-5" dirty="0" smtClean="0">
                <a:uFill>
                  <a:solidFill>
                    <a:srgbClr val="000000"/>
                  </a:solidFill>
                </a:uFill>
                <a:latin typeface="Times New Roman"/>
                <a:cs typeface="Times New Roman"/>
              </a:rPr>
              <a:t>*</a:t>
            </a:r>
            <a:r>
              <a:rPr sz="2250" u="sng" spc="40" dirty="0" smtClean="0">
                <a:uFill>
                  <a:solidFill>
                    <a:srgbClr val="000000"/>
                  </a:solidFill>
                </a:uFill>
                <a:latin typeface="Times New Roman"/>
                <a:cs typeface="Times New Roman"/>
              </a:rPr>
              <a:t>W </a:t>
            </a:r>
            <a:r>
              <a:rPr lang="en-US" sz="2250" u="sng" spc="30" dirty="0">
                <a:uFill>
                  <a:solidFill>
                    <a:srgbClr val="000000"/>
                  </a:solidFill>
                </a:uFill>
                <a:latin typeface="Times New Roman"/>
                <a:cs typeface="Times New Roman"/>
              </a:rPr>
              <a:t>*</a:t>
            </a:r>
            <a:r>
              <a:rPr sz="2250" u="sng" spc="-240" dirty="0" smtClean="0">
                <a:uFill>
                  <a:solidFill>
                    <a:srgbClr val="000000"/>
                  </a:solidFill>
                </a:uFill>
                <a:latin typeface="Times New Roman"/>
                <a:cs typeface="Times New Roman"/>
              </a:rPr>
              <a:t> </a:t>
            </a:r>
            <a:r>
              <a:rPr sz="2250" u="sng" spc="25" dirty="0">
                <a:uFill>
                  <a:solidFill>
                    <a:srgbClr val="000000"/>
                  </a:solidFill>
                </a:uFill>
                <a:latin typeface="Times New Roman"/>
                <a:cs typeface="Times New Roman"/>
              </a:rPr>
              <a:t>E	</a:t>
            </a:r>
            <a:endParaRPr sz="2250" dirty="0">
              <a:latin typeface="Times New Roman"/>
              <a:cs typeface="Times New Roman"/>
            </a:endParaRPr>
          </a:p>
          <a:p>
            <a:pPr marL="12700">
              <a:lnSpc>
                <a:spcPct val="100000"/>
              </a:lnSpc>
              <a:spcBef>
                <a:spcPts val="925"/>
              </a:spcBef>
            </a:pPr>
            <a:r>
              <a:rPr sz="2250" dirty="0">
                <a:latin typeface="Times New Roman"/>
                <a:cs typeface="Times New Roman"/>
              </a:rPr>
              <a:t>MDI </a:t>
            </a:r>
            <a:r>
              <a:rPr lang="en-US" sz="2250" spc="30" dirty="0">
                <a:latin typeface="Times New Roman"/>
                <a:cs typeface="Times New Roman"/>
              </a:rPr>
              <a:t>*</a:t>
            </a:r>
            <a:r>
              <a:rPr sz="2250" spc="30" dirty="0" smtClean="0">
                <a:latin typeface="Times New Roman"/>
                <a:cs typeface="Times New Roman"/>
              </a:rPr>
              <a:t> </a:t>
            </a:r>
            <a:r>
              <a:rPr sz="2250" spc="10" dirty="0">
                <a:latin typeface="Times New Roman"/>
                <a:cs typeface="Times New Roman"/>
              </a:rPr>
              <a:t>(100 </a:t>
            </a:r>
            <a:r>
              <a:rPr lang="en-US" sz="2250" spc="30" dirty="0">
                <a:latin typeface="Times New Roman"/>
                <a:cs typeface="Times New Roman"/>
              </a:rPr>
              <a:t>*</a:t>
            </a:r>
            <a:r>
              <a:rPr sz="2250" spc="30" dirty="0" smtClean="0">
                <a:latin typeface="Times New Roman"/>
                <a:cs typeface="Times New Roman"/>
              </a:rPr>
              <a:t> </a:t>
            </a:r>
            <a:r>
              <a:rPr sz="2250" dirty="0">
                <a:latin typeface="Times New Roman"/>
                <a:cs typeface="Times New Roman"/>
              </a:rPr>
              <a:t>Safety</a:t>
            </a:r>
            <a:r>
              <a:rPr sz="2250" spc="-165" dirty="0">
                <a:latin typeface="Times New Roman"/>
                <a:cs typeface="Times New Roman"/>
              </a:rPr>
              <a:t> </a:t>
            </a:r>
            <a:r>
              <a:rPr sz="2250" spc="5" dirty="0">
                <a:latin typeface="Times New Roman"/>
                <a:cs typeface="Times New Roman"/>
              </a:rPr>
              <a:t>factor)</a:t>
            </a:r>
            <a:endParaRPr sz="2250" dirty="0">
              <a:latin typeface="Times New Roman"/>
              <a:cs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85800"/>
            <a:ext cx="8532001" cy="5257800"/>
          </a:xfrm>
          <a:prstGeom prst="rect">
            <a:avLst/>
          </a:prstGeom>
        </p:spPr>
      </p:pic>
    </p:spTree>
    <p:extLst>
      <p:ext uri="{BB962C8B-B14F-4D97-AF65-F5344CB8AC3E}">
        <p14:creationId xmlns:p14="http://schemas.microsoft.com/office/powerpoint/2010/main" val="2014379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939" y="878484"/>
            <a:ext cx="8834755" cy="5055870"/>
          </a:xfrm>
          <a:prstGeom prst="rect">
            <a:avLst/>
          </a:prstGeom>
        </p:spPr>
        <p:txBody>
          <a:bodyPr vert="horz" wrap="square" lIns="0" tIns="12065" rIns="0" bIns="0" rtlCol="0">
            <a:spAutoFit/>
          </a:bodyPr>
          <a:lstStyle/>
          <a:p>
            <a:pPr marL="355600" marR="5080" indent="-342900" algn="just">
              <a:lnSpc>
                <a:spcPct val="150100"/>
              </a:lnSpc>
              <a:spcBef>
                <a:spcPts val="95"/>
              </a:spcBef>
              <a:buFont typeface="Wingdings"/>
              <a:buChar char=""/>
              <a:tabLst>
                <a:tab pos="355600" algn="l"/>
              </a:tabLst>
            </a:pPr>
            <a:r>
              <a:rPr sz="2200" spc="-5" dirty="0">
                <a:latin typeface="Times New Roman"/>
                <a:cs typeface="Times New Roman"/>
              </a:rPr>
              <a:t>Contamination </a:t>
            </a:r>
            <a:r>
              <a:rPr sz="2200" dirty="0">
                <a:latin typeface="Times New Roman"/>
                <a:cs typeface="Times New Roman"/>
              </a:rPr>
              <a:t>of </a:t>
            </a:r>
            <a:r>
              <a:rPr sz="2200" spc="-5" dirty="0">
                <a:latin typeface="Times New Roman"/>
                <a:cs typeface="Times New Roman"/>
              </a:rPr>
              <a:t>medicinal plant materials with arsenic and heavy metals  </a:t>
            </a:r>
            <a:r>
              <a:rPr sz="2200" spc="-10" dirty="0">
                <a:latin typeface="Times New Roman"/>
                <a:cs typeface="Times New Roman"/>
              </a:rPr>
              <a:t>can </a:t>
            </a:r>
            <a:r>
              <a:rPr sz="2200" dirty="0">
                <a:latin typeface="Times New Roman"/>
                <a:cs typeface="Times New Roman"/>
              </a:rPr>
              <a:t>be </a:t>
            </a:r>
            <a:r>
              <a:rPr sz="2200" spc="-5" dirty="0">
                <a:latin typeface="Times New Roman"/>
                <a:cs typeface="Times New Roman"/>
              </a:rPr>
              <a:t>attributed to </a:t>
            </a:r>
            <a:r>
              <a:rPr sz="2200" spc="-10" dirty="0">
                <a:latin typeface="Times New Roman"/>
                <a:cs typeface="Times New Roman"/>
              </a:rPr>
              <a:t>many </a:t>
            </a:r>
            <a:r>
              <a:rPr sz="2200" spc="-5" dirty="0">
                <a:latin typeface="Times New Roman"/>
                <a:cs typeface="Times New Roman"/>
              </a:rPr>
              <a:t>causes including environmental </a:t>
            </a:r>
            <a:r>
              <a:rPr sz="2200" dirty="0">
                <a:latin typeface="Times New Roman"/>
                <a:cs typeface="Times New Roman"/>
              </a:rPr>
              <a:t>pollution </a:t>
            </a:r>
            <a:r>
              <a:rPr sz="2200" spc="-10" dirty="0">
                <a:latin typeface="Times New Roman"/>
                <a:cs typeface="Times New Roman"/>
              </a:rPr>
              <a:t>and  </a:t>
            </a:r>
            <a:r>
              <a:rPr sz="2200" spc="-5" dirty="0">
                <a:latin typeface="Times New Roman"/>
                <a:cs typeface="Times New Roman"/>
              </a:rPr>
              <a:t>traces </a:t>
            </a:r>
            <a:r>
              <a:rPr sz="2200" dirty="0">
                <a:latin typeface="Times New Roman"/>
                <a:cs typeface="Times New Roman"/>
              </a:rPr>
              <a:t>of</a:t>
            </a:r>
            <a:r>
              <a:rPr sz="2200" spc="10" dirty="0">
                <a:latin typeface="Times New Roman"/>
                <a:cs typeface="Times New Roman"/>
              </a:rPr>
              <a:t> </a:t>
            </a:r>
            <a:r>
              <a:rPr sz="2200" spc="-5" dirty="0">
                <a:latin typeface="Times New Roman"/>
                <a:cs typeface="Times New Roman"/>
              </a:rPr>
              <a:t>pesticides.</a:t>
            </a:r>
            <a:endParaRPr sz="2200">
              <a:latin typeface="Times New Roman"/>
              <a:cs typeface="Times New Roman"/>
            </a:endParaRPr>
          </a:p>
          <a:p>
            <a:pPr marL="12700">
              <a:lnSpc>
                <a:spcPct val="100000"/>
              </a:lnSpc>
              <a:spcBef>
                <a:spcPts val="1320"/>
              </a:spcBef>
            </a:pPr>
            <a:r>
              <a:rPr sz="2200" b="1" spc="-5" dirty="0">
                <a:solidFill>
                  <a:srgbClr val="001F5F"/>
                </a:solidFill>
                <a:latin typeface="Times New Roman"/>
                <a:cs typeface="Times New Roman"/>
              </a:rPr>
              <a:t>Limit test for</a:t>
            </a:r>
            <a:r>
              <a:rPr sz="2200" b="1" spc="-10" dirty="0">
                <a:solidFill>
                  <a:srgbClr val="001F5F"/>
                </a:solidFill>
                <a:latin typeface="Times New Roman"/>
                <a:cs typeface="Times New Roman"/>
              </a:rPr>
              <a:t> </a:t>
            </a:r>
            <a:r>
              <a:rPr sz="2200" b="1" spc="-5" dirty="0">
                <a:solidFill>
                  <a:srgbClr val="001F5F"/>
                </a:solidFill>
                <a:latin typeface="Times New Roman"/>
                <a:cs typeface="Times New Roman"/>
              </a:rPr>
              <a:t>arsenic:-</a:t>
            </a:r>
            <a:endParaRPr sz="2200">
              <a:latin typeface="Times New Roman"/>
              <a:cs typeface="Times New Roman"/>
            </a:endParaRPr>
          </a:p>
          <a:p>
            <a:pPr marL="355600" marR="5080" indent="-342900" algn="just">
              <a:lnSpc>
                <a:spcPts val="3960"/>
              </a:lnSpc>
              <a:spcBef>
                <a:spcPts val="355"/>
              </a:spcBef>
              <a:buFont typeface="Wingdings"/>
              <a:buChar char=""/>
              <a:tabLst>
                <a:tab pos="355600" algn="l"/>
              </a:tabLst>
            </a:pPr>
            <a:r>
              <a:rPr sz="2200" spc="-5" dirty="0">
                <a:latin typeface="Times New Roman"/>
                <a:cs typeface="Times New Roman"/>
              </a:rPr>
              <a:t>The amount </a:t>
            </a:r>
            <a:r>
              <a:rPr sz="2200" dirty="0">
                <a:latin typeface="Times New Roman"/>
                <a:cs typeface="Times New Roman"/>
              </a:rPr>
              <a:t>of </a:t>
            </a:r>
            <a:r>
              <a:rPr sz="2200" spc="-5" dirty="0">
                <a:latin typeface="Times New Roman"/>
                <a:cs typeface="Times New Roman"/>
              </a:rPr>
              <a:t>arsenic in the medicinal plant material is estimated</a:t>
            </a:r>
            <a:r>
              <a:rPr sz="2200" spc="425" dirty="0">
                <a:latin typeface="Times New Roman"/>
                <a:cs typeface="Times New Roman"/>
              </a:rPr>
              <a:t> </a:t>
            </a:r>
            <a:r>
              <a:rPr sz="2200" dirty="0">
                <a:latin typeface="Times New Roman"/>
                <a:cs typeface="Times New Roman"/>
              </a:rPr>
              <a:t>by  </a:t>
            </a:r>
            <a:r>
              <a:rPr sz="2200" spc="-5" dirty="0">
                <a:latin typeface="Times New Roman"/>
                <a:cs typeface="Times New Roman"/>
              </a:rPr>
              <a:t>matching the depth </a:t>
            </a:r>
            <a:r>
              <a:rPr sz="2200" dirty="0">
                <a:latin typeface="Times New Roman"/>
                <a:cs typeface="Times New Roman"/>
              </a:rPr>
              <a:t>of </a:t>
            </a:r>
            <a:r>
              <a:rPr sz="2200" spc="-5" dirty="0">
                <a:latin typeface="Times New Roman"/>
                <a:cs typeface="Times New Roman"/>
              </a:rPr>
              <a:t>colour with that </a:t>
            </a:r>
            <a:r>
              <a:rPr sz="2200" dirty="0">
                <a:latin typeface="Times New Roman"/>
                <a:cs typeface="Times New Roman"/>
              </a:rPr>
              <a:t>of </a:t>
            </a:r>
            <a:r>
              <a:rPr sz="2200" spc="-5" dirty="0">
                <a:latin typeface="Times New Roman"/>
                <a:cs typeface="Times New Roman"/>
              </a:rPr>
              <a:t>a standard</a:t>
            </a:r>
            <a:r>
              <a:rPr sz="2200" spc="80" dirty="0">
                <a:latin typeface="Times New Roman"/>
                <a:cs typeface="Times New Roman"/>
              </a:rPr>
              <a:t> </a:t>
            </a:r>
            <a:r>
              <a:rPr sz="2200" spc="-5" dirty="0">
                <a:latin typeface="Times New Roman"/>
                <a:cs typeface="Times New Roman"/>
              </a:rPr>
              <a:t>stain.</a:t>
            </a:r>
            <a:endParaRPr sz="2200">
              <a:latin typeface="Times New Roman"/>
              <a:cs typeface="Times New Roman"/>
            </a:endParaRPr>
          </a:p>
          <a:p>
            <a:pPr marL="12700">
              <a:lnSpc>
                <a:spcPct val="100000"/>
              </a:lnSpc>
              <a:spcBef>
                <a:spcPts val="969"/>
              </a:spcBef>
            </a:pPr>
            <a:r>
              <a:rPr sz="2200" b="1" spc="-5" dirty="0">
                <a:solidFill>
                  <a:srgbClr val="FF0066"/>
                </a:solidFill>
                <a:latin typeface="Times New Roman"/>
                <a:cs typeface="Times New Roman"/>
              </a:rPr>
              <a:t>Limit test for cadmium and</a:t>
            </a:r>
            <a:r>
              <a:rPr sz="2200" b="1" spc="35" dirty="0">
                <a:solidFill>
                  <a:srgbClr val="FF0066"/>
                </a:solidFill>
                <a:latin typeface="Times New Roman"/>
                <a:cs typeface="Times New Roman"/>
              </a:rPr>
              <a:t> </a:t>
            </a:r>
            <a:r>
              <a:rPr sz="2200" b="1" spc="-5" dirty="0">
                <a:solidFill>
                  <a:srgbClr val="FF0066"/>
                </a:solidFill>
                <a:latin typeface="Times New Roman"/>
                <a:cs typeface="Times New Roman"/>
              </a:rPr>
              <a:t>lead:-</a:t>
            </a:r>
            <a:endParaRPr sz="2200">
              <a:latin typeface="Times New Roman"/>
              <a:cs typeface="Times New Roman"/>
            </a:endParaRPr>
          </a:p>
          <a:p>
            <a:pPr marL="355600" marR="5080" indent="-342900" algn="just">
              <a:lnSpc>
                <a:spcPct val="150000"/>
              </a:lnSpc>
              <a:buFont typeface="Wingdings"/>
              <a:buChar char=""/>
              <a:tabLst>
                <a:tab pos="355600" algn="l"/>
              </a:tabLst>
            </a:pPr>
            <a:r>
              <a:rPr sz="2200" spc="-5" dirty="0">
                <a:latin typeface="Times New Roman"/>
                <a:cs typeface="Times New Roman"/>
              </a:rPr>
              <a:t>The method </a:t>
            </a:r>
            <a:r>
              <a:rPr sz="2200" dirty="0">
                <a:latin typeface="Times New Roman"/>
                <a:cs typeface="Times New Roman"/>
              </a:rPr>
              <a:t>of </a:t>
            </a:r>
            <a:r>
              <a:rPr sz="2200" spc="-5" dirty="0">
                <a:latin typeface="Times New Roman"/>
                <a:cs typeface="Times New Roman"/>
              </a:rPr>
              <a:t>determination is left to the </a:t>
            </a:r>
            <a:r>
              <a:rPr sz="2200" dirty="0">
                <a:latin typeface="Times New Roman"/>
                <a:cs typeface="Times New Roman"/>
              </a:rPr>
              <a:t>analyst. </a:t>
            </a:r>
            <a:r>
              <a:rPr sz="2200" spc="-5" dirty="0">
                <a:latin typeface="Times New Roman"/>
                <a:cs typeface="Times New Roman"/>
              </a:rPr>
              <a:t>Nevertheless, the  determination </a:t>
            </a:r>
            <a:r>
              <a:rPr sz="2200" spc="-10" dirty="0">
                <a:latin typeface="Times New Roman"/>
                <a:cs typeface="Times New Roman"/>
              </a:rPr>
              <a:t>must </a:t>
            </a:r>
            <a:r>
              <a:rPr sz="2200" spc="-5" dirty="0">
                <a:latin typeface="Times New Roman"/>
                <a:cs typeface="Times New Roman"/>
              </a:rPr>
              <a:t>be consistent and sensitive </a:t>
            </a:r>
            <a:r>
              <a:rPr sz="2200" dirty="0">
                <a:latin typeface="Times New Roman"/>
                <a:cs typeface="Times New Roman"/>
              </a:rPr>
              <a:t>enough </a:t>
            </a:r>
            <a:r>
              <a:rPr sz="2200" spc="-5" dirty="0">
                <a:latin typeface="Times New Roman"/>
                <a:cs typeface="Times New Roman"/>
              </a:rPr>
              <a:t>to allow comparison  with a reference</a:t>
            </a:r>
            <a:r>
              <a:rPr sz="2200" spc="35" dirty="0">
                <a:latin typeface="Times New Roman"/>
                <a:cs typeface="Times New Roman"/>
              </a:rPr>
              <a:t> </a:t>
            </a:r>
            <a:r>
              <a:rPr sz="2200" spc="-5" dirty="0">
                <a:latin typeface="Times New Roman"/>
                <a:cs typeface="Times New Roman"/>
              </a:rPr>
              <a:t>material.</a:t>
            </a:r>
            <a:endParaRPr sz="2200">
              <a:latin typeface="Times New Roman"/>
              <a:cs typeface="Times New Roman"/>
            </a:endParaRPr>
          </a:p>
        </p:txBody>
      </p:sp>
      <p:sp>
        <p:nvSpPr>
          <p:cNvPr id="3" name="object 3"/>
          <p:cNvSpPr txBox="1">
            <a:spLocks noGrp="1"/>
          </p:cNvSpPr>
          <p:nvPr>
            <p:ph type="title"/>
          </p:nvPr>
        </p:nvSpPr>
        <p:spPr>
          <a:xfrm>
            <a:off x="154939" y="481329"/>
            <a:ext cx="7129780" cy="360680"/>
          </a:xfrm>
          <a:prstGeom prst="rect">
            <a:avLst/>
          </a:prstGeom>
        </p:spPr>
        <p:txBody>
          <a:bodyPr vert="horz" wrap="square" lIns="0" tIns="12065" rIns="0" bIns="0" rtlCol="0">
            <a:spAutoFit/>
          </a:bodyPr>
          <a:lstStyle/>
          <a:p>
            <a:pPr marL="12700">
              <a:lnSpc>
                <a:spcPct val="100000"/>
              </a:lnSpc>
              <a:spcBef>
                <a:spcPts val="95"/>
              </a:spcBef>
            </a:pPr>
            <a:r>
              <a:rPr spc="-20" dirty="0"/>
              <a:t>DETERMINATION </a:t>
            </a:r>
            <a:r>
              <a:rPr spc="-5" dirty="0"/>
              <a:t>OF ARSENIC AND </a:t>
            </a:r>
            <a:r>
              <a:rPr spc="-65" dirty="0"/>
              <a:t>HEAVY</a:t>
            </a:r>
            <a:r>
              <a:rPr spc="-320" dirty="0"/>
              <a:t> </a:t>
            </a:r>
            <a:r>
              <a:rPr spc="-35" dirty="0"/>
              <a:t>METALS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30" y="375794"/>
            <a:ext cx="8457565" cy="6252845"/>
          </a:xfrm>
          <a:prstGeom prst="rect">
            <a:avLst/>
          </a:prstGeom>
        </p:spPr>
        <p:txBody>
          <a:bodyPr vert="horz" wrap="square" lIns="0" tIns="55244" rIns="0" bIns="0" rtlCol="0">
            <a:spAutoFit/>
          </a:bodyPr>
          <a:lstStyle/>
          <a:p>
            <a:pPr marL="12700">
              <a:lnSpc>
                <a:spcPct val="100000"/>
              </a:lnSpc>
              <a:spcBef>
                <a:spcPts val="434"/>
              </a:spcBef>
            </a:pPr>
            <a:r>
              <a:rPr sz="1800" b="1" spc="-25" dirty="0">
                <a:solidFill>
                  <a:srgbClr val="FF0000"/>
                </a:solidFill>
                <a:latin typeface="Times New Roman"/>
                <a:cs typeface="Times New Roman"/>
              </a:rPr>
              <a:t>STANDARDIZATION:-</a:t>
            </a:r>
            <a:endParaRPr sz="1800">
              <a:latin typeface="Times New Roman"/>
              <a:cs typeface="Times New Roman"/>
            </a:endParaRPr>
          </a:p>
          <a:p>
            <a:pPr marL="452120" indent="-287020">
              <a:lnSpc>
                <a:spcPct val="100000"/>
              </a:lnSpc>
              <a:spcBef>
                <a:spcPts val="445"/>
              </a:spcBef>
              <a:buFont typeface="Wingdings"/>
              <a:buChar char=""/>
              <a:tabLst>
                <a:tab pos="452755" algn="l"/>
              </a:tabLst>
            </a:pPr>
            <a:r>
              <a:rPr sz="2400" dirty="0">
                <a:latin typeface="Times New Roman"/>
                <a:cs typeface="Times New Roman"/>
              </a:rPr>
              <a:t>In</a:t>
            </a:r>
            <a:r>
              <a:rPr sz="2400" spc="370" dirty="0">
                <a:latin typeface="Times New Roman"/>
                <a:cs typeface="Times New Roman"/>
              </a:rPr>
              <a:t> </a:t>
            </a:r>
            <a:r>
              <a:rPr sz="2400" spc="-5" dirty="0">
                <a:latin typeface="Times New Roman"/>
                <a:cs typeface="Times New Roman"/>
              </a:rPr>
              <a:t>recent</a:t>
            </a:r>
            <a:r>
              <a:rPr sz="2400" spc="375" dirty="0">
                <a:latin typeface="Times New Roman"/>
                <a:cs typeface="Times New Roman"/>
              </a:rPr>
              <a:t> </a:t>
            </a:r>
            <a:r>
              <a:rPr sz="2400" spc="-5" dirty="0">
                <a:latin typeface="Times New Roman"/>
                <a:cs typeface="Times New Roman"/>
              </a:rPr>
              <a:t>years,</a:t>
            </a:r>
            <a:r>
              <a:rPr sz="2400" spc="375" dirty="0">
                <a:latin typeface="Times New Roman"/>
                <a:cs typeface="Times New Roman"/>
              </a:rPr>
              <a:t> </a:t>
            </a:r>
            <a:r>
              <a:rPr sz="2400" spc="-5" dirty="0">
                <a:latin typeface="Times New Roman"/>
                <a:cs typeface="Times New Roman"/>
              </a:rPr>
              <a:t>there</a:t>
            </a:r>
            <a:r>
              <a:rPr sz="2400" spc="370" dirty="0">
                <a:latin typeface="Times New Roman"/>
                <a:cs typeface="Times New Roman"/>
              </a:rPr>
              <a:t> </a:t>
            </a:r>
            <a:r>
              <a:rPr sz="2400" spc="-10" dirty="0">
                <a:latin typeface="Times New Roman"/>
                <a:cs typeface="Times New Roman"/>
              </a:rPr>
              <a:t>has</a:t>
            </a:r>
            <a:r>
              <a:rPr sz="2400" spc="380" dirty="0">
                <a:latin typeface="Times New Roman"/>
                <a:cs typeface="Times New Roman"/>
              </a:rPr>
              <a:t> </a:t>
            </a:r>
            <a:r>
              <a:rPr sz="2400" dirty="0">
                <a:latin typeface="Times New Roman"/>
                <a:cs typeface="Times New Roman"/>
              </a:rPr>
              <a:t>been</a:t>
            </a:r>
            <a:r>
              <a:rPr sz="2400" spc="380" dirty="0">
                <a:latin typeface="Times New Roman"/>
                <a:cs typeface="Times New Roman"/>
              </a:rPr>
              <a:t> </a:t>
            </a:r>
            <a:r>
              <a:rPr sz="2400" spc="-5" dirty="0">
                <a:latin typeface="Times New Roman"/>
                <a:cs typeface="Times New Roman"/>
              </a:rPr>
              <a:t>great</a:t>
            </a:r>
            <a:r>
              <a:rPr sz="2400" spc="375" dirty="0">
                <a:latin typeface="Times New Roman"/>
                <a:cs typeface="Times New Roman"/>
              </a:rPr>
              <a:t> </a:t>
            </a:r>
            <a:r>
              <a:rPr sz="2400" spc="-10" dirty="0">
                <a:latin typeface="Times New Roman"/>
                <a:cs typeface="Times New Roman"/>
              </a:rPr>
              <a:t>demand</a:t>
            </a:r>
            <a:r>
              <a:rPr sz="2400" spc="375" dirty="0">
                <a:latin typeface="Times New Roman"/>
                <a:cs typeface="Times New Roman"/>
              </a:rPr>
              <a:t> </a:t>
            </a:r>
            <a:r>
              <a:rPr sz="2400" dirty="0">
                <a:latin typeface="Times New Roman"/>
                <a:cs typeface="Times New Roman"/>
              </a:rPr>
              <a:t>for</a:t>
            </a:r>
            <a:r>
              <a:rPr sz="2400" spc="385" dirty="0">
                <a:latin typeface="Times New Roman"/>
                <a:cs typeface="Times New Roman"/>
              </a:rPr>
              <a:t> </a:t>
            </a:r>
            <a:r>
              <a:rPr sz="2400" spc="-5" dirty="0">
                <a:latin typeface="Times New Roman"/>
                <a:cs typeface="Times New Roman"/>
              </a:rPr>
              <a:t>plant</a:t>
            </a:r>
            <a:r>
              <a:rPr sz="2400" spc="380" dirty="0">
                <a:latin typeface="Times New Roman"/>
                <a:cs typeface="Times New Roman"/>
              </a:rPr>
              <a:t> </a:t>
            </a:r>
            <a:r>
              <a:rPr sz="2400" spc="-5" dirty="0">
                <a:latin typeface="Times New Roman"/>
                <a:cs typeface="Times New Roman"/>
              </a:rPr>
              <a:t>derived</a:t>
            </a:r>
            <a:endParaRPr sz="2400">
              <a:latin typeface="Times New Roman"/>
              <a:cs typeface="Times New Roman"/>
            </a:endParaRPr>
          </a:p>
          <a:p>
            <a:pPr marL="452120" marR="5080">
              <a:lnSpc>
                <a:spcPct val="150000"/>
              </a:lnSpc>
              <a:tabLst>
                <a:tab pos="1329690" algn="l"/>
                <a:tab pos="2343150" algn="l"/>
                <a:tab pos="2931795" algn="l"/>
                <a:tab pos="3386454" algn="l"/>
                <a:tab pos="4786630" algn="l"/>
                <a:tab pos="6113145" algn="l"/>
                <a:tab pos="8001634" algn="l"/>
              </a:tabLst>
            </a:pPr>
            <a:r>
              <a:rPr sz="2400" spc="-5" dirty="0">
                <a:latin typeface="Times New Roman"/>
                <a:cs typeface="Times New Roman"/>
              </a:rPr>
              <a:t>products </a:t>
            </a:r>
            <a:r>
              <a:rPr sz="2400" dirty="0">
                <a:latin typeface="Times New Roman"/>
                <a:cs typeface="Times New Roman"/>
              </a:rPr>
              <a:t>in </a:t>
            </a:r>
            <a:r>
              <a:rPr sz="2400" spc="-5" dirty="0">
                <a:latin typeface="Times New Roman"/>
                <a:cs typeface="Times New Roman"/>
              </a:rPr>
              <a:t>developed countries. These products </a:t>
            </a:r>
            <a:r>
              <a:rPr sz="2400" dirty="0">
                <a:latin typeface="Times New Roman"/>
                <a:cs typeface="Times New Roman"/>
              </a:rPr>
              <a:t>are increasingly  being	sou</a:t>
            </a:r>
            <a:r>
              <a:rPr sz="2400" spc="-15" dirty="0">
                <a:latin typeface="Times New Roman"/>
                <a:cs typeface="Times New Roman"/>
              </a:rPr>
              <a:t>g</a:t>
            </a:r>
            <a:r>
              <a:rPr sz="2400" dirty="0">
                <a:latin typeface="Times New Roman"/>
                <a:cs typeface="Times New Roman"/>
              </a:rPr>
              <a:t>ht	o</a:t>
            </a:r>
            <a:r>
              <a:rPr sz="2400" spc="-15" dirty="0">
                <a:latin typeface="Times New Roman"/>
                <a:cs typeface="Times New Roman"/>
              </a:rPr>
              <a:t>u</a:t>
            </a:r>
            <a:r>
              <a:rPr sz="2400" dirty="0">
                <a:latin typeface="Times New Roman"/>
                <a:cs typeface="Times New Roman"/>
              </a:rPr>
              <a:t>t	as	</a:t>
            </a:r>
            <a:r>
              <a:rPr sz="2400" spc="-25" dirty="0">
                <a:latin typeface="Times New Roman"/>
                <a:cs typeface="Times New Roman"/>
              </a:rPr>
              <a:t>m</a:t>
            </a:r>
            <a:r>
              <a:rPr sz="2400" dirty="0">
                <a:latin typeface="Times New Roman"/>
                <a:cs typeface="Times New Roman"/>
              </a:rPr>
              <a:t>edic</a:t>
            </a:r>
            <a:r>
              <a:rPr sz="2400" spc="5" dirty="0">
                <a:latin typeface="Times New Roman"/>
                <a:cs typeface="Times New Roman"/>
              </a:rPr>
              <a:t>i</a:t>
            </a:r>
            <a:r>
              <a:rPr sz="2400" spc="-15" dirty="0">
                <a:latin typeface="Times New Roman"/>
                <a:cs typeface="Times New Roman"/>
              </a:rPr>
              <a:t>n</a:t>
            </a:r>
            <a:r>
              <a:rPr sz="2400" spc="-10" dirty="0">
                <a:latin typeface="Times New Roman"/>
                <a:cs typeface="Times New Roman"/>
              </a:rPr>
              <a:t>a</a:t>
            </a:r>
            <a:r>
              <a:rPr sz="2400" dirty="0">
                <a:latin typeface="Times New Roman"/>
                <a:cs typeface="Times New Roman"/>
              </a:rPr>
              <a:t>l	</a:t>
            </a:r>
            <a:r>
              <a:rPr sz="2400" spc="-15" dirty="0">
                <a:latin typeface="Times New Roman"/>
                <a:cs typeface="Times New Roman"/>
              </a:rPr>
              <a:t>p</a:t>
            </a:r>
            <a:r>
              <a:rPr sz="2400" dirty="0">
                <a:latin typeface="Times New Roman"/>
                <a:cs typeface="Times New Roman"/>
              </a:rPr>
              <a:t>rodu</a:t>
            </a:r>
            <a:r>
              <a:rPr sz="2400" spc="-10" dirty="0">
                <a:latin typeface="Times New Roman"/>
                <a:cs typeface="Times New Roman"/>
              </a:rPr>
              <a:t>c</a:t>
            </a:r>
            <a:r>
              <a:rPr sz="2400" dirty="0">
                <a:latin typeface="Times New Roman"/>
                <a:cs typeface="Times New Roman"/>
              </a:rPr>
              <a:t>ts,	n</a:t>
            </a:r>
            <a:r>
              <a:rPr sz="2400" spc="-15" dirty="0">
                <a:latin typeface="Times New Roman"/>
                <a:cs typeface="Times New Roman"/>
              </a:rPr>
              <a:t>u</a:t>
            </a:r>
            <a:r>
              <a:rPr sz="2400" dirty="0">
                <a:latin typeface="Times New Roman"/>
                <a:cs typeface="Times New Roman"/>
              </a:rPr>
              <a:t>tra</a:t>
            </a:r>
            <a:r>
              <a:rPr sz="2400" spc="-15" dirty="0">
                <a:latin typeface="Times New Roman"/>
                <a:cs typeface="Times New Roman"/>
              </a:rPr>
              <a:t>c</a:t>
            </a:r>
            <a:r>
              <a:rPr sz="2400" dirty="0">
                <a:latin typeface="Times New Roman"/>
                <a:cs typeface="Times New Roman"/>
              </a:rPr>
              <a:t>eu</a:t>
            </a:r>
            <a:r>
              <a:rPr sz="2400" spc="-10" dirty="0">
                <a:latin typeface="Times New Roman"/>
                <a:cs typeface="Times New Roman"/>
              </a:rPr>
              <a:t>ti</a:t>
            </a:r>
            <a:r>
              <a:rPr sz="2400" dirty="0">
                <a:latin typeface="Times New Roman"/>
                <a:cs typeface="Times New Roman"/>
              </a:rPr>
              <a:t>c</a:t>
            </a:r>
            <a:r>
              <a:rPr sz="2400" spc="-10" dirty="0">
                <a:latin typeface="Times New Roman"/>
                <a:cs typeface="Times New Roman"/>
              </a:rPr>
              <a:t>a</a:t>
            </a:r>
            <a:r>
              <a:rPr sz="2400" dirty="0">
                <a:latin typeface="Times New Roman"/>
                <a:cs typeface="Times New Roman"/>
              </a:rPr>
              <a:t>ls	and</a:t>
            </a:r>
            <a:endParaRPr sz="2400">
              <a:latin typeface="Times New Roman"/>
              <a:cs typeface="Times New Roman"/>
            </a:endParaRPr>
          </a:p>
          <a:p>
            <a:pPr marL="452120">
              <a:lnSpc>
                <a:spcPct val="100000"/>
              </a:lnSpc>
              <a:spcBef>
                <a:spcPts val="1445"/>
              </a:spcBef>
            </a:pPr>
            <a:r>
              <a:rPr sz="2400" spc="-5" dirty="0">
                <a:latin typeface="Times New Roman"/>
                <a:cs typeface="Times New Roman"/>
              </a:rPr>
              <a:t>cosmetics.</a:t>
            </a:r>
            <a:endParaRPr sz="2400">
              <a:latin typeface="Times New Roman"/>
              <a:cs typeface="Times New Roman"/>
            </a:endParaRPr>
          </a:p>
          <a:p>
            <a:pPr marL="452120" marR="6350" indent="-287020" algn="just">
              <a:lnSpc>
                <a:spcPct val="150000"/>
              </a:lnSpc>
              <a:buFont typeface="Wingdings"/>
              <a:buChar char=""/>
              <a:tabLst>
                <a:tab pos="452755" algn="l"/>
              </a:tabLst>
            </a:pPr>
            <a:r>
              <a:rPr sz="2400" spc="-5" dirty="0">
                <a:latin typeface="Times New Roman"/>
                <a:cs typeface="Times New Roman"/>
              </a:rPr>
              <a:t>Standardization </a:t>
            </a:r>
            <a:r>
              <a:rPr sz="2400" dirty="0">
                <a:latin typeface="Times New Roman"/>
                <a:cs typeface="Times New Roman"/>
              </a:rPr>
              <a:t>of </a:t>
            </a:r>
            <a:r>
              <a:rPr sz="2400" spc="-5" dirty="0">
                <a:latin typeface="Times New Roman"/>
                <a:cs typeface="Times New Roman"/>
              </a:rPr>
              <a:t>herbal medicines </a:t>
            </a:r>
            <a:r>
              <a:rPr sz="2400" dirty="0">
                <a:latin typeface="Times New Roman"/>
                <a:cs typeface="Times New Roman"/>
              </a:rPr>
              <a:t>is the </a:t>
            </a:r>
            <a:r>
              <a:rPr sz="2400" spc="-5" dirty="0">
                <a:latin typeface="Times New Roman"/>
                <a:cs typeface="Times New Roman"/>
              </a:rPr>
              <a:t>process </a:t>
            </a:r>
            <a:r>
              <a:rPr sz="2400" dirty="0">
                <a:latin typeface="Times New Roman"/>
                <a:cs typeface="Times New Roman"/>
              </a:rPr>
              <a:t>of </a:t>
            </a:r>
            <a:r>
              <a:rPr sz="2400" spc="-5" dirty="0">
                <a:latin typeface="Times New Roman"/>
                <a:cs typeface="Times New Roman"/>
              </a:rPr>
              <a:t>prescribing  </a:t>
            </a:r>
            <a:r>
              <a:rPr sz="2400" dirty="0">
                <a:latin typeface="Times New Roman"/>
                <a:cs typeface="Times New Roman"/>
              </a:rPr>
              <a:t>a </a:t>
            </a:r>
            <a:r>
              <a:rPr sz="2400" spc="-5" dirty="0">
                <a:latin typeface="Times New Roman"/>
                <a:cs typeface="Times New Roman"/>
              </a:rPr>
              <a:t>set of standards or inherent characteristics, constant parameters,  definitive qualitative and quantitative values </a:t>
            </a:r>
            <a:r>
              <a:rPr sz="2400" dirty="0">
                <a:latin typeface="Times New Roman"/>
                <a:cs typeface="Times New Roman"/>
              </a:rPr>
              <a:t>that carry an  assurance of </a:t>
            </a:r>
            <a:r>
              <a:rPr sz="2400" spc="-20" dirty="0">
                <a:latin typeface="Times New Roman"/>
                <a:cs typeface="Times New Roman"/>
              </a:rPr>
              <a:t>quality, </a:t>
            </a:r>
            <a:r>
              <a:rPr sz="2400" spc="-25" dirty="0">
                <a:latin typeface="Times New Roman"/>
                <a:cs typeface="Times New Roman"/>
              </a:rPr>
              <a:t>efficacy, </a:t>
            </a:r>
            <a:r>
              <a:rPr sz="2400" dirty="0">
                <a:latin typeface="Times New Roman"/>
                <a:cs typeface="Times New Roman"/>
              </a:rPr>
              <a:t>safety and</a:t>
            </a:r>
            <a:r>
              <a:rPr sz="2400" spc="-25" dirty="0">
                <a:latin typeface="Times New Roman"/>
                <a:cs typeface="Times New Roman"/>
              </a:rPr>
              <a:t> </a:t>
            </a:r>
            <a:r>
              <a:rPr sz="2400" spc="-15" dirty="0">
                <a:latin typeface="Times New Roman"/>
                <a:cs typeface="Times New Roman"/>
              </a:rPr>
              <a:t>reproducibility.</a:t>
            </a:r>
            <a:endParaRPr sz="2400">
              <a:latin typeface="Times New Roman"/>
              <a:cs typeface="Times New Roman"/>
            </a:endParaRPr>
          </a:p>
          <a:p>
            <a:pPr marL="452120" marR="6985" indent="-287020" algn="just">
              <a:lnSpc>
                <a:spcPct val="150000"/>
              </a:lnSpc>
              <a:buFont typeface="Wingdings"/>
              <a:buChar char=""/>
              <a:tabLst>
                <a:tab pos="452755" algn="l"/>
              </a:tabLst>
            </a:pPr>
            <a:r>
              <a:rPr sz="2400" spc="-5" dirty="0">
                <a:latin typeface="Times New Roman"/>
                <a:cs typeface="Times New Roman"/>
              </a:rPr>
              <a:t>Standardization” expression </a:t>
            </a:r>
            <a:r>
              <a:rPr sz="2400" dirty="0">
                <a:latin typeface="Times New Roman"/>
                <a:cs typeface="Times New Roman"/>
              </a:rPr>
              <a:t>is </a:t>
            </a:r>
            <a:r>
              <a:rPr sz="2400" spc="-5" dirty="0">
                <a:latin typeface="Times New Roman"/>
                <a:cs typeface="Times New Roman"/>
              </a:rPr>
              <a:t>used </a:t>
            </a:r>
            <a:r>
              <a:rPr sz="2400" dirty="0">
                <a:latin typeface="Times New Roman"/>
                <a:cs typeface="Times New Roman"/>
              </a:rPr>
              <a:t>to </a:t>
            </a:r>
            <a:r>
              <a:rPr sz="2400" spc="-5" dirty="0">
                <a:latin typeface="Times New Roman"/>
                <a:cs typeface="Times New Roman"/>
              </a:rPr>
              <a:t>describe </a:t>
            </a:r>
            <a:r>
              <a:rPr sz="2400" dirty="0">
                <a:latin typeface="Times New Roman"/>
                <a:cs typeface="Times New Roman"/>
              </a:rPr>
              <a:t>all </a:t>
            </a:r>
            <a:r>
              <a:rPr sz="2400" spc="-5" dirty="0">
                <a:latin typeface="Times New Roman"/>
                <a:cs typeface="Times New Roman"/>
              </a:rPr>
              <a:t>measures,  which are taken during the manufacturing process and quality  </a:t>
            </a:r>
            <a:r>
              <a:rPr sz="2400" dirty="0">
                <a:latin typeface="Times New Roman"/>
                <a:cs typeface="Times New Roman"/>
              </a:rPr>
              <a:t>control leading to </a:t>
            </a:r>
            <a:r>
              <a:rPr sz="2400" spc="-5" dirty="0">
                <a:latin typeface="Times New Roman"/>
                <a:cs typeface="Times New Roman"/>
              </a:rPr>
              <a:t>a </a:t>
            </a:r>
            <a:r>
              <a:rPr sz="2400" dirty="0">
                <a:latin typeface="Times New Roman"/>
                <a:cs typeface="Times New Roman"/>
              </a:rPr>
              <a:t>reproducible</a:t>
            </a:r>
            <a:r>
              <a:rPr sz="2400" spc="-110" dirty="0">
                <a:latin typeface="Times New Roman"/>
                <a:cs typeface="Times New Roman"/>
              </a:rPr>
              <a:t> </a:t>
            </a:r>
            <a:r>
              <a:rPr sz="2400" spc="-20" dirty="0">
                <a:latin typeface="Times New Roman"/>
                <a:cs typeface="Times New Roman"/>
              </a:rPr>
              <a:t>quality.</a:t>
            </a:r>
            <a:endParaRPr sz="24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481329"/>
            <a:ext cx="5868035" cy="360680"/>
          </a:xfrm>
          <a:prstGeom prst="rect">
            <a:avLst/>
          </a:prstGeom>
        </p:spPr>
        <p:txBody>
          <a:bodyPr vert="horz" wrap="square" lIns="0" tIns="12065" rIns="0" bIns="0" rtlCol="0">
            <a:spAutoFit/>
          </a:bodyPr>
          <a:lstStyle/>
          <a:p>
            <a:pPr marL="12700">
              <a:lnSpc>
                <a:spcPct val="100000"/>
              </a:lnSpc>
              <a:spcBef>
                <a:spcPts val="95"/>
              </a:spcBef>
            </a:pPr>
            <a:r>
              <a:rPr spc="-20" dirty="0"/>
              <a:t>DETERMINATION </a:t>
            </a:r>
            <a:r>
              <a:rPr spc="-5" dirty="0"/>
              <a:t>OF</a:t>
            </a:r>
            <a:r>
              <a:rPr spc="-70" dirty="0"/>
              <a:t> </a:t>
            </a:r>
            <a:r>
              <a:rPr spc="-5" dirty="0"/>
              <a:t>MICROORGANISMS:-</a:t>
            </a:r>
          </a:p>
        </p:txBody>
      </p:sp>
      <p:sp>
        <p:nvSpPr>
          <p:cNvPr id="3" name="object 3"/>
          <p:cNvSpPr txBox="1"/>
          <p:nvPr/>
        </p:nvSpPr>
        <p:spPr>
          <a:xfrm>
            <a:off x="154939" y="873023"/>
            <a:ext cx="8671560" cy="4049395"/>
          </a:xfrm>
          <a:prstGeom prst="rect">
            <a:avLst/>
          </a:prstGeom>
        </p:spPr>
        <p:txBody>
          <a:bodyPr vert="horz" wrap="square" lIns="0" tIns="12700" rIns="0" bIns="0" rtlCol="0">
            <a:spAutoFit/>
          </a:bodyPr>
          <a:lstStyle/>
          <a:p>
            <a:pPr marL="355600" marR="5080" indent="-342900">
              <a:lnSpc>
                <a:spcPct val="150000"/>
              </a:lnSpc>
              <a:spcBef>
                <a:spcPts val="100"/>
              </a:spcBef>
              <a:buFont typeface="Wingdings"/>
              <a:buChar char=""/>
              <a:tabLst>
                <a:tab pos="355600" algn="l"/>
              </a:tabLst>
            </a:pPr>
            <a:r>
              <a:rPr sz="2200" spc="-5" dirty="0">
                <a:latin typeface="Times New Roman"/>
                <a:cs typeface="Times New Roman"/>
              </a:rPr>
              <a:t>Medicinal plant materials normally carry a great number of bacteria and  moulds, often originating in soil. While a </a:t>
            </a:r>
            <a:r>
              <a:rPr sz="2200" spc="-10" dirty="0">
                <a:latin typeface="Times New Roman"/>
                <a:cs typeface="Times New Roman"/>
              </a:rPr>
              <a:t>large </a:t>
            </a:r>
            <a:r>
              <a:rPr sz="2200" spc="-5" dirty="0">
                <a:latin typeface="Times New Roman"/>
                <a:cs typeface="Times New Roman"/>
              </a:rPr>
              <a:t>range of bacteria and fungi  form the naturally occurring microflora of herbs, aerobic </a:t>
            </a:r>
            <a:r>
              <a:rPr sz="2200" dirty="0">
                <a:latin typeface="Times New Roman"/>
                <a:cs typeface="Times New Roman"/>
              </a:rPr>
              <a:t>spore-forming  </a:t>
            </a:r>
            <a:r>
              <a:rPr sz="2200" spc="-5" dirty="0">
                <a:latin typeface="Times New Roman"/>
                <a:cs typeface="Times New Roman"/>
              </a:rPr>
              <a:t>bacteria frequently</a:t>
            </a:r>
            <a:r>
              <a:rPr sz="2200" spc="20" dirty="0">
                <a:latin typeface="Times New Roman"/>
                <a:cs typeface="Times New Roman"/>
              </a:rPr>
              <a:t> </a:t>
            </a:r>
            <a:r>
              <a:rPr sz="2200" spc="-5" dirty="0">
                <a:latin typeface="Times New Roman"/>
                <a:cs typeface="Times New Roman"/>
              </a:rPr>
              <a:t>predominate.</a:t>
            </a:r>
            <a:endParaRPr sz="2200">
              <a:latin typeface="Times New Roman"/>
              <a:cs typeface="Times New Roman"/>
            </a:endParaRPr>
          </a:p>
          <a:p>
            <a:pPr marL="355600" marR="748665" indent="-342900">
              <a:lnSpc>
                <a:spcPts val="3960"/>
              </a:lnSpc>
              <a:spcBef>
                <a:spcPts val="350"/>
              </a:spcBef>
              <a:buFont typeface="Wingdings"/>
              <a:buChar char=""/>
              <a:tabLst>
                <a:tab pos="355600" algn="l"/>
              </a:tabLst>
            </a:pPr>
            <a:r>
              <a:rPr sz="2200" spc="-5" dirty="0">
                <a:latin typeface="Times New Roman"/>
                <a:cs typeface="Times New Roman"/>
              </a:rPr>
              <a:t>Current practices of harvesting, handling and production </a:t>
            </a:r>
            <a:r>
              <a:rPr sz="2200" spc="-10" dirty="0">
                <a:latin typeface="Times New Roman"/>
                <a:cs typeface="Times New Roman"/>
              </a:rPr>
              <a:t>may </a:t>
            </a:r>
            <a:r>
              <a:rPr sz="2200" spc="-5" dirty="0">
                <a:latin typeface="Times New Roman"/>
                <a:cs typeface="Times New Roman"/>
              </a:rPr>
              <a:t>cause  additional contamination and microbial</a:t>
            </a:r>
            <a:r>
              <a:rPr sz="2200" spc="45" dirty="0">
                <a:latin typeface="Times New Roman"/>
                <a:cs typeface="Times New Roman"/>
              </a:rPr>
              <a:t> </a:t>
            </a:r>
            <a:r>
              <a:rPr sz="2200" spc="-5" dirty="0">
                <a:latin typeface="Times New Roman"/>
                <a:cs typeface="Times New Roman"/>
              </a:rPr>
              <a:t>growth.</a:t>
            </a:r>
            <a:endParaRPr sz="2200">
              <a:latin typeface="Times New Roman"/>
              <a:cs typeface="Times New Roman"/>
            </a:endParaRPr>
          </a:p>
          <a:p>
            <a:pPr marL="355600" marR="805180" indent="-342900">
              <a:lnSpc>
                <a:spcPts val="3960"/>
              </a:lnSpc>
              <a:spcBef>
                <a:spcPts val="5"/>
              </a:spcBef>
              <a:buFont typeface="Wingdings"/>
              <a:buChar char=""/>
              <a:tabLst>
                <a:tab pos="355600" algn="l"/>
              </a:tabLst>
            </a:pPr>
            <a:r>
              <a:rPr sz="2200" spc="-5" dirty="0">
                <a:latin typeface="Times New Roman"/>
                <a:cs typeface="Times New Roman"/>
              </a:rPr>
              <a:t>The determination of </a:t>
            </a:r>
            <a:r>
              <a:rPr sz="2200" spc="-5" dirty="0">
                <a:solidFill>
                  <a:srgbClr val="6F2F9F"/>
                </a:solidFill>
                <a:latin typeface="Times New Roman"/>
                <a:cs typeface="Times New Roman"/>
              </a:rPr>
              <a:t>Escherichia coli </a:t>
            </a:r>
            <a:r>
              <a:rPr sz="2200" spc="-5" dirty="0">
                <a:latin typeface="Times New Roman"/>
                <a:cs typeface="Times New Roman"/>
              </a:rPr>
              <a:t>and moulds </a:t>
            </a:r>
            <a:r>
              <a:rPr sz="2200" spc="-10" dirty="0">
                <a:latin typeface="Times New Roman"/>
                <a:cs typeface="Times New Roman"/>
              </a:rPr>
              <a:t>may </a:t>
            </a:r>
            <a:r>
              <a:rPr sz="2200" spc="-5" dirty="0">
                <a:latin typeface="Times New Roman"/>
                <a:cs typeface="Times New Roman"/>
              </a:rPr>
              <a:t>indicate </a:t>
            </a:r>
            <a:r>
              <a:rPr sz="2200" dirty="0">
                <a:latin typeface="Times New Roman"/>
                <a:cs typeface="Times New Roman"/>
              </a:rPr>
              <a:t>the  </a:t>
            </a:r>
            <a:r>
              <a:rPr sz="2200" spc="-5" dirty="0">
                <a:latin typeface="Times New Roman"/>
                <a:cs typeface="Times New Roman"/>
              </a:rPr>
              <a:t>quality of production and harvesting</a:t>
            </a:r>
            <a:r>
              <a:rPr sz="2200" spc="10" dirty="0">
                <a:latin typeface="Times New Roman"/>
                <a:cs typeface="Times New Roman"/>
              </a:rPr>
              <a:t> </a:t>
            </a:r>
            <a:r>
              <a:rPr sz="2200" spc="-5" dirty="0">
                <a:latin typeface="Times New Roman"/>
                <a:cs typeface="Times New Roman"/>
              </a:rPr>
              <a:t>practices.</a:t>
            </a:r>
            <a:endParaRPr sz="220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899" y="501162"/>
            <a:ext cx="999490" cy="330835"/>
          </a:xfrm>
          <a:prstGeom prst="rect">
            <a:avLst/>
          </a:prstGeom>
        </p:spPr>
        <p:txBody>
          <a:bodyPr vert="horz" wrap="square" lIns="0" tIns="12700" rIns="0" bIns="0" rtlCol="0">
            <a:spAutoFit/>
          </a:bodyPr>
          <a:lstStyle/>
          <a:p>
            <a:pPr marL="12700">
              <a:lnSpc>
                <a:spcPct val="100000"/>
              </a:lnSpc>
              <a:spcBef>
                <a:spcPts val="100"/>
              </a:spcBef>
            </a:pPr>
            <a:r>
              <a:rPr sz="2000" spc="-90" dirty="0">
                <a:solidFill>
                  <a:srgbClr val="000000"/>
                </a:solidFill>
              </a:rPr>
              <a:t>M</a:t>
            </a:r>
            <a:r>
              <a:rPr sz="2000" spc="-40" dirty="0">
                <a:solidFill>
                  <a:srgbClr val="000000"/>
                </a:solidFill>
              </a:rPr>
              <a:t>ethod:</a:t>
            </a:r>
            <a:r>
              <a:rPr sz="2000" spc="-30" dirty="0">
                <a:solidFill>
                  <a:srgbClr val="000000"/>
                </a:solidFill>
              </a:rPr>
              <a:t>-</a:t>
            </a:r>
            <a:endParaRPr sz="2000"/>
          </a:p>
        </p:txBody>
      </p:sp>
      <p:sp>
        <p:nvSpPr>
          <p:cNvPr id="3" name="object 3"/>
          <p:cNvSpPr txBox="1"/>
          <p:nvPr/>
        </p:nvSpPr>
        <p:spPr>
          <a:xfrm>
            <a:off x="1298155" y="938192"/>
            <a:ext cx="7326630" cy="3286760"/>
          </a:xfrm>
          <a:prstGeom prst="rect">
            <a:avLst/>
          </a:prstGeom>
        </p:spPr>
        <p:txBody>
          <a:bodyPr vert="horz" wrap="square" lIns="0" tIns="13970" rIns="0" bIns="0" rtlCol="0">
            <a:spAutoFit/>
          </a:bodyPr>
          <a:lstStyle/>
          <a:p>
            <a:pPr marL="1779270">
              <a:lnSpc>
                <a:spcPct val="100000"/>
              </a:lnSpc>
              <a:spcBef>
                <a:spcPts val="110"/>
              </a:spcBef>
            </a:pPr>
            <a:r>
              <a:rPr sz="1700" spc="-30" dirty="0">
                <a:latin typeface="Times New Roman"/>
                <a:cs typeface="Times New Roman"/>
              </a:rPr>
              <a:t>Preparation of sample </a:t>
            </a:r>
            <a:r>
              <a:rPr sz="1700" spc="-25" dirty="0">
                <a:latin typeface="Times New Roman"/>
                <a:cs typeface="Times New Roman"/>
              </a:rPr>
              <a:t>solution (plant</a:t>
            </a:r>
            <a:r>
              <a:rPr sz="1700" dirty="0">
                <a:latin typeface="Times New Roman"/>
                <a:cs typeface="Times New Roman"/>
              </a:rPr>
              <a:t> </a:t>
            </a:r>
            <a:r>
              <a:rPr sz="1700" spc="-30" dirty="0">
                <a:latin typeface="Times New Roman"/>
                <a:cs typeface="Times New Roman"/>
              </a:rPr>
              <a:t>extract)</a:t>
            </a:r>
            <a:endParaRPr sz="1700">
              <a:latin typeface="Times New Roman"/>
              <a:cs typeface="Times New Roman"/>
            </a:endParaRPr>
          </a:p>
          <a:p>
            <a:pPr marL="2224405" marR="2212340" indent="-1270" algn="ctr">
              <a:lnSpc>
                <a:spcPts val="5910"/>
              </a:lnSpc>
              <a:spcBef>
                <a:spcPts val="835"/>
              </a:spcBef>
            </a:pPr>
            <a:r>
              <a:rPr sz="1700" spc="-30" dirty="0">
                <a:latin typeface="Times New Roman"/>
                <a:cs typeface="Times New Roman"/>
              </a:rPr>
              <a:t>Preparation of culture media  </a:t>
            </a:r>
            <a:r>
              <a:rPr sz="1700" spc="-35" dirty="0">
                <a:latin typeface="Times New Roman"/>
                <a:cs typeface="Times New Roman"/>
              </a:rPr>
              <a:t>Sample added </a:t>
            </a:r>
            <a:r>
              <a:rPr sz="1700" spc="-25" dirty="0">
                <a:latin typeface="Times New Roman"/>
                <a:cs typeface="Times New Roman"/>
              </a:rPr>
              <a:t>to the culture</a:t>
            </a:r>
            <a:r>
              <a:rPr sz="1700" spc="-30" dirty="0">
                <a:latin typeface="Times New Roman"/>
                <a:cs typeface="Times New Roman"/>
              </a:rPr>
              <a:t> </a:t>
            </a:r>
            <a:r>
              <a:rPr sz="1700" spc="-35" dirty="0">
                <a:latin typeface="Times New Roman"/>
                <a:cs typeface="Times New Roman"/>
              </a:rPr>
              <a:t>media</a:t>
            </a:r>
            <a:endParaRPr sz="1700">
              <a:latin typeface="Times New Roman"/>
              <a:cs typeface="Times New Roman"/>
            </a:endParaRPr>
          </a:p>
          <a:p>
            <a:pPr>
              <a:lnSpc>
                <a:spcPct val="100000"/>
              </a:lnSpc>
              <a:spcBef>
                <a:spcPts val="30"/>
              </a:spcBef>
            </a:pPr>
            <a:endParaRPr sz="2600">
              <a:latin typeface="Times New Roman"/>
              <a:cs typeface="Times New Roman"/>
            </a:endParaRPr>
          </a:p>
          <a:p>
            <a:pPr marL="2540" algn="ctr">
              <a:lnSpc>
                <a:spcPct val="100000"/>
              </a:lnSpc>
              <a:spcBef>
                <a:spcPts val="5"/>
              </a:spcBef>
            </a:pPr>
            <a:r>
              <a:rPr sz="1700" spc="-35" dirty="0">
                <a:latin typeface="Times New Roman"/>
                <a:cs typeface="Times New Roman"/>
              </a:rPr>
              <a:t>Incubate </a:t>
            </a:r>
            <a:r>
              <a:rPr sz="1700" spc="-25" dirty="0">
                <a:latin typeface="Times New Roman"/>
                <a:cs typeface="Times New Roman"/>
              </a:rPr>
              <a:t>for </a:t>
            </a:r>
            <a:r>
              <a:rPr sz="1700" spc="-30" dirty="0">
                <a:latin typeface="Times New Roman"/>
                <a:cs typeface="Times New Roman"/>
              </a:rPr>
              <a:t>24hrs </a:t>
            </a:r>
            <a:r>
              <a:rPr sz="1700" spc="-25" dirty="0">
                <a:latin typeface="Times New Roman"/>
                <a:cs typeface="Times New Roman"/>
              </a:rPr>
              <a:t>to </a:t>
            </a:r>
            <a:r>
              <a:rPr sz="1700" spc="-30" dirty="0">
                <a:latin typeface="Times New Roman"/>
                <a:cs typeface="Times New Roman"/>
              </a:rPr>
              <a:t>48hrs at aseptic</a:t>
            </a:r>
            <a:r>
              <a:rPr sz="1700" spc="35" dirty="0">
                <a:latin typeface="Times New Roman"/>
                <a:cs typeface="Times New Roman"/>
              </a:rPr>
              <a:t> </a:t>
            </a:r>
            <a:r>
              <a:rPr sz="1700" spc="-30" dirty="0">
                <a:latin typeface="Times New Roman"/>
                <a:cs typeface="Times New Roman"/>
              </a:rPr>
              <a:t>condition</a:t>
            </a:r>
            <a:endParaRPr sz="1700">
              <a:latin typeface="Times New Roman"/>
              <a:cs typeface="Times New Roman"/>
            </a:endParaRPr>
          </a:p>
          <a:p>
            <a:pPr>
              <a:lnSpc>
                <a:spcPct val="100000"/>
              </a:lnSpc>
            </a:pPr>
            <a:endParaRPr sz="1900">
              <a:latin typeface="Times New Roman"/>
              <a:cs typeface="Times New Roman"/>
            </a:endParaRPr>
          </a:p>
          <a:p>
            <a:pPr algn="ctr">
              <a:lnSpc>
                <a:spcPct val="100000"/>
              </a:lnSpc>
              <a:spcBef>
                <a:spcPts val="1680"/>
              </a:spcBef>
            </a:pPr>
            <a:r>
              <a:rPr sz="1700" spc="-35" dirty="0">
                <a:latin typeface="Times New Roman"/>
                <a:cs typeface="Times New Roman"/>
              </a:rPr>
              <a:t>Growth </a:t>
            </a:r>
            <a:r>
              <a:rPr sz="1700" spc="-30" dirty="0">
                <a:latin typeface="Times New Roman"/>
                <a:cs typeface="Times New Roman"/>
              </a:rPr>
              <a:t>of microorganisms </a:t>
            </a:r>
            <a:r>
              <a:rPr sz="1700" spc="-35" dirty="0">
                <a:latin typeface="Times New Roman"/>
                <a:cs typeface="Times New Roman"/>
              </a:rPr>
              <a:t>can </a:t>
            </a:r>
            <a:r>
              <a:rPr sz="1700" spc="-30" dirty="0">
                <a:latin typeface="Times New Roman"/>
                <a:cs typeface="Times New Roman"/>
              </a:rPr>
              <a:t>be </a:t>
            </a:r>
            <a:r>
              <a:rPr sz="1700" spc="-25" dirty="0">
                <a:latin typeface="Times New Roman"/>
                <a:cs typeface="Times New Roman"/>
              </a:rPr>
              <a:t>identified </a:t>
            </a:r>
            <a:r>
              <a:rPr sz="1700" spc="-20" dirty="0">
                <a:latin typeface="Times New Roman"/>
                <a:cs typeface="Times New Roman"/>
              </a:rPr>
              <a:t>by </a:t>
            </a:r>
            <a:r>
              <a:rPr sz="1700" spc="-25" dirty="0">
                <a:latin typeface="Times New Roman"/>
                <a:cs typeface="Times New Roman"/>
              </a:rPr>
              <a:t>turbidity/staining </a:t>
            </a:r>
            <a:r>
              <a:rPr sz="1700" spc="-30" dirty="0">
                <a:latin typeface="Times New Roman"/>
                <a:cs typeface="Times New Roman"/>
              </a:rPr>
              <a:t>with </a:t>
            </a:r>
            <a:r>
              <a:rPr sz="1700" spc="-25" dirty="0">
                <a:latin typeface="Times New Roman"/>
                <a:cs typeface="Times New Roman"/>
              </a:rPr>
              <a:t>suitable</a:t>
            </a:r>
            <a:r>
              <a:rPr sz="1700" spc="30" dirty="0">
                <a:latin typeface="Times New Roman"/>
                <a:cs typeface="Times New Roman"/>
              </a:rPr>
              <a:t> </a:t>
            </a:r>
            <a:r>
              <a:rPr sz="1700" spc="-30" dirty="0">
                <a:latin typeface="Times New Roman"/>
                <a:cs typeface="Times New Roman"/>
              </a:rPr>
              <a:t>reagents</a:t>
            </a:r>
            <a:endParaRPr sz="1700">
              <a:latin typeface="Times New Roman"/>
              <a:cs typeface="Times New Roman"/>
            </a:endParaRPr>
          </a:p>
        </p:txBody>
      </p:sp>
      <p:sp>
        <p:nvSpPr>
          <p:cNvPr id="4" name="object 4"/>
          <p:cNvSpPr/>
          <p:nvPr/>
        </p:nvSpPr>
        <p:spPr>
          <a:xfrm>
            <a:off x="4824336" y="1135191"/>
            <a:ext cx="424413" cy="83857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58363" y="1166873"/>
            <a:ext cx="156210" cy="556260"/>
          </a:xfrm>
          <a:custGeom>
            <a:avLst/>
            <a:gdLst/>
            <a:ahLst/>
            <a:cxnLst/>
            <a:rect l="l" t="t" r="r" b="b"/>
            <a:pathLst>
              <a:path w="156210" h="556260">
                <a:moveTo>
                  <a:pt x="14947" y="393411"/>
                </a:moveTo>
                <a:lnTo>
                  <a:pt x="8484" y="395753"/>
                </a:lnTo>
                <a:lnTo>
                  <a:pt x="3315" y="400545"/>
                </a:lnTo>
                <a:lnTo>
                  <a:pt x="422" y="406796"/>
                </a:lnTo>
                <a:lnTo>
                  <a:pt x="0" y="413727"/>
                </a:lnTo>
                <a:lnTo>
                  <a:pt x="2242" y="420555"/>
                </a:lnTo>
                <a:lnTo>
                  <a:pt x="77833" y="555973"/>
                </a:lnTo>
                <a:lnTo>
                  <a:pt x="97943" y="519946"/>
                </a:lnTo>
                <a:lnTo>
                  <a:pt x="60495" y="519946"/>
                </a:lnTo>
                <a:lnTo>
                  <a:pt x="60495" y="453168"/>
                </a:lnTo>
                <a:lnTo>
                  <a:pt x="32062" y="402270"/>
                </a:lnTo>
                <a:lnTo>
                  <a:pt x="27549" y="396873"/>
                </a:lnTo>
                <a:lnTo>
                  <a:pt x="21573" y="393852"/>
                </a:lnTo>
                <a:lnTo>
                  <a:pt x="14947" y="393411"/>
                </a:lnTo>
                <a:close/>
              </a:path>
              <a:path w="156210" h="556260">
                <a:moveTo>
                  <a:pt x="60495" y="453168"/>
                </a:moveTo>
                <a:lnTo>
                  <a:pt x="60495" y="519946"/>
                </a:lnTo>
                <a:lnTo>
                  <a:pt x="95170" y="519946"/>
                </a:lnTo>
                <a:lnTo>
                  <a:pt x="95170" y="510894"/>
                </a:lnTo>
                <a:lnTo>
                  <a:pt x="62923" y="510894"/>
                </a:lnTo>
                <a:lnTo>
                  <a:pt x="77833" y="484204"/>
                </a:lnTo>
                <a:lnTo>
                  <a:pt x="60495" y="453168"/>
                </a:lnTo>
                <a:close/>
              </a:path>
              <a:path w="156210" h="556260">
                <a:moveTo>
                  <a:pt x="140718" y="393411"/>
                </a:moveTo>
                <a:lnTo>
                  <a:pt x="134092" y="393852"/>
                </a:lnTo>
                <a:lnTo>
                  <a:pt x="128116" y="396873"/>
                </a:lnTo>
                <a:lnTo>
                  <a:pt x="123603" y="402270"/>
                </a:lnTo>
                <a:lnTo>
                  <a:pt x="95170" y="453168"/>
                </a:lnTo>
                <a:lnTo>
                  <a:pt x="95170" y="519946"/>
                </a:lnTo>
                <a:lnTo>
                  <a:pt x="97943" y="519946"/>
                </a:lnTo>
                <a:lnTo>
                  <a:pt x="153423" y="420555"/>
                </a:lnTo>
                <a:lnTo>
                  <a:pt x="155666" y="413727"/>
                </a:lnTo>
                <a:lnTo>
                  <a:pt x="155243" y="406796"/>
                </a:lnTo>
                <a:lnTo>
                  <a:pt x="152350" y="400545"/>
                </a:lnTo>
                <a:lnTo>
                  <a:pt x="147181" y="395753"/>
                </a:lnTo>
                <a:lnTo>
                  <a:pt x="140718" y="393411"/>
                </a:lnTo>
                <a:close/>
              </a:path>
              <a:path w="156210" h="556260">
                <a:moveTo>
                  <a:pt x="77833" y="484204"/>
                </a:moveTo>
                <a:lnTo>
                  <a:pt x="62923" y="510894"/>
                </a:lnTo>
                <a:lnTo>
                  <a:pt x="92743" y="510894"/>
                </a:lnTo>
                <a:lnTo>
                  <a:pt x="77833" y="484204"/>
                </a:lnTo>
                <a:close/>
              </a:path>
              <a:path w="156210" h="556260">
                <a:moveTo>
                  <a:pt x="95170" y="453168"/>
                </a:moveTo>
                <a:lnTo>
                  <a:pt x="77833" y="484204"/>
                </a:lnTo>
                <a:lnTo>
                  <a:pt x="92743" y="510894"/>
                </a:lnTo>
                <a:lnTo>
                  <a:pt x="95170" y="510894"/>
                </a:lnTo>
                <a:lnTo>
                  <a:pt x="95170" y="453168"/>
                </a:lnTo>
                <a:close/>
              </a:path>
              <a:path w="156210" h="556260">
                <a:moveTo>
                  <a:pt x="95170" y="0"/>
                </a:moveTo>
                <a:lnTo>
                  <a:pt x="60495" y="0"/>
                </a:lnTo>
                <a:lnTo>
                  <a:pt x="60495" y="453168"/>
                </a:lnTo>
                <a:lnTo>
                  <a:pt x="77833" y="484204"/>
                </a:lnTo>
                <a:lnTo>
                  <a:pt x="95170" y="453168"/>
                </a:lnTo>
                <a:lnTo>
                  <a:pt x="95170" y="0"/>
                </a:lnTo>
                <a:close/>
              </a:path>
            </a:pathLst>
          </a:custGeom>
          <a:solidFill>
            <a:srgbClr val="000000"/>
          </a:solidFill>
        </p:spPr>
        <p:txBody>
          <a:bodyPr wrap="square" lIns="0" tIns="0" rIns="0" bIns="0" rtlCol="0"/>
          <a:lstStyle/>
          <a:p>
            <a:endParaRPr/>
          </a:p>
        </p:txBody>
      </p:sp>
      <p:sp>
        <p:nvSpPr>
          <p:cNvPr id="6" name="object 6"/>
          <p:cNvSpPr/>
          <p:nvPr/>
        </p:nvSpPr>
        <p:spPr>
          <a:xfrm>
            <a:off x="4820175" y="1860708"/>
            <a:ext cx="426494" cy="83857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955763" y="1892843"/>
            <a:ext cx="156210" cy="556260"/>
          </a:xfrm>
          <a:custGeom>
            <a:avLst/>
            <a:gdLst/>
            <a:ahLst/>
            <a:cxnLst/>
            <a:rect l="l" t="t" r="r" b="b"/>
            <a:pathLst>
              <a:path w="156210" h="556260">
                <a:moveTo>
                  <a:pt x="14947" y="393411"/>
                </a:moveTo>
                <a:lnTo>
                  <a:pt x="8484" y="395753"/>
                </a:lnTo>
                <a:lnTo>
                  <a:pt x="3315" y="400466"/>
                </a:lnTo>
                <a:lnTo>
                  <a:pt x="422" y="406706"/>
                </a:lnTo>
                <a:lnTo>
                  <a:pt x="0" y="413625"/>
                </a:lnTo>
                <a:lnTo>
                  <a:pt x="2242" y="420374"/>
                </a:lnTo>
                <a:lnTo>
                  <a:pt x="77833" y="555792"/>
                </a:lnTo>
                <a:lnTo>
                  <a:pt x="97842" y="519946"/>
                </a:lnTo>
                <a:lnTo>
                  <a:pt x="60495" y="519946"/>
                </a:lnTo>
                <a:lnTo>
                  <a:pt x="60495" y="453168"/>
                </a:lnTo>
                <a:lnTo>
                  <a:pt x="32062" y="402270"/>
                </a:lnTo>
                <a:lnTo>
                  <a:pt x="27549" y="396873"/>
                </a:lnTo>
                <a:lnTo>
                  <a:pt x="21573" y="393852"/>
                </a:lnTo>
                <a:lnTo>
                  <a:pt x="14947" y="393411"/>
                </a:lnTo>
                <a:close/>
              </a:path>
              <a:path w="156210" h="556260">
                <a:moveTo>
                  <a:pt x="60495" y="453168"/>
                </a:moveTo>
                <a:lnTo>
                  <a:pt x="60495" y="519946"/>
                </a:lnTo>
                <a:lnTo>
                  <a:pt x="95170" y="519946"/>
                </a:lnTo>
                <a:lnTo>
                  <a:pt x="95170" y="510894"/>
                </a:lnTo>
                <a:lnTo>
                  <a:pt x="62923" y="510894"/>
                </a:lnTo>
                <a:lnTo>
                  <a:pt x="77833" y="484204"/>
                </a:lnTo>
                <a:lnTo>
                  <a:pt x="60495" y="453168"/>
                </a:lnTo>
                <a:close/>
              </a:path>
              <a:path w="156210" h="556260">
                <a:moveTo>
                  <a:pt x="140718" y="393411"/>
                </a:moveTo>
                <a:lnTo>
                  <a:pt x="134092" y="393852"/>
                </a:lnTo>
                <a:lnTo>
                  <a:pt x="128116" y="396873"/>
                </a:lnTo>
                <a:lnTo>
                  <a:pt x="123603" y="402270"/>
                </a:lnTo>
                <a:lnTo>
                  <a:pt x="95170" y="453168"/>
                </a:lnTo>
                <a:lnTo>
                  <a:pt x="95170" y="519946"/>
                </a:lnTo>
                <a:lnTo>
                  <a:pt x="97842" y="519946"/>
                </a:lnTo>
                <a:lnTo>
                  <a:pt x="153423" y="420374"/>
                </a:lnTo>
                <a:lnTo>
                  <a:pt x="155666" y="413625"/>
                </a:lnTo>
                <a:lnTo>
                  <a:pt x="155243" y="406706"/>
                </a:lnTo>
                <a:lnTo>
                  <a:pt x="152350" y="400466"/>
                </a:lnTo>
                <a:lnTo>
                  <a:pt x="147181" y="395753"/>
                </a:lnTo>
                <a:lnTo>
                  <a:pt x="140718" y="393411"/>
                </a:lnTo>
                <a:close/>
              </a:path>
              <a:path w="156210" h="556260">
                <a:moveTo>
                  <a:pt x="77833" y="484204"/>
                </a:moveTo>
                <a:lnTo>
                  <a:pt x="62923" y="510894"/>
                </a:lnTo>
                <a:lnTo>
                  <a:pt x="92743" y="510894"/>
                </a:lnTo>
                <a:lnTo>
                  <a:pt x="77833" y="484204"/>
                </a:lnTo>
                <a:close/>
              </a:path>
              <a:path w="156210" h="556260">
                <a:moveTo>
                  <a:pt x="95170" y="453168"/>
                </a:moveTo>
                <a:lnTo>
                  <a:pt x="77833" y="484204"/>
                </a:lnTo>
                <a:lnTo>
                  <a:pt x="92743" y="510894"/>
                </a:lnTo>
                <a:lnTo>
                  <a:pt x="95170" y="510894"/>
                </a:lnTo>
                <a:lnTo>
                  <a:pt x="95170" y="453168"/>
                </a:lnTo>
                <a:close/>
              </a:path>
              <a:path w="156210" h="556260">
                <a:moveTo>
                  <a:pt x="95170" y="0"/>
                </a:moveTo>
                <a:lnTo>
                  <a:pt x="60495" y="0"/>
                </a:lnTo>
                <a:lnTo>
                  <a:pt x="60495" y="453168"/>
                </a:lnTo>
                <a:lnTo>
                  <a:pt x="77833" y="484204"/>
                </a:lnTo>
                <a:lnTo>
                  <a:pt x="95170" y="453168"/>
                </a:lnTo>
                <a:lnTo>
                  <a:pt x="95170" y="0"/>
                </a:lnTo>
                <a:close/>
              </a:path>
            </a:pathLst>
          </a:custGeom>
          <a:solidFill>
            <a:srgbClr val="000000"/>
          </a:solidFill>
        </p:spPr>
        <p:txBody>
          <a:bodyPr wrap="square" lIns="0" tIns="0" rIns="0" bIns="0" rtlCol="0"/>
          <a:lstStyle/>
          <a:p>
            <a:endParaRPr/>
          </a:p>
        </p:txBody>
      </p:sp>
      <p:sp>
        <p:nvSpPr>
          <p:cNvPr id="8" name="object 8"/>
          <p:cNvSpPr/>
          <p:nvPr/>
        </p:nvSpPr>
        <p:spPr>
          <a:xfrm>
            <a:off x="4830578" y="2668871"/>
            <a:ext cx="426494" cy="83857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966165" y="2701132"/>
            <a:ext cx="156210" cy="556260"/>
          </a:xfrm>
          <a:custGeom>
            <a:avLst/>
            <a:gdLst/>
            <a:ahLst/>
            <a:cxnLst/>
            <a:rect l="l" t="t" r="r" b="b"/>
            <a:pathLst>
              <a:path w="156210" h="556260">
                <a:moveTo>
                  <a:pt x="14947" y="393353"/>
                </a:moveTo>
                <a:lnTo>
                  <a:pt x="8484" y="395680"/>
                </a:lnTo>
                <a:lnTo>
                  <a:pt x="3315" y="400456"/>
                </a:lnTo>
                <a:lnTo>
                  <a:pt x="422" y="406703"/>
                </a:lnTo>
                <a:lnTo>
                  <a:pt x="0" y="413626"/>
                </a:lnTo>
                <a:lnTo>
                  <a:pt x="2242" y="420429"/>
                </a:lnTo>
                <a:lnTo>
                  <a:pt x="77833" y="555865"/>
                </a:lnTo>
                <a:lnTo>
                  <a:pt x="97879" y="519946"/>
                </a:lnTo>
                <a:lnTo>
                  <a:pt x="60495" y="519946"/>
                </a:lnTo>
                <a:lnTo>
                  <a:pt x="60495" y="453096"/>
                </a:lnTo>
                <a:lnTo>
                  <a:pt x="32062" y="402198"/>
                </a:lnTo>
                <a:lnTo>
                  <a:pt x="27549" y="396826"/>
                </a:lnTo>
                <a:lnTo>
                  <a:pt x="21573" y="393807"/>
                </a:lnTo>
                <a:lnTo>
                  <a:pt x="14947" y="393353"/>
                </a:lnTo>
                <a:close/>
              </a:path>
              <a:path w="156210" h="556260">
                <a:moveTo>
                  <a:pt x="60495" y="453096"/>
                </a:moveTo>
                <a:lnTo>
                  <a:pt x="60495" y="519946"/>
                </a:lnTo>
                <a:lnTo>
                  <a:pt x="95170" y="519946"/>
                </a:lnTo>
                <a:lnTo>
                  <a:pt x="95170" y="510822"/>
                </a:lnTo>
                <a:lnTo>
                  <a:pt x="62923" y="510822"/>
                </a:lnTo>
                <a:lnTo>
                  <a:pt x="77833" y="484131"/>
                </a:lnTo>
                <a:lnTo>
                  <a:pt x="60495" y="453096"/>
                </a:lnTo>
                <a:close/>
              </a:path>
              <a:path w="156210" h="556260">
                <a:moveTo>
                  <a:pt x="140718" y="393353"/>
                </a:moveTo>
                <a:lnTo>
                  <a:pt x="134092" y="393807"/>
                </a:lnTo>
                <a:lnTo>
                  <a:pt x="128116" y="396826"/>
                </a:lnTo>
                <a:lnTo>
                  <a:pt x="123603" y="402198"/>
                </a:lnTo>
                <a:lnTo>
                  <a:pt x="95170" y="453096"/>
                </a:lnTo>
                <a:lnTo>
                  <a:pt x="95170" y="519946"/>
                </a:lnTo>
                <a:lnTo>
                  <a:pt x="97879" y="519946"/>
                </a:lnTo>
                <a:lnTo>
                  <a:pt x="153423" y="420429"/>
                </a:lnTo>
                <a:lnTo>
                  <a:pt x="155666" y="413626"/>
                </a:lnTo>
                <a:lnTo>
                  <a:pt x="155243" y="406703"/>
                </a:lnTo>
                <a:lnTo>
                  <a:pt x="152350" y="400456"/>
                </a:lnTo>
                <a:lnTo>
                  <a:pt x="147181" y="395680"/>
                </a:lnTo>
                <a:lnTo>
                  <a:pt x="140718" y="393353"/>
                </a:lnTo>
                <a:close/>
              </a:path>
              <a:path w="156210" h="556260">
                <a:moveTo>
                  <a:pt x="77833" y="484131"/>
                </a:moveTo>
                <a:lnTo>
                  <a:pt x="62923" y="510822"/>
                </a:lnTo>
                <a:lnTo>
                  <a:pt x="92743" y="510822"/>
                </a:lnTo>
                <a:lnTo>
                  <a:pt x="77833" y="484131"/>
                </a:lnTo>
                <a:close/>
              </a:path>
              <a:path w="156210" h="556260">
                <a:moveTo>
                  <a:pt x="95170" y="453096"/>
                </a:moveTo>
                <a:lnTo>
                  <a:pt x="77833" y="484131"/>
                </a:lnTo>
                <a:lnTo>
                  <a:pt x="92743" y="510822"/>
                </a:lnTo>
                <a:lnTo>
                  <a:pt x="95170" y="510822"/>
                </a:lnTo>
                <a:lnTo>
                  <a:pt x="95170" y="453096"/>
                </a:lnTo>
                <a:close/>
              </a:path>
              <a:path w="156210" h="556260">
                <a:moveTo>
                  <a:pt x="95170" y="0"/>
                </a:moveTo>
                <a:lnTo>
                  <a:pt x="60495" y="0"/>
                </a:lnTo>
                <a:lnTo>
                  <a:pt x="60495" y="453096"/>
                </a:lnTo>
                <a:lnTo>
                  <a:pt x="77833" y="484131"/>
                </a:lnTo>
                <a:lnTo>
                  <a:pt x="95170" y="453096"/>
                </a:lnTo>
                <a:lnTo>
                  <a:pt x="95170" y="0"/>
                </a:lnTo>
                <a:close/>
              </a:path>
            </a:pathLst>
          </a:custGeom>
          <a:solidFill>
            <a:srgbClr val="000000"/>
          </a:solidFill>
        </p:spPr>
        <p:txBody>
          <a:bodyPr wrap="square" lIns="0" tIns="0" rIns="0" bIns="0" rtlCol="0"/>
          <a:lstStyle/>
          <a:p>
            <a:endParaRPr/>
          </a:p>
        </p:txBody>
      </p:sp>
      <p:sp>
        <p:nvSpPr>
          <p:cNvPr id="10" name="object 10"/>
          <p:cNvSpPr/>
          <p:nvPr/>
        </p:nvSpPr>
        <p:spPr>
          <a:xfrm>
            <a:off x="4843060" y="3416211"/>
            <a:ext cx="424413" cy="838577"/>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977434" y="3448754"/>
            <a:ext cx="156210" cy="556260"/>
          </a:xfrm>
          <a:custGeom>
            <a:avLst/>
            <a:gdLst/>
            <a:ahLst/>
            <a:cxnLst/>
            <a:rect l="l" t="t" r="r" b="b"/>
            <a:pathLst>
              <a:path w="156210" h="556260">
                <a:moveTo>
                  <a:pt x="14947" y="393361"/>
                </a:moveTo>
                <a:lnTo>
                  <a:pt x="8484" y="395680"/>
                </a:lnTo>
                <a:lnTo>
                  <a:pt x="3315" y="400459"/>
                </a:lnTo>
                <a:lnTo>
                  <a:pt x="422" y="406713"/>
                </a:lnTo>
                <a:lnTo>
                  <a:pt x="0" y="413642"/>
                </a:lnTo>
                <a:lnTo>
                  <a:pt x="2242" y="420447"/>
                </a:lnTo>
                <a:lnTo>
                  <a:pt x="77833" y="555883"/>
                </a:lnTo>
                <a:lnTo>
                  <a:pt x="97890" y="519946"/>
                </a:lnTo>
                <a:lnTo>
                  <a:pt x="60495" y="519946"/>
                </a:lnTo>
                <a:lnTo>
                  <a:pt x="60495" y="453096"/>
                </a:lnTo>
                <a:lnTo>
                  <a:pt x="32062" y="402198"/>
                </a:lnTo>
                <a:lnTo>
                  <a:pt x="27549" y="396829"/>
                </a:lnTo>
                <a:lnTo>
                  <a:pt x="21573" y="393813"/>
                </a:lnTo>
                <a:lnTo>
                  <a:pt x="14947" y="393361"/>
                </a:lnTo>
                <a:close/>
              </a:path>
              <a:path w="156210" h="556260">
                <a:moveTo>
                  <a:pt x="60495" y="453096"/>
                </a:moveTo>
                <a:lnTo>
                  <a:pt x="60495" y="519946"/>
                </a:lnTo>
                <a:lnTo>
                  <a:pt x="95170" y="519946"/>
                </a:lnTo>
                <a:lnTo>
                  <a:pt x="95170" y="510822"/>
                </a:lnTo>
                <a:lnTo>
                  <a:pt x="62923" y="510822"/>
                </a:lnTo>
                <a:lnTo>
                  <a:pt x="77833" y="484131"/>
                </a:lnTo>
                <a:lnTo>
                  <a:pt x="60495" y="453096"/>
                </a:lnTo>
                <a:close/>
              </a:path>
              <a:path w="156210" h="556260">
                <a:moveTo>
                  <a:pt x="140718" y="393361"/>
                </a:moveTo>
                <a:lnTo>
                  <a:pt x="134092" y="393813"/>
                </a:lnTo>
                <a:lnTo>
                  <a:pt x="128116" y="396829"/>
                </a:lnTo>
                <a:lnTo>
                  <a:pt x="123603" y="402198"/>
                </a:lnTo>
                <a:lnTo>
                  <a:pt x="95170" y="453096"/>
                </a:lnTo>
                <a:lnTo>
                  <a:pt x="95170" y="519946"/>
                </a:lnTo>
                <a:lnTo>
                  <a:pt x="97890" y="519946"/>
                </a:lnTo>
                <a:lnTo>
                  <a:pt x="153423" y="420447"/>
                </a:lnTo>
                <a:lnTo>
                  <a:pt x="155666" y="413642"/>
                </a:lnTo>
                <a:lnTo>
                  <a:pt x="155243" y="406713"/>
                </a:lnTo>
                <a:lnTo>
                  <a:pt x="152350" y="400459"/>
                </a:lnTo>
                <a:lnTo>
                  <a:pt x="147181" y="395680"/>
                </a:lnTo>
                <a:lnTo>
                  <a:pt x="140718" y="393361"/>
                </a:lnTo>
                <a:close/>
              </a:path>
              <a:path w="156210" h="556260">
                <a:moveTo>
                  <a:pt x="77833" y="484131"/>
                </a:moveTo>
                <a:lnTo>
                  <a:pt x="62923" y="510822"/>
                </a:lnTo>
                <a:lnTo>
                  <a:pt x="92743" y="510822"/>
                </a:lnTo>
                <a:lnTo>
                  <a:pt x="77833" y="484131"/>
                </a:lnTo>
                <a:close/>
              </a:path>
              <a:path w="156210" h="556260">
                <a:moveTo>
                  <a:pt x="95170" y="453096"/>
                </a:moveTo>
                <a:lnTo>
                  <a:pt x="77833" y="484131"/>
                </a:lnTo>
                <a:lnTo>
                  <a:pt x="92743" y="510822"/>
                </a:lnTo>
                <a:lnTo>
                  <a:pt x="95170" y="510822"/>
                </a:lnTo>
                <a:lnTo>
                  <a:pt x="95170" y="453096"/>
                </a:lnTo>
                <a:close/>
              </a:path>
              <a:path w="156210" h="556260">
                <a:moveTo>
                  <a:pt x="95170" y="0"/>
                </a:moveTo>
                <a:lnTo>
                  <a:pt x="60495" y="0"/>
                </a:lnTo>
                <a:lnTo>
                  <a:pt x="60495" y="453096"/>
                </a:lnTo>
                <a:lnTo>
                  <a:pt x="77833" y="484131"/>
                </a:lnTo>
                <a:lnTo>
                  <a:pt x="95170" y="453096"/>
                </a:lnTo>
                <a:lnTo>
                  <a:pt x="95170" y="0"/>
                </a:lnTo>
                <a:close/>
              </a:path>
            </a:pathLst>
          </a:custGeom>
          <a:solidFill>
            <a:srgbClr val="000000"/>
          </a:solid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404571"/>
            <a:ext cx="4745990" cy="360680"/>
          </a:xfrm>
          <a:prstGeom prst="rect">
            <a:avLst/>
          </a:prstGeom>
        </p:spPr>
        <p:txBody>
          <a:bodyPr vert="horz" wrap="square" lIns="0" tIns="12065" rIns="0" bIns="0" rtlCol="0">
            <a:spAutoFit/>
          </a:bodyPr>
          <a:lstStyle/>
          <a:p>
            <a:pPr marL="12700">
              <a:lnSpc>
                <a:spcPct val="100000"/>
              </a:lnSpc>
              <a:spcBef>
                <a:spcPts val="95"/>
              </a:spcBef>
            </a:pPr>
            <a:r>
              <a:rPr spc="-5" dirty="0"/>
              <a:t>RADIOACTIVE</a:t>
            </a:r>
            <a:r>
              <a:rPr spc="-30" dirty="0"/>
              <a:t> CONTAMINATION:-</a:t>
            </a:r>
          </a:p>
        </p:txBody>
      </p:sp>
      <p:sp>
        <p:nvSpPr>
          <p:cNvPr id="3" name="object 3"/>
          <p:cNvSpPr txBox="1"/>
          <p:nvPr/>
        </p:nvSpPr>
        <p:spPr>
          <a:xfrm>
            <a:off x="78739" y="649884"/>
            <a:ext cx="8987790" cy="4552315"/>
          </a:xfrm>
          <a:prstGeom prst="rect">
            <a:avLst/>
          </a:prstGeom>
        </p:spPr>
        <p:txBody>
          <a:bodyPr vert="horz" wrap="square" lIns="0" tIns="12700" rIns="0" bIns="0" rtlCol="0">
            <a:spAutoFit/>
          </a:bodyPr>
          <a:lstStyle/>
          <a:p>
            <a:pPr marL="355600" marR="158115" indent="-342900" algn="just">
              <a:lnSpc>
                <a:spcPct val="150000"/>
              </a:lnSpc>
              <a:spcBef>
                <a:spcPts val="100"/>
              </a:spcBef>
              <a:buFont typeface="Wingdings"/>
              <a:buChar char=""/>
              <a:tabLst>
                <a:tab pos="355600" algn="l"/>
              </a:tabLst>
            </a:pPr>
            <a:r>
              <a:rPr sz="2200" spc="-5" dirty="0">
                <a:latin typeface="Times New Roman"/>
                <a:cs typeface="Times New Roman"/>
              </a:rPr>
              <a:t>A certain amount </a:t>
            </a:r>
            <a:r>
              <a:rPr sz="2200" dirty="0">
                <a:latin typeface="Times New Roman"/>
                <a:cs typeface="Times New Roman"/>
              </a:rPr>
              <a:t>of </a:t>
            </a:r>
            <a:r>
              <a:rPr sz="2200" spc="-5" dirty="0">
                <a:latin typeface="Times New Roman"/>
                <a:cs typeface="Times New Roman"/>
              </a:rPr>
              <a:t>exposure to ionizing radiation cannot </a:t>
            </a:r>
            <a:r>
              <a:rPr sz="2200" dirty="0">
                <a:latin typeface="Times New Roman"/>
                <a:cs typeface="Times New Roman"/>
              </a:rPr>
              <a:t>be </a:t>
            </a:r>
            <a:r>
              <a:rPr sz="2200" spc="-5" dirty="0">
                <a:latin typeface="Times New Roman"/>
                <a:cs typeface="Times New Roman"/>
              </a:rPr>
              <a:t>avoided since  there </a:t>
            </a:r>
            <a:r>
              <a:rPr sz="2200" dirty="0">
                <a:latin typeface="Times New Roman"/>
                <a:cs typeface="Times New Roman"/>
              </a:rPr>
              <a:t>are </a:t>
            </a:r>
            <a:r>
              <a:rPr sz="2200" spc="-5" dirty="0">
                <a:latin typeface="Times New Roman"/>
                <a:cs typeface="Times New Roman"/>
              </a:rPr>
              <a:t>many sources, including radionuclides occurring naturally in </a:t>
            </a:r>
            <a:r>
              <a:rPr sz="2200" spc="-10" dirty="0">
                <a:latin typeface="Times New Roman"/>
                <a:cs typeface="Times New Roman"/>
              </a:rPr>
              <a:t>the  </a:t>
            </a:r>
            <a:r>
              <a:rPr sz="2200" dirty="0">
                <a:latin typeface="Times New Roman"/>
                <a:cs typeface="Times New Roman"/>
              </a:rPr>
              <a:t>ground </a:t>
            </a:r>
            <a:r>
              <a:rPr sz="2200" spc="-5" dirty="0">
                <a:latin typeface="Times New Roman"/>
                <a:cs typeface="Times New Roman"/>
              </a:rPr>
              <a:t>and the atmosphere.</a:t>
            </a:r>
            <a:endParaRPr sz="2200">
              <a:latin typeface="Times New Roman"/>
              <a:cs typeface="Times New Roman"/>
            </a:endParaRPr>
          </a:p>
          <a:p>
            <a:pPr marL="88265">
              <a:lnSpc>
                <a:spcPct val="100000"/>
              </a:lnSpc>
              <a:spcBef>
                <a:spcPts val="1789"/>
              </a:spcBef>
            </a:pPr>
            <a:r>
              <a:rPr sz="2200" b="1" spc="-5" dirty="0">
                <a:solidFill>
                  <a:srgbClr val="4FCEFF"/>
                </a:solidFill>
                <a:latin typeface="Times New Roman"/>
                <a:cs typeface="Times New Roman"/>
              </a:rPr>
              <a:t>Method </a:t>
            </a:r>
            <a:r>
              <a:rPr sz="2200" b="1" dirty="0">
                <a:solidFill>
                  <a:srgbClr val="4FCEFF"/>
                </a:solidFill>
                <a:latin typeface="Times New Roman"/>
                <a:cs typeface="Times New Roman"/>
              </a:rPr>
              <a:t>of</a:t>
            </a:r>
            <a:r>
              <a:rPr sz="2200" b="1" spc="10" dirty="0">
                <a:solidFill>
                  <a:srgbClr val="4FCEFF"/>
                </a:solidFill>
                <a:latin typeface="Times New Roman"/>
                <a:cs typeface="Times New Roman"/>
              </a:rPr>
              <a:t> </a:t>
            </a:r>
            <a:r>
              <a:rPr sz="2200" b="1" spc="-10" dirty="0">
                <a:solidFill>
                  <a:srgbClr val="4FCEFF"/>
                </a:solidFill>
                <a:latin typeface="Times New Roman"/>
                <a:cs typeface="Times New Roman"/>
              </a:rPr>
              <a:t>measurement:-</a:t>
            </a:r>
            <a:endParaRPr sz="2200">
              <a:latin typeface="Times New Roman"/>
              <a:cs typeface="Times New Roman"/>
            </a:endParaRPr>
          </a:p>
          <a:p>
            <a:pPr marL="88265">
              <a:lnSpc>
                <a:spcPct val="100000"/>
              </a:lnSpc>
              <a:spcBef>
                <a:spcPts val="850"/>
              </a:spcBef>
            </a:pPr>
            <a:r>
              <a:rPr sz="2200" spc="-5" dirty="0">
                <a:latin typeface="Times New Roman"/>
                <a:cs typeface="Times New Roman"/>
              </a:rPr>
              <a:t>Since</a:t>
            </a:r>
            <a:r>
              <a:rPr sz="2200" spc="295" dirty="0">
                <a:latin typeface="Times New Roman"/>
                <a:cs typeface="Times New Roman"/>
              </a:rPr>
              <a:t> </a:t>
            </a:r>
            <a:r>
              <a:rPr sz="2200" spc="-5" dirty="0">
                <a:latin typeface="Times New Roman"/>
                <a:cs typeface="Times New Roman"/>
              </a:rPr>
              <a:t>radionuclides</a:t>
            </a:r>
            <a:r>
              <a:rPr sz="2200" spc="300" dirty="0">
                <a:latin typeface="Times New Roman"/>
                <a:cs typeface="Times New Roman"/>
              </a:rPr>
              <a:t> </a:t>
            </a:r>
            <a:r>
              <a:rPr sz="2200" dirty="0">
                <a:latin typeface="Times New Roman"/>
                <a:cs typeface="Times New Roman"/>
              </a:rPr>
              <a:t>from</a:t>
            </a:r>
            <a:r>
              <a:rPr sz="2200" spc="305" dirty="0">
                <a:latin typeface="Times New Roman"/>
                <a:cs typeface="Times New Roman"/>
              </a:rPr>
              <a:t> </a:t>
            </a:r>
            <a:r>
              <a:rPr sz="2200" spc="-5" dirty="0">
                <a:latin typeface="Times New Roman"/>
                <a:cs typeface="Times New Roman"/>
              </a:rPr>
              <a:t>accidental</a:t>
            </a:r>
            <a:r>
              <a:rPr sz="2200" spc="310" dirty="0">
                <a:latin typeface="Times New Roman"/>
                <a:cs typeface="Times New Roman"/>
              </a:rPr>
              <a:t> </a:t>
            </a:r>
            <a:r>
              <a:rPr sz="2200" spc="-10" dirty="0">
                <a:latin typeface="Times New Roman"/>
                <a:cs typeface="Times New Roman"/>
              </a:rPr>
              <a:t>discharges</a:t>
            </a:r>
            <a:r>
              <a:rPr sz="2200" spc="305" dirty="0">
                <a:latin typeface="Times New Roman"/>
                <a:cs typeface="Times New Roman"/>
              </a:rPr>
              <a:t> </a:t>
            </a:r>
            <a:r>
              <a:rPr sz="2200" spc="-5" dirty="0">
                <a:latin typeface="Times New Roman"/>
                <a:cs typeface="Times New Roman"/>
              </a:rPr>
              <a:t>vary</a:t>
            </a:r>
            <a:r>
              <a:rPr sz="2200" spc="315" dirty="0">
                <a:latin typeface="Times New Roman"/>
                <a:cs typeface="Times New Roman"/>
              </a:rPr>
              <a:t> </a:t>
            </a:r>
            <a:r>
              <a:rPr sz="2200" spc="-5" dirty="0">
                <a:latin typeface="Times New Roman"/>
                <a:cs typeface="Times New Roman"/>
              </a:rPr>
              <a:t>with</a:t>
            </a:r>
            <a:r>
              <a:rPr sz="2200" spc="310" dirty="0">
                <a:latin typeface="Times New Roman"/>
                <a:cs typeface="Times New Roman"/>
              </a:rPr>
              <a:t> </a:t>
            </a:r>
            <a:r>
              <a:rPr sz="2200" spc="-5" dirty="0">
                <a:latin typeface="Times New Roman"/>
                <a:cs typeface="Times New Roman"/>
              </a:rPr>
              <a:t>the</a:t>
            </a:r>
            <a:r>
              <a:rPr sz="2200" spc="305" dirty="0">
                <a:latin typeface="Times New Roman"/>
                <a:cs typeface="Times New Roman"/>
              </a:rPr>
              <a:t> </a:t>
            </a:r>
            <a:r>
              <a:rPr sz="2200" spc="-5" dirty="0">
                <a:latin typeface="Times New Roman"/>
                <a:cs typeface="Times New Roman"/>
              </a:rPr>
              <a:t>type</a:t>
            </a:r>
            <a:r>
              <a:rPr sz="2200" spc="290" dirty="0">
                <a:latin typeface="Times New Roman"/>
                <a:cs typeface="Times New Roman"/>
              </a:rPr>
              <a:t> </a:t>
            </a:r>
            <a:r>
              <a:rPr sz="2200" dirty="0">
                <a:latin typeface="Times New Roman"/>
                <a:cs typeface="Times New Roman"/>
              </a:rPr>
              <a:t>of</a:t>
            </a:r>
            <a:r>
              <a:rPr sz="2200" spc="305" dirty="0">
                <a:latin typeface="Times New Roman"/>
                <a:cs typeface="Times New Roman"/>
              </a:rPr>
              <a:t> </a:t>
            </a:r>
            <a:r>
              <a:rPr sz="2200" spc="-5" dirty="0">
                <a:latin typeface="Times New Roman"/>
                <a:cs typeface="Times New Roman"/>
              </a:rPr>
              <a:t>facility</a:t>
            </a:r>
            <a:endParaRPr sz="2200">
              <a:latin typeface="Times New Roman"/>
              <a:cs typeface="Times New Roman"/>
            </a:endParaRPr>
          </a:p>
          <a:p>
            <a:pPr marL="88265" marR="5080" algn="just">
              <a:lnSpc>
                <a:spcPct val="150000"/>
              </a:lnSpc>
            </a:pPr>
            <a:r>
              <a:rPr sz="2200" spc="-5" dirty="0">
                <a:latin typeface="Times New Roman"/>
                <a:cs typeface="Times New Roman"/>
              </a:rPr>
              <a:t>involved, a generalized method </a:t>
            </a:r>
            <a:r>
              <a:rPr sz="2200" dirty="0">
                <a:latin typeface="Times New Roman"/>
                <a:cs typeface="Times New Roman"/>
              </a:rPr>
              <a:t>of </a:t>
            </a:r>
            <a:r>
              <a:rPr sz="2200" spc="-5" dirty="0">
                <a:latin typeface="Times New Roman"/>
                <a:cs typeface="Times New Roman"/>
              </a:rPr>
              <a:t>measurement is </a:t>
            </a:r>
            <a:r>
              <a:rPr sz="2200" spc="-10" dirty="0">
                <a:latin typeface="Times New Roman"/>
                <a:cs typeface="Times New Roman"/>
              </a:rPr>
              <a:t>so </a:t>
            </a:r>
            <a:r>
              <a:rPr sz="2200" spc="-5" dirty="0">
                <a:latin typeface="Times New Roman"/>
                <a:cs typeface="Times New Roman"/>
              </a:rPr>
              <a:t>far not available.  </a:t>
            </a:r>
            <a:r>
              <a:rPr sz="2200" spc="-15" dirty="0">
                <a:latin typeface="Times New Roman"/>
                <a:cs typeface="Times New Roman"/>
              </a:rPr>
              <a:t>However, </a:t>
            </a:r>
            <a:r>
              <a:rPr sz="2200" spc="-5" dirty="0">
                <a:latin typeface="Times New Roman"/>
                <a:cs typeface="Times New Roman"/>
              </a:rPr>
              <a:t>should </a:t>
            </a:r>
            <a:r>
              <a:rPr sz="2200" spc="-10" dirty="0">
                <a:latin typeface="Times New Roman"/>
                <a:cs typeface="Times New Roman"/>
              </a:rPr>
              <a:t>such </a:t>
            </a:r>
            <a:r>
              <a:rPr sz="2200" spc="-5" dirty="0">
                <a:latin typeface="Times New Roman"/>
                <a:cs typeface="Times New Roman"/>
              </a:rPr>
              <a:t>contamination </a:t>
            </a:r>
            <a:r>
              <a:rPr sz="2200" dirty="0">
                <a:latin typeface="Times New Roman"/>
                <a:cs typeface="Times New Roman"/>
              </a:rPr>
              <a:t>be of </a:t>
            </a:r>
            <a:r>
              <a:rPr sz="2200" spc="-5" dirty="0">
                <a:latin typeface="Times New Roman"/>
                <a:cs typeface="Times New Roman"/>
              </a:rPr>
              <a:t>concern, suspect samples </a:t>
            </a:r>
            <a:r>
              <a:rPr sz="2200" spc="-10" dirty="0">
                <a:latin typeface="Times New Roman"/>
                <a:cs typeface="Times New Roman"/>
              </a:rPr>
              <a:t>can </a:t>
            </a:r>
            <a:r>
              <a:rPr sz="2200" dirty="0">
                <a:latin typeface="Times New Roman"/>
                <a:cs typeface="Times New Roman"/>
              </a:rPr>
              <a:t>be  analysed </a:t>
            </a:r>
            <a:r>
              <a:rPr sz="2200" spc="-10" dirty="0">
                <a:latin typeface="Times New Roman"/>
                <a:cs typeface="Times New Roman"/>
              </a:rPr>
              <a:t>by </a:t>
            </a:r>
            <a:r>
              <a:rPr sz="2200" spc="-5" dirty="0">
                <a:latin typeface="Times New Roman"/>
                <a:cs typeface="Times New Roman"/>
              </a:rPr>
              <a:t>a competent </a:t>
            </a:r>
            <a:r>
              <a:rPr sz="2200" spc="-15" dirty="0">
                <a:latin typeface="Times New Roman"/>
                <a:cs typeface="Times New Roman"/>
              </a:rPr>
              <a:t>laboratory. </a:t>
            </a:r>
            <a:r>
              <a:rPr sz="2200" spc="-5" dirty="0">
                <a:latin typeface="Times New Roman"/>
                <a:cs typeface="Times New Roman"/>
              </a:rPr>
              <a:t>Details </a:t>
            </a:r>
            <a:r>
              <a:rPr sz="2200" spc="5" dirty="0">
                <a:latin typeface="Times New Roman"/>
                <a:cs typeface="Times New Roman"/>
              </a:rPr>
              <a:t>of </a:t>
            </a:r>
            <a:r>
              <a:rPr sz="2200" spc="-5" dirty="0">
                <a:latin typeface="Times New Roman"/>
                <a:cs typeface="Times New Roman"/>
              </a:rPr>
              <a:t>laboratory techniques are  available from the International Atomic </a:t>
            </a:r>
            <a:r>
              <a:rPr sz="2200" spc="-10" dirty="0">
                <a:latin typeface="Times New Roman"/>
                <a:cs typeface="Times New Roman"/>
              </a:rPr>
              <a:t>Energy </a:t>
            </a:r>
            <a:r>
              <a:rPr sz="2200" spc="-5" dirty="0">
                <a:latin typeface="Times New Roman"/>
                <a:cs typeface="Times New Roman"/>
              </a:rPr>
              <a:t>Agency</a:t>
            </a:r>
            <a:r>
              <a:rPr sz="2200" spc="-120" dirty="0">
                <a:latin typeface="Times New Roman"/>
                <a:cs typeface="Times New Roman"/>
              </a:rPr>
              <a:t> </a:t>
            </a:r>
            <a:r>
              <a:rPr sz="2200" spc="-5" dirty="0">
                <a:latin typeface="Times New Roman"/>
                <a:cs typeface="Times New Roman"/>
              </a:rPr>
              <a:t>(IAEA).</a:t>
            </a:r>
            <a:endParaRPr sz="22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381000"/>
            <a:ext cx="8752449" cy="5943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476" y="360375"/>
            <a:ext cx="8503285" cy="4850130"/>
          </a:xfrm>
          <a:prstGeom prst="rect">
            <a:avLst/>
          </a:prstGeom>
        </p:spPr>
        <p:txBody>
          <a:bodyPr vert="horz" wrap="square" lIns="0" tIns="12065" rIns="0" bIns="0" rtlCol="0">
            <a:spAutoFit/>
          </a:bodyPr>
          <a:lstStyle/>
          <a:p>
            <a:pPr marL="181610">
              <a:lnSpc>
                <a:spcPct val="100000"/>
              </a:lnSpc>
              <a:spcBef>
                <a:spcPts val="95"/>
              </a:spcBef>
            </a:pPr>
            <a:r>
              <a:rPr sz="2200" b="1" spc="-5" dirty="0">
                <a:solidFill>
                  <a:srgbClr val="FF0000"/>
                </a:solidFill>
                <a:latin typeface="Times New Roman"/>
                <a:cs typeface="Times New Roman"/>
              </a:rPr>
              <a:t>NEED </a:t>
            </a:r>
            <a:r>
              <a:rPr sz="2200" b="1" spc="-10" dirty="0">
                <a:solidFill>
                  <a:srgbClr val="FF0000"/>
                </a:solidFill>
                <a:latin typeface="Times New Roman"/>
                <a:cs typeface="Times New Roman"/>
              </a:rPr>
              <a:t>OF</a:t>
            </a:r>
            <a:r>
              <a:rPr sz="2200" b="1" spc="-70" dirty="0">
                <a:solidFill>
                  <a:srgbClr val="FF0000"/>
                </a:solidFill>
                <a:latin typeface="Times New Roman"/>
                <a:cs typeface="Times New Roman"/>
              </a:rPr>
              <a:t> </a:t>
            </a:r>
            <a:r>
              <a:rPr sz="2200" b="1" spc="-25" dirty="0">
                <a:solidFill>
                  <a:srgbClr val="FF0000"/>
                </a:solidFill>
                <a:latin typeface="Times New Roman"/>
                <a:cs typeface="Times New Roman"/>
              </a:rPr>
              <a:t>STANDARDIZATION:-</a:t>
            </a:r>
            <a:endParaRPr sz="2200" dirty="0">
              <a:latin typeface="Times New Roman"/>
              <a:cs typeface="Times New Roman"/>
            </a:endParaRPr>
          </a:p>
          <a:p>
            <a:pPr marL="299085" marR="5080" indent="-286385">
              <a:lnSpc>
                <a:spcPct val="150000"/>
              </a:lnSpc>
              <a:spcBef>
                <a:spcPts val="790"/>
              </a:spcBef>
              <a:buFont typeface="Wingdings"/>
              <a:buChar char=""/>
              <a:tabLst>
                <a:tab pos="299720" algn="l"/>
                <a:tab pos="1250315" algn="l"/>
                <a:tab pos="2725420" algn="l"/>
                <a:tab pos="4182745" algn="l"/>
                <a:tab pos="4998085" algn="l"/>
                <a:tab pos="6473825" algn="l"/>
                <a:tab pos="8051165" algn="l"/>
              </a:tabLst>
            </a:pPr>
            <a:r>
              <a:rPr sz="2400" spc="-10" dirty="0">
                <a:latin typeface="Times New Roman"/>
                <a:cs typeface="Times New Roman"/>
              </a:rPr>
              <a:t>W</a:t>
            </a:r>
            <a:r>
              <a:rPr sz="2400" dirty="0">
                <a:latin typeface="Times New Roman"/>
                <a:cs typeface="Times New Roman"/>
              </a:rPr>
              <a:t>hen	t</a:t>
            </a:r>
            <a:r>
              <a:rPr sz="2400" spc="5" dirty="0">
                <a:latin typeface="Times New Roman"/>
                <a:cs typeface="Times New Roman"/>
              </a:rPr>
              <a:t>r</a:t>
            </a:r>
            <a:r>
              <a:rPr sz="2400" dirty="0">
                <a:latin typeface="Times New Roman"/>
                <a:cs typeface="Times New Roman"/>
              </a:rPr>
              <a:t>a</a:t>
            </a:r>
            <a:r>
              <a:rPr sz="2400" spc="-10" dirty="0">
                <a:latin typeface="Times New Roman"/>
                <a:cs typeface="Times New Roman"/>
              </a:rPr>
              <a:t>d</a:t>
            </a:r>
            <a:r>
              <a:rPr sz="2400" dirty="0">
                <a:latin typeface="Times New Roman"/>
                <a:cs typeface="Times New Roman"/>
              </a:rPr>
              <a:t>i</a:t>
            </a:r>
            <a:r>
              <a:rPr sz="2400" spc="-15" dirty="0">
                <a:latin typeface="Times New Roman"/>
                <a:cs typeface="Times New Roman"/>
              </a:rPr>
              <a:t>t</a:t>
            </a:r>
            <a:r>
              <a:rPr sz="2400" dirty="0">
                <a:latin typeface="Times New Roman"/>
                <a:cs typeface="Times New Roman"/>
              </a:rPr>
              <a:t>ional	</a:t>
            </a:r>
            <a:r>
              <a:rPr sz="2400" spc="-20" dirty="0">
                <a:latin typeface="Times New Roman"/>
                <a:cs typeface="Times New Roman"/>
              </a:rPr>
              <a:t>m</a:t>
            </a:r>
            <a:r>
              <a:rPr sz="2400" dirty="0">
                <a:latin typeface="Times New Roman"/>
                <a:cs typeface="Times New Roman"/>
              </a:rPr>
              <a:t>edici</a:t>
            </a:r>
            <a:r>
              <a:rPr sz="2400" spc="-10" dirty="0">
                <a:latin typeface="Times New Roman"/>
                <a:cs typeface="Times New Roman"/>
              </a:rPr>
              <a:t>n</a:t>
            </a:r>
            <a:r>
              <a:rPr sz="2400" spc="-5" dirty="0">
                <a:latin typeface="Times New Roman"/>
                <a:cs typeface="Times New Roman"/>
              </a:rPr>
              <a:t>es</a:t>
            </a:r>
            <a:r>
              <a:rPr sz="2400" dirty="0">
                <a:latin typeface="Times New Roman"/>
                <a:cs typeface="Times New Roman"/>
              </a:rPr>
              <a:t>	were	dev</a:t>
            </a:r>
            <a:r>
              <a:rPr sz="2400" spc="-10" dirty="0">
                <a:latin typeface="Times New Roman"/>
                <a:cs typeface="Times New Roman"/>
              </a:rPr>
              <a:t>e</a:t>
            </a:r>
            <a:r>
              <a:rPr sz="2400" dirty="0">
                <a:latin typeface="Times New Roman"/>
                <a:cs typeface="Times New Roman"/>
              </a:rPr>
              <a:t>loped	technolo</a:t>
            </a:r>
            <a:r>
              <a:rPr sz="2400" spc="-10" dirty="0">
                <a:latin typeface="Times New Roman"/>
                <a:cs typeface="Times New Roman"/>
              </a:rPr>
              <a:t>g</a:t>
            </a:r>
            <a:r>
              <a:rPr sz="2400" dirty="0">
                <a:latin typeface="Times New Roman"/>
                <a:cs typeface="Times New Roman"/>
              </a:rPr>
              <a:t>y	a</a:t>
            </a:r>
            <a:r>
              <a:rPr sz="2400" spc="-10" dirty="0">
                <a:latin typeface="Times New Roman"/>
                <a:cs typeface="Times New Roman"/>
              </a:rPr>
              <a:t>n</a:t>
            </a:r>
            <a:r>
              <a:rPr sz="2400" dirty="0">
                <a:latin typeface="Times New Roman"/>
                <a:cs typeface="Times New Roman"/>
              </a:rPr>
              <a:t>d  concept of </a:t>
            </a:r>
            <a:r>
              <a:rPr sz="2400" spc="-5" dirty="0">
                <a:latin typeface="Times New Roman"/>
                <a:cs typeface="Times New Roman"/>
              </a:rPr>
              <a:t>standardization was </a:t>
            </a:r>
            <a:r>
              <a:rPr sz="2400" dirty="0">
                <a:latin typeface="Times New Roman"/>
                <a:cs typeface="Times New Roman"/>
              </a:rPr>
              <a:t>quite</a:t>
            </a:r>
            <a:r>
              <a:rPr sz="2400" spc="-110" dirty="0">
                <a:latin typeface="Times New Roman"/>
                <a:cs typeface="Times New Roman"/>
              </a:rPr>
              <a:t> </a:t>
            </a:r>
            <a:r>
              <a:rPr sz="2400" spc="-5" dirty="0">
                <a:latin typeface="Times New Roman"/>
                <a:cs typeface="Times New Roman"/>
              </a:rPr>
              <a:t>different.</a:t>
            </a:r>
            <a:endParaRPr sz="2400" dirty="0">
              <a:latin typeface="Times New Roman"/>
              <a:cs typeface="Times New Roman"/>
            </a:endParaRPr>
          </a:p>
          <a:p>
            <a:pPr marL="299085" marR="6350" indent="-286385">
              <a:lnSpc>
                <a:spcPct val="150000"/>
              </a:lnSpc>
              <a:buFont typeface="Wingdings"/>
              <a:buChar char=""/>
              <a:tabLst>
                <a:tab pos="299720" algn="l"/>
                <a:tab pos="1314450" algn="l"/>
                <a:tab pos="1954530" algn="l"/>
                <a:tab pos="3205480" algn="l"/>
                <a:tab pos="3999865" algn="l"/>
                <a:tab pos="4568190" algn="l"/>
                <a:tab pos="5198110" algn="l"/>
                <a:tab pos="6263005" algn="l"/>
                <a:tab pos="6665595" algn="l"/>
                <a:tab pos="7966075" algn="l"/>
              </a:tabLst>
            </a:pPr>
            <a:r>
              <a:rPr sz="2400" dirty="0">
                <a:latin typeface="Times New Roman"/>
                <a:cs typeface="Times New Roman"/>
              </a:rPr>
              <a:t>During	</a:t>
            </a:r>
            <a:r>
              <a:rPr sz="2400" spc="-5" dirty="0">
                <a:latin typeface="Times New Roman"/>
                <a:cs typeface="Times New Roman"/>
              </a:rPr>
              <a:t>pa</a:t>
            </a:r>
            <a:r>
              <a:rPr sz="2400" spc="-15" dirty="0">
                <a:latin typeface="Times New Roman"/>
                <a:cs typeface="Times New Roman"/>
              </a:rPr>
              <a:t>s</a:t>
            </a:r>
            <a:r>
              <a:rPr sz="2400" dirty="0">
                <a:latin typeface="Times New Roman"/>
                <a:cs typeface="Times New Roman"/>
              </a:rPr>
              <a:t>t	thou</a:t>
            </a:r>
            <a:r>
              <a:rPr sz="2400" spc="5" dirty="0">
                <a:latin typeface="Times New Roman"/>
                <a:cs typeface="Times New Roman"/>
              </a:rPr>
              <a:t>s</a:t>
            </a:r>
            <a:r>
              <a:rPr sz="2400" dirty="0">
                <a:latin typeface="Times New Roman"/>
                <a:cs typeface="Times New Roman"/>
              </a:rPr>
              <a:t>and	</a:t>
            </a:r>
            <a:r>
              <a:rPr sz="2400" spc="-15" dirty="0">
                <a:latin typeface="Times New Roman"/>
                <a:cs typeface="Times New Roman"/>
              </a:rPr>
              <a:t>y</a:t>
            </a:r>
            <a:r>
              <a:rPr sz="2400" dirty="0">
                <a:latin typeface="Times New Roman"/>
                <a:cs typeface="Times New Roman"/>
              </a:rPr>
              <a:t>ea</a:t>
            </a:r>
            <a:r>
              <a:rPr sz="2400" spc="5" dirty="0">
                <a:latin typeface="Times New Roman"/>
                <a:cs typeface="Times New Roman"/>
              </a:rPr>
              <a:t>r</a:t>
            </a:r>
            <a:r>
              <a:rPr sz="2400" spc="-5" dirty="0">
                <a:latin typeface="Times New Roman"/>
                <a:cs typeface="Times New Roman"/>
              </a:rPr>
              <a:t>s</a:t>
            </a:r>
            <a:r>
              <a:rPr sz="2400" dirty="0">
                <a:latin typeface="Times New Roman"/>
                <a:cs typeface="Times New Roman"/>
              </a:rPr>
              <a:t>	dy</a:t>
            </a:r>
            <a:r>
              <a:rPr sz="2400" spc="-15" dirty="0">
                <a:latin typeface="Times New Roman"/>
                <a:cs typeface="Times New Roman"/>
              </a:rPr>
              <a:t>n</a:t>
            </a:r>
            <a:r>
              <a:rPr sz="2400" dirty="0">
                <a:latin typeface="Times New Roman"/>
                <a:cs typeface="Times New Roman"/>
              </a:rPr>
              <a:t>a</a:t>
            </a:r>
            <a:r>
              <a:rPr sz="2400" spc="-20" dirty="0">
                <a:latin typeface="Times New Roman"/>
                <a:cs typeface="Times New Roman"/>
              </a:rPr>
              <a:t>m</a:t>
            </a:r>
            <a:r>
              <a:rPr sz="2400" dirty="0">
                <a:latin typeface="Times New Roman"/>
                <a:cs typeface="Times New Roman"/>
              </a:rPr>
              <a:t>ic	</a:t>
            </a:r>
            <a:r>
              <a:rPr sz="2400" spc="-5" dirty="0">
                <a:latin typeface="Times New Roman"/>
                <a:cs typeface="Times New Roman"/>
              </a:rPr>
              <a:t>process</a:t>
            </a:r>
            <a:r>
              <a:rPr sz="2400" dirty="0">
                <a:latin typeface="Times New Roman"/>
                <a:cs typeface="Times New Roman"/>
              </a:rPr>
              <a:t>	</a:t>
            </a:r>
            <a:r>
              <a:rPr sz="2400" spc="-15" dirty="0">
                <a:latin typeface="Times New Roman"/>
                <a:cs typeface="Times New Roman"/>
              </a:rPr>
              <a:t>o</a:t>
            </a:r>
            <a:r>
              <a:rPr sz="2400" dirty="0">
                <a:latin typeface="Times New Roman"/>
                <a:cs typeface="Times New Roman"/>
              </a:rPr>
              <a:t>f	evolution	</a:t>
            </a:r>
            <a:r>
              <a:rPr sz="2400" spc="-20" dirty="0">
                <a:latin typeface="Times New Roman"/>
                <a:cs typeface="Times New Roman"/>
              </a:rPr>
              <a:t>m</a:t>
            </a:r>
            <a:r>
              <a:rPr sz="2400" dirty="0">
                <a:latin typeface="Times New Roman"/>
                <a:cs typeface="Times New Roman"/>
              </a:rPr>
              <a:t>ay  have changed the identity</a:t>
            </a:r>
            <a:r>
              <a:rPr sz="2400" spc="-55" dirty="0">
                <a:latin typeface="Times New Roman"/>
                <a:cs typeface="Times New Roman"/>
              </a:rPr>
              <a:t> </a:t>
            </a:r>
            <a:r>
              <a:rPr sz="2400" dirty="0">
                <a:latin typeface="Times New Roman"/>
                <a:cs typeface="Times New Roman"/>
              </a:rPr>
              <a:t>of plant	material.</a:t>
            </a:r>
          </a:p>
          <a:p>
            <a:pPr marL="299085" marR="5080" indent="-286385">
              <a:lnSpc>
                <a:spcPts val="4320"/>
              </a:lnSpc>
              <a:spcBef>
                <a:spcPts val="385"/>
              </a:spcBef>
              <a:buFont typeface="Wingdings"/>
              <a:buChar char=""/>
              <a:tabLst>
                <a:tab pos="299720" algn="l"/>
                <a:tab pos="958850" algn="l"/>
                <a:tab pos="1349375" algn="l"/>
                <a:tab pos="3839845" algn="l"/>
                <a:tab pos="4804410" algn="l"/>
                <a:tab pos="5210175" algn="l"/>
                <a:tab pos="6327140" algn="l"/>
                <a:tab pos="6936740" algn="l"/>
                <a:tab pos="8086090" algn="l"/>
              </a:tabLst>
            </a:pPr>
            <a:r>
              <a:rPr sz="2400" spc="-5" dirty="0">
                <a:latin typeface="Times New Roman"/>
                <a:cs typeface="Times New Roman"/>
              </a:rPr>
              <a:t>Due	</a:t>
            </a:r>
            <a:r>
              <a:rPr sz="2400" spc="5" dirty="0">
                <a:latin typeface="Times New Roman"/>
                <a:cs typeface="Times New Roman"/>
              </a:rPr>
              <a:t>t</a:t>
            </a:r>
            <a:r>
              <a:rPr sz="2400" dirty="0">
                <a:latin typeface="Times New Roman"/>
                <a:cs typeface="Times New Roman"/>
              </a:rPr>
              <a:t>o	c</a:t>
            </a:r>
            <a:r>
              <a:rPr sz="2400" spc="-10" dirty="0">
                <a:latin typeface="Times New Roman"/>
                <a:cs typeface="Times New Roman"/>
              </a:rPr>
              <a:t>om</a:t>
            </a:r>
            <a:r>
              <a:rPr sz="2400" spc="-20" dirty="0">
                <a:latin typeface="Times New Roman"/>
                <a:cs typeface="Times New Roman"/>
              </a:rPr>
              <a:t>m</a:t>
            </a:r>
            <a:r>
              <a:rPr sz="2400" dirty="0">
                <a:latin typeface="Times New Roman"/>
                <a:cs typeface="Times New Roman"/>
              </a:rPr>
              <a:t>er</a:t>
            </a:r>
            <a:r>
              <a:rPr sz="2400" spc="5" dirty="0">
                <a:latin typeface="Times New Roman"/>
                <a:cs typeface="Times New Roman"/>
              </a:rPr>
              <a:t>c</a:t>
            </a:r>
            <a:r>
              <a:rPr sz="2400" dirty="0">
                <a:latin typeface="Times New Roman"/>
                <a:cs typeface="Times New Roman"/>
              </a:rPr>
              <a:t>ia</a:t>
            </a:r>
            <a:r>
              <a:rPr sz="2400" spc="-15" dirty="0">
                <a:latin typeface="Times New Roman"/>
                <a:cs typeface="Times New Roman"/>
              </a:rPr>
              <a:t>l</a:t>
            </a:r>
            <a:r>
              <a:rPr sz="2400" dirty="0">
                <a:latin typeface="Times New Roman"/>
                <a:cs typeface="Times New Roman"/>
              </a:rPr>
              <a:t>iz</a:t>
            </a:r>
            <a:r>
              <a:rPr sz="2400" spc="-15" dirty="0">
                <a:latin typeface="Times New Roman"/>
                <a:cs typeface="Times New Roman"/>
              </a:rPr>
              <a:t>a</a:t>
            </a:r>
            <a:r>
              <a:rPr sz="2400" dirty="0">
                <a:latin typeface="Times New Roman"/>
                <a:cs typeface="Times New Roman"/>
              </a:rPr>
              <a:t>tion,	supply	of	genuine	</a:t>
            </a:r>
            <a:r>
              <a:rPr sz="2400" spc="-5" dirty="0">
                <a:latin typeface="Times New Roman"/>
                <a:cs typeface="Times New Roman"/>
              </a:rPr>
              <a:t>raw</a:t>
            </a:r>
            <a:r>
              <a:rPr sz="2400" dirty="0">
                <a:latin typeface="Times New Roman"/>
                <a:cs typeface="Times New Roman"/>
              </a:rPr>
              <a:t>	</a:t>
            </a:r>
            <a:r>
              <a:rPr sz="2400" spc="-20" dirty="0">
                <a:latin typeface="Times New Roman"/>
                <a:cs typeface="Times New Roman"/>
              </a:rPr>
              <a:t>m</a:t>
            </a:r>
            <a:r>
              <a:rPr sz="2400" dirty="0">
                <a:latin typeface="Times New Roman"/>
                <a:cs typeface="Times New Roman"/>
              </a:rPr>
              <a:t>a</a:t>
            </a:r>
            <a:r>
              <a:rPr sz="2400" spc="5" dirty="0">
                <a:latin typeface="Times New Roman"/>
                <a:cs typeface="Times New Roman"/>
              </a:rPr>
              <a:t>t</a:t>
            </a:r>
            <a:r>
              <a:rPr sz="2400" dirty="0">
                <a:latin typeface="Times New Roman"/>
                <a:cs typeface="Times New Roman"/>
              </a:rPr>
              <a:t>er</a:t>
            </a:r>
            <a:r>
              <a:rPr sz="2400" spc="-10" dirty="0">
                <a:latin typeface="Times New Roman"/>
                <a:cs typeface="Times New Roman"/>
              </a:rPr>
              <a:t>i</a:t>
            </a:r>
            <a:r>
              <a:rPr sz="2400" dirty="0">
                <a:latin typeface="Times New Roman"/>
                <a:cs typeface="Times New Roman"/>
              </a:rPr>
              <a:t>al	</a:t>
            </a:r>
            <a:r>
              <a:rPr sz="2400" spc="-15" dirty="0">
                <a:latin typeface="Times New Roman"/>
                <a:cs typeface="Times New Roman"/>
              </a:rPr>
              <a:t>h</a:t>
            </a:r>
            <a:r>
              <a:rPr sz="2400" spc="-10" dirty="0">
                <a:latin typeface="Times New Roman"/>
                <a:cs typeface="Times New Roman"/>
              </a:rPr>
              <a:t>a</a:t>
            </a:r>
            <a:r>
              <a:rPr sz="2400" spc="-5" dirty="0">
                <a:latin typeface="Times New Roman"/>
                <a:cs typeface="Times New Roman"/>
              </a:rPr>
              <a:t>s  become </a:t>
            </a:r>
            <a:r>
              <a:rPr sz="2400" dirty="0">
                <a:latin typeface="Times New Roman"/>
                <a:cs typeface="Times New Roman"/>
              </a:rPr>
              <a:t>a</a:t>
            </a:r>
            <a:r>
              <a:rPr sz="2400" spc="-5" dirty="0">
                <a:latin typeface="Times New Roman"/>
                <a:cs typeface="Times New Roman"/>
              </a:rPr>
              <a:t> </a:t>
            </a:r>
            <a:r>
              <a:rPr sz="2400" dirty="0">
                <a:latin typeface="Times New Roman"/>
                <a:cs typeface="Times New Roman"/>
              </a:rPr>
              <a:t>challenge.</a:t>
            </a:r>
          </a:p>
          <a:p>
            <a:pPr marL="299085" marR="6985" indent="-286385">
              <a:lnSpc>
                <a:spcPts val="4320"/>
              </a:lnSpc>
              <a:buFont typeface="Wingdings"/>
              <a:buChar char=""/>
              <a:tabLst>
                <a:tab pos="299720" algn="l"/>
              </a:tabLst>
            </a:pPr>
            <a:r>
              <a:rPr sz="2400" spc="-5" dirty="0">
                <a:latin typeface="Times New Roman"/>
                <a:cs typeface="Times New Roman"/>
              </a:rPr>
              <a:t>Properties </a:t>
            </a:r>
            <a:r>
              <a:rPr sz="2400" spc="-10" dirty="0">
                <a:latin typeface="Times New Roman"/>
                <a:cs typeface="Times New Roman"/>
              </a:rPr>
              <a:t>of </a:t>
            </a:r>
            <a:r>
              <a:rPr sz="2400" spc="-5" dirty="0">
                <a:latin typeface="Times New Roman"/>
                <a:cs typeface="Times New Roman"/>
              </a:rPr>
              <a:t>botanicals </a:t>
            </a:r>
            <a:r>
              <a:rPr sz="2400" spc="-10" dirty="0">
                <a:latin typeface="Times New Roman"/>
                <a:cs typeface="Times New Roman"/>
              </a:rPr>
              <a:t>may </a:t>
            </a:r>
            <a:r>
              <a:rPr sz="2400" dirty="0">
                <a:latin typeface="Times New Roman"/>
                <a:cs typeface="Times New Roman"/>
              </a:rPr>
              <a:t>have </a:t>
            </a:r>
            <a:r>
              <a:rPr sz="2400" spc="-10" dirty="0">
                <a:latin typeface="Times New Roman"/>
                <a:cs typeface="Times New Roman"/>
              </a:rPr>
              <a:t>undergone </a:t>
            </a:r>
            <a:r>
              <a:rPr sz="2400" spc="-5" dirty="0">
                <a:latin typeface="Times New Roman"/>
                <a:cs typeface="Times New Roman"/>
              </a:rPr>
              <a:t>change due </a:t>
            </a:r>
            <a:r>
              <a:rPr sz="2400" dirty="0">
                <a:latin typeface="Times New Roman"/>
                <a:cs typeface="Times New Roman"/>
              </a:rPr>
              <a:t>to </a:t>
            </a:r>
            <a:r>
              <a:rPr sz="2400" spc="-10" dirty="0">
                <a:latin typeface="Times New Roman"/>
                <a:cs typeface="Times New Roman"/>
              </a:rPr>
              <a:t>time  </a:t>
            </a:r>
            <a:r>
              <a:rPr sz="2400" dirty="0">
                <a:latin typeface="Times New Roman"/>
                <a:cs typeface="Times New Roman"/>
              </a:rPr>
              <a:t>and environmental</a:t>
            </a:r>
            <a:r>
              <a:rPr sz="2400" spc="-55" dirty="0">
                <a:latin typeface="Times New Roman"/>
                <a:cs typeface="Times New Roman"/>
              </a:rPr>
              <a:t> </a:t>
            </a:r>
            <a:r>
              <a:rPr sz="2400" dirty="0">
                <a:latin typeface="Times New Roman"/>
                <a:cs typeface="Times New Roman"/>
              </a:rPr>
              <a:t>factors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7374" y="360375"/>
            <a:ext cx="7647026" cy="350737"/>
          </a:xfrm>
          <a:prstGeom prst="rect">
            <a:avLst/>
          </a:prstGeom>
        </p:spPr>
        <p:txBody>
          <a:bodyPr vert="horz" wrap="square" lIns="0" tIns="12065" rIns="0" bIns="0" rtlCol="0">
            <a:spAutoFit/>
          </a:bodyPr>
          <a:lstStyle/>
          <a:p>
            <a:pPr marL="12700">
              <a:lnSpc>
                <a:spcPct val="100000"/>
              </a:lnSpc>
              <a:spcBef>
                <a:spcPts val="95"/>
              </a:spcBef>
            </a:pPr>
            <a:r>
              <a:rPr spc="-5" dirty="0"/>
              <a:t>QUALITY CONTROL METHODS FOR </a:t>
            </a:r>
            <a:r>
              <a:rPr spc="-5" dirty="0" smtClean="0"/>
              <a:t>HERBAL</a:t>
            </a:r>
            <a:r>
              <a:rPr lang="en-US" spc="-5" dirty="0" smtClean="0"/>
              <a:t> </a:t>
            </a:r>
            <a:r>
              <a:rPr spc="-335" dirty="0" smtClean="0"/>
              <a:t> </a:t>
            </a:r>
            <a:r>
              <a:rPr spc="-5" dirty="0"/>
              <a:t>DRUGS</a:t>
            </a:r>
          </a:p>
        </p:txBody>
      </p:sp>
      <p:sp>
        <p:nvSpPr>
          <p:cNvPr id="3" name="object 3"/>
          <p:cNvSpPr txBox="1"/>
          <p:nvPr/>
        </p:nvSpPr>
        <p:spPr>
          <a:xfrm>
            <a:off x="231140" y="726084"/>
            <a:ext cx="4110354" cy="3043555"/>
          </a:xfrm>
          <a:prstGeom prst="rect">
            <a:avLst/>
          </a:prstGeom>
        </p:spPr>
        <p:txBody>
          <a:bodyPr vert="horz" wrap="square" lIns="0" tIns="180340" rIns="0" bIns="0" rtlCol="0">
            <a:spAutoFit/>
          </a:bodyPr>
          <a:lstStyle/>
          <a:p>
            <a:pPr marL="355600" indent="-342900">
              <a:lnSpc>
                <a:spcPct val="100000"/>
              </a:lnSpc>
              <a:spcBef>
                <a:spcPts val="1420"/>
              </a:spcBef>
              <a:buFont typeface="Wingdings"/>
              <a:buChar char=""/>
              <a:tabLst>
                <a:tab pos="355600" algn="l"/>
              </a:tabLst>
            </a:pPr>
            <a:r>
              <a:rPr sz="2200" spc="-5" dirty="0">
                <a:latin typeface="Times New Roman"/>
                <a:cs typeface="Times New Roman"/>
              </a:rPr>
              <a:t>Powder fineness and sieve</a:t>
            </a:r>
            <a:r>
              <a:rPr sz="2200" spc="10" dirty="0">
                <a:latin typeface="Times New Roman"/>
                <a:cs typeface="Times New Roman"/>
              </a:rPr>
              <a:t> </a:t>
            </a:r>
            <a:r>
              <a:rPr sz="2200" spc="-5" dirty="0">
                <a:latin typeface="Times New Roman"/>
                <a:cs typeface="Times New Roman"/>
              </a:rPr>
              <a:t>size</a:t>
            </a:r>
            <a:endParaRPr sz="2200" dirty="0">
              <a:latin typeface="Times New Roman"/>
              <a:cs typeface="Times New Roman"/>
            </a:endParaRPr>
          </a:p>
          <a:p>
            <a:pPr marL="355600" indent="-342900">
              <a:lnSpc>
                <a:spcPct val="100000"/>
              </a:lnSpc>
              <a:spcBef>
                <a:spcPts val="1320"/>
              </a:spcBef>
              <a:buFont typeface="Wingdings"/>
              <a:buChar char=""/>
              <a:tabLst>
                <a:tab pos="355600" algn="l"/>
              </a:tabLst>
            </a:pPr>
            <a:r>
              <a:rPr sz="2200" spc="-5" dirty="0">
                <a:latin typeface="Times New Roman"/>
                <a:cs typeface="Times New Roman"/>
              </a:rPr>
              <a:t>Determination </a:t>
            </a:r>
            <a:r>
              <a:rPr sz="2200" dirty="0">
                <a:latin typeface="Times New Roman"/>
                <a:cs typeface="Times New Roman"/>
              </a:rPr>
              <a:t>of </a:t>
            </a:r>
            <a:r>
              <a:rPr sz="2200" spc="-5" dirty="0">
                <a:latin typeface="Times New Roman"/>
                <a:cs typeface="Times New Roman"/>
              </a:rPr>
              <a:t>foreign</a:t>
            </a:r>
            <a:r>
              <a:rPr sz="2200" spc="30" dirty="0">
                <a:latin typeface="Times New Roman"/>
                <a:cs typeface="Times New Roman"/>
              </a:rPr>
              <a:t> </a:t>
            </a:r>
            <a:r>
              <a:rPr sz="2200" spc="-5" dirty="0">
                <a:latin typeface="Times New Roman"/>
                <a:cs typeface="Times New Roman"/>
              </a:rPr>
              <a:t>matter</a:t>
            </a:r>
            <a:endParaRPr sz="2200" dirty="0">
              <a:latin typeface="Times New Roman"/>
              <a:cs typeface="Times New Roman"/>
            </a:endParaRPr>
          </a:p>
          <a:p>
            <a:pPr marL="355600" indent="-342900">
              <a:lnSpc>
                <a:spcPct val="100000"/>
              </a:lnSpc>
              <a:spcBef>
                <a:spcPts val="1320"/>
              </a:spcBef>
              <a:buFont typeface="Wingdings"/>
              <a:buChar char=""/>
              <a:tabLst>
                <a:tab pos="355600" algn="l"/>
                <a:tab pos="2062480" algn="l"/>
                <a:tab pos="2731135" algn="l"/>
              </a:tabLst>
            </a:pPr>
            <a:r>
              <a:rPr sz="2200" spc="-5" dirty="0">
                <a:latin typeface="Times New Roman"/>
                <a:cs typeface="Times New Roman"/>
              </a:rPr>
              <a:t>Macroscopic	and	microscopic</a:t>
            </a:r>
            <a:endParaRPr sz="2200" dirty="0">
              <a:latin typeface="Times New Roman"/>
              <a:cs typeface="Times New Roman"/>
            </a:endParaRPr>
          </a:p>
          <a:p>
            <a:pPr marL="355600">
              <a:lnSpc>
                <a:spcPct val="100000"/>
              </a:lnSpc>
              <a:spcBef>
                <a:spcPts val="1320"/>
              </a:spcBef>
            </a:pPr>
            <a:r>
              <a:rPr sz="2200" spc="-5" dirty="0">
                <a:latin typeface="Times New Roman"/>
                <a:cs typeface="Times New Roman"/>
              </a:rPr>
              <a:t>examination</a:t>
            </a:r>
            <a:endParaRPr sz="2200" dirty="0">
              <a:latin typeface="Times New Roman"/>
              <a:cs typeface="Times New Roman"/>
            </a:endParaRPr>
          </a:p>
          <a:p>
            <a:pPr marL="355600" indent="-342900">
              <a:lnSpc>
                <a:spcPct val="100000"/>
              </a:lnSpc>
              <a:spcBef>
                <a:spcPts val="1320"/>
              </a:spcBef>
              <a:buFont typeface="Wingdings"/>
              <a:buChar char=""/>
              <a:tabLst>
                <a:tab pos="355600" algn="l"/>
              </a:tabLst>
            </a:pPr>
            <a:r>
              <a:rPr sz="2200" dirty="0">
                <a:latin typeface="Times New Roman"/>
                <a:cs typeface="Times New Roman"/>
              </a:rPr>
              <a:t>Thin-layer</a:t>
            </a:r>
            <a:r>
              <a:rPr sz="2200" spc="-5" dirty="0">
                <a:latin typeface="Times New Roman"/>
                <a:cs typeface="Times New Roman"/>
              </a:rPr>
              <a:t> chromatography</a:t>
            </a:r>
            <a:endParaRPr sz="2200" dirty="0">
              <a:latin typeface="Times New Roman"/>
              <a:cs typeface="Times New Roman"/>
            </a:endParaRPr>
          </a:p>
          <a:p>
            <a:pPr marL="355600" indent="-342900">
              <a:lnSpc>
                <a:spcPct val="100000"/>
              </a:lnSpc>
              <a:spcBef>
                <a:spcPts val="1320"/>
              </a:spcBef>
              <a:buFont typeface="Wingdings"/>
              <a:buChar char=""/>
              <a:tabLst>
                <a:tab pos="355600" algn="l"/>
              </a:tabLst>
            </a:pPr>
            <a:r>
              <a:rPr sz="2200" spc="-5" dirty="0">
                <a:latin typeface="Times New Roman"/>
                <a:cs typeface="Times New Roman"/>
              </a:rPr>
              <a:t>Determination of</a:t>
            </a:r>
            <a:r>
              <a:rPr sz="2200" spc="30" dirty="0">
                <a:latin typeface="Times New Roman"/>
                <a:cs typeface="Times New Roman"/>
              </a:rPr>
              <a:t> </a:t>
            </a:r>
            <a:r>
              <a:rPr sz="2200" spc="-10" dirty="0">
                <a:latin typeface="Times New Roman"/>
                <a:cs typeface="Times New Roman"/>
              </a:rPr>
              <a:t>ash</a:t>
            </a:r>
            <a:endParaRPr sz="2200" dirty="0">
              <a:latin typeface="Times New Roman"/>
              <a:cs typeface="Times New Roman"/>
            </a:endParaRPr>
          </a:p>
        </p:txBody>
      </p:sp>
      <p:sp>
        <p:nvSpPr>
          <p:cNvPr id="4" name="object 4"/>
          <p:cNvSpPr txBox="1"/>
          <p:nvPr/>
        </p:nvSpPr>
        <p:spPr>
          <a:xfrm>
            <a:off x="2523489" y="3912489"/>
            <a:ext cx="1816100" cy="360680"/>
          </a:xfrm>
          <a:prstGeom prst="rect">
            <a:avLst/>
          </a:prstGeom>
        </p:spPr>
        <p:txBody>
          <a:bodyPr vert="horz" wrap="square" lIns="0" tIns="12065" rIns="0" bIns="0" rtlCol="0">
            <a:spAutoFit/>
          </a:bodyPr>
          <a:lstStyle/>
          <a:p>
            <a:pPr marL="12700">
              <a:lnSpc>
                <a:spcPct val="100000"/>
              </a:lnSpc>
              <a:spcBef>
                <a:spcPts val="95"/>
              </a:spcBef>
              <a:tabLst>
                <a:tab pos="579755" algn="l"/>
              </a:tabLst>
            </a:pPr>
            <a:r>
              <a:rPr sz="2200" dirty="0">
                <a:latin typeface="Times New Roman"/>
                <a:cs typeface="Times New Roman"/>
              </a:rPr>
              <a:t>of	</a:t>
            </a:r>
            <a:r>
              <a:rPr sz="2200" spc="-5" dirty="0">
                <a:latin typeface="Times New Roman"/>
                <a:cs typeface="Times New Roman"/>
              </a:rPr>
              <a:t>extractable</a:t>
            </a:r>
            <a:endParaRPr sz="2200" dirty="0">
              <a:latin typeface="Times New Roman"/>
              <a:cs typeface="Times New Roman"/>
            </a:endParaRPr>
          </a:p>
        </p:txBody>
      </p:sp>
      <p:sp>
        <p:nvSpPr>
          <p:cNvPr id="5" name="object 5"/>
          <p:cNvSpPr txBox="1"/>
          <p:nvPr/>
        </p:nvSpPr>
        <p:spPr>
          <a:xfrm>
            <a:off x="2479294" y="4918024"/>
            <a:ext cx="1860550" cy="360680"/>
          </a:xfrm>
          <a:prstGeom prst="rect">
            <a:avLst/>
          </a:prstGeom>
        </p:spPr>
        <p:txBody>
          <a:bodyPr vert="horz" wrap="square" lIns="0" tIns="12065" rIns="0" bIns="0" rtlCol="0">
            <a:spAutoFit/>
          </a:bodyPr>
          <a:lstStyle/>
          <a:p>
            <a:pPr marL="12700">
              <a:lnSpc>
                <a:spcPct val="100000"/>
              </a:lnSpc>
              <a:spcBef>
                <a:spcPts val="95"/>
              </a:spcBef>
              <a:tabLst>
                <a:tab pos="535305" algn="l"/>
                <a:tab pos="1443990" algn="l"/>
              </a:tabLst>
            </a:pPr>
            <a:r>
              <a:rPr sz="2200" spc="-5" dirty="0">
                <a:latin typeface="Times New Roman"/>
                <a:cs typeface="Times New Roman"/>
              </a:rPr>
              <a:t>of	w</a:t>
            </a:r>
            <a:r>
              <a:rPr sz="2200" spc="-15" dirty="0">
                <a:latin typeface="Times New Roman"/>
                <a:cs typeface="Times New Roman"/>
              </a:rPr>
              <a:t>a</a:t>
            </a:r>
            <a:r>
              <a:rPr sz="2200" spc="-5" dirty="0">
                <a:latin typeface="Times New Roman"/>
                <a:cs typeface="Times New Roman"/>
              </a:rPr>
              <a:t>ter</a:t>
            </a:r>
            <a:r>
              <a:rPr sz="2200" dirty="0">
                <a:latin typeface="Times New Roman"/>
                <a:cs typeface="Times New Roman"/>
              </a:rPr>
              <a:t>	</a:t>
            </a:r>
            <a:r>
              <a:rPr sz="2200" spc="-5" dirty="0">
                <a:latin typeface="Times New Roman"/>
                <a:cs typeface="Times New Roman"/>
              </a:rPr>
              <a:t>and</a:t>
            </a:r>
            <a:endParaRPr sz="2200">
              <a:latin typeface="Times New Roman"/>
              <a:cs typeface="Times New Roman"/>
            </a:endParaRPr>
          </a:p>
        </p:txBody>
      </p:sp>
      <p:sp>
        <p:nvSpPr>
          <p:cNvPr id="6" name="object 6"/>
          <p:cNvSpPr txBox="1"/>
          <p:nvPr/>
        </p:nvSpPr>
        <p:spPr>
          <a:xfrm>
            <a:off x="231140" y="3744239"/>
            <a:ext cx="1987550" cy="2037714"/>
          </a:xfrm>
          <a:prstGeom prst="rect">
            <a:avLst/>
          </a:prstGeom>
        </p:spPr>
        <p:txBody>
          <a:bodyPr vert="horz" wrap="square" lIns="0" tIns="12700" rIns="0" bIns="0" rtlCol="0">
            <a:spAutoFit/>
          </a:bodyPr>
          <a:lstStyle/>
          <a:p>
            <a:pPr marL="355600" marR="9525" indent="-342900">
              <a:lnSpc>
                <a:spcPct val="150000"/>
              </a:lnSpc>
              <a:spcBef>
                <a:spcPts val="100"/>
              </a:spcBef>
              <a:buFont typeface="Wingdings"/>
              <a:buChar char=""/>
              <a:tabLst>
                <a:tab pos="355600" algn="l"/>
              </a:tabLst>
            </a:pPr>
            <a:r>
              <a:rPr sz="2200" spc="-5" dirty="0">
                <a:latin typeface="Times New Roman"/>
                <a:cs typeface="Times New Roman"/>
              </a:rPr>
              <a:t>Determinati</a:t>
            </a:r>
            <a:r>
              <a:rPr sz="2200" spc="10" dirty="0">
                <a:latin typeface="Times New Roman"/>
                <a:cs typeface="Times New Roman"/>
              </a:rPr>
              <a:t>o</a:t>
            </a:r>
            <a:r>
              <a:rPr sz="2200" spc="-5" dirty="0">
                <a:latin typeface="Times New Roman"/>
                <a:cs typeface="Times New Roman"/>
              </a:rPr>
              <a:t>n  </a:t>
            </a:r>
            <a:r>
              <a:rPr sz="2200" spc="-10" dirty="0">
                <a:latin typeface="Times New Roman"/>
                <a:cs typeface="Times New Roman"/>
              </a:rPr>
              <a:t>matter</a:t>
            </a:r>
            <a:endParaRPr sz="2200" dirty="0">
              <a:latin typeface="Times New Roman"/>
              <a:cs typeface="Times New Roman"/>
            </a:endParaRPr>
          </a:p>
          <a:p>
            <a:pPr marL="355600" indent="-342900">
              <a:lnSpc>
                <a:spcPct val="100000"/>
              </a:lnSpc>
              <a:spcBef>
                <a:spcPts val="1320"/>
              </a:spcBef>
              <a:buFont typeface="Wingdings"/>
              <a:buChar char=""/>
              <a:tabLst>
                <a:tab pos="355600" algn="l"/>
              </a:tabLst>
            </a:pPr>
            <a:r>
              <a:rPr sz="2200" spc="-5" dirty="0">
                <a:latin typeface="Times New Roman"/>
                <a:cs typeface="Times New Roman"/>
              </a:rPr>
              <a:t>Determination</a:t>
            </a:r>
            <a:endParaRPr sz="2200" dirty="0">
              <a:latin typeface="Times New Roman"/>
              <a:cs typeface="Times New Roman"/>
            </a:endParaRPr>
          </a:p>
          <a:p>
            <a:pPr marL="355600">
              <a:lnSpc>
                <a:spcPct val="100000"/>
              </a:lnSpc>
              <a:spcBef>
                <a:spcPts val="1320"/>
              </a:spcBef>
            </a:pPr>
            <a:r>
              <a:rPr sz="2200" spc="-5" dirty="0">
                <a:latin typeface="Times New Roman"/>
                <a:cs typeface="Times New Roman"/>
              </a:rPr>
              <a:t>volatile</a:t>
            </a:r>
            <a:r>
              <a:rPr sz="2200" spc="-55" dirty="0">
                <a:latin typeface="Times New Roman"/>
                <a:cs typeface="Times New Roman"/>
              </a:rPr>
              <a:t> </a:t>
            </a:r>
            <a:r>
              <a:rPr sz="2200" spc="-5" dirty="0">
                <a:latin typeface="Times New Roman"/>
                <a:cs typeface="Times New Roman"/>
              </a:rPr>
              <a:t>matter</a:t>
            </a:r>
            <a:endParaRPr sz="2200" dirty="0">
              <a:latin typeface="Times New Roman"/>
              <a:cs typeface="Times New Roman"/>
            </a:endParaRPr>
          </a:p>
        </p:txBody>
      </p:sp>
      <p:sp>
        <p:nvSpPr>
          <p:cNvPr id="7" name="object 7"/>
          <p:cNvSpPr txBox="1"/>
          <p:nvPr/>
        </p:nvSpPr>
        <p:spPr>
          <a:xfrm>
            <a:off x="231140" y="5756249"/>
            <a:ext cx="4101465" cy="1031240"/>
          </a:xfrm>
          <a:prstGeom prst="rect">
            <a:avLst/>
          </a:prstGeom>
        </p:spPr>
        <p:txBody>
          <a:bodyPr vert="horz" wrap="square" lIns="0" tIns="180340" rIns="0" bIns="0" rtlCol="0">
            <a:spAutoFit/>
          </a:bodyPr>
          <a:lstStyle/>
          <a:p>
            <a:pPr marL="355600" indent="-342900">
              <a:lnSpc>
                <a:spcPct val="100000"/>
              </a:lnSpc>
              <a:spcBef>
                <a:spcPts val="1420"/>
              </a:spcBef>
              <a:buFont typeface="Wingdings"/>
              <a:buChar char=""/>
              <a:tabLst>
                <a:tab pos="355600" algn="l"/>
              </a:tabLst>
            </a:pPr>
            <a:r>
              <a:rPr sz="2200" spc="-5" dirty="0">
                <a:latin typeface="Times New Roman"/>
                <a:cs typeface="Times New Roman"/>
              </a:rPr>
              <a:t>Determination </a:t>
            </a:r>
            <a:r>
              <a:rPr sz="2200" dirty="0">
                <a:latin typeface="Times New Roman"/>
                <a:cs typeface="Times New Roman"/>
              </a:rPr>
              <a:t>of </a:t>
            </a:r>
            <a:r>
              <a:rPr sz="2200" spc="-5" dirty="0">
                <a:latin typeface="Times New Roman"/>
                <a:cs typeface="Times New Roman"/>
              </a:rPr>
              <a:t>volatile</a:t>
            </a:r>
            <a:r>
              <a:rPr sz="2200" spc="40" dirty="0">
                <a:latin typeface="Times New Roman"/>
                <a:cs typeface="Times New Roman"/>
              </a:rPr>
              <a:t> </a:t>
            </a:r>
            <a:r>
              <a:rPr sz="2200" spc="-5" dirty="0">
                <a:latin typeface="Times New Roman"/>
                <a:cs typeface="Times New Roman"/>
              </a:rPr>
              <a:t>oils</a:t>
            </a:r>
            <a:endParaRPr sz="2200">
              <a:latin typeface="Times New Roman"/>
              <a:cs typeface="Times New Roman"/>
            </a:endParaRPr>
          </a:p>
          <a:p>
            <a:pPr marL="355600" indent="-342900">
              <a:lnSpc>
                <a:spcPct val="100000"/>
              </a:lnSpc>
              <a:spcBef>
                <a:spcPts val="1320"/>
              </a:spcBef>
              <a:buFont typeface="Wingdings"/>
              <a:buChar char=""/>
              <a:tabLst>
                <a:tab pos="355600" algn="l"/>
              </a:tabLst>
            </a:pPr>
            <a:r>
              <a:rPr sz="2200" spc="-5" dirty="0">
                <a:latin typeface="Times New Roman"/>
                <a:cs typeface="Times New Roman"/>
              </a:rPr>
              <a:t>Determination </a:t>
            </a:r>
            <a:r>
              <a:rPr sz="2200" dirty="0">
                <a:latin typeface="Times New Roman"/>
                <a:cs typeface="Times New Roman"/>
              </a:rPr>
              <a:t>of </a:t>
            </a:r>
            <a:r>
              <a:rPr sz="2200" spc="-5" dirty="0">
                <a:latin typeface="Times New Roman"/>
                <a:cs typeface="Times New Roman"/>
              </a:rPr>
              <a:t>bitterness</a:t>
            </a:r>
            <a:r>
              <a:rPr sz="2200" spc="25" dirty="0">
                <a:latin typeface="Times New Roman"/>
                <a:cs typeface="Times New Roman"/>
              </a:rPr>
              <a:t> </a:t>
            </a:r>
            <a:r>
              <a:rPr sz="2200" spc="-5" dirty="0">
                <a:latin typeface="Times New Roman"/>
                <a:cs typeface="Times New Roman"/>
              </a:rPr>
              <a:t>value</a:t>
            </a:r>
            <a:endParaRPr sz="2200">
              <a:latin typeface="Times New Roman"/>
              <a:cs typeface="Times New Roman"/>
            </a:endParaRPr>
          </a:p>
        </p:txBody>
      </p:sp>
      <p:sp>
        <p:nvSpPr>
          <p:cNvPr id="8" name="object 8"/>
          <p:cNvSpPr txBox="1"/>
          <p:nvPr/>
        </p:nvSpPr>
        <p:spPr>
          <a:xfrm>
            <a:off x="4651375" y="802284"/>
            <a:ext cx="4318000" cy="5055870"/>
          </a:xfrm>
          <a:prstGeom prst="rect">
            <a:avLst/>
          </a:prstGeom>
        </p:spPr>
        <p:txBody>
          <a:bodyPr vert="horz" wrap="square" lIns="0" tIns="12700" rIns="0" bIns="0" rtlCol="0">
            <a:spAutoFit/>
          </a:bodyPr>
          <a:lstStyle/>
          <a:p>
            <a:pPr marL="299085" marR="5080" indent="-286385">
              <a:lnSpc>
                <a:spcPct val="150000"/>
              </a:lnSpc>
              <a:spcBef>
                <a:spcPts val="100"/>
              </a:spcBef>
              <a:buFont typeface="Wingdings"/>
              <a:buChar char=""/>
              <a:tabLst>
                <a:tab pos="299720" algn="l"/>
                <a:tab pos="2372995" algn="l"/>
                <a:tab pos="3063875" algn="l"/>
              </a:tabLst>
            </a:pPr>
            <a:r>
              <a:rPr sz="2200" spc="-5" dirty="0" smtClean="0">
                <a:latin typeface="Times New Roman"/>
                <a:cs typeface="Times New Roman"/>
              </a:rPr>
              <a:t>Dete</a:t>
            </a:r>
            <a:r>
              <a:rPr sz="2200" dirty="0" smtClean="0">
                <a:latin typeface="Times New Roman"/>
                <a:cs typeface="Times New Roman"/>
              </a:rPr>
              <a:t>r</a:t>
            </a:r>
            <a:r>
              <a:rPr sz="2200" spc="-5" dirty="0" smtClean="0">
                <a:latin typeface="Times New Roman"/>
                <a:cs typeface="Times New Roman"/>
              </a:rPr>
              <a:t>mi</a:t>
            </a:r>
            <a:r>
              <a:rPr sz="2200" dirty="0" smtClean="0">
                <a:latin typeface="Times New Roman"/>
                <a:cs typeface="Times New Roman"/>
              </a:rPr>
              <a:t>n</a:t>
            </a:r>
            <a:r>
              <a:rPr sz="2200" spc="-5" dirty="0" smtClean="0">
                <a:latin typeface="Times New Roman"/>
                <a:cs typeface="Times New Roman"/>
              </a:rPr>
              <a:t>ati</a:t>
            </a:r>
            <a:r>
              <a:rPr sz="2200" spc="10" dirty="0" smtClean="0">
                <a:latin typeface="Times New Roman"/>
                <a:cs typeface="Times New Roman"/>
              </a:rPr>
              <a:t>o</a:t>
            </a:r>
            <a:r>
              <a:rPr sz="2200" spc="-5" dirty="0" smtClean="0">
                <a:latin typeface="Times New Roman"/>
                <a:cs typeface="Times New Roman"/>
              </a:rPr>
              <a:t>n</a:t>
            </a:r>
            <a:r>
              <a:rPr lang="en-US" sz="2200" dirty="0">
                <a:latin typeface="Times New Roman"/>
                <a:cs typeface="Times New Roman"/>
              </a:rPr>
              <a:t> </a:t>
            </a:r>
            <a:r>
              <a:rPr sz="2200" dirty="0" smtClean="0">
                <a:latin typeface="Times New Roman"/>
                <a:cs typeface="Times New Roman"/>
              </a:rPr>
              <a:t>o</a:t>
            </a:r>
            <a:r>
              <a:rPr sz="2200" spc="-5" dirty="0" smtClean="0">
                <a:latin typeface="Times New Roman"/>
                <a:cs typeface="Times New Roman"/>
              </a:rPr>
              <a:t>f</a:t>
            </a:r>
            <a:r>
              <a:rPr lang="en-US" sz="2200" dirty="0">
                <a:latin typeface="Times New Roman"/>
                <a:cs typeface="Times New Roman"/>
              </a:rPr>
              <a:t> </a:t>
            </a:r>
            <a:r>
              <a:rPr sz="2200" spc="-5" dirty="0" err="1" smtClean="0">
                <a:latin typeface="Times New Roman"/>
                <a:cs typeface="Times New Roman"/>
              </a:rPr>
              <a:t>ha</a:t>
            </a:r>
            <a:r>
              <a:rPr sz="2200" dirty="0" err="1" smtClean="0">
                <a:latin typeface="Times New Roman"/>
                <a:cs typeface="Times New Roman"/>
              </a:rPr>
              <a:t>e</a:t>
            </a:r>
            <a:r>
              <a:rPr sz="2200" spc="-25" dirty="0" err="1" smtClean="0">
                <a:latin typeface="Times New Roman"/>
                <a:cs typeface="Times New Roman"/>
              </a:rPr>
              <a:t>m</a:t>
            </a:r>
            <a:r>
              <a:rPr sz="2200" spc="-5" dirty="0" err="1" smtClean="0">
                <a:latin typeface="Times New Roman"/>
                <a:cs typeface="Times New Roman"/>
              </a:rPr>
              <a:t>ol</a:t>
            </a:r>
            <a:r>
              <a:rPr sz="2200" spc="10" dirty="0" err="1" smtClean="0">
                <a:latin typeface="Times New Roman"/>
                <a:cs typeface="Times New Roman"/>
              </a:rPr>
              <a:t>y</a:t>
            </a:r>
            <a:r>
              <a:rPr sz="2200" spc="-5" dirty="0" err="1" smtClean="0">
                <a:latin typeface="Times New Roman"/>
                <a:cs typeface="Times New Roman"/>
              </a:rPr>
              <a:t>tic</a:t>
            </a:r>
            <a:r>
              <a:rPr sz="2200" spc="-5" dirty="0" smtClean="0">
                <a:latin typeface="Times New Roman"/>
                <a:cs typeface="Times New Roman"/>
              </a:rPr>
              <a:t>  </a:t>
            </a:r>
            <a:r>
              <a:rPr sz="2200" spc="-5" dirty="0">
                <a:latin typeface="Times New Roman"/>
                <a:cs typeface="Times New Roman"/>
              </a:rPr>
              <a:t>activity</a:t>
            </a:r>
            <a:endParaRPr sz="2200" dirty="0">
              <a:latin typeface="Times New Roman"/>
              <a:cs typeface="Times New Roman"/>
            </a:endParaRPr>
          </a:p>
          <a:p>
            <a:pPr marL="299085" indent="-286385">
              <a:lnSpc>
                <a:spcPct val="100000"/>
              </a:lnSpc>
              <a:spcBef>
                <a:spcPts val="1320"/>
              </a:spcBef>
              <a:buFont typeface="Wingdings"/>
              <a:buChar char=""/>
              <a:tabLst>
                <a:tab pos="299720" algn="l"/>
              </a:tabLst>
            </a:pPr>
            <a:r>
              <a:rPr sz="2200" spc="-5" dirty="0">
                <a:latin typeface="Times New Roman"/>
                <a:cs typeface="Times New Roman"/>
              </a:rPr>
              <a:t>Determination of</a:t>
            </a:r>
            <a:r>
              <a:rPr sz="2200" spc="30" dirty="0">
                <a:latin typeface="Times New Roman"/>
                <a:cs typeface="Times New Roman"/>
              </a:rPr>
              <a:t> </a:t>
            </a:r>
            <a:r>
              <a:rPr sz="2200" spc="-5" dirty="0">
                <a:latin typeface="Times New Roman"/>
                <a:cs typeface="Times New Roman"/>
              </a:rPr>
              <a:t>tannins</a:t>
            </a:r>
            <a:endParaRPr sz="2200" dirty="0">
              <a:latin typeface="Times New Roman"/>
              <a:cs typeface="Times New Roman"/>
            </a:endParaRPr>
          </a:p>
          <a:p>
            <a:pPr marL="299085" indent="-286385">
              <a:lnSpc>
                <a:spcPct val="100000"/>
              </a:lnSpc>
              <a:spcBef>
                <a:spcPts val="1320"/>
              </a:spcBef>
              <a:buFont typeface="Wingdings"/>
              <a:buChar char=""/>
              <a:tabLst>
                <a:tab pos="299720" algn="l"/>
              </a:tabLst>
            </a:pPr>
            <a:r>
              <a:rPr sz="2200" spc="-5" dirty="0">
                <a:latin typeface="Times New Roman"/>
                <a:cs typeface="Times New Roman"/>
              </a:rPr>
              <a:t>Determination </a:t>
            </a:r>
            <a:r>
              <a:rPr sz="2200" dirty="0">
                <a:latin typeface="Times New Roman"/>
                <a:cs typeface="Times New Roman"/>
              </a:rPr>
              <a:t>of </a:t>
            </a:r>
            <a:r>
              <a:rPr sz="2200" spc="-5" dirty="0">
                <a:latin typeface="Times New Roman"/>
                <a:cs typeface="Times New Roman"/>
              </a:rPr>
              <a:t>swelling</a:t>
            </a:r>
            <a:r>
              <a:rPr sz="2200" spc="5" dirty="0">
                <a:latin typeface="Times New Roman"/>
                <a:cs typeface="Times New Roman"/>
              </a:rPr>
              <a:t> </a:t>
            </a:r>
            <a:r>
              <a:rPr sz="2200" spc="-5" dirty="0">
                <a:latin typeface="Times New Roman"/>
                <a:cs typeface="Times New Roman"/>
              </a:rPr>
              <a:t>index</a:t>
            </a:r>
            <a:endParaRPr sz="2200" dirty="0">
              <a:latin typeface="Times New Roman"/>
              <a:cs typeface="Times New Roman"/>
            </a:endParaRPr>
          </a:p>
          <a:p>
            <a:pPr marL="299085" indent="-286385">
              <a:lnSpc>
                <a:spcPct val="100000"/>
              </a:lnSpc>
              <a:spcBef>
                <a:spcPts val="1320"/>
              </a:spcBef>
              <a:buFont typeface="Wingdings"/>
              <a:buChar char=""/>
              <a:tabLst>
                <a:tab pos="299720" algn="l"/>
              </a:tabLst>
            </a:pPr>
            <a:r>
              <a:rPr sz="2200" spc="-5" dirty="0">
                <a:latin typeface="Times New Roman"/>
                <a:cs typeface="Times New Roman"/>
              </a:rPr>
              <a:t>Determination </a:t>
            </a:r>
            <a:r>
              <a:rPr sz="2200" dirty="0">
                <a:latin typeface="Times New Roman"/>
                <a:cs typeface="Times New Roman"/>
              </a:rPr>
              <a:t>of </a:t>
            </a:r>
            <a:r>
              <a:rPr sz="2200" spc="-5" dirty="0">
                <a:latin typeface="Times New Roman"/>
                <a:cs typeface="Times New Roman"/>
              </a:rPr>
              <a:t>foaming</a:t>
            </a:r>
            <a:r>
              <a:rPr sz="2200" spc="5" dirty="0">
                <a:latin typeface="Times New Roman"/>
                <a:cs typeface="Times New Roman"/>
              </a:rPr>
              <a:t> </a:t>
            </a:r>
            <a:r>
              <a:rPr sz="2200" spc="-5" dirty="0">
                <a:latin typeface="Times New Roman"/>
                <a:cs typeface="Times New Roman"/>
              </a:rPr>
              <a:t>index</a:t>
            </a:r>
            <a:endParaRPr sz="2200" dirty="0">
              <a:latin typeface="Times New Roman"/>
              <a:cs typeface="Times New Roman"/>
            </a:endParaRPr>
          </a:p>
          <a:p>
            <a:pPr marL="299085" indent="-286385">
              <a:lnSpc>
                <a:spcPct val="100000"/>
              </a:lnSpc>
              <a:spcBef>
                <a:spcPts val="1320"/>
              </a:spcBef>
              <a:buFont typeface="Wingdings"/>
              <a:buChar char=""/>
              <a:tabLst>
                <a:tab pos="299720" algn="l"/>
              </a:tabLst>
            </a:pPr>
            <a:r>
              <a:rPr sz="2200" spc="-5" dirty="0">
                <a:latin typeface="Times New Roman"/>
                <a:cs typeface="Times New Roman"/>
              </a:rPr>
              <a:t>Determination of pesticide</a:t>
            </a:r>
            <a:r>
              <a:rPr sz="2200" spc="40" dirty="0">
                <a:latin typeface="Times New Roman"/>
                <a:cs typeface="Times New Roman"/>
              </a:rPr>
              <a:t> </a:t>
            </a:r>
            <a:r>
              <a:rPr sz="2200" spc="-5" dirty="0">
                <a:latin typeface="Times New Roman"/>
                <a:cs typeface="Times New Roman"/>
              </a:rPr>
              <a:t>residues</a:t>
            </a:r>
            <a:endParaRPr sz="2200" dirty="0">
              <a:latin typeface="Times New Roman"/>
              <a:cs typeface="Times New Roman"/>
            </a:endParaRPr>
          </a:p>
          <a:p>
            <a:pPr marL="299085" marR="5080" indent="-286385">
              <a:lnSpc>
                <a:spcPct val="150000"/>
              </a:lnSpc>
              <a:spcBef>
                <a:spcPts val="5"/>
              </a:spcBef>
              <a:buFont typeface="Wingdings"/>
              <a:buChar char=""/>
              <a:tabLst>
                <a:tab pos="299720" algn="l"/>
              </a:tabLst>
            </a:pPr>
            <a:r>
              <a:rPr sz="2200" dirty="0">
                <a:latin typeface="Times New Roman"/>
                <a:cs typeface="Times New Roman"/>
              </a:rPr>
              <a:t>Determination of </a:t>
            </a:r>
            <a:r>
              <a:rPr sz="2200" spc="-5" dirty="0">
                <a:latin typeface="Times New Roman"/>
                <a:cs typeface="Times New Roman"/>
              </a:rPr>
              <a:t>arsenic and heavy  metals</a:t>
            </a:r>
            <a:endParaRPr sz="2200" dirty="0">
              <a:latin typeface="Times New Roman"/>
              <a:cs typeface="Times New Roman"/>
            </a:endParaRPr>
          </a:p>
          <a:p>
            <a:pPr marL="299085" indent="-286385">
              <a:lnSpc>
                <a:spcPct val="100000"/>
              </a:lnSpc>
              <a:spcBef>
                <a:spcPts val="1320"/>
              </a:spcBef>
              <a:buFont typeface="Wingdings"/>
              <a:buChar char=""/>
              <a:tabLst>
                <a:tab pos="299720" algn="l"/>
              </a:tabLst>
            </a:pPr>
            <a:r>
              <a:rPr sz="2200" spc="-5" dirty="0">
                <a:latin typeface="Times New Roman"/>
                <a:cs typeface="Times New Roman"/>
              </a:rPr>
              <a:t>Determination of</a:t>
            </a:r>
            <a:r>
              <a:rPr sz="2200" spc="30" dirty="0">
                <a:latin typeface="Times New Roman"/>
                <a:cs typeface="Times New Roman"/>
              </a:rPr>
              <a:t> </a:t>
            </a:r>
            <a:r>
              <a:rPr sz="2200" spc="-10" dirty="0">
                <a:latin typeface="Times New Roman"/>
                <a:cs typeface="Times New Roman"/>
              </a:rPr>
              <a:t>microorganisms</a:t>
            </a:r>
            <a:endParaRPr sz="2200" dirty="0">
              <a:latin typeface="Times New Roman"/>
              <a:cs typeface="Times New Roman"/>
            </a:endParaRPr>
          </a:p>
          <a:p>
            <a:pPr marL="299085" indent="-286385">
              <a:lnSpc>
                <a:spcPct val="100000"/>
              </a:lnSpc>
              <a:spcBef>
                <a:spcPts val="1320"/>
              </a:spcBef>
              <a:buFont typeface="Wingdings"/>
              <a:buChar char=""/>
              <a:tabLst>
                <a:tab pos="299720" algn="l"/>
              </a:tabLst>
            </a:pPr>
            <a:r>
              <a:rPr sz="2200" spc="-5" dirty="0">
                <a:latin typeface="Times New Roman"/>
                <a:cs typeface="Times New Roman"/>
              </a:rPr>
              <a:t>Radioactive contamination</a:t>
            </a:r>
            <a:endParaRPr sz="2200"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40" y="289404"/>
            <a:ext cx="6169660" cy="812800"/>
          </a:xfrm>
          <a:prstGeom prst="rect">
            <a:avLst/>
          </a:prstGeom>
        </p:spPr>
        <p:txBody>
          <a:bodyPr vert="horz" wrap="square" lIns="0" tIns="71120" rIns="0" bIns="0" rtlCol="0">
            <a:spAutoFit/>
          </a:bodyPr>
          <a:lstStyle/>
          <a:p>
            <a:pPr marL="33020">
              <a:lnSpc>
                <a:spcPct val="100000"/>
              </a:lnSpc>
              <a:spcBef>
                <a:spcPts val="560"/>
              </a:spcBef>
            </a:pPr>
            <a:r>
              <a:rPr spc="-5" dirty="0"/>
              <a:t>POWDER FINENESS AND SIEVE</a:t>
            </a:r>
            <a:r>
              <a:rPr spc="-125" dirty="0"/>
              <a:t> </a:t>
            </a:r>
            <a:r>
              <a:rPr spc="-10" dirty="0"/>
              <a:t>SIZE:-</a:t>
            </a:r>
          </a:p>
          <a:p>
            <a:pPr marL="12700">
              <a:lnSpc>
                <a:spcPct val="100000"/>
              </a:lnSpc>
              <a:spcBef>
                <a:spcPts val="459"/>
              </a:spcBef>
            </a:pPr>
            <a:r>
              <a:rPr spc="-5" dirty="0">
                <a:solidFill>
                  <a:srgbClr val="6F2F9F"/>
                </a:solidFill>
              </a:rPr>
              <a:t>Powders:-</a:t>
            </a:r>
          </a:p>
        </p:txBody>
      </p:sp>
      <p:sp>
        <p:nvSpPr>
          <p:cNvPr id="3" name="object 3"/>
          <p:cNvSpPr txBox="1"/>
          <p:nvPr/>
        </p:nvSpPr>
        <p:spPr>
          <a:xfrm>
            <a:off x="231140" y="1076604"/>
            <a:ext cx="8757920" cy="1534795"/>
          </a:xfrm>
          <a:prstGeom prst="rect">
            <a:avLst/>
          </a:prstGeom>
        </p:spPr>
        <p:txBody>
          <a:bodyPr vert="horz" wrap="square" lIns="0" tIns="12065" rIns="0" bIns="0" rtlCol="0">
            <a:spAutoFit/>
          </a:bodyPr>
          <a:lstStyle/>
          <a:p>
            <a:pPr marL="355600" marR="5080" indent="-342900" algn="just">
              <a:lnSpc>
                <a:spcPct val="150100"/>
              </a:lnSpc>
              <a:spcBef>
                <a:spcPts val="95"/>
              </a:spcBef>
              <a:buFont typeface="Wingdings"/>
              <a:buChar char=""/>
              <a:tabLst>
                <a:tab pos="355600" algn="l"/>
              </a:tabLst>
            </a:pPr>
            <a:r>
              <a:rPr sz="2200" spc="-5" dirty="0">
                <a:latin typeface="Times New Roman"/>
                <a:cs typeface="Times New Roman"/>
              </a:rPr>
              <a:t>The coarseness </a:t>
            </a:r>
            <a:r>
              <a:rPr sz="2200" dirty="0">
                <a:latin typeface="Times New Roman"/>
                <a:cs typeface="Times New Roman"/>
              </a:rPr>
              <a:t>or </a:t>
            </a:r>
            <a:r>
              <a:rPr sz="2200" spc="-5" dirty="0">
                <a:latin typeface="Times New Roman"/>
                <a:cs typeface="Times New Roman"/>
              </a:rPr>
              <a:t>fineness </a:t>
            </a:r>
            <a:r>
              <a:rPr sz="2200" dirty="0">
                <a:latin typeface="Times New Roman"/>
                <a:cs typeface="Times New Roman"/>
              </a:rPr>
              <a:t>of </a:t>
            </a:r>
            <a:r>
              <a:rPr sz="2200" spc="-5" dirty="0">
                <a:latin typeface="Times New Roman"/>
                <a:cs typeface="Times New Roman"/>
              </a:rPr>
              <a:t>a powder is classed according </a:t>
            </a:r>
            <a:r>
              <a:rPr sz="2200" spc="-10" dirty="0">
                <a:latin typeface="Times New Roman"/>
                <a:cs typeface="Times New Roman"/>
              </a:rPr>
              <a:t>to </a:t>
            </a:r>
            <a:r>
              <a:rPr sz="2200" spc="-5" dirty="0">
                <a:latin typeface="Times New Roman"/>
                <a:cs typeface="Times New Roman"/>
              </a:rPr>
              <a:t>the nominal  aperture size expressed in </a:t>
            </a:r>
            <a:r>
              <a:rPr sz="2200" dirty="0">
                <a:latin typeface="Times New Roman"/>
                <a:cs typeface="Times New Roman"/>
              </a:rPr>
              <a:t>hum of </a:t>
            </a:r>
            <a:r>
              <a:rPr sz="2200" spc="-5" dirty="0">
                <a:latin typeface="Times New Roman"/>
                <a:cs typeface="Times New Roman"/>
              </a:rPr>
              <a:t>the mesh </a:t>
            </a:r>
            <a:r>
              <a:rPr sz="2200" dirty="0">
                <a:latin typeface="Times New Roman"/>
                <a:cs typeface="Times New Roman"/>
              </a:rPr>
              <a:t>of </a:t>
            </a:r>
            <a:r>
              <a:rPr sz="2200" spc="-10" dirty="0">
                <a:latin typeface="Times New Roman"/>
                <a:cs typeface="Times New Roman"/>
              </a:rPr>
              <a:t>the sieve </a:t>
            </a:r>
            <a:r>
              <a:rPr sz="2200" spc="-5" dirty="0">
                <a:latin typeface="Times New Roman"/>
                <a:cs typeface="Times New Roman"/>
              </a:rPr>
              <a:t>through which the  powder will</a:t>
            </a:r>
            <a:r>
              <a:rPr sz="2200" spc="10" dirty="0">
                <a:latin typeface="Times New Roman"/>
                <a:cs typeface="Times New Roman"/>
              </a:rPr>
              <a:t> </a:t>
            </a:r>
            <a:r>
              <a:rPr sz="2200" spc="-5" dirty="0">
                <a:latin typeface="Times New Roman"/>
                <a:cs typeface="Times New Roman"/>
              </a:rPr>
              <a:t>pass.</a:t>
            </a:r>
            <a:endParaRPr sz="2200" dirty="0">
              <a:latin typeface="Times New Roman"/>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3062069846"/>
              </p:ext>
            </p:extLst>
          </p:nvPr>
        </p:nvGraphicFramePr>
        <p:xfrm>
          <a:off x="374650" y="2660650"/>
          <a:ext cx="8614410" cy="4126230"/>
        </p:xfrm>
        <a:graphic>
          <a:graphicData uri="http://schemas.openxmlformats.org/drawingml/2006/table">
            <a:tbl>
              <a:tblPr firstRow="1" bandRow="1">
                <a:tableStyleId>{2D5ABB26-0587-4C30-8999-92F81FD0307C}</a:tableStyleId>
              </a:tblPr>
              <a:tblGrid>
                <a:gridCol w="3587750"/>
                <a:gridCol w="5026660"/>
              </a:tblGrid>
              <a:tr h="342900">
                <a:tc>
                  <a:txBody>
                    <a:bodyPr/>
                    <a:lstStyle/>
                    <a:p>
                      <a:pPr marL="15240" algn="ctr">
                        <a:lnSpc>
                          <a:spcPct val="100000"/>
                        </a:lnSpc>
                        <a:spcBef>
                          <a:spcPts val="530"/>
                        </a:spcBef>
                      </a:pPr>
                      <a:r>
                        <a:rPr sz="1800" b="1" spc="-5" dirty="0">
                          <a:solidFill>
                            <a:srgbClr val="FFFFFF"/>
                          </a:solidFill>
                          <a:latin typeface="Times New Roman"/>
                          <a:cs typeface="Times New Roman"/>
                        </a:rPr>
                        <a:t>Descriptive</a:t>
                      </a:r>
                      <a:r>
                        <a:rPr sz="1800" b="1" spc="-30" dirty="0">
                          <a:solidFill>
                            <a:srgbClr val="FFFFFF"/>
                          </a:solidFill>
                          <a:latin typeface="Times New Roman"/>
                          <a:cs typeface="Times New Roman"/>
                        </a:rPr>
                        <a:t> </a:t>
                      </a:r>
                      <a:r>
                        <a:rPr sz="1800" b="1" spc="-5" dirty="0">
                          <a:solidFill>
                            <a:srgbClr val="FFFFFF"/>
                          </a:solidFill>
                          <a:latin typeface="Times New Roman"/>
                          <a:cs typeface="Times New Roman"/>
                        </a:rPr>
                        <a:t>term</a:t>
                      </a:r>
                      <a:endParaRPr sz="1800" dirty="0">
                        <a:latin typeface="Times New Roman"/>
                        <a:cs typeface="Times New Roman"/>
                      </a:endParaRPr>
                    </a:p>
                  </a:txBody>
                  <a:tcPr marL="0" marR="0" marT="673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tc>
                  <a:txBody>
                    <a:bodyPr/>
                    <a:lstStyle/>
                    <a:p>
                      <a:pPr marL="12065" algn="ctr">
                        <a:lnSpc>
                          <a:spcPct val="100000"/>
                        </a:lnSpc>
                        <a:spcBef>
                          <a:spcPts val="530"/>
                        </a:spcBef>
                      </a:pPr>
                      <a:r>
                        <a:rPr sz="1800" b="1" spc="-5" dirty="0">
                          <a:solidFill>
                            <a:srgbClr val="FFFFFF"/>
                          </a:solidFill>
                          <a:latin typeface="Times New Roman"/>
                          <a:cs typeface="Times New Roman"/>
                        </a:rPr>
                        <a:t>Particle</a:t>
                      </a:r>
                      <a:r>
                        <a:rPr sz="1800" b="1" spc="-25" dirty="0">
                          <a:solidFill>
                            <a:srgbClr val="FFFFFF"/>
                          </a:solidFill>
                          <a:latin typeface="Times New Roman"/>
                          <a:cs typeface="Times New Roman"/>
                        </a:rPr>
                        <a:t> </a:t>
                      </a:r>
                      <a:r>
                        <a:rPr sz="1800" b="1" dirty="0">
                          <a:solidFill>
                            <a:srgbClr val="FFFFFF"/>
                          </a:solidFill>
                          <a:latin typeface="Times New Roman"/>
                          <a:cs typeface="Times New Roman"/>
                        </a:rPr>
                        <a:t>size</a:t>
                      </a:r>
                      <a:endParaRPr sz="1800">
                        <a:latin typeface="Times New Roman"/>
                        <a:cs typeface="Times New Roman"/>
                      </a:endParaRPr>
                    </a:p>
                  </a:txBody>
                  <a:tcPr marL="0" marR="0" marT="673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tr>
              <a:tr h="1028700">
                <a:tc>
                  <a:txBody>
                    <a:bodyPr/>
                    <a:lstStyle/>
                    <a:p>
                      <a:pPr marL="11430" algn="ctr">
                        <a:lnSpc>
                          <a:spcPct val="100000"/>
                        </a:lnSpc>
                        <a:spcBef>
                          <a:spcPts val="530"/>
                        </a:spcBef>
                      </a:pPr>
                      <a:r>
                        <a:rPr sz="1800" b="1" spc="-5" dirty="0">
                          <a:solidFill>
                            <a:srgbClr val="FFFFFF"/>
                          </a:solidFill>
                          <a:latin typeface="Times New Roman"/>
                          <a:cs typeface="Times New Roman"/>
                        </a:rPr>
                        <a:t>Coarse (2000/355)</a:t>
                      </a:r>
                      <a:endParaRPr sz="1800" dirty="0">
                        <a:latin typeface="Times New Roman"/>
                        <a:cs typeface="Times New Roman"/>
                      </a:endParaRPr>
                    </a:p>
                  </a:txBody>
                  <a:tcPr marL="0" marR="0" marT="673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E6EC5"/>
                    </a:solidFill>
                  </a:tcPr>
                </a:tc>
                <a:tc>
                  <a:txBody>
                    <a:bodyPr/>
                    <a:lstStyle/>
                    <a:p>
                      <a:pPr marL="74930">
                        <a:lnSpc>
                          <a:spcPct val="100000"/>
                        </a:lnSpc>
                        <a:spcBef>
                          <a:spcPts val="530"/>
                        </a:spcBef>
                      </a:pPr>
                      <a:r>
                        <a:rPr sz="1800" spc="-5" dirty="0">
                          <a:latin typeface="Times New Roman"/>
                          <a:cs typeface="Times New Roman"/>
                        </a:rPr>
                        <a:t>All </a:t>
                      </a:r>
                      <a:r>
                        <a:rPr sz="1800" dirty="0">
                          <a:latin typeface="Times New Roman"/>
                          <a:cs typeface="Times New Roman"/>
                        </a:rPr>
                        <a:t>the </a:t>
                      </a:r>
                      <a:r>
                        <a:rPr sz="1800" spc="-5" dirty="0">
                          <a:latin typeface="Times New Roman"/>
                          <a:cs typeface="Times New Roman"/>
                        </a:rPr>
                        <a:t>particles will pass </a:t>
                      </a:r>
                      <a:r>
                        <a:rPr sz="1800" dirty="0">
                          <a:latin typeface="Times New Roman"/>
                          <a:cs typeface="Times New Roman"/>
                        </a:rPr>
                        <a:t>through a </a:t>
                      </a:r>
                      <a:r>
                        <a:rPr sz="1800" spc="-5" dirty="0">
                          <a:latin typeface="Times New Roman"/>
                          <a:cs typeface="Times New Roman"/>
                        </a:rPr>
                        <a:t>No.</a:t>
                      </a:r>
                      <a:r>
                        <a:rPr sz="1800" spc="-90" dirty="0">
                          <a:latin typeface="Times New Roman"/>
                          <a:cs typeface="Times New Roman"/>
                        </a:rPr>
                        <a:t> </a:t>
                      </a:r>
                      <a:r>
                        <a:rPr sz="1800" dirty="0">
                          <a:latin typeface="Times New Roman"/>
                          <a:cs typeface="Times New Roman"/>
                        </a:rPr>
                        <a:t>2000</a:t>
                      </a:r>
                    </a:p>
                    <a:p>
                      <a:pPr marL="74930" marR="301625">
                        <a:lnSpc>
                          <a:spcPts val="2700"/>
                        </a:lnSpc>
                        <a:spcBef>
                          <a:spcPts val="240"/>
                        </a:spcBef>
                      </a:pPr>
                      <a:r>
                        <a:rPr sz="1800" spc="-5" dirty="0">
                          <a:latin typeface="Times New Roman"/>
                          <a:cs typeface="Times New Roman"/>
                        </a:rPr>
                        <a:t>sieve, and </a:t>
                      </a:r>
                      <a:r>
                        <a:rPr sz="1800" dirty="0">
                          <a:latin typeface="Times New Roman"/>
                          <a:cs typeface="Times New Roman"/>
                        </a:rPr>
                        <a:t>not </a:t>
                      </a:r>
                      <a:r>
                        <a:rPr sz="1800" spc="-5" dirty="0">
                          <a:latin typeface="Times New Roman"/>
                          <a:cs typeface="Times New Roman"/>
                        </a:rPr>
                        <a:t>more than </a:t>
                      </a:r>
                      <a:r>
                        <a:rPr sz="1800" dirty="0">
                          <a:latin typeface="Times New Roman"/>
                          <a:cs typeface="Times New Roman"/>
                        </a:rPr>
                        <a:t>40% through a </a:t>
                      </a:r>
                      <a:r>
                        <a:rPr sz="1800" spc="-5" dirty="0">
                          <a:latin typeface="Times New Roman"/>
                          <a:cs typeface="Times New Roman"/>
                        </a:rPr>
                        <a:t>No.</a:t>
                      </a:r>
                      <a:r>
                        <a:rPr sz="1800" spc="-120" dirty="0">
                          <a:latin typeface="Times New Roman"/>
                          <a:cs typeface="Times New Roman"/>
                        </a:rPr>
                        <a:t> </a:t>
                      </a:r>
                      <a:r>
                        <a:rPr sz="1800" dirty="0">
                          <a:latin typeface="Times New Roman"/>
                          <a:cs typeface="Times New Roman"/>
                        </a:rPr>
                        <a:t>355  </a:t>
                      </a:r>
                      <a:r>
                        <a:rPr sz="1800" spc="-5" dirty="0">
                          <a:latin typeface="Times New Roman"/>
                          <a:cs typeface="Times New Roman"/>
                        </a:rPr>
                        <a:t>sieve</a:t>
                      </a:r>
                      <a:endParaRPr sz="1800" dirty="0">
                        <a:latin typeface="Times New Roman"/>
                        <a:cs typeface="Times New Roman"/>
                      </a:endParaRPr>
                    </a:p>
                  </a:txBody>
                  <a:tcPr marL="0" marR="0" marT="673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tr>
              <a:tr h="819150">
                <a:tc>
                  <a:txBody>
                    <a:bodyPr/>
                    <a:lstStyle/>
                    <a:p>
                      <a:pPr marL="10795" algn="ctr">
                        <a:lnSpc>
                          <a:spcPct val="100000"/>
                        </a:lnSpc>
                        <a:spcBef>
                          <a:spcPts val="535"/>
                        </a:spcBef>
                      </a:pPr>
                      <a:r>
                        <a:rPr sz="1800" b="1" spc="-5" dirty="0">
                          <a:solidFill>
                            <a:srgbClr val="FFFFFF"/>
                          </a:solidFill>
                          <a:latin typeface="Times New Roman"/>
                          <a:cs typeface="Times New Roman"/>
                        </a:rPr>
                        <a:t>Moderately coarse</a:t>
                      </a:r>
                      <a:r>
                        <a:rPr sz="1800" b="1" spc="-25" dirty="0">
                          <a:solidFill>
                            <a:srgbClr val="FFFFFF"/>
                          </a:solidFill>
                          <a:latin typeface="Times New Roman"/>
                          <a:cs typeface="Times New Roman"/>
                        </a:rPr>
                        <a:t> </a:t>
                      </a:r>
                      <a:r>
                        <a:rPr sz="1800" b="1" spc="-5" dirty="0">
                          <a:solidFill>
                            <a:srgbClr val="FFFFFF"/>
                          </a:solidFill>
                          <a:latin typeface="Times New Roman"/>
                          <a:cs typeface="Times New Roman"/>
                        </a:rPr>
                        <a:t>(710/250)</a:t>
                      </a:r>
                      <a:endParaRPr sz="1800" dirty="0">
                        <a:latin typeface="Times New Roman"/>
                        <a:cs typeface="Times New Roman"/>
                      </a:endParaRP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74930">
                        <a:lnSpc>
                          <a:spcPct val="100000"/>
                        </a:lnSpc>
                        <a:spcBef>
                          <a:spcPts val="535"/>
                        </a:spcBef>
                      </a:pPr>
                      <a:r>
                        <a:rPr sz="1800" spc="-5" dirty="0">
                          <a:latin typeface="Times New Roman"/>
                          <a:cs typeface="Times New Roman"/>
                        </a:rPr>
                        <a:t>All </a:t>
                      </a:r>
                      <a:r>
                        <a:rPr sz="1800" dirty="0">
                          <a:latin typeface="Times New Roman"/>
                          <a:cs typeface="Times New Roman"/>
                        </a:rPr>
                        <a:t>the </a:t>
                      </a:r>
                      <a:r>
                        <a:rPr sz="1800" spc="-5" dirty="0">
                          <a:latin typeface="Times New Roman"/>
                          <a:cs typeface="Times New Roman"/>
                        </a:rPr>
                        <a:t>particles will pass </a:t>
                      </a:r>
                      <a:r>
                        <a:rPr sz="1800" dirty="0">
                          <a:latin typeface="Times New Roman"/>
                          <a:cs typeface="Times New Roman"/>
                        </a:rPr>
                        <a:t>through a </a:t>
                      </a:r>
                      <a:r>
                        <a:rPr sz="1800" spc="-5" dirty="0">
                          <a:latin typeface="Times New Roman"/>
                          <a:cs typeface="Times New Roman"/>
                        </a:rPr>
                        <a:t>No. </a:t>
                      </a:r>
                      <a:r>
                        <a:rPr sz="1800" dirty="0">
                          <a:latin typeface="Times New Roman"/>
                          <a:cs typeface="Times New Roman"/>
                        </a:rPr>
                        <a:t>710</a:t>
                      </a:r>
                      <a:r>
                        <a:rPr sz="1800" spc="-95" dirty="0">
                          <a:latin typeface="Times New Roman"/>
                          <a:cs typeface="Times New Roman"/>
                        </a:rPr>
                        <a:t> </a:t>
                      </a:r>
                      <a:r>
                        <a:rPr sz="1800" spc="-5" dirty="0">
                          <a:latin typeface="Times New Roman"/>
                          <a:cs typeface="Times New Roman"/>
                        </a:rPr>
                        <a:t>sieve,</a:t>
                      </a:r>
                      <a:endParaRPr sz="1800" dirty="0">
                        <a:latin typeface="Times New Roman"/>
                        <a:cs typeface="Times New Roman"/>
                      </a:endParaRPr>
                    </a:p>
                    <a:p>
                      <a:pPr marL="74930">
                        <a:lnSpc>
                          <a:spcPct val="100000"/>
                        </a:lnSpc>
                        <a:spcBef>
                          <a:spcPts val="900"/>
                        </a:spcBef>
                      </a:pPr>
                      <a:r>
                        <a:rPr sz="1800" spc="-5" dirty="0">
                          <a:latin typeface="Times New Roman"/>
                          <a:cs typeface="Times New Roman"/>
                        </a:rPr>
                        <a:t>and </a:t>
                      </a:r>
                      <a:r>
                        <a:rPr sz="1800" dirty="0">
                          <a:latin typeface="Times New Roman"/>
                          <a:cs typeface="Times New Roman"/>
                        </a:rPr>
                        <a:t>not </a:t>
                      </a:r>
                      <a:r>
                        <a:rPr sz="1800" spc="-5" dirty="0">
                          <a:latin typeface="Times New Roman"/>
                          <a:cs typeface="Times New Roman"/>
                        </a:rPr>
                        <a:t>more than </a:t>
                      </a:r>
                      <a:r>
                        <a:rPr sz="1800" dirty="0">
                          <a:latin typeface="Times New Roman"/>
                          <a:cs typeface="Times New Roman"/>
                        </a:rPr>
                        <a:t>40% through a </a:t>
                      </a:r>
                      <a:r>
                        <a:rPr sz="1800" spc="-5" dirty="0">
                          <a:latin typeface="Times New Roman"/>
                          <a:cs typeface="Times New Roman"/>
                        </a:rPr>
                        <a:t>No. </a:t>
                      </a:r>
                      <a:r>
                        <a:rPr sz="1800" dirty="0">
                          <a:latin typeface="Times New Roman"/>
                          <a:cs typeface="Times New Roman"/>
                        </a:rPr>
                        <a:t>250</a:t>
                      </a:r>
                      <a:r>
                        <a:rPr sz="1800" spc="-125" dirty="0">
                          <a:latin typeface="Times New Roman"/>
                          <a:cs typeface="Times New Roman"/>
                        </a:rPr>
                        <a:t> </a:t>
                      </a:r>
                      <a:r>
                        <a:rPr sz="1800" spc="-5" dirty="0">
                          <a:latin typeface="Times New Roman"/>
                          <a:cs typeface="Times New Roman"/>
                        </a:rPr>
                        <a:t>sieve</a:t>
                      </a:r>
                      <a:endParaRPr sz="1800" dirty="0">
                        <a:latin typeface="Times New Roman"/>
                        <a:cs typeface="Times New Roman"/>
                      </a:endParaRP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tr>
              <a:tr h="819150">
                <a:tc>
                  <a:txBody>
                    <a:bodyPr/>
                    <a:lstStyle/>
                    <a:p>
                      <a:pPr marL="9525" algn="ctr">
                        <a:lnSpc>
                          <a:spcPct val="100000"/>
                        </a:lnSpc>
                        <a:spcBef>
                          <a:spcPts val="535"/>
                        </a:spcBef>
                      </a:pPr>
                      <a:r>
                        <a:rPr sz="1800" b="1" spc="-5" dirty="0">
                          <a:solidFill>
                            <a:srgbClr val="FFFFFF"/>
                          </a:solidFill>
                          <a:latin typeface="Times New Roman"/>
                          <a:cs typeface="Times New Roman"/>
                        </a:rPr>
                        <a:t>Moderately </a:t>
                      </a:r>
                      <a:r>
                        <a:rPr sz="1800" b="1" dirty="0">
                          <a:solidFill>
                            <a:srgbClr val="FFFFFF"/>
                          </a:solidFill>
                          <a:latin typeface="Times New Roman"/>
                          <a:cs typeface="Times New Roman"/>
                        </a:rPr>
                        <a:t>fine</a:t>
                      </a:r>
                      <a:r>
                        <a:rPr sz="1800" b="1" spc="-55" dirty="0">
                          <a:solidFill>
                            <a:srgbClr val="FFFFFF"/>
                          </a:solidFill>
                          <a:latin typeface="Times New Roman"/>
                          <a:cs typeface="Times New Roman"/>
                        </a:rPr>
                        <a:t> </a:t>
                      </a:r>
                      <a:r>
                        <a:rPr sz="1800" b="1" dirty="0">
                          <a:solidFill>
                            <a:srgbClr val="FFFFFF"/>
                          </a:solidFill>
                          <a:latin typeface="Times New Roman"/>
                          <a:cs typeface="Times New Roman"/>
                        </a:rPr>
                        <a:t>(355/180)</a:t>
                      </a:r>
                      <a:endParaRPr sz="1800">
                        <a:latin typeface="Times New Roman"/>
                        <a:cs typeface="Times New Roman"/>
                      </a:endParaRP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74930">
                        <a:lnSpc>
                          <a:spcPct val="100000"/>
                        </a:lnSpc>
                        <a:spcBef>
                          <a:spcPts val="535"/>
                        </a:spcBef>
                      </a:pPr>
                      <a:r>
                        <a:rPr sz="1800" spc="-5" dirty="0">
                          <a:latin typeface="Times New Roman"/>
                          <a:cs typeface="Times New Roman"/>
                        </a:rPr>
                        <a:t>All </a:t>
                      </a:r>
                      <a:r>
                        <a:rPr sz="1800" dirty="0">
                          <a:latin typeface="Times New Roman"/>
                          <a:cs typeface="Times New Roman"/>
                        </a:rPr>
                        <a:t>the </a:t>
                      </a:r>
                      <a:r>
                        <a:rPr sz="1800" spc="-5" dirty="0">
                          <a:latin typeface="Times New Roman"/>
                          <a:cs typeface="Times New Roman"/>
                        </a:rPr>
                        <a:t>particles will pass </a:t>
                      </a:r>
                      <a:r>
                        <a:rPr sz="1800" dirty="0">
                          <a:latin typeface="Times New Roman"/>
                          <a:cs typeface="Times New Roman"/>
                        </a:rPr>
                        <a:t>through a </a:t>
                      </a:r>
                      <a:r>
                        <a:rPr sz="1800" spc="-5" dirty="0">
                          <a:latin typeface="Times New Roman"/>
                          <a:cs typeface="Times New Roman"/>
                        </a:rPr>
                        <a:t>No. </a:t>
                      </a:r>
                      <a:r>
                        <a:rPr sz="1800" dirty="0">
                          <a:latin typeface="Times New Roman"/>
                          <a:cs typeface="Times New Roman"/>
                        </a:rPr>
                        <a:t>355</a:t>
                      </a:r>
                      <a:r>
                        <a:rPr sz="1800" spc="-95" dirty="0">
                          <a:latin typeface="Times New Roman"/>
                          <a:cs typeface="Times New Roman"/>
                        </a:rPr>
                        <a:t> </a:t>
                      </a:r>
                      <a:r>
                        <a:rPr sz="1800" spc="-5" dirty="0">
                          <a:latin typeface="Times New Roman"/>
                          <a:cs typeface="Times New Roman"/>
                        </a:rPr>
                        <a:t>sieve,</a:t>
                      </a:r>
                      <a:endParaRPr sz="1800" dirty="0">
                        <a:latin typeface="Times New Roman"/>
                        <a:cs typeface="Times New Roman"/>
                      </a:endParaRPr>
                    </a:p>
                    <a:p>
                      <a:pPr marL="74930">
                        <a:lnSpc>
                          <a:spcPct val="100000"/>
                        </a:lnSpc>
                        <a:spcBef>
                          <a:spcPts val="900"/>
                        </a:spcBef>
                      </a:pPr>
                      <a:r>
                        <a:rPr sz="1800" spc="-5" dirty="0">
                          <a:latin typeface="Times New Roman"/>
                          <a:cs typeface="Times New Roman"/>
                        </a:rPr>
                        <a:t>and </a:t>
                      </a:r>
                      <a:r>
                        <a:rPr sz="1800" dirty="0">
                          <a:latin typeface="Times New Roman"/>
                          <a:cs typeface="Times New Roman"/>
                        </a:rPr>
                        <a:t>not </a:t>
                      </a:r>
                      <a:r>
                        <a:rPr sz="1800" spc="-5" dirty="0">
                          <a:latin typeface="Times New Roman"/>
                          <a:cs typeface="Times New Roman"/>
                        </a:rPr>
                        <a:t>more than </a:t>
                      </a:r>
                      <a:r>
                        <a:rPr sz="1800" dirty="0">
                          <a:latin typeface="Times New Roman"/>
                          <a:cs typeface="Times New Roman"/>
                        </a:rPr>
                        <a:t>40% through a </a:t>
                      </a:r>
                      <a:r>
                        <a:rPr sz="1800" spc="-5" dirty="0">
                          <a:latin typeface="Times New Roman"/>
                          <a:cs typeface="Times New Roman"/>
                        </a:rPr>
                        <a:t>No. </a:t>
                      </a:r>
                      <a:r>
                        <a:rPr sz="1800" dirty="0">
                          <a:latin typeface="Times New Roman"/>
                          <a:cs typeface="Times New Roman"/>
                        </a:rPr>
                        <a:t>180</a:t>
                      </a:r>
                      <a:r>
                        <a:rPr sz="1800" spc="-125" dirty="0">
                          <a:latin typeface="Times New Roman"/>
                          <a:cs typeface="Times New Roman"/>
                        </a:rPr>
                        <a:t> </a:t>
                      </a:r>
                      <a:r>
                        <a:rPr sz="1800" spc="-5" dirty="0">
                          <a:latin typeface="Times New Roman"/>
                          <a:cs typeface="Times New Roman"/>
                        </a:rPr>
                        <a:t>sieve</a:t>
                      </a:r>
                      <a:endParaRPr sz="1800" dirty="0">
                        <a:latin typeface="Times New Roman"/>
                        <a:cs typeface="Times New Roman"/>
                      </a:endParaRP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tr>
              <a:tr h="546100">
                <a:tc>
                  <a:txBody>
                    <a:bodyPr/>
                    <a:lstStyle/>
                    <a:p>
                      <a:pPr marL="11430" algn="ctr">
                        <a:lnSpc>
                          <a:spcPct val="100000"/>
                        </a:lnSpc>
                        <a:spcBef>
                          <a:spcPts val="535"/>
                        </a:spcBef>
                      </a:pPr>
                      <a:r>
                        <a:rPr sz="1800" b="1" spc="-5" dirty="0">
                          <a:solidFill>
                            <a:srgbClr val="FFFFFF"/>
                          </a:solidFill>
                          <a:latin typeface="Times New Roman"/>
                          <a:cs typeface="Times New Roman"/>
                        </a:rPr>
                        <a:t>Fine</a:t>
                      </a:r>
                      <a:r>
                        <a:rPr sz="1800" b="1" spc="-15" dirty="0">
                          <a:solidFill>
                            <a:srgbClr val="FFFFFF"/>
                          </a:solidFill>
                          <a:latin typeface="Times New Roman"/>
                          <a:cs typeface="Times New Roman"/>
                        </a:rPr>
                        <a:t> </a:t>
                      </a:r>
                      <a:r>
                        <a:rPr sz="1800" b="1" dirty="0">
                          <a:solidFill>
                            <a:srgbClr val="FFFFFF"/>
                          </a:solidFill>
                          <a:latin typeface="Times New Roman"/>
                          <a:cs typeface="Times New Roman"/>
                        </a:rPr>
                        <a:t>(180)</a:t>
                      </a:r>
                      <a:endParaRPr sz="1800">
                        <a:latin typeface="Times New Roman"/>
                        <a:cs typeface="Times New Roman"/>
                      </a:endParaRP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74930">
                        <a:lnSpc>
                          <a:spcPct val="100000"/>
                        </a:lnSpc>
                        <a:spcBef>
                          <a:spcPts val="535"/>
                        </a:spcBef>
                      </a:pPr>
                      <a:r>
                        <a:rPr sz="1800" spc="-5" dirty="0">
                          <a:latin typeface="Times New Roman"/>
                          <a:cs typeface="Times New Roman"/>
                        </a:rPr>
                        <a:t>All </a:t>
                      </a:r>
                      <a:r>
                        <a:rPr sz="1800" dirty="0">
                          <a:latin typeface="Times New Roman"/>
                          <a:cs typeface="Times New Roman"/>
                        </a:rPr>
                        <a:t>the </a:t>
                      </a:r>
                      <a:r>
                        <a:rPr sz="1800" spc="-5" dirty="0">
                          <a:latin typeface="Times New Roman"/>
                          <a:cs typeface="Times New Roman"/>
                        </a:rPr>
                        <a:t>particles will pass </a:t>
                      </a:r>
                      <a:r>
                        <a:rPr sz="1800" dirty="0">
                          <a:latin typeface="Times New Roman"/>
                          <a:cs typeface="Times New Roman"/>
                        </a:rPr>
                        <a:t>through a </a:t>
                      </a:r>
                      <a:r>
                        <a:rPr sz="1800" spc="-5" dirty="0">
                          <a:latin typeface="Times New Roman"/>
                          <a:cs typeface="Times New Roman"/>
                        </a:rPr>
                        <a:t>No. </a:t>
                      </a:r>
                      <a:r>
                        <a:rPr sz="1800" dirty="0">
                          <a:latin typeface="Times New Roman"/>
                          <a:cs typeface="Times New Roman"/>
                        </a:rPr>
                        <a:t>180</a:t>
                      </a:r>
                      <a:r>
                        <a:rPr sz="1800" spc="-90" dirty="0">
                          <a:latin typeface="Times New Roman"/>
                          <a:cs typeface="Times New Roman"/>
                        </a:rPr>
                        <a:t> </a:t>
                      </a:r>
                      <a:r>
                        <a:rPr sz="1800" spc="-5" dirty="0">
                          <a:latin typeface="Times New Roman"/>
                          <a:cs typeface="Times New Roman"/>
                        </a:rPr>
                        <a:t>sieve</a:t>
                      </a:r>
                      <a:endParaRPr sz="1800" dirty="0">
                        <a:latin typeface="Times New Roman"/>
                        <a:cs typeface="Times New Roman"/>
                      </a:endParaRP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tr>
              <a:tr h="546100">
                <a:tc>
                  <a:txBody>
                    <a:bodyPr/>
                    <a:lstStyle/>
                    <a:p>
                      <a:pPr marL="8890" algn="ctr">
                        <a:lnSpc>
                          <a:spcPct val="100000"/>
                        </a:lnSpc>
                        <a:spcBef>
                          <a:spcPts val="535"/>
                        </a:spcBef>
                      </a:pPr>
                      <a:r>
                        <a:rPr sz="1800" b="1" spc="-40" dirty="0">
                          <a:solidFill>
                            <a:srgbClr val="FFFFFF"/>
                          </a:solidFill>
                          <a:latin typeface="Times New Roman"/>
                          <a:cs typeface="Times New Roman"/>
                        </a:rPr>
                        <a:t>Very </a:t>
                      </a:r>
                      <a:r>
                        <a:rPr sz="1800" b="1" dirty="0">
                          <a:solidFill>
                            <a:srgbClr val="FFFFFF"/>
                          </a:solidFill>
                          <a:latin typeface="Times New Roman"/>
                          <a:cs typeface="Times New Roman"/>
                        </a:rPr>
                        <a:t>fine</a:t>
                      </a:r>
                      <a:r>
                        <a:rPr sz="1800" b="1" spc="20" dirty="0">
                          <a:solidFill>
                            <a:srgbClr val="FFFFFF"/>
                          </a:solidFill>
                          <a:latin typeface="Times New Roman"/>
                          <a:cs typeface="Times New Roman"/>
                        </a:rPr>
                        <a:t> </a:t>
                      </a:r>
                      <a:r>
                        <a:rPr sz="1800" b="1" dirty="0">
                          <a:solidFill>
                            <a:srgbClr val="FFFFFF"/>
                          </a:solidFill>
                          <a:latin typeface="Times New Roman"/>
                          <a:cs typeface="Times New Roman"/>
                        </a:rPr>
                        <a:t>(125)</a:t>
                      </a:r>
                      <a:endParaRPr sz="1800">
                        <a:latin typeface="Times New Roman"/>
                        <a:cs typeface="Times New Roman"/>
                      </a:endParaRP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74930">
                        <a:lnSpc>
                          <a:spcPct val="100000"/>
                        </a:lnSpc>
                        <a:spcBef>
                          <a:spcPts val="535"/>
                        </a:spcBef>
                      </a:pPr>
                      <a:r>
                        <a:rPr sz="1800" spc="-5" dirty="0">
                          <a:latin typeface="Times New Roman"/>
                          <a:cs typeface="Times New Roman"/>
                        </a:rPr>
                        <a:t>All </a:t>
                      </a:r>
                      <a:r>
                        <a:rPr sz="1800" dirty="0">
                          <a:latin typeface="Times New Roman"/>
                          <a:cs typeface="Times New Roman"/>
                        </a:rPr>
                        <a:t>the </a:t>
                      </a:r>
                      <a:r>
                        <a:rPr sz="1800" spc="-5" dirty="0">
                          <a:latin typeface="Times New Roman"/>
                          <a:cs typeface="Times New Roman"/>
                        </a:rPr>
                        <a:t>particles will pass </a:t>
                      </a:r>
                      <a:r>
                        <a:rPr sz="1800" dirty="0">
                          <a:latin typeface="Times New Roman"/>
                          <a:cs typeface="Times New Roman"/>
                        </a:rPr>
                        <a:t>through a </a:t>
                      </a:r>
                      <a:r>
                        <a:rPr sz="1800" spc="-5" dirty="0">
                          <a:latin typeface="Times New Roman"/>
                          <a:cs typeface="Times New Roman"/>
                        </a:rPr>
                        <a:t>No. </a:t>
                      </a:r>
                      <a:r>
                        <a:rPr sz="1800" dirty="0">
                          <a:latin typeface="Times New Roman"/>
                          <a:cs typeface="Times New Roman"/>
                        </a:rPr>
                        <a:t>125</a:t>
                      </a:r>
                      <a:r>
                        <a:rPr sz="1800" spc="-90" dirty="0">
                          <a:latin typeface="Times New Roman"/>
                          <a:cs typeface="Times New Roman"/>
                        </a:rPr>
                        <a:t> </a:t>
                      </a:r>
                      <a:r>
                        <a:rPr sz="1800" spc="-5" dirty="0">
                          <a:latin typeface="Times New Roman"/>
                          <a:cs typeface="Times New Roman"/>
                        </a:rPr>
                        <a:t>sieve</a:t>
                      </a:r>
                      <a:endParaRPr sz="1800" dirty="0">
                        <a:latin typeface="Times New Roman"/>
                        <a:cs typeface="Times New Roman"/>
                      </a:endParaRP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6055" rIns="0" bIns="0" rtlCol="0">
            <a:spAutoFit/>
          </a:bodyPr>
          <a:lstStyle/>
          <a:p>
            <a:pPr marL="12700">
              <a:lnSpc>
                <a:spcPct val="100000"/>
              </a:lnSpc>
              <a:spcBef>
                <a:spcPts val="1465"/>
              </a:spcBef>
            </a:pPr>
            <a:r>
              <a:rPr spc="-20" dirty="0"/>
              <a:t>DETERMINATION </a:t>
            </a:r>
            <a:r>
              <a:rPr spc="-10" dirty="0"/>
              <a:t>OF </a:t>
            </a:r>
            <a:r>
              <a:rPr spc="-5" dirty="0"/>
              <a:t>FOREIGN</a:t>
            </a:r>
            <a:r>
              <a:rPr dirty="0"/>
              <a:t> </a:t>
            </a:r>
            <a:r>
              <a:rPr spc="-30" dirty="0"/>
              <a:t>MATTER:-</a:t>
            </a:r>
          </a:p>
          <a:p>
            <a:pPr marL="241300" marR="5080" algn="just">
              <a:lnSpc>
                <a:spcPct val="150000"/>
              </a:lnSpc>
              <a:spcBef>
                <a:spcPts val="40"/>
              </a:spcBef>
            </a:pPr>
            <a:r>
              <a:rPr b="0" spc="-5" dirty="0">
                <a:solidFill>
                  <a:srgbClr val="000000"/>
                </a:solidFill>
                <a:latin typeface="Times New Roman"/>
                <a:cs typeface="Times New Roman"/>
              </a:rPr>
              <a:t>Medicinal plant materials should </a:t>
            </a:r>
            <a:r>
              <a:rPr b="0" dirty="0">
                <a:solidFill>
                  <a:srgbClr val="000000"/>
                </a:solidFill>
                <a:latin typeface="Times New Roman"/>
                <a:cs typeface="Times New Roman"/>
              </a:rPr>
              <a:t>be </a:t>
            </a:r>
            <a:r>
              <a:rPr b="0" spc="-5" dirty="0">
                <a:solidFill>
                  <a:srgbClr val="000000"/>
                </a:solidFill>
                <a:latin typeface="Times New Roman"/>
                <a:cs typeface="Times New Roman"/>
              </a:rPr>
              <a:t>entirely free </a:t>
            </a:r>
            <a:r>
              <a:rPr b="0" dirty="0">
                <a:solidFill>
                  <a:srgbClr val="000000"/>
                </a:solidFill>
                <a:latin typeface="Times New Roman"/>
                <a:cs typeface="Times New Roman"/>
              </a:rPr>
              <a:t>from </a:t>
            </a:r>
            <a:r>
              <a:rPr b="0" spc="-5" dirty="0">
                <a:solidFill>
                  <a:srgbClr val="000000"/>
                </a:solidFill>
                <a:latin typeface="Times New Roman"/>
                <a:cs typeface="Times New Roman"/>
              </a:rPr>
              <a:t>visible signs </a:t>
            </a:r>
            <a:r>
              <a:rPr b="0" dirty="0">
                <a:solidFill>
                  <a:srgbClr val="000000"/>
                </a:solidFill>
                <a:latin typeface="Times New Roman"/>
                <a:cs typeface="Times New Roman"/>
              </a:rPr>
              <a:t>of  </a:t>
            </a:r>
            <a:r>
              <a:rPr b="0" spc="-5" dirty="0">
                <a:solidFill>
                  <a:srgbClr val="000000"/>
                </a:solidFill>
                <a:latin typeface="Times New Roman"/>
                <a:cs typeface="Times New Roman"/>
              </a:rPr>
              <a:t>contamination </a:t>
            </a:r>
            <a:r>
              <a:rPr b="0" spc="-10" dirty="0">
                <a:solidFill>
                  <a:srgbClr val="000000"/>
                </a:solidFill>
                <a:latin typeface="Times New Roman"/>
                <a:cs typeface="Times New Roman"/>
              </a:rPr>
              <a:t>by </a:t>
            </a:r>
            <a:r>
              <a:rPr b="0" spc="-5" dirty="0">
                <a:solidFill>
                  <a:srgbClr val="000000"/>
                </a:solidFill>
                <a:latin typeface="Times New Roman"/>
                <a:cs typeface="Times New Roman"/>
              </a:rPr>
              <a:t>moulds </a:t>
            </a:r>
            <a:r>
              <a:rPr b="0" dirty="0">
                <a:solidFill>
                  <a:srgbClr val="000000"/>
                </a:solidFill>
                <a:latin typeface="Times New Roman"/>
                <a:cs typeface="Times New Roman"/>
              </a:rPr>
              <a:t>or </a:t>
            </a:r>
            <a:r>
              <a:rPr b="0" spc="-5" dirty="0">
                <a:solidFill>
                  <a:srgbClr val="000000"/>
                </a:solidFill>
                <a:latin typeface="Times New Roman"/>
                <a:cs typeface="Times New Roman"/>
              </a:rPr>
              <a:t>insects, and other animal </a:t>
            </a:r>
            <a:r>
              <a:rPr b="0" dirty="0">
                <a:solidFill>
                  <a:srgbClr val="000000"/>
                </a:solidFill>
                <a:latin typeface="Times New Roman"/>
                <a:cs typeface="Times New Roman"/>
              </a:rPr>
              <a:t>contamination,  </a:t>
            </a:r>
            <a:r>
              <a:rPr b="0" spc="-5" dirty="0">
                <a:solidFill>
                  <a:srgbClr val="000000"/>
                </a:solidFill>
                <a:latin typeface="Times New Roman"/>
                <a:cs typeface="Times New Roman"/>
              </a:rPr>
              <a:t>including </a:t>
            </a:r>
            <a:r>
              <a:rPr b="0" spc="-10" dirty="0" smtClean="0">
                <a:solidFill>
                  <a:srgbClr val="000000"/>
                </a:solidFill>
                <a:latin typeface="Times New Roman"/>
                <a:cs typeface="Times New Roman"/>
              </a:rPr>
              <a:t>animal</a:t>
            </a:r>
            <a:r>
              <a:rPr lang="en-US" b="0" spc="-10" dirty="0" smtClean="0">
                <a:solidFill>
                  <a:srgbClr val="000000"/>
                </a:solidFill>
                <a:latin typeface="Times New Roman"/>
                <a:cs typeface="Times New Roman"/>
              </a:rPr>
              <a:t>. </a:t>
            </a:r>
            <a:r>
              <a:rPr b="0" spc="-10" dirty="0" smtClean="0">
                <a:solidFill>
                  <a:srgbClr val="000000"/>
                </a:solidFill>
                <a:latin typeface="Times New Roman"/>
                <a:cs typeface="Times New Roman"/>
              </a:rPr>
              <a:t>No </a:t>
            </a:r>
            <a:r>
              <a:rPr b="0" spc="-5" dirty="0">
                <a:solidFill>
                  <a:srgbClr val="000000"/>
                </a:solidFill>
                <a:latin typeface="Times New Roman"/>
                <a:cs typeface="Times New Roman"/>
              </a:rPr>
              <a:t>abnormal </a:t>
            </a:r>
            <a:r>
              <a:rPr b="0" spc="-15" dirty="0">
                <a:solidFill>
                  <a:srgbClr val="000000"/>
                </a:solidFill>
                <a:latin typeface="Times New Roman"/>
                <a:cs typeface="Times New Roman"/>
              </a:rPr>
              <a:t>odour, </a:t>
            </a:r>
            <a:r>
              <a:rPr b="0" spc="-5" dirty="0">
                <a:solidFill>
                  <a:srgbClr val="000000"/>
                </a:solidFill>
                <a:latin typeface="Times New Roman"/>
                <a:cs typeface="Times New Roman"/>
              </a:rPr>
              <a:t>discoloration, </a:t>
            </a:r>
            <a:r>
              <a:rPr b="0" spc="-10" dirty="0">
                <a:solidFill>
                  <a:srgbClr val="000000"/>
                </a:solidFill>
                <a:latin typeface="Times New Roman"/>
                <a:cs typeface="Times New Roman"/>
              </a:rPr>
              <a:t>slime </a:t>
            </a:r>
            <a:r>
              <a:rPr b="0" dirty="0">
                <a:solidFill>
                  <a:srgbClr val="000000"/>
                </a:solidFill>
                <a:latin typeface="Times New Roman"/>
                <a:cs typeface="Times New Roman"/>
              </a:rPr>
              <a:t>or </a:t>
            </a:r>
            <a:r>
              <a:rPr b="0" spc="-5" dirty="0">
                <a:solidFill>
                  <a:srgbClr val="000000"/>
                </a:solidFill>
                <a:latin typeface="Times New Roman"/>
                <a:cs typeface="Times New Roman"/>
              </a:rPr>
              <a:t>signs  </a:t>
            </a:r>
            <a:r>
              <a:rPr b="0" dirty="0">
                <a:solidFill>
                  <a:srgbClr val="000000"/>
                </a:solidFill>
                <a:latin typeface="Times New Roman"/>
                <a:cs typeface="Times New Roman"/>
              </a:rPr>
              <a:t>of </a:t>
            </a:r>
            <a:r>
              <a:rPr b="0" spc="-5" dirty="0">
                <a:solidFill>
                  <a:srgbClr val="000000"/>
                </a:solidFill>
                <a:latin typeface="Times New Roman"/>
                <a:cs typeface="Times New Roman"/>
              </a:rPr>
              <a:t>deterioration should </a:t>
            </a:r>
            <a:r>
              <a:rPr b="0" dirty="0">
                <a:solidFill>
                  <a:srgbClr val="000000"/>
                </a:solidFill>
                <a:latin typeface="Times New Roman"/>
                <a:cs typeface="Times New Roman"/>
              </a:rPr>
              <a:t>be</a:t>
            </a:r>
            <a:r>
              <a:rPr b="0" spc="10" dirty="0">
                <a:solidFill>
                  <a:srgbClr val="000000"/>
                </a:solidFill>
                <a:latin typeface="Times New Roman"/>
                <a:cs typeface="Times New Roman"/>
              </a:rPr>
              <a:t> </a:t>
            </a:r>
            <a:r>
              <a:rPr b="0" spc="-5" dirty="0">
                <a:solidFill>
                  <a:srgbClr val="000000"/>
                </a:solidFill>
                <a:latin typeface="Times New Roman"/>
                <a:cs typeface="Times New Roman"/>
              </a:rPr>
              <a:t>detected.</a:t>
            </a:r>
          </a:p>
        </p:txBody>
      </p:sp>
      <p:sp>
        <p:nvSpPr>
          <p:cNvPr id="3" name="object 3"/>
          <p:cNvSpPr txBox="1"/>
          <p:nvPr/>
        </p:nvSpPr>
        <p:spPr>
          <a:xfrm>
            <a:off x="1524000" y="2480043"/>
            <a:ext cx="4849495" cy="4050211"/>
          </a:xfrm>
          <a:prstGeom prst="rect">
            <a:avLst/>
          </a:prstGeom>
        </p:spPr>
        <p:txBody>
          <a:bodyPr vert="horz" wrap="square" lIns="0" tIns="121920" rIns="0" bIns="0" rtlCol="0">
            <a:spAutoFit/>
          </a:bodyPr>
          <a:lstStyle/>
          <a:p>
            <a:pPr marL="12700">
              <a:lnSpc>
                <a:spcPct val="100000"/>
              </a:lnSpc>
              <a:spcBef>
                <a:spcPts val="960"/>
              </a:spcBef>
            </a:pPr>
            <a:r>
              <a:rPr sz="2400" b="1" spc="-120" dirty="0" smtClean="0">
                <a:latin typeface="Times New Roman"/>
                <a:cs typeface="Times New Roman"/>
              </a:rPr>
              <a:t>Procedure:-</a:t>
            </a:r>
            <a:endParaRPr sz="2400" dirty="0" smtClean="0">
              <a:latin typeface="Times New Roman"/>
              <a:cs typeface="Times New Roman"/>
            </a:endParaRPr>
          </a:p>
          <a:p>
            <a:pPr marL="2930525">
              <a:lnSpc>
                <a:spcPct val="100000"/>
              </a:lnSpc>
              <a:spcBef>
                <a:spcPts val="860"/>
              </a:spcBef>
            </a:pPr>
            <a:r>
              <a:rPr spc="-120" dirty="0" smtClean="0">
                <a:latin typeface="Times New Roman"/>
                <a:cs typeface="Times New Roman"/>
              </a:rPr>
              <a:t>100-500g </a:t>
            </a:r>
            <a:r>
              <a:rPr spc="-100" dirty="0" smtClean="0">
                <a:latin typeface="Times New Roman"/>
                <a:cs typeface="Times New Roman"/>
              </a:rPr>
              <a:t>of</a:t>
            </a:r>
            <a:r>
              <a:rPr spc="-40" dirty="0" smtClean="0">
                <a:latin typeface="Times New Roman"/>
                <a:cs typeface="Times New Roman"/>
              </a:rPr>
              <a:t> </a:t>
            </a:r>
            <a:r>
              <a:rPr spc="-120" dirty="0" smtClean="0">
                <a:latin typeface="Times New Roman"/>
                <a:cs typeface="Times New Roman"/>
              </a:rPr>
              <a:t>sample</a:t>
            </a:r>
            <a:endParaRPr dirty="0" smtClean="0">
              <a:latin typeface="Times New Roman"/>
              <a:cs typeface="Times New Roman"/>
            </a:endParaRPr>
          </a:p>
          <a:p>
            <a:pPr marL="2499360" marR="5080" indent="-1270" algn="ctr">
              <a:lnSpc>
                <a:spcPct val="288400"/>
              </a:lnSpc>
            </a:pPr>
            <a:r>
              <a:rPr spc="-120" dirty="0" smtClean="0">
                <a:latin typeface="Times New Roman"/>
                <a:cs typeface="Times New Roman"/>
              </a:rPr>
              <a:t>Spread </a:t>
            </a:r>
            <a:r>
              <a:rPr spc="-110" dirty="0">
                <a:latin typeface="Times New Roman"/>
                <a:cs typeface="Times New Roman"/>
              </a:rPr>
              <a:t>out </a:t>
            </a:r>
            <a:r>
              <a:rPr spc="-105" dirty="0">
                <a:latin typeface="Times New Roman"/>
                <a:cs typeface="Times New Roman"/>
              </a:rPr>
              <a:t>as </a:t>
            </a:r>
            <a:r>
              <a:rPr spc="-110" dirty="0">
                <a:latin typeface="Times New Roman"/>
                <a:cs typeface="Times New Roman"/>
              </a:rPr>
              <a:t>a </a:t>
            </a:r>
            <a:r>
              <a:rPr spc="-100" dirty="0">
                <a:latin typeface="Times New Roman"/>
                <a:cs typeface="Times New Roman"/>
              </a:rPr>
              <a:t>thin </a:t>
            </a:r>
            <a:r>
              <a:rPr spc="-105" dirty="0">
                <a:latin typeface="Times New Roman"/>
                <a:cs typeface="Times New Roman"/>
              </a:rPr>
              <a:t>layer  </a:t>
            </a:r>
            <a:r>
              <a:rPr spc="-114" dirty="0">
                <a:latin typeface="Times New Roman"/>
                <a:cs typeface="Times New Roman"/>
              </a:rPr>
              <a:t>Detected by </a:t>
            </a:r>
            <a:r>
              <a:rPr spc="-105" dirty="0">
                <a:latin typeface="Times New Roman"/>
                <a:cs typeface="Times New Roman"/>
              </a:rPr>
              <a:t>inspection </a:t>
            </a:r>
            <a:r>
              <a:rPr spc="-110" dirty="0">
                <a:latin typeface="Times New Roman"/>
                <a:cs typeface="Times New Roman"/>
              </a:rPr>
              <a:t>eye/lens  </a:t>
            </a:r>
            <a:r>
              <a:rPr spc="-114" dirty="0">
                <a:latin typeface="Times New Roman"/>
                <a:cs typeface="Times New Roman"/>
              </a:rPr>
              <a:t>Separate </a:t>
            </a:r>
            <a:r>
              <a:rPr spc="-195" dirty="0">
                <a:latin typeface="Times New Roman"/>
                <a:cs typeface="Times New Roman"/>
              </a:rPr>
              <a:t>&amp;</a:t>
            </a:r>
            <a:r>
              <a:rPr spc="-25" dirty="0">
                <a:latin typeface="Times New Roman"/>
                <a:cs typeface="Times New Roman"/>
              </a:rPr>
              <a:t> </a:t>
            </a:r>
            <a:r>
              <a:rPr spc="-125" dirty="0">
                <a:latin typeface="Times New Roman"/>
                <a:cs typeface="Times New Roman"/>
              </a:rPr>
              <a:t>weigh</a:t>
            </a:r>
            <a:endParaRPr dirty="0">
              <a:latin typeface="Times New Roman"/>
              <a:cs typeface="Times New Roman"/>
            </a:endParaRPr>
          </a:p>
          <a:p>
            <a:pPr>
              <a:lnSpc>
                <a:spcPct val="100000"/>
              </a:lnSpc>
            </a:pPr>
            <a:endParaRPr dirty="0">
              <a:latin typeface="Times New Roman"/>
              <a:cs typeface="Times New Roman"/>
            </a:endParaRPr>
          </a:p>
          <a:p>
            <a:pPr marL="2489200" algn="ctr">
              <a:lnSpc>
                <a:spcPct val="100000"/>
              </a:lnSpc>
              <a:spcBef>
                <a:spcPts val="1660"/>
              </a:spcBef>
            </a:pPr>
            <a:r>
              <a:rPr spc="-110" dirty="0">
                <a:latin typeface="Times New Roman"/>
                <a:cs typeface="Times New Roman"/>
              </a:rPr>
              <a:t>Calculate </a:t>
            </a:r>
            <a:r>
              <a:rPr spc="-105" dirty="0">
                <a:latin typeface="Times New Roman"/>
                <a:cs typeface="Times New Roman"/>
              </a:rPr>
              <a:t>the</a:t>
            </a:r>
            <a:r>
              <a:rPr spc="-35" dirty="0">
                <a:latin typeface="Times New Roman"/>
                <a:cs typeface="Times New Roman"/>
              </a:rPr>
              <a:t> </a:t>
            </a:r>
            <a:r>
              <a:rPr spc="-110" dirty="0">
                <a:latin typeface="Times New Roman"/>
                <a:cs typeface="Times New Roman"/>
              </a:rPr>
              <a:t>percentage</a:t>
            </a:r>
            <a:endParaRPr dirty="0">
              <a:latin typeface="Times New Roman"/>
              <a:cs typeface="Times New Roman"/>
            </a:endParaRPr>
          </a:p>
        </p:txBody>
      </p:sp>
      <p:sp>
        <p:nvSpPr>
          <p:cNvPr id="4" name="object 4"/>
          <p:cNvSpPr/>
          <p:nvPr/>
        </p:nvSpPr>
        <p:spPr>
          <a:xfrm>
            <a:off x="5197738" y="3316788"/>
            <a:ext cx="376218" cy="83550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316853" y="3349256"/>
            <a:ext cx="138430" cy="554355"/>
          </a:xfrm>
          <a:custGeom>
            <a:avLst/>
            <a:gdLst/>
            <a:ahLst/>
            <a:cxnLst/>
            <a:rect l="l" t="t" r="r" b="b"/>
            <a:pathLst>
              <a:path w="138429" h="554354">
                <a:moveTo>
                  <a:pt x="13250" y="391971"/>
                </a:moveTo>
                <a:lnTo>
                  <a:pt x="7520" y="394304"/>
                </a:lnTo>
                <a:lnTo>
                  <a:pt x="2939" y="399000"/>
                </a:lnTo>
                <a:lnTo>
                  <a:pt x="374" y="405217"/>
                </a:lnTo>
                <a:lnTo>
                  <a:pt x="0" y="412111"/>
                </a:lnTo>
                <a:lnTo>
                  <a:pt x="1988" y="418836"/>
                </a:lnTo>
                <a:lnTo>
                  <a:pt x="68994" y="553758"/>
                </a:lnTo>
                <a:lnTo>
                  <a:pt x="86731" y="518043"/>
                </a:lnTo>
                <a:lnTo>
                  <a:pt x="53626" y="518043"/>
                </a:lnTo>
                <a:lnTo>
                  <a:pt x="53626" y="451510"/>
                </a:lnTo>
                <a:lnTo>
                  <a:pt x="28421" y="400798"/>
                </a:lnTo>
                <a:lnTo>
                  <a:pt x="24421" y="395421"/>
                </a:lnTo>
                <a:lnTo>
                  <a:pt x="19124" y="392410"/>
                </a:lnTo>
                <a:lnTo>
                  <a:pt x="13250" y="391971"/>
                </a:lnTo>
                <a:close/>
              </a:path>
              <a:path w="138429" h="554354">
                <a:moveTo>
                  <a:pt x="53626" y="451510"/>
                </a:moveTo>
                <a:lnTo>
                  <a:pt x="53626" y="518043"/>
                </a:lnTo>
                <a:lnTo>
                  <a:pt x="84362" y="518043"/>
                </a:lnTo>
                <a:lnTo>
                  <a:pt x="84362" y="509024"/>
                </a:lnTo>
                <a:lnTo>
                  <a:pt x="55777" y="509024"/>
                </a:lnTo>
                <a:lnTo>
                  <a:pt x="68994" y="482432"/>
                </a:lnTo>
                <a:lnTo>
                  <a:pt x="53626" y="451510"/>
                </a:lnTo>
                <a:close/>
              </a:path>
              <a:path w="138429" h="554354">
                <a:moveTo>
                  <a:pt x="124738" y="391971"/>
                </a:moveTo>
                <a:lnTo>
                  <a:pt x="118864" y="392410"/>
                </a:lnTo>
                <a:lnTo>
                  <a:pt x="113567" y="395421"/>
                </a:lnTo>
                <a:lnTo>
                  <a:pt x="109567" y="400798"/>
                </a:lnTo>
                <a:lnTo>
                  <a:pt x="84362" y="451510"/>
                </a:lnTo>
                <a:lnTo>
                  <a:pt x="84362" y="518043"/>
                </a:lnTo>
                <a:lnTo>
                  <a:pt x="86731" y="518043"/>
                </a:lnTo>
                <a:lnTo>
                  <a:pt x="136000" y="418836"/>
                </a:lnTo>
                <a:lnTo>
                  <a:pt x="137989" y="412111"/>
                </a:lnTo>
                <a:lnTo>
                  <a:pt x="137614" y="405217"/>
                </a:lnTo>
                <a:lnTo>
                  <a:pt x="135049" y="399000"/>
                </a:lnTo>
                <a:lnTo>
                  <a:pt x="130468" y="394304"/>
                </a:lnTo>
                <a:lnTo>
                  <a:pt x="124738" y="391971"/>
                </a:lnTo>
                <a:close/>
              </a:path>
              <a:path w="138429" h="554354">
                <a:moveTo>
                  <a:pt x="68994" y="482432"/>
                </a:moveTo>
                <a:lnTo>
                  <a:pt x="55777" y="509024"/>
                </a:lnTo>
                <a:lnTo>
                  <a:pt x="82211" y="509024"/>
                </a:lnTo>
                <a:lnTo>
                  <a:pt x="68994" y="482432"/>
                </a:lnTo>
                <a:close/>
              </a:path>
              <a:path w="138429" h="554354">
                <a:moveTo>
                  <a:pt x="84362" y="451510"/>
                </a:moveTo>
                <a:lnTo>
                  <a:pt x="68994" y="482432"/>
                </a:lnTo>
                <a:lnTo>
                  <a:pt x="82211" y="509024"/>
                </a:lnTo>
                <a:lnTo>
                  <a:pt x="84362" y="509024"/>
                </a:lnTo>
                <a:lnTo>
                  <a:pt x="84362" y="451510"/>
                </a:lnTo>
                <a:close/>
              </a:path>
              <a:path w="138429" h="554354">
                <a:moveTo>
                  <a:pt x="84362" y="0"/>
                </a:moveTo>
                <a:lnTo>
                  <a:pt x="53626" y="0"/>
                </a:lnTo>
                <a:lnTo>
                  <a:pt x="53626" y="451510"/>
                </a:lnTo>
                <a:lnTo>
                  <a:pt x="68994" y="482432"/>
                </a:lnTo>
                <a:lnTo>
                  <a:pt x="84362" y="451510"/>
                </a:lnTo>
                <a:lnTo>
                  <a:pt x="84362" y="0"/>
                </a:lnTo>
                <a:close/>
              </a:path>
            </a:pathLst>
          </a:custGeom>
          <a:solidFill>
            <a:srgbClr val="000000"/>
          </a:solidFill>
        </p:spPr>
        <p:txBody>
          <a:bodyPr wrap="square" lIns="0" tIns="0" rIns="0" bIns="0" rtlCol="0"/>
          <a:lstStyle/>
          <a:p>
            <a:endParaRPr/>
          </a:p>
        </p:txBody>
      </p:sp>
      <p:sp>
        <p:nvSpPr>
          <p:cNvPr id="6" name="object 6"/>
          <p:cNvSpPr/>
          <p:nvPr/>
        </p:nvSpPr>
        <p:spPr>
          <a:xfrm>
            <a:off x="5194050" y="4087396"/>
            <a:ext cx="378062" cy="83550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314548" y="4119467"/>
            <a:ext cx="138430" cy="554355"/>
          </a:xfrm>
          <a:custGeom>
            <a:avLst/>
            <a:gdLst/>
            <a:ahLst/>
            <a:cxnLst/>
            <a:rect l="l" t="t" r="r" b="b"/>
            <a:pathLst>
              <a:path w="138429" h="554354">
                <a:moveTo>
                  <a:pt x="13250" y="391816"/>
                </a:moveTo>
                <a:lnTo>
                  <a:pt x="7520" y="394124"/>
                </a:lnTo>
                <a:lnTo>
                  <a:pt x="2939" y="398898"/>
                </a:lnTo>
                <a:lnTo>
                  <a:pt x="374" y="405127"/>
                </a:lnTo>
                <a:lnTo>
                  <a:pt x="0" y="412032"/>
                </a:lnTo>
                <a:lnTo>
                  <a:pt x="1988" y="418836"/>
                </a:lnTo>
                <a:lnTo>
                  <a:pt x="68994" y="553776"/>
                </a:lnTo>
                <a:lnTo>
                  <a:pt x="86738" y="518043"/>
                </a:lnTo>
                <a:lnTo>
                  <a:pt x="53626" y="518043"/>
                </a:lnTo>
                <a:lnTo>
                  <a:pt x="53626" y="451329"/>
                </a:lnTo>
                <a:lnTo>
                  <a:pt x="28421" y="400618"/>
                </a:lnTo>
                <a:lnTo>
                  <a:pt x="24421" y="395316"/>
                </a:lnTo>
                <a:lnTo>
                  <a:pt x="19124" y="392298"/>
                </a:lnTo>
                <a:lnTo>
                  <a:pt x="13250" y="391816"/>
                </a:lnTo>
                <a:close/>
              </a:path>
              <a:path w="138429" h="554354">
                <a:moveTo>
                  <a:pt x="53626" y="451329"/>
                </a:moveTo>
                <a:lnTo>
                  <a:pt x="53626" y="518043"/>
                </a:lnTo>
                <a:lnTo>
                  <a:pt x="84362" y="518043"/>
                </a:lnTo>
                <a:lnTo>
                  <a:pt x="84362" y="508844"/>
                </a:lnTo>
                <a:lnTo>
                  <a:pt x="55777" y="508844"/>
                </a:lnTo>
                <a:lnTo>
                  <a:pt x="68994" y="482251"/>
                </a:lnTo>
                <a:lnTo>
                  <a:pt x="53626" y="451329"/>
                </a:lnTo>
                <a:close/>
              </a:path>
              <a:path w="138429" h="554354">
                <a:moveTo>
                  <a:pt x="124738" y="391816"/>
                </a:moveTo>
                <a:lnTo>
                  <a:pt x="118864" y="392298"/>
                </a:lnTo>
                <a:lnTo>
                  <a:pt x="113567" y="395316"/>
                </a:lnTo>
                <a:lnTo>
                  <a:pt x="109567" y="400618"/>
                </a:lnTo>
                <a:lnTo>
                  <a:pt x="84362" y="451329"/>
                </a:lnTo>
                <a:lnTo>
                  <a:pt x="84362" y="518043"/>
                </a:lnTo>
                <a:lnTo>
                  <a:pt x="86738" y="518043"/>
                </a:lnTo>
                <a:lnTo>
                  <a:pt x="136000" y="418836"/>
                </a:lnTo>
                <a:lnTo>
                  <a:pt x="137989" y="412032"/>
                </a:lnTo>
                <a:lnTo>
                  <a:pt x="137614" y="405127"/>
                </a:lnTo>
                <a:lnTo>
                  <a:pt x="135049" y="398898"/>
                </a:lnTo>
                <a:lnTo>
                  <a:pt x="130468" y="394124"/>
                </a:lnTo>
                <a:lnTo>
                  <a:pt x="124738" y="391816"/>
                </a:lnTo>
                <a:close/>
              </a:path>
              <a:path w="138429" h="554354">
                <a:moveTo>
                  <a:pt x="68994" y="482251"/>
                </a:moveTo>
                <a:lnTo>
                  <a:pt x="55777" y="508844"/>
                </a:lnTo>
                <a:lnTo>
                  <a:pt x="82211" y="508844"/>
                </a:lnTo>
                <a:lnTo>
                  <a:pt x="68994" y="482251"/>
                </a:lnTo>
                <a:close/>
              </a:path>
              <a:path w="138429" h="554354">
                <a:moveTo>
                  <a:pt x="84362" y="451329"/>
                </a:moveTo>
                <a:lnTo>
                  <a:pt x="68994" y="482251"/>
                </a:lnTo>
                <a:lnTo>
                  <a:pt x="82211" y="508844"/>
                </a:lnTo>
                <a:lnTo>
                  <a:pt x="84362" y="508844"/>
                </a:lnTo>
                <a:lnTo>
                  <a:pt x="84362" y="451329"/>
                </a:lnTo>
                <a:close/>
              </a:path>
              <a:path w="138429" h="554354">
                <a:moveTo>
                  <a:pt x="84362" y="0"/>
                </a:moveTo>
                <a:lnTo>
                  <a:pt x="53626" y="0"/>
                </a:lnTo>
                <a:lnTo>
                  <a:pt x="53626" y="451329"/>
                </a:lnTo>
                <a:lnTo>
                  <a:pt x="68994" y="482251"/>
                </a:lnTo>
                <a:lnTo>
                  <a:pt x="84362" y="451329"/>
                </a:lnTo>
                <a:lnTo>
                  <a:pt x="84362" y="0"/>
                </a:lnTo>
                <a:close/>
              </a:path>
            </a:pathLst>
          </a:custGeom>
          <a:solidFill>
            <a:srgbClr val="000000"/>
          </a:solidFill>
        </p:spPr>
        <p:txBody>
          <a:bodyPr wrap="square" lIns="0" tIns="0" rIns="0" bIns="0" rtlCol="0"/>
          <a:lstStyle/>
          <a:p>
            <a:endParaRPr/>
          </a:p>
        </p:txBody>
      </p:sp>
      <p:sp>
        <p:nvSpPr>
          <p:cNvPr id="8" name="object 8"/>
          <p:cNvSpPr/>
          <p:nvPr/>
        </p:nvSpPr>
        <p:spPr>
          <a:xfrm>
            <a:off x="5192206" y="4829829"/>
            <a:ext cx="378062" cy="83550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12243" y="4861594"/>
            <a:ext cx="138430" cy="554355"/>
          </a:xfrm>
          <a:custGeom>
            <a:avLst/>
            <a:gdLst/>
            <a:ahLst/>
            <a:cxnLst/>
            <a:rect l="l" t="t" r="r" b="b"/>
            <a:pathLst>
              <a:path w="138429" h="554354">
                <a:moveTo>
                  <a:pt x="13250" y="391921"/>
                </a:moveTo>
                <a:lnTo>
                  <a:pt x="7520" y="394232"/>
                </a:lnTo>
                <a:lnTo>
                  <a:pt x="2939" y="399001"/>
                </a:lnTo>
                <a:lnTo>
                  <a:pt x="374" y="405231"/>
                </a:lnTo>
                <a:lnTo>
                  <a:pt x="0" y="412130"/>
                </a:lnTo>
                <a:lnTo>
                  <a:pt x="1988" y="418908"/>
                </a:lnTo>
                <a:lnTo>
                  <a:pt x="68994" y="553848"/>
                </a:lnTo>
                <a:lnTo>
                  <a:pt x="86773" y="518043"/>
                </a:lnTo>
                <a:lnTo>
                  <a:pt x="53626" y="518043"/>
                </a:lnTo>
                <a:lnTo>
                  <a:pt x="53626" y="451438"/>
                </a:lnTo>
                <a:lnTo>
                  <a:pt x="28421" y="400726"/>
                </a:lnTo>
                <a:lnTo>
                  <a:pt x="24421" y="395376"/>
                </a:lnTo>
                <a:lnTo>
                  <a:pt x="19124" y="392372"/>
                </a:lnTo>
                <a:lnTo>
                  <a:pt x="13250" y="391921"/>
                </a:lnTo>
                <a:close/>
              </a:path>
              <a:path w="138429" h="554354">
                <a:moveTo>
                  <a:pt x="53626" y="451438"/>
                </a:moveTo>
                <a:lnTo>
                  <a:pt x="53626" y="518043"/>
                </a:lnTo>
                <a:lnTo>
                  <a:pt x="84362" y="518043"/>
                </a:lnTo>
                <a:lnTo>
                  <a:pt x="84362" y="508952"/>
                </a:lnTo>
                <a:lnTo>
                  <a:pt x="55777" y="508952"/>
                </a:lnTo>
                <a:lnTo>
                  <a:pt x="68994" y="482360"/>
                </a:lnTo>
                <a:lnTo>
                  <a:pt x="53626" y="451438"/>
                </a:lnTo>
                <a:close/>
              </a:path>
              <a:path w="138429" h="554354">
                <a:moveTo>
                  <a:pt x="124738" y="391921"/>
                </a:moveTo>
                <a:lnTo>
                  <a:pt x="118864" y="392372"/>
                </a:lnTo>
                <a:lnTo>
                  <a:pt x="113567" y="395376"/>
                </a:lnTo>
                <a:lnTo>
                  <a:pt x="109567" y="400726"/>
                </a:lnTo>
                <a:lnTo>
                  <a:pt x="84362" y="451438"/>
                </a:lnTo>
                <a:lnTo>
                  <a:pt x="84362" y="518043"/>
                </a:lnTo>
                <a:lnTo>
                  <a:pt x="86773" y="518043"/>
                </a:lnTo>
                <a:lnTo>
                  <a:pt x="136000" y="418908"/>
                </a:lnTo>
                <a:lnTo>
                  <a:pt x="137989" y="412130"/>
                </a:lnTo>
                <a:lnTo>
                  <a:pt x="137614" y="405231"/>
                </a:lnTo>
                <a:lnTo>
                  <a:pt x="135049" y="399001"/>
                </a:lnTo>
                <a:lnTo>
                  <a:pt x="130468" y="394232"/>
                </a:lnTo>
                <a:lnTo>
                  <a:pt x="124738" y="391921"/>
                </a:lnTo>
                <a:close/>
              </a:path>
              <a:path w="138429" h="554354">
                <a:moveTo>
                  <a:pt x="68994" y="482360"/>
                </a:moveTo>
                <a:lnTo>
                  <a:pt x="55777" y="508952"/>
                </a:lnTo>
                <a:lnTo>
                  <a:pt x="82211" y="508952"/>
                </a:lnTo>
                <a:lnTo>
                  <a:pt x="68994" y="482360"/>
                </a:lnTo>
                <a:close/>
              </a:path>
              <a:path w="138429" h="554354">
                <a:moveTo>
                  <a:pt x="84362" y="451438"/>
                </a:moveTo>
                <a:lnTo>
                  <a:pt x="68994" y="482360"/>
                </a:lnTo>
                <a:lnTo>
                  <a:pt x="82211" y="508952"/>
                </a:lnTo>
                <a:lnTo>
                  <a:pt x="84362" y="508952"/>
                </a:lnTo>
                <a:lnTo>
                  <a:pt x="84362" y="451438"/>
                </a:lnTo>
                <a:close/>
              </a:path>
              <a:path w="138429" h="554354">
                <a:moveTo>
                  <a:pt x="84362" y="0"/>
                </a:moveTo>
                <a:lnTo>
                  <a:pt x="53626" y="0"/>
                </a:lnTo>
                <a:lnTo>
                  <a:pt x="53626" y="451438"/>
                </a:lnTo>
                <a:lnTo>
                  <a:pt x="68994" y="482360"/>
                </a:lnTo>
                <a:lnTo>
                  <a:pt x="84362" y="451438"/>
                </a:lnTo>
                <a:lnTo>
                  <a:pt x="84362" y="0"/>
                </a:lnTo>
                <a:close/>
              </a:path>
            </a:pathLst>
          </a:custGeom>
          <a:solidFill>
            <a:srgbClr val="000000"/>
          </a:solidFill>
        </p:spPr>
        <p:txBody>
          <a:bodyPr wrap="square" lIns="0" tIns="0" rIns="0" bIns="0" rtlCol="0"/>
          <a:lstStyle/>
          <a:p>
            <a:endParaRPr/>
          </a:p>
        </p:txBody>
      </p:sp>
      <p:sp>
        <p:nvSpPr>
          <p:cNvPr id="10" name="object 10"/>
          <p:cNvSpPr/>
          <p:nvPr/>
        </p:nvSpPr>
        <p:spPr>
          <a:xfrm>
            <a:off x="5203271" y="5541958"/>
            <a:ext cx="378062" cy="835507"/>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323001" y="5574030"/>
            <a:ext cx="138430" cy="554355"/>
          </a:xfrm>
          <a:custGeom>
            <a:avLst/>
            <a:gdLst/>
            <a:ahLst/>
            <a:cxnLst/>
            <a:rect l="l" t="t" r="r" b="b"/>
            <a:pathLst>
              <a:path w="138429" h="554354">
                <a:moveTo>
                  <a:pt x="13250" y="391921"/>
                </a:moveTo>
                <a:lnTo>
                  <a:pt x="7520" y="394232"/>
                </a:lnTo>
                <a:lnTo>
                  <a:pt x="2939" y="398993"/>
                </a:lnTo>
                <a:lnTo>
                  <a:pt x="374" y="405224"/>
                </a:lnTo>
                <a:lnTo>
                  <a:pt x="0" y="412128"/>
                </a:lnTo>
                <a:lnTo>
                  <a:pt x="1988" y="418908"/>
                </a:lnTo>
                <a:lnTo>
                  <a:pt x="68994" y="553830"/>
                </a:lnTo>
                <a:lnTo>
                  <a:pt x="86767" y="518043"/>
                </a:lnTo>
                <a:lnTo>
                  <a:pt x="53626" y="518043"/>
                </a:lnTo>
                <a:lnTo>
                  <a:pt x="53626" y="451438"/>
                </a:lnTo>
                <a:lnTo>
                  <a:pt x="28421" y="400726"/>
                </a:lnTo>
                <a:lnTo>
                  <a:pt x="24421" y="395376"/>
                </a:lnTo>
                <a:lnTo>
                  <a:pt x="19124" y="392372"/>
                </a:lnTo>
                <a:lnTo>
                  <a:pt x="13250" y="391921"/>
                </a:lnTo>
                <a:close/>
              </a:path>
              <a:path w="138429" h="554354">
                <a:moveTo>
                  <a:pt x="53626" y="451438"/>
                </a:moveTo>
                <a:lnTo>
                  <a:pt x="53626" y="518043"/>
                </a:lnTo>
                <a:lnTo>
                  <a:pt x="84362" y="518043"/>
                </a:lnTo>
                <a:lnTo>
                  <a:pt x="84362" y="508952"/>
                </a:lnTo>
                <a:lnTo>
                  <a:pt x="55777" y="508952"/>
                </a:lnTo>
                <a:lnTo>
                  <a:pt x="68994" y="482360"/>
                </a:lnTo>
                <a:lnTo>
                  <a:pt x="53626" y="451438"/>
                </a:lnTo>
                <a:close/>
              </a:path>
              <a:path w="138429" h="554354">
                <a:moveTo>
                  <a:pt x="124738" y="391921"/>
                </a:moveTo>
                <a:lnTo>
                  <a:pt x="118864" y="392372"/>
                </a:lnTo>
                <a:lnTo>
                  <a:pt x="113567" y="395376"/>
                </a:lnTo>
                <a:lnTo>
                  <a:pt x="109567" y="400726"/>
                </a:lnTo>
                <a:lnTo>
                  <a:pt x="84362" y="451438"/>
                </a:lnTo>
                <a:lnTo>
                  <a:pt x="84362" y="518043"/>
                </a:lnTo>
                <a:lnTo>
                  <a:pt x="86767" y="518043"/>
                </a:lnTo>
                <a:lnTo>
                  <a:pt x="136000" y="418908"/>
                </a:lnTo>
                <a:lnTo>
                  <a:pt x="137989" y="412128"/>
                </a:lnTo>
                <a:lnTo>
                  <a:pt x="137614" y="405224"/>
                </a:lnTo>
                <a:lnTo>
                  <a:pt x="135049" y="398993"/>
                </a:lnTo>
                <a:lnTo>
                  <a:pt x="130468" y="394232"/>
                </a:lnTo>
                <a:lnTo>
                  <a:pt x="124738" y="391921"/>
                </a:lnTo>
                <a:close/>
              </a:path>
              <a:path w="138429" h="554354">
                <a:moveTo>
                  <a:pt x="68994" y="482360"/>
                </a:moveTo>
                <a:lnTo>
                  <a:pt x="55777" y="508952"/>
                </a:lnTo>
                <a:lnTo>
                  <a:pt x="82211" y="508952"/>
                </a:lnTo>
                <a:lnTo>
                  <a:pt x="68994" y="482360"/>
                </a:lnTo>
                <a:close/>
              </a:path>
              <a:path w="138429" h="554354">
                <a:moveTo>
                  <a:pt x="84362" y="451438"/>
                </a:moveTo>
                <a:lnTo>
                  <a:pt x="68994" y="482360"/>
                </a:lnTo>
                <a:lnTo>
                  <a:pt x="82211" y="508952"/>
                </a:lnTo>
                <a:lnTo>
                  <a:pt x="84362" y="508952"/>
                </a:lnTo>
                <a:lnTo>
                  <a:pt x="84362" y="451438"/>
                </a:lnTo>
                <a:close/>
              </a:path>
              <a:path w="138429" h="554354">
                <a:moveTo>
                  <a:pt x="84362" y="0"/>
                </a:moveTo>
                <a:lnTo>
                  <a:pt x="53626" y="0"/>
                </a:lnTo>
                <a:lnTo>
                  <a:pt x="53626" y="451438"/>
                </a:lnTo>
                <a:lnTo>
                  <a:pt x="68994" y="482360"/>
                </a:lnTo>
                <a:lnTo>
                  <a:pt x="84362" y="451438"/>
                </a:lnTo>
                <a:lnTo>
                  <a:pt x="84362" y="0"/>
                </a:lnTo>
                <a:close/>
              </a:path>
            </a:pathLst>
          </a:custGeom>
          <a:solidFill>
            <a:srgbClr val="000000"/>
          </a:solid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513334"/>
            <a:ext cx="7255509" cy="360680"/>
          </a:xfrm>
          <a:prstGeom prst="rect">
            <a:avLst/>
          </a:prstGeom>
        </p:spPr>
        <p:txBody>
          <a:bodyPr vert="horz" wrap="square" lIns="0" tIns="12065" rIns="0" bIns="0" rtlCol="0">
            <a:spAutoFit/>
          </a:bodyPr>
          <a:lstStyle/>
          <a:p>
            <a:pPr marL="12700">
              <a:lnSpc>
                <a:spcPct val="100000"/>
              </a:lnSpc>
              <a:spcBef>
                <a:spcPts val="95"/>
              </a:spcBef>
            </a:pPr>
            <a:r>
              <a:rPr spc="-5" dirty="0"/>
              <a:t>MACROSCOPIC </a:t>
            </a:r>
            <a:r>
              <a:rPr spc="-10" dirty="0"/>
              <a:t>AND </a:t>
            </a:r>
            <a:r>
              <a:rPr spc="-5" dirty="0"/>
              <a:t>MICROSCOPIC</a:t>
            </a:r>
            <a:r>
              <a:rPr spc="-55" dirty="0"/>
              <a:t> </a:t>
            </a:r>
            <a:r>
              <a:rPr spc="-20" dirty="0"/>
              <a:t>EXAMINATION:-</a:t>
            </a:r>
          </a:p>
        </p:txBody>
      </p:sp>
      <p:sp>
        <p:nvSpPr>
          <p:cNvPr id="3" name="object 3"/>
          <p:cNvSpPr txBox="1"/>
          <p:nvPr/>
        </p:nvSpPr>
        <p:spPr>
          <a:xfrm>
            <a:off x="307340" y="848004"/>
            <a:ext cx="8757285" cy="4049395"/>
          </a:xfrm>
          <a:prstGeom prst="rect">
            <a:avLst/>
          </a:prstGeom>
        </p:spPr>
        <p:txBody>
          <a:bodyPr vert="horz" wrap="square" lIns="0" tIns="180340" rIns="0" bIns="0" rtlCol="0">
            <a:spAutoFit/>
          </a:bodyPr>
          <a:lstStyle/>
          <a:p>
            <a:pPr marL="12700">
              <a:lnSpc>
                <a:spcPct val="100000"/>
              </a:lnSpc>
              <a:spcBef>
                <a:spcPts val="1420"/>
              </a:spcBef>
            </a:pPr>
            <a:r>
              <a:rPr sz="2200" b="1" spc="-10" dirty="0">
                <a:solidFill>
                  <a:srgbClr val="00AFEF"/>
                </a:solidFill>
                <a:latin typeface="Times New Roman"/>
                <a:cs typeface="Times New Roman"/>
              </a:rPr>
              <a:t>Macroscopic</a:t>
            </a:r>
            <a:r>
              <a:rPr sz="2200" b="1" spc="-5" dirty="0">
                <a:solidFill>
                  <a:srgbClr val="00AFEF"/>
                </a:solidFill>
                <a:latin typeface="Times New Roman"/>
                <a:cs typeface="Times New Roman"/>
              </a:rPr>
              <a:t> examination:-</a:t>
            </a:r>
            <a:endParaRPr sz="2200" dirty="0">
              <a:latin typeface="Times New Roman"/>
              <a:cs typeface="Times New Roman"/>
            </a:endParaRPr>
          </a:p>
          <a:p>
            <a:pPr marL="12700">
              <a:lnSpc>
                <a:spcPct val="100000"/>
              </a:lnSpc>
              <a:spcBef>
                <a:spcPts val="1320"/>
              </a:spcBef>
            </a:pPr>
            <a:r>
              <a:rPr sz="2200" b="1" spc="-10" dirty="0">
                <a:solidFill>
                  <a:srgbClr val="FFC000"/>
                </a:solidFill>
                <a:latin typeface="Times New Roman"/>
                <a:cs typeface="Times New Roman"/>
              </a:rPr>
              <a:t>Size:-</a:t>
            </a:r>
            <a:r>
              <a:rPr sz="2200" spc="-10" dirty="0">
                <a:latin typeface="Times New Roman"/>
                <a:cs typeface="Times New Roman"/>
              </a:rPr>
              <a:t>measured </a:t>
            </a:r>
            <a:r>
              <a:rPr sz="2200" dirty="0">
                <a:latin typeface="Times New Roman"/>
                <a:cs typeface="Times New Roman"/>
              </a:rPr>
              <a:t>by </a:t>
            </a:r>
            <a:r>
              <a:rPr sz="2200" spc="-5" dirty="0">
                <a:latin typeface="Times New Roman"/>
                <a:cs typeface="Times New Roman"/>
              </a:rPr>
              <a:t>graduated</a:t>
            </a:r>
            <a:r>
              <a:rPr sz="2200" spc="65" dirty="0">
                <a:latin typeface="Times New Roman"/>
                <a:cs typeface="Times New Roman"/>
              </a:rPr>
              <a:t> </a:t>
            </a:r>
            <a:r>
              <a:rPr sz="2200" spc="-25" dirty="0">
                <a:latin typeface="Times New Roman"/>
                <a:cs typeface="Times New Roman"/>
              </a:rPr>
              <a:t>ruler.</a:t>
            </a:r>
            <a:endParaRPr sz="2200" dirty="0">
              <a:latin typeface="Times New Roman"/>
              <a:cs typeface="Times New Roman"/>
            </a:endParaRPr>
          </a:p>
          <a:p>
            <a:pPr marL="12700">
              <a:lnSpc>
                <a:spcPct val="100000"/>
              </a:lnSpc>
              <a:spcBef>
                <a:spcPts val="1320"/>
              </a:spcBef>
            </a:pPr>
            <a:r>
              <a:rPr sz="2200" b="1" spc="-5" dirty="0">
                <a:solidFill>
                  <a:srgbClr val="FF0066"/>
                </a:solidFill>
                <a:latin typeface="Times New Roman"/>
                <a:cs typeface="Times New Roman"/>
              </a:rPr>
              <a:t>Colour:-</a:t>
            </a:r>
            <a:r>
              <a:rPr sz="2200" spc="-5" dirty="0">
                <a:latin typeface="Times New Roman"/>
                <a:cs typeface="Times New Roman"/>
              </a:rPr>
              <a:t>sample </a:t>
            </a:r>
            <a:r>
              <a:rPr sz="2200" spc="-10" dirty="0">
                <a:latin typeface="Times New Roman"/>
                <a:cs typeface="Times New Roman"/>
              </a:rPr>
              <a:t>Vs </a:t>
            </a:r>
            <a:r>
              <a:rPr sz="2200" spc="-5" dirty="0">
                <a:latin typeface="Times New Roman"/>
                <a:cs typeface="Times New Roman"/>
              </a:rPr>
              <a:t>reference – colour</a:t>
            </a:r>
            <a:r>
              <a:rPr sz="2200" spc="40" dirty="0">
                <a:latin typeface="Times New Roman"/>
                <a:cs typeface="Times New Roman"/>
              </a:rPr>
              <a:t> </a:t>
            </a:r>
            <a:r>
              <a:rPr sz="2200" spc="-5" dirty="0">
                <a:latin typeface="Times New Roman"/>
                <a:cs typeface="Times New Roman"/>
              </a:rPr>
              <a:t>comparison.</a:t>
            </a:r>
            <a:endParaRPr sz="2200" dirty="0">
              <a:latin typeface="Times New Roman"/>
              <a:cs typeface="Times New Roman"/>
            </a:endParaRPr>
          </a:p>
          <a:p>
            <a:pPr marL="12700">
              <a:lnSpc>
                <a:spcPct val="100000"/>
              </a:lnSpc>
              <a:spcBef>
                <a:spcPts val="1320"/>
              </a:spcBef>
            </a:pPr>
            <a:r>
              <a:rPr sz="2200" b="1" spc="-5" dirty="0">
                <a:solidFill>
                  <a:srgbClr val="660033"/>
                </a:solidFill>
                <a:latin typeface="Times New Roman"/>
                <a:cs typeface="Times New Roman"/>
              </a:rPr>
              <a:t>Surface characteristics, </a:t>
            </a:r>
            <a:r>
              <a:rPr sz="2200" b="1" spc="-10" dirty="0">
                <a:solidFill>
                  <a:srgbClr val="660033"/>
                </a:solidFill>
                <a:latin typeface="Times New Roman"/>
                <a:cs typeface="Times New Roman"/>
              </a:rPr>
              <a:t>texture </a:t>
            </a:r>
            <a:r>
              <a:rPr sz="2200" b="1" spc="-5" dirty="0">
                <a:solidFill>
                  <a:srgbClr val="660033"/>
                </a:solidFill>
                <a:latin typeface="Times New Roman"/>
                <a:cs typeface="Times New Roman"/>
              </a:rPr>
              <a:t>&amp; </a:t>
            </a:r>
            <a:r>
              <a:rPr sz="2200" b="1" spc="-10" dirty="0">
                <a:solidFill>
                  <a:srgbClr val="660033"/>
                </a:solidFill>
                <a:latin typeface="Times New Roman"/>
                <a:cs typeface="Times New Roman"/>
              </a:rPr>
              <a:t>fracture</a:t>
            </a:r>
            <a:r>
              <a:rPr sz="2200" b="1" spc="90" dirty="0">
                <a:solidFill>
                  <a:srgbClr val="660033"/>
                </a:solidFill>
                <a:latin typeface="Times New Roman"/>
                <a:cs typeface="Times New Roman"/>
              </a:rPr>
              <a:t> </a:t>
            </a:r>
            <a:r>
              <a:rPr sz="2200" b="1" spc="-5" dirty="0">
                <a:solidFill>
                  <a:srgbClr val="660033"/>
                </a:solidFill>
                <a:latin typeface="Times New Roman"/>
                <a:cs typeface="Times New Roman"/>
              </a:rPr>
              <a:t>characteristics:-</a:t>
            </a:r>
            <a:endParaRPr sz="2200" dirty="0">
              <a:latin typeface="Times New Roman"/>
              <a:cs typeface="Times New Roman"/>
            </a:endParaRPr>
          </a:p>
          <a:p>
            <a:pPr marL="12700">
              <a:lnSpc>
                <a:spcPct val="100000"/>
              </a:lnSpc>
              <a:spcBef>
                <a:spcPts val="1320"/>
              </a:spcBef>
            </a:pPr>
            <a:r>
              <a:rPr sz="2200" spc="-5" dirty="0">
                <a:latin typeface="Times New Roman"/>
                <a:cs typeface="Times New Roman"/>
              </a:rPr>
              <a:t>Examined </a:t>
            </a:r>
            <a:r>
              <a:rPr sz="2200" dirty="0">
                <a:latin typeface="Times New Roman"/>
                <a:cs typeface="Times New Roman"/>
              </a:rPr>
              <a:t>by </a:t>
            </a:r>
            <a:r>
              <a:rPr sz="2200" spc="-5" dirty="0">
                <a:latin typeface="Times New Roman"/>
                <a:cs typeface="Times New Roman"/>
              </a:rPr>
              <a:t>using a magnifying</a:t>
            </a:r>
            <a:r>
              <a:rPr sz="2200" spc="40" dirty="0">
                <a:latin typeface="Times New Roman"/>
                <a:cs typeface="Times New Roman"/>
              </a:rPr>
              <a:t> </a:t>
            </a:r>
            <a:r>
              <a:rPr sz="2200" spc="-5" dirty="0">
                <a:latin typeface="Times New Roman"/>
                <a:cs typeface="Times New Roman"/>
              </a:rPr>
              <a:t>lens.</a:t>
            </a:r>
            <a:endParaRPr sz="2200" dirty="0">
              <a:latin typeface="Times New Roman"/>
              <a:cs typeface="Times New Roman"/>
            </a:endParaRPr>
          </a:p>
          <a:p>
            <a:pPr marL="12700">
              <a:lnSpc>
                <a:spcPct val="100000"/>
              </a:lnSpc>
              <a:spcBef>
                <a:spcPts val="1320"/>
              </a:spcBef>
            </a:pPr>
            <a:r>
              <a:rPr sz="2200" b="1" spc="-5" dirty="0">
                <a:solidFill>
                  <a:srgbClr val="F8360E"/>
                </a:solidFill>
                <a:latin typeface="Times New Roman"/>
                <a:cs typeface="Times New Roman"/>
              </a:rPr>
              <a:t>Odour:-</a:t>
            </a:r>
            <a:r>
              <a:rPr sz="2200" spc="-5" dirty="0">
                <a:latin typeface="Times New Roman"/>
                <a:cs typeface="Times New Roman"/>
              </a:rPr>
              <a:t>characteristic</a:t>
            </a:r>
            <a:r>
              <a:rPr sz="2200" spc="225" dirty="0">
                <a:latin typeface="Times New Roman"/>
                <a:cs typeface="Times New Roman"/>
              </a:rPr>
              <a:t> </a:t>
            </a:r>
            <a:r>
              <a:rPr sz="2200" spc="-5" dirty="0">
                <a:latin typeface="Times New Roman"/>
                <a:cs typeface="Times New Roman"/>
              </a:rPr>
              <a:t>&amp;</a:t>
            </a:r>
            <a:r>
              <a:rPr sz="2200" spc="229" dirty="0">
                <a:latin typeface="Times New Roman"/>
                <a:cs typeface="Times New Roman"/>
              </a:rPr>
              <a:t> </a:t>
            </a:r>
            <a:r>
              <a:rPr sz="2200" spc="-5" dirty="0">
                <a:latin typeface="Times New Roman"/>
                <a:cs typeface="Times New Roman"/>
              </a:rPr>
              <a:t>strength</a:t>
            </a:r>
            <a:r>
              <a:rPr sz="2200" spc="235" dirty="0">
                <a:latin typeface="Times New Roman"/>
                <a:cs typeface="Times New Roman"/>
              </a:rPr>
              <a:t> </a:t>
            </a:r>
            <a:r>
              <a:rPr sz="2200" spc="-5" dirty="0">
                <a:latin typeface="Times New Roman"/>
                <a:cs typeface="Times New Roman"/>
              </a:rPr>
              <a:t>of</a:t>
            </a:r>
            <a:r>
              <a:rPr sz="2200" spc="220" dirty="0">
                <a:latin typeface="Times New Roman"/>
                <a:cs typeface="Times New Roman"/>
              </a:rPr>
              <a:t> </a:t>
            </a:r>
            <a:r>
              <a:rPr sz="2200" spc="-5" dirty="0">
                <a:latin typeface="Times New Roman"/>
                <a:cs typeface="Times New Roman"/>
              </a:rPr>
              <a:t>the</a:t>
            </a:r>
            <a:r>
              <a:rPr sz="2200" spc="225" dirty="0">
                <a:latin typeface="Times New Roman"/>
                <a:cs typeface="Times New Roman"/>
              </a:rPr>
              <a:t> </a:t>
            </a:r>
            <a:r>
              <a:rPr sz="2200" dirty="0">
                <a:latin typeface="Times New Roman"/>
                <a:cs typeface="Times New Roman"/>
              </a:rPr>
              <a:t>odour</a:t>
            </a:r>
            <a:r>
              <a:rPr sz="2200" spc="210" dirty="0">
                <a:latin typeface="Times New Roman"/>
                <a:cs typeface="Times New Roman"/>
              </a:rPr>
              <a:t> </a:t>
            </a:r>
            <a:r>
              <a:rPr sz="2200" spc="-5" dirty="0">
                <a:latin typeface="Times New Roman"/>
                <a:cs typeface="Times New Roman"/>
              </a:rPr>
              <a:t>(weak,</a:t>
            </a:r>
            <a:r>
              <a:rPr sz="2200" spc="220" dirty="0">
                <a:latin typeface="Times New Roman"/>
                <a:cs typeface="Times New Roman"/>
              </a:rPr>
              <a:t> </a:t>
            </a:r>
            <a:r>
              <a:rPr sz="2200" dirty="0">
                <a:latin typeface="Times New Roman"/>
                <a:cs typeface="Times New Roman"/>
              </a:rPr>
              <a:t>none,</a:t>
            </a:r>
            <a:r>
              <a:rPr sz="2200" spc="235" dirty="0">
                <a:latin typeface="Times New Roman"/>
                <a:cs typeface="Times New Roman"/>
              </a:rPr>
              <a:t> </a:t>
            </a:r>
            <a:r>
              <a:rPr sz="2200" spc="-5" dirty="0">
                <a:latin typeface="Times New Roman"/>
                <a:cs typeface="Times New Roman"/>
              </a:rPr>
              <a:t>distinct,</a:t>
            </a:r>
            <a:r>
              <a:rPr sz="2200" spc="225" dirty="0">
                <a:latin typeface="Times New Roman"/>
                <a:cs typeface="Times New Roman"/>
              </a:rPr>
              <a:t> </a:t>
            </a:r>
            <a:r>
              <a:rPr sz="2200" spc="-5" dirty="0">
                <a:latin typeface="Times New Roman"/>
                <a:cs typeface="Times New Roman"/>
              </a:rPr>
              <a:t>strong)</a:t>
            </a:r>
            <a:endParaRPr sz="2200" dirty="0">
              <a:latin typeface="Times New Roman"/>
              <a:cs typeface="Times New Roman"/>
            </a:endParaRPr>
          </a:p>
          <a:p>
            <a:pPr marL="12700">
              <a:lnSpc>
                <a:spcPct val="100000"/>
              </a:lnSpc>
              <a:spcBef>
                <a:spcPts val="1325"/>
              </a:spcBef>
            </a:pPr>
            <a:r>
              <a:rPr sz="2200" spc="-5" dirty="0">
                <a:latin typeface="Times New Roman"/>
                <a:cs typeface="Times New Roman"/>
              </a:rPr>
              <a:t>and </a:t>
            </a:r>
            <a:r>
              <a:rPr sz="2200" dirty="0">
                <a:latin typeface="Times New Roman"/>
                <a:cs typeface="Times New Roman"/>
              </a:rPr>
              <a:t>odour </a:t>
            </a:r>
            <a:r>
              <a:rPr sz="2200" spc="-5" dirty="0">
                <a:latin typeface="Times New Roman"/>
                <a:cs typeface="Times New Roman"/>
              </a:rPr>
              <a:t>sensation (aromatic, </a:t>
            </a:r>
            <a:r>
              <a:rPr sz="2200" spc="-20" dirty="0">
                <a:latin typeface="Times New Roman"/>
                <a:cs typeface="Times New Roman"/>
              </a:rPr>
              <a:t>fruity, </a:t>
            </a:r>
            <a:r>
              <a:rPr sz="2200" spc="-5" dirty="0">
                <a:latin typeface="Times New Roman"/>
                <a:cs typeface="Times New Roman"/>
              </a:rPr>
              <a:t>rancid, mouldy</a:t>
            </a:r>
            <a:r>
              <a:rPr sz="2200" spc="90" dirty="0">
                <a:latin typeface="Times New Roman"/>
                <a:cs typeface="Times New Roman"/>
              </a:rPr>
              <a:t> </a:t>
            </a:r>
            <a:r>
              <a:rPr sz="2200" spc="-5" dirty="0">
                <a:latin typeface="Times New Roman"/>
                <a:cs typeface="Times New Roman"/>
              </a:rPr>
              <a:t>etc.)</a:t>
            </a:r>
            <a:endParaRPr sz="2200" dirty="0">
              <a:latin typeface="Times New Roman"/>
              <a:cs typeface="Times New Roman"/>
            </a:endParaRPr>
          </a:p>
          <a:p>
            <a:pPr marL="12700">
              <a:lnSpc>
                <a:spcPct val="100000"/>
              </a:lnSpc>
              <a:spcBef>
                <a:spcPts val="1320"/>
              </a:spcBef>
            </a:pPr>
            <a:r>
              <a:rPr sz="2200" b="1" spc="-20" dirty="0">
                <a:solidFill>
                  <a:srgbClr val="6F2F9F"/>
                </a:solidFill>
                <a:latin typeface="Times New Roman"/>
                <a:cs typeface="Times New Roman"/>
              </a:rPr>
              <a:t>Taste:-</a:t>
            </a:r>
            <a:r>
              <a:rPr sz="2200" spc="-20" dirty="0">
                <a:latin typeface="Times New Roman"/>
                <a:cs typeface="Times New Roman"/>
              </a:rPr>
              <a:t>applied </a:t>
            </a:r>
            <a:r>
              <a:rPr sz="2200" spc="-5" dirty="0">
                <a:latin typeface="Times New Roman"/>
                <a:cs typeface="Times New Roman"/>
              </a:rPr>
              <a:t>only if required</a:t>
            </a:r>
            <a:r>
              <a:rPr sz="2200" spc="55" dirty="0">
                <a:latin typeface="Times New Roman"/>
                <a:cs typeface="Times New Roman"/>
              </a:rPr>
              <a:t> </a:t>
            </a:r>
            <a:r>
              <a:rPr sz="2200" spc="-15" dirty="0">
                <a:latin typeface="Times New Roman"/>
                <a:cs typeface="Times New Roman"/>
              </a:rPr>
              <a:t>specifically.</a:t>
            </a:r>
            <a:endParaRPr sz="2200" dirty="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444753"/>
            <a:ext cx="3500754"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0066"/>
                </a:solidFill>
              </a:rPr>
              <a:t>Microscopic</a:t>
            </a:r>
            <a:r>
              <a:rPr sz="2400" spc="-85" dirty="0">
                <a:solidFill>
                  <a:srgbClr val="FF0066"/>
                </a:solidFill>
              </a:rPr>
              <a:t> </a:t>
            </a:r>
            <a:r>
              <a:rPr sz="2400" dirty="0">
                <a:solidFill>
                  <a:srgbClr val="FF0066"/>
                </a:solidFill>
              </a:rPr>
              <a:t>examination:-</a:t>
            </a:r>
            <a:endParaRPr sz="2400"/>
          </a:p>
        </p:txBody>
      </p:sp>
      <p:sp>
        <p:nvSpPr>
          <p:cNvPr id="3" name="object 3"/>
          <p:cNvSpPr txBox="1"/>
          <p:nvPr/>
        </p:nvSpPr>
        <p:spPr>
          <a:xfrm>
            <a:off x="459740" y="810513"/>
            <a:ext cx="7615555" cy="3870290"/>
          </a:xfrm>
          <a:prstGeom prst="rect">
            <a:avLst/>
          </a:prstGeom>
        </p:spPr>
        <p:txBody>
          <a:bodyPr vert="horz" wrap="square" lIns="0" tIns="195580" rIns="0" bIns="0" rtlCol="0">
            <a:spAutoFit/>
          </a:bodyPr>
          <a:lstStyle/>
          <a:p>
            <a:pPr marL="355600" indent="-342900">
              <a:lnSpc>
                <a:spcPct val="100000"/>
              </a:lnSpc>
              <a:spcBef>
                <a:spcPts val="1540"/>
              </a:spcBef>
              <a:buFont typeface="Wingdings"/>
              <a:buChar char=""/>
              <a:tabLst>
                <a:tab pos="355600" algn="l"/>
              </a:tabLst>
            </a:pPr>
            <a:r>
              <a:rPr sz="2400" spc="-5" dirty="0">
                <a:latin typeface="Times New Roman"/>
                <a:cs typeface="Times New Roman"/>
              </a:rPr>
              <a:t>Preliminary</a:t>
            </a:r>
            <a:r>
              <a:rPr sz="2400" spc="-25" dirty="0">
                <a:latin typeface="Times New Roman"/>
                <a:cs typeface="Times New Roman"/>
              </a:rPr>
              <a:t> </a:t>
            </a:r>
            <a:r>
              <a:rPr sz="2400" dirty="0">
                <a:latin typeface="Times New Roman"/>
                <a:cs typeface="Times New Roman"/>
              </a:rPr>
              <a:t>treatment.</a:t>
            </a:r>
          </a:p>
          <a:p>
            <a:pPr marL="355600" indent="-342900">
              <a:lnSpc>
                <a:spcPct val="100000"/>
              </a:lnSpc>
              <a:spcBef>
                <a:spcPts val="1440"/>
              </a:spcBef>
              <a:buFont typeface="Wingdings"/>
              <a:buChar char=""/>
              <a:tabLst>
                <a:tab pos="355600" algn="l"/>
              </a:tabLst>
            </a:pPr>
            <a:r>
              <a:rPr sz="2400" spc="-5" dirty="0" smtClean="0">
                <a:latin typeface="Times New Roman"/>
                <a:cs typeface="Times New Roman"/>
              </a:rPr>
              <a:t>Classification </a:t>
            </a:r>
            <a:r>
              <a:rPr sz="2400" dirty="0">
                <a:latin typeface="Times New Roman"/>
                <a:cs typeface="Times New Roman"/>
              </a:rPr>
              <a:t>of </a:t>
            </a:r>
            <a:r>
              <a:rPr sz="2400" spc="-5" dirty="0">
                <a:latin typeface="Times New Roman"/>
                <a:cs typeface="Times New Roman"/>
              </a:rPr>
              <a:t>microscopic</a:t>
            </a:r>
            <a:r>
              <a:rPr sz="2400" spc="-45" dirty="0">
                <a:latin typeface="Times New Roman"/>
                <a:cs typeface="Times New Roman"/>
              </a:rPr>
              <a:t> </a:t>
            </a:r>
            <a:r>
              <a:rPr sz="2400" dirty="0">
                <a:latin typeface="Times New Roman"/>
                <a:cs typeface="Times New Roman"/>
              </a:rPr>
              <a:t>particles</a:t>
            </a:r>
          </a:p>
          <a:p>
            <a:pPr marL="355600" indent="-342900">
              <a:lnSpc>
                <a:spcPct val="100000"/>
              </a:lnSpc>
              <a:spcBef>
                <a:spcPts val="1440"/>
              </a:spcBef>
              <a:buFont typeface="Wingdings"/>
              <a:buChar char=""/>
              <a:tabLst>
                <a:tab pos="355600" algn="l"/>
              </a:tabLst>
            </a:pPr>
            <a:r>
              <a:rPr lang="en-US" sz="2400" spc="-5" dirty="0">
                <a:latin typeface="Times New Roman"/>
                <a:cs typeface="Times New Roman"/>
              </a:rPr>
              <a:t>C</a:t>
            </a:r>
            <a:r>
              <a:rPr sz="2400" spc="-5" dirty="0" smtClean="0">
                <a:latin typeface="Times New Roman"/>
                <a:cs typeface="Times New Roman"/>
              </a:rPr>
              <a:t>hemical </a:t>
            </a:r>
            <a:r>
              <a:rPr sz="2400" dirty="0">
                <a:latin typeface="Times New Roman"/>
                <a:cs typeface="Times New Roman"/>
              </a:rPr>
              <a:t>detection of cell </a:t>
            </a:r>
            <a:r>
              <a:rPr sz="2400" spc="-5" dirty="0">
                <a:latin typeface="Times New Roman"/>
                <a:cs typeface="Times New Roman"/>
              </a:rPr>
              <a:t>walls </a:t>
            </a:r>
            <a:r>
              <a:rPr sz="2400" dirty="0">
                <a:latin typeface="Times New Roman"/>
                <a:cs typeface="Times New Roman"/>
              </a:rPr>
              <a:t>&amp;</a:t>
            </a:r>
            <a:r>
              <a:rPr sz="2400" spc="-80" dirty="0">
                <a:latin typeface="Times New Roman"/>
                <a:cs typeface="Times New Roman"/>
              </a:rPr>
              <a:t> </a:t>
            </a:r>
            <a:r>
              <a:rPr sz="2400" dirty="0">
                <a:latin typeface="Times New Roman"/>
                <a:cs typeface="Times New Roman"/>
              </a:rPr>
              <a:t>contents</a:t>
            </a:r>
          </a:p>
          <a:p>
            <a:pPr marL="355600" indent="-342900">
              <a:lnSpc>
                <a:spcPct val="100000"/>
              </a:lnSpc>
              <a:spcBef>
                <a:spcPts val="1440"/>
              </a:spcBef>
              <a:buFont typeface="Wingdings"/>
              <a:buChar char=""/>
              <a:tabLst>
                <a:tab pos="355600" algn="l"/>
              </a:tabLst>
            </a:pPr>
            <a:r>
              <a:rPr sz="2400" dirty="0">
                <a:latin typeface="Times New Roman"/>
                <a:cs typeface="Times New Roman"/>
              </a:rPr>
              <a:t>Disintegration of</a:t>
            </a:r>
            <a:r>
              <a:rPr sz="2400" spc="-45" dirty="0">
                <a:latin typeface="Times New Roman"/>
                <a:cs typeface="Times New Roman"/>
              </a:rPr>
              <a:t> </a:t>
            </a:r>
            <a:r>
              <a:rPr sz="2400" dirty="0">
                <a:latin typeface="Times New Roman"/>
                <a:cs typeface="Times New Roman"/>
              </a:rPr>
              <a:t>tissues</a:t>
            </a:r>
          </a:p>
          <a:p>
            <a:pPr marL="355600" marR="5080" indent="-342900">
              <a:lnSpc>
                <a:spcPct val="150000"/>
              </a:lnSpc>
              <a:spcBef>
                <a:spcPts val="5"/>
              </a:spcBef>
              <a:buFont typeface="Wingdings"/>
              <a:buChar char=""/>
              <a:tabLst>
                <a:tab pos="355600" algn="l"/>
              </a:tabLst>
            </a:pPr>
            <a:r>
              <a:rPr sz="2400" spc="-5" dirty="0">
                <a:latin typeface="Times New Roman"/>
                <a:cs typeface="Times New Roman"/>
              </a:rPr>
              <a:t>Measurement </a:t>
            </a:r>
            <a:r>
              <a:rPr sz="2400" dirty="0">
                <a:latin typeface="Times New Roman"/>
                <a:cs typeface="Times New Roman"/>
              </a:rPr>
              <a:t>of </a:t>
            </a:r>
            <a:r>
              <a:rPr sz="2400" spc="-5" dirty="0">
                <a:latin typeface="Times New Roman"/>
                <a:cs typeface="Times New Roman"/>
              </a:rPr>
              <a:t>specimens-microscope, stage </a:t>
            </a:r>
            <a:r>
              <a:rPr sz="2400" spc="-15" dirty="0">
                <a:latin typeface="Times New Roman"/>
                <a:cs typeface="Times New Roman"/>
              </a:rPr>
              <a:t>micrometer,  </a:t>
            </a:r>
            <a:r>
              <a:rPr sz="2400" dirty="0">
                <a:latin typeface="Times New Roman"/>
                <a:cs typeface="Times New Roman"/>
              </a:rPr>
              <a:t>ocular</a:t>
            </a:r>
            <a:r>
              <a:rPr sz="2400" spc="-20" dirty="0">
                <a:latin typeface="Times New Roman"/>
                <a:cs typeface="Times New Roman"/>
              </a:rPr>
              <a:t> </a:t>
            </a:r>
            <a:r>
              <a:rPr sz="2400" spc="-5" dirty="0">
                <a:latin typeface="Times New Roman"/>
                <a:cs typeface="Times New Roman"/>
              </a:rPr>
              <a:t>micrometer</a:t>
            </a:r>
            <a:endParaRPr sz="2400" dirty="0">
              <a:latin typeface="Times New Roman"/>
              <a:cs typeface="Times New Roman"/>
            </a:endParaRPr>
          </a:p>
          <a:p>
            <a:pPr marL="355600" indent="-342900">
              <a:lnSpc>
                <a:spcPct val="100000"/>
              </a:lnSpc>
              <a:spcBef>
                <a:spcPts val="1440"/>
              </a:spcBef>
              <a:buFont typeface="Wingdings"/>
              <a:buChar char=""/>
              <a:tabLst>
                <a:tab pos="355600" algn="l"/>
              </a:tabLst>
            </a:pPr>
            <a:r>
              <a:rPr sz="2400" dirty="0">
                <a:latin typeface="Times New Roman"/>
                <a:cs typeface="Times New Roman"/>
              </a:rPr>
              <a:t>Leaf surface</a:t>
            </a:r>
            <a:r>
              <a:rPr sz="2400" spc="-30" dirty="0">
                <a:latin typeface="Times New Roman"/>
                <a:cs typeface="Times New Roman"/>
              </a:rPr>
              <a:t> </a:t>
            </a:r>
            <a:r>
              <a:rPr sz="2400" dirty="0">
                <a:latin typeface="Times New Roman"/>
                <a:cs typeface="Times New Roman"/>
              </a:rPr>
              <a:t>data</a:t>
            </a:r>
          </a:p>
        </p:txBody>
      </p:sp>
      <p:sp>
        <p:nvSpPr>
          <p:cNvPr id="4" name="object 4"/>
          <p:cNvSpPr txBox="1"/>
          <p:nvPr/>
        </p:nvSpPr>
        <p:spPr>
          <a:xfrm>
            <a:off x="7700009" y="57403"/>
            <a:ext cx="223520"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FFFF"/>
                </a:solidFill>
                <a:latin typeface="Arial"/>
                <a:cs typeface="Arial"/>
              </a:rPr>
              <a:t>13</a:t>
            </a:r>
            <a:endParaRPr sz="1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611</TotalTime>
  <Words>1864</Words>
  <Application>Microsoft Office PowerPoint</Application>
  <PresentationFormat>On-screen Show (4:3)</PresentationFormat>
  <Paragraphs>269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Quality Control of Herbal Drugs</vt:lpstr>
      <vt:lpstr>INTRODUCTION TO HERBAL MEDICINES:-</vt:lpstr>
      <vt:lpstr>PowerPoint Presentation</vt:lpstr>
      <vt:lpstr>PowerPoint Presentation</vt:lpstr>
      <vt:lpstr>QUALITY CONTROL METHODS FOR HERBAL  DRUGS</vt:lpstr>
      <vt:lpstr>POWDER FINENESS AND SIEVE SIZE:- Powders:-</vt:lpstr>
      <vt:lpstr>DETERMINATION OF FOREIGN MATTER:- Medicinal plant materials should be entirely free from visible signs of  contamination by moulds or insects, and other animal contamination,  including animal. No abnormal odour, discoloration, slime or signs  of deterioration should be detected.</vt:lpstr>
      <vt:lpstr>MACROSCOPIC AND MICROSCOPIC EXAMINATION:-</vt:lpstr>
      <vt:lpstr>Microscopic examination:-</vt:lpstr>
      <vt:lpstr>PowerPoint Presentation</vt:lpstr>
      <vt:lpstr>THIN-LAYER CHROMATOGRAPHY:-</vt:lpstr>
      <vt:lpstr>DETERMINATION OF ASH:-</vt:lpstr>
      <vt:lpstr>Determination of acid insoluble ash:-</vt:lpstr>
      <vt:lpstr>Determination of water-soluble ash</vt:lpstr>
      <vt:lpstr>DETERMINATION OF EXTRACTABLE MATTER:-</vt:lpstr>
      <vt:lpstr>Cold-extraction:-</vt:lpstr>
      <vt:lpstr>DETERMINATION OF VOLATILE OILS:-</vt:lpstr>
      <vt:lpstr>PowerPoint Presentation</vt:lpstr>
      <vt:lpstr>PowerPoint Presentation</vt:lpstr>
      <vt:lpstr>DETERMINATION OF HAEMOLYTIC ACTIVITY:-</vt:lpstr>
      <vt:lpstr>PowerPoint Presentation</vt:lpstr>
      <vt:lpstr>DETERMINATION OF TANNINS:-</vt:lpstr>
      <vt:lpstr>PowerPoint Presentation</vt:lpstr>
      <vt:lpstr>DETERMINATION OF SWELLING INDEX:-</vt:lpstr>
      <vt:lpstr>DETERMINATION OF FOAMING INDEX:-</vt:lpstr>
      <vt:lpstr>PowerPoint Presentation</vt:lpstr>
      <vt:lpstr>PowerPoint Presentation</vt:lpstr>
      <vt:lpstr>PowerPoint Presentation</vt:lpstr>
      <vt:lpstr>DETERMINATION OF ARSENIC AND HEAVY METALS</vt:lpstr>
      <vt:lpstr>DETERMINATION OF MICROORGANISMS:-</vt:lpstr>
      <vt:lpstr>Method:-</vt:lpstr>
      <vt:lpstr>RADIOACTIVE CONTAMINATION:-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CONTROL OF HERBAL DRUGS</dc:title>
  <cp:lastModifiedBy>User</cp:lastModifiedBy>
  <cp:revision>36</cp:revision>
  <dcterms:created xsi:type="dcterms:W3CDTF">2019-10-12T09:00:21Z</dcterms:created>
  <dcterms:modified xsi:type="dcterms:W3CDTF">2021-11-07T00:38:09Z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2018-03-14T00:00:00Z</vt:filetime>
  </property>
  <property fmtid="{D5CDD505-2E9C-101B-9397-08002B2CF9AE}" pid="3" name="Creator">
    <vt:lpwstr>Microsoft® PowerPoint® 2013</vt:lpwstr>
  </property>
  <property fmtid="{D5CDD505-2E9C-101B-9397-08002B2CF9AE}" pid="4" name="LastSaved">
    <vt:filetime>2019-10-12T00:00:00Z</vt:filetime>
  </property>
</Properties>
</file>