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bn-B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n-B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C4709-2A5E-4E8C-90E9-23652E16FFBE}" type="datetimeFigureOut">
              <a:rPr lang="bn-BD" smtClean="0"/>
              <a:t>16/7/1442</a:t>
            </a:fld>
            <a:endParaRPr lang="bn-B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n-B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n-B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94BF4-4CFB-4B8F-9A94-D801F22C2E39}" type="slidenum">
              <a:rPr lang="bn-BD" smtClean="0"/>
              <a:t>‹#›</a:t>
            </a:fld>
            <a:endParaRPr lang="bn-BD"/>
          </a:p>
        </p:txBody>
      </p:sp>
    </p:spTree>
    <p:extLst>
      <p:ext uri="{BB962C8B-B14F-4D97-AF65-F5344CB8AC3E}">
        <p14:creationId xmlns:p14="http://schemas.microsoft.com/office/powerpoint/2010/main" val="3230400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EFC43-9BDA-481D-9726-B4AB51A167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n-BD"/>
          </a:p>
        </p:txBody>
      </p:sp>
      <p:sp>
        <p:nvSpPr>
          <p:cNvPr id="3" name="Subtitle 2">
            <a:extLst>
              <a:ext uri="{FF2B5EF4-FFF2-40B4-BE49-F238E27FC236}">
                <a16:creationId xmlns:a16="http://schemas.microsoft.com/office/drawing/2014/main" id="{368251A8-F1FE-442E-9359-3F01D4CE85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n-BD"/>
          </a:p>
        </p:txBody>
      </p:sp>
      <p:sp>
        <p:nvSpPr>
          <p:cNvPr id="4" name="Date Placeholder 3">
            <a:extLst>
              <a:ext uri="{FF2B5EF4-FFF2-40B4-BE49-F238E27FC236}">
                <a16:creationId xmlns:a16="http://schemas.microsoft.com/office/drawing/2014/main" id="{BCE30376-1FC1-4085-A940-B39282C9F2D9}"/>
              </a:ext>
            </a:extLst>
          </p:cNvPr>
          <p:cNvSpPr>
            <a:spLocks noGrp="1"/>
          </p:cNvSpPr>
          <p:nvPr>
            <p:ph type="dt" sz="half" idx="10"/>
          </p:nvPr>
        </p:nvSpPr>
        <p:spPr/>
        <p:txBody>
          <a:bodyPr/>
          <a:lstStyle/>
          <a:p>
            <a:fld id="{1FEA9D87-4F25-4640-8AAD-96B6C1B768CE}" type="datetime8">
              <a:rPr lang="bn-BD" smtClean="0"/>
              <a:t>27 ফেব্রুয়ারী., 21</a:t>
            </a:fld>
            <a:endParaRPr lang="bn-BD"/>
          </a:p>
        </p:txBody>
      </p:sp>
      <p:sp>
        <p:nvSpPr>
          <p:cNvPr id="5" name="Footer Placeholder 4">
            <a:extLst>
              <a:ext uri="{FF2B5EF4-FFF2-40B4-BE49-F238E27FC236}">
                <a16:creationId xmlns:a16="http://schemas.microsoft.com/office/drawing/2014/main" id="{597D0779-E6B7-423A-A2CA-5ABE210DAFF9}"/>
              </a:ext>
            </a:extLst>
          </p:cNvPr>
          <p:cNvSpPr>
            <a:spLocks noGrp="1"/>
          </p:cNvSpPr>
          <p:nvPr>
            <p:ph type="ftr" sz="quarter" idx="11"/>
          </p:nvPr>
        </p:nvSpPr>
        <p:spPr/>
        <p:txBody>
          <a:bodyPr/>
          <a:lstStyle/>
          <a:p>
            <a:r>
              <a:rPr lang="en-US"/>
              <a:t>Dr. Jashim</a:t>
            </a:r>
            <a:endParaRPr lang="bn-BD"/>
          </a:p>
        </p:txBody>
      </p:sp>
      <p:sp>
        <p:nvSpPr>
          <p:cNvPr id="6" name="Slide Number Placeholder 5">
            <a:extLst>
              <a:ext uri="{FF2B5EF4-FFF2-40B4-BE49-F238E27FC236}">
                <a16:creationId xmlns:a16="http://schemas.microsoft.com/office/drawing/2014/main" id="{7F4C9525-713A-4097-BA3C-BE907AAA1C27}"/>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283912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99BAF-0B67-4D2B-9ABA-5EFA35CD790C}"/>
              </a:ext>
            </a:extLst>
          </p:cNvPr>
          <p:cNvSpPr>
            <a:spLocks noGrp="1"/>
          </p:cNvSpPr>
          <p:nvPr>
            <p:ph type="title"/>
          </p:nvPr>
        </p:nvSpPr>
        <p:spPr/>
        <p:txBody>
          <a:bodyPr/>
          <a:lstStyle/>
          <a:p>
            <a:r>
              <a:rPr lang="en-US"/>
              <a:t>Click to edit Master title style</a:t>
            </a:r>
            <a:endParaRPr lang="bn-BD"/>
          </a:p>
        </p:txBody>
      </p:sp>
      <p:sp>
        <p:nvSpPr>
          <p:cNvPr id="3" name="Vertical Text Placeholder 2">
            <a:extLst>
              <a:ext uri="{FF2B5EF4-FFF2-40B4-BE49-F238E27FC236}">
                <a16:creationId xmlns:a16="http://schemas.microsoft.com/office/drawing/2014/main" id="{5F2DDE60-C1BF-4D4D-AA01-E80134834C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4" name="Date Placeholder 3">
            <a:extLst>
              <a:ext uri="{FF2B5EF4-FFF2-40B4-BE49-F238E27FC236}">
                <a16:creationId xmlns:a16="http://schemas.microsoft.com/office/drawing/2014/main" id="{2F3590F5-62A2-4899-BFB8-82FEBBB49A25}"/>
              </a:ext>
            </a:extLst>
          </p:cNvPr>
          <p:cNvSpPr>
            <a:spLocks noGrp="1"/>
          </p:cNvSpPr>
          <p:nvPr>
            <p:ph type="dt" sz="half" idx="10"/>
          </p:nvPr>
        </p:nvSpPr>
        <p:spPr/>
        <p:txBody>
          <a:bodyPr/>
          <a:lstStyle/>
          <a:p>
            <a:fld id="{73762BE8-2EEB-4F94-A1F4-DB4BC68C5FA5}" type="datetime8">
              <a:rPr lang="bn-BD" smtClean="0"/>
              <a:t>27 ফেব্রুয়ারী., 21</a:t>
            </a:fld>
            <a:endParaRPr lang="bn-BD"/>
          </a:p>
        </p:txBody>
      </p:sp>
      <p:sp>
        <p:nvSpPr>
          <p:cNvPr id="5" name="Footer Placeholder 4">
            <a:extLst>
              <a:ext uri="{FF2B5EF4-FFF2-40B4-BE49-F238E27FC236}">
                <a16:creationId xmlns:a16="http://schemas.microsoft.com/office/drawing/2014/main" id="{70F5EB1D-CDFE-46C1-A7CE-1D54E77B057A}"/>
              </a:ext>
            </a:extLst>
          </p:cNvPr>
          <p:cNvSpPr>
            <a:spLocks noGrp="1"/>
          </p:cNvSpPr>
          <p:nvPr>
            <p:ph type="ftr" sz="quarter" idx="11"/>
          </p:nvPr>
        </p:nvSpPr>
        <p:spPr/>
        <p:txBody>
          <a:bodyPr/>
          <a:lstStyle/>
          <a:p>
            <a:r>
              <a:rPr lang="en-US"/>
              <a:t>Dr. Jashim</a:t>
            </a:r>
            <a:endParaRPr lang="bn-BD"/>
          </a:p>
        </p:txBody>
      </p:sp>
      <p:sp>
        <p:nvSpPr>
          <p:cNvPr id="6" name="Slide Number Placeholder 5">
            <a:extLst>
              <a:ext uri="{FF2B5EF4-FFF2-40B4-BE49-F238E27FC236}">
                <a16:creationId xmlns:a16="http://schemas.microsoft.com/office/drawing/2014/main" id="{DD458291-8366-4862-87AA-28054F49B93F}"/>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143382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239E4B-2D0F-4D60-954B-2BC33D2BC6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bn-BD"/>
          </a:p>
        </p:txBody>
      </p:sp>
      <p:sp>
        <p:nvSpPr>
          <p:cNvPr id="3" name="Vertical Text Placeholder 2">
            <a:extLst>
              <a:ext uri="{FF2B5EF4-FFF2-40B4-BE49-F238E27FC236}">
                <a16:creationId xmlns:a16="http://schemas.microsoft.com/office/drawing/2014/main" id="{11B2C681-737F-4CC4-A136-5BCB875B46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4" name="Date Placeholder 3">
            <a:extLst>
              <a:ext uri="{FF2B5EF4-FFF2-40B4-BE49-F238E27FC236}">
                <a16:creationId xmlns:a16="http://schemas.microsoft.com/office/drawing/2014/main" id="{7376E24A-3440-4E16-9485-075A4E7ED71C}"/>
              </a:ext>
            </a:extLst>
          </p:cNvPr>
          <p:cNvSpPr>
            <a:spLocks noGrp="1"/>
          </p:cNvSpPr>
          <p:nvPr>
            <p:ph type="dt" sz="half" idx="10"/>
          </p:nvPr>
        </p:nvSpPr>
        <p:spPr/>
        <p:txBody>
          <a:bodyPr/>
          <a:lstStyle/>
          <a:p>
            <a:fld id="{121984DB-F468-4CA7-9681-9B3A2B1938A0}" type="datetime8">
              <a:rPr lang="bn-BD" smtClean="0"/>
              <a:t>27 ফেব্রুয়ারী., 21</a:t>
            </a:fld>
            <a:endParaRPr lang="bn-BD"/>
          </a:p>
        </p:txBody>
      </p:sp>
      <p:sp>
        <p:nvSpPr>
          <p:cNvPr id="5" name="Footer Placeholder 4">
            <a:extLst>
              <a:ext uri="{FF2B5EF4-FFF2-40B4-BE49-F238E27FC236}">
                <a16:creationId xmlns:a16="http://schemas.microsoft.com/office/drawing/2014/main" id="{AC03142A-58F2-4E7D-A9CB-1F7BBFCF548E}"/>
              </a:ext>
            </a:extLst>
          </p:cNvPr>
          <p:cNvSpPr>
            <a:spLocks noGrp="1"/>
          </p:cNvSpPr>
          <p:nvPr>
            <p:ph type="ftr" sz="quarter" idx="11"/>
          </p:nvPr>
        </p:nvSpPr>
        <p:spPr/>
        <p:txBody>
          <a:bodyPr/>
          <a:lstStyle/>
          <a:p>
            <a:r>
              <a:rPr lang="en-US"/>
              <a:t>Dr. Jashim</a:t>
            </a:r>
            <a:endParaRPr lang="bn-BD"/>
          </a:p>
        </p:txBody>
      </p:sp>
      <p:sp>
        <p:nvSpPr>
          <p:cNvPr id="6" name="Slide Number Placeholder 5">
            <a:extLst>
              <a:ext uri="{FF2B5EF4-FFF2-40B4-BE49-F238E27FC236}">
                <a16:creationId xmlns:a16="http://schemas.microsoft.com/office/drawing/2014/main" id="{3A761BE6-C928-431E-A115-2CEB3C7DD9BC}"/>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128669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86EB-B377-4B3A-8D48-E4B30B652315}"/>
              </a:ext>
            </a:extLst>
          </p:cNvPr>
          <p:cNvSpPr>
            <a:spLocks noGrp="1"/>
          </p:cNvSpPr>
          <p:nvPr>
            <p:ph type="title"/>
          </p:nvPr>
        </p:nvSpPr>
        <p:spPr/>
        <p:txBody>
          <a:bodyPr/>
          <a:lstStyle/>
          <a:p>
            <a:r>
              <a:rPr lang="en-US"/>
              <a:t>Click to edit Master title style</a:t>
            </a:r>
            <a:endParaRPr lang="bn-BD"/>
          </a:p>
        </p:txBody>
      </p:sp>
      <p:sp>
        <p:nvSpPr>
          <p:cNvPr id="3" name="Content Placeholder 2">
            <a:extLst>
              <a:ext uri="{FF2B5EF4-FFF2-40B4-BE49-F238E27FC236}">
                <a16:creationId xmlns:a16="http://schemas.microsoft.com/office/drawing/2014/main" id="{778A8DB1-AEA8-472F-AC3B-0A1FE495E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4" name="Date Placeholder 3">
            <a:extLst>
              <a:ext uri="{FF2B5EF4-FFF2-40B4-BE49-F238E27FC236}">
                <a16:creationId xmlns:a16="http://schemas.microsoft.com/office/drawing/2014/main" id="{CE2E81C8-D3E0-4B94-89C2-655238A3D8E0}"/>
              </a:ext>
            </a:extLst>
          </p:cNvPr>
          <p:cNvSpPr>
            <a:spLocks noGrp="1"/>
          </p:cNvSpPr>
          <p:nvPr>
            <p:ph type="dt" sz="half" idx="10"/>
          </p:nvPr>
        </p:nvSpPr>
        <p:spPr/>
        <p:txBody>
          <a:bodyPr/>
          <a:lstStyle/>
          <a:p>
            <a:fld id="{3FC219CE-5FA9-4AFF-8876-91F4B0E9AE64}" type="datetime8">
              <a:rPr lang="bn-BD" smtClean="0"/>
              <a:t>27 ফেব্রুয়ারী., 21</a:t>
            </a:fld>
            <a:endParaRPr lang="bn-BD"/>
          </a:p>
        </p:txBody>
      </p:sp>
      <p:sp>
        <p:nvSpPr>
          <p:cNvPr id="5" name="Footer Placeholder 4">
            <a:extLst>
              <a:ext uri="{FF2B5EF4-FFF2-40B4-BE49-F238E27FC236}">
                <a16:creationId xmlns:a16="http://schemas.microsoft.com/office/drawing/2014/main" id="{B012BFD3-AF23-4531-ADF9-BBC607457D83}"/>
              </a:ext>
            </a:extLst>
          </p:cNvPr>
          <p:cNvSpPr>
            <a:spLocks noGrp="1"/>
          </p:cNvSpPr>
          <p:nvPr>
            <p:ph type="ftr" sz="quarter" idx="11"/>
          </p:nvPr>
        </p:nvSpPr>
        <p:spPr/>
        <p:txBody>
          <a:bodyPr/>
          <a:lstStyle/>
          <a:p>
            <a:r>
              <a:rPr lang="en-US"/>
              <a:t>Dr. Jashim</a:t>
            </a:r>
            <a:endParaRPr lang="bn-BD"/>
          </a:p>
        </p:txBody>
      </p:sp>
      <p:sp>
        <p:nvSpPr>
          <p:cNvPr id="6" name="Slide Number Placeholder 5">
            <a:extLst>
              <a:ext uri="{FF2B5EF4-FFF2-40B4-BE49-F238E27FC236}">
                <a16:creationId xmlns:a16="http://schemas.microsoft.com/office/drawing/2014/main" id="{AAD95C58-1385-4B14-9F11-EDCFF0CE7DAE}"/>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359277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B9533-B89E-45B0-A065-C7E0DA71D1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n-BD"/>
          </a:p>
        </p:txBody>
      </p:sp>
      <p:sp>
        <p:nvSpPr>
          <p:cNvPr id="3" name="Text Placeholder 2">
            <a:extLst>
              <a:ext uri="{FF2B5EF4-FFF2-40B4-BE49-F238E27FC236}">
                <a16:creationId xmlns:a16="http://schemas.microsoft.com/office/drawing/2014/main" id="{74D12C2D-414C-44F1-B989-48C19460F9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D23258-F3D4-4E59-A32F-6B64B2620956}"/>
              </a:ext>
            </a:extLst>
          </p:cNvPr>
          <p:cNvSpPr>
            <a:spLocks noGrp="1"/>
          </p:cNvSpPr>
          <p:nvPr>
            <p:ph type="dt" sz="half" idx="10"/>
          </p:nvPr>
        </p:nvSpPr>
        <p:spPr/>
        <p:txBody>
          <a:bodyPr/>
          <a:lstStyle/>
          <a:p>
            <a:fld id="{4CC0C371-F125-47B7-8666-40600055A889}" type="datetime8">
              <a:rPr lang="bn-BD" smtClean="0"/>
              <a:t>27 ফেব্রুয়ারী., 21</a:t>
            </a:fld>
            <a:endParaRPr lang="bn-BD"/>
          </a:p>
        </p:txBody>
      </p:sp>
      <p:sp>
        <p:nvSpPr>
          <p:cNvPr id="5" name="Footer Placeholder 4">
            <a:extLst>
              <a:ext uri="{FF2B5EF4-FFF2-40B4-BE49-F238E27FC236}">
                <a16:creationId xmlns:a16="http://schemas.microsoft.com/office/drawing/2014/main" id="{9B28C815-F87A-4E99-B3CB-19FBCD2656F2}"/>
              </a:ext>
            </a:extLst>
          </p:cNvPr>
          <p:cNvSpPr>
            <a:spLocks noGrp="1"/>
          </p:cNvSpPr>
          <p:nvPr>
            <p:ph type="ftr" sz="quarter" idx="11"/>
          </p:nvPr>
        </p:nvSpPr>
        <p:spPr/>
        <p:txBody>
          <a:bodyPr/>
          <a:lstStyle/>
          <a:p>
            <a:r>
              <a:rPr lang="en-US"/>
              <a:t>Dr. Jashim</a:t>
            </a:r>
            <a:endParaRPr lang="bn-BD"/>
          </a:p>
        </p:txBody>
      </p:sp>
      <p:sp>
        <p:nvSpPr>
          <p:cNvPr id="6" name="Slide Number Placeholder 5">
            <a:extLst>
              <a:ext uri="{FF2B5EF4-FFF2-40B4-BE49-F238E27FC236}">
                <a16:creationId xmlns:a16="http://schemas.microsoft.com/office/drawing/2014/main" id="{55D53051-30B3-4A30-9B52-5BD57F995572}"/>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86404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AAE7-2266-406E-9EE8-A7E40988F52A}"/>
              </a:ext>
            </a:extLst>
          </p:cNvPr>
          <p:cNvSpPr>
            <a:spLocks noGrp="1"/>
          </p:cNvSpPr>
          <p:nvPr>
            <p:ph type="title"/>
          </p:nvPr>
        </p:nvSpPr>
        <p:spPr/>
        <p:txBody>
          <a:bodyPr/>
          <a:lstStyle/>
          <a:p>
            <a:r>
              <a:rPr lang="en-US"/>
              <a:t>Click to edit Master title style</a:t>
            </a:r>
            <a:endParaRPr lang="bn-BD"/>
          </a:p>
        </p:txBody>
      </p:sp>
      <p:sp>
        <p:nvSpPr>
          <p:cNvPr id="3" name="Content Placeholder 2">
            <a:extLst>
              <a:ext uri="{FF2B5EF4-FFF2-40B4-BE49-F238E27FC236}">
                <a16:creationId xmlns:a16="http://schemas.microsoft.com/office/drawing/2014/main" id="{F77239EF-8FF4-4186-9120-369EB9E35C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4" name="Content Placeholder 3">
            <a:extLst>
              <a:ext uri="{FF2B5EF4-FFF2-40B4-BE49-F238E27FC236}">
                <a16:creationId xmlns:a16="http://schemas.microsoft.com/office/drawing/2014/main" id="{03E9462E-FF23-422E-BD62-BD75146707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5" name="Date Placeholder 4">
            <a:extLst>
              <a:ext uri="{FF2B5EF4-FFF2-40B4-BE49-F238E27FC236}">
                <a16:creationId xmlns:a16="http://schemas.microsoft.com/office/drawing/2014/main" id="{93B3F568-64FD-4040-B12C-FCE281104B25}"/>
              </a:ext>
            </a:extLst>
          </p:cNvPr>
          <p:cNvSpPr>
            <a:spLocks noGrp="1"/>
          </p:cNvSpPr>
          <p:nvPr>
            <p:ph type="dt" sz="half" idx="10"/>
          </p:nvPr>
        </p:nvSpPr>
        <p:spPr/>
        <p:txBody>
          <a:bodyPr/>
          <a:lstStyle/>
          <a:p>
            <a:fld id="{970A6040-86D8-4882-BBE1-3C01B4527917}" type="datetime8">
              <a:rPr lang="bn-BD" smtClean="0"/>
              <a:t>27 ফেব্রুয়ারী., 21</a:t>
            </a:fld>
            <a:endParaRPr lang="bn-BD"/>
          </a:p>
        </p:txBody>
      </p:sp>
      <p:sp>
        <p:nvSpPr>
          <p:cNvPr id="6" name="Footer Placeholder 5">
            <a:extLst>
              <a:ext uri="{FF2B5EF4-FFF2-40B4-BE49-F238E27FC236}">
                <a16:creationId xmlns:a16="http://schemas.microsoft.com/office/drawing/2014/main" id="{6F13EE11-E608-4E9D-8AD7-07504FA4B2F7}"/>
              </a:ext>
            </a:extLst>
          </p:cNvPr>
          <p:cNvSpPr>
            <a:spLocks noGrp="1"/>
          </p:cNvSpPr>
          <p:nvPr>
            <p:ph type="ftr" sz="quarter" idx="11"/>
          </p:nvPr>
        </p:nvSpPr>
        <p:spPr/>
        <p:txBody>
          <a:bodyPr/>
          <a:lstStyle/>
          <a:p>
            <a:r>
              <a:rPr lang="en-US"/>
              <a:t>Dr. Jashim</a:t>
            </a:r>
            <a:endParaRPr lang="bn-BD"/>
          </a:p>
        </p:txBody>
      </p:sp>
      <p:sp>
        <p:nvSpPr>
          <p:cNvPr id="7" name="Slide Number Placeholder 6">
            <a:extLst>
              <a:ext uri="{FF2B5EF4-FFF2-40B4-BE49-F238E27FC236}">
                <a16:creationId xmlns:a16="http://schemas.microsoft.com/office/drawing/2014/main" id="{7BC11A7F-DCBA-4607-A598-7BA134039038}"/>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368104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03C0-0E3B-4278-9B42-18138503908D}"/>
              </a:ext>
            </a:extLst>
          </p:cNvPr>
          <p:cNvSpPr>
            <a:spLocks noGrp="1"/>
          </p:cNvSpPr>
          <p:nvPr>
            <p:ph type="title"/>
          </p:nvPr>
        </p:nvSpPr>
        <p:spPr>
          <a:xfrm>
            <a:off x="839788" y="365125"/>
            <a:ext cx="10515600" cy="1325563"/>
          </a:xfrm>
        </p:spPr>
        <p:txBody>
          <a:bodyPr/>
          <a:lstStyle/>
          <a:p>
            <a:r>
              <a:rPr lang="en-US"/>
              <a:t>Click to edit Master title style</a:t>
            </a:r>
            <a:endParaRPr lang="bn-BD"/>
          </a:p>
        </p:txBody>
      </p:sp>
      <p:sp>
        <p:nvSpPr>
          <p:cNvPr id="3" name="Text Placeholder 2">
            <a:extLst>
              <a:ext uri="{FF2B5EF4-FFF2-40B4-BE49-F238E27FC236}">
                <a16:creationId xmlns:a16="http://schemas.microsoft.com/office/drawing/2014/main" id="{14D13CEF-0E1F-4500-A57C-CBF1A3B36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C6A05-22ED-498C-8D88-D7AB6612F5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5" name="Text Placeholder 4">
            <a:extLst>
              <a:ext uri="{FF2B5EF4-FFF2-40B4-BE49-F238E27FC236}">
                <a16:creationId xmlns:a16="http://schemas.microsoft.com/office/drawing/2014/main" id="{5416034B-AB7C-4135-A1E9-DB2590D3A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CA7C0C-9741-4777-8925-FF2C27F059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7" name="Date Placeholder 6">
            <a:extLst>
              <a:ext uri="{FF2B5EF4-FFF2-40B4-BE49-F238E27FC236}">
                <a16:creationId xmlns:a16="http://schemas.microsoft.com/office/drawing/2014/main" id="{9EC4099A-6DC8-4425-90BF-D388DE5ABB29}"/>
              </a:ext>
            </a:extLst>
          </p:cNvPr>
          <p:cNvSpPr>
            <a:spLocks noGrp="1"/>
          </p:cNvSpPr>
          <p:nvPr>
            <p:ph type="dt" sz="half" idx="10"/>
          </p:nvPr>
        </p:nvSpPr>
        <p:spPr/>
        <p:txBody>
          <a:bodyPr/>
          <a:lstStyle/>
          <a:p>
            <a:fld id="{EB4FA292-7041-455F-83A7-FA1A39E6537A}" type="datetime8">
              <a:rPr lang="bn-BD" smtClean="0"/>
              <a:t>27 ফেব্রুয়ারী., 21</a:t>
            </a:fld>
            <a:endParaRPr lang="bn-BD"/>
          </a:p>
        </p:txBody>
      </p:sp>
      <p:sp>
        <p:nvSpPr>
          <p:cNvPr id="8" name="Footer Placeholder 7">
            <a:extLst>
              <a:ext uri="{FF2B5EF4-FFF2-40B4-BE49-F238E27FC236}">
                <a16:creationId xmlns:a16="http://schemas.microsoft.com/office/drawing/2014/main" id="{0A891F37-61C2-4C1D-9271-6F0F44D9FE93}"/>
              </a:ext>
            </a:extLst>
          </p:cNvPr>
          <p:cNvSpPr>
            <a:spLocks noGrp="1"/>
          </p:cNvSpPr>
          <p:nvPr>
            <p:ph type="ftr" sz="quarter" idx="11"/>
          </p:nvPr>
        </p:nvSpPr>
        <p:spPr/>
        <p:txBody>
          <a:bodyPr/>
          <a:lstStyle/>
          <a:p>
            <a:r>
              <a:rPr lang="en-US"/>
              <a:t>Dr. Jashim</a:t>
            </a:r>
            <a:endParaRPr lang="bn-BD"/>
          </a:p>
        </p:txBody>
      </p:sp>
      <p:sp>
        <p:nvSpPr>
          <p:cNvPr id="9" name="Slide Number Placeholder 8">
            <a:extLst>
              <a:ext uri="{FF2B5EF4-FFF2-40B4-BE49-F238E27FC236}">
                <a16:creationId xmlns:a16="http://schemas.microsoft.com/office/drawing/2014/main" id="{CAE70DA7-53E3-4901-AEE1-9BE6A23D7721}"/>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222106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A3793-8219-4042-9A6E-A1EF5FC0AB37}"/>
              </a:ext>
            </a:extLst>
          </p:cNvPr>
          <p:cNvSpPr>
            <a:spLocks noGrp="1"/>
          </p:cNvSpPr>
          <p:nvPr>
            <p:ph type="title"/>
          </p:nvPr>
        </p:nvSpPr>
        <p:spPr/>
        <p:txBody>
          <a:bodyPr/>
          <a:lstStyle/>
          <a:p>
            <a:r>
              <a:rPr lang="en-US"/>
              <a:t>Click to edit Master title style</a:t>
            </a:r>
            <a:endParaRPr lang="bn-BD"/>
          </a:p>
        </p:txBody>
      </p:sp>
      <p:sp>
        <p:nvSpPr>
          <p:cNvPr id="3" name="Date Placeholder 2">
            <a:extLst>
              <a:ext uri="{FF2B5EF4-FFF2-40B4-BE49-F238E27FC236}">
                <a16:creationId xmlns:a16="http://schemas.microsoft.com/office/drawing/2014/main" id="{6AAAF342-1902-4105-B252-F654ED69EA58}"/>
              </a:ext>
            </a:extLst>
          </p:cNvPr>
          <p:cNvSpPr>
            <a:spLocks noGrp="1"/>
          </p:cNvSpPr>
          <p:nvPr>
            <p:ph type="dt" sz="half" idx="10"/>
          </p:nvPr>
        </p:nvSpPr>
        <p:spPr/>
        <p:txBody>
          <a:bodyPr/>
          <a:lstStyle/>
          <a:p>
            <a:fld id="{F345346E-1A4F-4C37-8B41-A33D2D388686}" type="datetime8">
              <a:rPr lang="bn-BD" smtClean="0"/>
              <a:t>27 ফেব্রুয়ারী., 21</a:t>
            </a:fld>
            <a:endParaRPr lang="bn-BD"/>
          </a:p>
        </p:txBody>
      </p:sp>
      <p:sp>
        <p:nvSpPr>
          <p:cNvPr id="4" name="Footer Placeholder 3">
            <a:extLst>
              <a:ext uri="{FF2B5EF4-FFF2-40B4-BE49-F238E27FC236}">
                <a16:creationId xmlns:a16="http://schemas.microsoft.com/office/drawing/2014/main" id="{AE0E28C7-A568-4539-97E4-C5AFB95D6B29}"/>
              </a:ext>
            </a:extLst>
          </p:cNvPr>
          <p:cNvSpPr>
            <a:spLocks noGrp="1"/>
          </p:cNvSpPr>
          <p:nvPr>
            <p:ph type="ftr" sz="quarter" idx="11"/>
          </p:nvPr>
        </p:nvSpPr>
        <p:spPr/>
        <p:txBody>
          <a:bodyPr/>
          <a:lstStyle/>
          <a:p>
            <a:r>
              <a:rPr lang="en-US"/>
              <a:t>Dr. Jashim</a:t>
            </a:r>
            <a:endParaRPr lang="bn-BD"/>
          </a:p>
        </p:txBody>
      </p:sp>
      <p:sp>
        <p:nvSpPr>
          <p:cNvPr id="5" name="Slide Number Placeholder 4">
            <a:extLst>
              <a:ext uri="{FF2B5EF4-FFF2-40B4-BE49-F238E27FC236}">
                <a16:creationId xmlns:a16="http://schemas.microsoft.com/office/drawing/2014/main" id="{378D76A5-8DAB-4AFB-BA10-D8D7F6F0E68E}"/>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197746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04EA0B-EFB9-47BF-93B9-DD5F3CD83CF1}"/>
              </a:ext>
            </a:extLst>
          </p:cNvPr>
          <p:cNvSpPr>
            <a:spLocks noGrp="1"/>
          </p:cNvSpPr>
          <p:nvPr>
            <p:ph type="dt" sz="half" idx="10"/>
          </p:nvPr>
        </p:nvSpPr>
        <p:spPr/>
        <p:txBody>
          <a:bodyPr/>
          <a:lstStyle/>
          <a:p>
            <a:fld id="{64FB90F0-CED2-49C9-B438-915507C3B8E8}" type="datetime8">
              <a:rPr lang="bn-BD" smtClean="0"/>
              <a:t>27 ফেব্রুয়ারী., 21</a:t>
            </a:fld>
            <a:endParaRPr lang="bn-BD"/>
          </a:p>
        </p:txBody>
      </p:sp>
      <p:sp>
        <p:nvSpPr>
          <p:cNvPr id="3" name="Footer Placeholder 2">
            <a:extLst>
              <a:ext uri="{FF2B5EF4-FFF2-40B4-BE49-F238E27FC236}">
                <a16:creationId xmlns:a16="http://schemas.microsoft.com/office/drawing/2014/main" id="{FF5C99B8-906E-4DB5-ADC5-F1D87A8C925B}"/>
              </a:ext>
            </a:extLst>
          </p:cNvPr>
          <p:cNvSpPr>
            <a:spLocks noGrp="1"/>
          </p:cNvSpPr>
          <p:nvPr>
            <p:ph type="ftr" sz="quarter" idx="11"/>
          </p:nvPr>
        </p:nvSpPr>
        <p:spPr/>
        <p:txBody>
          <a:bodyPr/>
          <a:lstStyle/>
          <a:p>
            <a:r>
              <a:rPr lang="en-US"/>
              <a:t>Dr. Jashim</a:t>
            </a:r>
            <a:endParaRPr lang="bn-BD"/>
          </a:p>
        </p:txBody>
      </p:sp>
      <p:sp>
        <p:nvSpPr>
          <p:cNvPr id="4" name="Slide Number Placeholder 3">
            <a:extLst>
              <a:ext uri="{FF2B5EF4-FFF2-40B4-BE49-F238E27FC236}">
                <a16:creationId xmlns:a16="http://schemas.microsoft.com/office/drawing/2014/main" id="{D9701A15-AB9D-4E76-A5DA-68BC29953AAC}"/>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99778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F0033-7483-4792-9C4B-3187D71F40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n-BD"/>
          </a:p>
        </p:txBody>
      </p:sp>
      <p:sp>
        <p:nvSpPr>
          <p:cNvPr id="3" name="Content Placeholder 2">
            <a:extLst>
              <a:ext uri="{FF2B5EF4-FFF2-40B4-BE49-F238E27FC236}">
                <a16:creationId xmlns:a16="http://schemas.microsoft.com/office/drawing/2014/main" id="{9C16713E-0B50-4CF0-8060-47D78C0B73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4" name="Text Placeholder 3">
            <a:extLst>
              <a:ext uri="{FF2B5EF4-FFF2-40B4-BE49-F238E27FC236}">
                <a16:creationId xmlns:a16="http://schemas.microsoft.com/office/drawing/2014/main" id="{0426D529-6CF6-4958-BBA2-F027A83F5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FA531-9AC5-4C3C-AD8F-CE10E309DE31}"/>
              </a:ext>
            </a:extLst>
          </p:cNvPr>
          <p:cNvSpPr>
            <a:spLocks noGrp="1"/>
          </p:cNvSpPr>
          <p:nvPr>
            <p:ph type="dt" sz="half" idx="10"/>
          </p:nvPr>
        </p:nvSpPr>
        <p:spPr/>
        <p:txBody>
          <a:bodyPr/>
          <a:lstStyle/>
          <a:p>
            <a:fld id="{02A472FC-FB15-4A07-8203-3D44A64064D3}" type="datetime8">
              <a:rPr lang="bn-BD" smtClean="0"/>
              <a:t>27 ফেব্রুয়ারী., 21</a:t>
            </a:fld>
            <a:endParaRPr lang="bn-BD"/>
          </a:p>
        </p:txBody>
      </p:sp>
      <p:sp>
        <p:nvSpPr>
          <p:cNvPr id="6" name="Footer Placeholder 5">
            <a:extLst>
              <a:ext uri="{FF2B5EF4-FFF2-40B4-BE49-F238E27FC236}">
                <a16:creationId xmlns:a16="http://schemas.microsoft.com/office/drawing/2014/main" id="{FF688C63-E4DA-471A-BB7D-1EEFEED30C18}"/>
              </a:ext>
            </a:extLst>
          </p:cNvPr>
          <p:cNvSpPr>
            <a:spLocks noGrp="1"/>
          </p:cNvSpPr>
          <p:nvPr>
            <p:ph type="ftr" sz="quarter" idx="11"/>
          </p:nvPr>
        </p:nvSpPr>
        <p:spPr/>
        <p:txBody>
          <a:bodyPr/>
          <a:lstStyle/>
          <a:p>
            <a:r>
              <a:rPr lang="en-US"/>
              <a:t>Dr. Jashim</a:t>
            </a:r>
            <a:endParaRPr lang="bn-BD"/>
          </a:p>
        </p:txBody>
      </p:sp>
      <p:sp>
        <p:nvSpPr>
          <p:cNvPr id="7" name="Slide Number Placeholder 6">
            <a:extLst>
              <a:ext uri="{FF2B5EF4-FFF2-40B4-BE49-F238E27FC236}">
                <a16:creationId xmlns:a16="http://schemas.microsoft.com/office/drawing/2014/main" id="{3C3EE8A2-F771-4A22-AF6E-3FB077DBCF1E}"/>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3900541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9C8B-9A3E-4235-8BC5-F167E3B42C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n-BD"/>
          </a:p>
        </p:txBody>
      </p:sp>
      <p:sp>
        <p:nvSpPr>
          <p:cNvPr id="3" name="Picture Placeholder 2">
            <a:extLst>
              <a:ext uri="{FF2B5EF4-FFF2-40B4-BE49-F238E27FC236}">
                <a16:creationId xmlns:a16="http://schemas.microsoft.com/office/drawing/2014/main" id="{366A15F3-8B90-4EAB-BCD4-BB2BA373A6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n-BD"/>
          </a:p>
        </p:txBody>
      </p:sp>
      <p:sp>
        <p:nvSpPr>
          <p:cNvPr id="4" name="Text Placeholder 3">
            <a:extLst>
              <a:ext uri="{FF2B5EF4-FFF2-40B4-BE49-F238E27FC236}">
                <a16:creationId xmlns:a16="http://schemas.microsoft.com/office/drawing/2014/main" id="{2137AD45-EE88-4ED8-B19D-461E3E834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7893A2-0A8E-47D1-82FA-054E92CEA47C}"/>
              </a:ext>
            </a:extLst>
          </p:cNvPr>
          <p:cNvSpPr>
            <a:spLocks noGrp="1"/>
          </p:cNvSpPr>
          <p:nvPr>
            <p:ph type="dt" sz="half" idx="10"/>
          </p:nvPr>
        </p:nvSpPr>
        <p:spPr/>
        <p:txBody>
          <a:bodyPr/>
          <a:lstStyle/>
          <a:p>
            <a:fld id="{2773B3C0-2C99-4A4D-A6D8-4FAF4B4C7072}" type="datetime8">
              <a:rPr lang="bn-BD" smtClean="0"/>
              <a:t>27 ফেব্রুয়ারী., 21</a:t>
            </a:fld>
            <a:endParaRPr lang="bn-BD"/>
          </a:p>
        </p:txBody>
      </p:sp>
      <p:sp>
        <p:nvSpPr>
          <p:cNvPr id="6" name="Footer Placeholder 5">
            <a:extLst>
              <a:ext uri="{FF2B5EF4-FFF2-40B4-BE49-F238E27FC236}">
                <a16:creationId xmlns:a16="http://schemas.microsoft.com/office/drawing/2014/main" id="{27D3F53A-8071-46F9-809F-771D0E120ABD}"/>
              </a:ext>
            </a:extLst>
          </p:cNvPr>
          <p:cNvSpPr>
            <a:spLocks noGrp="1"/>
          </p:cNvSpPr>
          <p:nvPr>
            <p:ph type="ftr" sz="quarter" idx="11"/>
          </p:nvPr>
        </p:nvSpPr>
        <p:spPr/>
        <p:txBody>
          <a:bodyPr/>
          <a:lstStyle/>
          <a:p>
            <a:r>
              <a:rPr lang="en-US"/>
              <a:t>Dr. Jashim</a:t>
            </a:r>
            <a:endParaRPr lang="bn-BD"/>
          </a:p>
        </p:txBody>
      </p:sp>
      <p:sp>
        <p:nvSpPr>
          <p:cNvPr id="7" name="Slide Number Placeholder 6">
            <a:extLst>
              <a:ext uri="{FF2B5EF4-FFF2-40B4-BE49-F238E27FC236}">
                <a16:creationId xmlns:a16="http://schemas.microsoft.com/office/drawing/2014/main" id="{49F2F422-2584-4398-A3F3-2689D8A17727}"/>
              </a:ext>
            </a:extLst>
          </p:cNvPr>
          <p:cNvSpPr>
            <a:spLocks noGrp="1"/>
          </p:cNvSpPr>
          <p:nvPr>
            <p:ph type="sldNum" sz="quarter" idx="12"/>
          </p:nvPr>
        </p:nvSpPr>
        <p:spPr/>
        <p:txBody>
          <a:bodyPr/>
          <a:lstStyle/>
          <a:p>
            <a:fld id="{C38AB8D7-EAF5-4DEE-A11E-49EF0313E1D6}" type="slidenum">
              <a:rPr lang="bn-BD" smtClean="0"/>
              <a:t>‹#›</a:t>
            </a:fld>
            <a:endParaRPr lang="bn-BD"/>
          </a:p>
        </p:txBody>
      </p:sp>
    </p:spTree>
    <p:extLst>
      <p:ext uri="{BB962C8B-B14F-4D97-AF65-F5344CB8AC3E}">
        <p14:creationId xmlns:p14="http://schemas.microsoft.com/office/powerpoint/2010/main" val="404884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CC76A8-C08F-4283-BB1D-EA930244E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n-BD"/>
          </a:p>
        </p:txBody>
      </p:sp>
      <p:sp>
        <p:nvSpPr>
          <p:cNvPr id="3" name="Text Placeholder 2">
            <a:extLst>
              <a:ext uri="{FF2B5EF4-FFF2-40B4-BE49-F238E27FC236}">
                <a16:creationId xmlns:a16="http://schemas.microsoft.com/office/drawing/2014/main" id="{0D8D65F7-38DE-4A55-AE77-39B4DA779E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n-BD"/>
          </a:p>
        </p:txBody>
      </p:sp>
      <p:sp>
        <p:nvSpPr>
          <p:cNvPr id="4" name="Date Placeholder 3">
            <a:extLst>
              <a:ext uri="{FF2B5EF4-FFF2-40B4-BE49-F238E27FC236}">
                <a16:creationId xmlns:a16="http://schemas.microsoft.com/office/drawing/2014/main" id="{8602007F-1DCB-4379-A41D-9E93E67567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645D4-FF5C-4CAA-9E8D-010565380447}" type="datetime8">
              <a:rPr lang="bn-BD" smtClean="0"/>
              <a:t>27 ফেব্রুয়ারী., 21</a:t>
            </a:fld>
            <a:endParaRPr lang="bn-BD"/>
          </a:p>
        </p:txBody>
      </p:sp>
      <p:sp>
        <p:nvSpPr>
          <p:cNvPr id="5" name="Footer Placeholder 4">
            <a:extLst>
              <a:ext uri="{FF2B5EF4-FFF2-40B4-BE49-F238E27FC236}">
                <a16:creationId xmlns:a16="http://schemas.microsoft.com/office/drawing/2014/main" id="{21DFB63C-670D-4167-B939-EDE8712C9A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Jashim</a:t>
            </a:r>
            <a:endParaRPr lang="bn-BD"/>
          </a:p>
        </p:txBody>
      </p:sp>
      <p:sp>
        <p:nvSpPr>
          <p:cNvPr id="6" name="Slide Number Placeholder 5">
            <a:extLst>
              <a:ext uri="{FF2B5EF4-FFF2-40B4-BE49-F238E27FC236}">
                <a16:creationId xmlns:a16="http://schemas.microsoft.com/office/drawing/2014/main" id="{9852089D-CE2E-4CAD-8521-152DF0430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AB8D7-EAF5-4DEE-A11E-49EF0313E1D6}" type="slidenum">
              <a:rPr lang="bn-BD" smtClean="0"/>
              <a:t>‹#›</a:t>
            </a:fld>
            <a:endParaRPr lang="bn-BD"/>
          </a:p>
        </p:txBody>
      </p:sp>
    </p:spTree>
    <p:extLst>
      <p:ext uri="{BB962C8B-B14F-4D97-AF65-F5344CB8AC3E}">
        <p14:creationId xmlns:p14="http://schemas.microsoft.com/office/powerpoint/2010/main" val="3340300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n-B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3A32-ECB5-4578-ABF8-FB803E66CD75}"/>
              </a:ext>
            </a:extLst>
          </p:cNvPr>
          <p:cNvSpPr>
            <a:spLocks noGrp="1"/>
          </p:cNvSpPr>
          <p:nvPr>
            <p:ph type="ctrTitle"/>
          </p:nvPr>
        </p:nvSpPr>
        <p:spPr>
          <a:xfrm>
            <a:off x="1524000" y="1122363"/>
            <a:ext cx="9144000" cy="1896608"/>
          </a:xfrm>
        </p:spPr>
        <p:txBody>
          <a:bodyPr/>
          <a:lstStyle/>
          <a:p>
            <a:r>
              <a:rPr lang="en-US" dirty="0">
                <a:solidFill>
                  <a:schemeClr val="bg1"/>
                </a:solidFill>
              </a:rPr>
              <a:t>Chapter 1:</a:t>
            </a:r>
            <a:br>
              <a:rPr lang="en-US" dirty="0">
                <a:solidFill>
                  <a:schemeClr val="bg1"/>
                </a:solidFill>
              </a:rPr>
            </a:br>
            <a:r>
              <a:rPr lang="en-US" dirty="0">
                <a:solidFill>
                  <a:schemeClr val="bg1"/>
                </a:solidFill>
              </a:rPr>
              <a:t>Vectors and Scalars</a:t>
            </a:r>
            <a:endParaRPr lang="bn-BD" dirty="0">
              <a:solidFill>
                <a:schemeClr val="bg1"/>
              </a:solidFill>
            </a:endParaRPr>
          </a:p>
        </p:txBody>
      </p:sp>
      <p:sp>
        <p:nvSpPr>
          <p:cNvPr id="5" name="Slide Number Placeholder 4">
            <a:extLst>
              <a:ext uri="{FF2B5EF4-FFF2-40B4-BE49-F238E27FC236}">
                <a16:creationId xmlns:a16="http://schemas.microsoft.com/office/drawing/2014/main" id="{1A766EB8-A12D-4C93-B6C2-7B1059291DE5}"/>
              </a:ext>
            </a:extLst>
          </p:cNvPr>
          <p:cNvSpPr>
            <a:spLocks noGrp="1"/>
          </p:cNvSpPr>
          <p:nvPr>
            <p:ph type="sldNum" sz="quarter" idx="12"/>
          </p:nvPr>
        </p:nvSpPr>
        <p:spPr/>
        <p:txBody>
          <a:bodyPr/>
          <a:lstStyle/>
          <a:p>
            <a:fld id="{C38AB8D7-EAF5-4DEE-A11E-49EF0313E1D6}" type="slidenum">
              <a:rPr lang="bn-BD" smtClean="0">
                <a:solidFill>
                  <a:schemeClr val="bg1"/>
                </a:solidFill>
              </a:rPr>
              <a:t>1</a:t>
            </a:fld>
            <a:endParaRPr lang="bn-BD">
              <a:solidFill>
                <a:schemeClr val="bg1"/>
              </a:solidFill>
            </a:endParaRPr>
          </a:p>
        </p:txBody>
      </p:sp>
    </p:spTree>
    <p:extLst>
      <p:ext uri="{BB962C8B-B14F-4D97-AF65-F5344CB8AC3E}">
        <p14:creationId xmlns:p14="http://schemas.microsoft.com/office/powerpoint/2010/main" val="22409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42C55-D9CF-4670-9E48-1B3BE19D6A52}"/>
              </a:ext>
            </a:extLst>
          </p:cNvPr>
          <p:cNvSpPr>
            <a:spLocks noGrp="1"/>
          </p:cNvSpPr>
          <p:nvPr>
            <p:ph type="title"/>
          </p:nvPr>
        </p:nvSpPr>
        <p:spPr>
          <a:xfrm>
            <a:off x="838200" y="365126"/>
            <a:ext cx="10515600" cy="781504"/>
          </a:xfrm>
        </p:spPr>
        <p:txBody>
          <a:bodyPr/>
          <a:lstStyle/>
          <a:p>
            <a:r>
              <a:rPr lang="en-US" b="1" dirty="0">
                <a:solidFill>
                  <a:schemeClr val="bg1"/>
                </a:solidFill>
              </a:rPr>
              <a:t>COMPONENTS OF A VECTOR. </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778C49-E69F-4F81-9793-40FF2D62A965}"/>
                  </a:ext>
                </a:extLst>
              </p:cNvPr>
              <p:cNvSpPr>
                <a:spLocks noGrp="1"/>
              </p:cNvSpPr>
              <p:nvPr>
                <p:ph idx="1"/>
              </p:nvPr>
            </p:nvSpPr>
            <p:spPr>
              <a:xfrm>
                <a:off x="838200" y="1393371"/>
                <a:ext cx="10515600" cy="2035629"/>
              </a:xfrm>
            </p:spPr>
            <p:txBody>
              <a:bodyPr>
                <a:normAutofit/>
              </a:bodyPr>
              <a:lstStyle/>
              <a:p>
                <a:r>
                  <a:rPr lang="en-US" dirty="0" smtClean="0">
                    <a:solidFill>
                      <a:schemeClr val="bg1"/>
                    </a:solidFill>
                  </a:rPr>
                  <a:t>Any vector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in 3 dimensions can a represented with initial point at the origin </a:t>
                </a:r>
                <a14:m>
                  <m:oMath xmlns:m="http://schemas.openxmlformats.org/officeDocument/2006/math">
                    <m:r>
                      <a:rPr lang="en-US" i="1" dirty="0" smtClean="0">
                        <a:solidFill>
                          <a:schemeClr val="bg1"/>
                        </a:solidFill>
                        <a:latin typeface="Cambria Math" panose="02040503050406030204" pitchFamily="18" charset="0"/>
                      </a:rPr>
                      <m:t>0</m:t>
                    </m:r>
                  </m:oMath>
                </a14:m>
                <a:r>
                  <a:rPr lang="en-US" dirty="0">
                    <a:solidFill>
                      <a:schemeClr val="bg1"/>
                    </a:solidFill>
                  </a:rPr>
                  <a:t> of a rec angular coordinate system (Fig.7). </a:t>
                </a:r>
              </a:p>
              <a:p>
                <a:r>
                  <a:rPr lang="en-US" dirty="0">
                    <a:solidFill>
                      <a:schemeClr val="bg1"/>
                    </a:solidFill>
                  </a:rPr>
                  <a:t>Let </a:t>
                </a:r>
                <a14:m>
                  <m:oMath xmlns:m="http://schemas.openxmlformats.org/officeDocument/2006/math">
                    <m:r>
                      <a:rPr lang="en-US" i="1" dirty="0" smtClean="0">
                        <a:solidFill>
                          <a:schemeClr val="bg1"/>
                        </a:solidFill>
                        <a:latin typeface="Cambria Math" panose="02040503050406030204" pitchFamily="18" charset="0"/>
                      </a:rPr>
                      <m:t>(</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b="0" i="1" dirty="0" smtClean="0">
                            <a:solidFill>
                              <a:schemeClr val="bg1"/>
                            </a:solidFill>
                            <a:latin typeface="Cambria Math" panose="02040503050406030204" pitchFamily="18" charset="0"/>
                          </a:rPr>
                          <m:t>1</m:t>
                        </m:r>
                      </m:sub>
                    </m:sSub>
                    <m:r>
                      <a:rPr lang="en-US" i="1" dirty="0" smtClean="0">
                        <a:solidFill>
                          <a:schemeClr val="bg1"/>
                        </a:solidFill>
                        <a:latin typeface="Cambria Math" panose="02040503050406030204" pitchFamily="18" charset="0"/>
                      </a:rPr>
                      <m:t>, </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2</m:t>
                        </m:r>
                      </m:sub>
                    </m:sSub>
                    <m:r>
                      <a:rPr lang="en-US" i="1" dirty="0" smtClean="0">
                        <a:solidFill>
                          <a:schemeClr val="bg1"/>
                        </a:solidFill>
                        <a:latin typeface="Cambria Math" panose="02040503050406030204" pitchFamily="18" charset="0"/>
                      </a:rPr>
                      <m:t>, </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3</m:t>
                        </m:r>
                      </m:sub>
                    </m:sSub>
                    <m:r>
                      <a:rPr lang="en-US" i="1" dirty="0" smtClean="0">
                        <a:solidFill>
                          <a:schemeClr val="bg1"/>
                        </a:solidFill>
                        <a:latin typeface="Cambria Math" panose="02040503050406030204" pitchFamily="18" charset="0"/>
                      </a:rPr>
                      <m:t>) </m:t>
                    </m:r>
                  </m:oMath>
                </a14:m>
                <a:r>
                  <a:rPr lang="en-US" dirty="0">
                    <a:solidFill>
                      <a:schemeClr val="bg1"/>
                    </a:solidFill>
                  </a:rPr>
                  <a:t>be the rectangular coordinates of the terminal point of vector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with initial point at </a:t>
                </a:r>
                <a14:m>
                  <m:oMath xmlns:m="http://schemas.openxmlformats.org/officeDocument/2006/math">
                    <m:r>
                      <a:rPr lang="en-US" i="1" dirty="0" smtClean="0">
                        <a:solidFill>
                          <a:schemeClr val="bg1"/>
                        </a:solidFill>
                        <a:latin typeface="Cambria Math" panose="02040503050406030204" pitchFamily="18" charset="0"/>
                      </a:rPr>
                      <m:t>0</m:t>
                    </m:r>
                  </m:oMath>
                </a14:m>
                <a:r>
                  <a:rPr lang="en-US" dirty="0">
                    <a:solidFill>
                      <a:schemeClr val="bg1"/>
                    </a:solidFill>
                  </a:rPr>
                  <a:t>. </a:t>
                </a:r>
              </a:p>
            </p:txBody>
          </p:sp>
        </mc:Choice>
        <mc:Fallback xmlns="">
          <p:sp>
            <p:nvSpPr>
              <p:cNvPr id="3" name="Content Placeholder 2">
                <a:extLst>
                  <a:ext uri="{FF2B5EF4-FFF2-40B4-BE49-F238E27FC236}">
                    <a16:creationId xmlns:a16="http://schemas.microsoft.com/office/drawing/2014/main" xmlns:a14="http://schemas.microsoft.com/office/drawing/2010/main" xmlns="" id="{54778C49-E69F-4F81-9793-40FF2D62A965}"/>
                  </a:ext>
                </a:extLst>
              </p:cNvPr>
              <p:cNvSpPr>
                <a:spLocks noGrp="1" noRot="1" noChangeAspect="1" noMove="1" noResize="1" noEditPoints="1" noAdjustHandles="1" noChangeArrowheads="1" noChangeShapeType="1" noTextEdit="1"/>
              </p:cNvSpPr>
              <p:nvPr>
                <p:ph idx="1"/>
              </p:nvPr>
            </p:nvSpPr>
            <p:spPr>
              <a:xfrm>
                <a:off x="838200" y="1393371"/>
                <a:ext cx="10515600" cy="2035629"/>
              </a:xfrm>
              <a:blipFill rotWithShape="0">
                <a:blip r:embed="rId2"/>
                <a:stretch>
                  <a:fillRect l="-1043" t="-509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549CCF5D-0818-4FAC-9F86-FFB6E9C6E515}"/>
              </a:ext>
            </a:extLst>
          </p:cNvPr>
          <p:cNvSpPr>
            <a:spLocks noGrp="1"/>
          </p:cNvSpPr>
          <p:nvPr>
            <p:ph type="ftr" sz="quarter" idx="11"/>
          </p:nvPr>
        </p:nvSpPr>
        <p:spPr/>
        <p:txBody>
          <a:bodyPr/>
          <a:lstStyle/>
          <a:p>
            <a:endParaRPr lang="en-US" dirty="0">
              <a:solidFill>
                <a:schemeClr val="bg1"/>
              </a:solidFill>
            </a:endParaRPr>
          </a:p>
        </p:txBody>
      </p:sp>
      <p:sp>
        <p:nvSpPr>
          <p:cNvPr id="5" name="Slide Number Placeholder 4">
            <a:extLst>
              <a:ext uri="{FF2B5EF4-FFF2-40B4-BE49-F238E27FC236}">
                <a16:creationId xmlns:a16="http://schemas.microsoft.com/office/drawing/2014/main" id="{68A4B1D0-D848-4F4D-9F05-D37CD51132C9}"/>
              </a:ext>
            </a:extLst>
          </p:cNvPr>
          <p:cNvSpPr>
            <a:spLocks noGrp="1"/>
          </p:cNvSpPr>
          <p:nvPr>
            <p:ph type="sldNum" sz="quarter" idx="12"/>
          </p:nvPr>
        </p:nvSpPr>
        <p:spPr/>
        <p:txBody>
          <a:bodyPr/>
          <a:lstStyle/>
          <a:p>
            <a:fld id="{C38AB8D7-EAF5-4DEE-A11E-49EF0313E1D6}" type="slidenum">
              <a:rPr lang="bn-BD" smtClean="0">
                <a:solidFill>
                  <a:schemeClr val="bg1"/>
                </a:solidFill>
              </a:rPr>
              <a:t>10</a:t>
            </a:fld>
            <a:endParaRPr lang="bn-BD">
              <a:solidFill>
                <a:schemeClr val="bg1"/>
              </a:solidFill>
            </a:endParaRPr>
          </a:p>
        </p:txBody>
      </p:sp>
    </p:spTree>
    <p:extLst>
      <p:ext uri="{BB962C8B-B14F-4D97-AF65-F5344CB8AC3E}">
        <p14:creationId xmlns:p14="http://schemas.microsoft.com/office/powerpoint/2010/main" val="120403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BBD18A7-705A-4B91-BF48-AB2966723C73}"/>
                  </a:ext>
                </a:extLst>
              </p:cNvPr>
              <p:cNvSpPr>
                <a:spLocks noGrp="1"/>
              </p:cNvSpPr>
              <p:nvPr>
                <p:ph idx="1"/>
              </p:nvPr>
            </p:nvSpPr>
            <p:spPr>
              <a:xfrm>
                <a:off x="550817" y="649967"/>
                <a:ext cx="6764382" cy="4546147"/>
              </a:xfrm>
            </p:spPr>
            <p:txBody>
              <a:bodyPr>
                <a:normAutofit/>
              </a:bodyPr>
              <a:lstStyle/>
              <a:p>
                <a:r>
                  <a:rPr lang="en-US" dirty="0" smtClean="0">
                    <a:solidFill>
                      <a:schemeClr val="bg1"/>
                    </a:solidFill>
                  </a:rPr>
                  <a:t>The vectors </a:t>
                </a:r>
                <a14:m>
                  <m:oMath xmlns:m="http://schemas.openxmlformats.org/officeDocument/2006/math">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b="0" i="1" dirty="0" smtClean="0">
                            <a:solidFill>
                              <a:schemeClr val="bg1"/>
                            </a:solidFill>
                            <a:latin typeface="Cambria Math" panose="02040503050406030204" pitchFamily="18" charset="0"/>
                          </a:rPr>
                          <m:t>1</m:t>
                        </m:r>
                      </m:sub>
                    </m:sSub>
                    <m:r>
                      <a:rPr lang="en-US" b="1" i="0" dirty="0" smtClean="0">
                        <a:solidFill>
                          <a:schemeClr val="bg1"/>
                        </a:solidFill>
                        <a:latin typeface="Cambria Math" panose="02040503050406030204" pitchFamily="18" charset="0"/>
                      </a:rPr>
                      <m:t>𝐢</m:t>
                    </m:r>
                    <m:r>
                      <a:rPr lang="en-US" i="1" dirty="0" smtClean="0">
                        <a:solidFill>
                          <a:schemeClr val="bg1"/>
                        </a:solidFill>
                        <a:latin typeface="Cambria Math" panose="02040503050406030204" pitchFamily="18" charset="0"/>
                      </a:rPr>
                      <m:t>, </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2</m:t>
                        </m:r>
                      </m:sub>
                    </m:sSub>
                    <m:r>
                      <a:rPr lang="en-US" b="1" i="0" dirty="0" smtClean="0">
                        <a:solidFill>
                          <a:schemeClr val="bg1"/>
                        </a:solidFill>
                        <a:latin typeface="Cambria Math" panose="02040503050406030204" pitchFamily="18" charset="0"/>
                      </a:rPr>
                      <m:t>𝐣</m:t>
                    </m:r>
                  </m:oMath>
                </a14:m>
                <a:r>
                  <a:rPr lang="en-US" dirty="0">
                    <a:solidFill>
                      <a:schemeClr val="bg1"/>
                    </a:solidFill>
                  </a:rPr>
                  <a:t>, and </a:t>
                </a:r>
                <a14:m>
                  <m:oMath xmlns:m="http://schemas.openxmlformats.org/officeDocument/2006/math">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3</m:t>
                        </m:r>
                      </m:sub>
                    </m:sSub>
                    <m:r>
                      <a:rPr lang="en-US" b="1" i="0" dirty="0" smtClean="0">
                        <a:solidFill>
                          <a:schemeClr val="bg1"/>
                        </a:solidFill>
                        <a:latin typeface="Cambria Math" panose="02040503050406030204" pitchFamily="18" charset="0"/>
                      </a:rPr>
                      <m:t>𝐤</m:t>
                    </m:r>
                  </m:oMath>
                </a14:m>
                <a:r>
                  <a:rPr lang="en-US" dirty="0">
                    <a:solidFill>
                      <a:schemeClr val="bg1"/>
                    </a:solidFill>
                  </a:rPr>
                  <a:t> are called the rectangular component vectors or simply component vectors of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in the </a:t>
                </a:r>
                <a14:m>
                  <m:oMath xmlns:m="http://schemas.openxmlformats.org/officeDocument/2006/math">
                    <m:r>
                      <a:rPr lang="en-US" i="1" dirty="0" smtClean="0">
                        <a:solidFill>
                          <a:schemeClr val="bg1"/>
                        </a:solidFill>
                        <a:latin typeface="Cambria Math" panose="02040503050406030204" pitchFamily="18" charset="0"/>
                      </a:rPr>
                      <m:t>𝑥</m:t>
                    </m:r>
                    <m:r>
                      <a:rPr lang="en-US" i="1" dirty="0" smtClean="0">
                        <a:solidFill>
                          <a:schemeClr val="bg1"/>
                        </a:solidFill>
                        <a:latin typeface="Cambria Math" panose="02040503050406030204" pitchFamily="18" charset="0"/>
                      </a:rPr>
                      <m:t>, </m:t>
                    </m:r>
                    <m:r>
                      <a:rPr lang="en-US" i="1" dirty="0" smtClean="0">
                        <a:solidFill>
                          <a:schemeClr val="bg1"/>
                        </a:solidFill>
                        <a:latin typeface="Cambria Math" panose="02040503050406030204" pitchFamily="18" charset="0"/>
                      </a:rPr>
                      <m:t>𝑦</m:t>
                    </m:r>
                    <m:r>
                      <a:rPr lang="en-US" i="1" dirty="0" smtClean="0">
                        <a:solidFill>
                          <a:schemeClr val="bg1"/>
                        </a:solidFill>
                        <a:latin typeface="Cambria Math" panose="02040503050406030204" pitchFamily="18" charset="0"/>
                      </a:rPr>
                      <m:t> </m:t>
                    </m:r>
                  </m:oMath>
                </a14:m>
                <a:r>
                  <a:rPr lang="en-US" dirty="0">
                    <a:solidFill>
                      <a:schemeClr val="bg1"/>
                    </a:solidFill>
                  </a:rPr>
                  <a:t>and </a:t>
                </a:r>
                <a14:m>
                  <m:oMath xmlns:m="http://schemas.openxmlformats.org/officeDocument/2006/math">
                    <m:r>
                      <a:rPr lang="en-US" i="1" dirty="0" smtClean="0">
                        <a:solidFill>
                          <a:schemeClr val="bg1"/>
                        </a:solidFill>
                        <a:latin typeface="Cambria Math" panose="02040503050406030204" pitchFamily="18" charset="0"/>
                      </a:rPr>
                      <m:t>𝑧</m:t>
                    </m:r>
                  </m:oMath>
                </a14:m>
                <a:r>
                  <a:rPr lang="en-US" dirty="0">
                    <a:solidFill>
                      <a:schemeClr val="bg1"/>
                    </a:solidFill>
                  </a:rPr>
                  <a:t> directions respectively.</a:t>
                </a:r>
                <a:endParaRPr lang="bn-BD" dirty="0">
                  <a:solidFill>
                    <a:schemeClr val="bg1"/>
                  </a:solidFill>
                </a:endParaRPr>
              </a:p>
              <a:p>
                <a:r>
                  <a:rPr lang="en-US" dirty="0">
                    <a:solidFill>
                      <a:schemeClr val="bg1"/>
                    </a:solidFill>
                  </a:rPr>
                  <a:t>The sum or resultant of </a:t>
                </a:r>
                <a14:m>
                  <m:oMath xmlns:m="http://schemas.openxmlformats.org/officeDocument/2006/math">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b="0" i="1" dirty="0" smtClean="0">
                            <a:solidFill>
                              <a:schemeClr val="bg1"/>
                            </a:solidFill>
                            <a:latin typeface="Cambria Math" panose="02040503050406030204" pitchFamily="18" charset="0"/>
                          </a:rPr>
                          <m:t>1</m:t>
                        </m:r>
                      </m:sub>
                    </m:sSub>
                    <m:r>
                      <a:rPr lang="en-US" b="1" i="0" dirty="0" smtClean="0">
                        <a:solidFill>
                          <a:schemeClr val="bg1"/>
                        </a:solidFill>
                        <a:latin typeface="Cambria Math" panose="02040503050406030204" pitchFamily="18" charset="0"/>
                      </a:rPr>
                      <m:t>𝐢</m:t>
                    </m:r>
                    <m:r>
                      <a:rPr lang="en-US" i="1" dirty="0" smtClean="0">
                        <a:solidFill>
                          <a:schemeClr val="bg1"/>
                        </a:solidFill>
                        <a:latin typeface="Cambria Math" panose="02040503050406030204" pitchFamily="18" charset="0"/>
                      </a:rPr>
                      <m:t>, </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2</m:t>
                        </m:r>
                      </m:sub>
                    </m:sSub>
                    <m:r>
                      <a:rPr lang="en-US" b="1" i="0" dirty="0" smtClean="0">
                        <a:solidFill>
                          <a:schemeClr val="bg1"/>
                        </a:solidFill>
                        <a:latin typeface="Cambria Math" panose="02040503050406030204" pitchFamily="18" charset="0"/>
                      </a:rPr>
                      <m:t>𝐣</m:t>
                    </m:r>
                  </m:oMath>
                </a14:m>
                <a:r>
                  <a:rPr lang="en-US" dirty="0">
                    <a:solidFill>
                      <a:schemeClr val="bg1"/>
                    </a:solidFill>
                  </a:rPr>
                  <a:t>, and </a:t>
                </a:r>
                <a14:m>
                  <m:oMath xmlns:m="http://schemas.openxmlformats.org/officeDocument/2006/math">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3</m:t>
                        </m:r>
                      </m:sub>
                    </m:sSub>
                    <m:r>
                      <a:rPr lang="en-US" b="1" i="0" dirty="0" smtClean="0">
                        <a:solidFill>
                          <a:schemeClr val="bg1"/>
                        </a:solidFill>
                        <a:latin typeface="Cambria Math" panose="02040503050406030204" pitchFamily="18" charset="0"/>
                      </a:rPr>
                      <m:t>𝐤</m:t>
                    </m:r>
                  </m:oMath>
                </a14:m>
                <a:r>
                  <a:rPr lang="en-US" dirty="0">
                    <a:solidFill>
                      <a:schemeClr val="bg1"/>
                    </a:solidFill>
                  </a:rPr>
                  <a:t> is the vector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so that we can write</a:t>
                </a:r>
              </a:p>
              <a:p>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b="0" i="1" dirty="0" smtClean="0">
                            <a:solidFill>
                              <a:schemeClr val="bg1"/>
                            </a:solidFill>
                            <a:latin typeface="Cambria Math" panose="02040503050406030204" pitchFamily="18" charset="0"/>
                          </a:rPr>
                          <m:t>1</m:t>
                        </m:r>
                      </m:sub>
                    </m:sSub>
                    <m:r>
                      <a:rPr lang="en-US" b="1" i="0" dirty="0" smtClean="0">
                        <a:solidFill>
                          <a:schemeClr val="bg1"/>
                        </a:solidFill>
                        <a:latin typeface="Cambria Math" panose="02040503050406030204" pitchFamily="18" charset="0"/>
                      </a:rPr>
                      <m:t>𝐢</m:t>
                    </m:r>
                    <m:r>
                      <a:rPr lang="en-US" b="0" i="1" dirty="0" smtClean="0">
                        <a:solidFill>
                          <a:schemeClr val="bg1"/>
                        </a:solidFill>
                        <a:latin typeface="Cambria Math" panose="02040503050406030204" pitchFamily="18" charset="0"/>
                      </a:rPr>
                      <m:t>+</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2</m:t>
                        </m:r>
                      </m:sub>
                    </m:sSub>
                    <m:r>
                      <a:rPr lang="en-US" b="1" i="0" dirty="0" smtClean="0">
                        <a:solidFill>
                          <a:schemeClr val="bg1"/>
                        </a:solidFill>
                        <a:latin typeface="Cambria Math" panose="02040503050406030204" pitchFamily="18" charset="0"/>
                      </a:rPr>
                      <m:t>𝐣</m:t>
                    </m:r>
                    <m:r>
                      <a:rPr lang="en-US" b="0" i="0" dirty="0" smtClean="0">
                        <a:solidFill>
                          <a:schemeClr val="bg1"/>
                        </a:solidFill>
                        <a:latin typeface="Cambria Math" panose="02040503050406030204" pitchFamily="18" charset="0"/>
                      </a:rPr>
                      <m:t>+</m:t>
                    </m:r>
                    <m:sSub>
                      <m:sSubPr>
                        <m:ctrlPr>
                          <a:rPr lang="en-US" b="0" i="1" dirty="0" smtClean="0">
                            <a:solidFill>
                              <a:schemeClr val="bg1"/>
                            </a:solidFill>
                            <a:latin typeface="Cambria Math" panose="02040503050406030204" pitchFamily="18" charset="0"/>
                          </a:rPr>
                        </m:ctrlPr>
                      </m:sSub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3</m:t>
                        </m:r>
                      </m:sub>
                    </m:sSub>
                    <m:r>
                      <a:rPr lang="en-US" b="1" i="0" dirty="0" smtClean="0">
                        <a:solidFill>
                          <a:schemeClr val="bg1"/>
                        </a:solidFill>
                        <a:latin typeface="Cambria Math" panose="02040503050406030204" pitchFamily="18" charset="0"/>
                      </a:rPr>
                      <m:t>𝐤</m:t>
                    </m:r>
                  </m:oMath>
                </a14:m>
                <a:endParaRPr lang="en-US" dirty="0">
                  <a:solidFill>
                    <a:schemeClr val="bg1"/>
                  </a:solidFill>
                </a:endParaRPr>
              </a:p>
              <a:p>
                <a:r>
                  <a:rPr lang="en-US" dirty="0">
                    <a:solidFill>
                      <a:schemeClr val="bg1"/>
                    </a:solidFill>
                  </a:rPr>
                  <a:t>The magnitude of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is</a:t>
                </a:r>
              </a:p>
              <a:p>
                <a:r>
                  <a:rPr lang="en-US" dirty="0">
                    <a:solidFill>
                      <a:schemeClr val="bg1"/>
                    </a:solidFill>
                  </a:rPr>
                  <a:t> </a:t>
                </a:r>
                <a14:m>
                  <m:oMath xmlns:m="http://schemas.openxmlformats.org/officeDocument/2006/math">
                    <m:r>
                      <a:rPr lang="en-US" i="1" dirty="0" smtClean="0">
                        <a:solidFill>
                          <a:schemeClr val="bg1"/>
                        </a:solidFill>
                        <a:latin typeface="Cambria Math" panose="02040503050406030204" pitchFamily="18" charset="0"/>
                      </a:rPr>
                      <m:t>𝐴</m:t>
                    </m:r>
                    <m:r>
                      <a:rPr lang="en-US" b="0" i="1" dirty="0" smtClean="0">
                        <a:solidFill>
                          <a:schemeClr val="bg1"/>
                        </a:solidFill>
                        <a:latin typeface="Cambria Math" panose="02040503050406030204" pitchFamily="18" charset="0"/>
                      </a:rPr>
                      <m:t>=|</m:t>
                    </m:r>
                    <m:r>
                      <a:rPr lang="en-US" b="1" i="1" dirty="0" smtClean="0">
                        <a:solidFill>
                          <a:schemeClr val="bg1"/>
                        </a:solidFill>
                        <a:latin typeface="Cambria Math" panose="02040503050406030204" pitchFamily="18" charset="0"/>
                      </a:rPr>
                      <m:t>𝑨</m:t>
                    </m:r>
                    <m:r>
                      <a:rPr lang="en-US" b="0" i="1" dirty="0" smtClean="0">
                        <a:solidFill>
                          <a:schemeClr val="bg1"/>
                        </a:solidFill>
                        <a:latin typeface="Cambria Math" panose="02040503050406030204" pitchFamily="18" charset="0"/>
                      </a:rPr>
                      <m:t>|</m:t>
                    </m:r>
                    <m:r>
                      <a:rPr lang="en-US" i="1" dirty="0" smtClean="0">
                        <a:solidFill>
                          <a:schemeClr val="bg1"/>
                        </a:solidFill>
                        <a:latin typeface="Cambria Math" panose="02040503050406030204" pitchFamily="18" charset="0"/>
                      </a:rPr>
                      <m:t>=</m:t>
                    </m:r>
                    <m:rad>
                      <m:radPr>
                        <m:degHide m:val="on"/>
                        <m:ctrlPr>
                          <a:rPr lang="en-US" i="1" dirty="0" smtClean="0">
                            <a:solidFill>
                              <a:schemeClr val="bg1"/>
                            </a:solidFill>
                            <a:latin typeface="Cambria Math" panose="02040503050406030204" pitchFamily="18" charset="0"/>
                          </a:rPr>
                        </m:ctrlPr>
                      </m:radPr>
                      <m:deg/>
                      <m:e>
                        <m:sSubSup>
                          <m:sSubSupPr>
                            <m:ctrlPr>
                              <a:rPr lang="en-US" b="0" i="1" dirty="0" smtClean="0">
                                <a:solidFill>
                                  <a:schemeClr val="bg1"/>
                                </a:solidFill>
                                <a:latin typeface="Cambria Math" panose="02040503050406030204" pitchFamily="18" charset="0"/>
                              </a:rPr>
                            </m:ctrlPr>
                          </m:sSubSupPr>
                          <m:e>
                            <m:r>
                              <a:rPr lang="en-US" i="1" dirty="0" smtClean="0">
                                <a:solidFill>
                                  <a:schemeClr val="bg1"/>
                                </a:solidFill>
                                <a:latin typeface="Cambria Math" panose="02040503050406030204" pitchFamily="18" charset="0"/>
                              </a:rPr>
                              <m:t>𝐴</m:t>
                            </m:r>
                          </m:e>
                          <m:sub>
                            <m:r>
                              <a:rPr lang="en-US" b="0" i="1" dirty="0" smtClean="0">
                                <a:solidFill>
                                  <a:schemeClr val="bg1"/>
                                </a:solidFill>
                                <a:latin typeface="Cambria Math" panose="02040503050406030204" pitchFamily="18" charset="0"/>
                              </a:rPr>
                              <m:t>1</m:t>
                            </m:r>
                          </m:sub>
                          <m:sup>
                            <m:r>
                              <a:rPr lang="en-US" b="0" i="1" dirty="0" smtClean="0">
                                <a:solidFill>
                                  <a:schemeClr val="bg1"/>
                                </a:solidFill>
                                <a:latin typeface="Cambria Math" panose="02040503050406030204" pitchFamily="18" charset="0"/>
                              </a:rPr>
                              <m:t>2</m:t>
                            </m:r>
                          </m:sup>
                        </m:sSubSup>
                        <m:r>
                          <a:rPr lang="en-US" b="0" i="1" dirty="0" smtClean="0">
                            <a:solidFill>
                              <a:schemeClr val="bg1"/>
                            </a:solidFill>
                            <a:latin typeface="Cambria Math" panose="02040503050406030204" pitchFamily="18" charset="0"/>
                          </a:rPr>
                          <m:t>+</m:t>
                        </m:r>
                        <m:sSubSup>
                          <m:sSubSupPr>
                            <m:ctrlPr>
                              <a:rPr lang="en-US" b="0" i="1" dirty="0" smtClean="0">
                                <a:solidFill>
                                  <a:schemeClr val="bg1"/>
                                </a:solidFill>
                                <a:latin typeface="Cambria Math" panose="02040503050406030204" pitchFamily="18" charset="0"/>
                              </a:rPr>
                            </m:ctrlPr>
                          </m:sSubSup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2</m:t>
                            </m:r>
                          </m:sub>
                          <m:sup>
                            <m:r>
                              <a:rPr lang="en-US" b="0" i="1" dirty="0" smtClean="0">
                                <a:solidFill>
                                  <a:schemeClr val="bg1"/>
                                </a:solidFill>
                                <a:latin typeface="Cambria Math" panose="02040503050406030204" pitchFamily="18" charset="0"/>
                              </a:rPr>
                              <m:t>2</m:t>
                            </m:r>
                          </m:sup>
                        </m:sSubSup>
                        <m:r>
                          <a:rPr lang="en-US" b="0" i="0" dirty="0" smtClean="0">
                            <a:solidFill>
                              <a:schemeClr val="bg1"/>
                            </a:solidFill>
                            <a:latin typeface="Cambria Math" panose="02040503050406030204" pitchFamily="18" charset="0"/>
                          </a:rPr>
                          <m:t>+</m:t>
                        </m:r>
                        <m:sSubSup>
                          <m:sSubSupPr>
                            <m:ctrlPr>
                              <a:rPr lang="en-US" b="0" i="1" dirty="0" smtClean="0">
                                <a:solidFill>
                                  <a:schemeClr val="bg1"/>
                                </a:solidFill>
                                <a:latin typeface="Cambria Math" panose="02040503050406030204" pitchFamily="18" charset="0"/>
                              </a:rPr>
                            </m:ctrlPr>
                          </m:sSubSupPr>
                          <m:e>
                            <m:r>
                              <a:rPr lang="en-US" i="1" dirty="0" smtClean="0">
                                <a:solidFill>
                                  <a:schemeClr val="bg1"/>
                                </a:solidFill>
                                <a:latin typeface="Cambria Math" panose="02040503050406030204" pitchFamily="18" charset="0"/>
                              </a:rPr>
                              <m:t>𝐴</m:t>
                            </m:r>
                          </m:e>
                          <m:sub>
                            <m:r>
                              <a:rPr lang="en-US" i="1" dirty="0" smtClean="0">
                                <a:solidFill>
                                  <a:schemeClr val="bg1"/>
                                </a:solidFill>
                                <a:latin typeface="Cambria Math" panose="02040503050406030204" pitchFamily="18" charset="0"/>
                              </a:rPr>
                              <m:t>3</m:t>
                            </m:r>
                          </m:sub>
                          <m:sup>
                            <m:r>
                              <a:rPr lang="en-US" b="0" i="1" dirty="0" smtClean="0">
                                <a:solidFill>
                                  <a:schemeClr val="bg1"/>
                                </a:solidFill>
                                <a:latin typeface="Cambria Math" panose="02040503050406030204" pitchFamily="18" charset="0"/>
                              </a:rPr>
                              <m:t>2</m:t>
                            </m:r>
                          </m:sup>
                        </m:sSubSup>
                        <m:r>
                          <m:rPr>
                            <m:nor/>
                          </m:rPr>
                          <a:rPr lang="en-US" dirty="0">
                            <a:solidFill>
                              <a:schemeClr val="bg1"/>
                            </a:solidFill>
                          </a:rPr>
                          <m:t> </m:t>
                        </m:r>
                      </m:e>
                    </m:rad>
                  </m:oMath>
                </a14:m>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2BBD18A7-705A-4B91-BF48-AB2966723C73}"/>
                  </a:ext>
                </a:extLst>
              </p:cNvPr>
              <p:cNvSpPr>
                <a:spLocks noGrp="1" noRot="1" noChangeAspect="1" noMove="1" noResize="1" noEditPoints="1" noAdjustHandles="1" noChangeArrowheads="1" noChangeShapeType="1" noTextEdit="1"/>
              </p:cNvSpPr>
              <p:nvPr>
                <p:ph idx="1"/>
              </p:nvPr>
            </p:nvSpPr>
            <p:spPr>
              <a:xfrm>
                <a:off x="550817" y="649967"/>
                <a:ext cx="6764382" cy="4546147"/>
              </a:xfrm>
              <a:blipFill rotWithShape="0">
                <a:blip r:embed="rId2"/>
                <a:stretch>
                  <a:fillRect l="-1622" t="-2282" r="-2523"/>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F083CA9B-9036-4FB0-9023-F3BC5A74A7A8}"/>
              </a:ext>
            </a:extLst>
          </p:cNvPr>
          <p:cNvPicPr>
            <a:picLocks noChangeAspect="1"/>
          </p:cNvPicPr>
          <p:nvPr/>
        </p:nvPicPr>
        <p:blipFill>
          <a:blip r:embed="rId3"/>
          <a:stretch>
            <a:fillRect/>
          </a:stretch>
        </p:blipFill>
        <p:spPr>
          <a:xfrm>
            <a:off x="7315199" y="649968"/>
            <a:ext cx="3992069" cy="3471364"/>
          </a:xfrm>
          <a:prstGeom prst="rect">
            <a:avLst/>
          </a:prstGeom>
        </p:spPr>
      </p:pic>
      <p:sp>
        <p:nvSpPr>
          <p:cNvPr id="2" name="Footer Placeholder 1">
            <a:extLst>
              <a:ext uri="{FF2B5EF4-FFF2-40B4-BE49-F238E27FC236}">
                <a16:creationId xmlns:a16="http://schemas.microsoft.com/office/drawing/2014/main" id="{E23519C7-2959-4B65-9A70-35737FBBA057}"/>
              </a:ext>
            </a:extLst>
          </p:cNvPr>
          <p:cNvSpPr>
            <a:spLocks noGrp="1"/>
          </p:cNvSpPr>
          <p:nvPr>
            <p:ph type="ftr" sz="quarter" idx="11"/>
          </p:nvPr>
        </p:nvSpPr>
        <p:spPr/>
        <p:txBody>
          <a:bodyPr/>
          <a:lstStyle/>
          <a:p>
            <a:endParaRPr lang="bn-BD" dirty="0">
              <a:solidFill>
                <a:schemeClr val="bg1"/>
              </a:solidFill>
            </a:endParaRPr>
          </a:p>
        </p:txBody>
      </p:sp>
      <p:sp>
        <p:nvSpPr>
          <p:cNvPr id="5" name="Slide Number Placeholder 4">
            <a:extLst>
              <a:ext uri="{FF2B5EF4-FFF2-40B4-BE49-F238E27FC236}">
                <a16:creationId xmlns:a16="http://schemas.microsoft.com/office/drawing/2014/main" id="{9DC05421-7E33-46B2-89DE-EB5EC8C9E83B}"/>
              </a:ext>
            </a:extLst>
          </p:cNvPr>
          <p:cNvSpPr>
            <a:spLocks noGrp="1"/>
          </p:cNvSpPr>
          <p:nvPr>
            <p:ph type="sldNum" sz="quarter" idx="12"/>
          </p:nvPr>
        </p:nvSpPr>
        <p:spPr/>
        <p:txBody>
          <a:bodyPr/>
          <a:lstStyle/>
          <a:p>
            <a:fld id="{C38AB8D7-EAF5-4DEE-A11E-49EF0313E1D6}" type="slidenum">
              <a:rPr lang="bn-BD" smtClean="0">
                <a:solidFill>
                  <a:schemeClr val="bg1"/>
                </a:solidFill>
              </a:rPr>
              <a:t>11</a:t>
            </a:fld>
            <a:endParaRPr lang="bn-BD">
              <a:solidFill>
                <a:schemeClr val="bg1"/>
              </a:solidFill>
            </a:endParaRPr>
          </a:p>
        </p:txBody>
      </p:sp>
    </p:spTree>
    <p:extLst>
      <p:ext uri="{BB962C8B-B14F-4D97-AF65-F5344CB8AC3E}">
        <p14:creationId xmlns:p14="http://schemas.microsoft.com/office/powerpoint/2010/main" val="23012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1202D84-6428-4914-806F-41F85BEEBFFA}"/>
                  </a:ext>
                </a:extLst>
              </p:cNvPr>
              <p:cNvSpPr>
                <a:spLocks noGrp="1"/>
              </p:cNvSpPr>
              <p:nvPr>
                <p:ph idx="1"/>
              </p:nvPr>
            </p:nvSpPr>
            <p:spPr>
              <a:xfrm>
                <a:off x="838200" y="1159100"/>
                <a:ext cx="10515600" cy="5017863"/>
              </a:xfrm>
            </p:spPr>
            <p:txBody>
              <a:bodyPr>
                <a:normAutofit/>
              </a:bodyPr>
              <a:lstStyle/>
              <a:p>
                <a:r>
                  <a:rPr lang="en-US" dirty="0" smtClean="0">
                    <a:solidFill>
                      <a:schemeClr val="bg1"/>
                    </a:solidFill>
                  </a:rPr>
                  <a:t>If to each point </a:t>
                </a:r>
                <a14:m>
                  <m:oMath xmlns:m="http://schemas.openxmlformats.org/officeDocument/2006/math">
                    <m:r>
                      <a:rPr lang="en-US" i="1" dirty="0" smtClean="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 </m:t>
                    </m:r>
                  </m:oMath>
                </a14:m>
                <a:r>
                  <a:rPr lang="en-US" dirty="0">
                    <a:solidFill>
                      <a:schemeClr val="bg1"/>
                    </a:solidFill>
                  </a:rPr>
                  <a:t>of a region </a:t>
                </a:r>
                <a14:m>
                  <m:oMath xmlns:m="http://schemas.openxmlformats.org/officeDocument/2006/math">
                    <m:r>
                      <a:rPr lang="en-US" i="1" dirty="0" smtClean="0">
                        <a:solidFill>
                          <a:schemeClr val="bg1"/>
                        </a:solidFill>
                        <a:latin typeface="Cambria Math" panose="02040503050406030204" pitchFamily="18" charset="0"/>
                      </a:rPr>
                      <m:t>𝑅</m:t>
                    </m:r>
                  </m:oMath>
                </a14:m>
                <a:r>
                  <a:rPr lang="en-US" dirty="0">
                    <a:solidFill>
                      <a:schemeClr val="bg1"/>
                    </a:solidFill>
                  </a:rPr>
                  <a:t> in space there corresponds a number or scalar </a:t>
                </a:r>
                <a14:m>
                  <m:oMath xmlns:m="http://schemas.openxmlformats.org/officeDocument/2006/math">
                    <m:r>
                      <a:rPr lang="en-US" b="0" i="1" dirty="0" smtClean="0">
                        <a:solidFill>
                          <a:schemeClr val="bg1"/>
                        </a:solidFill>
                        <a:latin typeface="Cambria Math" panose="02040503050406030204" pitchFamily="18" charset="0"/>
                      </a:rPr>
                      <m:t>𝜙</m:t>
                    </m:r>
                    <m:r>
                      <a:rPr lang="en-US" i="1" dirty="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m:t>
                    </m:r>
                  </m:oMath>
                </a14:m>
                <a:r>
                  <a:rPr lang="en-US" dirty="0">
                    <a:solidFill>
                      <a:schemeClr val="bg1"/>
                    </a:solidFill>
                  </a:rPr>
                  <a:t>  then </a:t>
                </a:r>
                <a14:m>
                  <m:oMath xmlns:m="http://schemas.openxmlformats.org/officeDocument/2006/math">
                    <m:r>
                      <a:rPr lang="en-US" i="1" dirty="0">
                        <a:solidFill>
                          <a:schemeClr val="bg1"/>
                        </a:solidFill>
                        <a:latin typeface="Cambria Math" panose="02040503050406030204" pitchFamily="18" charset="0"/>
                      </a:rPr>
                      <m:t>𝜙</m:t>
                    </m:r>
                  </m:oMath>
                </a14:m>
                <a:r>
                  <a:rPr lang="en-US" dirty="0">
                    <a:solidFill>
                      <a:schemeClr val="bg1"/>
                    </a:solidFill>
                  </a:rPr>
                  <a:t> is called a </a:t>
                </a:r>
                <a:r>
                  <a:rPr lang="en-US" dirty="0">
                    <a:highlight>
                      <a:srgbClr val="FFFF00"/>
                    </a:highlight>
                  </a:rPr>
                  <a:t>scalar function of position or scalar point function</a:t>
                </a:r>
                <a:r>
                  <a:rPr lang="en-US" dirty="0">
                    <a:solidFill>
                      <a:schemeClr val="bg1"/>
                    </a:solidFill>
                  </a:rPr>
                  <a:t> and we say that a scalar field </a:t>
                </a:r>
                <a14:m>
                  <m:oMath xmlns:m="http://schemas.openxmlformats.org/officeDocument/2006/math">
                    <m:r>
                      <a:rPr lang="en-US" i="1" dirty="0">
                        <a:solidFill>
                          <a:schemeClr val="bg1"/>
                        </a:solidFill>
                        <a:latin typeface="Cambria Math" panose="02040503050406030204" pitchFamily="18" charset="0"/>
                      </a:rPr>
                      <m:t>𝜙</m:t>
                    </m:r>
                  </m:oMath>
                </a14:m>
                <a:r>
                  <a:rPr lang="en-US" dirty="0">
                    <a:solidFill>
                      <a:schemeClr val="bg1"/>
                    </a:solidFill>
                  </a:rPr>
                  <a:t> has been defined in </a:t>
                </a:r>
                <a14:m>
                  <m:oMath xmlns:m="http://schemas.openxmlformats.org/officeDocument/2006/math">
                    <m:r>
                      <a:rPr lang="en-US" i="1" dirty="0" smtClean="0">
                        <a:solidFill>
                          <a:schemeClr val="bg1"/>
                        </a:solidFill>
                        <a:latin typeface="Cambria Math" panose="02040503050406030204" pitchFamily="18" charset="0"/>
                      </a:rPr>
                      <m:t>𝑅</m:t>
                    </m:r>
                  </m:oMath>
                </a14:m>
                <a:r>
                  <a:rPr lang="en-US" dirty="0">
                    <a:solidFill>
                      <a:schemeClr val="bg1"/>
                    </a:solidFill>
                  </a:rPr>
                  <a:t>.</a:t>
                </a:r>
              </a:p>
              <a:p>
                <a:r>
                  <a:rPr lang="en-US" u="sng" dirty="0">
                    <a:solidFill>
                      <a:schemeClr val="bg1"/>
                    </a:solidFill>
                  </a:rPr>
                  <a:t>Examples. </a:t>
                </a:r>
              </a:p>
              <a:p>
                <a:r>
                  <a:rPr lang="en-US" dirty="0">
                    <a:solidFill>
                      <a:schemeClr val="bg1"/>
                    </a:solidFill>
                  </a:rPr>
                  <a:t>(1) The temperature at any point within or on the earth's surface at a certain time defines a scalar field.</a:t>
                </a:r>
              </a:p>
              <a:p>
                <a:r>
                  <a:rPr lang="es-ES" dirty="0">
                    <a:solidFill>
                      <a:schemeClr val="bg1"/>
                    </a:solidFill>
                  </a:rPr>
                  <a:t>(2) </a:t>
                </a:r>
                <a14:m>
                  <m:oMath xmlns:m="http://schemas.openxmlformats.org/officeDocument/2006/math">
                    <m:r>
                      <a:rPr lang="en-US" i="1" dirty="0">
                        <a:solidFill>
                          <a:schemeClr val="bg1"/>
                        </a:solidFill>
                        <a:latin typeface="Cambria Math" panose="02040503050406030204" pitchFamily="18" charset="0"/>
                      </a:rPr>
                      <m:t>𝜙</m:t>
                    </m:r>
                    <m:r>
                      <a:rPr lang="en-US" i="1" dirty="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m:t>
                    </m:r>
                    <m:r>
                      <a:rPr lang="es-ES" i="1" dirty="0" smtClean="0">
                        <a:solidFill>
                          <a:schemeClr val="bg1"/>
                        </a:solidFill>
                        <a:latin typeface="Cambria Math" panose="02040503050406030204" pitchFamily="18" charset="0"/>
                      </a:rPr>
                      <m:t> = </m:t>
                    </m:r>
                    <m:sSup>
                      <m:sSupPr>
                        <m:ctrlPr>
                          <a:rPr lang="en-US" b="0" i="1" dirty="0" smtClean="0">
                            <a:solidFill>
                              <a:schemeClr val="bg1"/>
                            </a:solidFill>
                            <a:latin typeface="Cambria Math" panose="02040503050406030204" pitchFamily="18" charset="0"/>
                          </a:rPr>
                        </m:ctrlPr>
                      </m:sSupPr>
                      <m:e>
                        <m:r>
                          <a:rPr lang="es-ES" i="1" dirty="0" smtClean="0">
                            <a:solidFill>
                              <a:schemeClr val="bg1"/>
                            </a:solidFill>
                            <a:latin typeface="Cambria Math" panose="02040503050406030204" pitchFamily="18" charset="0"/>
                          </a:rPr>
                          <m:t>𝑥</m:t>
                        </m:r>
                      </m:e>
                      <m:sup>
                        <m:r>
                          <a:rPr lang="es-ES" i="1" dirty="0" smtClean="0">
                            <a:solidFill>
                              <a:schemeClr val="bg1"/>
                            </a:solidFill>
                            <a:latin typeface="Cambria Math" panose="02040503050406030204" pitchFamily="18" charset="0"/>
                          </a:rPr>
                          <m:t>3</m:t>
                        </m:r>
                      </m:sup>
                    </m:sSup>
                    <m:r>
                      <a:rPr lang="es-ES" i="1" dirty="0" smtClean="0">
                        <a:solidFill>
                          <a:schemeClr val="bg1"/>
                        </a:solidFill>
                        <a:latin typeface="Cambria Math" panose="02040503050406030204" pitchFamily="18" charset="0"/>
                      </a:rPr>
                      <m:t>𝑦</m:t>
                    </m:r>
                    <m:r>
                      <a:rPr lang="es-ES" i="1" dirty="0" smtClean="0">
                        <a:solidFill>
                          <a:schemeClr val="bg1"/>
                        </a:solidFill>
                        <a:latin typeface="Cambria Math" panose="02040503050406030204" pitchFamily="18" charset="0"/>
                      </a:rPr>
                      <m:t> − </m:t>
                    </m:r>
                    <m:sSup>
                      <m:sSupPr>
                        <m:ctrlPr>
                          <a:rPr lang="en-US" b="0" i="1" dirty="0" smtClean="0">
                            <a:solidFill>
                              <a:schemeClr val="bg1"/>
                            </a:solidFill>
                            <a:latin typeface="Cambria Math" panose="02040503050406030204" pitchFamily="18" charset="0"/>
                          </a:rPr>
                        </m:ctrlPr>
                      </m:sSupPr>
                      <m:e>
                        <m:r>
                          <a:rPr lang="es-ES" i="1" dirty="0" smtClean="0">
                            <a:solidFill>
                              <a:schemeClr val="bg1"/>
                            </a:solidFill>
                            <a:latin typeface="Cambria Math" panose="02040503050406030204" pitchFamily="18" charset="0"/>
                          </a:rPr>
                          <m:t>𝑧</m:t>
                        </m:r>
                      </m:e>
                      <m:sup>
                        <m:r>
                          <a:rPr lang="en-US" b="0" i="1" dirty="0" smtClean="0">
                            <a:solidFill>
                              <a:schemeClr val="bg1"/>
                            </a:solidFill>
                            <a:latin typeface="Cambria Math" panose="02040503050406030204" pitchFamily="18" charset="0"/>
                          </a:rPr>
                          <m:t>2</m:t>
                        </m:r>
                      </m:sup>
                    </m:sSup>
                  </m:oMath>
                </a14:m>
                <a:r>
                  <a:rPr lang="es-ES" dirty="0">
                    <a:solidFill>
                      <a:schemeClr val="bg1"/>
                    </a:solidFill>
                  </a:rPr>
                  <a:t> defines a </a:t>
                </a:r>
                <a:r>
                  <a:rPr lang="es-ES" dirty="0" err="1">
                    <a:solidFill>
                      <a:schemeClr val="bg1"/>
                    </a:solidFill>
                  </a:rPr>
                  <a:t>scalar</a:t>
                </a:r>
                <a:r>
                  <a:rPr lang="es-ES" dirty="0">
                    <a:solidFill>
                      <a:schemeClr val="bg1"/>
                    </a:solidFill>
                  </a:rPr>
                  <a:t> </a:t>
                </a:r>
                <a:r>
                  <a:rPr lang="es-ES" dirty="0" err="1">
                    <a:solidFill>
                      <a:schemeClr val="bg1"/>
                    </a:solidFill>
                  </a:rPr>
                  <a:t>field</a:t>
                </a:r>
                <a:r>
                  <a:rPr lang="es-ES" dirty="0">
                    <a:solidFill>
                      <a:schemeClr val="bg1"/>
                    </a:solidFill>
                  </a:rPr>
                  <a:t>. </a:t>
                </a:r>
              </a:p>
              <a:p>
                <a:r>
                  <a:rPr lang="en-US" dirty="0">
                    <a:solidFill>
                      <a:schemeClr val="bg1"/>
                    </a:solidFill>
                  </a:rPr>
                  <a:t>A scalar field which is independent of time is called a stationary or steady-state scalar field.</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id="{F1202D84-6428-4914-806F-41F85BEEBFFA}"/>
                  </a:ext>
                </a:extLst>
              </p:cNvPr>
              <p:cNvSpPr>
                <a:spLocks noGrp="1" noRot="1" noChangeAspect="1" noMove="1" noResize="1" noEditPoints="1" noAdjustHandles="1" noChangeArrowheads="1" noChangeShapeType="1" noTextEdit="1"/>
              </p:cNvSpPr>
              <p:nvPr>
                <p:ph idx="1"/>
              </p:nvPr>
            </p:nvSpPr>
            <p:spPr>
              <a:xfrm>
                <a:off x="838200" y="1159100"/>
                <a:ext cx="10515600" cy="5017863"/>
              </a:xfrm>
              <a:blipFill>
                <a:blip r:embed="rId2"/>
                <a:stretch>
                  <a:fillRect l="-1043" t="-1944" r="-406"/>
                </a:stretch>
              </a:blipFill>
            </p:spPr>
            <p:txBody>
              <a:bodyPr/>
              <a:lstStyle/>
              <a:p>
                <a:r>
                  <a:rPr lang="en-US">
                    <a:noFill/>
                  </a:rPr>
                  <a:t> </a:t>
                </a:r>
              </a:p>
            </p:txBody>
          </p:sp>
        </mc:Fallback>
      </mc:AlternateContent>
      <p:sp>
        <p:nvSpPr>
          <p:cNvPr id="4" name="Title 1">
            <a:extLst>
              <a:ext uri="{FF2B5EF4-FFF2-40B4-BE49-F238E27FC236}">
                <a16:creationId xmlns:a16="http://schemas.microsoft.com/office/drawing/2014/main" id="{8A771BD1-FF83-4347-B45F-6B490EE0E2BB}"/>
              </a:ext>
            </a:extLst>
          </p:cNvPr>
          <p:cNvSpPr>
            <a:spLocks noGrp="1"/>
          </p:cNvSpPr>
          <p:nvPr>
            <p:ph type="title"/>
          </p:nvPr>
        </p:nvSpPr>
        <p:spPr>
          <a:xfrm>
            <a:off x="838200" y="365126"/>
            <a:ext cx="10515600" cy="793974"/>
          </a:xfrm>
        </p:spPr>
        <p:txBody>
          <a:bodyPr/>
          <a:lstStyle/>
          <a:p>
            <a:r>
              <a:rPr lang="en-US" b="1" dirty="0">
                <a:solidFill>
                  <a:schemeClr val="bg1"/>
                </a:solidFill>
              </a:rPr>
              <a:t>SCALAR FIELD.</a:t>
            </a:r>
            <a:endParaRPr lang="bn-BD" b="1" dirty="0">
              <a:solidFill>
                <a:schemeClr val="bg1"/>
              </a:solidFill>
            </a:endParaRPr>
          </a:p>
        </p:txBody>
      </p:sp>
      <p:sp>
        <p:nvSpPr>
          <p:cNvPr id="5" name="Footer Placeholder 4">
            <a:extLst>
              <a:ext uri="{FF2B5EF4-FFF2-40B4-BE49-F238E27FC236}">
                <a16:creationId xmlns:a16="http://schemas.microsoft.com/office/drawing/2014/main" id="{F4C59AC7-0A5C-4CAC-A354-EC2E1E41F0E8}"/>
              </a:ext>
            </a:extLst>
          </p:cNvPr>
          <p:cNvSpPr>
            <a:spLocks noGrp="1"/>
          </p:cNvSpPr>
          <p:nvPr>
            <p:ph type="ftr" sz="quarter" idx="11"/>
          </p:nvPr>
        </p:nvSpPr>
        <p:spPr/>
        <p:txBody>
          <a:bodyPr/>
          <a:lstStyle/>
          <a:p>
            <a:endParaRPr lang="bn-BD" dirty="0">
              <a:solidFill>
                <a:schemeClr val="bg1"/>
              </a:solidFill>
            </a:endParaRPr>
          </a:p>
        </p:txBody>
      </p:sp>
      <p:sp>
        <p:nvSpPr>
          <p:cNvPr id="6" name="Slide Number Placeholder 5">
            <a:extLst>
              <a:ext uri="{FF2B5EF4-FFF2-40B4-BE49-F238E27FC236}">
                <a16:creationId xmlns:a16="http://schemas.microsoft.com/office/drawing/2014/main" id="{938E2522-19FE-4F9C-B46B-E934763B7836}"/>
              </a:ext>
            </a:extLst>
          </p:cNvPr>
          <p:cNvSpPr>
            <a:spLocks noGrp="1"/>
          </p:cNvSpPr>
          <p:nvPr>
            <p:ph type="sldNum" sz="quarter" idx="12"/>
          </p:nvPr>
        </p:nvSpPr>
        <p:spPr/>
        <p:txBody>
          <a:bodyPr/>
          <a:lstStyle/>
          <a:p>
            <a:fld id="{C38AB8D7-EAF5-4DEE-A11E-49EF0313E1D6}" type="slidenum">
              <a:rPr lang="bn-BD" smtClean="0">
                <a:solidFill>
                  <a:schemeClr val="bg1"/>
                </a:solidFill>
              </a:rPr>
              <a:t>12</a:t>
            </a:fld>
            <a:endParaRPr lang="bn-BD">
              <a:solidFill>
                <a:schemeClr val="bg1"/>
              </a:solidFill>
            </a:endParaRPr>
          </a:p>
        </p:txBody>
      </p:sp>
    </p:spTree>
    <p:extLst>
      <p:ext uri="{BB962C8B-B14F-4D97-AF65-F5344CB8AC3E}">
        <p14:creationId xmlns:p14="http://schemas.microsoft.com/office/powerpoint/2010/main" val="396207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ACEE-701B-4D84-B821-F1A781499F01}"/>
              </a:ext>
            </a:extLst>
          </p:cNvPr>
          <p:cNvSpPr>
            <a:spLocks noGrp="1"/>
          </p:cNvSpPr>
          <p:nvPr>
            <p:ph type="title"/>
          </p:nvPr>
        </p:nvSpPr>
        <p:spPr>
          <a:xfrm>
            <a:off x="838200" y="365126"/>
            <a:ext cx="10515600" cy="793974"/>
          </a:xfrm>
        </p:spPr>
        <p:txBody>
          <a:bodyPr/>
          <a:lstStyle/>
          <a:p>
            <a:r>
              <a:rPr lang="en-US" b="1" dirty="0">
                <a:solidFill>
                  <a:schemeClr val="bg1"/>
                </a:solidFill>
              </a:rPr>
              <a:t>VECTOR FIELD. </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E359137-2133-45D6-B406-27B5246610C3}"/>
                  </a:ext>
                </a:extLst>
              </p:cNvPr>
              <p:cNvSpPr>
                <a:spLocks noGrp="1"/>
              </p:cNvSpPr>
              <p:nvPr>
                <p:ph idx="1"/>
              </p:nvPr>
            </p:nvSpPr>
            <p:spPr>
              <a:xfrm>
                <a:off x="838200" y="1159100"/>
                <a:ext cx="10515600" cy="5017863"/>
              </a:xfrm>
            </p:spPr>
            <p:txBody>
              <a:bodyPr>
                <a:normAutofit/>
              </a:bodyPr>
              <a:lstStyle/>
              <a:p>
                <a:r>
                  <a:rPr lang="en-US" dirty="0" smtClean="0">
                    <a:solidFill>
                      <a:schemeClr val="bg1"/>
                    </a:solidFill>
                  </a:rPr>
                  <a:t>If to each point </a:t>
                </a:r>
                <a14:m>
                  <m:oMath xmlns:m="http://schemas.openxmlformats.org/officeDocument/2006/math">
                    <m:r>
                      <a:rPr lang="en-US" i="1" dirty="0" smtClean="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 </m:t>
                    </m:r>
                  </m:oMath>
                </a14:m>
                <a:r>
                  <a:rPr lang="en-US" dirty="0">
                    <a:solidFill>
                      <a:schemeClr val="bg1"/>
                    </a:solidFill>
                  </a:rPr>
                  <a:t>of a region </a:t>
                </a:r>
                <a14:m>
                  <m:oMath xmlns:m="http://schemas.openxmlformats.org/officeDocument/2006/math">
                    <m:r>
                      <a:rPr lang="en-US" i="1" dirty="0" smtClean="0">
                        <a:solidFill>
                          <a:schemeClr val="bg1"/>
                        </a:solidFill>
                        <a:latin typeface="Cambria Math" panose="02040503050406030204" pitchFamily="18" charset="0"/>
                      </a:rPr>
                      <m:t>𝑅</m:t>
                    </m:r>
                  </m:oMath>
                </a14:m>
                <a:r>
                  <a:rPr lang="en-US" dirty="0">
                    <a:solidFill>
                      <a:schemeClr val="bg1"/>
                    </a:solidFill>
                  </a:rPr>
                  <a:t> in space there corresponds a vector </a:t>
                </a:r>
                <a14:m>
                  <m:oMath xmlns:m="http://schemas.openxmlformats.org/officeDocument/2006/math">
                    <m:r>
                      <a:rPr lang="en-US" b="1" i="1" dirty="0" smtClean="0">
                        <a:solidFill>
                          <a:schemeClr val="bg1"/>
                        </a:solidFill>
                        <a:latin typeface="Cambria Math" panose="02040503050406030204" pitchFamily="18" charset="0"/>
                      </a:rPr>
                      <m:t>𝑽</m:t>
                    </m:r>
                    <m:r>
                      <a:rPr lang="en-US" i="1" dirty="0" smtClean="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m:t>
                    </m:r>
                  </m:oMath>
                </a14:m>
                <a:r>
                  <a:rPr lang="en-US" dirty="0">
                    <a:solidFill>
                      <a:schemeClr val="bg1"/>
                    </a:solidFill>
                  </a:rPr>
                  <a:t>, then </a:t>
                </a:r>
                <a14:m>
                  <m:oMath xmlns:m="http://schemas.openxmlformats.org/officeDocument/2006/math">
                    <m:r>
                      <a:rPr lang="en-US" b="1" i="1" dirty="0" smtClean="0">
                        <a:solidFill>
                          <a:schemeClr val="bg1"/>
                        </a:solidFill>
                        <a:latin typeface="Cambria Math" panose="02040503050406030204" pitchFamily="18" charset="0"/>
                      </a:rPr>
                      <m:t>𝑽</m:t>
                    </m:r>
                    <m:r>
                      <a:rPr lang="en-US" i="1" dirty="0" smtClean="0">
                        <a:solidFill>
                          <a:schemeClr val="bg1"/>
                        </a:solidFill>
                        <a:latin typeface="Cambria Math" panose="02040503050406030204" pitchFamily="18" charset="0"/>
                      </a:rPr>
                      <m:t> </m:t>
                    </m:r>
                  </m:oMath>
                </a14:m>
                <a:r>
                  <a:rPr lang="en-US" dirty="0">
                    <a:solidFill>
                      <a:schemeClr val="bg1"/>
                    </a:solidFill>
                  </a:rPr>
                  <a:t>is called a vector function of position or vector point function and we say that a vector field </a:t>
                </a:r>
                <a14:m>
                  <m:oMath xmlns:m="http://schemas.openxmlformats.org/officeDocument/2006/math">
                    <m:r>
                      <a:rPr lang="en-US" b="1" i="1" dirty="0" smtClean="0">
                        <a:solidFill>
                          <a:schemeClr val="bg1"/>
                        </a:solidFill>
                        <a:latin typeface="Cambria Math" panose="02040503050406030204" pitchFamily="18" charset="0"/>
                      </a:rPr>
                      <m:t>𝑽</m:t>
                    </m:r>
                  </m:oMath>
                </a14:m>
                <a:r>
                  <a:rPr lang="en-US" dirty="0">
                    <a:solidFill>
                      <a:schemeClr val="bg1"/>
                    </a:solidFill>
                  </a:rPr>
                  <a:t> has been defined in </a:t>
                </a:r>
                <a14:m>
                  <m:oMath xmlns:m="http://schemas.openxmlformats.org/officeDocument/2006/math">
                    <m:r>
                      <a:rPr lang="en-US" b="0" i="1" dirty="0" smtClean="0">
                        <a:solidFill>
                          <a:schemeClr val="bg1"/>
                        </a:solidFill>
                        <a:latin typeface="Cambria Math" panose="02040503050406030204" pitchFamily="18" charset="0"/>
                      </a:rPr>
                      <m:t>𝑅</m:t>
                    </m:r>
                  </m:oMath>
                </a14:m>
                <a:r>
                  <a:rPr lang="en-US" dirty="0">
                    <a:solidFill>
                      <a:schemeClr val="bg1"/>
                    </a:solidFill>
                  </a:rPr>
                  <a:t>.</a:t>
                </a:r>
              </a:p>
              <a:p>
                <a:r>
                  <a:rPr lang="en-US" u="sng" dirty="0">
                    <a:solidFill>
                      <a:schemeClr val="bg1"/>
                    </a:solidFill>
                  </a:rPr>
                  <a:t>Examples. </a:t>
                </a:r>
              </a:p>
              <a:p>
                <a:r>
                  <a:rPr lang="en-US" dirty="0">
                    <a:solidFill>
                      <a:schemeClr val="bg1"/>
                    </a:solidFill>
                  </a:rPr>
                  <a:t>(1) If the velocity at any point </a:t>
                </a:r>
                <a14:m>
                  <m:oMath xmlns:m="http://schemas.openxmlformats.org/officeDocument/2006/math">
                    <m:r>
                      <a:rPr lang="en-US" i="1" dirty="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m:t>
                    </m:r>
                  </m:oMath>
                </a14:m>
                <a:r>
                  <a:rPr lang="en-US" dirty="0">
                    <a:solidFill>
                      <a:schemeClr val="bg1"/>
                    </a:solidFill>
                  </a:rPr>
                  <a:t> within a moving fluid is known at a certain time, then a vector field is defined.</a:t>
                </a:r>
              </a:p>
              <a:p>
                <a:r>
                  <a:rPr lang="en-US" dirty="0">
                    <a:solidFill>
                      <a:schemeClr val="bg1"/>
                    </a:solidFill>
                  </a:rPr>
                  <a:t>(2) </a:t>
                </a:r>
                <a14:m>
                  <m:oMath xmlns:m="http://schemas.openxmlformats.org/officeDocument/2006/math">
                    <m:r>
                      <a:rPr lang="en-US" b="1" i="1" dirty="0" smtClean="0">
                        <a:solidFill>
                          <a:schemeClr val="bg1"/>
                        </a:solidFill>
                        <a:latin typeface="Cambria Math" panose="02040503050406030204" pitchFamily="18" charset="0"/>
                      </a:rPr>
                      <m:t>𝑽</m:t>
                    </m:r>
                    <m:r>
                      <a:rPr lang="en-US" i="1" dirty="0" smtClean="0">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𝑥</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𝑦</m:t>
                    </m:r>
                    <m:r>
                      <a:rPr lang="en-US" i="1" dirty="0" err="1">
                        <a:solidFill>
                          <a:schemeClr val="bg1"/>
                        </a:solidFill>
                        <a:latin typeface="Cambria Math" panose="02040503050406030204" pitchFamily="18" charset="0"/>
                      </a:rPr>
                      <m:t>,</m:t>
                    </m:r>
                    <m:r>
                      <a:rPr lang="en-US" i="1" dirty="0" err="1">
                        <a:solidFill>
                          <a:schemeClr val="bg1"/>
                        </a:solidFill>
                        <a:latin typeface="Cambria Math" panose="02040503050406030204" pitchFamily="18" charset="0"/>
                      </a:rPr>
                      <m:t>𝑧</m:t>
                    </m:r>
                    <m:r>
                      <a:rPr lang="en-US" i="1" dirty="0">
                        <a:solidFill>
                          <a:schemeClr val="bg1"/>
                        </a:solidFill>
                        <a:latin typeface="Cambria Math" panose="02040503050406030204" pitchFamily="18" charset="0"/>
                      </a:rPr>
                      <m:t>) = </m:t>
                    </m:r>
                    <m:r>
                      <a:rPr lang="en-US" i="1" dirty="0">
                        <a:solidFill>
                          <a:schemeClr val="bg1"/>
                        </a:solidFill>
                        <a:latin typeface="Cambria Math" panose="02040503050406030204" pitchFamily="18" charset="0"/>
                      </a:rPr>
                      <m:t>𝑥</m:t>
                    </m:r>
                    <m:sSup>
                      <m:sSupPr>
                        <m:ctrlPr>
                          <a:rPr lang="en-US" b="0" i="1" dirty="0" smtClean="0">
                            <a:solidFill>
                              <a:schemeClr val="bg1"/>
                            </a:solidFill>
                            <a:latin typeface="Cambria Math" panose="02040503050406030204" pitchFamily="18" charset="0"/>
                          </a:rPr>
                        </m:ctrlPr>
                      </m:sSupPr>
                      <m:e>
                        <m:r>
                          <a:rPr lang="en-US" i="1" dirty="0">
                            <a:solidFill>
                              <a:schemeClr val="bg1"/>
                            </a:solidFill>
                            <a:latin typeface="Cambria Math" panose="02040503050406030204" pitchFamily="18" charset="0"/>
                          </a:rPr>
                          <m:t>𝑦</m:t>
                        </m:r>
                      </m:e>
                      <m:sup>
                        <m:r>
                          <a:rPr lang="en-US" i="1" dirty="0">
                            <a:solidFill>
                              <a:schemeClr val="bg1"/>
                            </a:solidFill>
                            <a:latin typeface="Cambria Math" panose="02040503050406030204" pitchFamily="18" charset="0"/>
                          </a:rPr>
                          <m:t>2</m:t>
                        </m:r>
                      </m:sup>
                    </m:sSup>
                    <m:r>
                      <a:rPr lang="en-US" b="1" i="1" dirty="0">
                        <a:solidFill>
                          <a:schemeClr val="bg1"/>
                        </a:solidFill>
                        <a:latin typeface="Cambria Math" panose="02040503050406030204" pitchFamily="18" charset="0"/>
                      </a:rPr>
                      <m:t>𝒊</m:t>
                    </m:r>
                    <m:r>
                      <a:rPr lang="en-US" i="1" dirty="0">
                        <a:solidFill>
                          <a:schemeClr val="bg1"/>
                        </a:solidFill>
                        <a:latin typeface="Cambria Math" panose="02040503050406030204" pitchFamily="18" charset="0"/>
                      </a:rPr>
                      <m:t> − 2</m:t>
                    </m:r>
                    <m:r>
                      <a:rPr lang="en-US" i="1" dirty="0">
                        <a:solidFill>
                          <a:schemeClr val="bg1"/>
                        </a:solidFill>
                        <a:latin typeface="Cambria Math" panose="02040503050406030204" pitchFamily="18" charset="0"/>
                      </a:rPr>
                      <m:t>𝑦</m:t>
                    </m:r>
                    <m:sSup>
                      <m:sSupPr>
                        <m:ctrlPr>
                          <a:rPr lang="en-US" b="0" i="1" dirty="0" smtClean="0">
                            <a:solidFill>
                              <a:schemeClr val="bg1"/>
                            </a:solidFill>
                            <a:latin typeface="Cambria Math" panose="02040503050406030204" pitchFamily="18" charset="0"/>
                          </a:rPr>
                        </m:ctrlPr>
                      </m:sSupPr>
                      <m:e>
                        <m:r>
                          <a:rPr lang="en-US" i="1" dirty="0">
                            <a:solidFill>
                              <a:schemeClr val="bg1"/>
                            </a:solidFill>
                            <a:latin typeface="Cambria Math" panose="02040503050406030204" pitchFamily="18" charset="0"/>
                          </a:rPr>
                          <m:t>𝑧</m:t>
                        </m:r>
                      </m:e>
                      <m:sup>
                        <m:r>
                          <a:rPr lang="en-US" i="1" dirty="0">
                            <a:solidFill>
                              <a:schemeClr val="bg1"/>
                            </a:solidFill>
                            <a:latin typeface="Cambria Math" panose="02040503050406030204" pitchFamily="18" charset="0"/>
                          </a:rPr>
                          <m:t>3</m:t>
                        </m:r>
                      </m:sup>
                    </m:sSup>
                    <m:r>
                      <a:rPr lang="en-US" b="1" i="1" dirty="0">
                        <a:solidFill>
                          <a:schemeClr val="bg1"/>
                        </a:solidFill>
                        <a:latin typeface="Cambria Math" panose="02040503050406030204" pitchFamily="18" charset="0"/>
                      </a:rPr>
                      <m:t>𝒋</m:t>
                    </m:r>
                    <m:r>
                      <a:rPr lang="en-US" i="1" dirty="0">
                        <a:solidFill>
                          <a:schemeClr val="bg1"/>
                        </a:solidFill>
                        <a:latin typeface="Cambria Math" panose="02040503050406030204" pitchFamily="18" charset="0"/>
                      </a:rPr>
                      <m:t> + </m:t>
                    </m:r>
                    <m:sSup>
                      <m:sSupPr>
                        <m:ctrlPr>
                          <a:rPr lang="en-US" b="0" i="1" dirty="0" smtClean="0">
                            <a:solidFill>
                              <a:schemeClr val="bg1"/>
                            </a:solidFill>
                            <a:latin typeface="Cambria Math" panose="02040503050406030204" pitchFamily="18" charset="0"/>
                          </a:rPr>
                        </m:ctrlPr>
                      </m:sSupPr>
                      <m:e>
                        <m:r>
                          <a:rPr lang="en-US" i="1" dirty="0">
                            <a:solidFill>
                              <a:schemeClr val="bg1"/>
                            </a:solidFill>
                            <a:latin typeface="Cambria Math" panose="02040503050406030204" pitchFamily="18" charset="0"/>
                          </a:rPr>
                          <m:t>𝑥</m:t>
                        </m:r>
                      </m:e>
                      <m:sup>
                        <m:r>
                          <a:rPr lang="en-US" i="1" dirty="0">
                            <a:solidFill>
                              <a:schemeClr val="bg1"/>
                            </a:solidFill>
                            <a:latin typeface="Cambria Math" panose="02040503050406030204" pitchFamily="18" charset="0"/>
                          </a:rPr>
                          <m:t>2</m:t>
                        </m:r>
                      </m:sup>
                    </m:sSup>
                    <m:r>
                      <a:rPr lang="en-US" i="1" dirty="0">
                        <a:solidFill>
                          <a:schemeClr val="bg1"/>
                        </a:solidFill>
                        <a:latin typeface="Cambria Math" panose="02040503050406030204" pitchFamily="18" charset="0"/>
                      </a:rPr>
                      <m:t>𝑧</m:t>
                    </m:r>
                    <m:r>
                      <a:rPr lang="en-US" b="1" i="1" dirty="0">
                        <a:solidFill>
                          <a:schemeClr val="bg1"/>
                        </a:solidFill>
                        <a:latin typeface="Cambria Math" panose="02040503050406030204" pitchFamily="18" charset="0"/>
                      </a:rPr>
                      <m:t>𝒌</m:t>
                    </m:r>
                    <m:r>
                      <a:rPr lang="en-US" i="1" dirty="0">
                        <a:solidFill>
                          <a:schemeClr val="bg1"/>
                        </a:solidFill>
                        <a:latin typeface="Cambria Math" panose="02040503050406030204" pitchFamily="18" charset="0"/>
                      </a:rPr>
                      <m:t> </m:t>
                    </m:r>
                  </m:oMath>
                </a14:m>
                <a:r>
                  <a:rPr lang="en-US" dirty="0">
                    <a:solidFill>
                      <a:schemeClr val="bg1"/>
                    </a:solidFill>
                  </a:rPr>
                  <a:t>defines a vector field. </a:t>
                </a:r>
              </a:p>
              <a:p>
                <a:r>
                  <a:rPr lang="en-US" dirty="0">
                    <a:solidFill>
                      <a:schemeClr val="bg1"/>
                    </a:solidFill>
                  </a:rPr>
                  <a:t>A vector field which is independent of time is called a stationary or steady-state vector field.</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2E359137-2133-45D6-B406-27B5246610C3}"/>
                  </a:ext>
                </a:extLst>
              </p:cNvPr>
              <p:cNvSpPr>
                <a:spLocks noGrp="1" noRot="1" noChangeAspect="1" noMove="1" noResize="1" noEditPoints="1" noAdjustHandles="1" noChangeArrowheads="1" noChangeShapeType="1" noTextEdit="1"/>
              </p:cNvSpPr>
              <p:nvPr>
                <p:ph idx="1"/>
              </p:nvPr>
            </p:nvSpPr>
            <p:spPr>
              <a:xfrm>
                <a:off x="838200" y="1159100"/>
                <a:ext cx="10515600" cy="5017863"/>
              </a:xfrm>
              <a:blipFill rotWithShape="0">
                <a:blip r:embed="rId2"/>
                <a:stretch>
                  <a:fillRect l="-1043" t="-1944" r="-232"/>
                </a:stretch>
              </a:blipFill>
            </p:spPr>
            <p:txBody>
              <a:bodyPr/>
              <a:lstStyle/>
              <a:p>
                <a:r>
                  <a:rPr lang="en-US">
                    <a:noFill/>
                  </a:rPr>
                  <a:t> </a:t>
                </a:r>
              </a:p>
            </p:txBody>
          </p:sp>
        </mc:Fallback>
      </mc:AlternateContent>
      <p:sp>
        <p:nvSpPr>
          <p:cNvPr id="7" name="Footer Placeholder 6">
            <a:extLst>
              <a:ext uri="{FF2B5EF4-FFF2-40B4-BE49-F238E27FC236}">
                <a16:creationId xmlns:a16="http://schemas.microsoft.com/office/drawing/2014/main" id="{F1C936FD-E743-4289-BA96-5FCDD39387E0}"/>
              </a:ext>
            </a:extLst>
          </p:cNvPr>
          <p:cNvSpPr>
            <a:spLocks noGrp="1"/>
          </p:cNvSpPr>
          <p:nvPr>
            <p:ph type="ftr" sz="quarter" idx="11"/>
          </p:nvPr>
        </p:nvSpPr>
        <p:spPr/>
        <p:txBody>
          <a:bodyPr/>
          <a:lstStyle/>
          <a:p>
            <a:endParaRPr lang="en-US" dirty="0">
              <a:solidFill>
                <a:schemeClr val="bg1"/>
              </a:solidFill>
            </a:endParaRPr>
          </a:p>
        </p:txBody>
      </p:sp>
      <p:sp>
        <p:nvSpPr>
          <p:cNvPr id="8" name="Slide Number Placeholder 7">
            <a:extLst>
              <a:ext uri="{FF2B5EF4-FFF2-40B4-BE49-F238E27FC236}">
                <a16:creationId xmlns:a16="http://schemas.microsoft.com/office/drawing/2014/main" id="{26DF47E0-55E5-45D6-AE6D-B3638D69F4C6}"/>
              </a:ext>
            </a:extLst>
          </p:cNvPr>
          <p:cNvSpPr>
            <a:spLocks noGrp="1"/>
          </p:cNvSpPr>
          <p:nvPr>
            <p:ph type="sldNum" sz="quarter" idx="12"/>
          </p:nvPr>
        </p:nvSpPr>
        <p:spPr/>
        <p:txBody>
          <a:bodyPr/>
          <a:lstStyle/>
          <a:p>
            <a:fld id="{C38AB8D7-EAF5-4DEE-A11E-49EF0313E1D6}" type="slidenum">
              <a:rPr lang="bn-BD" smtClean="0">
                <a:solidFill>
                  <a:schemeClr val="bg1"/>
                </a:solidFill>
              </a:rPr>
              <a:t>13</a:t>
            </a:fld>
            <a:endParaRPr lang="bn-BD">
              <a:solidFill>
                <a:schemeClr val="bg1"/>
              </a:solidFill>
            </a:endParaRPr>
          </a:p>
        </p:txBody>
      </p:sp>
    </p:spTree>
    <p:extLst>
      <p:ext uri="{BB962C8B-B14F-4D97-AF65-F5344CB8AC3E}">
        <p14:creationId xmlns:p14="http://schemas.microsoft.com/office/powerpoint/2010/main" val="2418049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1206-1A39-4864-A78A-3C61B71D793A}"/>
              </a:ext>
            </a:extLst>
          </p:cNvPr>
          <p:cNvSpPr>
            <a:spLocks noGrp="1"/>
          </p:cNvSpPr>
          <p:nvPr>
            <p:ph type="title"/>
          </p:nvPr>
        </p:nvSpPr>
        <p:spPr/>
        <p:txBody>
          <a:bodyPr/>
          <a:lstStyle/>
          <a:p>
            <a:r>
              <a:rPr lang="en-US" dirty="0">
                <a:solidFill>
                  <a:schemeClr val="bg1"/>
                </a:solidFill>
              </a:rPr>
              <a:t>Ex-1.</a:t>
            </a:r>
            <a:endParaRPr lang="bn-BD" dirty="0">
              <a:solidFill>
                <a:schemeClr val="bg1"/>
              </a:solidFill>
            </a:endParaRPr>
          </a:p>
        </p:txBody>
      </p:sp>
      <p:pic>
        <p:nvPicPr>
          <p:cNvPr id="9" name="Picture 8">
            <a:extLst>
              <a:ext uri="{FF2B5EF4-FFF2-40B4-BE49-F238E27FC236}">
                <a16:creationId xmlns:a16="http://schemas.microsoft.com/office/drawing/2014/main" id="{38E68AFC-8E20-4D90-A203-B419E6B30AC6}"/>
              </a:ext>
            </a:extLst>
          </p:cNvPr>
          <p:cNvPicPr>
            <a:picLocks noChangeAspect="1"/>
          </p:cNvPicPr>
          <p:nvPr/>
        </p:nvPicPr>
        <p:blipFill>
          <a:blip r:embed="rId2"/>
          <a:stretch>
            <a:fillRect/>
          </a:stretch>
        </p:blipFill>
        <p:spPr>
          <a:xfrm>
            <a:off x="838200" y="1464086"/>
            <a:ext cx="8201025" cy="590550"/>
          </a:xfrm>
          <a:prstGeom prst="rect">
            <a:avLst/>
          </a:prstGeom>
        </p:spPr>
      </p:pic>
      <p:pic>
        <p:nvPicPr>
          <p:cNvPr id="12" name="Picture 11">
            <a:extLst>
              <a:ext uri="{FF2B5EF4-FFF2-40B4-BE49-F238E27FC236}">
                <a16:creationId xmlns:a16="http://schemas.microsoft.com/office/drawing/2014/main" id="{DE96708A-4A1C-4092-888C-04A128780109}"/>
              </a:ext>
            </a:extLst>
          </p:cNvPr>
          <p:cNvPicPr>
            <a:picLocks noChangeAspect="1"/>
          </p:cNvPicPr>
          <p:nvPr/>
        </p:nvPicPr>
        <p:blipFill>
          <a:blip r:embed="rId3"/>
          <a:stretch>
            <a:fillRect/>
          </a:stretch>
        </p:blipFill>
        <p:spPr>
          <a:xfrm>
            <a:off x="838200" y="2370549"/>
            <a:ext cx="5257800" cy="419100"/>
          </a:xfrm>
          <a:prstGeom prst="rect">
            <a:avLst/>
          </a:prstGeom>
        </p:spPr>
      </p:pic>
      <p:pic>
        <p:nvPicPr>
          <p:cNvPr id="13" name="Picture 12">
            <a:extLst>
              <a:ext uri="{FF2B5EF4-FFF2-40B4-BE49-F238E27FC236}">
                <a16:creationId xmlns:a16="http://schemas.microsoft.com/office/drawing/2014/main" id="{B46B2D37-4EA4-43B9-9C0A-C735D86A443A}"/>
              </a:ext>
            </a:extLst>
          </p:cNvPr>
          <p:cNvPicPr>
            <a:picLocks noChangeAspect="1"/>
          </p:cNvPicPr>
          <p:nvPr/>
        </p:nvPicPr>
        <p:blipFill>
          <a:blip r:embed="rId4"/>
          <a:stretch>
            <a:fillRect/>
          </a:stretch>
        </p:blipFill>
        <p:spPr>
          <a:xfrm>
            <a:off x="838200" y="3054762"/>
            <a:ext cx="7696200" cy="647700"/>
          </a:xfrm>
          <a:prstGeom prst="rect">
            <a:avLst/>
          </a:prstGeom>
        </p:spPr>
      </p:pic>
      <p:pic>
        <p:nvPicPr>
          <p:cNvPr id="14" name="Picture 13">
            <a:extLst>
              <a:ext uri="{FF2B5EF4-FFF2-40B4-BE49-F238E27FC236}">
                <a16:creationId xmlns:a16="http://schemas.microsoft.com/office/drawing/2014/main" id="{7778C77A-7527-4990-9B75-2C22263B5F0D}"/>
              </a:ext>
            </a:extLst>
          </p:cNvPr>
          <p:cNvPicPr>
            <a:picLocks noChangeAspect="1"/>
          </p:cNvPicPr>
          <p:nvPr/>
        </p:nvPicPr>
        <p:blipFill>
          <a:blip r:embed="rId5"/>
          <a:stretch>
            <a:fillRect/>
          </a:stretch>
        </p:blipFill>
        <p:spPr>
          <a:xfrm>
            <a:off x="744537" y="3967575"/>
            <a:ext cx="7400925" cy="590550"/>
          </a:xfrm>
          <a:prstGeom prst="rect">
            <a:avLst/>
          </a:prstGeom>
        </p:spPr>
      </p:pic>
      <p:pic>
        <p:nvPicPr>
          <p:cNvPr id="15" name="Picture 14">
            <a:extLst>
              <a:ext uri="{FF2B5EF4-FFF2-40B4-BE49-F238E27FC236}">
                <a16:creationId xmlns:a16="http://schemas.microsoft.com/office/drawing/2014/main" id="{6B74216B-3EDE-4207-95AB-2CAC61156DE5}"/>
              </a:ext>
            </a:extLst>
          </p:cNvPr>
          <p:cNvPicPr>
            <a:picLocks noChangeAspect="1"/>
          </p:cNvPicPr>
          <p:nvPr/>
        </p:nvPicPr>
        <p:blipFill>
          <a:blip r:embed="rId6"/>
          <a:stretch>
            <a:fillRect/>
          </a:stretch>
        </p:blipFill>
        <p:spPr>
          <a:xfrm>
            <a:off x="1104900" y="4702588"/>
            <a:ext cx="6477000" cy="371475"/>
          </a:xfrm>
          <a:prstGeom prst="rect">
            <a:avLst/>
          </a:prstGeom>
        </p:spPr>
      </p:pic>
      <p:sp>
        <p:nvSpPr>
          <p:cNvPr id="3" name="Footer Placeholder 2">
            <a:extLst>
              <a:ext uri="{FF2B5EF4-FFF2-40B4-BE49-F238E27FC236}">
                <a16:creationId xmlns:a16="http://schemas.microsoft.com/office/drawing/2014/main" id="{10BDD68C-09D8-4C90-9ACD-B50A6014C40A}"/>
              </a:ext>
            </a:extLst>
          </p:cNvPr>
          <p:cNvSpPr>
            <a:spLocks noGrp="1"/>
          </p:cNvSpPr>
          <p:nvPr>
            <p:ph type="ftr" sz="quarter" idx="11"/>
          </p:nvPr>
        </p:nvSpPr>
        <p:spPr/>
        <p:txBody>
          <a:bodyPr/>
          <a:lstStyle/>
          <a:p>
            <a:endParaRPr lang="bn-BD" dirty="0">
              <a:solidFill>
                <a:schemeClr val="bg1"/>
              </a:solidFill>
            </a:endParaRPr>
          </a:p>
        </p:txBody>
      </p:sp>
      <p:sp>
        <p:nvSpPr>
          <p:cNvPr id="4" name="Slide Number Placeholder 3">
            <a:extLst>
              <a:ext uri="{FF2B5EF4-FFF2-40B4-BE49-F238E27FC236}">
                <a16:creationId xmlns:a16="http://schemas.microsoft.com/office/drawing/2014/main" id="{83B575A8-6C7A-4A48-9B25-CC258C7D08D8}"/>
              </a:ext>
            </a:extLst>
          </p:cNvPr>
          <p:cNvSpPr>
            <a:spLocks noGrp="1"/>
          </p:cNvSpPr>
          <p:nvPr>
            <p:ph type="sldNum" sz="quarter" idx="12"/>
          </p:nvPr>
        </p:nvSpPr>
        <p:spPr/>
        <p:txBody>
          <a:bodyPr/>
          <a:lstStyle/>
          <a:p>
            <a:fld id="{C38AB8D7-EAF5-4DEE-A11E-49EF0313E1D6}" type="slidenum">
              <a:rPr lang="bn-BD" smtClean="0">
                <a:solidFill>
                  <a:schemeClr val="bg1"/>
                </a:solidFill>
              </a:rPr>
              <a:t>14</a:t>
            </a:fld>
            <a:endParaRPr lang="bn-BD">
              <a:solidFill>
                <a:schemeClr val="bg1"/>
              </a:solidFill>
            </a:endParaRPr>
          </a:p>
        </p:txBody>
      </p:sp>
    </p:spTree>
    <p:extLst>
      <p:ext uri="{BB962C8B-B14F-4D97-AF65-F5344CB8AC3E}">
        <p14:creationId xmlns:p14="http://schemas.microsoft.com/office/powerpoint/2010/main" val="22644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FDB3C1-DAE7-4805-9CAC-8591A5F803E0}"/>
              </a:ext>
            </a:extLst>
          </p:cNvPr>
          <p:cNvPicPr>
            <a:picLocks noChangeAspect="1"/>
          </p:cNvPicPr>
          <p:nvPr/>
        </p:nvPicPr>
        <p:blipFill>
          <a:blip r:embed="rId2"/>
          <a:stretch>
            <a:fillRect/>
          </a:stretch>
        </p:blipFill>
        <p:spPr>
          <a:xfrm>
            <a:off x="947737" y="2033587"/>
            <a:ext cx="9305925" cy="581025"/>
          </a:xfrm>
          <a:prstGeom prst="rect">
            <a:avLst/>
          </a:prstGeom>
        </p:spPr>
      </p:pic>
      <p:pic>
        <p:nvPicPr>
          <p:cNvPr id="5" name="Picture 4">
            <a:extLst>
              <a:ext uri="{FF2B5EF4-FFF2-40B4-BE49-F238E27FC236}">
                <a16:creationId xmlns:a16="http://schemas.microsoft.com/office/drawing/2014/main" id="{6287B6B0-6127-49C0-A65B-3932A42F2043}"/>
              </a:ext>
            </a:extLst>
          </p:cNvPr>
          <p:cNvPicPr>
            <a:picLocks noChangeAspect="1"/>
          </p:cNvPicPr>
          <p:nvPr/>
        </p:nvPicPr>
        <p:blipFill>
          <a:blip r:embed="rId3"/>
          <a:stretch>
            <a:fillRect/>
          </a:stretch>
        </p:blipFill>
        <p:spPr>
          <a:xfrm>
            <a:off x="947737" y="2781300"/>
            <a:ext cx="6581775" cy="647700"/>
          </a:xfrm>
          <a:prstGeom prst="rect">
            <a:avLst/>
          </a:prstGeom>
        </p:spPr>
      </p:pic>
      <p:pic>
        <p:nvPicPr>
          <p:cNvPr id="6" name="Picture 5">
            <a:extLst>
              <a:ext uri="{FF2B5EF4-FFF2-40B4-BE49-F238E27FC236}">
                <a16:creationId xmlns:a16="http://schemas.microsoft.com/office/drawing/2014/main" id="{9EDDF861-FF78-4F0E-B629-2D546BBA9083}"/>
              </a:ext>
            </a:extLst>
          </p:cNvPr>
          <p:cNvPicPr>
            <a:picLocks noChangeAspect="1"/>
          </p:cNvPicPr>
          <p:nvPr/>
        </p:nvPicPr>
        <p:blipFill>
          <a:blip r:embed="rId4"/>
          <a:stretch>
            <a:fillRect/>
          </a:stretch>
        </p:blipFill>
        <p:spPr>
          <a:xfrm>
            <a:off x="947737" y="3595688"/>
            <a:ext cx="7077075" cy="1028700"/>
          </a:xfrm>
          <a:prstGeom prst="rect">
            <a:avLst/>
          </a:prstGeom>
        </p:spPr>
      </p:pic>
      <p:sp>
        <p:nvSpPr>
          <p:cNvPr id="2" name="TextBox 1">
            <a:extLst>
              <a:ext uri="{FF2B5EF4-FFF2-40B4-BE49-F238E27FC236}">
                <a16:creationId xmlns:a16="http://schemas.microsoft.com/office/drawing/2014/main" id="{82EBEC8A-5EE0-46E7-8176-6C7EC7CFC5B8}"/>
              </a:ext>
            </a:extLst>
          </p:cNvPr>
          <p:cNvSpPr txBox="1"/>
          <p:nvPr/>
        </p:nvSpPr>
        <p:spPr>
          <a:xfrm>
            <a:off x="947737" y="784093"/>
            <a:ext cx="2071910" cy="769441"/>
          </a:xfrm>
          <a:prstGeom prst="rect">
            <a:avLst/>
          </a:prstGeom>
          <a:noFill/>
        </p:spPr>
        <p:txBody>
          <a:bodyPr wrap="square" rtlCol="0">
            <a:spAutoFit/>
          </a:bodyPr>
          <a:lstStyle/>
          <a:p>
            <a:r>
              <a:rPr lang="en-US" sz="4400" dirty="0">
                <a:solidFill>
                  <a:schemeClr val="bg1"/>
                </a:solidFill>
              </a:rPr>
              <a:t>EX-2</a:t>
            </a:r>
            <a:endParaRPr lang="bn-BD" sz="4400" dirty="0">
              <a:solidFill>
                <a:schemeClr val="bg1"/>
              </a:solidFill>
            </a:endParaRPr>
          </a:p>
        </p:txBody>
      </p:sp>
      <p:sp>
        <p:nvSpPr>
          <p:cNvPr id="3" name="Footer Placeholder 2">
            <a:extLst>
              <a:ext uri="{FF2B5EF4-FFF2-40B4-BE49-F238E27FC236}">
                <a16:creationId xmlns:a16="http://schemas.microsoft.com/office/drawing/2014/main" id="{F06CCA44-02F9-48A0-B33B-13504EBA2E85}"/>
              </a:ext>
            </a:extLst>
          </p:cNvPr>
          <p:cNvSpPr>
            <a:spLocks noGrp="1"/>
          </p:cNvSpPr>
          <p:nvPr>
            <p:ph type="ftr" sz="quarter" idx="11"/>
          </p:nvPr>
        </p:nvSpPr>
        <p:spPr/>
        <p:txBody>
          <a:bodyPr/>
          <a:lstStyle/>
          <a:p>
            <a:endParaRPr lang="en-US" dirty="0">
              <a:solidFill>
                <a:schemeClr val="bg1"/>
              </a:solidFill>
            </a:endParaRPr>
          </a:p>
        </p:txBody>
      </p:sp>
      <p:sp>
        <p:nvSpPr>
          <p:cNvPr id="7" name="Slide Number Placeholder 6">
            <a:extLst>
              <a:ext uri="{FF2B5EF4-FFF2-40B4-BE49-F238E27FC236}">
                <a16:creationId xmlns:a16="http://schemas.microsoft.com/office/drawing/2014/main" id="{095BE83A-FCEA-411A-B4C9-07F47B5AADA8}"/>
              </a:ext>
            </a:extLst>
          </p:cNvPr>
          <p:cNvSpPr>
            <a:spLocks noGrp="1"/>
          </p:cNvSpPr>
          <p:nvPr>
            <p:ph type="sldNum" sz="quarter" idx="12"/>
          </p:nvPr>
        </p:nvSpPr>
        <p:spPr/>
        <p:txBody>
          <a:bodyPr/>
          <a:lstStyle/>
          <a:p>
            <a:fld id="{C38AB8D7-EAF5-4DEE-A11E-49EF0313E1D6}" type="slidenum">
              <a:rPr lang="bn-BD" smtClean="0">
                <a:solidFill>
                  <a:schemeClr val="bg1"/>
                </a:solidFill>
              </a:rPr>
              <a:t>15</a:t>
            </a:fld>
            <a:endParaRPr lang="bn-BD">
              <a:solidFill>
                <a:schemeClr val="bg1"/>
              </a:solidFill>
            </a:endParaRPr>
          </a:p>
        </p:txBody>
      </p:sp>
    </p:spTree>
    <p:extLst>
      <p:ext uri="{BB962C8B-B14F-4D97-AF65-F5344CB8AC3E}">
        <p14:creationId xmlns:p14="http://schemas.microsoft.com/office/powerpoint/2010/main" val="292692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E5F1926-45C1-49AA-B53A-923CB3845595}"/>
              </a:ext>
            </a:extLst>
          </p:cNvPr>
          <p:cNvPicPr>
            <a:picLocks noChangeAspect="1"/>
          </p:cNvPicPr>
          <p:nvPr/>
        </p:nvPicPr>
        <p:blipFill>
          <a:blip r:embed="rId2"/>
          <a:stretch>
            <a:fillRect/>
          </a:stretch>
        </p:blipFill>
        <p:spPr>
          <a:xfrm>
            <a:off x="932681" y="2275475"/>
            <a:ext cx="8143875" cy="304800"/>
          </a:xfrm>
          <a:prstGeom prst="rect">
            <a:avLst/>
          </a:prstGeom>
        </p:spPr>
      </p:pic>
      <p:pic>
        <p:nvPicPr>
          <p:cNvPr id="7" name="Picture 6">
            <a:extLst>
              <a:ext uri="{FF2B5EF4-FFF2-40B4-BE49-F238E27FC236}">
                <a16:creationId xmlns:a16="http://schemas.microsoft.com/office/drawing/2014/main" id="{D344A8B2-C11A-4B64-AFEE-8C6B648329B2}"/>
              </a:ext>
            </a:extLst>
          </p:cNvPr>
          <p:cNvPicPr>
            <a:picLocks noChangeAspect="1"/>
          </p:cNvPicPr>
          <p:nvPr/>
        </p:nvPicPr>
        <p:blipFill>
          <a:blip r:embed="rId3"/>
          <a:stretch>
            <a:fillRect/>
          </a:stretch>
        </p:blipFill>
        <p:spPr>
          <a:xfrm>
            <a:off x="932681" y="2853658"/>
            <a:ext cx="6134100" cy="333375"/>
          </a:xfrm>
          <a:prstGeom prst="rect">
            <a:avLst/>
          </a:prstGeom>
        </p:spPr>
      </p:pic>
      <p:pic>
        <p:nvPicPr>
          <p:cNvPr id="8" name="Picture 7">
            <a:extLst>
              <a:ext uri="{FF2B5EF4-FFF2-40B4-BE49-F238E27FC236}">
                <a16:creationId xmlns:a16="http://schemas.microsoft.com/office/drawing/2014/main" id="{96B0A078-11BB-415A-98A8-064FA84985A5}"/>
              </a:ext>
            </a:extLst>
          </p:cNvPr>
          <p:cNvPicPr>
            <a:picLocks noChangeAspect="1"/>
          </p:cNvPicPr>
          <p:nvPr/>
        </p:nvPicPr>
        <p:blipFill>
          <a:blip r:embed="rId4"/>
          <a:stretch>
            <a:fillRect/>
          </a:stretch>
        </p:blipFill>
        <p:spPr>
          <a:xfrm>
            <a:off x="932681" y="3429000"/>
            <a:ext cx="5095875" cy="381000"/>
          </a:xfrm>
          <a:prstGeom prst="rect">
            <a:avLst/>
          </a:prstGeom>
        </p:spPr>
      </p:pic>
      <p:pic>
        <p:nvPicPr>
          <p:cNvPr id="9" name="Picture 8">
            <a:extLst>
              <a:ext uri="{FF2B5EF4-FFF2-40B4-BE49-F238E27FC236}">
                <a16:creationId xmlns:a16="http://schemas.microsoft.com/office/drawing/2014/main" id="{E701E980-ECA1-40BD-A677-AA000CE88205}"/>
              </a:ext>
            </a:extLst>
          </p:cNvPr>
          <p:cNvPicPr>
            <a:picLocks noChangeAspect="1"/>
          </p:cNvPicPr>
          <p:nvPr/>
        </p:nvPicPr>
        <p:blipFill>
          <a:blip r:embed="rId5"/>
          <a:stretch>
            <a:fillRect/>
          </a:stretch>
        </p:blipFill>
        <p:spPr>
          <a:xfrm>
            <a:off x="932681" y="4051967"/>
            <a:ext cx="6619875" cy="523875"/>
          </a:xfrm>
          <a:prstGeom prst="rect">
            <a:avLst/>
          </a:prstGeom>
        </p:spPr>
      </p:pic>
      <p:sp>
        <p:nvSpPr>
          <p:cNvPr id="10" name="TextBox 9">
            <a:extLst>
              <a:ext uri="{FF2B5EF4-FFF2-40B4-BE49-F238E27FC236}">
                <a16:creationId xmlns:a16="http://schemas.microsoft.com/office/drawing/2014/main" id="{2DF6D1FC-0359-4779-8480-6C5A4AA16DF2}"/>
              </a:ext>
            </a:extLst>
          </p:cNvPr>
          <p:cNvSpPr txBox="1"/>
          <p:nvPr/>
        </p:nvSpPr>
        <p:spPr>
          <a:xfrm>
            <a:off x="947737" y="784093"/>
            <a:ext cx="2071910" cy="769441"/>
          </a:xfrm>
          <a:prstGeom prst="rect">
            <a:avLst/>
          </a:prstGeom>
          <a:noFill/>
        </p:spPr>
        <p:txBody>
          <a:bodyPr wrap="square" rtlCol="0">
            <a:spAutoFit/>
          </a:bodyPr>
          <a:lstStyle/>
          <a:p>
            <a:r>
              <a:rPr lang="en-US" sz="4400" dirty="0">
                <a:solidFill>
                  <a:schemeClr val="bg1"/>
                </a:solidFill>
              </a:rPr>
              <a:t>EX-3</a:t>
            </a:r>
            <a:endParaRPr lang="bn-BD" sz="4400" dirty="0">
              <a:solidFill>
                <a:schemeClr val="bg1"/>
              </a:solidFill>
            </a:endParaRPr>
          </a:p>
        </p:txBody>
      </p:sp>
      <p:sp>
        <p:nvSpPr>
          <p:cNvPr id="2" name="Footer Placeholder 1">
            <a:extLst>
              <a:ext uri="{FF2B5EF4-FFF2-40B4-BE49-F238E27FC236}">
                <a16:creationId xmlns:a16="http://schemas.microsoft.com/office/drawing/2014/main" id="{F2337384-8212-4BC4-ABF8-AF0C9563AD79}"/>
              </a:ext>
            </a:extLst>
          </p:cNvPr>
          <p:cNvSpPr>
            <a:spLocks noGrp="1"/>
          </p:cNvSpPr>
          <p:nvPr>
            <p:ph type="ftr" sz="quarter" idx="11"/>
          </p:nvPr>
        </p:nvSpPr>
        <p:spPr/>
        <p:txBody>
          <a:bodyPr/>
          <a:lstStyle/>
          <a:p>
            <a:endParaRPr lang="bn-BD" dirty="0">
              <a:solidFill>
                <a:schemeClr val="bg1"/>
              </a:solidFill>
            </a:endParaRPr>
          </a:p>
        </p:txBody>
      </p:sp>
      <p:sp>
        <p:nvSpPr>
          <p:cNvPr id="3" name="Slide Number Placeholder 2">
            <a:extLst>
              <a:ext uri="{FF2B5EF4-FFF2-40B4-BE49-F238E27FC236}">
                <a16:creationId xmlns:a16="http://schemas.microsoft.com/office/drawing/2014/main" id="{08253CFD-2291-43E4-99CF-4892B03186AA}"/>
              </a:ext>
            </a:extLst>
          </p:cNvPr>
          <p:cNvSpPr>
            <a:spLocks noGrp="1"/>
          </p:cNvSpPr>
          <p:nvPr>
            <p:ph type="sldNum" sz="quarter" idx="12"/>
          </p:nvPr>
        </p:nvSpPr>
        <p:spPr/>
        <p:txBody>
          <a:bodyPr/>
          <a:lstStyle/>
          <a:p>
            <a:fld id="{C38AB8D7-EAF5-4DEE-A11E-49EF0313E1D6}" type="slidenum">
              <a:rPr lang="bn-BD" smtClean="0">
                <a:solidFill>
                  <a:schemeClr val="bg1"/>
                </a:solidFill>
              </a:rPr>
              <a:t>16</a:t>
            </a:fld>
            <a:endParaRPr lang="bn-BD">
              <a:solidFill>
                <a:schemeClr val="bg1"/>
              </a:solidFill>
            </a:endParaRPr>
          </a:p>
        </p:txBody>
      </p:sp>
    </p:spTree>
    <p:extLst>
      <p:ext uri="{BB962C8B-B14F-4D97-AF65-F5344CB8AC3E}">
        <p14:creationId xmlns:p14="http://schemas.microsoft.com/office/powerpoint/2010/main" val="272702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9C45-E67F-4F1B-9BBA-E47D7232E9C8}"/>
              </a:ext>
            </a:extLst>
          </p:cNvPr>
          <p:cNvSpPr>
            <a:spLocks noGrp="1"/>
          </p:cNvSpPr>
          <p:nvPr>
            <p:ph type="title"/>
          </p:nvPr>
        </p:nvSpPr>
        <p:spPr>
          <a:xfrm>
            <a:off x="838200" y="365126"/>
            <a:ext cx="10515600" cy="868252"/>
          </a:xfrm>
        </p:spPr>
        <p:txBody>
          <a:bodyPr/>
          <a:lstStyle/>
          <a:p>
            <a:r>
              <a:rPr lang="en-US" dirty="0">
                <a:solidFill>
                  <a:schemeClr val="bg1"/>
                </a:solidFill>
              </a:rPr>
              <a:t>Exercise 1</a:t>
            </a:r>
            <a:endParaRPr lang="bn-BD" dirty="0">
              <a:solidFill>
                <a:schemeClr val="bg1"/>
              </a:solidFill>
            </a:endParaRPr>
          </a:p>
        </p:txBody>
      </p:sp>
      <p:sp>
        <p:nvSpPr>
          <p:cNvPr id="3" name="Footer Placeholder 2">
            <a:extLst>
              <a:ext uri="{FF2B5EF4-FFF2-40B4-BE49-F238E27FC236}">
                <a16:creationId xmlns:a16="http://schemas.microsoft.com/office/drawing/2014/main" id="{855AB093-408A-4B75-8E6A-E3CC02DC229B}"/>
              </a:ext>
            </a:extLst>
          </p:cNvPr>
          <p:cNvSpPr>
            <a:spLocks noGrp="1"/>
          </p:cNvSpPr>
          <p:nvPr>
            <p:ph type="ftr" sz="quarter" idx="11"/>
          </p:nvPr>
        </p:nvSpPr>
        <p:spPr/>
        <p:txBody>
          <a:bodyPr/>
          <a:lstStyle/>
          <a:p>
            <a:endParaRPr lang="bn-BD" dirty="0">
              <a:solidFill>
                <a:schemeClr val="bg1"/>
              </a:solidFill>
            </a:endParaRPr>
          </a:p>
        </p:txBody>
      </p:sp>
      <p:sp>
        <p:nvSpPr>
          <p:cNvPr id="5" name="Slide Number Placeholder 4">
            <a:extLst>
              <a:ext uri="{FF2B5EF4-FFF2-40B4-BE49-F238E27FC236}">
                <a16:creationId xmlns:a16="http://schemas.microsoft.com/office/drawing/2014/main" id="{CA709BA5-1BF3-485B-9C87-1DFFD6960E5B}"/>
              </a:ext>
            </a:extLst>
          </p:cNvPr>
          <p:cNvSpPr>
            <a:spLocks noGrp="1"/>
          </p:cNvSpPr>
          <p:nvPr>
            <p:ph type="sldNum" sz="quarter" idx="12"/>
          </p:nvPr>
        </p:nvSpPr>
        <p:spPr/>
        <p:txBody>
          <a:bodyPr/>
          <a:lstStyle/>
          <a:p>
            <a:fld id="{C38AB8D7-EAF5-4DEE-A11E-49EF0313E1D6}" type="slidenum">
              <a:rPr lang="bn-BD" smtClean="0">
                <a:solidFill>
                  <a:schemeClr val="bg1"/>
                </a:solidFill>
              </a:rPr>
              <a:t>17</a:t>
            </a:fld>
            <a:endParaRPr lang="bn-BD">
              <a:solidFill>
                <a:schemeClr val="bg1"/>
              </a:solidFill>
            </a:endParaRPr>
          </a:p>
        </p:txBody>
      </p:sp>
      <p:pic>
        <p:nvPicPr>
          <p:cNvPr id="6" name="Picture 5"/>
          <p:cNvPicPr>
            <a:picLocks noChangeAspect="1"/>
          </p:cNvPicPr>
          <p:nvPr/>
        </p:nvPicPr>
        <p:blipFill>
          <a:blip r:embed="rId2"/>
          <a:stretch>
            <a:fillRect/>
          </a:stretch>
        </p:blipFill>
        <p:spPr>
          <a:xfrm>
            <a:off x="1110343" y="1345474"/>
            <a:ext cx="10097587" cy="4415245"/>
          </a:xfrm>
          <a:prstGeom prst="rect">
            <a:avLst/>
          </a:prstGeom>
        </p:spPr>
      </p:pic>
    </p:spTree>
    <p:extLst>
      <p:ext uri="{BB962C8B-B14F-4D97-AF65-F5344CB8AC3E}">
        <p14:creationId xmlns:p14="http://schemas.microsoft.com/office/powerpoint/2010/main" val="2436337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EF89-FD48-4F7C-B03F-072933EB2424}"/>
              </a:ext>
            </a:extLst>
          </p:cNvPr>
          <p:cNvSpPr>
            <a:spLocks noGrp="1"/>
          </p:cNvSpPr>
          <p:nvPr>
            <p:ph type="title"/>
          </p:nvPr>
        </p:nvSpPr>
        <p:spPr>
          <a:xfrm>
            <a:off x="838200" y="365126"/>
            <a:ext cx="10515600" cy="793974"/>
          </a:xfrm>
        </p:spPr>
        <p:txBody>
          <a:bodyPr>
            <a:normAutofit/>
          </a:bodyPr>
          <a:lstStyle/>
          <a:p>
            <a:r>
              <a:rPr lang="en-US" dirty="0">
                <a:solidFill>
                  <a:schemeClr val="bg1"/>
                </a:solidFill>
              </a:rPr>
              <a:t>Definition</a:t>
            </a:r>
            <a:endParaRPr lang="bn-BD"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6187CA-772A-49CC-A226-B62AF32F5583}"/>
                  </a:ext>
                </a:extLst>
              </p:cNvPr>
              <p:cNvSpPr>
                <a:spLocks noGrp="1"/>
              </p:cNvSpPr>
              <p:nvPr>
                <p:ph idx="1"/>
              </p:nvPr>
            </p:nvSpPr>
            <p:spPr>
              <a:xfrm>
                <a:off x="838200" y="1436914"/>
                <a:ext cx="7826829" cy="4740049"/>
              </a:xfrm>
            </p:spPr>
            <p:txBody>
              <a:bodyPr/>
              <a:lstStyle/>
              <a:p>
                <a:r>
                  <a:rPr lang="en-US" dirty="0" smtClean="0">
                    <a:solidFill>
                      <a:schemeClr val="bg1"/>
                    </a:solidFill>
                    <a:latin typeface="Arial Narrow" panose="020B0606020202030204" pitchFamily="34" charset="0"/>
                  </a:rPr>
                  <a:t>A VECTOR is a quantity having both magnitude and direction such as   displacement, velocity, force and acceleration.</a:t>
                </a:r>
              </a:p>
              <a:p>
                <a:r>
                  <a:rPr lang="en-US" dirty="0">
                    <a:solidFill>
                      <a:schemeClr val="bg1"/>
                    </a:solidFill>
                    <a:latin typeface="Arial Narrow" panose="020B0606020202030204" pitchFamily="34" charset="0"/>
                  </a:rPr>
                  <a:t>Graphically a vector is represented by an arrow </a:t>
                </a:r>
                <a14:m>
                  <m:oMath xmlns:m="http://schemas.openxmlformats.org/officeDocument/2006/math">
                    <m:r>
                      <a:rPr lang="en-US" b="0" i="1" dirty="0" smtClean="0">
                        <a:solidFill>
                          <a:schemeClr val="bg1"/>
                        </a:solidFill>
                        <a:latin typeface="Cambria Math" panose="02040503050406030204" pitchFamily="18" charset="0"/>
                      </a:rPr>
                      <m:t>𝑂𝑃</m:t>
                    </m:r>
                  </m:oMath>
                </a14:m>
                <a:r>
                  <a:rPr lang="en-US" dirty="0">
                    <a:solidFill>
                      <a:schemeClr val="bg1"/>
                    </a:solidFill>
                    <a:latin typeface="Arial Narrow" panose="020B0606020202030204" pitchFamily="34" charset="0"/>
                  </a:rPr>
                  <a:t> (Fig.1) defining the direction. </a:t>
                </a:r>
              </a:p>
              <a:p>
                <a:r>
                  <a:rPr lang="en-US" dirty="0">
                    <a:solidFill>
                      <a:schemeClr val="bg1"/>
                    </a:solidFill>
                    <a:latin typeface="Arial Narrow" panose="020B0606020202030204" pitchFamily="34" charset="0"/>
                  </a:rPr>
                  <a:t>The magnitude of the vector being indicated by the length of the arrow. </a:t>
                </a:r>
              </a:p>
              <a:p>
                <a:r>
                  <a:rPr lang="en-US" dirty="0">
                    <a:solidFill>
                      <a:schemeClr val="bg1"/>
                    </a:solidFill>
                    <a:latin typeface="Arial Narrow" panose="020B0606020202030204" pitchFamily="34" charset="0"/>
                  </a:rPr>
                  <a:t>The tail end </a:t>
                </a:r>
                <a14:m>
                  <m:oMath xmlns:m="http://schemas.openxmlformats.org/officeDocument/2006/math">
                    <m:r>
                      <a:rPr lang="en-US" b="0" i="1" dirty="0" smtClean="0">
                        <a:solidFill>
                          <a:schemeClr val="bg1"/>
                        </a:solidFill>
                        <a:latin typeface="Cambria Math" panose="02040503050406030204" pitchFamily="18" charset="0"/>
                      </a:rPr>
                      <m:t>𝑂</m:t>
                    </m:r>
                  </m:oMath>
                </a14:m>
                <a:r>
                  <a:rPr lang="en-US" dirty="0">
                    <a:solidFill>
                      <a:schemeClr val="bg1"/>
                    </a:solidFill>
                    <a:latin typeface="Arial Narrow" panose="020B0606020202030204" pitchFamily="34" charset="0"/>
                  </a:rPr>
                  <a:t> of the arrow is called the origin or initial point of the vector, and the head </a:t>
                </a:r>
                <a14:m>
                  <m:oMath xmlns:m="http://schemas.openxmlformats.org/officeDocument/2006/math">
                    <m:r>
                      <a:rPr lang="en-US" b="0" i="1" dirty="0" smtClean="0">
                        <a:solidFill>
                          <a:schemeClr val="bg1"/>
                        </a:solidFill>
                        <a:latin typeface="Cambria Math" panose="02040503050406030204" pitchFamily="18" charset="0"/>
                      </a:rPr>
                      <m:t>𝑃</m:t>
                    </m:r>
                  </m:oMath>
                </a14:m>
                <a:r>
                  <a:rPr lang="en-US" dirty="0">
                    <a:solidFill>
                      <a:schemeClr val="bg1"/>
                    </a:solidFill>
                    <a:latin typeface="Arial Narrow" panose="020B0606020202030204" pitchFamily="34" charset="0"/>
                  </a:rPr>
                  <a:t> is called the </a:t>
                </a:r>
                <a:r>
                  <a:rPr lang="en-US" i="1" dirty="0">
                    <a:solidFill>
                      <a:schemeClr val="bg1"/>
                    </a:solidFill>
                    <a:latin typeface="Arial Narrow" panose="020B0606020202030204" pitchFamily="34" charset="0"/>
                  </a:rPr>
                  <a:t>terminal point</a:t>
                </a:r>
                <a:r>
                  <a:rPr lang="en-US" dirty="0">
                    <a:solidFill>
                      <a:schemeClr val="bg1"/>
                    </a:solidFill>
                    <a:latin typeface="Arial Narrow" panose="020B0606020202030204" pitchFamily="34" charset="0"/>
                  </a:rPr>
                  <a:t> or </a:t>
                </a:r>
                <a:r>
                  <a:rPr lang="en-US" i="1" dirty="0">
                    <a:solidFill>
                      <a:schemeClr val="bg1"/>
                    </a:solidFill>
                    <a:latin typeface="Arial Narrow" panose="020B0606020202030204" pitchFamily="34" charset="0"/>
                  </a:rPr>
                  <a:t>terminus</a:t>
                </a:r>
                <a:r>
                  <a:rPr lang="en-US" dirty="0">
                    <a:solidFill>
                      <a:schemeClr val="bg1"/>
                    </a:solidFill>
                    <a:latin typeface="Arial Narrow" panose="020B0606020202030204" pitchFamily="34" charset="0"/>
                  </a:rPr>
                  <a:t>.</a:t>
                </a:r>
                <a:endParaRPr lang="bn-BD" dirty="0">
                  <a:solidFill>
                    <a:schemeClr val="bg1"/>
                  </a:solidFill>
                  <a:latin typeface="Arial Narrow" panose="020B0606020202030204" pitchFamily="34" charset="0"/>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276187CA-772A-49CC-A226-B62AF32F5583}"/>
                  </a:ext>
                </a:extLst>
              </p:cNvPr>
              <p:cNvSpPr>
                <a:spLocks noGrp="1" noRot="1" noChangeAspect="1" noMove="1" noResize="1" noEditPoints="1" noAdjustHandles="1" noChangeArrowheads="1" noChangeShapeType="1" noTextEdit="1"/>
              </p:cNvSpPr>
              <p:nvPr>
                <p:ph idx="1"/>
              </p:nvPr>
            </p:nvSpPr>
            <p:spPr>
              <a:xfrm>
                <a:off x="838200" y="1436914"/>
                <a:ext cx="7826829" cy="4740049"/>
              </a:xfrm>
              <a:blipFill rotWithShape="0">
                <a:blip r:embed="rId2"/>
                <a:stretch>
                  <a:fillRect l="-1403" t="-2317" r="-15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E59649FA-253E-485A-AED1-81F42B58EA3B}"/>
              </a:ext>
            </a:extLst>
          </p:cNvPr>
          <p:cNvPicPr>
            <a:picLocks noChangeAspect="1"/>
          </p:cNvPicPr>
          <p:nvPr/>
        </p:nvPicPr>
        <p:blipFill>
          <a:blip r:embed="rId3"/>
          <a:stretch>
            <a:fillRect/>
          </a:stretch>
        </p:blipFill>
        <p:spPr>
          <a:xfrm>
            <a:off x="8650515" y="1436914"/>
            <a:ext cx="2486025" cy="2562225"/>
          </a:xfrm>
          <a:prstGeom prst="rect">
            <a:avLst/>
          </a:prstGeom>
        </p:spPr>
      </p:pic>
      <p:sp>
        <p:nvSpPr>
          <p:cNvPr id="6" name="Slide Number Placeholder 5">
            <a:extLst>
              <a:ext uri="{FF2B5EF4-FFF2-40B4-BE49-F238E27FC236}">
                <a16:creationId xmlns:a16="http://schemas.microsoft.com/office/drawing/2014/main" id="{A7DDC944-754E-4021-8169-32237AE38B08}"/>
              </a:ext>
            </a:extLst>
          </p:cNvPr>
          <p:cNvSpPr>
            <a:spLocks noGrp="1"/>
          </p:cNvSpPr>
          <p:nvPr>
            <p:ph type="sldNum" sz="quarter" idx="12"/>
          </p:nvPr>
        </p:nvSpPr>
        <p:spPr/>
        <p:txBody>
          <a:bodyPr/>
          <a:lstStyle/>
          <a:p>
            <a:fld id="{C38AB8D7-EAF5-4DEE-A11E-49EF0313E1D6}" type="slidenum">
              <a:rPr lang="bn-BD" smtClean="0">
                <a:solidFill>
                  <a:schemeClr val="bg1"/>
                </a:solidFill>
              </a:rPr>
              <a:t>2</a:t>
            </a:fld>
            <a:endParaRPr lang="bn-BD">
              <a:solidFill>
                <a:schemeClr val="bg1"/>
              </a:solidFill>
            </a:endParaRPr>
          </a:p>
        </p:txBody>
      </p:sp>
    </p:spTree>
    <p:extLst>
      <p:ext uri="{BB962C8B-B14F-4D97-AF65-F5344CB8AC3E}">
        <p14:creationId xmlns:p14="http://schemas.microsoft.com/office/powerpoint/2010/main" val="386459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F50F-F429-402C-B64D-B23A301EDA53}"/>
              </a:ext>
            </a:extLst>
          </p:cNvPr>
          <p:cNvSpPr>
            <a:spLocks noGrp="1"/>
          </p:cNvSpPr>
          <p:nvPr>
            <p:ph type="title"/>
          </p:nvPr>
        </p:nvSpPr>
        <p:spPr/>
        <p:txBody>
          <a:bodyPr/>
          <a:lstStyle/>
          <a:p>
            <a:r>
              <a:rPr lang="en-US" b="1" dirty="0">
                <a:solidFill>
                  <a:schemeClr val="bg1"/>
                </a:solidFill>
              </a:rPr>
              <a:t>Analytically,</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FB3EDB1-F0B4-43B4-AFC4-7207D7AB03BA}"/>
                  </a:ext>
                </a:extLst>
              </p:cNvPr>
              <p:cNvSpPr>
                <a:spLocks noGrp="1"/>
              </p:cNvSpPr>
              <p:nvPr>
                <p:ph idx="1"/>
              </p:nvPr>
            </p:nvSpPr>
            <p:spPr>
              <a:xfrm>
                <a:off x="838200" y="1690688"/>
                <a:ext cx="10515600" cy="3544661"/>
              </a:xfrm>
            </p:spPr>
            <p:txBody>
              <a:bodyPr>
                <a:normAutofit/>
              </a:bodyPr>
              <a:lstStyle/>
              <a:p>
                <a:r>
                  <a:rPr lang="en-US" dirty="0" smtClean="0">
                    <a:solidFill>
                      <a:schemeClr val="bg1"/>
                    </a:solidFill>
                  </a:rPr>
                  <a:t>A vector is represented by a letter with an arrow over it, as </a:t>
                </a:r>
                <a14:m>
                  <m:oMath xmlns:m="http://schemas.openxmlformats.org/officeDocument/2006/math">
                    <m:acc>
                      <m:accPr>
                        <m:chr m:val="⃗"/>
                        <m:ctrlPr>
                          <a:rPr lang="en-US" i="1" dirty="0" smtClean="0">
                            <a:solidFill>
                              <a:schemeClr val="bg1"/>
                            </a:solidFill>
                            <a:latin typeface="Cambria Math" panose="02040503050406030204" pitchFamily="18" charset="0"/>
                          </a:rPr>
                        </m:ctrlPr>
                      </m:accPr>
                      <m:e>
                        <m:r>
                          <a:rPr lang="en-US" b="0" i="1" dirty="0" smtClean="0">
                            <a:solidFill>
                              <a:schemeClr val="bg1"/>
                            </a:solidFill>
                            <a:latin typeface="Cambria Math" panose="02040503050406030204" pitchFamily="18" charset="0"/>
                          </a:rPr>
                          <m:t>𝐴</m:t>
                        </m:r>
                      </m:e>
                    </m:acc>
                  </m:oMath>
                </a14:m>
                <a:r>
                  <a:rPr lang="en-US" dirty="0">
                    <a:solidFill>
                      <a:schemeClr val="bg1"/>
                    </a:solidFill>
                  </a:rPr>
                  <a:t> in Fig.1, and </a:t>
                </a:r>
              </a:p>
              <a:p>
                <a:r>
                  <a:rPr lang="en-US" dirty="0">
                    <a:solidFill>
                      <a:schemeClr val="bg1"/>
                    </a:solidFill>
                  </a:rPr>
                  <a:t>Its magnitude is denoted by </a:t>
                </a:r>
                <a14:m>
                  <m:oMath xmlns:m="http://schemas.openxmlformats.org/officeDocument/2006/math">
                    <m:r>
                      <a:rPr lang="en-US" b="0" i="0" dirty="0" smtClean="0">
                        <a:solidFill>
                          <a:schemeClr val="bg1"/>
                        </a:solidFill>
                        <a:latin typeface="Cambria Math" panose="02040503050406030204" pitchFamily="18" charset="0"/>
                      </a:rPr>
                      <m:t>|</m:t>
                    </m:r>
                    <m:acc>
                      <m:accPr>
                        <m:chr m:val="⃗"/>
                        <m:ctrlPr>
                          <a:rPr lang="en-US" i="1" dirty="0" smtClean="0">
                            <a:solidFill>
                              <a:schemeClr val="bg1"/>
                            </a:solidFill>
                            <a:latin typeface="Cambria Math" panose="02040503050406030204" pitchFamily="18" charset="0"/>
                          </a:rPr>
                        </m:ctrlPr>
                      </m:accPr>
                      <m:e>
                        <m:r>
                          <a:rPr lang="en-US" b="0" i="1" dirty="0" smtClean="0">
                            <a:solidFill>
                              <a:schemeClr val="bg1"/>
                            </a:solidFill>
                            <a:latin typeface="Cambria Math" panose="02040503050406030204" pitchFamily="18" charset="0"/>
                          </a:rPr>
                          <m:t>𝐴</m:t>
                        </m:r>
                      </m:e>
                    </m:acc>
                    <m:r>
                      <a:rPr lang="en-US" b="0" i="0" dirty="0" smtClean="0">
                        <a:solidFill>
                          <a:schemeClr val="bg1"/>
                        </a:solidFill>
                        <a:latin typeface="Cambria Math" panose="02040503050406030204" pitchFamily="18" charset="0"/>
                      </a:rPr>
                      <m:t>|</m:t>
                    </m:r>
                  </m:oMath>
                </a14:m>
                <a:r>
                  <a:rPr lang="en-US" dirty="0">
                    <a:solidFill>
                      <a:schemeClr val="bg1"/>
                    </a:solidFill>
                  </a:rPr>
                  <a:t> or A. </a:t>
                </a:r>
              </a:p>
              <a:p>
                <a:r>
                  <a:rPr lang="en-US" dirty="0">
                    <a:solidFill>
                      <a:schemeClr val="bg1"/>
                    </a:solidFill>
                  </a:rPr>
                  <a:t>In printed works, bold faced type, such as </a:t>
                </a:r>
                <a:r>
                  <a:rPr lang="en-US" b="1" dirty="0">
                    <a:solidFill>
                      <a:schemeClr val="bg1"/>
                    </a:solidFill>
                  </a:rPr>
                  <a:t>A</a:t>
                </a:r>
                <a:r>
                  <a:rPr lang="en-US" dirty="0">
                    <a:solidFill>
                      <a:schemeClr val="bg1"/>
                    </a:solidFill>
                  </a:rPr>
                  <a:t>, is used to indicate the vector </a:t>
                </a:r>
                <a14:m>
                  <m:oMath xmlns:m="http://schemas.openxmlformats.org/officeDocument/2006/math">
                    <m:acc>
                      <m:accPr>
                        <m:chr m:val="⃗"/>
                        <m:ctrlPr>
                          <a:rPr lang="en-US" i="1" dirty="0" smtClean="0">
                            <a:solidFill>
                              <a:schemeClr val="bg1"/>
                            </a:solidFill>
                            <a:latin typeface="Cambria Math" panose="02040503050406030204" pitchFamily="18" charset="0"/>
                          </a:rPr>
                        </m:ctrlPr>
                      </m:accPr>
                      <m:e>
                        <m:r>
                          <a:rPr lang="en-US" b="0" i="1" dirty="0" smtClean="0">
                            <a:solidFill>
                              <a:schemeClr val="bg1"/>
                            </a:solidFill>
                            <a:latin typeface="Cambria Math" panose="02040503050406030204" pitchFamily="18" charset="0"/>
                          </a:rPr>
                          <m:t>𝐴</m:t>
                        </m:r>
                      </m:e>
                    </m:acc>
                  </m:oMath>
                </a14:m>
                <a:r>
                  <a:rPr lang="en-US" dirty="0">
                    <a:solidFill>
                      <a:schemeClr val="bg1"/>
                    </a:solidFill>
                  </a:rPr>
                  <a:t> while </a:t>
                </a:r>
                <a14:m>
                  <m:oMath xmlns:m="http://schemas.openxmlformats.org/officeDocument/2006/math">
                    <m:r>
                      <a:rPr lang="en-US" b="0" i="0" dirty="0" smtClean="0">
                        <a:solidFill>
                          <a:schemeClr val="bg1"/>
                        </a:solidFill>
                        <a:latin typeface="Cambria Math" panose="02040503050406030204" pitchFamily="18" charset="0"/>
                      </a:rPr>
                      <m:t>|</m:t>
                    </m:r>
                    <m:acc>
                      <m:accPr>
                        <m:chr m:val="⃗"/>
                        <m:ctrlPr>
                          <a:rPr lang="en-US" i="1" dirty="0" smtClean="0">
                            <a:solidFill>
                              <a:schemeClr val="bg1"/>
                            </a:solidFill>
                            <a:latin typeface="Cambria Math" panose="02040503050406030204" pitchFamily="18" charset="0"/>
                          </a:rPr>
                        </m:ctrlPr>
                      </m:accPr>
                      <m:e>
                        <m:r>
                          <a:rPr lang="en-US" b="0" i="1" dirty="0" smtClean="0">
                            <a:solidFill>
                              <a:schemeClr val="bg1"/>
                            </a:solidFill>
                            <a:latin typeface="Cambria Math" panose="02040503050406030204" pitchFamily="18" charset="0"/>
                          </a:rPr>
                          <m:t>𝐴</m:t>
                        </m:r>
                      </m:e>
                    </m:acc>
                    <m:r>
                      <a:rPr lang="en-US" b="0" i="0" dirty="0" smtClean="0">
                        <a:solidFill>
                          <a:schemeClr val="bg1"/>
                        </a:solidFill>
                        <a:latin typeface="Cambria Math" panose="02040503050406030204" pitchFamily="18" charset="0"/>
                      </a:rPr>
                      <m:t>|</m:t>
                    </m:r>
                  </m:oMath>
                </a14:m>
                <a:r>
                  <a:rPr lang="en-US" dirty="0">
                    <a:solidFill>
                      <a:schemeClr val="bg1"/>
                    </a:solidFill>
                  </a:rPr>
                  <a:t> or A indicates its magnitude. </a:t>
                </a:r>
              </a:p>
              <a:p>
                <a:r>
                  <a:rPr lang="en-US" dirty="0">
                    <a:solidFill>
                      <a:schemeClr val="bg1"/>
                    </a:solidFill>
                  </a:rPr>
                  <a:t>We shall use this bold faced notation for Lecture Work.</a:t>
                </a:r>
              </a:p>
              <a:p>
                <a:r>
                  <a:rPr lang="en-US" dirty="0">
                    <a:solidFill>
                      <a:schemeClr val="bg1"/>
                    </a:solidFill>
                  </a:rPr>
                  <a:t>But while, writing, use arrow notation.</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5FB3EDB1-F0B4-43B4-AFC4-7207D7AB03BA}"/>
                  </a:ext>
                </a:extLst>
              </p:cNvPr>
              <p:cNvSpPr>
                <a:spLocks noGrp="1" noRot="1" noChangeAspect="1" noMove="1" noResize="1" noEditPoints="1" noAdjustHandles="1" noChangeArrowheads="1" noChangeShapeType="1" noTextEdit="1"/>
              </p:cNvSpPr>
              <p:nvPr>
                <p:ph idx="1"/>
              </p:nvPr>
            </p:nvSpPr>
            <p:spPr>
              <a:xfrm>
                <a:off x="838200" y="1690688"/>
                <a:ext cx="10515600" cy="3544661"/>
              </a:xfrm>
              <a:blipFill rotWithShape="0">
                <a:blip r:embed="rId2"/>
                <a:stretch>
                  <a:fillRect l="-1043" t="-1375" r="-696" b="-1890"/>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BB26352D-6426-4529-B408-040942892AB4}"/>
              </a:ext>
            </a:extLst>
          </p:cNvPr>
          <p:cNvSpPr>
            <a:spLocks noGrp="1"/>
          </p:cNvSpPr>
          <p:nvPr>
            <p:ph type="sldNum" sz="quarter" idx="12"/>
          </p:nvPr>
        </p:nvSpPr>
        <p:spPr/>
        <p:txBody>
          <a:bodyPr/>
          <a:lstStyle/>
          <a:p>
            <a:fld id="{C38AB8D7-EAF5-4DEE-A11E-49EF0313E1D6}" type="slidenum">
              <a:rPr lang="bn-BD" smtClean="0">
                <a:solidFill>
                  <a:schemeClr val="bg1"/>
                </a:solidFill>
              </a:rPr>
              <a:t>3</a:t>
            </a:fld>
            <a:endParaRPr lang="bn-BD">
              <a:solidFill>
                <a:schemeClr val="bg1"/>
              </a:solidFill>
            </a:endParaRPr>
          </a:p>
        </p:txBody>
      </p:sp>
    </p:spTree>
    <p:extLst>
      <p:ext uri="{BB962C8B-B14F-4D97-AF65-F5344CB8AC3E}">
        <p14:creationId xmlns:p14="http://schemas.microsoft.com/office/powerpoint/2010/main" val="262999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B4F7E-CADC-48A9-88D2-577E85BAA1AA}"/>
              </a:ext>
            </a:extLst>
          </p:cNvPr>
          <p:cNvSpPr>
            <a:spLocks noGrp="1"/>
          </p:cNvSpPr>
          <p:nvPr>
            <p:ph idx="1"/>
          </p:nvPr>
        </p:nvSpPr>
        <p:spPr>
          <a:xfrm>
            <a:off x="838200" y="1247661"/>
            <a:ext cx="10515600" cy="2760889"/>
          </a:xfrm>
        </p:spPr>
        <p:txBody>
          <a:bodyPr/>
          <a:lstStyle/>
          <a:p>
            <a:r>
              <a:rPr lang="en-US" b="1" dirty="0">
                <a:solidFill>
                  <a:schemeClr val="bg1"/>
                </a:solidFill>
              </a:rPr>
              <a:t>A SCALAR </a:t>
            </a:r>
            <a:r>
              <a:rPr lang="en-US" dirty="0">
                <a:solidFill>
                  <a:schemeClr val="bg1"/>
                </a:solidFill>
              </a:rPr>
              <a:t>is a quantity having magnitude but no direction, e.g. mass, length, time, temperature, and any real number. </a:t>
            </a:r>
          </a:p>
          <a:p>
            <a:r>
              <a:rPr lang="en-US" dirty="0">
                <a:solidFill>
                  <a:schemeClr val="bg1"/>
                </a:solidFill>
              </a:rPr>
              <a:t>Scalars are indicated by letters in ordinary type as in elementary algebra.</a:t>
            </a:r>
          </a:p>
          <a:p>
            <a:r>
              <a:rPr lang="en-US" dirty="0">
                <a:solidFill>
                  <a:schemeClr val="bg1"/>
                </a:solidFill>
              </a:rPr>
              <a:t>Operations with scalars follow the same rules as in elementary algebra.</a:t>
            </a:r>
            <a:endParaRPr lang="bn-BD" dirty="0">
              <a:solidFill>
                <a:schemeClr val="bg1"/>
              </a:solidFill>
            </a:endParaRPr>
          </a:p>
        </p:txBody>
      </p:sp>
      <p:sp>
        <p:nvSpPr>
          <p:cNvPr id="4" name="Slide Number Placeholder 3">
            <a:extLst>
              <a:ext uri="{FF2B5EF4-FFF2-40B4-BE49-F238E27FC236}">
                <a16:creationId xmlns:a16="http://schemas.microsoft.com/office/drawing/2014/main" id="{861A4635-9F81-4A48-B701-5373F01218C9}"/>
              </a:ext>
            </a:extLst>
          </p:cNvPr>
          <p:cNvSpPr>
            <a:spLocks noGrp="1"/>
          </p:cNvSpPr>
          <p:nvPr>
            <p:ph type="sldNum" sz="quarter" idx="12"/>
          </p:nvPr>
        </p:nvSpPr>
        <p:spPr/>
        <p:txBody>
          <a:bodyPr/>
          <a:lstStyle/>
          <a:p>
            <a:fld id="{C38AB8D7-EAF5-4DEE-A11E-49EF0313E1D6}" type="slidenum">
              <a:rPr lang="bn-BD" smtClean="0">
                <a:solidFill>
                  <a:schemeClr val="bg1"/>
                </a:solidFill>
              </a:rPr>
              <a:t>4</a:t>
            </a:fld>
            <a:endParaRPr lang="bn-BD">
              <a:solidFill>
                <a:schemeClr val="bg1"/>
              </a:solidFill>
            </a:endParaRPr>
          </a:p>
        </p:txBody>
      </p:sp>
    </p:spTree>
    <p:extLst>
      <p:ext uri="{BB962C8B-B14F-4D97-AF65-F5344CB8AC3E}">
        <p14:creationId xmlns:p14="http://schemas.microsoft.com/office/powerpoint/2010/main" val="265708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9D43-A805-4717-8DD5-07BB88A030AD}"/>
              </a:ext>
            </a:extLst>
          </p:cNvPr>
          <p:cNvSpPr>
            <a:spLocks noGrp="1"/>
          </p:cNvSpPr>
          <p:nvPr>
            <p:ph type="title"/>
          </p:nvPr>
        </p:nvSpPr>
        <p:spPr/>
        <p:txBody>
          <a:bodyPr>
            <a:noAutofit/>
          </a:bodyPr>
          <a:lstStyle/>
          <a:p>
            <a:r>
              <a:rPr lang="en-US" sz="2400" b="1" dirty="0">
                <a:solidFill>
                  <a:schemeClr val="bg1"/>
                </a:solidFill>
              </a:rPr>
              <a:t>VECTOR ALGEBRA. The operations of addition, subtraction and multiplication familiar in the algebra of numbers or scalars are, with suitable definition, capable of extension to an algebra of vectors. The following definitions are fundamental.</a:t>
            </a:r>
            <a:endParaRPr lang="bn-BD" sz="2400"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B3EAEC-D357-443A-951D-5DCBF2A48D3C}"/>
                  </a:ext>
                </a:extLst>
              </p:cNvPr>
              <p:cNvSpPr>
                <a:spLocks noGrp="1"/>
              </p:cNvSpPr>
              <p:nvPr>
                <p:ph idx="1"/>
              </p:nvPr>
            </p:nvSpPr>
            <p:spPr>
              <a:xfrm>
                <a:off x="838200" y="1825625"/>
                <a:ext cx="10515600" cy="2328364"/>
              </a:xfrm>
            </p:spPr>
            <p:txBody>
              <a:bodyPr/>
              <a:lstStyle/>
              <a:p>
                <a:r>
                  <a:rPr lang="en-US" dirty="0" smtClean="0">
                    <a:solidFill>
                      <a:schemeClr val="bg1"/>
                    </a:solidFill>
                  </a:rPr>
                  <a:t>1. Two vectors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and </a:t>
                </a:r>
                <a14:m>
                  <m:oMath xmlns:m="http://schemas.openxmlformats.org/officeDocument/2006/math">
                    <m:r>
                      <a:rPr lang="en-US" b="1" i="1" dirty="0" smtClean="0">
                        <a:solidFill>
                          <a:schemeClr val="bg1"/>
                        </a:solidFill>
                        <a:latin typeface="Cambria Math" panose="02040503050406030204" pitchFamily="18" charset="0"/>
                      </a:rPr>
                      <m:t>𝑩</m:t>
                    </m:r>
                  </m:oMath>
                </a14:m>
                <a:r>
                  <a:rPr lang="en-US" dirty="0">
                    <a:solidFill>
                      <a:schemeClr val="bg1"/>
                    </a:solidFill>
                  </a:rPr>
                  <a:t> are equal if they have the same magnitude and direction regardless of the position of their initial points. Thus </a:t>
                </a:r>
                <a14:m>
                  <m:oMath xmlns:m="http://schemas.openxmlformats.org/officeDocument/2006/math">
                    <m:r>
                      <a:rPr lang="en-US" b="1" i="1" dirty="0" smtClean="0">
                        <a:solidFill>
                          <a:schemeClr val="bg1"/>
                        </a:solidFill>
                        <a:latin typeface="Cambria Math" panose="02040503050406030204" pitchFamily="18" charset="0"/>
                      </a:rPr>
                      <m:t>𝑨</m:t>
                    </m:r>
                    <m:r>
                      <a:rPr lang="en-US" i="1" dirty="0">
                        <a:solidFill>
                          <a:schemeClr val="bg1"/>
                        </a:solidFill>
                        <a:latin typeface="Cambria Math" panose="02040503050406030204" pitchFamily="18" charset="0"/>
                      </a:rPr>
                      <m:t>= </m:t>
                    </m:r>
                    <m:r>
                      <a:rPr lang="en-US" b="1" i="1" dirty="0">
                        <a:solidFill>
                          <a:schemeClr val="bg1"/>
                        </a:solidFill>
                        <a:latin typeface="Cambria Math" panose="02040503050406030204" pitchFamily="18" charset="0"/>
                      </a:rPr>
                      <m:t>𝑩</m:t>
                    </m:r>
                  </m:oMath>
                </a14:m>
                <a:r>
                  <a:rPr lang="en-US" dirty="0">
                    <a:solidFill>
                      <a:schemeClr val="bg1"/>
                    </a:solidFill>
                  </a:rPr>
                  <a:t> in Fig.2.</a:t>
                </a:r>
              </a:p>
              <a:p>
                <a:r>
                  <a:rPr lang="en-US" dirty="0">
                    <a:solidFill>
                      <a:schemeClr val="bg1"/>
                    </a:solidFill>
                  </a:rPr>
                  <a:t>2. A vector having direction opposite to that of vector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but having the same magnitude is denoted by </a:t>
                </a:r>
                <a14:m>
                  <m:oMath xmlns:m="http://schemas.openxmlformats.org/officeDocument/2006/math">
                    <m:r>
                      <a:rPr lang="en-US" b="1" i="1" dirty="0" smtClean="0">
                        <a:solidFill>
                          <a:schemeClr val="bg1"/>
                        </a:solidFill>
                        <a:latin typeface="Cambria Math" panose="02040503050406030204" pitchFamily="18" charset="0"/>
                      </a:rPr>
                      <m:t>−</m:t>
                    </m:r>
                    <m:r>
                      <a:rPr lang="en-US" b="1" i="1" dirty="0" smtClean="0">
                        <a:solidFill>
                          <a:schemeClr val="bg1"/>
                        </a:solidFill>
                        <a:latin typeface="Cambria Math" panose="02040503050406030204" pitchFamily="18" charset="0"/>
                      </a:rPr>
                      <m:t>𝑨</m:t>
                    </m:r>
                  </m:oMath>
                </a14:m>
                <a:r>
                  <a:rPr lang="en-US" dirty="0">
                    <a:solidFill>
                      <a:schemeClr val="bg1"/>
                    </a:solidFill>
                  </a:rPr>
                  <a:t> (Fig.3).</a:t>
                </a:r>
              </a:p>
            </p:txBody>
          </p:sp>
        </mc:Choice>
        <mc:Fallback xmlns="">
          <p:sp>
            <p:nvSpPr>
              <p:cNvPr id="3" name="Content Placeholder 2">
                <a:extLst>
                  <a:ext uri="{FF2B5EF4-FFF2-40B4-BE49-F238E27FC236}">
                    <a16:creationId xmlns:a16="http://schemas.microsoft.com/office/drawing/2014/main" xmlns:a14="http://schemas.microsoft.com/office/drawing/2010/main" xmlns="" id="{ADB3EAEC-D357-443A-951D-5DCBF2A48D3C}"/>
                  </a:ext>
                </a:extLst>
              </p:cNvPr>
              <p:cNvSpPr>
                <a:spLocks noGrp="1" noRot="1" noChangeAspect="1" noMove="1" noResize="1" noEditPoints="1" noAdjustHandles="1" noChangeArrowheads="1" noChangeShapeType="1" noTextEdit="1"/>
              </p:cNvSpPr>
              <p:nvPr>
                <p:ph idx="1"/>
              </p:nvPr>
            </p:nvSpPr>
            <p:spPr>
              <a:xfrm>
                <a:off x="838200" y="1825625"/>
                <a:ext cx="10515600" cy="2328364"/>
              </a:xfrm>
              <a:blipFill rotWithShape="0">
                <a:blip r:embed="rId2"/>
                <a:stretch>
                  <a:fillRect l="-1043" t="-4188"/>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223A4FAF-C3BD-42CA-827A-9A8FE9F93A30}"/>
              </a:ext>
            </a:extLst>
          </p:cNvPr>
          <p:cNvPicPr>
            <a:picLocks noChangeAspect="1"/>
          </p:cNvPicPr>
          <p:nvPr/>
        </p:nvPicPr>
        <p:blipFill>
          <a:blip r:embed="rId3"/>
          <a:stretch>
            <a:fillRect/>
          </a:stretch>
        </p:blipFill>
        <p:spPr>
          <a:xfrm>
            <a:off x="3009899" y="4112576"/>
            <a:ext cx="6400243" cy="2105343"/>
          </a:xfrm>
          <a:prstGeom prst="rect">
            <a:avLst/>
          </a:prstGeom>
        </p:spPr>
      </p:pic>
      <p:sp>
        <p:nvSpPr>
          <p:cNvPr id="6" name="Slide Number Placeholder 5">
            <a:extLst>
              <a:ext uri="{FF2B5EF4-FFF2-40B4-BE49-F238E27FC236}">
                <a16:creationId xmlns:a16="http://schemas.microsoft.com/office/drawing/2014/main" id="{84576AF1-A253-43B5-AED1-B6A9B329853F}"/>
              </a:ext>
            </a:extLst>
          </p:cNvPr>
          <p:cNvSpPr>
            <a:spLocks noGrp="1"/>
          </p:cNvSpPr>
          <p:nvPr>
            <p:ph type="sldNum" sz="quarter" idx="12"/>
          </p:nvPr>
        </p:nvSpPr>
        <p:spPr/>
        <p:txBody>
          <a:bodyPr/>
          <a:lstStyle/>
          <a:p>
            <a:fld id="{C38AB8D7-EAF5-4DEE-A11E-49EF0313E1D6}" type="slidenum">
              <a:rPr lang="bn-BD" smtClean="0">
                <a:solidFill>
                  <a:schemeClr val="bg1"/>
                </a:solidFill>
              </a:rPr>
              <a:t>5</a:t>
            </a:fld>
            <a:endParaRPr lang="bn-BD">
              <a:solidFill>
                <a:schemeClr val="bg1"/>
              </a:solidFill>
            </a:endParaRPr>
          </a:p>
        </p:txBody>
      </p:sp>
    </p:spTree>
    <p:extLst>
      <p:ext uri="{BB962C8B-B14F-4D97-AF65-F5344CB8AC3E}">
        <p14:creationId xmlns:p14="http://schemas.microsoft.com/office/powerpoint/2010/main" val="75371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B70CF0-A490-462E-86A3-8396217F98A7}"/>
              </a:ext>
            </a:extLst>
          </p:cNvPr>
          <p:cNvSpPr>
            <a:spLocks noGrp="1"/>
          </p:cNvSpPr>
          <p:nvPr>
            <p:ph type="title"/>
          </p:nvPr>
        </p:nvSpPr>
        <p:spPr>
          <a:xfrm>
            <a:off x="838200" y="365125"/>
            <a:ext cx="10515600" cy="854075"/>
          </a:xfrm>
        </p:spPr>
        <p:txBody>
          <a:bodyPr/>
          <a:lstStyle/>
          <a:p>
            <a:r>
              <a:rPr lang="en-US" b="1" dirty="0">
                <a:solidFill>
                  <a:schemeClr val="bg1"/>
                </a:solidFill>
              </a:rPr>
              <a:t>Addition of Two vectors</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5C4715-2DC3-41B9-B4EE-42683DD9E4CB}"/>
                  </a:ext>
                </a:extLst>
              </p:cNvPr>
              <p:cNvSpPr>
                <a:spLocks noGrp="1"/>
              </p:cNvSpPr>
              <p:nvPr>
                <p:ph idx="1"/>
              </p:nvPr>
            </p:nvSpPr>
            <p:spPr>
              <a:xfrm>
                <a:off x="838200" y="1480457"/>
                <a:ext cx="10515600" cy="4696506"/>
              </a:xfrm>
            </p:spPr>
            <p:txBody>
              <a:bodyPr/>
              <a:lstStyle/>
              <a:p>
                <a:r>
                  <a:rPr lang="en-US" dirty="0" smtClean="0">
                    <a:solidFill>
                      <a:schemeClr val="bg1"/>
                    </a:solidFill>
                  </a:rPr>
                  <a:t>3. The sum or resultant of vectors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and </a:t>
                </a:r>
                <a14:m>
                  <m:oMath xmlns:m="http://schemas.openxmlformats.org/officeDocument/2006/math">
                    <m:r>
                      <a:rPr lang="en-US" b="1" i="1" dirty="0" smtClean="0">
                        <a:solidFill>
                          <a:schemeClr val="bg1"/>
                        </a:solidFill>
                        <a:latin typeface="Cambria Math" panose="02040503050406030204" pitchFamily="18" charset="0"/>
                      </a:rPr>
                      <m:t>𝑩</m:t>
                    </m:r>
                  </m:oMath>
                </a14:m>
                <a:r>
                  <a:rPr lang="en-US" dirty="0">
                    <a:solidFill>
                      <a:schemeClr val="bg1"/>
                    </a:solidFill>
                  </a:rPr>
                  <a:t> is a vector </a:t>
                </a:r>
                <a14:m>
                  <m:oMath xmlns:m="http://schemas.openxmlformats.org/officeDocument/2006/math">
                    <m:r>
                      <a:rPr lang="en-US" b="1" i="1" dirty="0" smtClean="0">
                        <a:solidFill>
                          <a:schemeClr val="bg1"/>
                        </a:solidFill>
                        <a:latin typeface="Cambria Math" panose="02040503050406030204" pitchFamily="18" charset="0"/>
                      </a:rPr>
                      <m:t>𝑪</m:t>
                    </m:r>
                  </m:oMath>
                </a14:m>
                <a:r>
                  <a:rPr lang="en-US" dirty="0">
                    <a:solidFill>
                      <a:schemeClr val="bg1"/>
                    </a:solidFill>
                  </a:rPr>
                  <a:t> formed by placing the initial point of </a:t>
                </a:r>
                <a14:m>
                  <m:oMath xmlns:m="http://schemas.openxmlformats.org/officeDocument/2006/math">
                    <m:r>
                      <a:rPr lang="en-US" b="1" i="1" dirty="0" smtClean="0">
                        <a:solidFill>
                          <a:schemeClr val="bg1"/>
                        </a:solidFill>
                        <a:latin typeface="Cambria Math" panose="02040503050406030204" pitchFamily="18" charset="0"/>
                      </a:rPr>
                      <m:t>𝑩</m:t>
                    </m:r>
                  </m:oMath>
                </a14:m>
                <a:r>
                  <a:rPr lang="en-US" dirty="0">
                    <a:solidFill>
                      <a:schemeClr val="bg1"/>
                    </a:solidFill>
                  </a:rPr>
                  <a:t> on the terminal point of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and then joining the initial point of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to the terminal point of </a:t>
                </a:r>
                <a14:m>
                  <m:oMath xmlns:m="http://schemas.openxmlformats.org/officeDocument/2006/math">
                    <m:r>
                      <a:rPr lang="en-US" b="1" i="1" dirty="0" smtClean="0">
                        <a:solidFill>
                          <a:schemeClr val="bg1"/>
                        </a:solidFill>
                        <a:latin typeface="Cambria Math" panose="02040503050406030204" pitchFamily="18" charset="0"/>
                      </a:rPr>
                      <m:t>𝑩</m:t>
                    </m:r>
                  </m:oMath>
                </a14:m>
                <a:r>
                  <a:rPr lang="en-US" dirty="0">
                    <a:solidFill>
                      <a:schemeClr val="bg1"/>
                    </a:solidFill>
                  </a:rPr>
                  <a:t> (Fig.4). </a:t>
                </a:r>
              </a:p>
              <a:p>
                <a:r>
                  <a:rPr lang="en-US" dirty="0">
                    <a:solidFill>
                      <a:schemeClr val="bg1"/>
                    </a:solidFill>
                  </a:rPr>
                  <a:t>This sum is written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m:t>
                    </m:r>
                    <m:r>
                      <a:rPr lang="en-US" b="1" i="1" dirty="0" smtClean="0">
                        <a:solidFill>
                          <a:schemeClr val="bg1"/>
                        </a:solidFill>
                        <a:latin typeface="Cambria Math" panose="02040503050406030204" pitchFamily="18" charset="0"/>
                      </a:rPr>
                      <m:t>𝑩</m:t>
                    </m:r>
                  </m:oMath>
                </a14:m>
                <a:r>
                  <a:rPr lang="en-US" dirty="0">
                    <a:solidFill>
                      <a:schemeClr val="bg1"/>
                    </a:solidFill>
                  </a:rPr>
                  <a:t>, i.e. </a:t>
                </a:r>
                <a14:m>
                  <m:oMath xmlns:m="http://schemas.openxmlformats.org/officeDocument/2006/math">
                    <m:r>
                      <a:rPr lang="en-US" b="1" i="1" dirty="0" smtClean="0">
                        <a:solidFill>
                          <a:schemeClr val="bg1"/>
                        </a:solidFill>
                        <a:latin typeface="Cambria Math" panose="02040503050406030204" pitchFamily="18" charset="0"/>
                      </a:rPr>
                      <m:t>𝑪</m:t>
                    </m:r>
                    <m:r>
                      <a:rPr lang="en-US" b="1" i="1" dirty="0" smtClean="0">
                        <a:solidFill>
                          <a:schemeClr val="bg1"/>
                        </a:solidFill>
                        <a:latin typeface="Cambria Math" panose="02040503050406030204" pitchFamily="18" charset="0"/>
                      </a:rPr>
                      <m:t> = </m:t>
                    </m:r>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m:t>
                    </m:r>
                    <m:r>
                      <a:rPr lang="en-US" b="1" i="1" dirty="0" smtClean="0">
                        <a:solidFill>
                          <a:schemeClr val="bg1"/>
                        </a:solidFill>
                        <a:latin typeface="Cambria Math" panose="02040503050406030204" pitchFamily="18" charset="0"/>
                      </a:rPr>
                      <m:t>𝑩</m:t>
                    </m:r>
                  </m:oMath>
                </a14:m>
                <a:r>
                  <a:rPr lang="en-US" dirty="0">
                    <a:solidFill>
                      <a:schemeClr val="bg1"/>
                    </a:solidFill>
                  </a:rPr>
                  <a:t>.</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C75C4715-2DC3-41B9-B4EE-42683DD9E4CB}"/>
                  </a:ext>
                </a:extLst>
              </p:cNvPr>
              <p:cNvSpPr>
                <a:spLocks noGrp="1" noRot="1" noChangeAspect="1" noMove="1" noResize="1" noEditPoints="1" noAdjustHandles="1" noChangeArrowheads="1" noChangeShapeType="1" noTextEdit="1"/>
              </p:cNvSpPr>
              <p:nvPr>
                <p:ph idx="1"/>
              </p:nvPr>
            </p:nvSpPr>
            <p:spPr>
              <a:xfrm>
                <a:off x="838200" y="1480457"/>
                <a:ext cx="10515600" cy="4696506"/>
              </a:xfrm>
              <a:blipFill rotWithShape="0">
                <a:blip r:embed="rId2"/>
                <a:stretch>
                  <a:fillRect l="-1043" t="-2208"/>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24DD7E91-E306-431D-BA66-B50BDD3541FA}"/>
              </a:ext>
            </a:extLst>
          </p:cNvPr>
          <p:cNvPicPr>
            <a:picLocks noChangeAspect="1"/>
          </p:cNvPicPr>
          <p:nvPr/>
        </p:nvPicPr>
        <p:blipFill>
          <a:blip r:embed="rId3"/>
          <a:stretch>
            <a:fillRect/>
          </a:stretch>
        </p:blipFill>
        <p:spPr>
          <a:xfrm>
            <a:off x="3503067" y="3429000"/>
            <a:ext cx="4050167" cy="2855036"/>
          </a:xfrm>
          <a:prstGeom prst="rect">
            <a:avLst/>
          </a:prstGeom>
        </p:spPr>
      </p:pic>
      <p:sp>
        <p:nvSpPr>
          <p:cNvPr id="2" name="Footer Placeholder 1">
            <a:extLst>
              <a:ext uri="{FF2B5EF4-FFF2-40B4-BE49-F238E27FC236}">
                <a16:creationId xmlns:a16="http://schemas.microsoft.com/office/drawing/2014/main" id="{26F5940E-6EF6-4477-873B-3E9C7A960325}"/>
              </a:ext>
            </a:extLst>
          </p:cNvPr>
          <p:cNvSpPr>
            <a:spLocks noGrp="1"/>
          </p:cNvSpPr>
          <p:nvPr>
            <p:ph type="ftr" sz="quarter" idx="11"/>
          </p:nvPr>
        </p:nvSpPr>
        <p:spPr/>
        <p:txBody>
          <a:bodyPr/>
          <a:lstStyle/>
          <a:p>
            <a:endParaRPr lang="bn-BD" dirty="0">
              <a:solidFill>
                <a:schemeClr val="bg1"/>
              </a:solidFill>
            </a:endParaRPr>
          </a:p>
        </p:txBody>
      </p:sp>
      <p:sp>
        <p:nvSpPr>
          <p:cNvPr id="6" name="Slide Number Placeholder 5">
            <a:extLst>
              <a:ext uri="{FF2B5EF4-FFF2-40B4-BE49-F238E27FC236}">
                <a16:creationId xmlns:a16="http://schemas.microsoft.com/office/drawing/2014/main" id="{68FA79D2-6D55-401A-9A54-02C1E2D77845}"/>
              </a:ext>
            </a:extLst>
          </p:cNvPr>
          <p:cNvSpPr>
            <a:spLocks noGrp="1"/>
          </p:cNvSpPr>
          <p:nvPr>
            <p:ph type="sldNum" sz="quarter" idx="12"/>
          </p:nvPr>
        </p:nvSpPr>
        <p:spPr/>
        <p:txBody>
          <a:bodyPr/>
          <a:lstStyle/>
          <a:p>
            <a:fld id="{C38AB8D7-EAF5-4DEE-A11E-49EF0313E1D6}" type="slidenum">
              <a:rPr lang="bn-BD" smtClean="0">
                <a:solidFill>
                  <a:schemeClr val="bg1"/>
                </a:solidFill>
              </a:rPr>
              <a:t>6</a:t>
            </a:fld>
            <a:endParaRPr lang="bn-BD">
              <a:solidFill>
                <a:schemeClr val="bg1"/>
              </a:solidFill>
            </a:endParaRPr>
          </a:p>
        </p:txBody>
      </p:sp>
    </p:spTree>
    <p:extLst>
      <p:ext uri="{BB962C8B-B14F-4D97-AF65-F5344CB8AC3E}">
        <p14:creationId xmlns:p14="http://schemas.microsoft.com/office/powerpoint/2010/main" val="203002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77F75D-2CE9-4457-B3B9-C44B1898DDAF}"/>
              </a:ext>
            </a:extLst>
          </p:cNvPr>
          <p:cNvSpPr>
            <a:spLocks noGrp="1"/>
          </p:cNvSpPr>
          <p:nvPr>
            <p:ph type="title"/>
          </p:nvPr>
        </p:nvSpPr>
        <p:spPr>
          <a:xfrm>
            <a:off x="838200" y="365125"/>
            <a:ext cx="10515600" cy="868589"/>
          </a:xfrm>
        </p:spPr>
        <p:txBody>
          <a:bodyPr/>
          <a:lstStyle/>
          <a:p>
            <a:r>
              <a:rPr lang="en-US" b="1" dirty="0">
                <a:solidFill>
                  <a:schemeClr val="bg1"/>
                </a:solidFill>
              </a:rPr>
              <a:t>Subtraction of two vectors</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962949-BE43-4DBD-BAFA-D08756BFF686}"/>
                  </a:ext>
                </a:extLst>
              </p:cNvPr>
              <p:cNvSpPr>
                <a:spLocks noGrp="1"/>
              </p:cNvSpPr>
              <p:nvPr>
                <p:ph idx="1"/>
              </p:nvPr>
            </p:nvSpPr>
            <p:spPr>
              <a:xfrm>
                <a:off x="838200" y="1567543"/>
                <a:ext cx="10515600" cy="3077028"/>
              </a:xfrm>
            </p:spPr>
            <p:txBody>
              <a:bodyPr/>
              <a:lstStyle/>
              <a:p>
                <a:r>
                  <a:rPr lang="en-US" dirty="0" smtClean="0">
                    <a:solidFill>
                      <a:schemeClr val="bg1"/>
                    </a:solidFill>
                  </a:rPr>
                  <a:t>4. The difference of vectors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and </a:t>
                </a:r>
                <a14:m>
                  <m:oMath xmlns:m="http://schemas.openxmlformats.org/officeDocument/2006/math">
                    <m:r>
                      <a:rPr lang="en-US" b="1" i="1" dirty="0" smtClean="0">
                        <a:solidFill>
                          <a:schemeClr val="bg1"/>
                        </a:solidFill>
                        <a:latin typeface="Cambria Math" panose="02040503050406030204" pitchFamily="18" charset="0"/>
                      </a:rPr>
                      <m:t>𝑩</m:t>
                    </m:r>
                  </m:oMath>
                </a14:m>
                <a:r>
                  <a:rPr lang="en-US" dirty="0">
                    <a:solidFill>
                      <a:schemeClr val="bg1"/>
                    </a:solidFill>
                  </a:rPr>
                  <a:t>, represented by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 −</m:t>
                    </m:r>
                    <m:r>
                      <a:rPr lang="en-US" b="1" i="1" dirty="0" smtClean="0">
                        <a:solidFill>
                          <a:schemeClr val="bg1"/>
                        </a:solidFill>
                        <a:latin typeface="Cambria Math" panose="02040503050406030204" pitchFamily="18" charset="0"/>
                      </a:rPr>
                      <m:t>𝑩</m:t>
                    </m:r>
                  </m:oMath>
                </a14:m>
                <a:r>
                  <a:rPr lang="en-US" dirty="0">
                    <a:solidFill>
                      <a:schemeClr val="bg1"/>
                    </a:solidFill>
                  </a:rPr>
                  <a:t>, is that vector </a:t>
                </a:r>
                <a14:m>
                  <m:oMath xmlns:m="http://schemas.openxmlformats.org/officeDocument/2006/math">
                    <m:r>
                      <a:rPr lang="en-US" b="1" i="1" dirty="0" smtClean="0">
                        <a:solidFill>
                          <a:schemeClr val="bg1"/>
                        </a:solidFill>
                        <a:latin typeface="Cambria Math" panose="02040503050406030204" pitchFamily="18" charset="0"/>
                      </a:rPr>
                      <m:t>𝑪</m:t>
                    </m:r>
                  </m:oMath>
                </a14:m>
                <a:r>
                  <a:rPr lang="en-US" dirty="0">
                    <a:solidFill>
                      <a:schemeClr val="bg1"/>
                    </a:solidFill>
                  </a:rPr>
                  <a:t> which added to </a:t>
                </a:r>
                <a14:m>
                  <m:oMath xmlns:m="http://schemas.openxmlformats.org/officeDocument/2006/math">
                    <m:r>
                      <a:rPr lang="en-US" b="1" i="1" dirty="0" smtClean="0">
                        <a:solidFill>
                          <a:schemeClr val="bg1"/>
                        </a:solidFill>
                        <a:latin typeface="Cambria Math" panose="02040503050406030204" pitchFamily="18" charset="0"/>
                      </a:rPr>
                      <m:t>𝑩</m:t>
                    </m:r>
                  </m:oMath>
                </a14:m>
                <a:r>
                  <a:rPr lang="en-US" dirty="0">
                    <a:solidFill>
                      <a:schemeClr val="bg1"/>
                    </a:solidFill>
                  </a:rPr>
                  <a:t> yields vector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Equivalently,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 </m:t>
                    </m:r>
                    <m:r>
                      <a:rPr lang="en-US" b="1" i="1" dirty="0" smtClean="0">
                        <a:solidFill>
                          <a:schemeClr val="bg1"/>
                        </a:solidFill>
                        <a:latin typeface="Cambria Math" panose="02040503050406030204" pitchFamily="18" charset="0"/>
                      </a:rPr>
                      <m:t>𝑩</m:t>
                    </m:r>
                  </m:oMath>
                </a14:m>
                <a:r>
                  <a:rPr lang="en-US" dirty="0">
                    <a:solidFill>
                      <a:schemeClr val="bg1"/>
                    </a:solidFill>
                  </a:rPr>
                  <a:t> can be defined as the sum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 + (−</m:t>
                    </m:r>
                    <m:r>
                      <a:rPr lang="en-US" b="1" i="1" dirty="0" smtClean="0">
                        <a:solidFill>
                          <a:schemeClr val="bg1"/>
                        </a:solidFill>
                        <a:latin typeface="Cambria Math" panose="02040503050406030204" pitchFamily="18" charset="0"/>
                      </a:rPr>
                      <m:t>𝑩</m:t>
                    </m:r>
                    <m:r>
                      <a:rPr lang="en-US" b="1" i="1" dirty="0" smtClean="0">
                        <a:solidFill>
                          <a:schemeClr val="bg1"/>
                        </a:solidFill>
                        <a:latin typeface="Cambria Math" panose="02040503050406030204" pitchFamily="18" charset="0"/>
                      </a:rPr>
                      <m:t>).</m:t>
                    </m:r>
                  </m:oMath>
                </a14:m>
                <a:endParaRPr lang="en-US" b="1" dirty="0">
                  <a:solidFill>
                    <a:schemeClr val="bg1"/>
                  </a:solidFill>
                </a:endParaRPr>
              </a:p>
              <a:p>
                <a:r>
                  <a:rPr lang="en-US" dirty="0">
                    <a:solidFill>
                      <a:schemeClr val="bg1"/>
                    </a:solidFill>
                  </a:rPr>
                  <a:t>If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 = </m:t>
                    </m:r>
                    <m:r>
                      <a:rPr lang="en-US" b="1" i="1" dirty="0" smtClean="0">
                        <a:solidFill>
                          <a:schemeClr val="bg1"/>
                        </a:solidFill>
                        <a:latin typeface="Cambria Math" panose="02040503050406030204" pitchFamily="18" charset="0"/>
                      </a:rPr>
                      <m:t>𝑩</m:t>
                    </m:r>
                  </m:oMath>
                </a14:m>
                <a:r>
                  <a:rPr lang="en-US" dirty="0">
                    <a:solidFill>
                      <a:schemeClr val="bg1"/>
                    </a:solidFill>
                  </a:rPr>
                  <a:t>, then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m:t>
                    </m:r>
                    <m:r>
                      <a:rPr lang="en-US" b="1" i="1" dirty="0" smtClean="0">
                        <a:solidFill>
                          <a:schemeClr val="bg1"/>
                        </a:solidFill>
                        <a:latin typeface="Cambria Math" panose="02040503050406030204" pitchFamily="18" charset="0"/>
                      </a:rPr>
                      <m:t>𝑩</m:t>
                    </m:r>
                  </m:oMath>
                </a14:m>
                <a:r>
                  <a:rPr lang="en-US" dirty="0">
                    <a:solidFill>
                      <a:schemeClr val="bg1"/>
                    </a:solidFill>
                  </a:rPr>
                  <a:t> is defined as the null or zero vector and is represented by the symbol </a:t>
                </a:r>
                <a14:m>
                  <m:oMath xmlns:m="http://schemas.openxmlformats.org/officeDocument/2006/math">
                    <m:r>
                      <a:rPr lang="en-US" b="1" i="1" dirty="0" smtClean="0">
                        <a:solidFill>
                          <a:schemeClr val="bg1"/>
                        </a:solidFill>
                        <a:latin typeface="Cambria Math" panose="02040503050406030204" pitchFamily="18" charset="0"/>
                      </a:rPr>
                      <m:t>𝟎</m:t>
                    </m:r>
                  </m:oMath>
                </a14:m>
                <a:r>
                  <a:rPr lang="en-US" dirty="0">
                    <a:solidFill>
                      <a:schemeClr val="bg1"/>
                    </a:solidFill>
                  </a:rPr>
                  <a:t> or simply </a:t>
                </a:r>
                <a14:m>
                  <m:oMath xmlns:m="http://schemas.openxmlformats.org/officeDocument/2006/math">
                    <m:r>
                      <a:rPr lang="en-US" b="1" i="1" dirty="0" smtClean="0">
                        <a:solidFill>
                          <a:schemeClr val="bg1"/>
                        </a:solidFill>
                        <a:latin typeface="Cambria Math" panose="02040503050406030204" pitchFamily="18" charset="0"/>
                      </a:rPr>
                      <m:t>𝟎</m:t>
                    </m:r>
                  </m:oMath>
                </a14:m>
                <a:r>
                  <a:rPr lang="en-US" dirty="0">
                    <a:solidFill>
                      <a:schemeClr val="bg1"/>
                    </a:solidFill>
                  </a:rPr>
                  <a:t>. </a:t>
                </a:r>
              </a:p>
              <a:p>
                <a:r>
                  <a:rPr lang="en-US" dirty="0">
                    <a:solidFill>
                      <a:schemeClr val="bg1"/>
                    </a:solidFill>
                  </a:rPr>
                  <a:t>It has zero magnitude and no specific direction.</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1A962949-BE43-4DBD-BAFA-D08756BFF686}"/>
                  </a:ext>
                </a:extLst>
              </p:cNvPr>
              <p:cNvSpPr>
                <a:spLocks noGrp="1" noRot="1" noChangeAspect="1" noMove="1" noResize="1" noEditPoints="1" noAdjustHandles="1" noChangeArrowheads="1" noChangeShapeType="1" noTextEdit="1"/>
              </p:cNvSpPr>
              <p:nvPr>
                <p:ph idx="1"/>
              </p:nvPr>
            </p:nvSpPr>
            <p:spPr>
              <a:xfrm>
                <a:off x="838200" y="1567543"/>
                <a:ext cx="10515600" cy="3077028"/>
              </a:xfrm>
              <a:blipFill rotWithShape="0">
                <a:blip r:embed="rId2"/>
                <a:stretch>
                  <a:fillRect l="-1043" t="-3168"/>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CEC522F-3D7A-434E-9DC7-01FFEEAA8F0B}"/>
              </a:ext>
            </a:extLst>
          </p:cNvPr>
          <p:cNvSpPr>
            <a:spLocks noGrp="1"/>
          </p:cNvSpPr>
          <p:nvPr>
            <p:ph type="ftr" sz="quarter" idx="11"/>
          </p:nvPr>
        </p:nvSpPr>
        <p:spPr/>
        <p:txBody>
          <a:bodyPr/>
          <a:lstStyle/>
          <a:p>
            <a:endParaRPr lang="bn-BD" dirty="0">
              <a:solidFill>
                <a:schemeClr val="bg1"/>
              </a:solidFill>
            </a:endParaRPr>
          </a:p>
        </p:txBody>
      </p:sp>
      <p:sp>
        <p:nvSpPr>
          <p:cNvPr id="5" name="Slide Number Placeholder 4">
            <a:extLst>
              <a:ext uri="{FF2B5EF4-FFF2-40B4-BE49-F238E27FC236}">
                <a16:creationId xmlns:a16="http://schemas.microsoft.com/office/drawing/2014/main" id="{A9B07A4E-0620-488D-9B99-C2E5BF195E6D}"/>
              </a:ext>
            </a:extLst>
          </p:cNvPr>
          <p:cNvSpPr>
            <a:spLocks noGrp="1"/>
          </p:cNvSpPr>
          <p:nvPr>
            <p:ph type="sldNum" sz="quarter" idx="12"/>
          </p:nvPr>
        </p:nvSpPr>
        <p:spPr/>
        <p:txBody>
          <a:bodyPr/>
          <a:lstStyle/>
          <a:p>
            <a:fld id="{C38AB8D7-EAF5-4DEE-A11E-49EF0313E1D6}" type="slidenum">
              <a:rPr lang="bn-BD" smtClean="0">
                <a:solidFill>
                  <a:schemeClr val="bg1"/>
                </a:solidFill>
              </a:rPr>
              <a:t>7</a:t>
            </a:fld>
            <a:endParaRPr lang="bn-BD">
              <a:solidFill>
                <a:schemeClr val="bg1"/>
              </a:solidFill>
            </a:endParaRPr>
          </a:p>
        </p:txBody>
      </p:sp>
    </p:spTree>
    <p:extLst>
      <p:ext uri="{BB962C8B-B14F-4D97-AF65-F5344CB8AC3E}">
        <p14:creationId xmlns:p14="http://schemas.microsoft.com/office/powerpoint/2010/main" val="53932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2741-3B43-4E61-B21A-2D959A3AF2C2}"/>
              </a:ext>
            </a:extLst>
          </p:cNvPr>
          <p:cNvSpPr>
            <a:spLocks noGrp="1"/>
          </p:cNvSpPr>
          <p:nvPr>
            <p:ph type="title"/>
          </p:nvPr>
        </p:nvSpPr>
        <p:spPr>
          <a:xfrm>
            <a:off x="838200" y="365126"/>
            <a:ext cx="10515600" cy="883104"/>
          </a:xfrm>
        </p:spPr>
        <p:txBody>
          <a:bodyPr/>
          <a:lstStyle/>
          <a:p>
            <a:r>
              <a:rPr lang="en-US" b="1" dirty="0">
                <a:solidFill>
                  <a:schemeClr val="bg1"/>
                </a:solidFill>
              </a:rPr>
              <a:t>Unit Vector</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419796-E75A-4699-A5A9-633453EBA3A3}"/>
                  </a:ext>
                </a:extLst>
              </p:cNvPr>
              <p:cNvSpPr>
                <a:spLocks noGrp="1"/>
              </p:cNvSpPr>
              <p:nvPr>
                <p:ph idx="1"/>
              </p:nvPr>
            </p:nvSpPr>
            <p:spPr>
              <a:xfrm>
                <a:off x="838200" y="1248230"/>
                <a:ext cx="10515600" cy="3091541"/>
              </a:xfrm>
            </p:spPr>
            <p:txBody>
              <a:bodyPr/>
              <a:lstStyle/>
              <a:p>
                <a:r>
                  <a:rPr lang="en-US" b="1" dirty="0" smtClean="0">
                    <a:solidFill>
                      <a:schemeClr val="bg1"/>
                    </a:solidFill>
                  </a:rPr>
                  <a:t>A UNIT VECTOR </a:t>
                </a:r>
                <a:r>
                  <a:rPr lang="en-US" dirty="0">
                    <a:solidFill>
                      <a:schemeClr val="bg1"/>
                    </a:solidFill>
                  </a:rPr>
                  <a:t>is a vector having unit magnitude, if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is a vector with magnitude </a:t>
                </a:r>
                <a14:m>
                  <m:oMath xmlns:m="http://schemas.openxmlformats.org/officeDocument/2006/math">
                    <m:r>
                      <a:rPr lang="en-US" b="0" i="0" dirty="0" smtClean="0">
                        <a:solidFill>
                          <a:schemeClr val="bg1"/>
                        </a:solidFill>
                        <a:latin typeface="Cambria Math" panose="02040503050406030204" pitchFamily="18" charset="0"/>
                      </a:rPr>
                      <m:t>|</m:t>
                    </m:r>
                    <m:r>
                      <a:rPr lang="en-US" i="1" dirty="0" smtClean="0">
                        <a:solidFill>
                          <a:schemeClr val="bg1"/>
                        </a:solidFill>
                        <a:latin typeface="Cambria Math" panose="02040503050406030204" pitchFamily="18" charset="0"/>
                      </a:rPr>
                      <m:t>𝐴</m:t>
                    </m:r>
                    <m:r>
                      <a:rPr lang="en-US" b="0" i="1" dirty="0" smtClean="0">
                        <a:solidFill>
                          <a:schemeClr val="bg1"/>
                        </a:solidFill>
                        <a:latin typeface="Cambria Math" panose="02040503050406030204" pitchFamily="18" charset="0"/>
                      </a:rPr>
                      <m:t>|≠</m:t>
                    </m:r>
                    <m:r>
                      <a:rPr lang="en-US" i="1" dirty="0" smtClean="0">
                        <a:solidFill>
                          <a:schemeClr val="bg1"/>
                        </a:solidFill>
                        <a:latin typeface="Cambria Math" panose="02040503050406030204" pitchFamily="18" charset="0"/>
                      </a:rPr>
                      <m:t>0</m:t>
                    </m:r>
                  </m:oMath>
                </a14:m>
                <a:r>
                  <a:rPr lang="en-US" dirty="0">
                    <a:solidFill>
                      <a:schemeClr val="bg1"/>
                    </a:solidFill>
                  </a:rPr>
                  <a:t>, then </a:t>
                </a:r>
                <a14:m>
                  <m:oMath xmlns:m="http://schemas.openxmlformats.org/officeDocument/2006/math">
                    <m:f>
                      <m:fPr>
                        <m:ctrlPr>
                          <a:rPr lang="en-US" b="1" i="1" dirty="0" smtClean="0">
                            <a:solidFill>
                              <a:schemeClr val="bg1"/>
                            </a:solidFill>
                            <a:latin typeface="Cambria Math" panose="02040503050406030204" pitchFamily="18" charset="0"/>
                          </a:rPr>
                        </m:ctrlPr>
                      </m:fPr>
                      <m:num>
                        <m:r>
                          <a:rPr lang="en-US" b="1" i="1" dirty="0" smtClean="0">
                            <a:solidFill>
                              <a:schemeClr val="bg1"/>
                            </a:solidFill>
                            <a:latin typeface="Cambria Math" panose="02040503050406030204" pitchFamily="18" charset="0"/>
                          </a:rPr>
                          <m:t>𝑨</m:t>
                        </m:r>
                      </m:num>
                      <m:den>
                        <m:d>
                          <m:dPr>
                            <m:begChr m:val="|"/>
                            <m:endChr m:val="|"/>
                            <m:ctrlPr>
                              <a:rPr lang="en-US" b="0" i="1" dirty="0" smtClean="0">
                                <a:solidFill>
                                  <a:schemeClr val="bg1"/>
                                </a:solidFill>
                                <a:latin typeface="Cambria Math" panose="02040503050406030204" pitchFamily="18" charset="0"/>
                              </a:rPr>
                            </m:ctrlPr>
                          </m:dPr>
                          <m:e>
                            <m:r>
                              <a:rPr lang="en-US" i="1" dirty="0" smtClean="0">
                                <a:solidFill>
                                  <a:schemeClr val="bg1"/>
                                </a:solidFill>
                                <a:latin typeface="Cambria Math" panose="02040503050406030204" pitchFamily="18" charset="0"/>
                              </a:rPr>
                              <m:t>𝐴</m:t>
                            </m:r>
                          </m:e>
                        </m:d>
                      </m:den>
                    </m:f>
                  </m:oMath>
                </a14:m>
                <a:r>
                  <a:rPr lang="en-US" dirty="0">
                    <a:solidFill>
                      <a:schemeClr val="bg1"/>
                    </a:solidFill>
                  </a:rPr>
                  <a:t>  is a unit vector having the same direction as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a:t>
                </a:r>
              </a:p>
              <a:p>
                <a:r>
                  <a:rPr lang="en-US" dirty="0">
                    <a:solidFill>
                      <a:schemeClr val="bg1"/>
                    </a:solidFill>
                  </a:rPr>
                  <a:t>Any vector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can be represented by a unit vector </a:t>
                </a:r>
                <a14:m>
                  <m:oMath xmlns:m="http://schemas.openxmlformats.org/officeDocument/2006/math">
                    <m:r>
                      <a:rPr lang="en-US" b="1" i="1" dirty="0" smtClean="0">
                        <a:solidFill>
                          <a:schemeClr val="bg1"/>
                        </a:solidFill>
                        <a:latin typeface="Cambria Math" panose="02040503050406030204" pitchFamily="18" charset="0"/>
                      </a:rPr>
                      <m:t>𝒂</m:t>
                    </m:r>
                  </m:oMath>
                </a14:m>
                <a:r>
                  <a:rPr lang="en-US" dirty="0">
                    <a:solidFill>
                      <a:schemeClr val="bg1"/>
                    </a:solidFill>
                  </a:rPr>
                  <a:t> in the direction of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multiplied by the magnitude of </a:t>
                </a:r>
                <a14:m>
                  <m:oMath xmlns:m="http://schemas.openxmlformats.org/officeDocument/2006/math">
                    <m:r>
                      <a:rPr lang="en-US" b="1" i="1" dirty="0" smtClean="0">
                        <a:solidFill>
                          <a:schemeClr val="bg1"/>
                        </a:solidFill>
                        <a:latin typeface="Cambria Math" panose="02040503050406030204" pitchFamily="18" charset="0"/>
                      </a:rPr>
                      <m:t>𝑨</m:t>
                    </m:r>
                  </m:oMath>
                </a14:m>
                <a:r>
                  <a:rPr lang="en-US" dirty="0">
                    <a:solidFill>
                      <a:schemeClr val="bg1"/>
                    </a:solidFill>
                  </a:rPr>
                  <a:t>. </a:t>
                </a:r>
              </a:p>
              <a:p>
                <a:r>
                  <a:rPr lang="en-US" dirty="0">
                    <a:solidFill>
                      <a:schemeClr val="bg1"/>
                    </a:solidFill>
                  </a:rPr>
                  <a:t>In symbols, </a:t>
                </a:r>
                <a14:m>
                  <m:oMath xmlns:m="http://schemas.openxmlformats.org/officeDocument/2006/math">
                    <m:r>
                      <a:rPr lang="en-US" b="1" i="1" dirty="0" smtClean="0">
                        <a:solidFill>
                          <a:schemeClr val="bg1"/>
                        </a:solidFill>
                        <a:latin typeface="Cambria Math" panose="02040503050406030204" pitchFamily="18" charset="0"/>
                      </a:rPr>
                      <m:t>𝑨</m:t>
                    </m:r>
                    <m:r>
                      <a:rPr lang="en-US" b="1" i="1" dirty="0" smtClean="0">
                        <a:solidFill>
                          <a:schemeClr val="bg1"/>
                        </a:solidFill>
                        <a:latin typeface="Cambria Math" panose="02040503050406030204" pitchFamily="18" charset="0"/>
                      </a:rPr>
                      <m:t> </m:t>
                    </m:r>
                    <m:r>
                      <a:rPr lang="en-US" i="1" dirty="0" smtClean="0">
                        <a:solidFill>
                          <a:schemeClr val="bg1"/>
                        </a:solidFill>
                        <a:latin typeface="Cambria Math" panose="02040503050406030204" pitchFamily="18" charset="0"/>
                      </a:rPr>
                      <m:t>= </m:t>
                    </m:r>
                    <m:r>
                      <a:rPr lang="en-US" i="1" dirty="0" smtClean="0">
                        <a:solidFill>
                          <a:schemeClr val="bg1"/>
                        </a:solidFill>
                        <a:latin typeface="Cambria Math" panose="02040503050406030204" pitchFamily="18" charset="0"/>
                      </a:rPr>
                      <m:t>𝐴</m:t>
                    </m:r>
                    <m:r>
                      <a:rPr lang="en-US" b="1" i="1" dirty="0" smtClean="0">
                        <a:solidFill>
                          <a:schemeClr val="bg1"/>
                        </a:solidFill>
                        <a:latin typeface="Cambria Math" panose="02040503050406030204" pitchFamily="18" charset="0"/>
                      </a:rPr>
                      <m:t>𝒂</m:t>
                    </m:r>
                  </m:oMath>
                </a14:m>
                <a:r>
                  <a:rPr lang="en-US" dirty="0">
                    <a:solidFill>
                      <a:schemeClr val="bg1"/>
                    </a:solidFill>
                  </a:rPr>
                  <a:t>.</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D9419796-E75A-4699-A5A9-633453EBA3A3}"/>
                  </a:ext>
                </a:extLst>
              </p:cNvPr>
              <p:cNvSpPr>
                <a:spLocks noGrp="1" noRot="1" noChangeAspect="1" noMove="1" noResize="1" noEditPoints="1" noAdjustHandles="1" noChangeArrowheads="1" noChangeShapeType="1" noTextEdit="1"/>
              </p:cNvSpPr>
              <p:nvPr>
                <p:ph idx="1"/>
              </p:nvPr>
            </p:nvSpPr>
            <p:spPr>
              <a:xfrm>
                <a:off x="838200" y="1248230"/>
                <a:ext cx="10515600" cy="3091541"/>
              </a:xfrm>
              <a:blipFill rotWithShape="0">
                <a:blip r:embed="rId2"/>
                <a:stretch>
                  <a:fillRect l="-1043" t="-3353" r="-1913"/>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BDE09D4-3F92-497E-8CE3-413B1DB22A80}"/>
              </a:ext>
            </a:extLst>
          </p:cNvPr>
          <p:cNvSpPr>
            <a:spLocks noGrp="1"/>
          </p:cNvSpPr>
          <p:nvPr>
            <p:ph type="ftr" sz="quarter" idx="11"/>
          </p:nvPr>
        </p:nvSpPr>
        <p:spPr/>
        <p:txBody>
          <a:bodyPr/>
          <a:lstStyle/>
          <a:p>
            <a:endParaRPr lang="bn-BD" dirty="0">
              <a:solidFill>
                <a:schemeClr val="bg1"/>
              </a:solidFill>
            </a:endParaRPr>
          </a:p>
        </p:txBody>
      </p:sp>
      <p:sp>
        <p:nvSpPr>
          <p:cNvPr id="5" name="Slide Number Placeholder 4">
            <a:extLst>
              <a:ext uri="{FF2B5EF4-FFF2-40B4-BE49-F238E27FC236}">
                <a16:creationId xmlns:a16="http://schemas.microsoft.com/office/drawing/2014/main" id="{0E5C03E2-3EBC-496E-B5D9-1E20309B0B3C}"/>
              </a:ext>
            </a:extLst>
          </p:cNvPr>
          <p:cNvSpPr>
            <a:spLocks noGrp="1"/>
          </p:cNvSpPr>
          <p:nvPr>
            <p:ph type="sldNum" sz="quarter" idx="12"/>
          </p:nvPr>
        </p:nvSpPr>
        <p:spPr/>
        <p:txBody>
          <a:bodyPr/>
          <a:lstStyle/>
          <a:p>
            <a:fld id="{C38AB8D7-EAF5-4DEE-A11E-49EF0313E1D6}" type="slidenum">
              <a:rPr lang="bn-BD" smtClean="0">
                <a:solidFill>
                  <a:schemeClr val="bg1"/>
                </a:solidFill>
              </a:rPr>
              <a:t>8</a:t>
            </a:fld>
            <a:endParaRPr lang="bn-BD">
              <a:solidFill>
                <a:schemeClr val="bg1"/>
              </a:solidFill>
            </a:endParaRPr>
          </a:p>
        </p:txBody>
      </p:sp>
    </p:spTree>
    <p:extLst>
      <p:ext uri="{BB962C8B-B14F-4D97-AF65-F5344CB8AC3E}">
        <p14:creationId xmlns:p14="http://schemas.microsoft.com/office/powerpoint/2010/main" val="63444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17EBB-398A-4E1F-83AC-40198EB77BD1}"/>
              </a:ext>
            </a:extLst>
          </p:cNvPr>
          <p:cNvSpPr>
            <a:spLocks noGrp="1"/>
          </p:cNvSpPr>
          <p:nvPr>
            <p:ph type="title"/>
          </p:nvPr>
        </p:nvSpPr>
        <p:spPr>
          <a:xfrm>
            <a:off x="838200" y="365125"/>
            <a:ext cx="10515600" cy="737961"/>
          </a:xfrm>
        </p:spPr>
        <p:txBody>
          <a:bodyPr/>
          <a:lstStyle/>
          <a:p>
            <a:r>
              <a:rPr lang="en-US" b="1" dirty="0">
                <a:solidFill>
                  <a:schemeClr val="bg1"/>
                </a:solidFill>
              </a:rPr>
              <a:t>RECTANGULAR UNIT VECTORS</a:t>
            </a:r>
            <a:endParaRPr lang="bn-BD"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0442C0-A6D1-4F43-9838-9570C8B882F5}"/>
                  </a:ext>
                </a:extLst>
              </p:cNvPr>
              <p:cNvSpPr>
                <a:spLocks noGrp="1"/>
              </p:cNvSpPr>
              <p:nvPr>
                <p:ph idx="1"/>
              </p:nvPr>
            </p:nvSpPr>
            <p:spPr>
              <a:xfrm>
                <a:off x="838200" y="1465943"/>
                <a:ext cx="7202714" cy="4621348"/>
              </a:xfrm>
            </p:spPr>
            <p:txBody>
              <a:bodyPr>
                <a:normAutofit/>
              </a:bodyPr>
              <a:lstStyle/>
              <a:p>
                <a:r>
                  <a:rPr lang="en-US" b="1" dirty="0" smtClean="0">
                    <a:solidFill>
                      <a:schemeClr val="bg1"/>
                    </a:solidFill>
                  </a:rPr>
                  <a:t>THE RECTANGULAR UNIT VECTORS </a:t>
                </a:r>
                <a14:m>
                  <m:oMath xmlns:m="http://schemas.openxmlformats.org/officeDocument/2006/math">
                    <m:r>
                      <a:rPr lang="en-US" b="1" i="0" dirty="0" smtClean="0">
                        <a:solidFill>
                          <a:schemeClr val="bg1"/>
                        </a:solidFill>
                        <a:latin typeface="Cambria Math" panose="02040503050406030204" pitchFamily="18" charset="0"/>
                      </a:rPr>
                      <m:t>𝐢</m:t>
                    </m:r>
                    <m:r>
                      <a:rPr lang="en-US" i="0" dirty="0">
                        <a:solidFill>
                          <a:schemeClr val="bg1"/>
                        </a:solidFill>
                        <a:latin typeface="Cambria Math" panose="02040503050406030204" pitchFamily="18" charset="0"/>
                      </a:rPr>
                      <m:t>, </m:t>
                    </m:r>
                    <m:r>
                      <a:rPr lang="en-US" b="1" i="0" dirty="0">
                        <a:solidFill>
                          <a:schemeClr val="bg1"/>
                        </a:solidFill>
                        <a:latin typeface="Cambria Math" panose="02040503050406030204" pitchFamily="18" charset="0"/>
                      </a:rPr>
                      <m:t>𝐣</m:t>
                    </m:r>
                    <m:r>
                      <a:rPr lang="en-US" i="0" dirty="0">
                        <a:solidFill>
                          <a:schemeClr val="bg1"/>
                        </a:solidFill>
                        <a:latin typeface="Cambria Math" panose="02040503050406030204" pitchFamily="18" charset="0"/>
                      </a:rPr>
                      <m:t>, </m:t>
                    </m:r>
                    <m:r>
                      <a:rPr lang="en-US" b="1" i="0" dirty="0">
                        <a:solidFill>
                          <a:schemeClr val="bg1"/>
                        </a:solidFill>
                        <a:latin typeface="Cambria Math" panose="02040503050406030204" pitchFamily="18" charset="0"/>
                      </a:rPr>
                      <m:t>𝐤</m:t>
                    </m:r>
                  </m:oMath>
                </a14:m>
                <a:r>
                  <a:rPr lang="en-US" dirty="0">
                    <a:solidFill>
                      <a:schemeClr val="bg1"/>
                    </a:solidFill>
                  </a:rPr>
                  <a:t>. </a:t>
                </a:r>
              </a:p>
              <a:p>
                <a:r>
                  <a:rPr lang="en-US" dirty="0">
                    <a:solidFill>
                      <a:schemeClr val="bg1"/>
                    </a:solidFill>
                  </a:rPr>
                  <a:t>An important set of unit vectors are those having the directions of the positive </a:t>
                </a:r>
                <a14:m>
                  <m:oMath xmlns:m="http://schemas.openxmlformats.org/officeDocument/2006/math">
                    <m:r>
                      <a:rPr lang="en-US" i="1" dirty="0" smtClean="0">
                        <a:solidFill>
                          <a:schemeClr val="bg1"/>
                        </a:solidFill>
                        <a:latin typeface="Cambria Math" panose="02040503050406030204" pitchFamily="18" charset="0"/>
                      </a:rPr>
                      <m:t>𝑥</m:t>
                    </m:r>
                    <m:r>
                      <a:rPr lang="en-US" i="1" dirty="0">
                        <a:solidFill>
                          <a:schemeClr val="bg1"/>
                        </a:solidFill>
                        <a:latin typeface="Cambria Math" panose="02040503050406030204" pitchFamily="18" charset="0"/>
                      </a:rPr>
                      <m:t>, </m:t>
                    </m:r>
                    <m:r>
                      <a:rPr lang="en-US" i="1" dirty="0">
                        <a:solidFill>
                          <a:schemeClr val="bg1"/>
                        </a:solidFill>
                        <a:latin typeface="Cambria Math" panose="02040503050406030204" pitchFamily="18" charset="0"/>
                      </a:rPr>
                      <m:t>𝑦</m:t>
                    </m:r>
                    <m:r>
                      <a:rPr lang="en-US" i="1" dirty="0">
                        <a:solidFill>
                          <a:schemeClr val="bg1"/>
                        </a:solidFill>
                        <a:latin typeface="Cambria Math" panose="02040503050406030204" pitchFamily="18" charset="0"/>
                      </a:rPr>
                      <m:t>, </m:t>
                    </m:r>
                  </m:oMath>
                </a14:m>
                <a:r>
                  <a:rPr lang="en-US" dirty="0">
                    <a:solidFill>
                      <a:schemeClr val="bg1"/>
                    </a:solidFill>
                  </a:rPr>
                  <a:t>and </a:t>
                </a:r>
                <a14:m>
                  <m:oMath xmlns:m="http://schemas.openxmlformats.org/officeDocument/2006/math">
                    <m:r>
                      <a:rPr lang="en-US" i="1" dirty="0" smtClean="0">
                        <a:solidFill>
                          <a:schemeClr val="bg1"/>
                        </a:solidFill>
                        <a:latin typeface="Cambria Math" panose="02040503050406030204" pitchFamily="18" charset="0"/>
                      </a:rPr>
                      <m:t>𝑧</m:t>
                    </m:r>
                  </m:oMath>
                </a14:m>
                <a:r>
                  <a:rPr lang="en-US" dirty="0">
                    <a:solidFill>
                      <a:schemeClr val="bg1"/>
                    </a:solidFill>
                  </a:rPr>
                  <a:t> axes of a three dimensional rectangular coordinate system, and are denoted respectively by </a:t>
                </a:r>
                <a14:m>
                  <m:oMath xmlns:m="http://schemas.openxmlformats.org/officeDocument/2006/math">
                    <m:r>
                      <a:rPr lang="en-US" b="1" i="0" dirty="0" smtClean="0">
                        <a:solidFill>
                          <a:schemeClr val="bg1"/>
                        </a:solidFill>
                        <a:latin typeface="Cambria Math" panose="02040503050406030204" pitchFamily="18" charset="0"/>
                      </a:rPr>
                      <m:t>𝐢</m:t>
                    </m:r>
                    <m:r>
                      <a:rPr lang="en-US" b="1" i="0" dirty="0">
                        <a:solidFill>
                          <a:schemeClr val="bg1"/>
                        </a:solidFill>
                        <a:latin typeface="Cambria Math" panose="02040503050406030204" pitchFamily="18" charset="0"/>
                      </a:rPr>
                      <m:t>, </m:t>
                    </m:r>
                    <m:r>
                      <a:rPr lang="en-US" b="1" i="0" dirty="0">
                        <a:solidFill>
                          <a:schemeClr val="bg1"/>
                        </a:solidFill>
                        <a:latin typeface="Cambria Math" panose="02040503050406030204" pitchFamily="18" charset="0"/>
                      </a:rPr>
                      <m:t>𝐣</m:t>
                    </m:r>
                    <m:r>
                      <a:rPr lang="en-US" i="0" dirty="0">
                        <a:solidFill>
                          <a:schemeClr val="bg1"/>
                        </a:solidFill>
                        <a:latin typeface="Cambria Math" panose="02040503050406030204" pitchFamily="18" charset="0"/>
                      </a:rPr>
                      <m:t>, </m:t>
                    </m:r>
                  </m:oMath>
                </a14:m>
                <a:r>
                  <a:rPr lang="en-US" dirty="0">
                    <a:solidFill>
                      <a:schemeClr val="bg1"/>
                    </a:solidFill>
                  </a:rPr>
                  <a:t>and </a:t>
                </a:r>
                <a14:m>
                  <m:oMath xmlns:m="http://schemas.openxmlformats.org/officeDocument/2006/math">
                    <m:r>
                      <a:rPr lang="en-US" b="1" i="0" dirty="0" smtClean="0">
                        <a:solidFill>
                          <a:schemeClr val="bg1"/>
                        </a:solidFill>
                        <a:latin typeface="Cambria Math" panose="02040503050406030204" pitchFamily="18" charset="0"/>
                      </a:rPr>
                      <m:t>𝐤</m:t>
                    </m:r>
                  </m:oMath>
                </a14:m>
                <a:r>
                  <a:rPr lang="en-US" dirty="0">
                    <a:solidFill>
                      <a:schemeClr val="bg1"/>
                    </a:solidFill>
                  </a:rPr>
                  <a:t> (Fig.5).</a:t>
                </a:r>
                <a:endParaRPr lang="bn-BD" dirty="0">
                  <a:solidFill>
                    <a:schemeClr val="bg1"/>
                  </a:solidFill>
                </a:endParaRPr>
              </a:p>
            </p:txBody>
          </p:sp>
        </mc:Choice>
        <mc:Fallback xmlns="">
          <p:sp>
            <p:nvSpPr>
              <p:cNvPr id="3" name="Content Placeholder 2">
                <a:extLst>
                  <a:ext uri="{FF2B5EF4-FFF2-40B4-BE49-F238E27FC236}">
                    <a16:creationId xmlns:a16="http://schemas.microsoft.com/office/drawing/2014/main" xmlns:a14="http://schemas.microsoft.com/office/drawing/2010/main" xmlns="" id="{110442C0-A6D1-4F43-9838-9570C8B882F5}"/>
                  </a:ext>
                </a:extLst>
              </p:cNvPr>
              <p:cNvSpPr>
                <a:spLocks noGrp="1" noRot="1" noChangeAspect="1" noMove="1" noResize="1" noEditPoints="1" noAdjustHandles="1" noChangeArrowheads="1" noChangeShapeType="1" noTextEdit="1"/>
              </p:cNvSpPr>
              <p:nvPr>
                <p:ph idx="1"/>
              </p:nvPr>
            </p:nvSpPr>
            <p:spPr>
              <a:xfrm>
                <a:off x="838200" y="1465943"/>
                <a:ext cx="7202714" cy="4621348"/>
              </a:xfrm>
              <a:blipFill rotWithShape="0">
                <a:blip r:embed="rId2"/>
                <a:stretch>
                  <a:fillRect l="-1524" t="-2108"/>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F430017A-B99E-4079-B6F0-FBE8D0F81DF2}"/>
              </a:ext>
            </a:extLst>
          </p:cNvPr>
          <p:cNvPicPr>
            <a:picLocks noChangeAspect="1"/>
          </p:cNvPicPr>
          <p:nvPr/>
        </p:nvPicPr>
        <p:blipFill>
          <a:blip r:embed="rId3"/>
          <a:stretch>
            <a:fillRect/>
          </a:stretch>
        </p:blipFill>
        <p:spPr>
          <a:xfrm>
            <a:off x="8207788" y="1884724"/>
            <a:ext cx="3146012" cy="3713026"/>
          </a:xfrm>
          <a:prstGeom prst="rect">
            <a:avLst/>
          </a:prstGeom>
        </p:spPr>
      </p:pic>
      <p:sp>
        <p:nvSpPr>
          <p:cNvPr id="5" name="Footer Placeholder 4">
            <a:extLst>
              <a:ext uri="{FF2B5EF4-FFF2-40B4-BE49-F238E27FC236}">
                <a16:creationId xmlns:a16="http://schemas.microsoft.com/office/drawing/2014/main" id="{2B622606-DB78-4ED2-90A6-C59F8BC6E82D}"/>
              </a:ext>
            </a:extLst>
          </p:cNvPr>
          <p:cNvSpPr>
            <a:spLocks noGrp="1"/>
          </p:cNvSpPr>
          <p:nvPr>
            <p:ph type="ftr" sz="quarter" idx="11"/>
          </p:nvPr>
        </p:nvSpPr>
        <p:spPr/>
        <p:txBody>
          <a:bodyPr/>
          <a:lstStyle/>
          <a:p>
            <a:endParaRPr lang="en-US" dirty="0">
              <a:solidFill>
                <a:schemeClr val="bg1"/>
              </a:solidFill>
            </a:endParaRPr>
          </a:p>
        </p:txBody>
      </p:sp>
      <p:sp>
        <p:nvSpPr>
          <p:cNvPr id="6" name="Slide Number Placeholder 5">
            <a:extLst>
              <a:ext uri="{FF2B5EF4-FFF2-40B4-BE49-F238E27FC236}">
                <a16:creationId xmlns:a16="http://schemas.microsoft.com/office/drawing/2014/main" id="{F3203907-FD70-4717-B7A9-FAE04946502B}"/>
              </a:ext>
            </a:extLst>
          </p:cNvPr>
          <p:cNvSpPr>
            <a:spLocks noGrp="1"/>
          </p:cNvSpPr>
          <p:nvPr>
            <p:ph type="sldNum" sz="quarter" idx="12"/>
          </p:nvPr>
        </p:nvSpPr>
        <p:spPr/>
        <p:txBody>
          <a:bodyPr/>
          <a:lstStyle/>
          <a:p>
            <a:fld id="{C38AB8D7-EAF5-4DEE-A11E-49EF0313E1D6}" type="slidenum">
              <a:rPr lang="bn-BD" smtClean="0">
                <a:solidFill>
                  <a:schemeClr val="bg1"/>
                </a:solidFill>
              </a:rPr>
              <a:t>9</a:t>
            </a:fld>
            <a:endParaRPr lang="bn-BD">
              <a:solidFill>
                <a:schemeClr val="bg1"/>
              </a:solidFill>
            </a:endParaRPr>
          </a:p>
        </p:txBody>
      </p:sp>
    </p:spTree>
    <p:extLst>
      <p:ext uri="{BB962C8B-B14F-4D97-AF65-F5344CB8AC3E}">
        <p14:creationId xmlns:p14="http://schemas.microsoft.com/office/powerpoint/2010/main" val="129558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TotalTime>
  <Words>1126</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Calibri Light</vt:lpstr>
      <vt:lpstr>Cambria Math</vt:lpstr>
      <vt:lpstr>Vrinda</vt:lpstr>
      <vt:lpstr>Office Theme</vt:lpstr>
      <vt:lpstr>Chapter 1: Vectors and Scalars</vt:lpstr>
      <vt:lpstr>Definition</vt:lpstr>
      <vt:lpstr>Analytically,</vt:lpstr>
      <vt:lpstr>PowerPoint Presentation</vt:lpstr>
      <vt:lpstr>VECTOR ALGEBRA. The operations of addition, subtraction and multiplication familiar in the algebra of numbers or scalars are, with suitable definition, capable of extension to an algebra of vectors. The following definitions are fundamental.</vt:lpstr>
      <vt:lpstr>Addition of Two vectors</vt:lpstr>
      <vt:lpstr>Subtraction of two vectors</vt:lpstr>
      <vt:lpstr>Unit Vector</vt:lpstr>
      <vt:lpstr>RECTANGULAR UNIT VECTORS</vt:lpstr>
      <vt:lpstr>COMPONENTS OF A VECTOR. </vt:lpstr>
      <vt:lpstr>PowerPoint Presentation</vt:lpstr>
      <vt:lpstr>SCALAR FIELD.</vt:lpstr>
      <vt:lpstr>VECTOR FIELD. </vt:lpstr>
      <vt:lpstr>Ex-1.</vt:lpstr>
      <vt:lpstr>PowerPoint Presentation</vt:lpstr>
      <vt:lpstr>PowerPoint Presentation</vt:lpstr>
      <vt:lpstr>Exercise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dc:title>
  <dc:creator>Khan Shaheb</dc:creator>
  <cp:lastModifiedBy>User</cp:lastModifiedBy>
  <cp:revision>32</cp:revision>
  <dcterms:created xsi:type="dcterms:W3CDTF">2020-07-14T09:14:19Z</dcterms:created>
  <dcterms:modified xsi:type="dcterms:W3CDTF">2021-02-26T23:28:56Z</dcterms:modified>
</cp:coreProperties>
</file>