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4" r:id="rId6"/>
    <p:sldId id="262" r:id="rId7"/>
    <p:sldId id="265" r:id="rId8"/>
    <p:sldId id="267" r:id="rId9"/>
    <p:sldId id="266" r:id="rId10"/>
    <p:sldId id="268" r:id="rId11"/>
    <p:sldId id="269" r:id="rId12"/>
    <p:sldId id="270" r:id="rId13"/>
    <p:sldId id="271" r:id="rId14"/>
    <p:sldId id="263" r:id="rId15"/>
    <p:sldId id="272" r:id="rId16"/>
    <p:sldId id="273" r:id="rId17"/>
    <p:sldId id="275" r:id="rId18"/>
    <p:sldId id="277" r:id="rId19"/>
  </p:sldIdLst>
  <p:sldSz cx="12192000" cy="6858000"/>
  <p:notesSz cx="6858000" cy="9144000"/>
  <p:defaultTextStyle>
    <a:defPPr>
      <a:defRPr lang="bn-B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7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7B4CE-A11C-4573-B23F-DB35E735DECF}" type="datetimeFigureOut">
              <a:rPr lang="bn-BD" smtClean="0"/>
              <a:t>13/7/1442</a:t>
            </a:fld>
            <a:endParaRPr lang="bn-B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n-B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18E79-22C7-4633-AE34-09594D822958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67711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B5CC8-E7A0-4952-AD2C-4F069688F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C5773-1A20-481A-9259-33AAD24D2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2E5FB-7038-4F4F-B505-0BE54F2E9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47A0-51BF-4131-A911-6F93147D6A54}" type="datetime8">
              <a:rPr lang="bn-BD" smtClean="0"/>
              <a:t>24 ফেব্রুয়ারী., 21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19EBD-1553-4CF1-856A-70655C3A1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F191F-ADB2-4E60-83FA-752BBB0B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91186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875E-697E-402C-964D-CC3BF3C3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E0637-EF0E-43DB-9E21-7BDA42105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4546D-9585-4439-8E59-A5F817A8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269-CAC5-455B-98E0-D1E002469870}" type="datetime8">
              <a:rPr lang="bn-BD" smtClean="0"/>
              <a:t>24 ফেব্রুয়ারী., 21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32F7F-BB0D-4F2C-82AE-2A5276B0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2B26E-BF60-49B4-B5B4-5C1D611EF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79349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A6AF67-E416-4259-94E8-F35655D54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36663-8449-46A4-93E7-0ABBC5563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6A095-1309-4746-A860-B4753DE0C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50DE-4575-40F0-BB65-BD1603C303C9}" type="datetime8">
              <a:rPr lang="bn-BD" smtClean="0"/>
              <a:t>24 ফেব্রুয়ারী., 21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1BB6D-D9C6-451F-92FC-0B8FF928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DF3D2-09F6-490A-B81D-E6D3A49D2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78653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D9A70-CA43-4E37-A059-C59FEB32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2BEF6-C703-4CCE-8037-9DCA88F21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73AD3-AEAE-4BDF-ACA1-67368D8CA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6A98-0DBD-4D4A-AE2F-1B61DE7418F9}" type="datetime8">
              <a:rPr lang="bn-BD" smtClean="0"/>
              <a:t>24 ফেব্রুয়ারী., 21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61C3A-8C2F-46FD-95E5-DECA8D8EF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171D8-B49B-456E-9BF4-7A8FB4D1E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48871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19F3-182C-404D-BAE7-9FA84A5BF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8F072-7819-462B-8D38-E7F895EE0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7DE2C-E8F8-44BD-9709-854E4606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C4A5-3E55-44DD-BD1D-4A8C64370BF0}" type="datetime8">
              <a:rPr lang="bn-BD" smtClean="0"/>
              <a:t>24 ফেব্রুয়ারী., 21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B0D68-1073-4D17-92B5-EC80239D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98313-BC08-48E7-AA7D-CA8970AC2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31559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B6CB-83DE-423E-A447-925CDC08D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EB77C-7E90-4940-A9A7-2EF38A5EE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AC238-3AC6-4884-931F-7748592AD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250FB-CFC5-4437-AB8F-E11FF04DC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183B-8755-4643-90F7-CE2D2E612D3D}" type="datetime8">
              <a:rPr lang="bn-BD" smtClean="0"/>
              <a:t>24 ফেব্রুয়ারী., 21</a:t>
            </a:fld>
            <a:endParaRPr lang="bn-B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BC6B3-B5B5-40B6-B240-CBC5E262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E94FC-79E5-42B1-9D35-1A9EAFBE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311549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2913B-8CA1-4661-9DFB-EB4182F1C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38556-909B-4728-B8C8-9424B8C07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10AB6-7159-4975-8E05-BB2BD830C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43C81C-7FE0-4666-8FC0-6323FE3E4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7EC75B-851E-40B5-B643-F1F802EED6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3C960E-FB31-41A5-9CCA-D2C29D9DB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0FD1-BAF7-46E3-A967-066CCF4A41F6}" type="datetime8">
              <a:rPr lang="bn-BD" smtClean="0"/>
              <a:t>24 ফেব্রুয়ারী., 21</a:t>
            </a:fld>
            <a:endParaRPr lang="bn-B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01219-20C4-406D-92D1-231D72F47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A29800-0237-4E94-99A6-72ABD9AD0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0721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8F554-9435-49CB-A23A-FFD6A23A1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218D78-6313-42EB-ACFD-24F287B2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19C9-5506-422C-8E97-D8CB6C34AEE5}" type="datetime8">
              <a:rPr lang="bn-BD" smtClean="0"/>
              <a:t>24 ফেব্রুয়ারী., 21</a:t>
            </a:fld>
            <a:endParaRPr lang="bn-B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9357E4-4F93-4471-A7FF-C4794C2E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2BAF6-8587-421B-9255-CDF4EDFA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37049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1AF152-B71B-4AEF-8710-1979CD49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03FD-1181-4CEB-98B4-D5939331590A}" type="datetime8">
              <a:rPr lang="bn-BD" smtClean="0"/>
              <a:t>24 ফেব্রুয়ারী., 21</a:t>
            </a:fld>
            <a:endParaRPr lang="bn-B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56B81-026E-4464-A137-43A7151A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94615-B28A-46A6-8EAC-44E294FE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42804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6CA43-625D-4DBF-8F15-88C7AC196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F1B69-C441-446D-8FC3-E68CD1B72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3CCD2-2F36-487F-8BD9-7D95C3C2C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35834-C6FE-44BA-AD55-B3328DEB5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C068-AB12-402F-ADF7-82D92F553473}" type="datetime8">
              <a:rPr lang="bn-BD" smtClean="0"/>
              <a:t>24 ফেব্রুয়ারী., 21</a:t>
            </a:fld>
            <a:endParaRPr lang="bn-B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9D745-86C0-479D-8356-2CD7A552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B2FC4-4281-4A8B-BA8A-13BFB70BE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5378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9F045-3615-4563-BF5E-AFFB85FBD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84802A-9AF9-4231-96A8-4E2A173D94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n-B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CFA96-4C69-42A0-92ED-A13426643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B7F47-2E72-4DFC-B677-1CECED4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308E-D59B-4B3C-AA29-47F7151AFF5C}" type="datetime8">
              <a:rPr lang="bn-BD" smtClean="0"/>
              <a:t>24 ফেব্রুয়ারী., 21</a:t>
            </a:fld>
            <a:endParaRPr lang="bn-B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FAC3C-0023-487E-A90E-7E7010C2C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81423-8F51-44FA-BCA9-41EB82B6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26207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AC242A-BCB5-434C-B868-C4B40061A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D9391-4F20-4616-97DF-9BD75ADEB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A3603-310B-44E6-A5AF-DA58E6B7B7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94C3C-512B-4D9D-AF8B-9683B7BE36CA}" type="datetime8">
              <a:rPr lang="bn-BD" smtClean="0"/>
              <a:t>24 ফেব্রুয়ারী., 21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44D49-321C-4D0D-A8BA-F505B28C3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Jashim</a:t>
            </a:r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1B807-8027-4F54-ACBB-5DCC7F7AC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E0133-C5F5-46C0-A299-F26254A63D89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98880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n-B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7.wmf"/><Relationship Id="rId3" Type="http://schemas.openxmlformats.org/officeDocument/2006/relationships/image" Target="../media/image9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4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7C10D-AA8F-4214-A6FF-22718307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1</a:t>
            </a:fld>
            <a:endParaRPr lang="bn-BD">
              <a:solidFill>
                <a:schemeClr val="bg1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FC2D2B5-6E92-4732-A4CC-DB074D7FB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3894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Dot &amp; Cross Product</a:t>
            </a:r>
          </a:p>
        </p:txBody>
      </p:sp>
    </p:spTree>
    <p:extLst>
      <p:ext uri="{BB962C8B-B14F-4D97-AF65-F5344CB8AC3E}">
        <p14:creationId xmlns:p14="http://schemas.microsoft.com/office/powerpoint/2010/main" val="137826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7F9842-0D04-4021-8237-1A3BABA481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Class Work 2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 Find the projection of the vector,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+7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dirty="0">
                    <a:solidFill>
                      <a:schemeClr val="bg1"/>
                    </a:solidFill>
                  </a:rPr>
                  <a:t>on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  <a:endParaRPr lang="bn-BD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57F9842-0D04-4021-8237-1A3BABA481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10B2A2-3074-4B77-AFC5-B1B3CF749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Dr. Jashim</a:t>
            </a:r>
            <a:endParaRPr lang="bn-BD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67F1-BBA2-4B81-A281-8054EEA9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10</a:t>
            </a:fld>
            <a:endParaRPr lang="bn-B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90494F1-73A4-43D4-A365-CC6189AF172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Ex-4: Find the work done in moving an object along a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if the applied force is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bn-BD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90494F1-73A4-43D4-A365-CC6189AF17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20F088-65F2-4D35-B6C8-AD3694A345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Solution: Work done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b="0" dirty="0">
                    <a:solidFill>
                      <a:schemeClr val="bg1"/>
                    </a:solidFill>
                  </a:rPr>
                  <a:t>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marL="3232150" indent="-3232150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=6−2+5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marL="3232150" indent="-3232150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bn-BD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C20F088-65F2-4D35-B6C8-AD3694A345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4DF5B2-7C9D-4100-B590-9940B987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Dr. Jashim</a:t>
            </a:r>
            <a:endParaRPr lang="bn-BD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1B7BE-BF03-453F-A79B-196DD0D9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11</a:t>
            </a:fld>
            <a:endParaRPr lang="bn-B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05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9407B-4881-4834-AF90-EF82A7A56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Exercise Set 2.1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[From Text Book pdf Supplementary problems] :</a:t>
            </a:r>
            <a:endParaRPr lang="bn-BD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00273-9F56-4F5C-BC5B-332EC625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Solved problems: 18,19</a:t>
            </a:r>
          </a:p>
          <a:p>
            <a:r>
              <a:rPr lang="en-US" dirty="0">
                <a:solidFill>
                  <a:schemeClr val="bg1"/>
                </a:solidFill>
              </a:rPr>
              <a:t>Supplementary problems: 55,56,57,58,59,60,61,36,64,65,66</a:t>
            </a:r>
          </a:p>
          <a:p>
            <a:endParaRPr lang="bn-BD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DA5A69-F74B-49DB-9DDC-D33352C22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Dr. Jashim</a:t>
            </a:r>
            <a:endParaRPr lang="bn-BD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3F9CF4-8225-4F5F-97E2-9901B5F50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12</a:t>
            </a:fld>
            <a:endParaRPr lang="bn-B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6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64CF60-65E6-4ED0-81D0-20E9A7699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81" y="673726"/>
            <a:ext cx="5897350" cy="29194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EB8F0-BC12-4BB8-AA2E-2CF02E74A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081" y="3915445"/>
            <a:ext cx="5505450" cy="495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DF05BE-BE61-488C-8109-F6CAE0D1D5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0597" y="4504384"/>
            <a:ext cx="5524500" cy="457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9B6281-7224-4E86-B832-5AB511C17F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0597" y="4983785"/>
            <a:ext cx="5838825" cy="67627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2AB93D-B102-49D3-84F8-066EE8984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E8EE5B-58B4-488B-9BEB-AC2B058EB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13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9468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26459F-2033-455E-97D7-21CA7C5A86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(c)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</a:p>
              <a:p>
                <a:r>
                  <a:rPr lang="en-US" b="0" dirty="0">
                    <a:solidFill>
                      <a:schemeClr val="bg1"/>
                    </a:solidFill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4−3</m:t>
                        </m:r>
                      </m:e>
                    </m:d>
                    <m:acc>
                      <m:accPr>
                        <m:chr m:val="̂"/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−6−4</m:t>
                        </m:r>
                      </m:e>
                    </m:d>
                    <m:acc>
                      <m:accPr>
                        <m:chr m:val="̂"/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−6−12</m:t>
                        </m:r>
                      </m:e>
                    </m:d>
                    <m:acc>
                      <m:accPr>
                        <m:chr m:val="̂"/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b="0" dirty="0">
                    <a:solidFill>
                      <a:schemeClr val="bg1"/>
                    </a:solidFill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acc>
                      <m:accPr>
                        <m:chr m:val="̂"/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−18</m:t>
                    </m:r>
                    <m:acc>
                      <m:accPr>
                        <m:chr m:val="̂"/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C26459F-2033-455E-97D7-21CA7C5A86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>
                <a:extLst>
                  <a:ext uri="{FF2B5EF4-FFF2-40B4-BE49-F238E27FC236}">
                    <a16:creationId xmlns:a16="http://schemas.microsoft.com/office/drawing/2014/main" id="{80E855EE-137F-4204-8669-CDEF86A3B10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Ex-5.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Find,(c)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bn-BD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itle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0E855EE-137F-4204-8669-CDEF86A3B1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  <a:blipFill rotWithShape="0"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785782-C9B5-4BFF-B29B-CF991F4B8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Dr. Jashim</a:t>
            </a:r>
            <a:endParaRPr lang="bn-BD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31A6E-1B2C-4592-9767-6E76B10F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14</a:t>
            </a:fld>
            <a:endParaRPr lang="bn-B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0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6B360-FEBD-4839-8D7E-241DC3928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681037"/>
            <a:ext cx="8439150" cy="361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2E0FE9-68E9-4F0A-8842-1077D118A6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025" y="1232682"/>
            <a:ext cx="6715125" cy="1533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D14322-EAC6-40FF-87F3-D7D58DF409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209" y="2955902"/>
            <a:ext cx="9086850" cy="134302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26EA70-67D8-4C78-AD08-4AA5AD31F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BE6EF4-9324-449A-A0EE-0337D8DB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15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6918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879FFE-71C4-462A-A19E-5BC37F04E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99" y="504288"/>
            <a:ext cx="1571625" cy="285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2F6EDE-A748-4855-9901-E28B601A3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52" y="806137"/>
            <a:ext cx="4010025" cy="7715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3C59F6-1C36-42F9-8DDB-498FB0692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2772" y="1696792"/>
            <a:ext cx="4124325" cy="914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DB4B3F3-E370-44C1-83B5-E8AA47A6D6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399" y="2980386"/>
            <a:ext cx="2276475" cy="304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883C47-9A82-4F51-B6EE-B2B2BF9292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2459" y="3365679"/>
            <a:ext cx="4562475" cy="6000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344895E-9ACF-44DB-B15B-31F58B80D8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2459" y="4103934"/>
            <a:ext cx="4752975" cy="295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D4EBF79-1243-4A33-9EE8-4758F05B69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55434" y="3846759"/>
            <a:ext cx="1695450" cy="8001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12A70F9-3503-49C0-9790-72697F70DA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55434" y="4694483"/>
            <a:ext cx="4029075" cy="93345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D742D1-96D9-4742-86C1-90809C70C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54164E-1A4F-4B49-BFDA-91327A571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16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5252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228927-11D6-4976-8180-FEAEAF16C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527" y="792922"/>
            <a:ext cx="9353550" cy="3524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0CF6F7-B7E4-4C22-9E20-EF07A4028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527" y="1392663"/>
            <a:ext cx="7162800" cy="11620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3CBE3A-9EA5-4E67-B5E3-F3CEA8B458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4527" y="2802029"/>
            <a:ext cx="8077200" cy="11811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28098C-469C-4E7D-BB26-692D2142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Jashim</a:t>
            </a:r>
            <a:endParaRPr lang="bn-B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ED3FA-DFFF-43AA-87AC-1969E7B2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/>
              <a:t>17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6411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220AD7-51EC-427B-B1CD-AE886CCD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Dr. Jashim</a:t>
            </a:r>
            <a:endParaRPr lang="bn-BD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B94B3-8996-47C9-A7E4-E2D2D4EC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18</a:t>
            </a:fld>
            <a:endParaRPr lang="bn-BD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6B6F7B-CBB9-47AD-922E-714FFC30E72E}"/>
              </a:ext>
            </a:extLst>
          </p:cNvPr>
          <p:cNvSpPr txBox="1"/>
          <p:nvPr/>
        </p:nvSpPr>
        <p:spPr>
          <a:xfrm>
            <a:off x="1098447" y="1072165"/>
            <a:ext cx="99951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Exercise Set 2.2[From Text Book pdf Supplementary problems] : </a:t>
            </a:r>
          </a:p>
          <a:p>
            <a:r>
              <a:rPr lang="en-US" sz="3200" dirty="0">
                <a:solidFill>
                  <a:schemeClr val="bg1"/>
                </a:solidFill>
              </a:rPr>
              <a:t>78,79,84,86,92,95</a:t>
            </a:r>
            <a:endParaRPr lang="bn-BD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9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AFBB-C7AA-44C2-A108-1EC4148C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755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DOT OR SCALAR PRODUCT </a:t>
            </a:r>
            <a:endParaRPr lang="bn-BD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E54DE2-A4F3-4FC7-9A61-9DD1C1D955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03965"/>
                <a:ext cx="7769033" cy="4628424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n-US" sz="2400" dirty="0" smtClean="0">
                    <a:solidFill>
                      <a:schemeClr val="bg1"/>
                    </a:solidFill>
                  </a:rPr>
                  <a:t>THE DOT OR SCALAR PRODUCT of two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, denoted by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( read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dot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), is defined as the product of the magnitudes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and the cosine of the angle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between them. </a:t>
                </a:r>
              </a:p>
              <a:p>
                <a:pPr algn="just"/>
                <a:r>
                  <a:rPr lang="en-US" sz="2400" dirty="0">
                    <a:solidFill>
                      <a:schemeClr val="bg1"/>
                    </a:solidFill>
                  </a:rPr>
                  <a:t>In symbols,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e>
                    </m:d>
                    <m:func>
                      <m:func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dirty="0">
                    <a:solidFill>
                      <a:schemeClr val="bg1"/>
                    </a:solidFill>
                  </a:rPr>
                  <a:t>;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400" b="0" dirty="0">
                  <a:solidFill>
                    <a:schemeClr val="bg1"/>
                  </a:solidFill>
                </a:endParaRPr>
              </a:p>
              <a:p>
                <a:pPr algn="just"/>
                <a:r>
                  <a:rPr lang="en-US" sz="2400" dirty="0">
                    <a:solidFill>
                      <a:schemeClr val="bg1"/>
                    </a:solidFill>
                  </a:rPr>
                  <a:t>Note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highlight>
                      <a:srgbClr val="FFFF00"/>
                    </a:highlight>
                  </a:rPr>
                  <a:t>is a scalar </a:t>
                </a:r>
                <a:r>
                  <a:rPr lang="en-US" sz="2400" dirty="0">
                    <a:solidFill>
                      <a:schemeClr val="bg1"/>
                    </a:solidFill>
                  </a:rPr>
                  <a:t>and not a vector.</a:t>
                </a:r>
              </a:p>
              <a:p>
                <a:pPr algn="just"/>
                <a:r>
                  <a:rPr lang="en-US" sz="2400" dirty="0">
                    <a:solidFill>
                      <a:schemeClr val="bg1"/>
                    </a:solidFill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are not null vectors, then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are </a:t>
                </a:r>
                <a:r>
                  <a:rPr lang="en-US" sz="2400" dirty="0">
                    <a:solidFill>
                      <a:schemeClr val="bg1"/>
                    </a:solidFill>
                    <a:highlight>
                      <a:srgbClr val="FFFF00"/>
                    </a:highlight>
                  </a:rPr>
                  <a:t>perpendicular.</a:t>
                </a:r>
              </a:p>
              <a:p>
                <a:pPr algn="just"/>
                <a:r>
                  <a:rPr lang="en-US" sz="2400" dirty="0">
                    <a:solidFill>
                      <a:schemeClr val="bg1"/>
                    </a:solidFill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. Then</a:t>
                </a:r>
              </a:p>
              <a:p>
                <a:pPr algn="just"/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)(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endParaRPr lang="en-US" sz="2400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endParaRPr lang="bn-BD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3E54DE2-A4F3-4FC7-9A61-9DD1C1D955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03965"/>
                <a:ext cx="7769033" cy="4628424"/>
              </a:xfrm>
              <a:blipFill rotWithShape="0">
                <a:blip r:embed="rId3"/>
                <a:stretch>
                  <a:fillRect l="-863" t="-1581" r="-2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48EFE9ED-61DB-46DF-A607-68D9C77CE1BB}"/>
              </a:ext>
            </a:extLst>
          </p:cNvPr>
          <p:cNvGrpSpPr/>
          <p:nvPr/>
        </p:nvGrpSpPr>
        <p:grpSpPr>
          <a:xfrm>
            <a:off x="8697689" y="2451992"/>
            <a:ext cx="2915603" cy="1954015"/>
            <a:chOff x="8316689" y="2400094"/>
            <a:chExt cx="2915603" cy="195401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3DC63CB-771D-4420-8A15-9CA53E520353}"/>
                </a:ext>
              </a:extLst>
            </p:cNvPr>
            <p:cNvGrpSpPr/>
            <p:nvPr/>
          </p:nvGrpSpPr>
          <p:grpSpPr>
            <a:xfrm>
              <a:off x="8526162" y="2400094"/>
              <a:ext cx="2706130" cy="1912826"/>
              <a:chOff x="8526162" y="2400094"/>
              <a:chExt cx="2706130" cy="1912826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62D02D42-FF09-459D-AB28-09E8A8952607}"/>
                  </a:ext>
                </a:extLst>
              </p:cNvPr>
              <p:cNvGrpSpPr/>
              <p:nvPr/>
            </p:nvGrpSpPr>
            <p:grpSpPr>
              <a:xfrm>
                <a:off x="8526162" y="2400094"/>
                <a:ext cx="2706130" cy="1445741"/>
                <a:chOff x="8983362" y="2384854"/>
                <a:chExt cx="2706130" cy="1445741"/>
              </a:xfrm>
            </p:grpSpPr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2CCC90A5-A2F1-4B55-8B82-9289F1A59D7B}"/>
                    </a:ext>
                  </a:extLst>
                </p:cNvPr>
                <p:cNvGrpSpPr/>
                <p:nvPr/>
              </p:nvGrpSpPr>
              <p:grpSpPr>
                <a:xfrm>
                  <a:off x="8983362" y="2384854"/>
                  <a:ext cx="2706130" cy="1445741"/>
                  <a:chOff x="8983362" y="2384854"/>
                  <a:chExt cx="2706130" cy="1445741"/>
                </a:xfrm>
              </p:grpSpPr>
              <p:cxnSp>
                <p:nvCxnSpPr>
                  <p:cNvPr id="5" name="Straight Arrow Connector 4">
                    <a:extLst>
                      <a:ext uri="{FF2B5EF4-FFF2-40B4-BE49-F238E27FC236}">
                        <a16:creationId xmlns:a16="http://schemas.microsoft.com/office/drawing/2014/main" id="{93D14EA9-C2C4-4FA1-AA27-127DF70A8F05}"/>
                      </a:ext>
                    </a:extLst>
                  </p:cNvPr>
                  <p:cNvCxnSpPr/>
                  <p:nvPr/>
                </p:nvCxnSpPr>
                <p:spPr>
                  <a:xfrm>
                    <a:off x="8983362" y="3830595"/>
                    <a:ext cx="2706130" cy="0"/>
                  </a:xfrm>
                  <a:prstGeom prst="straightConnector1">
                    <a:avLst/>
                  </a:prstGeom>
                  <a:ln w="25400"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Straight Arrow Connector 5">
                    <a:extLst>
                      <a:ext uri="{FF2B5EF4-FFF2-40B4-BE49-F238E27FC236}">
                        <a16:creationId xmlns:a16="http://schemas.microsoft.com/office/drawing/2014/main" id="{DECBD47B-E46A-4ADF-AC89-11F15523C4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983362" y="2384854"/>
                    <a:ext cx="1977081" cy="1445741"/>
                  </a:xfrm>
                  <a:prstGeom prst="straightConnector1">
                    <a:avLst/>
                  </a:prstGeom>
                  <a:ln w="25400">
                    <a:solidFill>
                      <a:srgbClr val="FF0000"/>
                    </a:solidFill>
                    <a:tailEnd type="stealt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Freeform: Shape 8">
                  <a:extLst>
                    <a:ext uri="{FF2B5EF4-FFF2-40B4-BE49-F238E27FC236}">
                      <a16:creationId xmlns:a16="http://schemas.microsoft.com/office/drawing/2014/main" id="{90FC6BC3-6956-4CF6-80B6-50E7BD2F2BA7}"/>
                    </a:ext>
                  </a:extLst>
                </p:cNvPr>
                <p:cNvSpPr/>
                <p:nvPr/>
              </p:nvSpPr>
              <p:spPr>
                <a:xfrm>
                  <a:off x="9768840" y="3261360"/>
                  <a:ext cx="225985" cy="548640"/>
                </a:xfrm>
                <a:custGeom>
                  <a:avLst/>
                  <a:gdLst>
                    <a:gd name="connsiteX0" fmla="*/ 182880 w 225985"/>
                    <a:gd name="connsiteY0" fmla="*/ 548640 h 548640"/>
                    <a:gd name="connsiteX1" fmla="*/ 213360 w 225985"/>
                    <a:gd name="connsiteY1" fmla="*/ 198120 h 548640"/>
                    <a:gd name="connsiteX2" fmla="*/ 0 w 225985"/>
                    <a:gd name="connsiteY2" fmla="*/ 0 h 548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5985" h="548640">
                      <a:moveTo>
                        <a:pt x="182880" y="548640"/>
                      </a:moveTo>
                      <a:cubicBezTo>
                        <a:pt x="213360" y="419100"/>
                        <a:pt x="243840" y="289560"/>
                        <a:pt x="213360" y="198120"/>
                      </a:cubicBezTo>
                      <a:cubicBezTo>
                        <a:pt x="182880" y="106680"/>
                        <a:pt x="91440" y="53340"/>
                        <a:pt x="0" y="0"/>
                      </a:cubicBezTo>
                    </a:path>
                  </a:pathLst>
                </a:custGeom>
                <a:noFill/>
                <a:ln w="31750"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n-BD">
                    <a:solidFill>
                      <a:schemeClr val="bg1"/>
                    </a:solidFill>
                  </a:endParaRPr>
                </a:p>
              </p:txBody>
            </p:sp>
          </p:grpSp>
          <p:graphicFrame>
            <p:nvGraphicFramePr>
              <p:cNvPr id="11" name="Object 10">
                <a:extLst>
                  <a:ext uri="{FF2B5EF4-FFF2-40B4-BE49-F238E27FC236}">
                    <a16:creationId xmlns:a16="http://schemas.microsoft.com/office/drawing/2014/main" id="{79E19175-2A41-405F-BD8F-17F367696C6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007256"/>
                  </p:ext>
                </p:extLst>
              </p:nvPr>
            </p:nvGraphicFramePr>
            <p:xfrm>
              <a:off x="9837554" y="3825240"/>
              <a:ext cx="365760" cy="4876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7" name="Equation" r:id="rId4" imgW="152280" imgH="203040" progId="Equation.DSMT4">
                      <p:embed/>
                    </p:oleObj>
                  </mc:Choice>
                  <mc:Fallback>
                    <p:oleObj name="Equation" r:id="rId4" imgW="152280" imgH="2030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9837554" y="3825240"/>
                            <a:ext cx="365760" cy="48768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Object 11">
                <a:extLst>
                  <a:ext uri="{FF2B5EF4-FFF2-40B4-BE49-F238E27FC236}">
                    <a16:creationId xmlns:a16="http://schemas.microsoft.com/office/drawing/2014/main" id="{448C2ACA-E0AB-4660-A8FF-DDE30A47C4A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61930746"/>
                  </p:ext>
                </p:extLst>
              </p:nvPr>
            </p:nvGraphicFramePr>
            <p:xfrm>
              <a:off x="9311640" y="2576178"/>
              <a:ext cx="365760" cy="4876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8" name="Equation" r:id="rId6" imgW="152280" imgH="203040" progId="Equation.DSMT4">
                      <p:embed/>
                    </p:oleObj>
                  </mc:Choice>
                  <mc:Fallback>
                    <p:oleObj name="Equation" r:id="rId6" imgW="152280" imgH="203040" progId="Equation.DSMT4">
                      <p:embed/>
                      <p:pic>
                        <p:nvPicPr>
                          <p:cNvPr id="11" name="Object 10">
                            <a:extLst>
                              <a:ext uri="{FF2B5EF4-FFF2-40B4-BE49-F238E27FC236}">
                                <a16:creationId xmlns:a16="http://schemas.microsoft.com/office/drawing/2014/main" id="{79E19175-2A41-405F-BD8F-17F367696C63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9311640" y="2576178"/>
                            <a:ext cx="365760" cy="48768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4" name="Object 13">
              <a:extLst>
                <a:ext uri="{FF2B5EF4-FFF2-40B4-BE49-F238E27FC236}">
                  <a16:creationId xmlns:a16="http://schemas.microsoft.com/office/drawing/2014/main" id="{6D27E7EA-B1B4-443C-B689-40597C5C4EF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924346"/>
                </p:ext>
              </p:extLst>
            </p:nvPr>
          </p:nvGraphicFramePr>
          <p:xfrm>
            <a:off x="9564329" y="3197778"/>
            <a:ext cx="337820" cy="4729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" name="Equation" r:id="rId8" imgW="126720" imgH="177480" progId="Equation.DSMT4">
                    <p:embed/>
                  </p:oleObj>
                </mc:Choice>
                <mc:Fallback>
                  <p:oleObj name="Equation" r:id="rId8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9564329" y="3197778"/>
                          <a:ext cx="337820" cy="4729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>
              <a:extLst>
                <a:ext uri="{FF2B5EF4-FFF2-40B4-BE49-F238E27FC236}">
                  <a16:creationId xmlns:a16="http://schemas.microsoft.com/office/drawing/2014/main" id="{FB7E1546-1D2E-49D1-A54F-8676FF40056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992829"/>
                </p:ext>
              </p:extLst>
            </p:nvPr>
          </p:nvGraphicFramePr>
          <p:xfrm>
            <a:off x="8316689" y="3866430"/>
            <a:ext cx="418946" cy="487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0" name="Equation" r:id="rId10" imgW="152280" imgH="177480" progId="Equation.DSMT4">
                    <p:embed/>
                  </p:oleObj>
                </mc:Choice>
                <mc:Fallback>
                  <p:oleObj name="Equation" r:id="rId10" imgW="152280" imgH="177480" progId="Equation.DSMT4">
                    <p:embed/>
                    <p:pic>
                      <p:nvPicPr>
                        <p:cNvPr id="14" name="Object 13">
                          <a:extLst>
                            <a:ext uri="{FF2B5EF4-FFF2-40B4-BE49-F238E27FC236}">
                              <a16:creationId xmlns:a16="http://schemas.microsoft.com/office/drawing/2014/main" id="{6D27E7EA-B1B4-443C-B689-40597C5C4EF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8316689" y="3866430"/>
                          <a:ext cx="418946" cy="48767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E40B12-D187-48DB-BB81-4E20718D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Dr. Jashim</a:t>
            </a:r>
            <a:endParaRPr lang="bn-BD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D9988-F201-4148-886A-B7E8FAF5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2</a:t>
            </a:fld>
            <a:endParaRPr lang="bn-B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AFBB-C7AA-44C2-A108-1EC4148C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755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CROSS or VECTOR PRODUCT </a:t>
            </a:r>
            <a:endParaRPr lang="bn-BD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E54DE2-A4F3-4FC7-9A61-9DD1C1D955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95401"/>
                <a:ext cx="7255476" cy="4536988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400" dirty="0" smtClean="0">
                    <a:solidFill>
                      <a:schemeClr val="bg1"/>
                    </a:solidFill>
                  </a:rPr>
                  <a:t>THE CROSS or VECTOR PRODUCT of two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, denoted by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(read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cross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), along the direction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is defined as the product of the magnitudes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and the sine of the angle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between them. </a:t>
                </a:r>
              </a:p>
              <a:p>
                <a:pPr algn="just"/>
                <a:r>
                  <a:rPr lang="en-US" sz="2400" dirty="0">
                    <a:solidFill>
                      <a:schemeClr val="bg1"/>
                    </a:solidFill>
                  </a:rPr>
                  <a:t>In symbols,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e>
                    </m:d>
                    <m:func>
                      <m:func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sz="2400" b="0" dirty="0">
                    <a:solidFill>
                      <a:schemeClr val="bg1"/>
                    </a:solidFill>
                  </a:rPr>
                  <a:t>;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400" b="0" dirty="0" smtClean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3E54DE2-A4F3-4FC7-9A61-9DD1C1D955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95401"/>
                <a:ext cx="7255476" cy="4536988"/>
              </a:xfrm>
              <a:blipFill rotWithShape="0">
                <a:blip r:embed="rId3"/>
                <a:stretch>
                  <a:fillRect l="-1176" t="-941" r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3841EE74-B9AA-4976-A63C-4E132B75AFCE}"/>
              </a:ext>
            </a:extLst>
          </p:cNvPr>
          <p:cNvGrpSpPr/>
          <p:nvPr/>
        </p:nvGrpSpPr>
        <p:grpSpPr>
          <a:xfrm>
            <a:off x="8316689" y="1977081"/>
            <a:ext cx="2915603" cy="2377028"/>
            <a:chOff x="8316689" y="1977081"/>
            <a:chExt cx="2915603" cy="237702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D5E0200-8BA8-4368-B147-C568DDE30934}"/>
                </a:ext>
              </a:extLst>
            </p:cNvPr>
            <p:cNvGrpSpPr/>
            <p:nvPr/>
          </p:nvGrpSpPr>
          <p:grpSpPr>
            <a:xfrm>
              <a:off x="8316689" y="1977081"/>
              <a:ext cx="2915603" cy="2377028"/>
              <a:chOff x="8316689" y="1977081"/>
              <a:chExt cx="2915603" cy="2377028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48EFE9ED-61DB-46DF-A607-68D9C77CE1BB}"/>
                  </a:ext>
                </a:extLst>
              </p:cNvPr>
              <p:cNvGrpSpPr/>
              <p:nvPr/>
            </p:nvGrpSpPr>
            <p:grpSpPr>
              <a:xfrm>
                <a:off x="8316689" y="2400094"/>
                <a:ext cx="2915603" cy="1954015"/>
                <a:chOff x="8316689" y="2400094"/>
                <a:chExt cx="2915603" cy="1954015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53DC63CB-771D-4420-8A15-9CA53E520353}"/>
                    </a:ext>
                  </a:extLst>
                </p:cNvPr>
                <p:cNvGrpSpPr/>
                <p:nvPr/>
              </p:nvGrpSpPr>
              <p:grpSpPr>
                <a:xfrm>
                  <a:off x="8526162" y="2400094"/>
                  <a:ext cx="2706130" cy="1912826"/>
                  <a:chOff x="8526162" y="2400094"/>
                  <a:chExt cx="2706130" cy="1912826"/>
                </a:xfrm>
              </p:grpSpPr>
              <p:grpSp>
                <p:nvGrpSpPr>
                  <p:cNvPr id="10" name="Group 9">
                    <a:extLst>
                      <a:ext uri="{FF2B5EF4-FFF2-40B4-BE49-F238E27FC236}">
                        <a16:creationId xmlns:a16="http://schemas.microsoft.com/office/drawing/2014/main" id="{62D02D42-FF09-459D-AB28-09E8A8952607}"/>
                      </a:ext>
                    </a:extLst>
                  </p:cNvPr>
                  <p:cNvGrpSpPr/>
                  <p:nvPr/>
                </p:nvGrpSpPr>
                <p:grpSpPr>
                  <a:xfrm>
                    <a:off x="8526162" y="2400094"/>
                    <a:ext cx="2706130" cy="1445741"/>
                    <a:chOff x="8983362" y="2384854"/>
                    <a:chExt cx="2706130" cy="1445741"/>
                  </a:xfrm>
                </p:grpSpPr>
                <p:grpSp>
                  <p:nvGrpSpPr>
                    <p:cNvPr id="8" name="Group 7">
                      <a:extLst>
                        <a:ext uri="{FF2B5EF4-FFF2-40B4-BE49-F238E27FC236}">
                          <a16:creationId xmlns:a16="http://schemas.microsoft.com/office/drawing/2014/main" id="{2CCC90A5-A2F1-4B55-8B82-9289F1A59D7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83362" y="2384854"/>
                      <a:ext cx="2706130" cy="1445741"/>
                      <a:chOff x="8983362" y="2384854"/>
                      <a:chExt cx="2706130" cy="1445741"/>
                    </a:xfrm>
                  </p:grpSpPr>
                  <p:cxnSp>
                    <p:nvCxnSpPr>
                      <p:cNvPr id="5" name="Straight Arrow Connector 4">
                        <a:extLst>
                          <a:ext uri="{FF2B5EF4-FFF2-40B4-BE49-F238E27FC236}">
                            <a16:creationId xmlns:a16="http://schemas.microsoft.com/office/drawing/2014/main" id="{93D14EA9-C2C4-4FA1-AA27-127DF70A8F05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8983362" y="3830595"/>
                        <a:ext cx="2706130" cy="0"/>
                      </a:xfrm>
                      <a:prstGeom prst="straightConnector1">
                        <a:avLst/>
                      </a:prstGeom>
                      <a:ln w="25400">
                        <a:tailEnd type="stealt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" name="Straight Arrow Connector 5">
                        <a:extLst>
                          <a:ext uri="{FF2B5EF4-FFF2-40B4-BE49-F238E27FC236}">
                            <a16:creationId xmlns:a16="http://schemas.microsoft.com/office/drawing/2014/main" id="{DECBD47B-E46A-4ADF-AC89-11F15523C47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983362" y="2384854"/>
                        <a:ext cx="1977081" cy="1445741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stealth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" name="Freeform: Shape 8">
                      <a:extLst>
                        <a:ext uri="{FF2B5EF4-FFF2-40B4-BE49-F238E27FC236}">
                          <a16:creationId xmlns:a16="http://schemas.microsoft.com/office/drawing/2014/main" id="{90FC6BC3-6956-4CF6-80B6-50E7BD2F2B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68840" y="3261360"/>
                      <a:ext cx="225985" cy="548640"/>
                    </a:xfrm>
                    <a:custGeom>
                      <a:avLst/>
                      <a:gdLst>
                        <a:gd name="connsiteX0" fmla="*/ 182880 w 225985"/>
                        <a:gd name="connsiteY0" fmla="*/ 548640 h 548640"/>
                        <a:gd name="connsiteX1" fmla="*/ 213360 w 225985"/>
                        <a:gd name="connsiteY1" fmla="*/ 198120 h 548640"/>
                        <a:gd name="connsiteX2" fmla="*/ 0 w 225985"/>
                        <a:gd name="connsiteY2" fmla="*/ 0 h 5486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25985" h="548640">
                          <a:moveTo>
                            <a:pt x="182880" y="548640"/>
                          </a:moveTo>
                          <a:cubicBezTo>
                            <a:pt x="213360" y="419100"/>
                            <a:pt x="243840" y="289560"/>
                            <a:pt x="213360" y="198120"/>
                          </a:cubicBezTo>
                          <a:cubicBezTo>
                            <a:pt x="182880" y="106680"/>
                            <a:pt x="91440" y="53340"/>
                            <a:pt x="0" y="0"/>
                          </a:cubicBezTo>
                        </a:path>
                      </a:pathLst>
                    </a:custGeom>
                    <a:noFill/>
                    <a:ln w="31750">
                      <a:solidFill>
                        <a:srgbClr val="7030A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n-BD">
                        <a:solidFill>
                          <a:schemeClr val="accent4"/>
                        </a:solidFill>
                      </a:endParaRPr>
                    </a:p>
                  </p:txBody>
                </p:sp>
              </p:grpSp>
              <p:graphicFrame>
                <p:nvGraphicFramePr>
                  <p:cNvPr id="11" name="Object 10">
                    <a:extLst>
                      <a:ext uri="{FF2B5EF4-FFF2-40B4-BE49-F238E27FC236}">
                        <a16:creationId xmlns:a16="http://schemas.microsoft.com/office/drawing/2014/main" id="{79E19175-2A41-405F-BD8F-17F367696C63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9837554" y="3825240"/>
                  <a:ext cx="365760" cy="48768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184" name="Equation" r:id="rId4" imgW="152280" imgH="203040" progId="Equation.DSMT4">
                          <p:embed/>
                        </p:oleObj>
                      </mc:Choice>
                      <mc:Fallback>
                        <p:oleObj name="Equation" r:id="rId4" imgW="152280" imgH="203040" progId="Equation.DSMT4">
                          <p:embed/>
                          <p:pic>
                            <p:nvPicPr>
                              <p:cNvPr id="11" name="Object 10">
                                <a:extLst>
                                  <a:ext uri="{FF2B5EF4-FFF2-40B4-BE49-F238E27FC236}">
                                    <a16:creationId xmlns:a16="http://schemas.microsoft.com/office/drawing/2014/main" id="{79E19175-2A41-405F-BD8F-17F367696C63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5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9837554" y="3825240"/>
                                <a:ext cx="365760" cy="48768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2" name="Object 11">
                    <a:extLst>
                      <a:ext uri="{FF2B5EF4-FFF2-40B4-BE49-F238E27FC236}">
                        <a16:creationId xmlns:a16="http://schemas.microsoft.com/office/drawing/2014/main" id="{448C2ACA-E0AB-4660-A8FF-DDE30A47C4AB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9311640" y="2576178"/>
                  <a:ext cx="365760" cy="48768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185" name="Equation" r:id="rId6" imgW="152280" imgH="203040" progId="Equation.DSMT4">
                          <p:embed/>
                        </p:oleObj>
                      </mc:Choice>
                      <mc:Fallback>
                        <p:oleObj name="Equation" r:id="rId6" imgW="152280" imgH="203040" progId="Equation.DSMT4">
                          <p:embed/>
                          <p:pic>
                            <p:nvPicPr>
                              <p:cNvPr id="12" name="Object 11">
                                <a:extLst>
                                  <a:ext uri="{FF2B5EF4-FFF2-40B4-BE49-F238E27FC236}">
                                    <a16:creationId xmlns:a16="http://schemas.microsoft.com/office/drawing/2014/main" id="{448C2ACA-E0AB-4660-A8FF-DDE30A47C4AB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7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9311640" y="2576178"/>
                                <a:ext cx="365760" cy="48768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4" name="Object 13">
                  <a:extLst>
                    <a:ext uri="{FF2B5EF4-FFF2-40B4-BE49-F238E27FC236}">
                      <a16:creationId xmlns:a16="http://schemas.microsoft.com/office/drawing/2014/main" id="{6D27E7EA-B1B4-443C-B689-40597C5C4EF1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9564329" y="3197778"/>
                <a:ext cx="337820" cy="47294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186" name="Equation" r:id="rId8" imgW="126720" imgH="177480" progId="Equation.DSMT4">
                        <p:embed/>
                      </p:oleObj>
                    </mc:Choice>
                    <mc:Fallback>
                      <p:oleObj name="Equation" r:id="rId8" imgW="126720" imgH="177480" progId="Equation.DSMT4">
                        <p:embed/>
                        <p:pic>
                          <p:nvPicPr>
                            <p:cNvPr id="14" name="Object 13">
                              <a:extLst>
                                <a:ext uri="{FF2B5EF4-FFF2-40B4-BE49-F238E27FC236}">
                                  <a16:creationId xmlns:a16="http://schemas.microsoft.com/office/drawing/2014/main" id="{6D27E7EA-B1B4-443C-B689-40597C5C4EF1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9564329" y="3197778"/>
                              <a:ext cx="337820" cy="472948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" name="Object 14">
                  <a:extLst>
                    <a:ext uri="{FF2B5EF4-FFF2-40B4-BE49-F238E27FC236}">
                      <a16:creationId xmlns:a16="http://schemas.microsoft.com/office/drawing/2014/main" id="{FB7E1546-1D2E-49D1-A54F-8676FF40056C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8316689" y="3866430"/>
                <a:ext cx="418946" cy="48767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187" name="Equation" r:id="rId10" imgW="152280" imgH="177480" progId="Equation.DSMT4">
                        <p:embed/>
                      </p:oleObj>
                    </mc:Choice>
                    <mc:Fallback>
                      <p:oleObj name="Equation" r:id="rId10" imgW="152280" imgH="177480" progId="Equation.DSMT4">
                        <p:embed/>
                        <p:pic>
                          <p:nvPicPr>
                            <p:cNvPr id="15" name="Object 14">
                              <a:extLst>
                                <a:ext uri="{FF2B5EF4-FFF2-40B4-BE49-F238E27FC236}">
                                  <a16:creationId xmlns:a16="http://schemas.microsoft.com/office/drawing/2014/main" id="{FB7E1546-1D2E-49D1-A54F-8676FF40056C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8316689" y="3866430"/>
                              <a:ext cx="418946" cy="487679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7B7D691F-A77B-45C9-81F2-9CBAA98F7905}"/>
                  </a:ext>
                </a:extLst>
              </p:cNvPr>
              <p:cNvCxnSpPr/>
              <p:nvPr/>
            </p:nvCxnSpPr>
            <p:spPr>
              <a:xfrm flipH="1" flipV="1">
                <a:off x="8316689" y="1977081"/>
                <a:ext cx="209473" cy="1868754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8" name="Object 17">
              <a:extLst>
                <a:ext uri="{FF2B5EF4-FFF2-40B4-BE49-F238E27FC236}">
                  <a16:creationId xmlns:a16="http://schemas.microsoft.com/office/drawing/2014/main" id="{231358E7-3AA4-4A2D-9BE3-44FAD8282D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0827082"/>
                </p:ext>
              </p:extLst>
            </p:nvPr>
          </p:nvGraphicFramePr>
          <p:xfrm>
            <a:off x="8421425" y="2576178"/>
            <a:ext cx="231140" cy="366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8" name="Equation" r:id="rId12" imgW="126720" imgH="177480" progId="Equation.DSMT4">
                    <p:embed/>
                  </p:oleObj>
                </mc:Choice>
                <mc:Fallback>
                  <p:oleObj name="Equation" r:id="rId12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8421425" y="2576178"/>
                          <a:ext cx="231140" cy="3663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58DB7-80D3-4744-8010-1EC55BB2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Dr. Jashim</a:t>
            </a:r>
            <a:endParaRPr lang="bn-BD">
              <a:solidFill>
                <a:schemeClr val="bg1"/>
              </a:solidFill>
            </a:endParaRP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88652983-1AD7-4A92-99A9-85CE35A94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3</a:t>
            </a:fld>
            <a:endParaRPr lang="bn-B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10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7AA8C-2291-4BBD-A91A-547B2437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Note:</a:t>
            </a:r>
            <a:endParaRPr lang="bn-BD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A2B5EE-BBBA-4B22-A082-F89E685213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r>
                  <a:rPr lang="en-US" dirty="0" smtClean="0">
                    <a:solidFill>
                      <a:schemeClr val="bg1"/>
                    </a:solidFill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are not null vectors, then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are </a:t>
                </a:r>
                <a:r>
                  <a:rPr lang="en-US" dirty="0">
                    <a:solidFill>
                      <a:schemeClr val="bg1"/>
                    </a:solidFill>
                    <a:highlight>
                      <a:srgbClr val="FFFF00"/>
                    </a:highlight>
                  </a:rPr>
                  <a:t>parallel.</a:t>
                </a:r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en-US" dirty="0">
                  <a:solidFill>
                    <a:schemeClr val="bg1"/>
                  </a:solidFill>
                  <a:highlight>
                    <a:srgbClr val="FFFF00"/>
                  </a:highlight>
                </a:endParaRPr>
              </a:p>
              <a:p>
                <a:pPr algn="just"/>
                <a:r>
                  <a:rPr lang="en-US" dirty="0">
                    <a:solidFill>
                      <a:schemeClr val="bg1"/>
                    </a:solidFill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 Then,</a:t>
                </a:r>
              </a:p>
              <a:p>
                <a:pPr algn="just"/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algn="just"/>
                <a:r>
                  <a:rPr lang="en-US" dirty="0">
                    <a:solidFill>
                      <a:schemeClr val="bg1"/>
                    </a:solidFill>
                  </a:rPr>
                  <a:t>The magnitude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the same as the area of a parallelogram with sides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.</a:t>
                </a:r>
                <a:endParaRPr lang="bn-BD" dirty="0">
                  <a:solidFill>
                    <a:schemeClr val="bg1"/>
                  </a:solidFill>
                </a:endParaRPr>
              </a:p>
              <a:p>
                <a:endParaRPr lang="bn-BD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1A2B5EE-BBBA-4B22-A082-F89E685213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7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CC44F-8744-4EA8-912F-A3CAECE9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Dr. Jashim</a:t>
            </a:r>
            <a:endParaRPr lang="bn-BD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3BA44-E65B-4DFD-8415-1B7F4D85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4</a:t>
            </a:fld>
            <a:endParaRPr lang="bn-B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10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33B875E-C13E-464F-9797-1C66D393708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Ex-1.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Find (a)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 (b) angle between them</a:t>
                </a:r>
                <a:endParaRPr lang="bn-BD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33B875E-C13E-464F-9797-1C66D39370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217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F8EAC2-4DE5-4C33-A322-A08245EA15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8441724" cy="2276818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(a)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36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3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acc>
                          <m:accPr>
                            <m:chr m:val="̂"/>
                            <m:ctrlPr>
                              <a:rPr lang="en-US" sz="3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sz="3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acc>
                          <m:accPr>
                            <m:chr m:val="̂"/>
                            <m:ctrlPr>
                              <a:rPr lang="en-US" sz="3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sz="3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en-US" sz="3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  <m:r>
                      <a:rPr lang="en-US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acc>
                          <m:accPr>
                            <m:chr m:val="̂"/>
                            <m:ctrlPr>
                              <a:rPr lang="en-US" sz="3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sz="3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  <m:acc>
                          <m:accPr>
                            <m:chr m:val="̂"/>
                            <m:ctrlPr>
                              <a:rPr lang="en-US" sz="3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sz="3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acc>
                          <m:accPr>
                            <m:chr m:val="̂"/>
                            <m:ctrlPr>
                              <a:rPr lang="en-US" sz="3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endParaRPr lang="en-US" sz="3600" dirty="0">
                  <a:solidFill>
                    <a:schemeClr val="bg1"/>
                  </a:solidFill>
                </a:endParaRPr>
              </a:p>
              <a:p>
                <a:r>
                  <a:rPr lang="en-US" sz="3600" b="0" dirty="0">
                    <a:solidFill>
                      <a:schemeClr val="bg1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=12−6−2</m:t>
                    </m:r>
                  </m:oMath>
                </a14:m>
                <a:endParaRPr lang="en-US" sz="3600" b="0" dirty="0">
                  <a:solidFill>
                    <a:schemeClr val="bg1"/>
                  </a:solidFill>
                </a:endParaRPr>
              </a:p>
              <a:p>
                <a:r>
                  <a:rPr lang="en-US" sz="3600" b="0" dirty="0">
                    <a:solidFill>
                      <a:schemeClr val="bg1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bn-BD" sz="3600" dirty="0">
                  <a:solidFill>
                    <a:schemeClr val="bg1"/>
                  </a:solidFill>
                </a:endParaRPr>
              </a:p>
              <a:p>
                <a:endParaRPr lang="bn-BD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2F8EAC2-4DE5-4C33-A322-A08245EA15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8441724" cy="2276818"/>
              </a:xfrm>
              <a:blipFill rotWithShape="0">
                <a:blip r:embed="rId3"/>
                <a:stretch>
                  <a:fillRect l="-2023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94DFF16-63E9-4DD5-B225-5BDD509463FC}"/>
                  </a:ext>
                </a:extLst>
              </p:cNvPr>
              <p:cNvSpPr txBox="1"/>
              <p:nvPr/>
            </p:nvSpPr>
            <p:spPr>
              <a:xfrm>
                <a:off x="9440562" y="1690688"/>
                <a:ext cx="1668162" cy="1407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8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8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n-US" sz="2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n-US" sz="2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bn-BD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94DFF16-63E9-4DD5-B225-5BDD50946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0562" y="1690688"/>
                <a:ext cx="1668162" cy="14079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98237-701A-4443-8B56-2E1723C19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Dr. Jashim</a:t>
            </a:r>
            <a:endParaRPr lang="bn-BD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DC7E9-11FD-4033-8B68-C7DBF74D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5</a:t>
            </a:fld>
            <a:endParaRPr lang="bn-B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33B875E-C13E-464F-9797-1C66D393708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Ex-1.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Find (b) the angle between them.</a:t>
                </a:r>
                <a:endParaRPr lang="bn-BD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33B875E-C13E-464F-9797-1C66D39370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F8EAC2-4DE5-4C33-A322-A08245EA15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21588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(b)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600" b="0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acc>
                                  <m:accPr>
                                    <m:chr m:val="⃗"/>
                                    <m:ctrlPr>
                                      <a:rPr lang="en-US" sz="360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3600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acc>
                                <m:r>
                                  <a:rPr lang="en-US" sz="360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sz="3600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3600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acc>
                              </m:num>
                              <m:den>
                                <m:r>
                                  <a:rPr lang="en-US" sz="3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3600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600" b="0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3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3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3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3600" b="0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3600" b="0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n-US" sz="3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3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  <m:sup>
                                        <m: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3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(−3)</m:t>
                                        </m:r>
                                      </m:e>
                                      <m:sup>
                                        <m: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3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3600" b="0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3600" b="0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36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36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600" b="0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3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e>
                                </m:rad>
                                <m:r>
                                  <a:rPr lang="en-US" sz="3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3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6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49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36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600" b="0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36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3×7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3600" b="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bn-BD" sz="3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79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bn-BD" sz="3600" dirty="0">
                  <a:solidFill>
                    <a:schemeClr val="bg1"/>
                  </a:solidFill>
                </a:endParaRPr>
              </a:p>
              <a:p>
                <a:endParaRPr lang="bn-BD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2F8EAC2-4DE5-4C33-A322-A08245EA15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215880" cy="4351338"/>
              </a:xfrm>
              <a:blipFill rotWithShape="0">
                <a:blip r:embed="rId3"/>
                <a:stretch>
                  <a:fillRect l="-1672" t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E5E75-42A4-4CD4-8BB0-7BCC9004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Dr. Jashim</a:t>
            </a:r>
            <a:endParaRPr lang="bn-BD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99FE1-2F76-4691-B871-2151780F9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6</a:t>
            </a:fld>
            <a:endParaRPr lang="bn-B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33B875E-C13E-464F-9797-1C66D393708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1117686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Ex-2. </a:t>
                </a:r>
                <a:r>
                  <a:rPr lang="en-US" sz="2800" dirty="0">
                    <a:solidFill>
                      <a:schemeClr val="bg1"/>
                    </a:solidFill>
                  </a:rPr>
                  <a:t>Determine the value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so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>
                    <a:solidFill>
                      <a:schemeClr val="bg1"/>
                    </a:solidFill>
                  </a:rPr>
                  <a:t>are perpendicular.</a:t>
                </a:r>
                <a:endParaRPr lang="bn-BD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33B875E-C13E-464F-9797-1C66D39370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1117686"/>
              </a:xfrm>
              <a:blipFill rotWithShape="0">
                <a:blip r:embed="rId2"/>
                <a:stretch>
                  <a:fillRect l="-1217" b="-7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F8EAC2-4DE5-4C33-A322-A08245EA15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381735" cy="279580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Two vectors are perpendicular if,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8−2</m:t>
                    </m:r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−2=0</m:t>
                    </m:r>
                  </m:oMath>
                </a14:m>
                <a:endParaRPr lang="en-US" b="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=3.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bn-BD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2F8EAC2-4DE5-4C33-A322-A08245EA15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381735" cy="2795802"/>
              </a:xfrm>
              <a:blipFill rotWithShape="0">
                <a:blip r:embed="rId3"/>
                <a:stretch>
                  <a:fillRect l="-998" t="-1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7CB22-FE17-42AE-B23E-D076F97E9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Dr. Jashim</a:t>
            </a:r>
            <a:endParaRPr lang="bn-BD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FE2DC-578F-47E2-9EBD-01AD22248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7</a:t>
            </a:fld>
            <a:endParaRPr lang="bn-B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0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F8EAC2-4DE5-4C33-A322-A08245EA15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433384"/>
                <a:ext cx="10381735" cy="318804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Class Work 1.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1.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Find (a)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 (b) angle between them</a:t>
                </a:r>
                <a:endParaRPr lang="en-U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2. Determine the value of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so that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and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acc>
                      <m:accPr>
                        <m:chr m:val="̂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are perpendicular.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2F8EAC2-4DE5-4C33-A322-A08245EA15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433384"/>
                <a:ext cx="10381735" cy="3188043"/>
              </a:xfrm>
              <a:blipFill rotWithShape="0">
                <a:blip r:embed="rId2"/>
                <a:stretch>
                  <a:fillRect l="-1174" t="-3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CD0F9E-C6DF-4640-9104-D81EB09F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Dr. Jashim</a:t>
            </a:r>
            <a:endParaRPr lang="bn-BD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AE75E-6F51-4CE4-9FDA-F5EE450D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8</a:t>
            </a:fld>
            <a:endParaRPr lang="bn-B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91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2B5A824-C7E7-4300-9ED7-26C0525277A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>
                    <a:solidFill>
                      <a:schemeClr val="bg1"/>
                    </a:solidFill>
                  </a:rPr>
                  <a:t>Ex-3: Find the projection of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acc>
                      <m:accPr>
                        <m:chr m:val="̂"/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3200" dirty="0">
                    <a:solidFill>
                      <a:schemeClr val="bg1"/>
                    </a:solidFill>
                  </a:rPr>
                  <a:t>on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acc>
                      <m:accPr>
                        <m:chr m:val="̂"/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acc>
                      <m:accPr>
                        <m:chr m:val="̂"/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+7</m:t>
                    </m:r>
                    <m:acc>
                      <m:accPr>
                        <m:chr m:val="̂"/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.</a:t>
                </a:r>
                <a:endParaRPr lang="bn-BD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2B5A824-C7E7-4300-9ED7-26C0525277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507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EBA889-CF33-4A03-B82E-3CD8A02087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Solution: Projection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on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endParaRPr lang="en-US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marL="4932363" indent="-4932363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+7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acc>
                              <m:accPr>
                                <m:chr m:val="̂"/>
                                <m:ctrlPr>
                                  <a:rPr lang="en-US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acc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  <m:acc>
                              <m:accPr>
                                <m:chr m:val="̂"/>
                                <m:ctrlPr>
                                  <a:rPr lang="en-US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acc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+7</m:t>
                            </m:r>
                            <m:acc>
                              <m:accPr>
                                <m:chr m:val="̂"/>
                                <m:ctrlPr>
                                  <a:rPr lang="en-US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marL="4932363" indent="-4932363"/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  <m:f>
                      <m:f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+7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num>
                      <m:den>
                        <m:rad>
                          <m:radPr>
                            <m:degHide m:val="on"/>
                            <m:ctrlPr>
                              <a:rPr lang="en-US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marL="4932363" indent="-4932363"/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  <m:f>
                      <m:f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+7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num>
                      <m:den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marL="4932363" indent="-4932363"/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+7</m:t>
                        </m:r>
                        <m:acc>
                          <m:accPr>
                            <m:chr m:val="̂"/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endParaRPr lang="en-US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marL="4932363" indent="-4932363"/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4+8+7</m:t>
                        </m:r>
                      </m:e>
                    </m:d>
                  </m:oMath>
                </a14:m>
                <a:endParaRPr lang="en-US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marL="4932363" indent="-4932363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lang="bn-BD" dirty="0">
                  <a:solidFill>
                    <a:schemeClr val="bg1"/>
                  </a:solidFill>
                </a:endParaRPr>
              </a:p>
              <a:p>
                <a:endParaRPr lang="bn-BD" dirty="0">
                  <a:solidFill>
                    <a:schemeClr val="bg1"/>
                  </a:solidFill>
                </a:endParaRPr>
              </a:p>
              <a:p>
                <a:endParaRPr lang="bn-BD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6EBA889-CF33-4A03-B82E-3CD8A02087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96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EC402-57EA-4643-A1D8-7E44ED0A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Dr. Jashim</a:t>
            </a:r>
            <a:endParaRPr lang="bn-BD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63A744-14E9-4713-80F3-8A69CFAD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133-C5F5-46C0-A299-F26254A63D89}" type="slidenum">
              <a:rPr lang="bn-BD" smtClean="0">
                <a:solidFill>
                  <a:schemeClr val="bg1"/>
                </a:solidFill>
              </a:rPr>
              <a:t>9</a:t>
            </a:fld>
            <a:endParaRPr lang="bn-B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4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1868</Words>
  <Application>Microsoft Office PowerPoint</Application>
  <PresentationFormat>Widescreen</PresentationFormat>
  <Paragraphs>101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Vrinda</vt:lpstr>
      <vt:lpstr>Office Theme</vt:lpstr>
      <vt:lpstr>Equation</vt:lpstr>
      <vt:lpstr>Dot &amp; Cross Product</vt:lpstr>
      <vt:lpstr>THE DOT OR SCALAR PRODUCT </vt:lpstr>
      <vt:lpstr>THE CROSS or VECTOR PRODUCT </vt:lpstr>
      <vt:lpstr>Note:</vt:lpstr>
      <vt:lpstr>Ex-1. If A ⃗=2i ̂+2j ̂-k ̂, B ⃗=6i ̂-3j ̂+2k ̂ , Find (a) A ⃗∙B ⃗,  (b) angle between them</vt:lpstr>
      <vt:lpstr>Ex-1. If A ⃗=2i ̂+2j ̂-k ̂, B ⃗=6i ̂-3j ̂+2k ̂ , Find (b) the angle between them.</vt:lpstr>
      <vt:lpstr>Ex-2. Determine the value of a so that A ⃗=2i ̂+aj ̂+k ̂  and B ⃗=4i ̂-2j ̂-2k ̂ are perpendicular.</vt:lpstr>
      <vt:lpstr>PowerPoint Presentation</vt:lpstr>
      <vt:lpstr>Ex-3: Find the projection of the vector A ⃗=i ̂-2j ̂+k ̂, on the vector B ⃗=4i ̂-4j ̂+7k ̂  .</vt:lpstr>
      <vt:lpstr>PowerPoint Presentation</vt:lpstr>
      <vt:lpstr>Ex-4: Find the work done in moving an object along a vector r ⃗=3i ̂+2j ̂-5k ̂ if the applied force is F ⃗=2i ̂-j ̂-k ̂.</vt:lpstr>
      <vt:lpstr>Exercise Set 2.1 [From Text Book pdf Supplementary problems] :</vt:lpstr>
      <vt:lpstr>PowerPoint Presentation</vt:lpstr>
      <vt:lpstr>Ex-5. If A ⃗=2i ̂+2j ̂-k ̂, B ⃗=6i ̂-3j ̂+2k ̂ , Find,(c) A ⃗×B ⃗.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DOT and CROSS PRODUCT</dc:title>
  <dc:creator>Khan Shaheb</dc:creator>
  <cp:lastModifiedBy>User</cp:lastModifiedBy>
  <cp:revision>36</cp:revision>
  <dcterms:created xsi:type="dcterms:W3CDTF">2020-07-16T10:44:44Z</dcterms:created>
  <dcterms:modified xsi:type="dcterms:W3CDTF">2021-02-23T21:03:32Z</dcterms:modified>
</cp:coreProperties>
</file>