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7" r:id="rId21"/>
    <p:sldId id="288" r:id="rId22"/>
    <p:sldId id="289" r:id="rId23"/>
    <p:sldId id="290" r:id="rId24"/>
    <p:sldId id="291" r:id="rId25"/>
    <p:sldId id="276" r:id="rId26"/>
    <p:sldId id="277" r:id="rId27"/>
    <p:sldId id="278" r:id="rId28"/>
    <p:sldId id="27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015DB-33BE-463E-878C-3DB9B674A3E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16B93-12C5-4F10-AFDF-A15E4B7C8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44990-4707-43DA-B4D5-30551A162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D8007-DAD1-49A5-90AE-97C213838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02207-62C5-4A38-BCB4-A7F96ADEC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1A63-E8E3-4D72-895E-D29503CDDDF6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C448-2493-40A6-8135-DF374F83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444BB-11C4-40DD-82AE-DEC27C2C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1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B897B-2777-4383-B3F1-772958C5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A19945-4E8C-4B97-8C8C-0716BF0B3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E3CDA-DA52-4790-8240-4B49ABB53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5499-D81F-4655-9AEC-D2A36E9F7D44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BB304-7480-4908-A1E4-034ABB71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6CC2B-1782-4DFE-8BC3-29A14B2E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32E5A-B9BC-4D16-90F0-E0C8E9F8B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25628-498C-45B3-ACA9-990808D05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E9B8-DA29-4E42-89C8-A5F6E0896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B48A-0A1B-4646-8FB1-61C53CA57624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A28F5-2202-4BA9-9ED8-CCE56A191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DA20E-B0B0-40DC-A334-688CFFD7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59D89-BBA9-4171-9D4E-884C2E42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EC7A6-83EB-4126-A950-4E1A738A2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96EFB-844B-4005-8DCC-F26D9D16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C50B-3CB6-4C80-A3BF-E3D75EE342C6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7F89E-D0A6-44E0-A863-5D1FB06D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77539-D113-4B65-8E93-D2D48152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4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1C5D-F7C2-48DA-8A54-09F40268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964B8-64CB-4DD1-8224-302E6926E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4D315-3AC6-4ECC-96E2-0811908F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0DB-6287-4FF1-8090-8C73BE3B4126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05764-A295-45D7-A7D7-DF120C55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B6FF3-3123-4CF8-9915-6E63B660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D0DF-3393-46A4-AE63-D361D6B5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A0792-9D0E-4541-B64E-2BCCE34EF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35EC5-E9A1-4301-98C5-6B235E6B3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B71F0-EAFD-4DBB-851B-576EE3D70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7D7-4658-43E1-92AC-7AA7FB4128E9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C93CA-7111-4E99-AB29-7BB7D3BE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7E720-4B6A-461C-9768-DF60A3E5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86942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5BD6-F8EC-441E-B2AA-1BAA9D2F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13A9B-8F0A-4CB0-8F71-7A0634B38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AF200-A555-4FAA-9628-68158ACBF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AC1603-761E-44F3-9EC4-0385E9833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542E6-AD70-4EB2-A295-01B61BCB9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EEABC-1EE1-4AE6-B844-5D2DCBA2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7D7-4658-43E1-92AC-7AA7FB4128E9}" type="datetime1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BE104-7EA8-4627-B40B-76F95AC6A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F0E6E3-8053-4217-8A52-7F62AFA9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95748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7BCB6-53ED-4C47-9D5C-D622AB09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9430C-B91F-44D7-85FC-35A94459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4CC6-3446-497C-A06A-B3894D00DD5A}" type="datetime1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E61335-C4A1-43FF-9B6D-93142F9C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6F633-2F39-4B34-A6B2-61DB10FC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4D7F2-F63F-40D3-98AB-B32C7A60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6243-DBBD-49CC-8B5E-B3A7A8F253CF}" type="datetime1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611B9-4B60-452B-AD18-F3D75B3D0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F2438-655E-45D7-BA48-B198541B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2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8B263-F647-4E9B-A197-6DB177BA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71792-A171-48F8-AD30-5D2749CA4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A62B4-C883-4A90-9970-26538F315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2D83A-C97F-45C8-B52E-BC1142F0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5DB0-C7E1-4233-B30E-A0877D93812B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EEAEB-0725-4BD0-9CD9-2436A7E5C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C38FF-CE96-4DB3-8989-870531FC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7D61-4E23-466A-99E6-9788FFEF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755D6-2BF6-461C-A875-345216E86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82191-779E-4CAA-AFC2-19D825D67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4CDA7-B874-49BF-B03C-052B463D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1956-F254-4CF5-944B-FBFEBBA5D62C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786A3-080C-4B2B-A9A4-6D3DEF7B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B3859-DF06-41CB-B009-62968279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3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D4CDE2-C76F-4795-BB2A-80F3CB99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4DABC-C0EA-4825-8D40-4A4743CD9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FABC6-6B93-4E79-B51D-B1845DF97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17D7-4658-43E1-92AC-7AA7FB4128E9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47503-8FCD-4F8E-95CB-A0935ACB2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Jashim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6C03B-A51D-40BD-9F7B-E71CC9344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227F-C575-4BB6-A120-C7F3B19E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6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2" Type="http://schemas.openxmlformats.org/officeDocument/2006/relationships/image" Target="../media/image8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10" Type="http://schemas.openxmlformats.org/officeDocument/2006/relationships/image" Target="../media/image9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4.png"/><Relationship Id="rId2" Type="http://schemas.openxmlformats.org/officeDocument/2006/relationships/image" Target="../media/image91.png"/><Relationship Id="rId16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10" Type="http://schemas.openxmlformats.org/officeDocument/2006/relationships/image" Target="../media/image83.png"/><Relationship Id="rId4" Type="http://schemas.openxmlformats.org/officeDocument/2006/relationships/image" Target="../media/image101.png"/><Relationship Id="rId9" Type="http://schemas.openxmlformats.org/officeDocument/2006/relationships/image" Target="../media/image82.png"/><Relationship Id="rId14" Type="http://schemas.openxmlformats.org/officeDocument/2006/relationships/image" Target="../media/image1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6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12" Type="http://schemas.openxmlformats.org/officeDocument/2006/relationships/image" Target="../media/image125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11" Type="http://schemas.openxmlformats.org/officeDocument/2006/relationships/image" Target="../media/image124.png"/><Relationship Id="rId5" Type="http://schemas.openxmlformats.org/officeDocument/2006/relationships/image" Target="../media/image118.png"/><Relationship Id="rId10" Type="http://schemas.openxmlformats.org/officeDocument/2006/relationships/image" Target="../media/image123.png"/><Relationship Id="rId4" Type="http://schemas.openxmlformats.org/officeDocument/2006/relationships/image" Target="../media/image117.png"/><Relationship Id="rId9" Type="http://schemas.openxmlformats.org/officeDocument/2006/relationships/image" Target="../media/image12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7" Type="http://schemas.openxmlformats.org/officeDocument/2006/relationships/image" Target="../media/image13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5" Type="http://schemas.openxmlformats.org/officeDocument/2006/relationships/image" Target="../media/image136.png"/><Relationship Id="rId4" Type="http://schemas.openxmlformats.org/officeDocument/2006/relationships/image" Target="../media/image13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png"/><Relationship Id="rId3" Type="http://schemas.openxmlformats.org/officeDocument/2006/relationships/image" Target="../media/image140.emf"/><Relationship Id="rId7" Type="http://schemas.openxmlformats.org/officeDocument/2006/relationships/image" Target="../media/image144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3.png"/><Relationship Id="rId5" Type="http://schemas.openxmlformats.org/officeDocument/2006/relationships/image" Target="../media/image142.png"/><Relationship Id="rId4" Type="http://schemas.openxmlformats.org/officeDocument/2006/relationships/image" Target="../media/image14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7" Type="http://schemas.openxmlformats.org/officeDocument/2006/relationships/image" Target="../media/image151.png"/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49.png"/><Relationship Id="rId4" Type="http://schemas.openxmlformats.org/officeDocument/2006/relationships/image" Target="../media/image14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png"/><Relationship Id="rId2" Type="http://schemas.openxmlformats.org/officeDocument/2006/relationships/image" Target="../media/image15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5.emf"/><Relationship Id="rId4" Type="http://schemas.openxmlformats.org/officeDocument/2006/relationships/image" Target="../media/image15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304800"/>
            <a:ext cx="6553200" cy="990600"/>
          </a:xfrm>
        </p:spPr>
        <p:txBody>
          <a:bodyPr/>
          <a:lstStyle/>
          <a:p>
            <a:r>
              <a:rPr lang="en-US" sz="5400" b="1" dirty="0"/>
              <a:t>Vector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7000" y="1447800"/>
            <a:ext cx="6400800" cy="457200"/>
          </a:xfrm>
        </p:spPr>
        <p:txBody>
          <a:bodyPr/>
          <a:lstStyle/>
          <a:p>
            <a:r>
              <a:rPr lang="en-US" b="1" dirty="0"/>
              <a:t>1. Product of multiple vectors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</p:spTree>
    <p:extLst>
      <p:ext uri="{BB962C8B-B14F-4D97-AF65-F5344CB8AC3E}">
        <p14:creationId xmlns:p14="http://schemas.microsoft.com/office/powerpoint/2010/main" val="378322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642" y="270267"/>
            <a:ext cx="1859872" cy="429827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38326" y="1057276"/>
                <a:ext cx="6543675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Given vectors 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   and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−4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326" y="1057276"/>
                <a:ext cx="6543675" cy="404791"/>
              </a:xfrm>
              <a:prstGeom prst="rect">
                <a:avLst/>
              </a:prstGeom>
              <a:blipFill>
                <a:blip r:embed="rId2"/>
                <a:stretch>
                  <a:fillRect l="-839" t="-2238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38326" y="1447800"/>
                <a:ext cx="8372475" cy="435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14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(−4)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29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326" y="1447800"/>
                <a:ext cx="8372475" cy="435440"/>
              </a:xfrm>
              <a:prstGeom prst="rect">
                <a:avLst/>
              </a:prstGeom>
              <a:blipFill>
                <a:blip r:embed="rId3"/>
                <a:stretch>
                  <a:fillRect t="-16901" b="-18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28800" y="328826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𝜃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the angle between them. Then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28826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895600" y="3657601"/>
                <a:ext cx="6400800" cy="7766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</m:acc>
                                  <m:r>
                                    <a:rPr lang="en-US" i="1" dirty="0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𝐴𝐵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405</m:t>
                                  </m:r>
                                </m:e>
                              </m:ra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14</m:t>
                                  </m:r>
                                </m:e>
                              </m:rad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29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9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14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29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657601"/>
                <a:ext cx="6400800" cy="776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057400" y="4507468"/>
            <a:ext cx="152400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Conclusion: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00500" y="4743450"/>
            <a:ext cx="41529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 </a:t>
            </a:r>
            <a:r>
              <a:rPr lang="en-US" dirty="0"/>
              <a:t>Find magnitudes of the vectors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00500" y="5193268"/>
            <a:ext cx="50673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 </a:t>
            </a:r>
            <a:r>
              <a:rPr lang="en-US" dirty="0"/>
              <a:t>Find Cross Product of the vectors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10025" y="5650468"/>
            <a:ext cx="504825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 </a:t>
            </a:r>
            <a:r>
              <a:rPr lang="en-US" dirty="0"/>
              <a:t>Find magnitude of the Cross Product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76600" y="156031"/>
                <a:ext cx="7315200" cy="714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2. Find the sine of the angle between the vectors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𝟐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𝟑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 and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𝟑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𝟒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𝟐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56031"/>
                <a:ext cx="7315200" cy="714363"/>
              </a:xfrm>
              <a:prstGeom prst="rect">
                <a:avLst/>
              </a:prstGeom>
              <a:blipFill>
                <a:blip r:embed="rId6"/>
                <a:stretch>
                  <a:fillRect l="-750"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05000" y="1828800"/>
                <a:ext cx="8610600" cy="972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Also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4+12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2−9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−4−6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=16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+7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−10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828800"/>
                <a:ext cx="8610600" cy="972702"/>
              </a:xfrm>
              <a:prstGeom prst="rect">
                <a:avLst/>
              </a:prstGeom>
              <a:blipFill>
                <a:blip r:embed="rId7"/>
                <a:stretch>
                  <a:fillRect l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14525" y="2857501"/>
                <a:ext cx="5334000" cy="444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∴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16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−10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405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525" y="2857501"/>
                <a:ext cx="5334000" cy="444417"/>
              </a:xfrm>
              <a:prstGeom prst="rect">
                <a:avLst/>
              </a:prstGeom>
              <a:blipFill>
                <a:blip r:embed="rId8"/>
                <a:stretch>
                  <a:fillRect t="-15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019550" y="6107668"/>
            <a:ext cx="504825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 </a:t>
            </a:r>
            <a:r>
              <a:rPr lang="en-US" dirty="0"/>
              <a:t>Find angle by using the formula directly</a:t>
            </a:r>
          </a:p>
        </p:txBody>
      </p:sp>
    </p:spTree>
    <p:extLst>
      <p:ext uri="{BB962C8B-B14F-4D97-AF65-F5344CB8AC3E}">
        <p14:creationId xmlns:p14="http://schemas.microsoft.com/office/powerpoint/2010/main" val="237585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7922"/>
            <a:ext cx="1783672" cy="429827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Solution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38326" y="1057276"/>
                <a:ext cx="6543675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Given vectors 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   and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−4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326" y="1057276"/>
                <a:ext cx="6543675" cy="404791"/>
              </a:xfrm>
              <a:prstGeom prst="rect">
                <a:avLst/>
              </a:prstGeom>
              <a:blipFill>
                <a:blip r:embed="rId2"/>
                <a:stretch>
                  <a:fillRect l="-839" t="-2238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28800" y="328826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Let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 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𝜂</m:t>
                        </m:r>
                      </m:e>
                    </m:acc>
                  </m:oMath>
                </a14:m>
                <a:r>
                  <a:rPr lang="en-US" dirty="0"/>
                  <a:t>  be the unit vector. Then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288268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057400" y="4507468"/>
            <a:ext cx="152400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Conclusion: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95700" y="4659868"/>
            <a:ext cx="50673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 </a:t>
            </a:r>
            <a:r>
              <a:rPr lang="en-US" dirty="0"/>
              <a:t>Find Cross Product of the vectors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14750" y="5105400"/>
            <a:ext cx="504825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 </a:t>
            </a:r>
            <a:r>
              <a:rPr lang="en-US" dirty="0"/>
              <a:t>Find magnitude of the Cross Product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05000" y="1541898"/>
                <a:ext cx="8610600" cy="972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Also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4+12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2−9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−4−6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=16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+7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−10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541898"/>
                <a:ext cx="8610600" cy="972702"/>
              </a:xfrm>
              <a:prstGeom prst="rect">
                <a:avLst/>
              </a:prstGeom>
              <a:blipFill>
                <a:blip r:embed="rId4"/>
                <a:stretch>
                  <a:fillRect l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14525" y="2590801"/>
                <a:ext cx="5334000" cy="444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∴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16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−10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405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525" y="2590801"/>
                <a:ext cx="5334000" cy="444417"/>
              </a:xfrm>
              <a:prstGeom prst="rect">
                <a:avLst/>
              </a:prstGeom>
              <a:blipFill>
                <a:blip r:embed="rId5"/>
                <a:stretch>
                  <a:fillRect t="-15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733800" y="5562601"/>
            <a:ext cx="5048250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n-US" dirty="0"/>
              <a:t>Find unit vector  by using the formula directly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76600" y="212547"/>
                <a:ext cx="7338546" cy="714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3. Find a unit vector perpendicular to the vectors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𝟐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𝟑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/>
                  <a:t>  and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𝟑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𝟒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𝟐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e>
                    </m:acc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12547"/>
                <a:ext cx="7338546" cy="714363"/>
              </a:xfrm>
              <a:prstGeom prst="rect">
                <a:avLst/>
              </a:prstGeom>
              <a:blipFill>
                <a:blip r:embed="rId6"/>
                <a:stretch>
                  <a:fillRect l="-748"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57600" y="3695774"/>
                <a:ext cx="6957546" cy="800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𝜂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=±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acc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=±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16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+7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−10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405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latin typeface="Cambria Math"/>
                        </a:rPr>
                        <m:t>=±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16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405</m:t>
                                  </m:r>
                                </m:e>
                              </m:rad>
                            </m:den>
                          </m:f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405</m:t>
                                  </m:r>
                                </m:e>
                              </m:rad>
                            </m:den>
                          </m:f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405</m:t>
                                  </m:r>
                                </m:e>
                              </m:rad>
                            </m:den>
                          </m:f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695774"/>
                <a:ext cx="6957546" cy="8000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734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128" y="304801"/>
            <a:ext cx="8260672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Exercise-1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05000" y="1646812"/>
                <a:ext cx="8382000" cy="715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1. Find a unit vector perpendicular to the vectors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 and</a:t>
                </a:r>
              </a:p>
              <a:p>
                <a:r>
                  <a:rPr lang="en-US" dirty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=−6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+5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. Find the sine of the angle between these vectors.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646812"/>
                <a:ext cx="8382000" cy="715389"/>
              </a:xfrm>
              <a:prstGeom prst="rect">
                <a:avLst/>
              </a:prstGeom>
              <a:blipFill>
                <a:blip r:embed="rId2"/>
                <a:stretch>
                  <a:fillRect l="-655" t="-12712" b="-12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5000" y="2637412"/>
                <a:ext cx="8382000" cy="715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2. Find a unit vector perpendicular to the vectors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 and</a:t>
                </a:r>
              </a:p>
              <a:p>
                <a:r>
                  <a:rPr lang="en-US" dirty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=5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637412"/>
                <a:ext cx="8382000" cy="715389"/>
              </a:xfrm>
              <a:prstGeom prst="rect">
                <a:avLst/>
              </a:prstGeom>
              <a:blipFill>
                <a:blip r:embed="rId3"/>
                <a:stretch>
                  <a:fillRect l="-655" t="-12821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091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60672" cy="457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Multiple    products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5000" y="838201"/>
                <a:ext cx="7848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Scalar product of three vectors: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≡</m:t>
                    </m:r>
                  </m:oMath>
                </a14:m>
                <a:r>
                  <a:rPr lang="en-US" b="1" dirty="0"/>
                  <a:t> Volume of the Parallelopiped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838201"/>
                <a:ext cx="7848600" cy="646331"/>
              </a:xfrm>
              <a:prstGeom prst="rect">
                <a:avLst/>
              </a:prstGeom>
              <a:blipFill>
                <a:blip r:embed="rId2"/>
                <a:stretch>
                  <a:fillRect l="-699"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299389"/>
            <a:ext cx="3086100" cy="1895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1" y="1524000"/>
                <a:ext cx="62007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𝑽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𝒂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  <m:r>
                            <a:rPr lang="en-US" b="1" i="1">
                              <a:latin typeface="Cambria Math"/>
                            </a:rPr>
                            <m:t>×</m:t>
                          </m:r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  <m:r>
                            <a:rPr lang="en-US" b="1" i="1">
                              <a:latin typeface="Cambria Math"/>
                            </a:rPr>
                            <m:t>×</m:t>
                          </m:r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</m:d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latin typeface="Cambria Math"/>
                        </a:rPr>
                        <m:t>𝒂</m:t>
                      </m:r>
                      <m:r>
                        <a:rPr lang="en-US" b="1" i="1">
                          <a:latin typeface="Cambria Math"/>
                        </a:rPr>
                        <m:t>=−</m:t>
                      </m:r>
                      <m:r>
                        <a:rPr lang="en-US" b="1" i="1">
                          <a:latin typeface="Cambria Math"/>
                        </a:rPr>
                        <m:t>𝒂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𝒄</m:t>
                          </m:r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d>
                      <m:r>
                        <a:rPr lang="en-US" b="1" i="1">
                          <a:latin typeface="Cambria Math"/>
                          <a:ea typeface="Cambria Math"/>
                        </a:rPr>
                        <m:t>=−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𝒄</m:t>
                          </m:r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d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𝒂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1" y="1524000"/>
                <a:ext cx="620077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5000" y="3468470"/>
                <a:ext cx="7848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Scalar product of four vectors:  </a:t>
                </a:r>
              </a:p>
              <a:p>
                <a:r>
                  <a:rPr lang="en-US" dirty="0"/>
                  <a:t>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b="1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∙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∙</m:t>
                        </m:r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∙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∙</m:t>
                        </m:r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468470"/>
                <a:ext cx="7848600" cy="646331"/>
              </a:xfrm>
              <a:prstGeom prst="rect">
                <a:avLst/>
              </a:prstGeom>
              <a:blipFill>
                <a:blip r:embed="rId5"/>
                <a:stretch>
                  <a:fillRect l="-699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05001" y="2062459"/>
                <a:ext cx="25255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/>
                  <a:t>*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1" y="2062459"/>
                <a:ext cx="2525563" cy="369332"/>
              </a:xfrm>
              <a:prstGeom prst="rect">
                <a:avLst/>
              </a:prstGeom>
              <a:blipFill>
                <a:blip r:embed="rId6"/>
                <a:stretch>
                  <a:fillRect l="-217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60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5000" y="515035"/>
                <a:ext cx="7848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Vector Product Of Three Vectors</a:t>
                </a:r>
                <a:r>
                  <a:rPr lang="en-US" dirty="0"/>
                  <a:t>:   </a:t>
                </a:r>
                <a:endParaRPr lang="en-US" b="1" dirty="0"/>
              </a:p>
              <a:p>
                <a:r>
                  <a:rPr lang="en-US" b="1" dirty="0"/>
                  <a:t>				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5035"/>
                <a:ext cx="7848600" cy="646331"/>
              </a:xfrm>
              <a:prstGeom prst="rect">
                <a:avLst/>
              </a:prstGeom>
              <a:blipFill>
                <a:blip r:embed="rId2"/>
                <a:stretch>
                  <a:fillRect l="-699" t="-4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3597016"/>
                <a:ext cx="11887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×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  <m:r>
                          <a:rPr lang="en-US" sz="2800" b="1" i="1">
                            <a:latin typeface="Cambria Math"/>
                          </a:rPr>
                          <m:t>×</m:t>
                        </m:r>
                        <m:r>
                          <a:rPr lang="en-US" sz="2800" b="1" i="1">
                            <a:latin typeface="Cambria Math"/>
                          </a:rPr>
                          <m:t>𝒅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𝒅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𝒅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𝒅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𝒅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𝒂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597016"/>
                <a:ext cx="11887200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303737" y="5155861"/>
                <a:ext cx="25255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/>
                  <a:t>*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𝒚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𝒚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𝒛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737" y="5155861"/>
                <a:ext cx="2525563" cy="369332"/>
              </a:xfrm>
              <a:prstGeom prst="rect">
                <a:avLst/>
              </a:prstGeom>
              <a:blipFill>
                <a:blip r:embed="rId4"/>
                <a:stretch>
                  <a:fillRect l="-217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028BCC4-0FF5-46FB-BE1C-C9486C8CF1DF}"/>
                  </a:ext>
                </a:extLst>
              </p:cNvPr>
              <p:cNvSpPr txBox="1"/>
              <p:nvPr/>
            </p:nvSpPr>
            <p:spPr>
              <a:xfrm>
                <a:off x="3046771" y="1325433"/>
                <a:ext cx="609845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</a:rPr>
                        <m:t>×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  <m:r>
                            <a:rPr lang="en-US" sz="2800" b="1" i="1">
                              <a:latin typeface="Cambria Math"/>
                            </a:rPr>
                            <m:t>×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𝒄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</a:rPr>
                            <m:t>∙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𝒄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𝒃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</a:rPr>
                            <m:t>∙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028BCC4-0FF5-46FB-BE1C-C9486C8CF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771" y="1325433"/>
                <a:ext cx="609845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9E63FAB-FA4A-4E24-A079-AE2894BD5CBC}"/>
                  </a:ext>
                </a:extLst>
              </p:cNvPr>
              <p:cNvSpPr txBox="1"/>
              <p:nvPr/>
            </p:nvSpPr>
            <p:spPr>
              <a:xfrm>
                <a:off x="3461619" y="2179508"/>
                <a:ext cx="609845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×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×</m:t>
                    </m:r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∙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  <m:r>
                          <a:rPr lang="en-US" sz="2800" b="1" i="1">
                            <a:latin typeface="Cambria Math"/>
                          </a:rPr>
                          <m:t>∙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𝒂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9E63FAB-FA4A-4E24-A079-AE2894BD5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619" y="2179508"/>
                <a:ext cx="609845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3E255DEB-0A10-4212-AA75-B14270C8B85C}"/>
              </a:ext>
            </a:extLst>
          </p:cNvPr>
          <p:cNvSpPr txBox="1"/>
          <p:nvPr/>
        </p:nvSpPr>
        <p:spPr>
          <a:xfrm>
            <a:off x="3049229" y="3244334"/>
            <a:ext cx="6098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Vector  Product Of Four Vectors: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5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4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128" y="408374"/>
            <a:ext cx="8260672" cy="582227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Basic problems (Question Numbers are not from BOOK)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1084948"/>
                <a:ext cx="102108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1. 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/>
                  <a:t>. </a:t>
                </a: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find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b="1" dirty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084948"/>
                <a:ext cx="10210800" cy="532966"/>
              </a:xfrm>
              <a:prstGeom prst="rect">
                <a:avLst/>
              </a:prstGeom>
              <a:blipFill>
                <a:blip r:embed="rId2"/>
                <a:stretch>
                  <a:fillRect l="-1194" t="-919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6800" y="3325034"/>
                <a:ext cx="11125199" cy="12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3. Prove that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×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  <m:r>
                          <a:rPr lang="en-US" sz="2800" b="1" i="1">
                            <a:latin typeface="Cambria Math"/>
                          </a:rPr>
                          <m:t>   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  <m:r>
                          <a:rPr lang="en-US" sz="2800" b="1" i="1">
                            <a:latin typeface="Cambria Math"/>
                          </a:rPr>
                          <m:t>×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  <m:r>
                          <a:rPr lang="en-US" sz="2800" b="1" i="1">
                            <a:latin typeface="Cambria Math"/>
                          </a:rPr>
                          <m:t>  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  <m:r>
                          <a:rPr lang="en-US" sz="2800" b="1" i="1">
                            <a:latin typeface="Cambria Math"/>
                          </a:rPr>
                          <m:t>×</m:t>
                        </m:r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  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  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sz="2800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sz="2800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𝒄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𝒄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𝒄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25034"/>
                <a:ext cx="11125199" cy="1209883"/>
              </a:xfrm>
              <a:prstGeom prst="rect">
                <a:avLst/>
              </a:prstGeom>
              <a:blipFill>
                <a:blip r:embed="rId3"/>
                <a:stretch>
                  <a:fillRect l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9200" y="5184024"/>
                <a:ext cx="92239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4. Show that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  <m:r>
                          <a:rPr lang="en-US" sz="2800" b="1" i="1">
                            <a:latin typeface="Cambria Math"/>
                          </a:rPr>
                          <m:t>  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  <m:r>
                          <a:rPr lang="en-US" sz="2800" b="1" i="1"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  <m:r>
                          <a:rPr lang="en-US" sz="2800" b="1" i="1">
                            <a:latin typeface="Cambria Math"/>
                          </a:rPr>
                          <m:t>  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  <m:r>
                          <a:rPr lang="en-US" sz="2800" b="1" i="1"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𝟐</m:t>
                    </m:r>
                    <m:r>
                      <a:rPr lang="en-US" sz="2800" b="1" i="1">
                        <a:latin typeface="Cambria Math"/>
                      </a:rPr>
                      <m:t>[</m:t>
                    </m:r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  </m:t>
                    </m:r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  </m:t>
                    </m:r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]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84024"/>
                <a:ext cx="9223963" cy="523220"/>
              </a:xfrm>
              <a:prstGeom prst="rect">
                <a:avLst/>
              </a:prstGeom>
              <a:blipFill>
                <a:blip r:embed="rId4"/>
                <a:stretch>
                  <a:fillRect l="-1322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200" y="2093393"/>
                <a:ext cx="1038778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2. Show that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×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  <m:r>
                          <a:rPr lang="en-US" sz="2800" b="1" i="1">
                            <a:latin typeface="Cambria Math"/>
                          </a:rPr>
                          <m:t>×</m:t>
                        </m:r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𝒄</m:t>
                        </m:r>
                        <m:r>
                          <a:rPr lang="en-US" sz="2800" b="1" i="1">
                            <a:latin typeface="Cambria Math"/>
                          </a:rPr>
                          <m:t>×</m:t>
                        </m:r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800" dirty="0"/>
                  <a:t>  and if </a:t>
                </a:r>
              </a:p>
              <a:p>
                <a:r>
                  <a:rPr lang="en-US" sz="2800" b="1" dirty="0"/>
                  <a:t>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2800" dirty="0"/>
                  <a:t> then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are perpendicular.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093393"/>
                <a:ext cx="10387781" cy="954107"/>
              </a:xfrm>
              <a:prstGeom prst="rect">
                <a:avLst/>
              </a:prstGeom>
              <a:blipFill>
                <a:blip r:embed="rId5"/>
                <a:stretch>
                  <a:fillRect l="-117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701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128" y="408374"/>
            <a:ext cx="8260672" cy="582227"/>
          </a:xfrm>
        </p:spPr>
        <p:txBody>
          <a:bodyPr>
            <a:normAutofit/>
          </a:bodyPr>
          <a:lstStyle/>
          <a:p>
            <a:r>
              <a:rPr lang="en-US" sz="3200" b="1" dirty="0"/>
              <a:t>Solution of previously mentioned problems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81200" y="1084948"/>
                <a:ext cx="76962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1. 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/>
                  <a:t>. </a:t>
                </a: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b="1" dirty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084948"/>
                <a:ext cx="7696200" cy="375552"/>
              </a:xfrm>
              <a:prstGeom prst="rect">
                <a:avLst/>
              </a:prstGeom>
              <a:blipFill>
                <a:blip r:embed="rId2"/>
                <a:stretch>
                  <a:fillRect l="-633" t="-8065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3600" y="1752600"/>
                <a:ext cx="7162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Solution(1</a:t>
                </a:r>
                <a:r>
                  <a:rPr lang="en-US" b="1" baseline="30000" dirty="0"/>
                  <a:t>st</a:t>
                </a:r>
                <a:r>
                  <a:rPr lang="en-US" b="1" dirty="0"/>
                  <a:t> Part): </a:t>
                </a: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be the angle between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b="1" dirty="0"/>
                  <a:t> 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𝒃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752600"/>
                <a:ext cx="7162800" cy="369332"/>
              </a:xfrm>
              <a:prstGeom prst="rect">
                <a:avLst/>
              </a:prstGeom>
              <a:blipFill>
                <a:blip r:embed="rId3"/>
                <a:stretch>
                  <a:fillRect l="-681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09800" y="2362201"/>
                <a:ext cx="4724400" cy="530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Then,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𝑎𝑏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𝜼</m:t>
                        </m:r>
                      </m:e>
                    </m:acc>
                  </m:oMath>
                </a14:m>
                <a:r>
                  <a:rPr lang="en-US" dirty="0"/>
                  <a:t>   where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𝜼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|</m:t>
                        </m:r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i="1">
                            <a:latin typeface="Cambria Math"/>
                          </a:rPr>
                          <m:t>|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362201"/>
                <a:ext cx="4724400" cy="530723"/>
              </a:xfrm>
              <a:prstGeom prst="rect">
                <a:avLst/>
              </a:prstGeom>
              <a:blipFill>
                <a:blip r:embed="rId4"/>
                <a:stretch>
                  <a:fillRect l="-1161"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9800" y="2971800"/>
                <a:ext cx="7620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𝑎𝑏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𝜼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  [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/>
                              </a:rPr>
                              <m:t>𝜼</m:t>
                            </m:r>
                          </m:e>
                        </m:acc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𝟏</m:t>
                    </m:r>
                  </m:oMath>
                </a14:m>
                <a:r>
                  <a:rPr lang="en-US" dirty="0"/>
                  <a:t> ]  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971800"/>
                <a:ext cx="7620000" cy="37555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09800" y="3505200"/>
                <a:ext cx="74676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⇒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[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∙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𝑎𝑏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05200"/>
                <a:ext cx="7467600" cy="375552"/>
              </a:xfrm>
              <a:prstGeom prst="rect">
                <a:avLst/>
              </a:prstGeom>
              <a:blipFill>
                <a:blip r:embed="rId6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4114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Solution(2</a:t>
            </a:r>
            <a:r>
              <a:rPr lang="en-US" b="1" baseline="30000" dirty="0"/>
              <a:t>nd</a:t>
            </a:r>
            <a:r>
              <a:rPr lang="en-US" b="1" dirty="0"/>
              <a:t> Part):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41148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have,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2362200" cy="369332"/>
              </a:xfrm>
              <a:prstGeom prst="rect">
                <a:avLst/>
              </a:prstGeom>
              <a:blipFill>
                <a:blip r:embed="rId7"/>
                <a:stretch>
                  <a:fillRect l="-206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29200" y="44958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495800"/>
                <a:ext cx="23622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48768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876800"/>
                <a:ext cx="23622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5334000"/>
                <a:ext cx="2514600" cy="530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a typeface="Cambria Math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334000"/>
                <a:ext cx="2514600" cy="53059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92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381001"/>
                <a:ext cx="7696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2. Show that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 and if </a:t>
                </a:r>
              </a:p>
              <a:p>
                <a:r>
                  <a:rPr lang="en-US" b="1" dirty="0"/>
                  <a:t>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are perpendicular.</a:t>
                </a:r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81001"/>
                <a:ext cx="7696200" cy="646331"/>
              </a:xfrm>
              <a:prstGeom prst="rect">
                <a:avLst/>
              </a:prstGeom>
              <a:blipFill>
                <a:blip r:embed="rId2"/>
                <a:stretch>
                  <a:fillRect l="-633"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57400" y="99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Solution(1</a:t>
            </a:r>
            <a:r>
              <a:rPr lang="en-US" b="1" baseline="30000" dirty="0"/>
              <a:t>st</a:t>
            </a:r>
            <a:r>
              <a:rPr lang="en-US" b="1" dirty="0"/>
              <a:t> Part):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990600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L.H.S.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∙(</m:t>
                    </m:r>
                    <m:r>
                      <a:rPr lang="en-US" b="1" i="1">
                        <a:latin typeface="Cambria Math"/>
                      </a:rPr>
                      <m:t>𝒄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990600"/>
                <a:ext cx="4114800" cy="369332"/>
              </a:xfrm>
              <a:prstGeom prst="rect">
                <a:avLst/>
              </a:prstGeom>
              <a:blipFill>
                <a:blip r:embed="rId3"/>
                <a:stretch>
                  <a:fillRect l="-1185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905000" y="419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Solution(2</a:t>
            </a:r>
            <a:r>
              <a:rPr lang="en-US" b="1" baseline="30000" dirty="0"/>
              <a:t>nd</a:t>
            </a:r>
            <a:r>
              <a:rPr lang="en-US" b="1" dirty="0"/>
              <a:t> Part):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4216400"/>
                <a:ext cx="3352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have,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216400"/>
                <a:ext cx="3352800" cy="369332"/>
              </a:xfrm>
              <a:prstGeom prst="rect">
                <a:avLst/>
              </a:prstGeom>
              <a:blipFill>
                <a:blip r:embed="rId4"/>
                <a:stretch>
                  <a:fillRect l="-145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77100" y="4203700"/>
                <a:ext cx="27051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⇒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0" y="4203700"/>
                <a:ext cx="2705100" cy="375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95600" y="4532868"/>
                <a:ext cx="381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⇒(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)(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)=(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)(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532868"/>
                <a:ext cx="3810000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91000" y="1359932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</m:e>
                    </m:d>
                    <m:r>
                      <a:rPr lang="en-US" b="1" i="1">
                        <a:latin typeface="Cambria Math"/>
                      </a:rPr>
                      <m:t>.(</m:t>
                    </m:r>
                    <m:r>
                      <a:rPr lang="en-US" b="1" i="1">
                        <a:latin typeface="Cambria Math"/>
                      </a:rPr>
                      <m:t>𝒄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359932"/>
                <a:ext cx="2819400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91000" y="16764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∙(</m:t>
                    </m:r>
                    <m:r>
                      <a:rPr lang="en-US" b="1" i="1">
                        <a:latin typeface="Cambria Math"/>
                      </a:rPr>
                      <m:t>𝒄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76400"/>
                <a:ext cx="4038600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91000" y="203893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∙(</m:t>
                    </m:r>
                    <m:r>
                      <a:rPr lang="en-US" b="1" i="1">
                        <a:latin typeface="Cambria Math"/>
                      </a:rPr>
                      <m:t>𝒄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38935"/>
                <a:ext cx="4572000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91000" y="2401467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∙(</m:t>
                    </m:r>
                    <m:r>
                      <a:rPr lang="en-US" b="1" i="1">
                        <a:latin typeface="Cambria Math"/>
                      </a:rPr>
                      <m:t>𝒄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401467"/>
                <a:ext cx="4038600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91000" y="2731532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∙(</m:t>
                    </m:r>
                    <m:r>
                      <a:rPr lang="en-US" b="1" i="1">
                        <a:latin typeface="Cambria Math"/>
                      </a:rPr>
                      <m:t>𝒄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731532"/>
                <a:ext cx="4038600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91000" y="30480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∙(</m:t>
                    </m:r>
                    <m:r>
                      <a:rPr lang="en-US" b="1" i="1">
                        <a:latin typeface="Cambria Math"/>
                      </a:rPr>
                      <m:t>𝒄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048000"/>
                <a:ext cx="4038600" cy="369332"/>
              </a:xfrm>
              <a:prstGeom prst="rect">
                <a:avLst/>
              </a:prstGeom>
              <a:blipFill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91000" y="33528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352800"/>
                <a:ext cx="403860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91000" y="36830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683000"/>
                <a:ext cx="403860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95600" y="4876800"/>
                <a:ext cx="47244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⇒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𝒂𝒃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𝒃𝒂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𝒂𝒃</m:t>
                    </m:r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𝒃𝒂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6800"/>
                <a:ext cx="4724400" cy="37555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95600" y="5181600"/>
                <a:ext cx="47244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181600"/>
                <a:ext cx="4724400" cy="37555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276600" y="5574268"/>
                <a:ext cx="472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Therefore,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are perpendicular</a:t>
                </a: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574268"/>
                <a:ext cx="4724400" cy="369332"/>
              </a:xfrm>
              <a:prstGeom prst="rect">
                <a:avLst/>
              </a:prstGeom>
              <a:blipFill>
                <a:blip r:embed="rId17"/>
                <a:stretch>
                  <a:fillRect l="-116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</p:spTree>
    <p:extLst>
      <p:ext uri="{BB962C8B-B14F-4D97-AF65-F5344CB8AC3E}">
        <p14:creationId xmlns:p14="http://schemas.microsoft.com/office/powerpoint/2010/main" val="79611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5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99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Solution(1</a:t>
            </a:r>
            <a:r>
              <a:rPr lang="en-US" b="1" baseline="30000" dirty="0"/>
              <a:t>st</a:t>
            </a:r>
            <a:r>
              <a:rPr lang="en-US" b="1" dirty="0"/>
              <a:t> Part):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990600"/>
                <a:ext cx="563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L.H.S.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 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 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990600"/>
                <a:ext cx="5638800" cy="369332"/>
              </a:xfrm>
              <a:prstGeom prst="rect">
                <a:avLst/>
              </a:prstGeom>
              <a:blipFill>
                <a:blip r:embed="rId2"/>
                <a:stretch>
                  <a:fillRect l="-865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91000" y="1359932"/>
                <a:ext cx="3581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∙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359932"/>
                <a:ext cx="35814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91000" y="1764268"/>
                <a:ext cx="3276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∙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764268"/>
                <a:ext cx="32766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91000" y="2221468"/>
                <a:ext cx="4438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)∙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21468"/>
                <a:ext cx="443865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91000" y="2643018"/>
                <a:ext cx="487680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)∙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𝒃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×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𝒄</m:t>
                                </m:r>
                              </m:e>
                            </m:d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𝒃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×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𝒄</m:t>
                                </m:r>
                              </m:e>
                            </m:d>
                            <m:r>
                              <a:rPr lang="en-US" b="1" i="1">
                                <a:latin typeface="Cambria Math"/>
                              </a:rPr>
                              <m:t>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d>
                    <m:r>
                      <m:rPr>
                        <m:nor/>
                      </m:rPr>
                      <a:rPr lang="en-US" dirty="0"/>
                      <m:t> 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643018"/>
                <a:ext cx="4876800" cy="404983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91000" y="4202668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02668"/>
                <a:ext cx="40386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91000" y="4583668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583668"/>
                <a:ext cx="40386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057400" y="228601"/>
                <a:ext cx="7696200" cy="810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3. Prove that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 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 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</m:e>
                          </m:mr>
                          <m:m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</m:e>
                          </m:mr>
                          <m:m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28601"/>
                <a:ext cx="7696200" cy="810735"/>
              </a:xfrm>
              <a:prstGeom prst="rect">
                <a:avLst/>
              </a:prstGeom>
              <a:blipFill>
                <a:blip r:embed="rId9"/>
                <a:stretch>
                  <a:fillRect l="-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3059668"/>
                <a:ext cx="487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)∙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d>
                    <m:r>
                      <m:rPr>
                        <m:nor/>
                      </m:rPr>
                      <a:rPr lang="en-US" dirty="0"/>
                      <m:t> 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059668"/>
                <a:ext cx="4876800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3440668"/>
                <a:ext cx="3086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)∙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d>
                    <m:r>
                      <m:rPr>
                        <m:nor/>
                      </m:rPr>
                      <a:rPr lang="en-US" dirty="0"/>
                      <m:t> 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440668"/>
                <a:ext cx="3086100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91000" y="3821668"/>
                <a:ext cx="3086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)∙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821668"/>
                <a:ext cx="3086100" cy="369332"/>
              </a:xfrm>
              <a:prstGeom prst="rect">
                <a:avLst/>
              </a:prstGeom>
              <a:blipFill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837632" y="1752600"/>
                <a:ext cx="20683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Let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𝒎</m:t>
                    </m:r>
                    <m:r>
                      <a:rPr lang="en-US" b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×</m:t>
                    </m:r>
                    <m:r>
                      <a:rPr lang="en-US" b="1" i="1">
                        <a:latin typeface="Cambria Math"/>
                      </a:rPr>
                      <m:t>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632" y="1752600"/>
                <a:ext cx="2068369" cy="369332"/>
              </a:xfrm>
              <a:prstGeom prst="rect">
                <a:avLst/>
              </a:prstGeom>
              <a:blipFill>
                <a:blip r:embed="rId13"/>
                <a:stretch>
                  <a:fillRect l="-2655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</p:spTree>
    <p:extLst>
      <p:ext uri="{BB962C8B-B14F-4D97-AF65-F5344CB8AC3E}">
        <p14:creationId xmlns:p14="http://schemas.microsoft.com/office/powerpoint/2010/main" val="3037634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468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Solution(2</a:t>
            </a:r>
            <a:r>
              <a:rPr lang="en-US" b="1" baseline="30000" dirty="0"/>
              <a:t>nd </a:t>
            </a:r>
            <a:r>
              <a:rPr lang="en-US" b="1" dirty="0"/>
              <a:t> Part):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0" y="990600"/>
                <a:ext cx="3124200" cy="384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b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e>
                    </m:acc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990600"/>
                <a:ext cx="3124200" cy="384336"/>
              </a:xfrm>
              <a:prstGeom prst="rect">
                <a:avLst/>
              </a:prstGeom>
              <a:blipFill>
                <a:blip r:embed="rId2"/>
                <a:stretch>
                  <a:fillRect l="-1559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79700" y="1371600"/>
                <a:ext cx="2514600" cy="384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𝒃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b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e>
                    </m:acc>
                  </m:oMath>
                </a14:m>
                <a:r>
                  <a:rPr lang="en-US" b="1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700" y="1371600"/>
                <a:ext cx="2514600" cy="384336"/>
              </a:xfrm>
              <a:prstGeom prst="rect">
                <a:avLst/>
              </a:prstGeom>
              <a:blipFill>
                <a:blip r:embed="rId3"/>
                <a:stretch>
                  <a:fillRect t="-1587" b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05100" y="1752600"/>
                <a:ext cx="2514600" cy="384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𝒄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b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e>
                    </m:acc>
                  </m:oMath>
                </a14:m>
                <a:r>
                  <a:rPr lang="en-US" b="1" dirty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100" y="1752600"/>
                <a:ext cx="2514600" cy="384336"/>
              </a:xfrm>
              <a:prstGeom prst="rect">
                <a:avLst/>
              </a:prstGeom>
              <a:blipFill>
                <a:blip r:embed="rId4"/>
                <a:stretch>
                  <a:fillRect t="-1587" b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91200" y="990601"/>
                <a:ext cx="4114800" cy="853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𝒂</m:t>
                      </m:r>
                      <m:r>
                        <a:rPr lang="en-US" b="1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  <m:r>
                            <a:rPr lang="en-US" b="1" i="1">
                              <a:latin typeface="Cambria Math"/>
                            </a:rPr>
                            <m:t>×</m:t>
                          </m:r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990601"/>
                <a:ext cx="4114800" cy="8538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86000" y="2438400"/>
                <a:ext cx="4876800" cy="838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438400"/>
                <a:ext cx="4876800" cy="8383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57600" y="3429000"/>
                <a:ext cx="7010400" cy="972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429000"/>
                <a:ext cx="7010400" cy="9727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57600" y="4474194"/>
                <a:ext cx="2476500" cy="830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</m:e>
                          </m:mr>
                          <m:m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</m:e>
                          </m:mr>
                          <m:m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1" dirty="0"/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74194"/>
                <a:ext cx="2476500" cy="8306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</p:spTree>
    <p:extLst>
      <p:ext uri="{BB962C8B-B14F-4D97-AF65-F5344CB8AC3E}">
        <p14:creationId xmlns:p14="http://schemas.microsoft.com/office/powerpoint/2010/main" val="125922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60672" cy="734628"/>
          </a:xfrm>
        </p:spPr>
        <p:txBody>
          <a:bodyPr/>
          <a:lstStyle/>
          <a:p>
            <a:r>
              <a:rPr lang="en-US" b="1" dirty="0"/>
              <a:t>Basic concepts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2133601"/>
            <a:ext cx="2590800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Quantity with Magnitude only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400" y="2120901"/>
            <a:ext cx="2971800" cy="6590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Quantity with magnitude and direction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89400" y="1066800"/>
            <a:ext cx="3657600" cy="1041400"/>
            <a:chOff x="2565400" y="1066800"/>
            <a:chExt cx="3657600" cy="1041400"/>
          </a:xfrm>
        </p:grpSpPr>
        <p:sp>
          <p:nvSpPr>
            <p:cNvPr id="5" name="TextBox 4"/>
            <p:cNvSpPr txBox="1"/>
            <p:nvPr/>
          </p:nvSpPr>
          <p:spPr>
            <a:xfrm>
              <a:off x="3352800" y="1066800"/>
              <a:ext cx="2286000" cy="369332"/>
            </a:xfrm>
            <a:prstGeom prst="rect">
              <a:avLst/>
            </a:prstGeom>
            <a:noFill/>
            <a:ln w="1905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Types of Quantity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565400" y="1422400"/>
              <a:ext cx="3657600" cy="685800"/>
            </a:xfrm>
            <a:custGeom>
              <a:avLst/>
              <a:gdLst>
                <a:gd name="connsiteX0" fmla="*/ 0 w 3657600"/>
                <a:gd name="connsiteY0" fmla="*/ 685800 h 685800"/>
                <a:gd name="connsiteX1" fmla="*/ 1765300 w 3657600"/>
                <a:gd name="connsiteY1" fmla="*/ 0 h 685800"/>
                <a:gd name="connsiteX2" fmla="*/ 3657600 w 3657600"/>
                <a:gd name="connsiteY2" fmla="*/ 685800 h 685800"/>
                <a:gd name="connsiteX3" fmla="*/ 3657600 w 3657600"/>
                <a:gd name="connsiteY3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7600" h="685800">
                  <a:moveTo>
                    <a:pt x="0" y="685800"/>
                  </a:moveTo>
                  <a:cubicBezTo>
                    <a:pt x="577850" y="342900"/>
                    <a:pt x="1155700" y="0"/>
                    <a:pt x="1765300" y="0"/>
                  </a:cubicBezTo>
                  <a:cubicBezTo>
                    <a:pt x="2374900" y="0"/>
                    <a:pt x="3657600" y="685800"/>
                    <a:pt x="3657600" y="685800"/>
                  </a:cubicBezTo>
                  <a:lnTo>
                    <a:pt x="3657600" y="685800"/>
                  </a:lnTo>
                </a:path>
              </a:pathLst>
            </a:custGeom>
            <a:ln w="19050">
              <a:solidFill>
                <a:srgbClr val="FFC000"/>
              </a:solidFill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43200" y="2779932"/>
            <a:ext cx="2590800" cy="725269"/>
            <a:chOff x="1219200" y="2779931"/>
            <a:chExt cx="2590800" cy="725269"/>
          </a:xfrm>
        </p:grpSpPr>
        <p:sp>
          <p:nvSpPr>
            <p:cNvPr id="11" name="TextBox 10"/>
            <p:cNvSpPr txBox="1"/>
            <p:nvPr/>
          </p:nvSpPr>
          <p:spPr>
            <a:xfrm>
              <a:off x="1219200" y="3135868"/>
              <a:ext cx="2590800" cy="369332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Scalar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362200" y="2779931"/>
              <a:ext cx="0" cy="355937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629400" y="2779930"/>
            <a:ext cx="2590800" cy="725270"/>
            <a:chOff x="5105400" y="2779930"/>
            <a:chExt cx="2590800" cy="725270"/>
          </a:xfrm>
        </p:grpSpPr>
        <p:sp>
          <p:nvSpPr>
            <p:cNvPr id="12" name="TextBox 11"/>
            <p:cNvSpPr txBox="1"/>
            <p:nvPr/>
          </p:nvSpPr>
          <p:spPr>
            <a:xfrm>
              <a:off x="5105400" y="3135868"/>
              <a:ext cx="2590800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Vector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400800" y="2779930"/>
              <a:ext cx="0" cy="355937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743200" y="3657600"/>
            <a:ext cx="2590800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3200" y="5257800"/>
            <a:ext cx="2590800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Volume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43200" y="4736068"/>
            <a:ext cx="2590800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43200" y="4191000"/>
            <a:ext cx="2590800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Distance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43200" y="5791200"/>
            <a:ext cx="2590800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Temperature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9400" y="3657600"/>
            <a:ext cx="25908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Displacement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9400" y="5257800"/>
            <a:ext cx="25908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Momentum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29400" y="4736068"/>
            <a:ext cx="25908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Acceleration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29400" y="4191000"/>
            <a:ext cx="25908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Velocity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29400" y="5791200"/>
            <a:ext cx="25908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Force </a:t>
            </a:r>
          </a:p>
        </p:txBody>
      </p:sp>
    </p:spTree>
    <p:extLst>
      <p:ext uri="{BB962C8B-B14F-4D97-AF65-F5344CB8AC3E}">
        <p14:creationId xmlns:p14="http://schemas.microsoft.com/office/powerpoint/2010/main" val="181373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F07CF-A755-445E-9459-D2EFD9698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TRIPLE PRODUCTS.</a:t>
            </a:r>
            <a:endParaRPr lang="bn-B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EE9F27-E23C-4612-80FC-10B0CEC9B9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61535"/>
                <a:ext cx="10515600" cy="501542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TRIPLE PRODUCTS. Dot and cross multiplication of three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 </m:t>
                    </m:r>
                    <m:acc>
                      <m:accPr>
                        <m:chr m:val="⃗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 may produce meaningful products of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>
                    <a:highlight>
                      <a:srgbClr val="FFFF00"/>
                    </a:highlight>
                  </a:rPr>
                  <a:t>The following laws are valid:</a:t>
                </a:r>
              </a:p>
              <a:p>
                <a:r>
                  <a:rPr lang="bn-BD" dirty="0"/>
                  <a:t>1.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</m:d>
                  </m:oMath>
                </a14:m>
                <a:endParaRPr lang="bn-BD" dirty="0"/>
              </a:p>
              <a:p>
                <a:r>
                  <a:rPr lang="en-US" dirty="0"/>
                  <a:t>2.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highlight>
                      <a:srgbClr val="FFFF00"/>
                    </a:highlight>
                  </a:rPr>
                  <a:t>volume of a parallelepiped</a:t>
                </a:r>
                <a:r>
                  <a:rPr lang="en-US" dirty="0"/>
                  <a:t> having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 as edges, or the negative of this volume, according as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 do or do not form a right-handed system.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EE9F27-E23C-4612-80FC-10B0CEC9B9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61535"/>
                <a:ext cx="10515600" cy="5015428"/>
              </a:xfrm>
              <a:blipFill>
                <a:blip r:embed="rId2"/>
                <a:stretch>
                  <a:fillRect l="-1043" t="-1095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52DE4-C9B8-488B-93D3-0A261949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Jashim</a:t>
            </a:r>
            <a:endParaRPr lang="bn-BD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DABF7-CC3C-4A25-9F0D-593C36C4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20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554740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885A59-D38D-44F9-9982-DA1F83183D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. Then,</a:t>
                </a:r>
              </a:p>
              <a:p>
                <a:pPr algn="just"/>
                <a:r>
                  <a:rPr lang="en-US" dirty="0">
                    <a:highlight>
                      <a:srgbClr val="FFFF00"/>
                    </a:highlight>
                  </a:rPr>
                  <a:t>[Scalar Triple Product]: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algn="just"/>
                <a:r>
                  <a:rPr lang="en-US" dirty="0">
                    <a:highlight>
                      <a:srgbClr val="FFFF00"/>
                    </a:highlight>
                  </a:rPr>
                  <a:t>[Vector Triple Product]: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/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≠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885A59-D38D-44F9-9982-DA1F83183D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120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758807-EE08-4FCC-B1ED-B4DA32A4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  <a:endParaRPr lang="bn-B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A1DB3-B90D-4DDA-B293-5144CDDB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21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54604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11B28-8757-4F75-ADAA-C8C799C94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36" y="446802"/>
            <a:ext cx="5953125" cy="581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D9673D-A7D3-47EC-83FF-5CD212313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36" y="1231274"/>
            <a:ext cx="7791450" cy="1562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5CF977-1959-4B85-82F3-3ECE39992B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936" y="2996821"/>
            <a:ext cx="8096250" cy="176212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474269-AF07-4BFE-BCEC-BAFFFB7F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  <a:endParaRPr lang="bn-B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DC2F84-4877-4989-A983-694F92ED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22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35029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A5D97C-B867-43F7-A8AE-CD17E3807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65" y="899106"/>
            <a:ext cx="9826014" cy="378880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5F1C6-7B42-417E-8392-9B07D78C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  <a:endParaRPr lang="bn-B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1A4C5-2804-4760-BD32-3ABD85E80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23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122867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A6A5FA-726B-4B5D-9465-D212851BA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03" y="671311"/>
            <a:ext cx="9995105" cy="229082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220AD7-51EC-427B-B1CD-AE886CCD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  <a:endParaRPr lang="bn-B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B94B3-8996-47C9-A7E4-E2D2D4EC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24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568979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AF575B-36C6-404E-965F-EB54B0E64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7830842" cy="3620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88D5E8-4088-463C-89D6-6D603BC09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1050" y="228600"/>
            <a:ext cx="3181350" cy="1000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423A35-B0F8-4D1B-8CED-6DF8E4015A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8617" y="1214436"/>
            <a:ext cx="3612078" cy="11477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43E7F08-4C19-4A4E-855F-402BC6278F02}"/>
              </a:ext>
            </a:extLst>
          </p:cNvPr>
          <p:cNvSpPr txBox="1"/>
          <p:nvPr/>
        </p:nvSpPr>
        <p:spPr>
          <a:xfrm>
            <a:off x="762000" y="1371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Prof: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8C4E64-EF10-4794-A941-1027405FBC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2460733"/>
            <a:ext cx="7467600" cy="5110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A7DD76-696B-40BD-8EED-E939BD33EC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9462" y="3195636"/>
            <a:ext cx="5519738" cy="5211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768EA71-432C-4B88-AA84-5B0DD21AFA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9170" y="3767716"/>
            <a:ext cx="2019379" cy="123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5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5B2EC-817B-468F-93F7-A283B5E3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C2ABF3-9804-4187-B9FC-EF77605B9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1934"/>
            <a:ext cx="8873987" cy="83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4FBB99-B99A-41E5-AFF9-5FA461779F17}"/>
              </a:ext>
            </a:extLst>
          </p:cNvPr>
          <p:cNvSpPr txBox="1"/>
          <p:nvPr/>
        </p:nvSpPr>
        <p:spPr>
          <a:xfrm>
            <a:off x="1219200" y="1295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Solution: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71F4EF-8ED4-48EB-8244-C46229714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99" y="914400"/>
            <a:ext cx="3523655" cy="14155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B81B7F-615A-4710-99AB-800663FF2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7077" y="2807233"/>
            <a:ext cx="7167566" cy="10239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B77586-8A7D-43EE-872A-80B53EA770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9300" y="4029474"/>
            <a:ext cx="7800362" cy="4663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F57A19-1979-4BE6-AF67-F0B2CD3D9C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8964" y="4694103"/>
            <a:ext cx="5537621" cy="4663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1A6CCBC-0C07-47B8-B498-5481434749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8963" y="5405437"/>
            <a:ext cx="7885149" cy="4663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4E09A7-2D76-458A-823C-8921F9A625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7888" y="5871763"/>
            <a:ext cx="703912" cy="66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5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6F209-63B5-400A-8B1D-977AEA27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FEE1D4-C7DA-4854-B40A-F29E10FD3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09599"/>
            <a:ext cx="9982200" cy="5334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7A7CBB-A7AD-46CF-9CAC-3F01671CB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447800"/>
            <a:ext cx="8085859" cy="53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381BFF-BC81-4B2A-B141-7BE3B3DC4D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36" y="2219325"/>
            <a:ext cx="5605463" cy="864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6CA2BE-BD27-46C3-B598-DBE720D723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3457575"/>
            <a:ext cx="6629400" cy="3534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E716A0-F382-499E-B4C4-6088E063CE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1887" y="3905250"/>
            <a:ext cx="511700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71C0A1-E9D6-42A0-BDA3-D22B3DAF72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3800" y="5495925"/>
            <a:ext cx="7789716" cy="7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5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B9E1C-6207-42D4-90B9-D21161AD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A0088B-8E0C-4718-B4A0-1B1B7DB90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85800"/>
            <a:ext cx="3770404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414B99-91EE-4C33-8772-76251C914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999" y="1432232"/>
            <a:ext cx="9571465" cy="3651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088594-37B3-4BBA-A036-655D7E3A5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199" y="2187880"/>
            <a:ext cx="9613095" cy="9363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1B636C-1A8C-4B00-8FEE-705571512D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4061" y="3833304"/>
            <a:ext cx="4114801" cy="4338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FF4D8C8-9553-4058-B3AC-02DCFE51367F}"/>
              </a:ext>
            </a:extLst>
          </p:cNvPr>
          <p:cNvSpPr txBox="1"/>
          <p:nvPr/>
        </p:nvSpPr>
        <p:spPr>
          <a:xfrm>
            <a:off x="4191000" y="5029200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Please Try (b)</a:t>
            </a:r>
          </a:p>
        </p:txBody>
      </p:sp>
    </p:spTree>
    <p:extLst>
      <p:ext uri="{BB962C8B-B14F-4D97-AF65-F5344CB8AC3E}">
        <p14:creationId xmlns:p14="http://schemas.microsoft.com/office/powerpoint/2010/main" val="213709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Representation of vectors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1764268"/>
            <a:ext cx="12954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0" y="1752601"/>
                <a:ext cx="1727200" cy="403765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b="1" dirty="0"/>
                  <a:t>   </a:t>
                </a:r>
                <a:r>
                  <a:rPr lang="en-US" dirty="0"/>
                  <a:t>or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𝑨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0" y="1752601"/>
                <a:ext cx="1727200" cy="403765"/>
              </a:xfrm>
              <a:prstGeom prst="rect">
                <a:avLst/>
              </a:prstGeom>
              <a:blipFill>
                <a:blip r:embed="rId2"/>
                <a:stretch>
                  <a:fillRect t="-20290" b="-18841"/>
                </a:stretch>
              </a:blipFill>
              <a:ln w="190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17174" y="2754868"/>
            <a:ext cx="2888226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Modulus or Magnitude: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4583668"/>
            <a:ext cx="16764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Unit Vector: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764269"/>
            <a:ext cx="4572000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Represented by an </a:t>
            </a:r>
            <a:r>
              <a:rPr lang="en-US" b="1" dirty="0"/>
              <a:t>arrow overhead</a:t>
            </a:r>
            <a:r>
              <a:rPr lang="en-US" dirty="0"/>
              <a:t> or by </a:t>
            </a:r>
            <a:r>
              <a:rPr lang="en-US" b="1" dirty="0"/>
              <a:t>boldface</a:t>
            </a:r>
            <a:r>
              <a:rPr lang="en-US" dirty="0"/>
              <a:t> type.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2754868"/>
            <a:ext cx="25908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Length of the vector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57801" y="3218934"/>
            <a:ext cx="2004267" cy="369332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a real scalar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254190" y="3669269"/>
                <a:ext cx="2937310" cy="404791"/>
              </a:xfrm>
              <a:prstGeom prst="rect">
                <a:avLst/>
              </a:prstGeom>
              <a:ln w="190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denoted by</a:t>
                </a:r>
                <a:r>
                  <a:rPr lang="en-US" b="1" dirty="0"/>
                  <a:t>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|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|</m:t>
                    </m:r>
                  </m:oMath>
                </a14:m>
                <a:r>
                  <a:rPr lang="en-US" dirty="0"/>
                  <a:t>  or</a:t>
                </a:r>
                <a:r>
                  <a:rPr lang="en-US" b="1" dirty="0"/>
                  <a:t>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190" y="3669269"/>
                <a:ext cx="2937310" cy="404791"/>
              </a:xfrm>
              <a:prstGeom prst="rect">
                <a:avLst/>
              </a:prstGeom>
              <a:blipFill>
                <a:blip r:embed="rId3"/>
                <a:stretch>
                  <a:fillRect l="-1649" t="-20290" b="-20290"/>
                </a:stretch>
              </a:blipFill>
              <a:ln w="190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114800" y="4569936"/>
            <a:ext cx="37338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Whose magnitude is unity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5105400"/>
                <a:ext cx="3733800" cy="369332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Unit vector of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𝑨</m:t>
                    </m:r>
                  </m:oMath>
                </a14:m>
                <a:r>
                  <a:rPr lang="en-US" dirty="0"/>
                  <a:t> is denoted by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105400"/>
                <a:ext cx="3733800" cy="369332"/>
              </a:xfrm>
              <a:prstGeom prst="rect">
                <a:avLst/>
              </a:prstGeom>
              <a:blipFill>
                <a:blip r:embed="rId4"/>
                <a:stretch>
                  <a:fillRect l="-1136" t="-7937" r="-1461" b="-20635"/>
                </a:stretch>
              </a:blipFill>
              <a:ln w="190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40200" y="5638801"/>
                <a:ext cx="4241800" cy="525785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Unit vector of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𝑨</m:t>
                    </m:r>
                  </m:oMath>
                </a14:m>
                <a:r>
                  <a:rPr lang="en-US" dirty="0"/>
                  <a:t> is defined by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|</m:t>
                        </m:r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  <m:r>
                          <a:rPr lang="en-US" b="1" i="1">
                            <a:latin typeface="Cambria Math"/>
                          </a:rPr>
                          <m:t>|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200" y="5638801"/>
                <a:ext cx="4241800" cy="525785"/>
              </a:xfrm>
              <a:prstGeom prst="rect">
                <a:avLst/>
              </a:prstGeom>
              <a:blipFill>
                <a:blip r:embed="rId5"/>
                <a:stretch>
                  <a:fillRect l="-1001" b="-4494"/>
                </a:stretch>
              </a:blipFill>
              <a:ln w="190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33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128" y="408374"/>
            <a:ext cx="8260672" cy="65842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Vector in 3-dimension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81200" y="1371600"/>
                <a:ext cx="4724400" cy="705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is a vector  in 3 dimension then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is represented by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371600"/>
                <a:ext cx="4724400" cy="705642"/>
              </a:xfrm>
              <a:prstGeom prst="rect">
                <a:avLst/>
              </a:prstGeom>
              <a:blipFill>
                <a:blip r:embed="rId2"/>
                <a:stretch>
                  <a:fillRect l="-1032" t="-12931" b="-9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2177576"/>
                <a:ext cx="4572000" cy="4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177576"/>
                <a:ext cx="4572000" cy="433067"/>
              </a:xfrm>
              <a:prstGeom prst="rect">
                <a:avLst/>
              </a:prstGeom>
              <a:blipFill>
                <a:blip r:embed="rId3"/>
                <a:stretch>
                  <a:fillRect t="-19718"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09800" y="2592458"/>
                <a:ext cx="4495800" cy="938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Where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b="1" i="1" dirty="0">
                        <a:latin typeface="Cambria Math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b="1" i="1" dirty="0">
                        <a:latin typeface="Cambria Math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are called the </a:t>
                </a:r>
                <a:r>
                  <a:rPr lang="en-US" b="1" dirty="0"/>
                  <a:t>unit vectors</a:t>
                </a:r>
                <a:r>
                  <a:rPr lang="en-US" dirty="0"/>
                  <a:t> along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axis,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axis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axis respectively.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592458"/>
                <a:ext cx="4495800" cy="938142"/>
              </a:xfrm>
              <a:prstGeom prst="rect">
                <a:avLst/>
              </a:prstGeom>
              <a:blipFill>
                <a:blip r:embed="rId4"/>
                <a:stretch>
                  <a:fillRect l="-1221" t="-1299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070100" y="3657600"/>
                <a:ext cx="4114800" cy="933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Magnitude</a:t>
                </a:r>
                <a:r>
                  <a:rPr lang="en-US" dirty="0"/>
                  <a:t> of  is 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A</m:t>
                    </m:r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100" y="3657600"/>
                <a:ext cx="4114800" cy="933012"/>
              </a:xfrm>
              <a:prstGeom prst="rect">
                <a:avLst/>
              </a:prstGeom>
              <a:blipFill>
                <a:blip r:embed="rId5"/>
                <a:stretch>
                  <a:fillRect l="-1333" t="-3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70100" y="4779627"/>
                <a:ext cx="4114800" cy="1341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Unit vector</a:t>
                </a:r>
                <a:r>
                  <a:rPr lang="en-US" dirty="0"/>
                  <a:t> along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|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b="1" i="1">
                              <a:latin typeface="Cambria Math"/>
                            </a:rPr>
                            <m:t>|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100" y="4779627"/>
                <a:ext cx="4114800" cy="1341457"/>
              </a:xfrm>
              <a:prstGeom prst="rect">
                <a:avLst/>
              </a:prstGeom>
              <a:blipFill>
                <a:blip r:embed="rId6"/>
                <a:stretch>
                  <a:fillRect l="-1333" t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8243494" y="2254437"/>
            <a:ext cx="1954107" cy="1479364"/>
            <a:chOff x="6719493" y="2254437"/>
            <a:chExt cx="1954107" cy="1479364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6719493" y="2610642"/>
              <a:ext cx="488353" cy="1123159"/>
            </a:xfrm>
            <a:prstGeom prst="line">
              <a:avLst/>
            </a:prstGeom>
            <a:ln w="19050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6960099" y="2254437"/>
                  <a:ext cx="1713501" cy="3912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a14:m>
                  <a:r>
                    <a:rPr lang="en-US" dirty="0"/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0099" y="2254437"/>
                  <a:ext cx="1713501" cy="39126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9375" b="-171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7543800" y="2610642"/>
            <a:ext cx="1752600" cy="2189958"/>
            <a:chOff x="6019800" y="2610642"/>
            <a:chExt cx="1752600" cy="2189958"/>
          </a:xfrm>
        </p:grpSpPr>
        <p:grpSp>
          <p:nvGrpSpPr>
            <p:cNvPr id="33" name="Group 32"/>
            <p:cNvGrpSpPr/>
            <p:nvPr/>
          </p:nvGrpSpPr>
          <p:grpSpPr>
            <a:xfrm>
              <a:off x="6019800" y="2610642"/>
              <a:ext cx="1676400" cy="1797290"/>
              <a:chOff x="6019800" y="2610642"/>
              <a:chExt cx="1676400" cy="179729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7212601" y="2610642"/>
                <a:ext cx="0" cy="179729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212601" y="3745671"/>
                <a:ext cx="483599" cy="662261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6019800" y="4407932"/>
                <a:ext cx="1188046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6844301" y="4409339"/>
                  <a:ext cx="928099" cy="3912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4301" y="4409339"/>
                  <a:ext cx="928099" cy="39126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974" r="-8553" b="-61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Group 43"/>
          <p:cNvGrpSpPr/>
          <p:nvPr/>
        </p:nvGrpSpPr>
        <p:grpSpPr>
          <a:xfrm>
            <a:off x="6755402" y="1701868"/>
            <a:ext cx="3607799" cy="3544265"/>
            <a:chOff x="5231401" y="1701867"/>
            <a:chExt cx="3607799" cy="3544265"/>
          </a:xfrm>
        </p:grpSpPr>
        <p:grpSp>
          <p:nvGrpSpPr>
            <p:cNvPr id="43" name="Group 42"/>
            <p:cNvGrpSpPr/>
            <p:nvPr/>
          </p:nvGrpSpPr>
          <p:grpSpPr>
            <a:xfrm>
              <a:off x="5231401" y="1701867"/>
              <a:ext cx="3607799" cy="3544265"/>
              <a:chOff x="5231401" y="1701867"/>
              <a:chExt cx="3607799" cy="35442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7594600" y="3723539"/>
                    <a:ext cx="330200" cy="39126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4600" y="3723539"/>
                    <a:ext cx="330200" cy="391261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r="-24074" b="-312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2" name="Group 41"/>
              <p:cNvGrpSpPr/>
              <p:nvPr/>
            </p:nvGrpSpPr>
            <p:grpSpPr>
              <a:xfrm>
                <a:off x="5231401" y="1701867"/>
                <a:ext cx="3607799" cy="3544265"/>
                <a:chOff x="5231401" y="1701867"/>
                <a:chExt cx="3607799" cy="3544265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231401" y="1701867"/>
                  <a:ext cx="3607799" cy="3544265"/>
                  <a:chOff x="5231401" y="1701867"/>
                  <a:chExt cx="3607799" cy="3544265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5562600" y="2133600"/>
                    <a:ext cx="2895600" cy="2743200"/>
                    <a:chOff x="5562600" y="2133600"/>
                    <a:chExt cx="2895600" cy="2743200"/>
                  </a:xfrm>
                </p:grpSpPr>
                <p:cxnSp>
                  <p:nvCxnSpPr>
                    <p:cNvPr id="8" name="Straight Connector 7"/>
                    <p:cNvCxnSpPr/>
                    <p:nvPr/>
                  </p:nvCxnSpPr>
                  <p:spPr>
                    <a:xfrm>
                      <a:off x="6705600" y="2133600"/>
                      <a:ext cx="0" cy="1612071"/>
                    </a:xfrm>
                    <a:prstGeom prst="line">
                      <a:avLst/>
                    </a:prstGeom>
                    <a:ln w="19050">
                      <a:solidFill>
                        <a:srgbClr val="00B050"/>
                      </a:solidFill>
                      <a:headEnd type="triangl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>
                      <a:off x="6705600" y="3745671"/>
                      <a:ext cx="1752600" cy="0"/>
                    </a:xfrm>
                    <a:prstGeom prst="line">
                      <a:avLst/>
                    </a:prstGeom>
                    <a:ln w="19050">
                      <a:solidFill>
                        <a:srgbClr val="0070C0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 flipH="1">
                      <a:off x="5562600" y="3745671"/>
                      <a:ext cx="1143000" cy="1131129"/>
                    </a:xfrm>
                    <a:prstGeom prst="line">
                      <a:avLst/>
                    </a:prstGeom>
                    <a:ln w="19050">
                      <a:solidFill>
                        <a:srgbClr val="FF0000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" name="TextBox 14"/>
                      <p:cNvSpPr txBox="1"/>
                      <p:nvPr/>
                    </p:nvSpPr>
                    <p:spPr>
                      <a:xfrm>
                        <a:off x="8508001" y="3505200"/>
                        <a:ext cx="33119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5" name="TextBox 1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508001" y="3505200"/>
                        <a:ext cx="331199" cy="369332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 b="-491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>
                        <a:off x="6540000" y="1701867"/>
                        <a:ext cx="33119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7" name="TextBox 1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540000" y="1701867"/>
                        <a:ext cx="331199" cy="369332"/>
                      </a:xfrm>
                      <a:prstGeom prst="rect">
                        <a:avLst/>
                      </a:prstGeom>
                      <a:blipFill rotWithShape="1"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8" name="TextBox 17"/>
                      <p:cNvSpPr txBox="1"/>
                      <p:nvPr/>
                    </p:nvSpPr>
                    <p:spPr>
                      <a:xfrm>
                        <a:off x="5231401" y="4876800"/>
                        <a:ext cx="33119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8" name="TextBox 1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231401" y="4876800"/>
                        <a:ext cx="331199" cy="369332"/>
                      </a:xfrm>
                      <a:prstGeom prst="rect">
                        <a:avLst/>
                      </a:prstGeom>
                      <a:blipFill rotWithShape="1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" name="TextBox 18"/>
                      <p:cNvSpPr txBox="1"/>
                      <p:nvPr/>
                    </p:nvSpPr>
                    <p:spPr>
                      <a:xfrm>
                        <a:off x="6606386" y="3657600"/>
                        <a:ext cx="22621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/>
                                </a:rPr>
                                <m:t>𝑜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9" name="TextBox 1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606386" y="3657600"/>
                        <a:ext cx="226214" cy="369332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 r="-2162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" name="TextBox 19"/>
                      <p:cNvSpPr txBox="1"/>
                      <p:nvPr/>
                    </p:nvSpPr>
                    <p:spPr>
                      <a:xfrm>
                        <a:off x="7212601" y="3657600"/>
                        <a:ext cx="33119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0" name="TextBox 1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212601" y="3657600"/>
                        <a:ext cx="331199" cy="369332"/>
                      </a:xfrm>
                      <a:prstGeom prst="rect">
                        <a:avLst/>
                      </a:prstGeom>
                      <a:blipFill rotWithShape="1">
                        <a:blip r:embed="rId14"/>
                        <a:stretch>
                          <a:fillRect t="-3279" r="-32727" b="-819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1" name="TextBox 20"/>
                      <p:cNvSpPr txBox="1"/>
                      <p:nvPr/>
                    </p:nvSpPr>
                    <p:spPr>
                      <a:xfrm>
                        <a:off x="6629400" y="2819400"/>
                        <a:ext cx="331199" cy="38414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1" name="TextBox 2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629400" y="2819400"/>
                        <a:ext cx="331199" cy="384144"/>
                      </a:xfrm>
                      <a:prstGeom prst="rect">
                        <a:avLst/>
                      </a:prstGeom>
                      <a:blipFill rotWithShape="1">
                        <a:blip r:embed="rId15"/>
                        <a:stretch>
                          <a:fillRect r="-185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6248400" y="4038600"/>
                        <a:ext cx="33119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2" name="TextBox 2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248400" y="4038600"/>
                        <a:ext cx="331199" cy="369332"/>
                      </a:xfrm>
                      <a:prstGeom prst="rect">
                        <a:avLst/>
                      </a:prstGeom>
                      <a:blipFill rotWithShape="1">
                        <a:blip r:embed="rId16"/>
                        <a:stretch>
                          <a:fillRect t="-3333" r="-3148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5917201" y="4355068"/>
                      <a:ext cx="33119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9" name="TextBox 3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17201" y="4355068"/>
                      <a:ext cx="331199" cy="369332"/>
                    </a:xfrm>
                    <a:prstGeom prst="rect">
                      <a:avLst/>
                    </a:prstGeom>
                    <a:blipFill rotWithShape="1">
                      <a:blip r:embed="rId17"/>
                      <a:stretch>
                        <a:fillRect r="-1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6298201" y="2450068"/>
                  <a:ext cx="3311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8201" y="2450068"/>
                  <a:ext cx="331199" cy="369332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r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7271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34628"/>
          </a:xfrm>
        </p:spPr>
        <p:txBody>
          <a:bodyPr/>
          <a:lstStyle/>
          <a:p>
            <a:r>
              <a:rPr lang="en-US" b="1" dirty="0"/>
              <a:t>Product of vectors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2401669"/>
            <a:ext cx="3276600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Scalar Product  </a:t>
            </a:r>
          </a:p>
          <a:p>
            <a:pPr algn="ctr"/>
            <a:r>
              <a:rPr lang="en-US" b="1" dirty="0"/>
              <a:t>Or</a:t>
            </a:r>
          </a:p>
          <a:p>
            <a:pPr algn="ctr"/>
            <a:r>
              <a:rPr lang="en-US" b="1" dirty="0"/>
              <a:t> Dot(.) Product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2388969"/>
            <a:ext cx="2971800" cy="92333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Vector Product</a:t>
            </a:r>
          </a:p>
          <a:p>
            <a:pPr algn="ctr"/>
            <a:r>
              <a:rPr lang="en-US" b="1" dirty="0"/>
              <a:t>Or</a:t>
            </a:r>
          </a:p>
          <a:p>
            <a:pPr algn="ctr"/>
            <a:r>
              <a:rPr lang="en-US" b="1" dirty="0"/>
              <a:t>Cross (</a:t>
            </a:r>
            <a:r>
              <a:rPr lang="en-US" b="1" dirty="0">
                <a:sym typeface="Symbol"/>
              </a:rPr>
              <a:t>) Product</a:t>
            </a: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165600" y="1334869"/>
            <a:ext cx="3657600" cy="1041400"/>
            <a:chOff x="2565400" y="1066800"/>
            <a:chExt cx="3657600" cy="1041400"/>
          </a:xfrm>
        </p:grpSpPr>
        <p:sp>
          <p:nvSpPr>
            <p:cNvPr id="7" name="TextBox 6"/>
            <p:cNvSpPr txBox="1"/>
            <p:nvPr/>
          </p:nvSpPr>
          <p:spPr>
            <a:xfrm>
              <a:off x="3162300" y="1066800"/>
              <a:ext cx="2286000" cy="369332"/>
            </a:xfrm>
            <a:prstGeom prst="rect">
              <a:avLst/>
            </a:prstGeom>
            <a:noFill/>
            <a:ln w="1905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</a:rPr>
                <a:t>Types of Product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2565400" y="1422400"/>
              <a:ext cx="3657600" cy="685800"/>
            </a:xfrm>
            <a:custGeom>
              <a:avLst/>
              <a:gdLst>
                <a:gd name="connsiteX0" fmla="*/ 0 w 3657600"/>
                <a:gd name="connsiteY0" fmla="*/ 685800 h 685800"/>
                <a:gd name="connsiteX1" fmla="*/ 1765300 w 3657600"/>
                <a:gd name="connsiteY1" fmla="*/ 0 h 685800"/>
                <a:gd name="connsiteX2" fmla="*/ 3657600 w 3657600"/>
                <a:gd name="connsiteY2" fmla="*/ 685800 h 685800"/>
                <a:gd name="connsiteX3" fmla="*/ 3657600 w 3657600"/>
                <a:gd name="connsiteY3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7600" h="685800">
                  <a:moveTo>
                    <a:pt x="0" y="685800"/>
                  </a:moveTo>
                  <a:cubicBezTo>
                    <a:pt x="577850" y="342900"/>
                    <a:pt x="1155700" y="0"/>
                    <a:pt x="1765300" y="0"/>
                  </a:cubicBezTo>
                  <a:cubicBezTo>
                    <a:pt x="2374900" y="0"/>
                    <a:pt x="3657600" y="685800"/>
                    <a:pt x="3657600" y="685800"/>
                  </a:cubicBezTo>
                  <a:lnTo>
                    <a:pt x="3657600" y="685800"/>
                  </a:lnTo>
                </a:path>
              </a:pathLst>
            </a:custGeom>
            <a:ln w="19050">
              <a:solidFill>
                <a:srgbClr val="FFC000"/>
              </a:solidFill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04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128" y="408374"/>
            <a:ext cx="8260672" cy="658427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Scaler Product of two vectors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57400" y="1295401"/>
                <a:ext cx="7696200" cy="4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are two vectors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295401"/>
                <a:ext cx="7696200" cy="433067"/>
              </a:xfrm>
              <a:prstGeom prst="rect">
                <a:avLst/>
              </a:prstGeom>
              <a:blipFill>
                <a:blip r:embed="rId2"/>
                <a:stretch>
                  <a:fillRect l="-713" t="-19718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81200" y="1752600"/>
                <a:ext cx="5257800" cy="785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Their </a:t>
                </a:r>
                <a:r>
                  <a:rPr lang="en-US" b="1" dirty="0">
                    <a:solidFill>
                      <a:srgbClr val="0070C0"/>
                    </a:solidFill>
                  </a:rPr>
                  <a:t>scalar(dot) product</a:t>
                </a:r>
                <a:r>
                  <a:rPr lang="en-US" dirty="0"/>
                  <a:t> is denoted by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2400" dirty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and is defined by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752600"/>
                <a:ext cx="5257800" cy="785856"/>
              </a:xfrm>
              <a:prstGeom prst="rect">
                <a:avLst/>
              </a:prstGeom>
              <a:blipFill>
                <a:blip r:embed="rId3"/>
                <a:stretch>
                  <a:fillRect l="-927" b="-11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14600" y="2620960"/>
                <a:ext cx="3733800" cy="42704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cos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𝜃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𝐴𝐵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620960"/>
                <a:ext cx="3733800" cy="427040"/>
              </a:xfrm>
              <a:prstGeom prst="rect">
                <a:avLst/>
              </a:prstGeom>
              <a:blipFill>
                <a:blip r:embed="rId4"/>
                <a:stretch>
                  <a:fillRect t="-17808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33600" y="3176610"/>
                <a:ext cx="5105400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is the angle between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and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176610"/>
                <a:ext cx="5105400" cy="404791"/>
              </a:xfrm>
              <a:prstGeom prst="rect">
                <a:avLst/>
              </a:prstGeom>
              <a:blipFill>
                <a:blip r:embed="rId5"/>
                <a:stretch>
                  <a:fillRect l="-955" t="-2238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7277492" y="1828801"/>
            <a:ext cx="2018909" cy="1395391"/>
            <a:chOff x="5524891" y="2057400"/>
            <a:chExt cx="2018909" cy="1395391"/>
          </a:xfrm>
        </p:grpSpPr>
        <p:grpSp>
          <p:nvGrpSpPr>
            <p:cNvPr id="22" name="Group 21"/>
            <p:cNvGrpSpPr/>
            <p:nvPr/>
          </p:nvGrpSpPr>
          <p:grpSpPr>
            <a:xfrm>
              <a:off x="5524891" y="2057400"/>
              <a:ext cx="2018909" cy="1395391"/>
              <a:chOff x="5524891" y="2057400"/>
              <a:chExt cx="2018909" cy="1395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791200" y="2322095"/>
                <a:ext cx="1531620" cy="802106"/>
                <a:chOff x="5791200" y="2322095"/>
                <a:chExt cx="1531620" cy="802106"/>
              </a:xfrm>
            </p:grpSpPr>
            <p:cxnSp>
              <p:nvCxnSpPr>
                <p:cNvPr id="14" name="Straight Arrow Connector 13"/>
                <p:cNvCxnSpPr/>
                <p:nvPr/>
              </p:nvCxnSpPr>
              <p:spPr>
                <a:xfrm flipV="1">
                  <a:off x="5791200" y="2322095"/>
                  <a:ext cx="1143000" cy="802105"/>
                </a:xfrm>
                <a:prstGeom prst="straightConnector1">
                  <a:avLst/>
                </a:prstGeom>
                <a:ln w="19050">
                  <a:solidFill>
                    <a:srgbClr val="7030A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 flipV="1">
                  <a:off x="5798820" y="3124200"/>
                  <a:ext cx="1524000" cy="1"/>
                </a:xfrm>
                <a:prstGeom prst="straightConnector1">
                  <a:avLst/>
                </a:prstGeom>
                <a:ln w="19050">
                  <a:solidFill>
                    <a:srgbClr val="7030A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5524891" y="2057400"/>
                <a:ext cx="2018909" cy="1395391"/>
                <a:chOff x="5524891" y="2057400"/>
                <a:chExt cx="2018909" cy="139539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6629400" y="3048000"/>
                      <a:ext cx="296789" cy="4047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</m:acc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629400" y="3048000"/>
                      <a:ext cx="296789" cy="404791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t="-22727" r="-3061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 rot="19506089">
                      <a:off x="6134132" y="2335010"/>
                      <a:ext cx="245280" cy="4029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19506089">
                      <a:off x="6134132" y="2335010"/>
                      <a:ext cx="245280" cy="402931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r="-1111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5524891" y="2956932"/>
                      <a:ext cx="29678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/>
                              </a:rPr>
                              <m:t>𝑂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24891" y="2956932"/>
                      <a:ext cx="296789" cy="369332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 r="-102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6858000" y="2057400"/>
                      <a:ext cx="24528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4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58000" y="2057400"/>
                      <a:ext cx="245280" cy="369332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r="-22500" b="-491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7320818" y="2926861"/>
                      <a:ext cx="22298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5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20818" y="2926861"/>
                      <a:ext cx="222982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r="-216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6400800" y="2712924"/>
                      <a:ext cx="22298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8" name="TextBox 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00800" y="2712924"/>
                      <a:ext cx="222982" cy="3693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r="-3611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26" name="Freeform 25"/>
            <p:cNvSpPr/>
            <p:nvPr/>
          </p:nvSpPr>
          <p:spPr>
            <a:xfrm>
              <a:off x="6286500" y="2796540"/>
              <a:ext cx="156617" cy="327660"/>
            </a:xfrm>
            <a:custGeom>
              <a:avLst/>
              <a:gdLst>
                <a:gd name="connsiteX0" fmla="*/ 0 w 156617"/>
                <a:gd name="connsiteY0" fmla="*/ 0 h 327660"/>
                <a:gd name="connsiteX1" fmla="*/ 152400 w 156617"/>
                <a:gd name="connsiteY1" fmla="*/ 106680 h 327660"/>
                <a:gd name="connsiteX2" fmla="*/ 99060 w 156617"/>
                <a:gd name="connsiteY2" fmla="*/ 327660 h 327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617" h="327660">
                  <a:moveTo>
                    <a:pt x="0" y="0"/>
                  </a:moveTo>
                  <a:cubicBezTo>
                    <a:pt x="67945" y="26035"/>
                    <a:pt x="135890" y="52070"/>
                    <a:pt x="152400" y="106680"/>
                  </a:cubicBezTo>
                  <a:cubicBezTo>
                    <a:pt x="168910" y="161290"/>
                    <a:pt x="133985" y="244475"/>
                    <a:pt x="99060" y="327660"/>
                  </a:cubicBezTo>
                </a:path>
              </a:pathLst>
            </a:cu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86000" y="3686426"/>
                <a:ext cx="7010400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A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>
                          <a:latin typeface="Cambria Math"/>
                        </a:rPr>
                        <m:t>       ;       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B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686426"/>
                <a:ext cx="7010400" cy="656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4495801"/>
                <a:ext cx="8001000" cy="433067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Also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95801"/>
                <a:ext cx="8001000" cy="433067"/>
              </a:xfrm>
              <a:prstGeom prst="rect">
                <a:avLst/>
              </a:prstGeom>
              <a:blipFill>
                <a:blip r:embed="rId13"/>
                <a:stretch>
                  <a:fillRect l="-608" t="-17568" b="-12162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14600" y="5257800"/>
                <a:ext cx="7162800" cy="77598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𝜃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𝐴𝐵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 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𝐴𝐵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257800"/>
                <a:ext cx="7162800" cy="7759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95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 animBg="1"/>
      <p:bldP spid="12" grpId="0"/>
      <p:bldP spid="29" grpId="0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1"/>
            <a:ext cx="8153400" cy="429827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Vector Product of two vectors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3600" y="838201"/>
                <a:ext cx="7696200" cy="4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are two vectors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838201"/>
                <a:ext cx="7696200" cy="433067"/>
              </a:xfrm>
              <a:prstGeom prst="rect">
                <a:avLst/>
              </a:prstGeom>
              <a:blipFill>
                <a:blip r:embed="rId2"/>
                <a:stretch>
                  <a:fillRect l="-633" t="-19718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57400" y="1447801"/>
                <a:ext cx="5257800" cy="922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Their </a:t>
                </a:r>
                <a:r>
                  <a:rPr lang="en-US" b="1" dirty="0">
                    <a:solidFill>
                      <a:srgbClr val="0070C0"/>
                    </a:solidFill>
                  </a:rPr>
                  <a:t>Vector(Cross) Product</a:t>
                </a:r>
                <a:r>
                  <a:rPr lang="en-US" dirty="0"/>
                  <a:t> is denoted by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2400" i="1" dirty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and is defined by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447801"/>
                <a:ext cx="5257800" cy="922945"/>
              </a:xfrm>
              <a:prstGeom prst="rect">
                <a:avLst/>
              </a:prstGeom>
              <a:blipFill>
                <a:blip r:embed="rId3"/>
                <a:stretch>
                  <a:fillRect l="-1044" b="-7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38400" y="2468560"/>
                <a:ext cx="3733800" cy="42704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i="1" dirty="0"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sin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𝜃</m:t>
                      </m:r>
                      <m:r>
                        <a:rPr lang="en-US" i="1">
                          <a:latin typeface="Cambria Math"/>
                        </a:rPr>
                        <m:t>  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𝜂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𝐴𝐵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𝜂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468560"/>
                <a:ext cx="3733800" cy="427040"/>
              </a:xfrm>
              <a:prstGeom prst="rect">
                <a:avLst/>
              </a:prstGeom>
              <a:blipFill>
                <a:blip r:embed="rId4"/>
                <a:stretch>
                  <a:fillRect t="-17808" r="-6331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080164" y="3024210"/>
                <a:ext cx="7063836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is the angle between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and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𝜂</m:t>
                        </m:r>
                      </m:e>
                    </m:acc>
                  </m:oMath>
                </a14:m>
                <a:r>
                  <a:rPr lang="en-US" dirty="0"/>
                  <a:t> is a unit vector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164" y="3024210"/>
                <a:ext cx="7063836" cy="404791"/>
              </a:xfrm>
              <a:prstGeom prst="rect">
                <a:avLst/>
              </a:prstGeom>
              <a:blipFill>
                <a:blip r:embed="rId5"/>
                <a:stretch>
                  <a:fillRect l="-690" t="-2238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46300" y="3524482"/>
                <a:ext cx="8001000" cy="1317797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Also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300" y="3524482"/>
                <a:ext cx="8001000" cy="1317797"/>
              </a:xfrm>
              <a:prstGeom prst="rect">
                <a:avLst/>
              </a:prstGeom>
              <a:blipFill>
                <a:blip r:embed="rId6"/>
                <a:stretch>
                  <a:fillRect l="-532" b="-68037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46300" y="5000318"/>
                <a:ext cx="2540000" cy="71468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𝜃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</m:acc>
                                      <m:r>
                                        <a:rPr lang="en-US" i="1" dirty="0">
                                          <a:latin typeface="Cambria Math"/>
                                          <a:ea typeface="Cambria Math"/>
                                        </a:rPr>
                                        <m:t>×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𝐵</m:t>
                                          </m:r>
                                        </m:e>
                                      </m:acc>
                                    </m:e>
                                  </m:d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𝐴𝐵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300" y="5000318"/>
                <a:ext cx="2540000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7511970" y="1230464"/>
            <a:ext cx="2295066" cy="1680347"/>
            <a:chOff x="5987970" y="1230463"/>
            <a:chExt cx="2295066" cy="1680347"/>
          </a:xfrm>
        </p:grpSpPr>
        <p:grpSp>
          <p:nvGrpSpPr>
            <p:cNvPr id="27" name="Group 26"/>
            <p:cNvGrpSpPr/>
            <p:nvPr/>
          </p:nvGrpSpPr>
          <p:grpSpPr>
            <a:xfrm>
              <a:off x="5987970" y="1230463"/>
              <a:ext cx="2295066" cy="1680347"/>
              <a:chOff x="5248734" y="1848644"/>
              <a:chExt cx="2295066" cy="1680347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5248734" y="1848644"/>
                <a:ext cx="2295066" cy="1680347"/>
                <a:chOff x="5248734" y="1848644"/>
                <a:chExt cx="2295066" cy="1680347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5791200" y="2057400"/>
                  <a:ext cx="1531620" cy="1066801"/>
                  <a:chOff x="5791200" y="2057400"/>
                  <a:chExt cx="1531620" cy="1066801"/>
                </a:xfrm>
              </p:grpSpPr>
              <p:cxnSp>
                <p:nvCxnSpPr>
                  <p:cNvPr id="14" name="Straight Arrow Connector 13"/>
                  <p:cNvCxnSpPr/>
                  <p:nvPr/>
                </p:nvCxnSpPr>
                <p:spPr>
                  <a:xfrm flipV="1">
                    <a:off x="5791200" y="2057400"/>
                    <a:ext cx="573608" cy="1066801"/>
                  </a:xfrm>
                  <a:prstGeom prst="straightConnector1">
                    <a:avLst/>
                  </a:prstGeom>
                  <a:ln w="19050"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/>
                  <p:nvPr/>
                </p:nvCxnSpPr>
                <p:spPr>
                  <a:xfrm flipV="1">
                    <a:off x="5798820" y="3124200"/>
                    <a:ext cx="1524000" cy="1"/>
                  </a:xfrm>
                  <a:prstGeom prst="straightConnector1">
                    <a:avLst/>
                  </a:prstGeom>
                  <a:ln w="19050"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5248734" y="1848644"/>
                  <a:ext cx="2295066" cy="1680347"/>
                  <a:chOff x="5248734" y="1848644"/>
                  <a:chExt cx="2295066" cy="1680347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" name="TextBox 18"/>
                      <p:cNvSpPr txBox="1"/>
                      <p:nvPr/>
                    </p:nvSpPr>
                    <p:spPr>
                      <a:xfrm>
                        <a:off x="6629400" y="3124200"/>
                        <a:ext cx="296789" cy="40479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9" name="TextBox 1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629400" y="3124200"/>
                        <a:ext cx="296789" cy="404791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 t="-22727" r="-3333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" name="TextBox 19"/>
                      <p:cNvSpPr txBox="1"/>
                      <p:nvPr/>
                    </p:nvSpPr>
                    <p:spPr>
                      <a:xfrm rot="19506089">
                        <a:off x="6181279" y="2147440"/>
                        <a:ext cx="245280" cy="4029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0" name="TextBox 1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19506089">
                        <a:off x="6181279" y="2147440"/>
                        <a:ext cx="245280" cy="402931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 r="-1111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TextBox 22"/>
                      <p:cNvSpPr txBox="1"/>
                      <p:nvPr/>
                    </p:nvSpPr>
                    <p:spPr>
                      <a:xfrm>
                        <a:off x="5524891" y="2956932"/>
                        <a:ext cx="29678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/>
                                </a:rPr>
                                <m:t>𝑂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3" name="TextBox 2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524891" y="2956932"/>
                        <a:ext cx="296789" cy="369332"/>
                      </a:xfrm>
                      <a:prstGeom prst="rect">
                        <a:avLst/>
                      </a:prstGeom>
                      <a:blipFill rotWithShape="1">
                        <a:blip r:embed="rId10"/>
                        <a:stretch>
                          <a:fillRect r="-12500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4" name="TextBox 23"/>
                      <p:cNvSpPr txBox="1"/>
                      <p:nvPr/>
                    </p:nvSpPr>
                    <p:spPr>
                      <a:xfrm>
                        <a:off x="6390208" y="1848644"/>
                        <a:ext cx="24528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4" name="TextBox 2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390208" y="1848644"/>
                        <a:ext cx="245280" cy="369332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 r="-25000" b="-6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5" name="TextBox 24"/>
                      <p:cNvSpPr txBox="1"/>
                      <p:nvPr/>
                    </p:nvSpPr>
                    <p:spPr>
                      <a:xfrm>
                        <a:off x="7320818" y="2926861"/>
                        <a:ext cx="222982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5" name="TextBox 2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320818" y="2926861"/>
                        <a:ext cx="222982" cy="369332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r="-2162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8" name="TextBox 27"/>
                      <p:cNvSpPr txBox="1"/>
                      <p:nvPr/>
                    </p:nvSpPr>
                    <p:spPr>
                      <a:xfrm>
                        <a:off x="6347364" y="2626696"/>
                        <a:ext cx="222982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8" name="TextBox 2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347364" y="2626696"/>
                        <a:ext cx="222982" cy="369332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 r="-3611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3" name="TextBox 32"/>
                      <p:cNvSpPr txBox="1"/>
                      <p:nvPr/>
                    </p:nvSpPr>
                    <p:spPr>
                      <a:xfrm rot="19946045">
                        <a:off x="5248734" y="2444593"/>
                        <a:ext cx="24024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𝜂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33" name="TextBox 3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19946045">
                        <a:off x="5248734" y="2444593"/>
                        <a:ext cx="240244" cy="369332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 t="-5479" r="-15625" b="-4110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sp>
            <p:nvSpPr>
              <p:cNvPr id="26" name="Freeform 25"/>
              <p:cNvSpPr/>
              <p:nvPr/>
            </p:nvSpPr>
            <p:spPr>
              <a:xfrm>
                <a:off x="6060927" y="2590800"/>
                <a:ext cx="303881" cy="533400"/>
              </a:xfrm>
              <a:custGeom>
                <a:avLst/>
                <a:gdLst>
                  <a:gd name="connsiteX0" fmla="*/ 0 w 156617"/>
                  <a:gd name="connsiteY0" fmla="*/ 0 h 327660"/>
                  <a:gd name="connsiteX1" fmla="*/ 152400 w 156617"/>
                  <a:gd name="connsiteY1" fmla="*/ 106680 h 327660"/>
                  <a:gd name="connsiteX2" fmla="*/ 99060 w 156617"/>
                  <a:gd name="connsiteY2" fmla="*/ 327660 h 327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617" h="327660">
                    <a:moveTo>
                      <a:pt x="0" y="0"/>
                    </a:moveTo>
                    <a:cubicBezTo>
                      <a:pt x="67945" y="26035"/>
                      <a:pt x="135890" y="52070"/>
                      <a:pt x="152400" y="106680"/>
                    </a:cubicBezTo>
                    <a:cubicBezTo>
                      <a:pt x="168910" y="161290"/>
                      <a:pt x="133985" y="244475"/>
                      <a:pt x="99060" y="327660"/>
                    </a:cubicBezTo>
                  </a:path>
                </a:pathLst>
              </a:custGeom>
              <a:ln w="19050">
                <a:solidFill>
                  <a:srgbClr val="7030A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>
            <a:xfrm flipH="1" flipV="1">
              <a:off x="6025366" y="1439219"/>
              <a:ext cx="515134" cy="1049985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09366" y="4953001"/>
                <a:ext cx="2540000" cy="800027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𝜂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=±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acc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366" y="4953001"/>
                <a:ext cx="2540000" cy="80002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45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 animBg="1"/>
      <p:bldP spid="12" grpId="0"/>
      <p:bldP spid="30" grpId="0" animBg="1"/>
      <p:bldP spid="31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128" y="304801"/>
            <a:ext cx="8260672" cy="42982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Some problems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28800" y="838201"/>
                <a:ext cx="8382000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1. Find the angle between the vectors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838201"/>
                <a:ext cx="8382000" cy="404791"/>
              </a:xfrm>
              <a:prstGeom prst="rect">
                <a:avLst/>
              </a:prstGeom>
              <a:blipFill>
                <a:blip r:embed="rId2"/>
                <a:stretch>
                  <a:fillRect l="-582" t="-22727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28800" y="1295401"/>
                <a:ext cx="8382000" cy="715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2. Find the sine of the angle between the vectors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 and</a:t>
                </a:r>
              </a:p>
              <a:p>
                <a:r>
                  <a:rPr lang="en-US" dirty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−4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295401"/>
                <a:ext cx="8382000" cy="715389"/>
              </a:xfrm>
              <a:prstGeom prst="rect">
                <a:avLst/>
              </a:prstGeom>
              <a:blipFill>
                <a:blip r:embed="rId3"/>
                <a:stretch>
                  <a:fillRect l="-582" t="-12821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28800" y="2104012"/>
                <a:ext cx="8382000" cy="715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3. Find a unit vector perpendicular to the vectors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 and</a:t>
                </a:r>
              </a:p>
              <a:p>
                <a:r>
                  <a:rPr lang="en-US" dirty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−4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104012"/>
                <a:ext cx="8382000" cy="715389"/>
              </a:xfrm>
              <a:prstGeom prst="rect">
                <a:avLst/>
              </a:prstGeom>
              <a:blipFill>
                <a:blip r:embed="rId4"/>
                <a:stretch>
                  <a:fillRect l="-582" t="-12712"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841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1343"/>
            <a:ext cx="2164672" cy="607187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Solution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Jashim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281010"/>
                <a:ext cx="7010400" cy="715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1. Find the angle between the vectors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81010"/>
                <a:ext cx="7010400" cy="715389"/>
              </a:xfrm>
              <a:prstGeom prst="rect">
                <a:avLst/>
              </a:prstGeom>
              <a:blipFill>
                <a:blip r:embed="rId2"/>
                <a:stretch>
                  <a:fillRect l="-696" t="-12821" b="-1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38326" y="1143001"/>
                <a:ext cx="5857875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Given vectors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−2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326" y="1143001"/>
                <a:ext cx="5857875" cy="404791"/>
              </a:xfrm>
              <a:prstGeom prst="rect">
                <a:avLst/>
              </a:prstGeom>
              <a:blipFill>
                <a:blip r:embed="rId3"/>
                <a:stretch>
                  <a:fillRect l="-937" t="-22727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38326" y="1676400"/>
                <a:ext cx="8372475" cy="435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14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(−2)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14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326" y="1676400"/>
                <a:ext cx="8372475" cy="435440"/>
              </a:xfrm>
              <a:prstGeom prst="rect">
                <a:avLst/>
              </a:prstGeom>
              <a:blipFill>
                <a:blip r:embed="rId4"/>
                <a:stretch>
                  <a:fillRect t="-16901" b="-19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5000" y="2209801"/>
                <a:ext cx="8001000" cy="43306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+3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−2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209801"/>
                <a:ext cx="8001000" cy="433067"/>
              </a:xfrm>
              <a:prstGeom prst="rect">
                <a:avLst/>
              </a:prstGeom>
              <a:blipFill>
                <a:blip r:embed="rId5"/>
                <a:stretch>
                  <a:fillRect t="-19718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28800" y="27432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𝜃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 the angle between them. Then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743200"/>
                <a:ext cx="4572000" cy="369332"/>
              </a:xfrm>
              <a:prstGeom prst="rect">
                <a:avLst/>
              </a:prstGeom>
              <a:blipFill>
                <a:blip r:embed="rId6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895600" y="3186418"/>
                <a:ext cx="6400800" cy="7759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𝜃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𝐴𝐵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7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 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14</m:t>
                                      </m:r>
                                    </m:e>
                                  </m:rad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14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 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86418"/>
                <a:ext cx="6400800" cy="7759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057400" y="4114800"/>
            <a:ext cx="190500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Conclusion: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00500" y="4355068"/>
            <a:ext cx="41529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 </a:t>
            </a:r>
            <a:r>
              <a:rPr lang="en-US" dirty="0"/>
              <a:t>Find magnitudes of the vectors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00500" y="4800600"/>
            <a:ext cx="41529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 </a:t>
            </a:r>
            <a:r>
              <a:rPr lang="en-US" dirty="0"/>
              <a:t>Find dot product of the vectors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19550" y="5257800"/>
            <a:ext cx="504825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 </a:t>
            </a:r>
            <a:r>
              <a:rPr lang="en-US" dirty="0"/>
              <a:t>Find angle by using the formula directly</a:t>
            </a:r>
          </a:p>
        </p:txBody>
      </p:sp>
    </p:spTree>
    <p:extLst>
      <p:ext uri="{BB962C8B-B14F-4D97-AF65-F5344CB8AC3E}">
        <p14:creationId xmlns:p14="http://schemas.microsoft.com/office/powerpoint/2010/main" val="417301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4855</Words>
  <Application>Microsoft Office PowerPoint</Application>
  <PresentationFormat>Widescreen</PresentationFormat>
  <Paragraphs>249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Symbol</vt:lpstr>
      <vt:lpstr>Vrinda</vt:lpstr>
      <vt:lpstr>Wingdings</vt:lpstr>
      <vt:lpstr>Office Theme</vt:lpstr>
      <vt:lpstr>Vector Analysis</vt:lpstr>
      <vt:lpstr>Basic concepts</vt:lpstr>
      <vt:lpstr>Representation of vectors</vt:lpstr>
      <vt:lpstr>Vector in 3-dimension</vt:lpstr>
      <vt:lpstr>Product of vectors</vt:lpstr>
      <vt:lpstr>Scaler Product of two vectors</vt:lpstr>
      <vt:lpstr>Vector Product of two vectors</vt:lpstr>
      <vt:lpstr>Some problems</vt:lpstr>
      <vt:lpstr>Solution</vt:lpstr>
      <vt:lpstr>Solution</vt:lpstr>
      <vt:lpstr>Solution</vt:lpstr>
      <vt:lpstr>Exercise-1</vt:lpstr>
      <vt:lpstr>Multiple    products</vt:lpstr>
      <vt:lpstr>PowerPoint Presentation</vt:lpstr>
      <vt:lpstr>Basic problems (Question Numbers are not from BOOK)</vt:lpstr>
      <vt:lpstr>Solution of previously mentioned problems</vt:lpstr>
      <vt:lpstr>PowerPoint Presentation</vt:lpstr>
      <vt:lpstr>PowerPoint Presentation</vt:lpstr>
      <vt:lpstr>PowerPoint Presentation</vt:lpstr>
      <vt:lpstr>TRIPLE PRODUCTS.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analysis</dc:title>
  <dc:creator>Shahrear</dc:creator>
  <cp:lastModifiedBy>User</cp:lastModifiedBy>
  <cp:revision>72</cp:revision>
  <dcterms:created xsi:type="dcterms:W3CDTF">2015-06-12T11:07:20Z</dcterms:created>
  <dcterms:modified xsi:type="dcterms:W3CDTF">2021-02-23T21:02:07Z</dcterms:modified>
</cp:coreProperties>
</file>