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2C4F-8484-415F-99B4-0F4550BC1DAD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11E3E-02C0-49D5-AB12-38973FEEE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063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2F700-66BE-420D-B5BF-4B38DE2F36E9}" type="datetime1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8888-DF31-4A0B-8F42-4CCF2FA8F3D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993BA-DDAB-4D49-9CC5-A35511CB77C8}" type="datetime1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8888-DF31-4A0B-8F42-4CCF2FA8F3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AA604-3014-43B7-B2FF-7D854EAD2987}" type="datetime1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8888-DF31-4A0B-8F42-4CCF2FA8F3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570E4-37E6-406B-BE4D-1B5B16397021}" type="datetime1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8888-DF31-4A0B-8F42-4CCF2FA8F3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4EF4-B5F5-4E87-9C1E-9C4BD2F5E1A2}" type="datetime1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8888-DF31-4A0B-8F42-4CCF2FA8F3D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D4866-EE6F-4E07-A297-70AB7FAEA5E8}" type="datetime1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8888-DF31-4A0B-8F42-4CCF2FA8F3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3DBE8-56FC-4668-843E-E9585C1B10D0}" type="datetime1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8888-DF31-4A0B-8F42-4CCF2FA8F3D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2318F3-BDF7-40A5-8A11-CEE655D300C1}" type="datetime1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8888-DF31-4A0B-8F42-4CCF2FA8F3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BC3E3-F55C-4433-B1FC-ABB4453CE93D}" type="datetime1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8888-DF31-4A0B-8F42-4CCF2FA8F3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0A0B4-F8D7-4458-9197-0E76625B5F22}" type="datetime1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8888-DF31-4A0B-8F42-4CCF2FA8F3D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851AC3-AAC6-4994-B1ED-970E04C98C62}" type="datetime1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8888-DF31-4A0B-8F42-4CCF2FA8F3D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2199260-8870-49DD-885F-4B8945A1818B}" type="datetime1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F128888-DF31-4A0B-8F42-4CCF2FA8F3D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Relationship Id="rId9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Chapter 4: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/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Gradient, divergence and curl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8888-DF31-4A0B-8F42-4CCF2FA8F3D5}" type="slidenum">
              <a:rPr lang="en-US" smtClean="0">
                <a:solidFill>
                  <a:schemeClr val="bg1">
                    <a:lumMod val="50000"/>
                  </a:schemeClr>
                </a:solidFill>
              </a:rPr>
              <a:t>1</a:t>
            </a:fld>
            <a:endParaRPr lang="en-US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2598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981200" y="457200"/>
                <a:ext cx="4495800" cy="6858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Vector differential operator:   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chemeClr val="bg1"/>
                        </a:solidFill>
                        <a:latin typeface="Cambria Math"/>
                      </a:rPr>
                      <m:t>𝛁</m:t>
                    </m:r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981200" y="457200"/>
                <a:ext cx="4495800" cy="685800"/>
              </a:xfrm>
              <a:blipFill rotWithShape="0">
                <a:blip r:embed="rId2"/>
                <a:stretch>
                  <a:fillRect l="-2033" b="-4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276600" y="1143000"/>
                <a:ext cx="4724400" cy="66633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solidFill>
                            <a:schemeClr val="bg1"/>
                          </a:solidFill>
                          <a:latin typeface="Cambria Math"/>
                        </a:rPr>
                        <m:t>𝛁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≡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𝒊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𝒋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𝒌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𝒊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𝒋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𝒌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6600" y="1143000"/>
                <a:ext cx="4724400" cy="66633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209800" y="1960602"/>
                <a:ext cx="3886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The operator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𝛁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is known as ‘</a:t>
                </a:r>
                <a:r>
                  <a:rPr lang="en-US" b="1" i="1" dirty="0" err="1">
                    <a:solidFill>
                      <a:schemeClr val="bg1"/>
                    </a:solidFill>
                  </a:rPr>
                  <a:t>Nabla</a:t>
                </a:r>
                <a:r>
                  <a:rPr lang="en-US" b="1" i="1" dirty="0">
                    <a:solidFill>
                      <a:schemeClr val="bg1"/>
                    </a:solidFill>
                  </a:rPr>
                  <a:t>’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09800" y="1960602"/>
                <a:ext cx="388620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413" t="-10000" b="-2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1905000" y="2667000"/>
                <a:ext cx="2819400" cy="6858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spcBef>
                    <a:spcPct val="0"/>
                  </a:spcBef>
                  <a:buNone/>
                  <a:defRPr sz="4000" kern="1200" spc="-100" baseline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The Gradient:   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chemeClr val="bg1"/>
                        </a:solidFill>
                        <a:latin typeface="Cambria Math"/>
                      </a:rPr>
                      <m:t>𝛁</m:t>
                    </m:r>
                    <m:r>
                      <a:rPr lang="en-US" sz="2400" i="1">
                        <a:solidFill>
                          <a:schemeClr val="bg1"/>
                        </a:solidFill>
                        <a:latin typeface="Cambria Math"/>
                      </a:rPr>
                      <m:t>𝜙</m:t>
                    </m:r>
                  </m:oMath>
                </a14:m>
                <a:endParaRPr lang="en-US" sz="24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5000" y="2667000"/>
                <a:ext cx="2819400" cy="685800"/>
              </a:xfrm>
              <a:prstGeom prst="rect">
                <a:avLst/>
              </a:prstGeom>
              <a:blipFill rotWithShape="0">
                <a:blip r:embed="rId5"/>
                <a:stretch>
                  <a:fillRect l="-3463" b="-44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70263" y="4648201"/>
                <a:ext cx="5476875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solidFill>
                            <a:schemeClr val="bg1"/>
                          </a:solidFill>
                          <a:latin typeface="Cambria Math"/>
                        </a:rPr>
                        <m:t>𝛁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𝜙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≡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d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𝜙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𝜕𝜙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𝒊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𝜕𝜙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𝒋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𝜕𝜙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𝑧</m:t>
                          </m:r>
                        </m:den>
                      </m:f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0263" y="4648201"/>
                <a:ext cx="5476875" cy="71468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itle 1"/>
              <p:cNvSpPr txBox="1">
                <a:spLocks/>
              </p:cNvSpPr>
              <p:nvPr/>
            </p:nvSpPr>
            <p:spPr>
              <a:xfrm>
                <a:off x="2057400" y="3352801"/>
                <a:ext cx="9677400" cy="1032391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spcBef>
                    <a:spcPct val="0"/>
                  </a:spcBef>
                  <a:buNone/>
                  <a:defRPr sz="4000" kern="1200" spc="-100" baseline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Let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𝜙</m:t>
                    </m:r>
                    <m:d>
                      <m:dPr>
                        <m:ctrlP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1800" dirty="0">
                    <a:solidFill>
                      <a:schemeClr val="bg1"/>
                    </a:solidFill>
                  </a:rPr>
                  <a:t> be defined and differentiable at each point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𝑧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schemeClr val="bg1"/>
                    </a:solidFill>
                  </a:rPr>
                  <a:t> in a certain region of space. Then 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the gradient of</a:t>
                </a:r>
                <a:r>
                  <a:rPr lang="en-US" sz="1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𝜙</m:t>
                    </m:r>
                  </m:oMath>
                </a14:m>
                <a:r>
                  <a:rPr lang="en-US" sz="1800" dirty="0">
                    <a:solidFill>
                      <a:schemeClr val="bg1"/>
                    </a:solidFill>
                  </a:rPr>
                  <a:t>, is defined by</a:t>
                </a:r>
              </a:p>
            </p:txBody>
          </p:sp>
        </mc:Choice>
        <mc:Fallback xmlns="">
          <p:sp>
            <p:nvSpPr>
              <p:cNvPr id="9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3352801"/>
                <a:ext cx="9677400" cy="1032391"/>
              </a:xfrm>
              <a:prstGeom prst="rect">
                <a:avLst/>
              </a:prstGeom>
              <a:blipFill rotWithShape="0">
                <a:blip r:embed="rId7"/>
                <a:stretch>
                  <a:fillRect l="-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28837" y="5486400"/>
                <a:ext cx="4343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N.B.: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𝛁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𝜙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defines a vector Field.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8837" y="5486400"/>
                <a:ext cx="4343400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122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8888-DF31-4A0B-8F42-4CCF2FA8F3D5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635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1828800" y="457200"/>
                <a:ext cx="2971800" cy="6858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The Divergence:   </a:t>
                </a:r>
                <a14:m>
                  <m:oMath xmlns:m="http://schemas.openxmlformats.org/officeDocument/2006/math">
                    <m:r>
                      <a:rPr lang="en-US" sz="2400" b="1">
                        <a:solidFill>
                          <a:schemeClr val="bg1"/>
                        </a:solidFill>
                        <a:latin typeface="Cambria Math"/>
                      </a:rPr>
                      <m:t>𝛁</m:t>
                    </m:r>
                    <m:r>
                      <a:rPr lang="en-US" sz="2400" b="1">
                        <a:solidFill>
                          <a:schemeClr val="bg1"/>
                        </a:solidFill>
                        <a:latin typeface="Cambria Math"/>
                      </a:rPr>
                      <m:t>.</m:t>
                    </m:r>
                    <m:r>
                      <a:rPr lang="en-US" sz="2400" b="1">
                        <a:solidFill>
                          <a:schemeClr val="bg1"/>
                        </a:solidFill>
                        <a:latin typeface="Cambria Math"/>
                      </a:rPr>
                      <m:t>𝐕</m:t>
                    </m:r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828800" y="457200"/>
                <a:ext cx="2971800" cy="685800"/>
              </a:xfrm>
              <a:blipFill rotWithShape="0">
                <a:blip r:embed="rId2"/>
                <a:stretch>
                  <a:fillRect l="-3074" b="-44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20898" y="2057401"/>
                <a:ext cx="7848602" cy="7146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solidFill>
                            <a:schemeClr val="bg1"/>
                          </a:solidFill>
                          <a:latin typeface="Cambria Math"/>
                        </a:rPr>
                        <m:t>𝛁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∙</m:t>
                      </m:r>
                      <m:r>
                        <a:rPr lang="en-US" b="1">
                          <a:solidFill>
                            <a:schemeClr val="bg1"/>
                          </a:solidFill>
                          <a:latin typeface="Cambria Math"/>
                        </a:rPr>
                        <m:t>𝐕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≡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d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∙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d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𝑥</m:t>
                          </m:r>
                        </m:den>
                      </m:f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</m:t>
                          </m:r>
                        </m:den>
                      </m:f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num>
                        <m:den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𝑧</m:t>
                          </m:r>
                        </m:den>
                      </m:f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898" y="2057401"/>
                <a:ext cx="7848602" cy="714683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itle 1"/>
              <p:cNvSpPr txBox="1">
                <a:spLocks/>
              </p:cNvSpPr>
              <p:nvPr/>
            </p:nvSpPr>
            <p:spPr>
              <a:xfrm>
                <a:off x="1752600" y="2895600"/>
                <a:ext cx="2819400" cy="685800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spcBef>
                    <a:spcPct val="0"/>
                  </a:spcBef>
                  <a:buNone/>
                  <a:defRPr sz="4000" kern="1200" spc="-100" baseline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2400" dirty="0" smtClean="0">
                    <a:solidFill>
                      <a:schemeClr val="bg1"/>
                    </a:solidFill>
                  </a:rPr>
                  <a:t>The Curl:   </a:t>
                </a:r>
                <a14:m>
                  <m:oMath xmlns:m="http://schemas.openxmlformats.org/officeDocument/2006/math">
                    <m:r>
                      <a:rPr lang="en-US" sz="3200" b="1">
                        <a:solidFill>
                          <a:schemeClr val="bg1"/>
                        </a:solidFill>
                        <a:latin typeface="Cambria Math"/>
                      </a:rPr>
                      <m:t>𝛁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×</m:t>
                    </m:r>
                    <m:r>
                      <a:rPr lang="en-US" sz="3200" b="1" i="1">
                        <a:solidFill>
                          <a:schemeClr val="bg1"/>
                        </a:solidFill>
                        <a:latin typeface="Cambria Math"/>
                      </a:rPr>
                      <m:t>𝑽</m:t>
                    </m:r>
                  </m:oMath>
                </a14:m>
                <a:endParaRPr lang="en-US" sz="24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2600" y="2895600"/>
                <a:ext cx="2819400" cy="685800"/>
              </a:xfrm>
              <a:prstGeom prst="rect">
                <a:avLst/>
              </a:prstGeom>
              <a:blipFill rotWithShape="0">
                <a:blip r:embed="rId4"/>
                <a:stretch>
                  <a:fillRect l="-3463" b="-97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057400" y="5715000"/>
                <a:ext cx="7924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bg1"/>
                    </a:solidFill>
                  </a:rPr>
                  <a:t>N.B.: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𝛁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∙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𝑽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defines a scalar Field and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𝛁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×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𝑽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 defines a vector field</a:t>
                </a: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57400" y="5715000"/>
                <a:ext cx="7924800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692" t="-10000" b="-2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itle 1"/>
              <p:cNvSpPr txBox="1">
                <a:spLocks/>
              </p:cNvSpPr>
              <p:nvPr/>
            </p:nvSpPr>
            <p:spPr>
              <a:xfrm>
                <a:off x="2133599" y="1062296"/>
                <a:ext cx="8077201" cy="84270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spcBef>
                    <a:spcPct val="0"/>
                  </a:spcBef>
                  <a:buNone/>
                  <a:defRPr sz="4000" kern="1200" spc="-100" baseline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Let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chemeClr val="bg1"/>
                        </a:solidFill>
                        <a:latin typeface="Cambria Math"/>
                      </a:rPr>
                      <m:t>𝑽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800" b="1" i="1">
                        <a:solidFill>
                          <a:schemeClr val="bg1"/>
                        </a:solidFill>
                        <a:latin typeface="Cambria Math"/>
                      </a:rPr>
                      <m:t>𝒊</m:t>
                    </m:r>
                    <m:r>
                      <a:rPr lang="en-US" sz="1800" b="1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1800" b="1" i="1">
                        <a:solidFill>
                          <a:schemeClr val="bg1"/>
                        </a:solidFill>
                        <a:latin typeface="Cambria Math"/>
                      </a:rPr>
                      <m:t>𝒋</m:t>
                    </m:r>
                    <m:r>
                      <a:rPr lang="en-US" sz="1800" b="1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1800" b="1" i="1">
                        <a:solidFill>
                          <a:schemeClr val="bg1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en-US" sz="1800" dirty="0">
                    <a:solidFill>
                      <a:schemeClr val="bg1"/>
                    </a:solidFill>
                  </a:rPr>
                  <a:t>   be defined and differentiable at each point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chemeClr val="bg1"/>
                        </a:solidFill>
                        <a:latin typeface="Cambria Math"/>
                      </a:rPr>
                      <m:t>   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𝑧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schemeClr val="bg1"/>
                    </a:solidFill>
                  </a:rPr>
                  <a:t>  in a certain region of space. Then 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the divergence of</a:t>
                </a:r>
                <a:r>
                  <a:rPr lang="en-US" sz="1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chemeClr val="bg1"/>
                        </a:solidFill>
                        <a:latin typeface="Cambria Math"/>
                      </a:rPr>
                      <m:t>  </m:t>
                    </m:r>
                    <m:r>
                      <a:rPr lang="en-US" sz="1800" b="1" i="1">
                        <a:solidFill>
                          <a:schemeClr val="bg1"/>
                        </a:solidFill>
                        <a:latin typeface="Cambria Math"/>
                      </a:rPr>
                      <m:t>𝑽</m:t>
                    </m:r>
                  </m:oMath>
                </a14:m>
                <a:r>
                  <a:rPr lang="en-US" sz="1800" dirty="0">
                    <a:solidFill>
                      <a:schemeClr val="bg1"/>
                    </a:solidFill>
                  </a:rPr>
                  <a:t>, is defined by</a:t>
                </a:r>
              </a:p>
            </p:txBody>
          </p:sp>
        </mc:Choice>
        <mc:Fallback xmlns="">
          <p:sp>
            <p:nvSpPr>
              <p:cNvPr id="11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599" y="1062296"/>
                <a:ext cx="8077201" cy="842705"/>
              </a:xfrm>
              <a:prstGeom prst="rect">
                <a:avLst/>
              </a:prstGeom>
              <a:blipFill rotWithShape="0">
                <a:blip r:embed="rId6"/>
                <a:stretch>
                  <a:fillRect l="-604" r="-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itle 1"/>
              <p:cNvSpPr txBox="1">
                <a:spLocks/>
              </p:cNvSpPr>
              <p:nvPr/>
            </p:nvSpPr>
            <p:spPr>
              <a:xfrm>
                <a:off x="2120899" y="3500696"/>
                <a:ext cx="8077201" cy="842705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914400" rtl="0" eaLnBrk="1" latinLnBrk="0" hangingPunct="1">
                  <a:spcBef>
                    <a:spcPct val="0"/>
                  </a:spcBef>
                  <a:buNone/>
                  <a:defRPr sz="4000" kern="1200" spc="-100" baseline="0">
                    <a:solidFill>
                      <a:schemeClr val="tx2"/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r>
                  <a:rPr lang="en-US" sz="1800" dirty="0" smtClean="0">
                    <a:solidFill>
                      <a:schemeClr val="bg1"/>
                    </a:solidFill>
                  </a:rPr>
                  <a:t>Let 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chemeClr val="bg1"/>
                        </a:solidFill>
                        <a:latin typeface="Cambria Math"/>
                      </a:rPr>
                      <m:t>𝑽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sz="1800" b="1" i="1">
                        <a:solidFill>
                          <a:schemeClr val="bg1"/>
                        </a:solidFill>
                        <a:latin typeface="Cambria Math"/>
                      </a:rPr>
                      <m:t>𝒊</m:t>
                    </m:r>
                    <m:r>
                      <a:rPr lang="en-US" sz="1800" b="1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sz="1800" b="1" i="1">
                        <a:solidFill>
                          <a:schemeClr val="bg1"/>
                        </a:solidFill>
                        <a:latin typeface="Cambria Math"/>
                      </a:rPr>
                      <m:t>𝒋</m:t>
                    </m:r>
                    <m:r>
                      <a:rPr lang="en-US" sz="1800" b="1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sSub>
                      <m:sSubPr>
                        <m:ctrlPr>
                          <a:rPr lang="en-US" sz="18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18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b>
                    </m:sSub>
                    <m:r>
                      <a:rPr lang="en-US" sz="1800" b="1" i="1">
                        <a:solidFill>
                          <a:schemeClr val="bg1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en-US" sz="1800" dirty="0">
                    <a:solidFill>
                      <a:schemeClr val="bg1"/>
                    </a:solidFill>
                  </a:rPr>
                  <a:t>   be defined and differentiable at each point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chemeClr val="bg1"/>
                        </a:solidFill>
                        <a:latin typeface="Cambria Math"/>
                      </a:rPr>
                      <m:t>   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(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,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𝑧</m:t>
                    </m:r>
                    <m:r>
                      <a:rPr lang="en-US" sz="1800" i="1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1800" dirty="0">
                    <a:solidFill>
                      <a:schemeClr val="bg1"/>
                    </a:solidFill>
                  </a:rPr>
                  <a:t>  in a certain region of space. Then </a:t>
                </a:r>
                <a:r>
                  <a:rPr lang="en-US" sz="1800" b="1" i="1" dirty="0">
                    <a:solidFill>
                      <a:schemeClr val="bg1"/>
                    </a:solidFill>
                  </a:rPr>
                  <a:t>the curl of</a:t>
                </a:r>
                <a:r>
                  <a:rPr lang="en-US" sz="1800" dirty="0">
                    <a:solidFill>
                      <a:schemeClr val="bg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1800">
                        <a:solidFill>
                          <a:schemeClr val="bg1"/>
                        </a:solidFill>
                        <a:latin typeface="Cambria Math"/>
                      </a:rPr>
                      <m:t>  </m:t>
                    </m:r>
                    <m:r>
                      <a:rPr lang="en-US" sz="1800" b="1" i="1">
                        <a:solidFill>
                          <a:schemeClr val="bg1"/>
                        </a:solidFill>
                        <a:latin typeface="Cambria Math"/>
                      </a:rPr>
                      <m:t>𝑽</m:t>
                    </m:r>
                  </m:oMath>
                </a14:m>
                <a:r>
                  <a:rPr lang="en-US" sz="1800" dirty="0">
                    <a:solidFill>
                      <a:schemeClr val="bg1"/>
                    </a:solidFill>
                  </a:rPr>
                  <a:t>, is defined by</a:t>
                </a:r>
              </a:p>
            </p:txBody>
          </p:sp>
        </mc:Choice>
        <mc:Fallback xmlns="">
          <p:sp>
            <p:nvSpPr>
              <p:cNvPr id="12" name="Tit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0899" y="3500696"/>
                <a:ext cx="8077201" cy="842705"/>
              </a:xfrm>
              <a:prstGeom prst="rect">
                <a:avLst/>
              </a:prstGeom>
              <a:blipFill rotWithShape="0">
                <a:blip r:embed="rId7"/>
                <a:stretch>
                  <a:fillRect l="-679" r="-8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2133598" y="4343401"/>
                <a:ext cx="7848602" cy="1252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smtClean="0">
                          <a:solidFill>
                            <a:schemeClr val="bg1"/>
                          </a:solidFill>
                          <a:latin typeface="Cambria Math"/>
                        </a:rPr>
                        <m:t>𝛁</m:t>
                      </m:r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×</m:t>
                      </m:r>
                      <m:r>
                        <a:rPr lang="en-US" b="1">
                          <a:solidFill>
                            <a:schemeClr val="bg1"/>
                          </a:solidFill>
                          <a:latin typeface="Cambria Math"/>
                        </a:rPr>
                        <m:t>𝐕</m:t>
                      </m:r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≡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𝜕</m:t>
                              </m:r>
                            </m:num>
                            <m:den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𝜕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den>
                          </m:f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d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×</m:t>
                      </m:r>
                      <m:d>
                        <m:d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𝒊</m:t>
                          </m:r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𝒋</m:t>
                          </m:r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𝑉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  <m:r>
                            <a:rPr lang="en-US" b="1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𝒌</m:t>
                          </m:r>
                        </m:e>
                      </m:d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3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𝒊</m:t>
                                </m:r>
                              </m:e>
                              <m:e>
                                <m: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𝒋</m:t>
                                </m:r>
                              </m:e>
                              <m:e>
                                <m:r>
                                  <a:rPr lang="en-US" b="1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𝒌</m:t>
                                </m:r>
                              </m:e>
                            </m:mr>
                            <m:mr>
                              <m:e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𝜕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𝑥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𝜕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𝑦</m:t>
                                    </m:r>
                                  </m:den>
                                </m:f>
                              </m:e>
                              <m:e>
                                <m:f>
                                  <m:fPr>
                                    <m:ctrlP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𝜕</m:t>
                                    </m:r>
                                  </m:num>
                                  <m:den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𝜕</m:t>
                                    </m:r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𝑧</m:t>
                                    </m:r>
                                  </m:den>
                                </m:f>
                              </m:e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𝑉</m:t>
                                    </m:r>
                                  </m:e>
                                  <m:sub>
                                    <m:r>
                                      <a:rPr lang="en-US" i="1">
                                        <a:solidFill>
                                          <a:schemeClr val="bg1"/>
                                        </a:solidFill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598" y="4343401"/>
                <a:ext cx="7848602" cy="1252009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8888-DF31-4A0B-8F42-4CCF2FA8F3D5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23173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533400"/>
            <a:ext cx="4038600" cy="99060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Some Properties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133600" y="1524000"/>
                <a:ext cx="7239000" cy="111293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1.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𝛁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×</m:t>
                    </m:r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𝐕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≡</m:t>
                    </m:r>
                    <m:d>
                      <m:dPr>
                        <m:begChr m:val="|"/>
                        <m:endChr m:val="|"/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𝒊</m:t>
                              </m:r>
                            </m:e>
                            <m:e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𝒋</m:t>
                              </m:r>
                            </m:e>
                            <m:e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𝒌</m:t>
                              </m:r>
                            </m:e>
                          </m:mr>
                          <m:mr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𝑥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𝑦</m:t>
                                  </m:r>
                                </m:den>
                              </m:f>
                            </m:e>
                            <m:e>
                              <m:f>
                                <m:f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</m:num>
                                <m:den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𝜕</m:t>
                                  </m:r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𝑧</m:t>
                                  </m:r>
                                </m:den>
                              </m:f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𝑉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den>
                        </m:f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den>
                        </m:f>
                      </m:e>
                    </m:d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𝒊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d>
                      <m: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3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den>
                        </m:f>
                      </m:e>
                    </m:d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𝒋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d>
                      <m: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sSub>
                              <m:sSubPr>
                                <m:ctrlP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𝑉</m:t>
                                </m:r>
                              </m:e>
                              <m:sub>
                                <m:r>
                                  <a:rPr lang="en-US" i="1">
                                    <a:solidFill>
                                      <a:schemeClr val="bg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den>
                        </m:f>
                      </m:e>
                    </m:d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𝒌</m:t>
                    </m:r>
                  </m:oMath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1524000"/>
                <a:ext cx="7239000" cy="1112933"/>
              </a:xfrm>
              <a:prstGeom prst="rect">
                <a:avLst/>
              </a:prstGeom>
              <a:blipFill rotWithShape="0">
                <a:blip r:embed="rId2"/>
                <a:stretch>
                  <a:fillRect l="-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133600" y="2743200"/>
                <a:ext cx="381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𝛁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×</m:t>
                    </m:r>
                    <m:d>
                      <m:d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𝐀</m:t>
                        </m:r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𝐁</m:t>
                        </m:r>
                      </m:e>
                    </m:d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𝛁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×</m:t>
                    </m:r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𝐀</m:t>
                    </m:r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𝛁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×</m:t>
                    </m:r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𝐁</m:t>
                    </m:r>
                  </m:oMath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2743200"/>
                <a:ext cx="3810000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128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133600" y="3200400"/>
                <a:ext cx="381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𝛁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∙</m:t>
                    </m:r>
                    <m:d>
                      <m: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𝜙</m:t>
                        </m:r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𝐀</m:t>
                        </m:r>
                      </m:e>
                    </m:d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𝛁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𝜙</m:t>
                        </m:r>
                      </m:e>
                    </m:d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∙</m:t>
                    </m:r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𝐀</m:t>
                    </m:r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𝜙</m:t>
                    </m:r>
                    <m:d>
                      <m:d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𝛁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∙</m:t>
                        </m:r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𝐀</m:t>
                        </m:r>
                      </m:e>
                    </m:d>
                  </m:oMath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200400"/>
                <a:ext cx="3810000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128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133600" y="3657600"/>
                <a:ext cx="3810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𝛁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×</m:t>
                    </m:r>
                    <m:d>
                      <m: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𝜙</m:t>
                        </m:r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𝐀</m:t>
                        </m:r>
                      </m:e>
                    </m:d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𝛁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𝜙</m:t>
                        </m:r>
                      </m:e>
                    </m:d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×</m:t>
                    </m:r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𝐀</m:t>
                    </m:r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𝜙</m:t>
                    </m:r>
                    <m:d>
                      <m:d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𝛁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𝐀</m:t>
                        </m:r>
                      </m:e>
                    </m:d>
                  </m:oMath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3657600"/>
                <a:ext cx="3810000" cy="369332"/>
              </a:xfrm>
              <a:prstGeom prst="rect">
                <a:avLst/>
              </a:prstGeom>
              <a:blipFill rotWithShape="0">
                <a:blip r:embed="rId5"/>
                <a:stretch>
                  <a:fillRect l="-1280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146300" y="4126468"/>
                <a:ext cx="45593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5.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𝛁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∙</m:t>
                    </m:r>
                    <m:d>
                      <m:d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𝐀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𝐁</m:t>
                        </m:r>
                      </m:e>
                    </m:d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𝐁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∙</m:t>
                    </m:r>
                    <m:d>
                      <m:d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𝛁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𝐀</m:t>
                        </m:r>
                      </m:e>
                    </m:d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𝐀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∙(</m:t>
                    </m:r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𝛁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×</m:t>
                    </m:r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𝐁</m:t>
                    </m:r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300" y="4126468"/>
                <a:ext cx="4559300" cy="369332"/>
              </a:xfrm>
              <a:prstGeom prst="rect">
                <a:avLst/>
              </a:prstGeom>
              <a:blipFill rotWithShape="0">
                <a:blip r:embed="rId6"/>
                <a:stretch>
                  <a:fillRect l="-1070" t="-9836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133600" y="4572000"/>
                <a:ext cx="4267200" cy="5551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6.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𝛁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∙</m:t>
                    </m:r>
                    <m:d>
                      <m:d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𝛁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𝜙</m:t>
                        </m:r>
                      </m:e>
                    </m:d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≡</m:t>
                    </m:r>
                    <m:sSup>
                      <m:sSup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𝛁</m:t>
                        </m:r>
                      </m:e>
                      <m: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𝜙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𝜙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𝜙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𝜙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4572000"/>
                <a:ext cx="4267200" cy="555152"/>
              </a:xfrm>
              <a:prstGeom prst="rect">
                <a:avLst/>
              </a:prstGeom>
              <a:blipFill rotWithShape="0">
                <a:blip r:embed="rId7"/>
                <a:stretch>
                  <a:fillRect l="-11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146300" y="5159848"/>
                <a:ext cx="27305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7.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𝛁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×</m:t>
                    </m:r>
                    <m:d>
                      <m:d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𝛁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∙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≡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300" y="5159848"/>
                <a:ext cx="2730500" cy="369332"/>
              </a:xfrm>
              <a:prstGeom prst="rect">
                <a:avLst/>
              </a:prstGeom>
              <a:blipFill rotWithShape="0">
                <a:blip r:embed="rId8"/>
                <a:stretch>
                  <a:fillRect l="-1786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2133600" y="5638800"/>
                <a:ext cx="2743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smtClean="0">
                    <a:solidFill>
                      <a:schemeClr val="bg1"/>
                    </a:solidFill>
                  </a:rPr>
                  <a:t>8. </a:t>
                </a:r>
                <a14:m>
                  <m:oMath xmlns:m="http://schemas.openxmlformats.org/officeDocument/2006/math">
                    <m:r>
                      <a:rPr lang="en-US" b="1">
                        <a:solidFill>
                          <a:schemeClr val="bg1"/>
                        </a:solidFill>
                        <a:latin typeface="Cambria Math"/>
                      </a:rPr>
                      <m:t>𝛁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∙</m:t>
                    </m:r>
                    <m:d>
                      <m:d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1">
                            <a:solidFill>
                              <a:schemeClr val="bg1"/>
                            </a:solidFill>
                            <a:latin typeface="Cambria Math"/>
                          </a:rPr>
                          <m:t>𝛁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×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𝑨</m:t>
                        </m:r>
                      </m:e>
                    </m:d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≡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3600" y="5638800"/>
                <a:ext cx="2743200" cy="369332"/>
              </a:xfrm>
              <a:prstGeom prst="rect">
                <a:avLst/>
              </a:prstGeom>
              <a:blipFill rotWithShape="0">
                <a:blip r:embed="rId9"/>
                <a:stretch>
                  <a:fillRect l="-1778" t="-819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8888-DF31-4A0B-8F42-4CCF2FA8F3D5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163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3200" dirty="0" smtClean="0">
                    <a:solidFill>
                      <a:schemeClr val="bg1"/>
                    </a:solidFill>
                  </a:rPr>
                  <a:t>Problem 1. If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𝜙</m:t>
                    </m:r>
                    <m:d>
                      <m:d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,</m:t>
                        </m:r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=3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, find 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schemeClr val="bg1"/>
                        </a:solidFill>
                        <a:latin typeface="Cambria Math"/>
                      </a:rPr>
                      <m:t>𝛻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𝜙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at the point (1, -2,-1).</a:t>
                </a: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389" t="-12346" b="-24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bg1"/>
                    </a:solidFill>
                  </a:rPr>
                  <a:t>Solution: </a:t>
                </a:r>
                <a14:m>
                  <m:oMath xmlns:m="http://schemas.openxmlformats.org/officeDocument/2006/math">
                    <m:r>
                      <a:rPr lang="en-US" smtClean="0">
                        <a:solidFill>
                          <a:schemeClr val="bg1"/>
                        </a:solidFill>
                        <a:latin typeface="Cambria Math"/>
                      </a:rPr>
                      <m:t>𝛻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𝜙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den>
                        </m:f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𝒋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den>
                        </m:f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𝒌</m:t>
                        </m:r>
                      </m:e>
                    </m:d>
                    <m:d>
                      <m:dPr>
                        <m:ctrlPr>
                          <a:rPr lang="en-US" b="1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  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/>
                      </a:rPr>
                      <m:t>𝒊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/>
                      </a:rPr>
                      <m:t>𝒋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den>
                    </m:f>
                    <m:d>
                      <m:dPr>
                        <m:ctrlPr>
                          <a:rPr lang="en-US" b="1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+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𝒌</m:t>
                      </m:r>
                      <m:f>
                        <m:fPr>
                          <m:ctrlPr>
                            <a:rPr lang="en-US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</m:num>
                        <m:den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𝜕</m:t>
                          </m:r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𝑧</m:t>
                          </m:r>
                        </m:den>
                      </m:f>
                      <m:d>
                        <m:dPr>
                          <m:ctrlPr>
                            <a:rPr lang="en-US" b="1" i="1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</m:t>
                          </m:r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i="1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=6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𝑥𝑦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𝒊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𝑧</m:t>
                              </m:r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𝒋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𝑧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endParaRPr lang="en-US" b="1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𝛻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𝜙</m:t>
                              </m:r>
                            </m:e>
                          </m:d>
                        </m:e>
                        <m:sub>
                          <m:r>
                            <a:rPr lang="en-US" i="1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(1,−2,−1)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=6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𝒊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begChr m:val="{"/>
                          <m:endChr m:val="}"/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−3</m:t>
                          </m:r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−2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solidFill>
                                        <a:schemeClr val="bg1"/>
                                      </a:solidFill>
                                      <a:latin typeface="Cambria Math"/>
                                    </a:rPr>
                                    <m:t>−1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𝒋</m:t>
                      </m:r>
                    </m:oMath>
                  </m:oMathPara>
                </a14:m>
                <a:endParaRPr lang="en-US" b="1" i="1" dirty="0">
                  <a:solidFill>
                    <a:schemeClr val="bg1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−2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−2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−1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=−12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𝒊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−9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𝒋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−16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en-US" b="1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𝒌</m:t>
                      </m:r>
                    </m:oMath>
                  </m:oMathPara>
                </a14:m>
                <a:endParaRPr lang="en-US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8888-DF31-4A0B-8F42-4CCF2FA8F3D5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3405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3200" dirty="0" smtClean="0">
                    <a:solidFill>
                      <a:schemeClr val="bg1"/>
                    </a:solidFill>
                  </a:rPr>
                  <a:t>Problem 2. If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chemeClr val="bg1"/>
                        </a:solidFill>
                        <a:latin typeface="Cambria Math"/>
                      </a:rPr>
                      <m:t>𝑨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𝑧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en-US" sz="3200" b="1" i="1">
                        <a:solidFill>
                          <a:schemeClr val="bg1"/>
                        </a:solidFill>
                        <a:latin typeface="Cambria Math"/>
                      </a:rPr>
                      <m:t>𝒊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−2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b="1" i="1">
                        <a:solidFill>
                          <a:schemeClr val="bg1"/>
                        </a:solidFill>
                        <a:latin typeface="Cambria Math"/>
                      </a:rPr>
                      <m:t>𝒋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𝑧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en-US" sz="3200" b="1" i="1">
                        <a:solidFill>
                          <a:schemeClr val="bg1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en-US" sz="3200" b="1" dirty="0">
                    <a:solidFill>
                      <a:schemeClr val="bg1"/>
                    </a:solidFill>
                  </a:rPr>
                  <a:t> , </a:t>
                </a:r>
                <a:r>
                  <a:rPr lang="en-US" sz="3200" dirty="0">
                    <a:solidFill>
                      <a:schemeClr val="bg1"/>
                    </a:solidFill>
                  </a:rPr>
                  <a:t>find 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schemeClr val="bg1"/>
                        </a:solidFill>
                        <a:latin typeface="Cambria Math"/>
                      </a:rPr>
                      <m:t>𝛻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∙</m:t>
                    </m:r>
                    <m:r>
                      <a:rPr lang="en-US" sz="3200" b="1" i="1">
                        <a:solidFill>
                          <a:schemeClr val="bg1"/>
                        </a:solidFill>
                        <a:latin typeface="Cambria Math"/>
                      </a:rPr>
                      <m:t>𝑨</m:t>
                    </m:r>
                  </m:oMath>
                </a14:m>
                <a:r>
                  <a:rPr lang="en-US" sz="3200" b="1" dirty="0">
                    <a:solidFill>
                      <a:schemeClr val="bg1"/>
                    </a:solidFill>
                  </a:rPr>
                  <a:t> </a:t>
                </a:r>
                <a:r>
                  <a:rPr lang="en-US" sz="3200" dirty="0">
                    <a:solidFill>
                      <a:schemeClr val="bg1"/>
                    </a:solidFill>
                  </a:rPr>
                  <a:t>at the point (1,-1,1).</a:t>
                </a:r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389" t="-12346" b="-240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bg1"/>
                    </a:solidFill>
                  </a:rPr>
                  <a:t>Solution: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bg1"/>
                        </a:solidFill>
                        <a:latin typeface="Cambria Math"/>
                      </a:rPr>
                      <m:t>𝛻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∙</m:t>
                    </m:r>
                    <m:r>
                      <a:rPr lang="en-US" b="1" i="1">
                        <a:solidFill>
                          <a:schemeClr val="bg1"/>
                        </a:solidFill>
                        <a:latin typeface="Cambria Math"/>
                      </a:rPr>
                      <m:t>𝑨</m:t>
                    </m:r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den>
                        </m:f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𝒋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den>
                        </m:f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𝒌</m:t>
                        </m:r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∙</m:t>
                    </m:r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−2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𝒋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𝒌</m:t>
                        </m:r>
                      </m:e>
                    </m:d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en-US" b="0" dirty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−2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b="0" dirty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=2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𝑥𝑧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−6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d>
                            <m:dPr>
                              <m:begChr m:val=""/>
                              <m:endChr m:val="|"/>
                              <m:ctrlP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𝛻</m:t>
                              </m:r>
                              <m:r>
                                <a:rPr lang="en-US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∙</m:t>
                              </m:r>
                              <m:r>
                                <a:rPr lang="en-US" b="1" i="1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𝑨</m:t>
                              </m:r>
                            </m:e>
                          </m:d>
                        </m:e>
                        <m:sub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(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,−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,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𝟏</m:t>
                          </m:r>
                          <m:r>
                            <a:rPr lang="en-US" b="1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)</m:t>
                          </m:r>
                        </m:sub>
                      </m:sSub>
                      <m:r>
                        <a:rPr lang="en-US" b="1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−6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1</m:t>
                          </m:r>
                        </m:e>
                      </m:d>
                      <m:sSup>
                        <m:sSupPr>
                          <m:ctrlP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solidFill>
                                    <a:schemeClr val="bg1"/>
                                  </a:solidFill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e>
                        <m:sup>
                          <m:r>
                            <a:rPr lang="en-US" b="0" i="1" smtClean="0">
                              <a:solidFill>
                                <a:schemeClr val="bg1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=−3</m:t>
                      </m:r>
                    </m:oMath>
                  </m:oMathPara>
                </a14:m>
                <a:endParaRPr lang="en-US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8888-DF31-4A0B-8F42-4CCF2FA8F3D5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4249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Autofit/>
              </a:bodyPr>
              <a:lstStyle/>
              <a:p>
                <a:r>
                  <a:rPr lang="en-US" sz="3200" dirty="0" smtClean="0">
                    <a:solidFill>
                      <a:schemeClr val="bg1"/>
                    </a:solidFill>
                  </a:rPr>
                  <a:t>Problem 3. If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𝜙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= 2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sz="3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3200" b="1" dirty="0">
                    <a:solidFill>
                      <a:schemeClr val="bg1"/>
                    </a:solidFill>
                  </a:rPr>
                  <a:t>, </a:t>
                </a:r>
                <a:r>
                  <a:rPr lang="en-US" sz="3200" dirty="0">
                    <a:solidFill>
                      <a:schemeClr val="bg1"/>
                    </a:solidFill>
                  </a:rPr>
                  <a:t>find     </a:t>
                </a:r>
                <a14:m>
                  <m:oMath xmlns:m="http://schemas.openxmlformats.org/officeDocument/2006/math">
                    <m:r>
                      <a:rPr lang="en-US" sz="3200">
                        <a:solidFill>
                          <a:schemeClr val="bg1"/>
                        </a:solidFill>
                        <a:latin typeface="Cambria Math"/>
                      </a:rPr>
                      <m:t>𝛻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∙</m:t>
                    </m:r>
                    <m:r>
                      <a:rPr lang="en-US" sz="3200">
                        <a:solidFill>
                          <a:schemeClr val="bg1"/>
                        </a:solidFill>
                        <a:latin typeface="Cambria Math"/>
                      </a:rPr>
                      <m:t>𝛻</m:t>
                    </m:r>
                    <m:r>
                      <a:rPr lang="en-US" sz="3200" i="1">
                        <a:solidFill>
                          <a:schemeClr val="bg1"/>
                        </a:solidFill>
                        <a:latin typeface="Cambria Math"/>
                      </a:rPr>
                      <m:t>𝜙</m:t>
                    </m:r>
                  </m:oMath>
                </a14:m>
                <a:r>
                  <a:rPr lang="en-US" sz="3200" dirty="0">
                    <a:solidFill>
                      <a:schemeClr val="bg1"/>
                    </a:solidFill>
                  </a:rPr>
                  <a:t> .</a:t>
                </a:r>
                <a:endParaRPr lang="en-US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0">
                <a:blip r:embed="rId2"/>
                <a:stretch>
                  <a:fillRect l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>
                    <a:solidFill>
                      <a:schemeClr val="bg1"/>
                    </a:solidFill>
                  </a:rPr>
                  <a:t>Solution: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bg1"/>
                        </a:solidFill>
                        <a:latin typeface="Cambria Math"/>
                      </a:rPr>
                      <m:t>𝛻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𝜙</m:t>
                    </m:r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den>
                        </m:f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𝒋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den>
                        </m:f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𝒌</m:t>
                        </m:r>
                      </m:e>
                    </m:d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b="0" dirty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/>
                      </a:rPr>
                      <m:t>𝒊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/>
                      </a:rPr>
                      <m:t>𝒋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/>
                      </a:rPr>
                      <m:t>𝒌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b="0" dirty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=6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𝑧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/>
                      </a:rPr>
                      <m:t>𝒊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+4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𝑦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/>
                      </a:rPr>
                      <m:t>𝒋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+8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 </m:t>
                    </m:r>
                    <m:r>
                      <a:rPr lang="en-US" b="1" i="1" smtClean="0">
                        <a:solidFill>
                          <a:schemeClr val="bg1"/>
                        </a:solidFill>
                        <a:latin typeface="Cambria Math"/>
                      </a:rPr>
                      <m:t>𝒌</m:t>
                    </m:r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dirty="0">
                    <a:solidFill>
                      <a:schemeClr val="bg1"/>
                    </a:solidFill>
                  </a:rPr>
                  <a:t>Then, </a:t>
                </a:r>
                <a14:m>
                  <m:oMath xmlns:m="http://schemas.openxmlformats.org/officeDocument/2006/math">
                    <m:r>
                      <a:rPr lang="en-US">
                        <a:solidFill>
                          <a:schemeClr val="bg1"/>
                        </a:solidFill>
                        <a:latin typeface="Cambria Math"/>
                      </a:rPr>
                      <m:t>𝛻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∙</m:t>
                    </m:r>
                    <m:r>
                      <a:rPr lang="en-US">
                        <a:solidFill>
                          <a:schemeClr val="bg1"/>
                        </a:solidFill>
                        <a:latin typeface="Cambria Math"/>
                      </a:rPr>
                      <m:t>𝛻</m:t>
                    </m:r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𝜙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d>
                      <m: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den>
                        </m:f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den>
                        </m:f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𝒋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𝜕</m:t>
                            </m:r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den>
                        </m:f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𝒌</m:t>
                        </m:r>
                      </m:e>
                    </m:d>
                    <m:r>
                      <a:rPr lang="en-US" i="1">
                        <a:solidFill>
                          <a:schemeClr val="bg1"/>
                        </a:solidFill>
                        <a:latin typeface="Cambria Math"/>
                      </a:rPr>
                      <m:t>∙</m:t>
                    </m:r>
                    <m:d>
                      <m: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𝒊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+4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𝒋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+8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 </m:t>
                        </m:r>
                        <m:r>
                          <a:rPr lang="en-US" b="1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𝒌</m:t>
                        </m:r>
                      </m:e>
                    </m:d>
                  </m:oMath>
                </a14:m>
                <a:endParaRPr lang="en-US" dirty="0">
                  <a:solidFill>
                    <a:schemeClr val="bg1"/>
                  </a:solidFill>
                </a:endParaRPr>
              </a:p>
              <a:p>
                <a:pPr marL="0" indent="0">
                  <a:buNone/>
                </a:pPr>
                <a:r>
                  <a:rPr lang="en-US" b="0" dirty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6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den>
                    </m:f>
                    <m:d>
                      <m:d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4</m:t>
                            </m:r>
                          </m:sup>
                        </m:sSup>
                      </m:e>
                    </m:d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en-US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</m:num>
                      <m:den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𝜕</m:t>
                        </m:r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den>
                    </m:f>
                    <m:d>
                      <m:d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bg1"/>
                            </a:solidFill>
                            <a:latin typeface="Cambria Math"/>
                          </a:rPr>
                          <m:t>8</m:t>
                        </m:r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𝑦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sSup>
                          <m:sSupPr>
                            <m:ctrlPr>
                              <a:rPr lang="en-US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𝑧</m:t>
                            </m:r>
                          </m:e>
                          <m:sup>
                            <m:r>
                              <a:rPr lang="en-US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b="0" dirty="0">
                    <a:solidFill>
                      <a:schemeClr val="bg1"/>
                    </a:solidFill>
                  </a:rPr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=12</m:t>
                    </m:r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𝑥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+4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b="0" i="1" smtClean="0">
                        <a:solidFill>
                          <a:schemeClr val="bg1"/>
                        </a:solidFill>
                        <a:latin typeface="Cambria Math"/>
                      </a:rPr>
                      <m:t>+24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𝑧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bg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chemeClr val="bg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8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8888-DF31-4A0B-8F42-4CCF2FA8F3D5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279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E223BC-0590-4A62-AC07-E18BE536A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128888-DF31-4A0B-8F42-4CCF2FA8F3D5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143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4038</TotalTime>
  <Words>1699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Cambria Math</vt:lpstr>
      <vt:lpstr>Clarity</vt:lpstr>
      <vt:lpstr>Chapter 4:    Gradient, divergence and curl</vt:lpstr>
      <vt:lpstr>Vector differential operator:   ∇</vt:lpstr>
      <vt:lpstr>The Divergence:   ∇.V</vt:lpstr>
      <vt:lpstr>Some Properties </vt:lpstr>
      <vt:lpstr>Problem 1. If ϕ(x,y,z)=3x^2 y-y^3 z^2, find ∇ϕ at the point (1, -2,-1).</vt:lpstr>
      <vt:lpstr>Problem 2. If A=x^2 z i-2y^3 z^2 j+xy^2 z k , find ∇∙A at the point (1,-1,1).</vt:lpstr>
      <vt:lpstr>Problem 3. If ϕ= 2x^3 y^2 z^4, find     ∇∙∇ϕ 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Gradient, divergence and curl</dc:title>
  <dc:creator>Shahrear</dc:creator>
  <cp:lastModifiedBy>User</cp:lastModifiedBy>
  <cp:revision>26</cp:revision>
  <dcterms:created xsi:type="dcterms:W3CDTF">2015-06-22T16:00:54Z</dcterms:created>
  <dcterms:modified xsi:type="dcterms:W3CDTF">2021-02-23T20:55:35Z</dcterms:modified>
</cp:coreProperties>
</file>