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2" r:id="rId13"/>
  </p:sldIdLst>
  <p:sldSz cx="9144000" cy="5143500" type="screen16x9"/>
  <p:notesSz cx="9144000" cy="5143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366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12382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506721" y="233273"/>
            <a:ext cx="4563110" cy="858519"/>
          </a:xfrm>
          <a:custGeom>
            <a:avLst/>
            <a:gdLst/>
            <a:ahLst/>
            <a:cxnLst/>
            <a:rect l="l" t="t" r="r" b="b"/>
            <a:pathLst>
              <a:path w="4563109" h="858519">
                <a:moveTo>
                  <a:pt x="0" y="858418"/>
                </a:moveTo>
                <a:lnTo>
                  <a:pt x="4562729" y="858418"/>
                </a:lnTo>
                <a:lnTo>
                  <a:pt x="4562729" y="0"/>
                </a:lnTo>
                <a:lnTo>
                  <a:pt x="0" y="0"/>
                </a:lnTo>
                <a:lnTo>
                  <a:pt x="0" y="858418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12382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506721" y="233273"/>
            <a:ext cx="4563110" cy="858519"/>
          </a:xfrm>
          <a:custGeom>
            <a:avLst/>
            <a:gdLst/>
            <a:ahLst/>
            <a:cxnLst/>
            <a:rect l="l" t="t" r="r" b="b"/>
            <a:pathLst>
              <a:path w="4563109" h="858519">
                <a:moveTo>
                  <a:pt x="0" y="858418"/>
                </a:moveTo>
                <a:lnTo>
                  <a:pt x="4562729" y="858418"/>
                </a:lnTo>
                <a:lnTo>
                  <a:pt x="4562729" y="0"/>
                </a:lnTo>
                <a:lnTo>
                  <a:pt x="0" y="0"/>
                </a:lnTo>
                <a:lnTo>
                  <a:pt x="0" y="858418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453128" y="335279"/>
            <a:ext cx="4690872" cy="7894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8677656" y="335279"/>
            <a:ext cx="466344" cy="7894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4416" y="3054"/>
            <a:ext cx="9119567" cy="47372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123824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0124" y="413766"/>
            <a:ext cx="8683751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9402" y="1093472"/>
            <a:ext cx="8445195" cy="3527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png"/><Relationship Id="rId7" Type="http://schemas.openxmlformats.org/officeDocument/2006/relationships/image" Target="../media/image20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702683" y="522223"/>
            <a:ext cx="3979545" cy="267335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16510" rIns="0" bIns="0" rtlCol="0">
            <a:spAutoFit/>
          </a:bodyPr>
          <a:lstStyle/>
          <a:p>
            <a:pPr marL="377190" marR="370205" algn="ctr">
              <a:lnSpc>
                <a:spcPct val="100000"/>
              </a:lnSpc>
              <a:spcBef>
                <a:spcPts val="130"/>
              </a:spcBef>
            </a:pPr>
            <a:r>
              <a:rPr sz="3600" b="1" spc="-15" dirty="0">
                <a:latin typeface="Calibri"/>
                <a:cs typeface="Calibri"/>
              </a:rPr>
              <a:t>Chapter </a:t>
            </a:r>
            <a:r>
              <a:rPr sz="3600" b="1" dirty="0">
                <a:latin typeface="Calibri"/>
                <a:cs typeface="Calibri"/>
              </a:rPr>
              <a:t>1:  </a:t>
            </a:r>
            <a:r>
              <a:rPr sz="3600" b="1" spc="-10" dirty="0">
                <a:latin typeface="Calibri"/>
                <a:cs typeface="Calibri"/>
              </a:rPr>
              <a:t>Introduction </a:t>
            </a:r>
            <a:r>
              <a:rPr sz="3600" b="1" spc="-20" dirty="0">
                <a:latin typeface="Calibri"/>
                <a:cs typeface="Calibri"/>
              </a:rPr>
              <a:t>to  </a:t>
            </a:r>
            <a:r>
              <a:rPr sz="3600" b="1" spc="-10" dirty="0">
                <a:latin typeface="Calibri"/>
                <a:cs typeface="Calibri"/>
              </a:rPr>
              <a:t>Statistics(part</a:t>
            </a:r>
            <a:r>
              <a:rPr sz="3600" b="1" spc="-75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2):</a:t>
            </a:r>
            <a:endParaRPr sz="3600">
              <a:latin typeface="Calibri"/>
              <a:cs typeface="Calibri"/>
            </a:endParaRPr>
          </a:p>
          <a:p>
            <a:pPr marL="3810" algn="ctr">
              <a:lnSpc>
                <a:spcPct val="100000"/>
              </a:lnSpc>
              <a:spcBef>
                <a:spcPts val="869"/>
              </a:spcBef>
            </a:pPr>
            <a:r>
              <a:rPr sz="3600" b="1" spc="-30" dirty="0">
                <a:solidFill>
                  <a:srgbClr val="FF0000"/>
                </a:solidFill>
                <a:latin typeface="Calibri"/>
                <a:cs typeface="Calibri"/>
              </a:rPr>
              <a:t>Variable </a:t>
            </a:r>
            <a:r>
              <a:rPr sz="3600" b="1" dirty="0">
                <a:solidFill>
                  <a:srgbClr val="FF0000"/>
                </a:solidFill>
                <a:latin typeface="Calibri"/>
                <a:cs typeface="Calibri"/>
              </a:rPr>
              <a:t>&amp;</a:t>
            </a:r>
            <a:r>
              <a:rPr sz="3600" b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b="1" spc="-20" dirty="0">
                <a:solidFill>
                  <a:srgbClr val="FF0000"/>
                </a:solidFill>
                <a:latin typeface="Calibri"/>
                <a:cs typeface="Calibri"/>
              </a:rPr>
              <a:t>Data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53128" y="335279"/>
            <a:ext cx="4690872" cy="7894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77656" y="335279"/>
            <a:ext cx="466344" cy="7894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445635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Types </a:t>
            </a:r>
            <a:r>
              <a:rPr spc="-5" dirty="0"/>
              <a:t>of </a:t>
            </a:r>
            <a:r>
              <a:rPr spc="-10" dirty="0"/>
              <a:t>variables with</a:t>
            </a:r>
            <a:r>
              <a:rPr spc="75" dirty="0"/>
              <a:t> </a:t>
            </a:r>
            <a:r>
              <a:rPr spc="-15" dirty="0"/>
              <a:t>Level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0" y="1275841"/>
            <a:ext cx="4387215" cy="131127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17145" rIns="0" bIns="0" rtlCol="0">
            <a:spAutoFit/>
          </a:bodyPr>
          <a:lstStyle/>
          <a:p>
            <a:pPr marL="97155" marR="83185" algn="just">
              <a:lnSpc>
                <a:spcPct val="110000"/>
              </a:lnSpc>
              <a:spcBef>
                <a:spcPts val="135"/>
              </a:spcBef>
            </a:pPr>
            <a:r>
              <a:rPr sz="1800" b="1" spc="-15" dirty="0">
                <a:latin typeface="Calibri"/>
                <a:cs typeface="Calibri"/>
              </a:rPr>
              <a:t>Interval </a:t>
            </a:r>
            <a:r>
              <a:rPr sz="1800" b="1" spc="-10" dirty="0">
                <a:latin typeface="Calibri"/>
                <a:cs typeface="Calibri"/>
              </a:rPr>
              <a:t>level</a:t>
            </a:r>
            <a:r>
              <a:rPr sz="1800" spc="-10" dirty="0">
                <a:latin typeface="Calibri"/>
                <a:cs typeface="Calibri"/>
              </a:rPr>
              <a:t>: </a:t>
            </a:r>
            <a:r>
              <a:rPr sz="1800" spc="-5" dirty="0">
                <a:latin typeface="Calibri"/>
                <a:cs typeface="Calibri"/>
              </a:rPr>
              <a:t>Numerical measurement </a:t>
            </a:r>
            <a:r>
              <a:rPr sz="1800" spc="-10" dirty="0">
                <a:latin typeface="Calibri"/>
                <a:cs typeface="Calibri"/>
              </a:rPr>
              <a:t>is  </a:t>
            </a:r>
            <a:r>
              <a:rPr sz="1800" spc="-5" dirty="0">
                <a:latin typeface="Calibri"/>
                <a:cs typeface="Calibri"/>
              </a:rPr>
              <a:t>possible with meaningful amount of  </a:t>
            </a:r>
            <a:r>
              <a:rPr sz="1800" spc="-10" dirty="0">
                <a:latin typeface="Calibri"/>
                <a:cs typeface="Calibri"/>
              </a:rPr>
              <a:t>differences </a:t>
            </a:r>
            <a:r>
              <a:rPr sz="1800" spc="-5" dirty="0">
                <a:latin typeface="Calibri"/>
                <a:cs typeface="Calibri"/>
              </a:rPr>
              <a:t>between </a:t>
            </a:r>
            <a:r>
              <a:rPr sz="1800" spc="-15" dirty="0">
                <a:latin typeface="Calibri"/>
                <a:cs typeface="Calibri"/>
              </a:rPr>
              <a:t>data </a:t>
            </a:r>
            <a:r>
              <a:rPr sz="1800" spc="-5" dirty="0">
                <a:latin typeface="Calibri"/>
                <a:cs typeface="Calibri"/>
              </a:rPr>
              <a:t>values. </a:t>
            </a:r>
            <a:r>
              <a:rPr sz="1800" spc="-10" dirty="0">
                <a:latin typeface="Calibri"/>
                <a:cs typeface="Calibri"/>
              </a:rPr>
              <a:t>There </a:t>
            </a:r>
            <a:r>
              <a:rPr sz="1800" spc="-5" dirty="0">
                <a:latin typeface="Calibri"/>
                <a:cs typeface="Calibri"/>
              </a:rPr>
              <a:t>is </a:t>
            </a:r>
            <a:r>
              <a:rPr sz="1800" dirty="0">
                <a:latin typeface="Calibri"/>
                <a:cs typeface="Calibri"/>
              </a:rPr>
              <a:t>no  </a:t>
            </a:r>
            <a:r>
              <a:rPr sz="1800" spc="-10" dirty="0">
                <a:latin typeface="Calibri"/>
                <a:cs typeface="Calibri"/>
              </a:rPr>
              <a:t>natural </a:t>
            </a:r>
            <a:r>
              <a:rPr sz="1800" spc="-20" dirty="0">
                <a:latin typeface="Calibri"/>
                <a:cs typeface="Calibri"/>
              </a:rPr>
              <a:t>zero </a:t>
            </a:r>
            <a:r>
              <a:rPr sz="1800" spc="-10" dirty="0">
                <a:latin typeface="Calibri"/>
                <a:cs typeface="Calibri"/>
              </a:rPr>
              <a:t>point. </a:t>
            </a:r>
            <a:r>
              <a:rPr sz="1800" spc="-5" dirty="0">
                <a:latin typeface="Calibri"/>
                <a:cs typeface="Calibri"/>
              </a:rPr>
              <a:t>(meaningless</a:t>
            </a:r>
            <a:r>
              <a:rPr sz="1800" spc="7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zero).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90541" y="1260602"/>
            <a:ext cx="4291330" cy="131127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17145" rIns="0" bIns="0" rtlCol="0">
            <a:spAutoFit/>
          </a:bodyPr>
          <a:lstStyle/>
          <a:p>
            <a:pPr marL="98425" marR="83820" algn="just">
              <a:lnSpc>
                <a:spcPct val="110000"/>
              </a:lnSpc>
              <a:spcBef>
                <a:spcPts val="135"/>
              </a:spcBef>
            </a:pPr>
            <a:r>
              <a:rPr sz="1800" b="1" spc="-5" dirty="0">
                <a:latin typeface="Calibri"/>
                <a:cs typeface="Calibri"/>
              </a:rPr>
              <a:t>Ratio </a:t>
            </a:r>
            <a:r>
              <a:rPr sz="1800" b="1" spc="-10" dirty="0">
                <a:latin typeface="Calibri"/>
                <a:cs typeface="Calibri"/>
              </a:rPr>
              <a:t>level: </a:t>
            </a:r>
            <a:r>
              <a:rPr sz="1800" spc="-5" dirty="0">
                <a:latin typeface="Calibri"/>
                <a:cs typeface="Calibri"/>
              </a:rPr>
              <a:t>Numerical measurement </a:t>
            </a:r>
            <a:r>
              <a:rPr sz="1800" spc="-10" dirty="0">
                <a:latin typeface="Calibri"/>
                <a:cs typeface="Calibri"/>
              </a:rPr>
              <a:t>is  </a:t>
            </a:r>
            <a:r>
              <a:rPr sz="1800" spc="-5" dirty="0">
                <a:latin typeface="Calibri"/>
                <a:cs typeface="Calibri"/>
              </a:rPr>
              <a:t>possible with </a:t>
            </a:r>
            <a:r>
              <a:rPr sz="1800" dirty="0">
                <a:latin typeface="Calibri"/>
                <a:cs typeface="Calibri"/>
              </a:rPr>
              <a:t>meaningful </a:t>
            </a:r>
            <a:r>
              <a:rPr sz="1800" spc="-5" dirty="0">
                <a:latin typeface="Calibri"/>
                <a:cs typeface="Calibri"/>
              </a:rPr>
              <a:t>amount of  </a:t>
            </a:r>
            <a:r>
              <a:rPr sz="1800" spc="-10" dirty="0">
                <a:latin typeface="Calibri"/>
                <a:cs typeface="Calibri"/>
              </a:rPr>
              <a:t>differences </a:t>
            </a:r>
            <a:r>
              <a:rPr sz="1800" spc="-5" dirty="0">
                <a:latin typeface="Calibri"/>
                <a:cs typeface="Calibri"/>
              </a:rPr>
              <a:t>between </a:t>
            </a:r>
            <a:r>
              <a:rPr sz="1800" spc="-15" dirty="0">
                <a:latin typeface="Calibri"/>
                <a:cs typeface="Calibri"/>
              </a:rPr>
              <a:t>data </a:t>
            </a:r>
            <a:r>
              <a:rPr sz="1800" spc="-10" dirty="0">
                <a:latin typeface="Calibri"/>
                <a:cs typeface="Calibri"/>
              </a:rPr>
              <a:t>values </a:t>
            </a:r>
            <a:r>
              <a:rPr sz="1800" dirty="0">
                <a:latin typeface="Calibri"/>
                <a:cs typeface="Calibri"/>
              </a:rPr>
              <a:t>and  </a:t>
            </a:r>
            <a:r>
              <a:rPr sz="1800" spc="-10" dirty="0">
                <a:latin typeface="Calibri"/>
                <a:cs typeface="Calibri"/>
              </a:rPr>
              <a:t>natural </a:t>
            </a:r>
            <a:r>
              <a:rPr sz="1800" spc="-20" dirty="0">
                <a:latin typeface="Calibri"/>
                <a:cs typeface="Calibri"/>
              </a:rPr>
              <a:t>zero </a:t>
            </a:r>
            <a:r>
              <a:rPr sz="1800" spc="-5" dirty="0">
                <a:latin typeface="Calibri"/>
                <a:cs typeface="Calibri"/>
              </a:rPr>
              <a:t>point. (meaningful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zero).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306567" y="3410394"/>
            <a:ext cx="2374518" cy="15838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123560" y="2749448"/>
            <a:ext cx="2740660" cy="33909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65"/>
              </a:spcBef>
            </a:pPr>
            <a:r>
              <a:rPr sz="1600" spc="-10" dirty="0">
                <a:latin typeface="Calibri"/>
                <a:cs typeface="Calibri"/>
              </a:rPr>
              <a:t>Required </a:t>
            </a:r>
            <a:r>
              <a:rPr sz="1600" spc="-5" dirty="0">
                <a:latin typeface="Calibri"/>
                <a:cs typeface="Calibri"/>
              </a:rPr>
              <a:t>time </a:t>
            </a:r>
            <a:r>
              <a:rPr sz="1600" spc="-10" dirty="0">
                <a:latin typeface="Calibri"/>
                <a:cs typeface="Calibri"/>
              </a:rPr>
              <a:t>to solve </a:t>
            </a:r>
            <a:r>
              <a:rPr sz="1600" spc="-5" dirty="0">
                <a:latin typeface="Calibri"/>
                <a:cs typeface="Calibri"/>
              </a:rPr>
              <a:t>a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math.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272403" y="3156330"/>
            <a:ext cx="204343" cy="1874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132192" y="2745892"/>
            <a:ext cx="1254125" cy="33909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65"/>
              </a:spcBef>
            </a:pPr>
            <a:r>
              <a:rPr sz="1600" spc="-25" dirty="0">
                <a:latin typeface="Calibri"/>
                <a:cs typeface="Calibri"/>
              </a:rPr>
              <a:t>Temperature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657095" y="3075304"/>
            <a:ext cx="204343" cy="1874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20077" y="3410394"/>
            <a:ext cx="2278253" cy="158381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06721" y="233273"/>
            <a:ext cx="4563110" cy="858519"/>
          </a:xfrm>
          <a:custGeom>
            <a:avLst/>
            <a:gdLst/>
            <a:ahLst/>
            <a:cxnLst/>
            <a:rect l="l" t="t" r="r" b="b"/>
            <a:pathLst>
              <a:path w="4563109" h="858519">
                <a:moveTo>
                  <a:pt x="0" y="858418"/>
                </a:moveTo>
                <a:lnTo>
                  <a:pt x="4562729" y="858418"/>
                </a:lnTo>
                <a:lnTo>
                  <a:pt x="4562729" y="0"/>
                </a:lnTo>
                <a:lnTo>
                  <a:pt x="0" y="0"/>
                </a:lnTo>
                <a:lnTo>
                  <a:pt x="0" y="858418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83123" y="131063"/>
            <a:ext cx="3233928" cy="7894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947659" y="131063"/>
            <a:ext cx="550164" cy="7894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47944" y="472440"/>
            <a:ext cx="2388107" cy="7894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566659" y="472440"/>
            <a:ext cx="550164" cy="7894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393182" y="209549"/>
            <a:ext cx="2789555" cy="793115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477520" marR="5080" indent="-465455">
              <a:lnSpc>
                <a:spcPts val="2690"/>
              </a:lnSpc>
              <a:spcBef>
                <a:spcPts val="740"/>
              </a:spcBef>
            </a:pPr>
            <a:r>
              <a:rPr spc="-20" dirty="0"/>
              <a:t>Data </a:t>
            </a:r>
            <a:r>
              <a:rPr spc="-5" dirty="0"/>
              <a:t>and </a:t>
            </a:r>
            <a:r>
              <a:rPr spc="-25" dirty="0"/>
              <a:t>Variables  </a:t>
            </a:r>
            <a:r>
              <a:rPr spc="-15" dirty="0"/>
              <a:t>at </a:t>
            </a:r>
            <a:r>
              <a:rPr spc="-5" dirty="0"/>
              <a:t>a</a:t>
            </a:r>
            <a:r>
              <a:rPr spc="10" dirty="0"/>
              <a:t> </a:t>
            </a:r>
            <a:r>
              <a:rPr spc="-5" dirty="0"/>
              <a:t>glance…</a:t>
            </a:r>
          </a:p>
        </p:txBody>
      </p:sp>
      <p:sp>
        <p:nvSpPr>
          <p:cNvPr id="8" name="object 8"/>
          <p:cNvSpPr/>
          <p:nvPr/>
        </p:nvSpPr>
        <p:spPr>
          <a:xfrm>
            <a:off x="1668017" y="1250784"/>
            <a:ext cx="4376420" cy="35458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63319" y="1246022"/>
            <a:ext cx="4385945" cy="3555365"/>
          </a:xfrm>
          <a:custGeom>
            <a:avLst/>
            <a:gdLst/>
            <a:ahLst/>
            <a:cxnLst/>
            <a:rect l="l" t="t" r="r" b="b"/>
            <a:pathLst>
              <a:path w="4385945" h="3555365">
                <a:moveTo>
                  <a:pt x="0" y="3555365"/>
                </a:moveTo>
                <a:lnTo>
                  <a:pt x="4385945" y="3555365"/>
                </a:lnTo>
                <a:lnTo>
                  <a:pt x="4385945" y="0"/>
                </a:lnTo>
                <a:lnTo>
                  <a:pt x="0" y="0"/>
                </a:lnTo>
                <a:lnTo>
                  <a:pt x="0" y="355536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100072" y="1560830"/>
            <a:ext cx="803910" cy="377190"/>
          </a:xfrm>
          <a:custGeom>
            <a:avLst/>
            <a:gdLst/>
            <a:ahLst/>
            <a:cxnLst/>
            <a:rect l="l" t="t" r="r" b="b"/>
            <a:pathLst>
              <a:path w="803910" h="377189">
                <a:moveTo>
                  <a:pt x="0" y="188468"/>
                </a:moveTo>
                <a:lnTo>
                  <a:pt x="20491" y="128877"/>
                </a:lnTo>
                <a:lnTo>
                  <a:pt x="77553" y="77138"/>
                </a:lnTo>
                <a:lnTo>
                  <a:pt x="117729" y="55181"/>
                </a:lnTo>
                <a:lnTo>
                  <a:pt x="164564" y="36348"/>
                </a:lnTo>
                <a:lnTo>
                  <a:pt x="217232" y="21026"/>
                </a:lnTo>
                <a:lnTo>
                  <a:pt x="274905" y="9603"/>
                </a:lnTo>
                <a:lnTo>
                  <a:pt x="336755" y="2465"/>
                </a:lnTo>
                <a:lnTo>
                  <a:pt x="401954" y="0"/>
                </a:lnTo>
                <a:lnTo>
                  <a:pt x="467154" y="2465"/>
                </a:lnTo>
                <a:lnTo>
                  <a:pt x="529004" y="9603"/>
                </a:lnTo>
                <a:lnTo>
                  <a:pt x="586677" y="21026"/>
                </a:lnTo>
                <a:lnTo>
                  <a:pt x="639345" y="36348"/>
                </a:lnTo>
                <a:lnTo>
                  <a:pt x="686180" y="55181"/>
                </a:lnTo>
                <a:lnTo>
                  <a:pt x="726356" y="77138"/>
                </a:lnTo>
                <a:lnTo>
                  <a:pt x="759044" y="101833"/>
                </a:lnTo>
                <a:lnTo>
                  <a:pt x="798649" y="157884"/>
                </a:lnTo>
                <a:lnTo>
                  <a:pt x="803909" y="188468"/>
                </a:lnTo>
                <a:lnTo>
                  <a:pt x="798649" y="219016"/>
                </a:lnTo>
                <a:lnTo>
                  <a:pt x="759044" y="275019"/>
                </a:lnTo>
                <a:lnTo>
                  <a:pt x="726356" y="299697"/>
                </a:lnTo>
                <a:lnTo>
                  <a:pt x="686180" y="321643"/>
                </a:lnTo>
                <a:lnTo>
                  <a:pt x="639345" y="340468"/>
                </a:lnTo>
                <a:lnTo>
                  <a:pt x="586677" y="355785"/>
                </a:lnTo>
                <a:lnTo>
                  <a:pt x="529004" y="367206"/>
                </a:lnTo>
                <a:lnTo>
                  <a:pt x="467154" y="374343"/>
                </a:lnTo>
                <a:lnTo>
                  <a:pt x="401954" y="376809"/>
                </a:lnTo>
                <a:lnTo>
                  <a:pt x="336755" y="374343"/>
                </a:lnTo>
                <a:lnTo>
                  <a:pt x="274905" y="367206"/>
                </a:lnTo>
                <a:lnTo>
                  <a:pt x="217232" y="355785"/>
                </a:lnTo>
                <a:lnTo>
                  <a:pt x="164564" y="340468"/>
                </a:lnTo>
                <a:lnTo>
                  <a:pt x="117729" y="321643"/>
                </a:lnTo>
                <a:lnTo>
                  <a:pt x="77553" y="299697"/>
                </a:lnTo>
                <a:lnTo>
                  <a:pt x="44865" y="275019"/>
                </a:lnTo>
                <a:lnTo>
                  <a:pt x="5260" y="219016"/>
                </a:lnTo>
                <a:lnTo>
                  <a:pt x="0" y="188468"/>
                </a:lnTo>
                <a:close/>
              </a:path>
            </a:pathLst>
          </a:custGeom>
          <a:ln w="253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903982" y="1457071"/>
            <a:ext cx="1437005" cy="556260"/>
          </a:xfrm>
          <a:custGeom>
            <a:avLst/>
            <a:gdLst/>
            <a:ahLst/>
            <a:cxnLst/>
            <a:rect l="l" t="t" r="r" b="b"/>
            <a:pathLst>
              <a:path w="1437004" h="556260">
                <a:moveTo>
                  <a:pt x="0" y="278002"/>
                </a:moveTo>
                <a:lnTo>
                  <a:pt x="11576" y="228029"/>
                </a:lnTo>
                <a:lnTo>
                  <a:pt x="44951" y="180996"/>
                </a:lnTo>
                <a:lnTo>
                  <a:pt x="98095" y="137686"/>
                </a:lnTo>
                <a:lnTo>
                  <a:pt x="131447" y="117674"/>
                </a:lnTo>
                <a:lnTo>
                  <a:pt x="168979" y="98886"/>
                </a:lnTo>
                <a:lnTo>
                  <a:pt x="210439" y="81422"/>
                </a:lnTo>
                <a:lnTo>
                  <a:pt x="255572" y="65380"/>
                </a:lnTo>
                <a:lnTo>
                  <a:pt x="304125" y="50858"/>
                </a:lnTo>
                <a:lnTo>
                  <a:pt x="355844" y="37954"/>
                </a:lnTo>
                <a:lnTo>
                  <a:pt x="410476" y="26765"/>
                </a:lnTo>
                <a:lnTo>
                  <a:pt x="467766" y="17391"/>
                </a:lnTo>
                <a:lnTo>
                  <a:pt x="527461" y="9930"/>
                </a:lnTo>
                <a:lnTo>
                  <a:pt x="589307" y="4478"/>
                </a:lnTo>
                <a:lnTo>
                  <a:pt x="653051" y="1136"/>
                </a:lnTo>
                <a:lnTo>
                  <a:pt x="718439" y="0"/>
                </a:lnTo>
                <a:lnTo>
                  <a:pt x="783826" y="1136"/>
                </a:lnTo>
                <a:lnTo>
                  <a:pt x="847570" y="4478"/>
                </a:lnTo>
                <a:lnTo>
                  <a:pt x="909416" y="9930"/>
                </a:lnTo>
                <a:lnTo>
                  <a:pt x="969111" y="17391"/>
                </a:lnTo>
                <a:lnTo>
                  <a:pt x="1026401" y="26765"/>
                </a:lnTo>
                <a:lnTo>
                  <a:pt x="1081033" y="37954"/>
                </a:lnTo>
                <a:lnTo>
                  <a:pt x="1132752" y="50858"/>
                </a:lnTo>
                <a:lnTo>
                  <a:pt x="1181305" y="65380"/>
                </a:lnTo>
                <a:lnTo>
                  <a:pt x="1226438" y="81422"/>
                </a:lnTo>
                <a:lnTo>
                  <a:pt x="1267898" y="98886"/>
                </a:lnTo>
                <a:lnTo>
                  <a:pt x="1305430" y="117674"/>
                </a:lnTo>
                <a:lnTo>
                  <a:pt x="1338782" y="137686"/>
                </a:lnTo>
                <a:lnTo>
                  <a:pt x="1391926" y="180996"/>
                </a:lnTo>
                <a:lnTo>
                  <a:pt x="1425301" y="228029"/>
                </a:lnTo>
                <a:lnTo>
                  <a:pt x="1436878" y="278002"/>
                </a:lnTo>
                <a:lnTo>
                  <a:pt x="1433941" y="303288"/>
                </a:lnTo>
                <a:lnTo>
                  <a:pt x="1411212" y="351865"/>
                </a:lnTo>
                <a:lnTo>
                  <a:pt x="1367698" y="397123"/>
                </a:lnTo>
                <a:lnTo>
                  <a:pt x="1305430" y="438276"/>
                </a:lnTo>
                <a:lnTo>
                  <a:pt x="1267898" y="457067"/>
                </a:lnTo>
                <a:lnTo>
                  <a:pt x="1226439" y="474535"/>
                </a:lnTo>
                <a:lnTo>
                  <a:pt x="1181305" y="490583"/>
                </a:lnTo>
                <a:lnTo>
                  <a:pt x="1132752" y="505112"/>
                </a:lnTo>
                <a:lnTo>
                  <a:pt x="1081033" y="518023"/>
                </a:lnTo>
                <a:lnTo>
                  <a:pt x="1026401" y="529218"/>
                </a:lnTo>
                <a:lnTo>
                  <a:pt x="969111" y="538599"/>
                </a:lnTo>
                <a:lnTo>
                  <a:pt x="909416" y="546067"/>
                </a:lnTo>
                <a:lnTo>
                  <a:pt x="847570" y="551523"/>
                </a:lnTo>
                <a:lnTo>
                  <a:pt x="783826" y="554868"/>
                </a:lnTo>
                <a:lnTo>
                  <a:pt x="718439" y="556005"/>
                </a:lnTo>
                <a:lnTo>
                  <a:pt x="653051" y="554868"/>
                </a:lnTo>
                <a:lnTo>
                  <a:pt x="589307" y="551523"/>
                </a:lnTo>
                <a:lnTo>
                  <a:pt x="527461" y="546067"/>
                </a:lnTo>
                <a:lnTo>
                  <a:pt x="467766" y="538599"/>
                </a:lnTo>
                <a:lnTo>
                  <a:pt x="410476" y="529218"/>
                </a:lnTo>
                <a:lnTo>
                  <a:pt x="355844" y="518023"/>
                </a:lnTo>
                <a:lnTo>
                  <a:pt x="304125" y="505112"/>
                </a:lnTo>
                <a:lnTo>
                  <a:pt x="255572" y="490583"/>
                </a:lnTo>
                <a:lnTo>
                  <a:pt x="210439" y="474535"/>
                </a:lnTo>
                <a:lnTo>
                  <a:pt x="168979" y="457067"/>
                </a:lnTo>
                <a:lnTo>
                  <a:pt x="131447" y="438276"/>
                </a:lnTo>
                <a:lnTo>
                  <a:pt x="98095" y="418262"/>
                </a:lnTo>
                <a:lnTo>
                  <a:pt x="44951" y="374958"/>
                </a:lnTo>
                <a:lnTo>
                  <a:pt x="11576" y="327942"/>
                </a:lnTo>
                <a:lnTo>
                  <a:pt x="0" y="278002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40859" y="1356486"/>
            <a:ext cx="1703705" cy="656590"/>
          </a:xfrm>
          <a:custGeom>
            <a:avLst/>
            <a:gdLst/>
            <a:ahLst/>
            <a:cxnLst/>
            <a:rect l="l" t="t" r="r" b="b"/>
            <a:pathLst>
              <a:path w="1703704" h="656589">
                <a:moveTo>
                  <a:pt x="0" y="328295"/>
                </a:moveTo>
                <a:lnTo>
                  <a:pt x="10125" y="277512"/>
                </a:lnTo>
                <a:lnTo>
                  <a:pt x="39490" y="229186"/>
                </a:lnTo>
                <a:lnTo>
                  <a:pt x="86580" y="183900"/>
                </a:lnTo>
                <a:lnTo>
                  <a:pt x="149880" y="142236"/>
                </a:lnTo>
                <a:lnTo>
                  <a:pt x="187135" y="122944"/>
                </a:lnTo>
                <a:lnTo>
                  <a:pt x="227874" y="104778"/>
                </a:lnTo>
                <a:lnTo>
                  <a:pt x="271908" y="87808"/>
                </a:lnTo>
                <a:lnTo>
                  <a:pt x="319047" y="72108"/>
                </a:lnTo>
                <a:lnTo>
                  <a:pt x="369102" y="57752"/>
                </a:lnTo>
                <a:lnTo>
                  <a:pt x="421884" y="44812"/>
                </a:lnTo>
                <a:lnTo>
                  <a:pt x="477203" y="33360"/>
                </a:lnTo>
                <a:lnTo>
                  <a:pt x="534869" y="23470"/>
                </a:lnTo>
                <a:lnTo>
                  <a:pt x="594694" y="15215"/>
                </a:lnTo>
                <a:lnTo>
                  <a:pt x="656488" y="8668"/>
                </a:lnTo>
                <a:lnTo>
                  <a:pt x="720061" y="3901"/>
                </a:lnTo>
                <a:lnTo>
                  <a:pt x="785225" y="987"/>
                </a:lnTo>
                <a:lnTo>
                  <a:pt x="851788" y="0"/>
                </a:lnTo>
                <a:lnTo>
                  <a:pt x="918352" y="987"/>
                </a:lnTo>
                <a:lnTo>
                  <a:pt x="983516" y="3901"/>
                </a:lnTo>
                <a:lnTo>
                  <a:pt x="1047089" y="8668"/>
                </a:lnTo>
                <a:lnTo>
                  <a:pt x="1108883" y="15215"/>
                </a:lnTo>
                <a:lnTo>
                  <a:pt x="1168708" y="23470"/>
                </a:lnTo>
                <a:lnTo>
                  <a:pt x="1226374" y="33360"/>
                </a:lnTo>
                <a:lnTo>
                  <a:pt x="1281693" y="44812"/>
                </a:lnTo>
                <a:lnTo>
                  <a:pt x="1334475" y="57752"/>
                </a:lnTo>
                <a:lnTo>
                  <a:pt x="1384530" y="72108"/>
                </a:lnTo>
                <a:lnTo>
                  <a:pt x="1431669" y="87808"/>
                </a:lnTo>
                <a:lnTo>
                  <a:pt x="1475703" y="104778"/>
                </a:lnTo>
                <a:lnTo>
                  <a:pt x="1516442" y="122944"/>
                </a:lnTo>
                <a:lnTo>
                  <a:pt x="1553697" y="142236"/>
                </a:lnTo>
                <a:lnTo>
                  <a:pt x="1587278" y="162578"/>
                </a:lnTo>
                <a:lnTo>
                  <a:pt x="1642663" y="206126"/>
                </a:lnTo>
                <a:lnTo>
                  <a:pt x="1681080" y="253006"/>
                </a:lnTo>
                <a:lnTo>
                  <a:pt x="1701015" y="302633"/>
                </a:lnTo>
                <a:lnTo>
                  <a:pt x="1703577" y="328295"/>
                </a:lnTo>
                <a:lnTo>
                  <a:pt x="1701015" y="353940"/>
                </a:lnTo>
                <a:lnTo>
                  <a:pt x="1681080" y="403543"/>
                </a:lnTo>
                <a:lnTo>
                  <a:pt x="1642663" y="450410"/>
                </a:lnTo>
                <a:lnTo>
                  <a:pt x="1587278" y="493954"/>
                </a:lnTo>
                <a:lnTo>
                  <a:pt x="1553697" y="514298"/>
                </a:lnTo>
                <a:lnTo>
                  <a:pt x="1516442" y="533591"/>
                </a:lnTo>
                <a:lnTo>
                  <a:pt x="1475703" y="551762"/>
                </a:lnTo>
                <a:lnTo>
                  <a:pt x="1431669" y="568736"/>
                </a:lnTo>
                <a:lnTo>
                  <a:pt x="1384530" y="584441"/>
                </a:lnTo>
                <a:lnTo>
                  <a:pt x="1334475" y="598803"/>
                </a:lnTo>
                <a:lnTo>
                  <a:pt x="1281693" y="611749"/>
                </a:lnTo>
                <a:lnTo>
                  <a:pt x="1226374" y="623207"/>
                </a:lnTo>
                <a:lnTo>
                  <a:pt x="1168708" y="633102"/>
                </a:lnTo>
                <a:lnTo>
                  <a:pt x="1108883" y="641363"/>
                </a:lnTo>
                <a:lnTo>
                  <a:pt x="1047089" y="647915"/>
                </a:lnTo>
                <a:lnTo>
                  <a:pt x="983516" y="652685"/>
                </a:lnTo>
                <a:lnTo>
                  <a:pt x="918352" y="655601"/>
                </a:lnTo>
                <a:lnTo>
                  <a:pt x="851788" y="656589"/>
                </a:lnTo>
                <a:lnTo>
                  <a:pt x="785225" y="655601"/>
                </a:lnTo>
                <a:lnTo>
                  <a:pt x="720061" y="652685"/>
                </a:lnTo>
                <a:lnTo>
                  <a:pt x="656488" y="647915"/>
                </a:lnTo>
                <a:lnTo>
                  <a:pt x="594694" y="641363"/>
                </a:lnTo>
                <a:lnTo>
                  <a:pt x="534869" y="633102"/>
                </a:lnTo>
                <a:lnTo>
                  <a:pt x="477203" y="623207"/>
                </a:lnTo>
                <a:lnTo>
                  <a:pt x="421884" y="611749"/>
                </a:lnTo>
                <a:lnTo>
                  <a:pt x="369102" y="598803"/>
                </a:lnTo>
                <a:lnTo>
                  <a:pt x="319047" y="584441"/>
                </a:lnTo>
                <a:lnTo>
                  <a:pt x="271908" y="568736"/>
                </a:lnTo>
                <a:lnTo>
                  <a:pt x="227874" y="551762"/>
                </a:lnTo>
                <a:lnTo>
                  <a:pt x="187135" y="533591"/>
                </a:lnTo>
                <a:lnTo>
                  <a:pt x="149880" y="514298"/>
                </a:lnTo>
                <a:lnTo>
                  <a:pt x="116299" y="493954"/>
                </a:lnTo>
                <a:lnTo>
                  <a:pt x="60914" y="450410"/>
                </a:lnTo>
                <a:lnTo>
                  <a:pt x="22497" y="403543"/>
                </a:lnTo>
                <a:lnTo>
                  <a:pt x="2562" y="353940"/>
                </a:lnTo>
                <a:lnTo>
                  <a:pt x="0" y="328295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02026" y="1937639"/>
            <a:ext cx="5100320" cy="243840"/>
          </a:xfrm>
          <a:custGeom>
            <a:avLst/>
            <a:gdLst/>
            <a:ahLst/>
            <a:cxnLst/>
            <a:rect l="l" t="t" r="r" b="b"/>
            <a:pathLst>
              <a:path w="5100320" h="243839">
                <a:moveTo>
                  <a:pt x="0" y="0"/>
                </a:moveTo>
                <a:lnTo>
                  <a:pt x="0" y="243586"/>
                </a:lnTo>
                <a:lnTo>
                  <a:pt x="5100320" y="24358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622421" y="2013076"/>
            <a:ext cx="3980179" cy="1010919"/>
          </a:xfrm>
          <a:custGeom>
            <a:avLst/>
            <a:gdLst/>
            <a:ahLst/>
            <a:cxnLst/>
            <a:rect l="l" t="t" r="r" b="b"/>
            <a:pathLst>
              <a:path w="3980179" h="1010919">
                <a:moveTo>
                  <a:pt x="0" y="0"/>
                </a:moveTo>
                <a:lnTo>
                  <a:pt x="0" y="1010666"/>
                </a:lnTo>
                <a:lnTo>
                  <a:pt x="3979926" y="1010666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192648" y="2013076"/>
            <a:ext cx="2554605" cy="1865630"/>
          </a:xfrm>
          <a:custGeom>
            <a:avLst/>
            <a:gdLst/>
            <a:ahLst/>
            <a:cxnLst/>
            <a:rect l="l" t="t" r="r" b="b"/>
            <a:pathLst>
              <a:path w="2554604" h="1865629">
                <a:moveTo>
                  <a:pt x="0" y="0"/>
                </a:moveTo>
                <a:lnTo>
                  <a:pt x="0" y="1865591"/>
                </a:lnTo>
                <a:lnTo>
                  <a:pt x="2554604" y="1865591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84951" y="3970997"/>
            <a:ext cx="385445" cy="963294"/>
          </a:xfrm>
          <a:custGeom>
            <a:avLst/>
            <a:gdLst/>
            <a:ahLst/>
            <a:cxnLst/>
            <a:rect l="l" t="t" r="r" b="b"/>
            <a:pathLst>
              <a:path w="385445" h="963295">
                <a:moveTo>
                  <a:pt x="0" y="0"/>
                </a:moveTo>
                <a:lnTo>
                  <a:pt x="74928" y="2521"/>
                </a:lnTo>
                <a:lnTo>
                  <a:pt x="136128" y="9396"/>
                </a:lnTo>
                <a:lnTo>
                  <a:pt x="177397" y="19593"/>
                </a:lnTo>
                <a:lnTo>
                  <a:pt x="192532" y="32080"/>
                </a:lnTo>
                <a:lnTo>
                  <a:pt x="192532" y="449287"/>
                </a:lnTo>
                <a:lnTo>
                  <a:pt x="207666" y="461774"/>
                </a:lnTo>
                <a:lnTo>
                  <a:pt x="248935" y="471971"/>
                </a:lnTo>
                <a:lnTo>
                  <a:pt x="310135" y="478846"/>
                </a:lnTo>
                <a:lnTo>
                  <a:pt x="385063" y="481368"/>
                </a:lnTo>
                <a:lnTo>
                  <a:pt x="310135" y="483889"/>
                </a:lnTo>
                <a:lnTo>
                  <a:pt x="248935" y="490764"/>
                </a:lnTo>
                <a:lnTo>
                  <a:pt x="207666" y="500961"/>
                </a:lnTo>
                <a:lnTo>
                  <a:pt x="192532" y="513448"/>
                </a:lnTo>
                <a:lnTo>
                  <a:pt x="192532" y="930668"/>
                </a:lnTo>
                <a:lnTo>
                  <a:pt x="177397" y="943155"/>
                </a:lnTo>
                <a:lnTo>
                  <a:pt x="136128" y="953352"/>
                </a:lnTo>
                <a:lnTo>
                  <a:pt x="74928" y="960227"/>
                </a:lnTo>
                <a:lnTo>
                  <a:pt x="0" y="962748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02346" y="1765769"/>
            <a:ext cx="1029335" cy="831215"/>
          </a:xfrm>
          <a:custGeom>
            <a:avLst/>
            <a:gdLst/>
            <a:ahLst/>
            <a:cxnLst/>
            <a:rect l="l" t="t" r="r" b="b"/>
            <a:pathLst>
              <a:path w="1029334" h="831214">
                <a:moveTo>
                  <a:pt x="0" y="830999"/>
                </a:moveTo>
                <a:lnTo>
                  <a:pt x="1029233" y="830999"/>
                </a:lnTo>
                <a:lnTo>
                  <a:pt x="1029233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02346" y="2654388"/>
            <a:ext cx="1029335" cy="831215"/>
          </a:xfrm>
          <a:custGeom>
            <a:avLst/>
            <a:gdLst/>
            <a:ahLst/>
            <a:cxnLst/>
            <a:rect l="l" t="t" r="r" b="b"/>
            <a:pathLst>
              <a:path w="1029334" h="831214">
                <a:moveTo>
                  <a:pt x="0" y="830999"/>
                </a:moveTo>
                <a:lnTo>
                  <a:pt x="1029233" y="830999"/>
                </a:lnTo>
                <a:lnTo>
                  <a:pt x="1029233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02346" y="3555504"/>
            <a:ext cx="1029335" cy="831215"/>
          </a:xfrm>
          <a:custGeom>
            <a:avLst/>
            <a:gdLst/>
            <a:ahLst/>
            <a:cxnLst/>
            <a:rect l="l" t="t" r="r" b="b"/>
            <a:pathLst>
              <a:path w="1029334" h="831214">
                <a:moveTo>
                  <a:pt x="0" y="830999"/>
                </a:moveTo>
                <a:lnTo>
                  <a:pt x="1029233" y="830999"/>
                </a:lnTo>
                <a:lnTo>
                  <a:pt x="1029233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682610" y="1790192"/>
            <a:ext cx="828675" cy="2547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3025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C00000"/>
                </a:solidFill>
                <a:latin typeface="Calibri"/>
                <a:cs typeface="Calibri"/>
              </a:rPr>
              <a:t>Qualitative  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or</a:t>
            </a:r>
            <a:r>
              <a:rPr sz="1200" b="1" spc="-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C00000"/>
                </a:solidFill>
                <a:latin typeface="Calibri"/>
                <a:cs typeface="Calibri"/>
              </a:rPr>
              <a:t>attribute  variable  </a:t>
            </a:r>
            <a:r>
              <a:rPr sz="1200" b="1" spc="-5" dirty="0">
                <a:latin typeface="Calibri"/>
                <a:cs typeface="Calibri"/>
              </a:rPr>
              <a:t>(Nominal)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Qu</a:t>
            </a:r>
            <a:r>
              <a:rPr sz="1200" b="1" spc="-5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1200" b="1" spc="-10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1200" b="1" spc="5" dirty="0">
                <a:solidFill>
                  <a:srgbClr val="C00000"/>
                </a:solidFill>
                <a:latin typeface="Calibri"/>
                <a:cs typeface="Calibri"/>
              </a:rPr>
              <a:t>i</a:t>
            </a:r>
            <a:r>
              <a:rPr sz="1200" b="1" spc="-10" dirty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1200" b="1" spc="-20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1200" b="1" spc="5" dirty="0">
                <a:solidFill>
                  <a:srgbClr val="C00000"/>
                </a:solidFill>
                <a:latin typeface="Calibri"/>
                <a:cs typeface="Calibri"/>
              </a:rPr>
              <a:t>i</a:t>
            </a:r>
            <a:r>
              <a:rPr sz="1200" b="1" spc="-20" dirty="0">
                <a:solidFill>
                  <a:srgbClr val="C00000"/>
                </a:solidFill>
                <a:latin typeface="Calibri"/>
                <a:cs typeface="Calibri"/>
              </a:rPr>
              <a:t>v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e  </a:t>
            </a:r>
            <a:r>
              <a:rPr sz="1200" b="1" spc="-5" dirty="0">
                <a:solidFill>
                  <a:srgbClr val="C00000"/>
                </a:solidFill>
                <a:latin typeface="Calibri"/>
                <a:cs typeface="Calibri"/>
              </a:rPr>
              <a:t>variable  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(co</a:t>
            </a:r>
            <a:r>
              <a:rPr sz="1200" b="1" spc="-10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1200" b="1" spc="5" dirty="0">
                <a:solidFill>
                  <a:srgbClr val="C00000"/>
                </a:solidFill>
                <a:latin typeface="Calibri"/>
                <a:cs typeface="Calibri"/>
              </a:rPr>
              <a:t>i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nuo</a:t>
            </a:r>
            <a:r>
              <a:rPr sz="1200" b="1" spc="5" dirty="0">
                <a:solidFill>
                  <a:srgbClr val="C00000"/>
                </a:solidFill>
                <a:latin typeface="Calibri"/>
                <a:cs typeface="Calibri"/>
              </a:rPr>
              <a:t>u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s)  </a:t>
            </a:r>
            <a:r>
              <a:rPr sz="1200" b="1" spc="-5" dirty="0">
                <a:latin typeface="Calibri"/>
                <a:cs typeface="Calibri"/>
              </a:rPr>
              <a:t>(Ratio)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10795">
              <a:lnSpc>
                <a:spcPct val="100000"/>
              </a:lnSpc>
            </a:pP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Qu</a:t>
            </a:r>
            <a:r>
              <a:rPr sz="1200" b="1" spc="-5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1200" b="1" spc="-10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1200" b="1" spc="5" dirty="0">
                <a:solidFill>
                  <a:srgbClr val="C00000"/>
                </a:solidFill>
                <a:latin typeface="Calibri"/>
                <a:cs typeface="Calibri"/>
              </a:rPr>
              <a:t>i</a:t>
            </a:r>
            <a:r>
              <a:rPr sz="1200" b="1" spc="-10" dirty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1200" b="1" spc="-20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1200" b="1" spc="5" dirty="0">
                <a:solidFill>
                  <a:srgbClr val="C00000"/>
                </a:solidFill>
                <a:latin typeface="Calibri"/>
                <a:cs typeface="Calibri"/>
              </a:rPr>
              <a:t>i</a:t>
            </a:r>
            <a:r>
              <a:rPr sz="1200" b="1" spc="-20" dirty="0">
                <a:solidFill>
                  <a:srgbClr val="C00000"/>
                </a:solidFill>
                <a:latin typeface="Calibri"/>
                <a:cs typeface="Calibri"/>
              </a:rPr>
              <a:t>v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e  </a:t>
            </a:r>
            <a:r>
              <a:rPr sz="1200" b="1" spc="-5" dirty="0">
                <a:solidFill>
                  <a:srgbClr val="C00000"/>
                </a:solidFill>
                <a:latin typeface="Calibri"/>
                <a:cs typeface="Calibri"/>
              </a:rPr>
              <a:t>variable  (Discrete)  </a:t>
            </a:r>
            <a:r>
              <a:rPr sz="1200" b="1" spc="-5" dirty="0">
                <a:latin typeface="Calibri"/>
                <a:cs typeface="Calibri"/>
              </a:rPr>
              <a:t>(Ratio)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589903" y="4298492"/>
            <a:ext cx="630555" cy="30797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275"/>
              </a:spcBef>
            </a:pPr>
            <a:r>
              <a:rPr sz="1400" spc="-10" dirty="0">
                <a:solidFill>
                  <a:srgbClr val="C00000"/>
                </a:solidFill>
                <a:latin typeface="Calibri"/>
                <a:cs typeface="Calibri"/>
              </a:rPr>
              <a:t>Data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94416" y="2691134"/>
            <a:ext cx="777240" cy="500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1125">
              <a:lnSpc>
                <a:spcPts val="1245"/>
              </a:lnSpc>
              <a:spcBef>
                <a:spcPts val="100"/>
              </a:spcBef>
              <a:tabLst>
                <a:tab pos="681355" algn="l"/>
              </a:tabLst>
            </a:pPr>
            <a:r>
              <a:rPr sz="1050" u="heavy" dirty="0">
                <a:solidFill>
                  <a:srgbClr val="A56469"/>
                </a:solidFill>
                <a:uFill>
                  <a:solidFill>
                    <a:srgbClr val="A64C55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050" spc="-100" dirty="0">
                <a:solidFill>
                  <a:srgbClr val="A56469"/>
                </a:solidFill>
                <a:latin typeface="Times New Roman"/>
                <a:cs typeface="Times New Roman"/>
              </a:rPr>
              <a:t>,,,,</a:t>
            </a: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ts val="1010"/>
              </a:lnSpc>
            </a:pPr>
            <a:r>
              <a:rPr sz="900" i="1" spc="-114" dirty="0">
                <a:solidFill>
                  <a:srgbClr val="A56469"/>
                </a:solidFill>
                <a:latin typeface="Times New Roman"/>
                <a:cs typeface="Times New Roman"/>
              </a:rPr>
              <a:t>(</a:t>
            </a:r>
            <a:endParaRPr sz="900">
              <a:latin typeface="Times New Roman"/>
              <a:cs typeface="Times New Roman"/>
            </a:endParaRPr>
          </a:p>
          <a:p>
            <a:pPr marL="13970">
              <a:lnSpc>
                <a:spcPts val="620"/>
              </a:lnSpc>
            </a:pPr>
            <a:r>
              <a:rPr sz="650" spc="-70" dirty="0">
                <a:solidFill>
                  <a:srgbClr val="A56469"/>
                </a:solidFill>
                <a:latin typeface="Times New Roman"/>
                <a:cs typeface="Times New Roman"/>
              </a:rPr>
              <a:t>\</a:t>
            </a:r>
            <a:endParaRPr sz="650">
              <a:latin typeface="Times New Roman"/>
              <a:cs typeface="Times New Roman"/>
            </a:endParaRPr>
          </a:p>
          <a:p>
            <a:pPr marL="32384">
              <a:lnSpc>
                <a:spcPts val="855"/>
              </a:lnSpc>
            </a:pPr>
            <a:r>
              <a:rPr sz="800" spc="-85" dirty="0">
                <a:solidFill>
                  <a:srgbClr val="A56469"/>
                </a:solidFill>
                <a:latin typeface="Times New Roman"/>
                <a:cs typeface="Times New Roman"/>
              </a:rPr>
              <a:t>\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404372" y="3496091"/>
            <a:ext cx="0" cy="279400"/>
          </a:xfrm>
          <a:custGeom>
            <a:avLst/>
            <a:gdLst/>
            <a:ahLst/>
            <a:cxnLst/>
            <a:rect l="l" t="t" r="r" b="b"/>
            <a:pathLst>
              <a:path h="279400">
                <a:moveTo>
                  <a:pt x="0" y="0"/>
                </a:moveTo>
                <a:lnTo>
                  <a:pt x="0" y="279295"/>
                </a:lnTo>
              </a:path>
            </a:pathLst>
          </a:custGeom>
          <a:ln w="39676">
            <a:solidFill>
              <a:srgbClr val="E8E2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695285" y="3525782"/>
            <a:ext cx="165100" cy="243204"/>
          </a:xfrm>
          <a:custGeom>
            <a:avLst/>
            <a:gdLst/>
            <a:ahLst/>
            <a:cxnLst/>
            <a:rect l="l" t="t" r="r" b="b"/>
            <a:pathLst>
              <a:path w="165100" h="243204">
                <a:moveTo>
                  <a:pt x="0" y="0"/>
                </a:moveTo>
                <a:lnTo>
                  <a:pt x="164811" y="0"/>
                </a:lnTo>
                <a:lnTo>
                  <a:pt x="164811" y="243067"/>
                </a:lnTo>
                <a:lnTo>
                  <a:pt x="0" y="243067"/>
                </a:lnTo>
                <a:lnTo>
                  <a:pt x="0" y="0"/>
                </a:lnTo>
                <a:close/>
              </a:path>
            </a:pathLst>
          </a:custGeom>
          <a:solidFill>
            <a:srgbClr val="E8E2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82210" y="3565470"/>
            <a:ext cx="0" cy="191135"/>
          </a:xfrm>
          <a:custGeom>
            <a:avLst/>
            <a:gdLst/>
            <a:ahLst/>
            <a:cxnLst/>
            <a:rect l="l" t="t" r="r" b="b"/>
            <a:pathLst>
              <a:path h="191135">
                <a:moveTo>
                  <a:pt x="0" y="0"/>
                </a:moveTo>
                <a:lnTo>
                  <a:pt x="0" y="190981"/>
                </a:lnTo>
              </a:path>
            </a:pathLst>
          </a:custGeom>
          <a:ln w="18312">
            <a:solidFill>
              <a:srgbClr val="E8E2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371836" y="3488311"/>
            <a:ext cx="599440" cy="277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3215" algn="l"/>
              </a:tabLst>
            </a:pPr>
            <a:r>
              <a:rPr sz="1650" i="1" spc="-15" dirty="0">
                <a:solidFill>
                  <a:srgbClr val="AFAEB1"/>
                </a:solidFill>
                <a:latin typeface="Times New Roman"/>
                <a:cs typeface="Times New Roman"/>
              </a:rPr>
              <a:t>:</a:t>
            </a:r>
            <a:r>
              <a:rPr sz="1650" i="1" spc="-210" dirty="0">
                <a:solidFill>
                  <a:srgbClr val="AFAEB1"/>
                </a:solidFill>
                <a:latin typeface="Times New Roman"/>
                <a:cs typeface="Times New Roman"/>
              </a:rPr>
              <a:t> </a:t>
            </a:r>
            <a:r>
              <a:rPr sz="1400" spc="-250" dirty="0">
                <a:solidFill>
                  <a:srgbClr val="959197"/>
                </a:solidFill>
                <a:latin typeface="Arial"/>
                <a:cs typeface="Arial"/>
              </a:rPr>
              <a:t>•</a:t>
            </a:r>
            <a:r>
              <a:rPr sz="1400" spc="-250" dirty="0">
                <a:solidFill>
                  <a:srgbClr val="BA5B62"/>
                </a:solidFill>
                <a:latin typeface="Arial"/>
                <a:cs typeface="Arial"/>
              </a:rPr>
              <a:t>,,,	</a:t>
            </a:r>
            <a:r>
              <a:rPr sz="1400" spc="-190" dirty="0">
                <a:solidFill>
                  <a:srgbClr val="AFAEB1"/>
                </a:solidFill>
                <a:latin typeface="Arial"/>
                <a:cs typeface="Arial"/>
              </a:rPr>
              <a:t>... </a:t>
            </a:r>
            <a:r>
              <a:rPr sz="1100" spc="-165" dirty="0">
                <a:solidFill>
                  <a:srgbClr val="AFAEB1"/>
                </a:solidFill>
                <a:latin typeface="Arial"/>
                <a:cs typeface="Arial"/>
              </a:rPr>
              <a:t>.</a:t>
            </a:r>
            <a:r>
              <a:rPr sz="950" spc="-165" dirty="0">
                <a:solidFill>
                  <a:srgbClr val="A74D56"/>
                </a:solidFill>
                <a:latin typeface="Arial"/>
                <a:cs typeface="Arial"/>
              </a:rPr>
              <a:t>\</a:t>
            </a:r>
            <a:r>
              <a:rPr sz="950" spc="-125" dirty="0">
                <a:solidFill>
                  <a:srgbClr val="A74D56"/>
                </a:solidFill>
                <a:latin typeface="Arial"/>
                <a:cs typeface="Arial"/>
              </a:rPr>
              <a:t> </a:t>
            </a:r>
            <a:r>
              <a:rPr sz="1100" spc="-215" dirty="0">
                <a:solidFill>
                  <a:srgbClr val="959197"/>
                </a:solidFill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839260" y="3671866"/>
            <a:ext cx="0" cy="197485"/>
          </a:xfrm>
          <a:custGeom>
            <a:avLst/>
            <a:gdLst/>
            <a:ahLst/>
            <a:cxnLst/>
            <a:rect l="l" t="t" r="r" b="b"/>
            <a:pathLst>
              <a:path h="197485">
                <a:moveTo>
                  <a:pt x="0" y="0"/>
                </a:moveTo>
                <a:lnTo>
                  <a:pt x="0" y="197018"/>
                </a:lnTo>
              </a:path>
            </a:pathLst>
          </a:custGeom>
          <a:ln w="21364">
            <a:solidFill>
              <a:srgbClr val="E8E2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408053" y="3741565"/>
            <a:ext cx="3937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60" dirty="0">
                <a:solidFill>
                  <a:srgbClr val="BA5B62"/>
                </a:solidFill>
                <a:latin typeface="Times New Roman"/>
                <a:cs typeface="Times New Roman"/>
              </a:rPr>
              <a:t>I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797643" y="3748729"/>
            <a:ext cx="0" cy="188595"/>
          </a:xfrm>
          <a:custGeom>
            <a:avLst/>
            <a:gdLst/>
            <a:ahLst/>
            <a:cxnLst/>
            <a:rect l="l" t="t" r="r" b="b"/>
            <a:pathLst>
              <a:path h="188595">
                <a:moveTo>
                  <a:pt x="0" y="0"/>
                </a:moveTo>
                <a:lnTo>
                  <a:pt x="0" y="188452"/>
                </a:lnTo>
              </a:path>
            </a:pathLst>
          </a:custGeom>
          <a:ln w="45780">
            <a:solidFill>
              <a:srgbClr val="E8E2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658971" y="3664952"/>
            <a:ext cx="64769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spc="-427" baseline="-27777" dirty="0">
                <a:solidFill>
                  <a:srgbClr val="A56469"/>
                </a:solidFill>
                <a:latin typeface="Times New Roman"/>
                <a:cs typeface="Times New Roman"/>
              </a:rPr>
              <a:t>\</a:t>
            </a:r>
            <a:r>
              <a:rPr sz="1150" spc="-40" dirty="0">
                <a:solidFill>
                  <a:srgbClr val="A56469"/>
                </a:solidFill>
                <a:latin typeface="Times New Roman"/>
                <a:cs typeface="Times New Roman"/>
              </a:rPr>
              <a:t>\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762055" y="3735202"/>
            <a:ext cx="351155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340" indent="-40640">
              <a:lnSpc>
                <a:spcPct val="100000"/>
              </a:lnSpc>
              <a:spcBef>
                <a:spcPts val="100"/>
              </a:spcBef>
              <a:buSzPct val="90909"/>
              <a:buChar char="·"/>
              <a:tabLst>
                <a:tab pos="53975" algn="l"/>
              </a:tabLst>
            </a:pPr>
            <a:r>
              <a:rPr sz="1100" spc="-220" dirty="0">
                <a:solidFill>
                  <a:srgbClr val="AFAEB1"/>
                </a:solidFill>
                <a:latin typeface="Times New Roman"/>
                <a:cs typeface="Times New Roman"/>
              </a:rPr>
              <a:t>.</a:t>
            </a:r>
            <a:r>
              <a:rPr sz="1725" spc="-330" baseline="26570" dirty="0">
                <a:solidFill>
                  <a:srgbClr val="AFAEB1"/>
                </a:solidFill>
                <a:latin typeface="Times New Roman"/>
                <a:cs typeface="Times New Roman"/>
              </a:rPr>
              <a:t>•</a:t>
            </a:r>
            <a:r>
              <a:rPr sz="1725" spc="-330" baseline="26570" dirty="0">
                <a:solidFill>
                  <a:srgbClr val="BA5B62"/>
                </a:solidFill>
                <a:latin typeface="Times New Roman"/>
                <a:cs typeface="Times New Roman"/>
              </a:rPr>
              <a:t>I</a:t>
            </a:r>
            <a:r>
              <a:rPr sz="1725" spc="-322" baseline="26570" dirty="0">
                <a:solidFill>
                  <a:srgbClr val="BA5B62"/>
                </a:solidFill>
                <a:latin typeface="Times New Roman"/>
                <a:cs typeface="Times New Roman"/>
              </a:rPr>
              <a:t> </a:t>
            </a:r>
            <a:r>
              <a:rPr sz="1100" spc="5" dirty="0">
                <a:solidFill>
                  <a:srgbClr val="A74D56"/>
                </a:solidFill>
                <a:latin typeface="Times New Roman"/>
                <a:cs typeface="Times New Roman"/>
              </a:rPr>
              <a:t>;,,--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146704" y="3671866"/>
            <a:ext cx="92075" cy="265430"/>
          </a:xfrm>
          <a:prstGeom prst="rect">
            <a:avLst/>
          </a:prstGeom>
          <a:solidFill>
            <a:srgbClr val="E8E2E4"/>
          </a:solidFill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r>
              <a:rPr sz="1150" spc="-275" dirty="0">
                <a:solidFill>
                  <a:srgbClr val="AFAEB1"/>
                </a:solidFill>
                <a:latin typeface="Times New Roman"/>
                <a:cs typeface="Times New Roman"/>
              </a:rPr>
              <a:t>.</a:t>
            </a:r>
            <a:r>
              <a:rPr sz="1650" spc="-412" baseline="-27777" dirty="0">
                <a:solidFill>
                  <a:srgbClr val="AFAEB1"/>
                </a:solidFill>
                <a:latin typeface="Times New Roman"/>
                <a:cs typeface="Times New Roman"/>
              </a:rPr>
              <a:t>•</a:t>
            </a:r>
            <a:r>
              <a:rPr sz="1150" spc="-275" dirty="0">
                <a:solidFill>
                  <a:srgbClr val="AFAEB1"/>
                </a:solidFill>
                <a:latin typeface="Times New Roman"/>
                <a:cs typeface="Times New Roman"/>
              </a:rPr>
              <a:t>.</a:t>
            </a:r>
            <a:r>
              <a:rPr sz="1150" spc="-265" dirty="0">
                <a:solidFill>
                  <a:srgbClr val="AFAEB1"/>
                </a:solidFill>
                <a:latin typeface="Times New Roman"/>
                <a:cs typeface="Times New Roman"/>
              </a:rPr>
              <a:t> </a:t>
            </a:r>
            <a:r>
              <a:rPr sz="1650" spc="-112" baseline="-27777" dirty="0">
                <a:solidFill>
                  <a:srgbClr val="AFAEB1"/>
                </a:solidFill>
                <a:latin typeface="Times New Roman"/>
                <a:cs typeface="Times New Roman"/>
              </a:rPr>
              <a:t>•</a:t>
            </a:r>
            <a:endParaRPr sz="1650" baseline="-27777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390784" y="3880477"/>
            <a:ext cx="107314" cy="161290"/>
          </a:xfrm>
          <a:custGeom>
            <a:avLst/>
            <a:gdLst/>
            <a:ahLst/>
            <a:cxnLst/>
            <a:rect l="l" t="t" r="r" b="b"/>
            <a:pathLst>
              <a:path w="107314" h="161289">
                <a:moveTo>
                  <a:pt x="0" y="0"/>
                </a:moveTo>
                <a:lnTo>
                  <a:pt x="106822" y="0"/>
                </a:lnTo>
                <a:lnTo>
                  <a:pt x="106822" y="160806"/>
                </a:lnTo>
                <a:lnTo>
                  <a:pt x="0" y="160806"/>
                </a:lnTo>
                <a:lnTo>
                  <a:pt x="0" y="0"/>
                </a:lnTo>
                <a:close/>
              </a:path>
            </a:pathLst>
          </a:custGeom>
          <a:solidFill>
            <a:srgbClr val="E8E2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378085" y="3870610"/>
            <a:ext cx="107950" cy="170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i="1" spc="-50" dirty="0">
                <a:solidFill>
                  <a:srgbClr val="AFAEB1"/>
                </a:solidFill>
                <a:latin typeface="Times New Roman"/>
                <a:cs typeface="Times New Roman"/>
              </a:rPr>
              <a:t>·:.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746430" y="3870610"/>
            <a:ext cx="41275" cy="170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spc="-355" dirty="0">
                <a:solidFill>
                  <a:srgbClr val="A74D56"/>
                </a:solidFill>
                <a:latin typeface="Times New Roman"/>
                <a:cs typeface="Times New Roman"/>
              </a:rPr>
              <a:t>1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909711" y="3878530"/>
            <a:ext cx="0" cy="163195"/>
          </a:xfrm>
          <a:custGeom>
            <a:avLst/>
            <a:gdLst/>
            <a:ahLst/>
            <a:cxnLst/>
            <a:rect l="l" t="t" r="r" b="b"/>
            <a:pathLst>
              <a:path h="163195">
                <a:moveTo>
                  <a:pt x="0" y="0"/>
                </a:moveTo>
                <a:lnTo>
                  <a:pt x="0" y="162754"/>
                </a:lnTo>
              </a:path>
            </a:pathLst>
          </a:custGeom>
          <a:ln w="9156">
            <a:solidFill>
              <a:srgbClr val="E8E2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892435" y="3870610"/>
            <a:ext cx="64135" cy="170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spc="-15" dirty="0">
                <a:solidFill>
                  <a:srgbClr val="AFAEB1"/>
                </a:solidFill>
                <a:latin typeface="Times New Roman"/>
                <a:cs typeface="Times New Roman"/>
              </a:rPr>
              <a:t>·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087201" y="4011872"/>
            <a:ext cx="22796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70" dirty="0">
                <a:solidFill>
                  <a:srgbClr val="8E7477"/>
                </a:solidFill>
                <a:latin typeface="Times New Roman"/>
                <a:cs typeface="Times New Roman"/>
              </a:rPr>
              <a:t>, </a:t>
            </a:r>
            <a:r>
              <a:rPr sz="800" spc="-120" dirty="0">
                <a:solidFill>
                  <a:srgbClr val="A74D56"/>
                </a:solidFill>
                <a:latin typeface="Times New Roman"/>
                <a:cs typeface="Times New Roman"/>
              </a:rPr>
              <a:t>_</a:t>
            </a:r>
            <a:r>
              <a:rPr sz="800" spc="-70" dirty="0">
                <a:solidFill>
                  <a:srgbClr val="A74D56"/>
                </a:solidFill>
                <a:latin typeface="Times New Roman"/>
                <a:cs typeface="Times New Roman"/>
              </a:rPr>
              <a:t> </a:t>
            </a:r>
            <a:r>
              <a:rPr sz="800" spc="-85" dirty="0">
                <a:solidFill>
                  <a:srgbClr val="8E7477"/>
                </a:solidFill>
                <a:latin typeface="Times New Roman"/>
                <a:cs typeface="Times New Roman"/>
              </a:rPr>
              <a:t>:,._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888588" y="3881635"/>
            <a:ext cx="0" cy="317500"/>
          </a:xfrm>
          <a:custGeom>
            <a:avLst/>
            <a:gdLst/>
            <a:ahLst/>
            <a:cxnLst/>
            <a:rect l="l" t="t" r="r" b="b"/>
            <a:pathLst>
              <a:path h="317500">
                <a:moveTo>
                  <a:pt x="0" y="0"/>
                </a:moveTo>
                <a:lnTo>
                  <a:pt x="0" y="316943"/>
                </a:lnTo>
              </a:path>
            </a:pathLst>
          </a:custGeom>
          <a:ln w="21364">
            <a:solidFill>
              <a:srgbClr val="E8E2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003219" y="4053621"/>
            <a:ext cx="0" cy="95885"/>
          </a:xfrm>
          <a:custGeom>
            <a:avLst/>
            <a:gdLst/>
            <a:ahLst/>
            <a:cxnLst/>
            <a:rect l="l" t="t" r="r" b="b"/>
            <a:pathLst>
              <a:path h="95885">
                <a:moveTo>
                  <a:pt x="0" y="0"/>
                </a:moveTo>
                <a:lnTo>
                  <a:pt x="0" y="95490"/>
                </a:lnTo>
              </a:path>
            </a:pathLst>
          </a:custGeom>
          <a:ln w="12208">
            <a:solidFill>
              <a:srgbClr val="E8E2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810271" y="3878246"/>
            <a:ext cx="210820" cy="307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50" spc="-175" dirty="0">
                <a:solidFill>
                  <a:srgbClr val="A74D56"/>
                </a:solidFill>
                <a:latin typeface="Times New Roman"/>
                <a:cs typeface="Times New Roman"/>
              </a:rPr>
              <a:t>..</a:t>
            </a:r>
            <a:r>
              <a:rPr sz="1850" spc="-175" dirty="0">
                <a:solidFill>
                  <a:srgbClr val="AFAEB1"/>
                </a:solidFill>
                <a:latin typeface="Times New Roman"/>
                <a:cs typeface="Times New Roman"/>
              </a:rPr>
              <a:t>.</a:t>
            </a:r>
            <a:r>
              <a:rPr sz="1850" spc="-40" dirty="0">
                <a:solidFill>
                  <a:srgbClr val="AFAEB1"/>
                </a:solidFill>
                <a:latin typeface="Times New Roman"/>
                <a:cs typeface="Times New Roman"/>
              </a:rPr>
              <a:t> </a:t>
            </a:r>
            <a:r>
              <a:rPr sz="550" spc="-20" dirty="0">
                <a:solidFill>
                  <a:srgbClr val="AFAEB1"/>
                </a:solidFill>
                <a:latin typeface="Arial"/>
                <a:cs typeface="Arial"/>
              </a:rPr>
              <a:t>'</a:t>
            </a:r>
            <a:endParaRPr sz="55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034517" y="4026690"/>
            <a:ext cx="0" cy="243204"/>
          </a:xfrm>
          <a:custGeom>
            <a:avLst/>
            <a:gdLst/>
            <a:ahLst/>
            <a:cxnLst/>
            <a:rect l="l" t="t" r="r" b="b"/>
            <a:pathLst>
              <a:path h="243204">
                <a:moveTo>
                  <a:pt x="0" y="0"/>
                </a:moveTo>
                <a:lnTo>
                  <a:pt x="0" y="243067"/>
                </a:lnTo>
              </a:path>
            </a:pathLst>
          </a:custGeom>
          <a:ln w="12208">
            <a:solidFill>
              <a:srgbClr val="E8E2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015714" y="4021035"/>
            <a:ext cx="6731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65" dirty="0">
                <a:solidFill>
                  <a:srgbClr val="AFAEB1"/>
                </a:solidFill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360930" y="3849230"/>
            <a:ext cx="661670" cy="4457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96240" algn="l"/>
              </a:tabLst>
            </a:pPr>
            <a:r>
              <a:rPr sz="2750" spc="55" dirty="0">
                <a:solidFill>
                  <a:srgbClr val="A56469"/>
                </a:solidFill>
                <a:latin typeface="Times New Roman"/>
                <a:cs typeface="Times New Roman"/>
              </a:rPr>
              <a:t>-</a:t>
            </a:r>
            <a:r>
              <a:rPr sz="1050" spc="-85" dirty="0">
                <a:solidFill>
                  <a:srgbClr val="A56469"/>
                </a:solidFill>
                <a:latin typeface="Arial"/>
                <a:cs typeface="Arial"/>
              </a:rPr>
              <a:t>.---</a:t>
            </a:r>
            <a:r>
              <a:rPr sz="1050" dirty="0">
                <a:solidFill>
                  <a:srgbClr val="A56469"/>
                </a:solidFill>
                <a:latin typeface="Arial"/>
                <a:cs typeface="Arial"/>
              </a:rPr>
              <a:t>	</a:t>
            </a:r>
            <a:r>
              <a:rPr sz="2500" spc="-229" dirty="0">
                <a:solidFill>
                  <a:srgbClr val="BA5B62"/>
                </a:solidFill>
                <a:latin typeface="Times New Roman"/>
                <a:cs typeface="Times New Roman"/>
              </a:rPr>
              <a:t>-</a:t>
            </a:r>
            <a:r>
              <a:rPr sz="450" spc="25" dirty="0">
                <a:solidFill>
                  <a:srgbClr val="A56469"/>
                </a:solidFill>
                <a:latin typeface="Arial"/>
                <a:cs typeface="Arial"/>
              </a:rPr>
              <a:t>,</a:t>
            </a:r>
            <a:r>
              <a:rPr sz="450" spc="35" dirty="0">
                <a:solidFill>
                  <a:srgbClr val="A56469"/>
                </a:solidFill>
                <a:latin typeface="Arial"/>
                <a:cs typeface="Arial"/>
              </a:rPr>
              <a:t>(--..,:</a:t>
            </a:r>
            <a:endParaRPr sz="45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227878" y="4191082"/>
            <a:ext cx="0" cy="146050"/>
          </a:xfrm>
          <a:custGeom>
            <a:avLst/>
            <a:gdLst/>
            <a:ahLst/>
            <a:cxnLst/>
            <a:rect l="l" t="t" r="r" b="b"/>
            <a:pathLst>
              <a:path h="146050">
                <a:moveTo>
                  <a:pt x="0" y="0"/>
                </a:moveTo>
                <a:lnTo>
                  <a:pt x="0" y="145622"/>
                </a:lnTo>
              </a:path>
            </a:pathLst>
          </a:custGeom>
          <a:ln w="12208">
            <a:solidFill>
              <a:srgbClr val="E8E2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439256" y="4138164"/>
            <a:ext cx="0" cy="214629"/>
          </a:xfrm>
          <a:custGeom>
            <a:avLst/>
            <a:gdLst/>
            <a:ahLst/>
            <a:cxnLst/>
            <a:rect l="l" t="t" r="r" b="b"/>
            <a:pathLst>
              <a:path h="214629">
                <a:moveTo>
                  <a:pt x="0" y="0"/>
                </a:moveTo>
                <a:lnTo>
                  <a:pt x="0" y="214150"/>
                </a:lnTo>
              </a:path>
            </a:pathLst>
          </a:custGeom>
          <a:ln w="18312">
            <a:solidFill>
              <a:srgbClr val="E8E2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6209076" y="4131754"/>
            <a:ext cx="285115" cy="21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0345" algn="l"/>
              </a:tabLst>
            </a:pPr>
            <a:r>
              <a:rPr sz="850" spc="55" dirty="0">
                <a:solidFill>
                  <a:srgbClr val="AFAEB1"/>
                </a:solidFill>
                <a:latin typeface="Times New Roman"/>
                <a:cs typeface="Times New Roman"/>
              </a:rPr>
              <a:t>.	</a:t>
            </a:r>
            <a:r>
              <a:rPr sz="1250" spc="85" dirty="0">
                <a:solidFill>
                  <a:srgbClr val="AFAEB1"/>
                </a:solidFill>
                <a:latin typeface="Times New Roman"/>
                <a:cs typeface="Times New Roman"/>
              </a:rPr>
              <a:t>.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803235" y="4224156"/>
            <a:ext cx="0" cy="102870"/>
          </a:xfrm>
          <a:custGeom>
            <a:avLst/>
            <a:gdLst/>
            <a:ahLst/>
            <a:cxnLst/>
            <a:rect l="l" t="t" r="r" b="b"/>
            <a:pathLst>
              <a:path h="102870">
                <a:moveTo>
                  <a:pt x="0" y="0"/>
                </a:moveTo>
                <a:lnTo>
                  <a:pt x="0" y="102792"/>
                </a:lnTo>
              </a:path>
            </a:pathLst>
          </a:custGeom>
          <a:ln w="3175">
            <a:solidFill>
              <a:srgbClr val="E8E2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144170" y="4101653"/>
            <a:ext cx="0" cy="146050"/>
          </a:xfrm>
          <a:custGeom>
            <a:avLst/>
            <a:gdLst/>
            <a:ahLst/>
            <a:cxnLst/>
            <a:rect l="l" t="t" r="r" b="b"/>
            <a:pathLst>
              <a:path h="146050">
                <a:moveTo>
                  <a:pt x="0" y="0"/>
                </a:moveTo>
                <a:lnTo>
                  <a:pt x="0" y="145436"/>
                </a:lnTo>
              </a:path>
            </a:pathLst>
          </a:custGeom>
          <a:ln w="18312">
            <a:solidFill>
              <a:srgbClr val="E8E2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705058" y="4247089"/>
            <a:ext cx="0" cy="180340"/>
          </a:xfrm>
          <a:custGeom>
            <a:avLst/>
            <a:gdLst/>
            <a:ahLst/>
            <a:cxnLst/>
            <a:rect l="l" t="t" r="r" b="b"/>
            <a:pathLst>
              <a:path h="180339">
                <a:moveTo>
                  <a:pt x="0" y="0"/>
                </a:moveTo>
                <a:lnTo>
                  <a:pt x="0" y="179886"/>
                </a:lnTo>
              </a:path>
            </a:pathLst>
          </a:custGeom>
          <a:ln w="12208">
            <a:solidFill>
              <a:srgbClr val="E8E2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947696" y="4247089"/>
            <a:ext cx="0" cy="180340"/>
          </a:xfrm>
          <a:custGeom>
            <a:avLst/>
            <a:gdLst/>
            <a:ahLst/>
            <a:cxnLst/>
            <a:rect l="l" t="t" r="r" b="b"/>
            <a:pathLst>
              <a:path h="180339">
                <a:moveTo>
                  <a:pt x="0" y="0"/>
                </a:moveTo>
                <a:lnTo>
                  <a:pt x="0" y="179886"/>
                </a:lnTo>
              </a:path>
            </a:pathLst>
          </a:custGeom>
          <a:ln w="21364">
            <a:solidFill>
              <a:srgbClr val="E8E2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121664" y="4247089"/>
            <a:ext cx="0" cy="180340"/>
          </a:xfrm>
          <a:custGeom>
            <a:avLst/>
            <a:gdLst/>
            <a:ahLst/>
            <a:cxnLst/>
            <a:rect l="l" t="t" r="r" b="b"/>
            <a:pathLst>
              <a:path h="180339">
                <a:moveTo>
                  <a:pt x="0" y="0"/>
                </a:moveTo>
                <a:lnTo>
                  <a:pt x="0" y="179886"/>
                </a:lnTo>
              </a:path>
            </a:pathLst>
          </a:custGeom>
          <a:ln w="70197">
            <a:solidFill>
              <a:srgbClr val="E8E2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6686256" y="4176041"/>
            <a:ext cx="607060" cy="262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114" dirty="0">
                <a:solidFill>
                  <a:srgbClr val="AFAEB1"/>
                </a:solidFill>
                <a:latin typeface="Times New Roman"/>
                <a:cs typeface="Times New Roman"/>
              </a:rPr>
              <a:t>.</a:t>
            </a:r>
            <a:r>
              <a:rPr sz="1050" spc="-172" baseline="51587" dirty="0">
                <a:solidFill>
                  <a:srgbClr val="959197"/>
                </a:solidFill>
                <a:latin typeface="Arial"/>
                <a:cs typeface="Arial"/>
              </a:rPr>
              <a:t>. </a:t>
            </a:r>
            <a:r>
              <a:rPr sz="1050" spc="-155" dirty="0">
                <a:solidFill>
                  <a:srgbClr val="A74D56"/>
                </a:solidFill>
                <a:latin typeface="Times New Roman"/>
                <a:cs typeface="Times New Roman"/>
              </a:rPr>
              <a:t>1</a:t>
            </a:r>
            <a:r>
              <a:rPr sz="900" spc="-232" baseline="60185" dirty="0">
                <a:solidFill>
                  <a:srgbClr val="AFAEB1"/>
                </a:solidFill>
                <a:latin typeface="Times New Roman"/>
                <a:cs typeface="Times New Roman"/>
              </a:rPr>
              <a:t>-</a:t>
            </a:r>
            <a:r>
              <a:rPr sz="900" spc="-7" baseline="60185" dirty="0">
                <a:solidFill>
                  <a:srgbClr val="AFAEB1"/>
                </a:solidFill>
                <a:latin typeface="Times New Roman"/>
                <a:cs typeface="Times New Roman"/>
              </a:rPr>
              <a:t> </a:t>
            </a:r>
            <a:r>
              <a:rPr sz="1050" spc="20" dirty="0">
                <a:solidFill>
                  <a:srgbClr val="A74D56"/>
                </a:solidFill>
                <a:latin typeface="Times New Roman"/>
                <a:cs typeface="Times New Roman"/>
              </a:rPr>
              <a:t>, </a:t>
            </a:r>
            <a:r>
              <a:rPr sz="1050" spc="20" dirty="0">
                <a:solidFill>
                  <a:srgbClr val="AFAEB1"/>
                </a:solidFill>
                <a:latin typeface="Times New Roman"/>
                <a:cs typeface="Times New Roman"/>
              </a:rPr>
              <a:t>.</a:t>
            </a:r>
            <a:r>
              <a:rPr sz="1050" spc="125" dirty="0">
                <a:solidFill>
                  <a:srgbClr val="AFAEB1"/>
                </a:solidFill>
                <a:latin typeface="Times New Roman"/>
                <a:cs typeface="Times New Roman"/>
              </a:rPr>
              <a:t> </a:t>
            </a:r>
            <a:r>
              <a:rPr sz="1050" spc="-180" dirty="0">
                <a:solidFill>
                  <a:srgbClr val="AFAEB1"/>
                </a:solidFill>
                <a:latin typeface="Times New Roman"/>
                <a:cs typeface="Times New Roman"/>
              </a:rPr>
              <a:t>.</a:t>
            </a:r>
            <a:r>
              <a:rPr sz="2325" i="1" spc="-270" baseline="23297" dirty="0">
                <a:solidFill>
                  <a:srgbClr val="BA5B62"/>
                </a:solidFill>
                <a:latin typeface="Times New Roman"/>
                <a:cs typeface="Times New Roman"/>
              </a:rPr>
              <a:t>:</a:t>
            </a:r>
            <a:r>
              <a:rPr sz="1050" spc="-180" dirty="0">
                <a:solidFill>
                  <a:srgbClr val="AFAEB1"/>
                </a:solidFill>
                <a:latin typeface="Times New Roman"/>
                <a:cs typeface="Times New Roman"/>
              </a:rPr>
              <a:t>-</a:t>
            </a:r>
            <a:r>
              <a:rPr sz="2325" i="1" spc="-270" baseline="23297" dirty="0">
                <a:solidFill>
                  <a:srgbClr val="AFAEB1"/>
                </a:solidFill>
                <a:latin typeface="Times New Roman"/>
                <a:cs typeface="Times New Roman"/>
              </a:rPr>
              <a:t>·</a:t>
            </a:r>
            <a:r>
              <a:rPr sz="2325" i="1" spc="-270" baseline="23297" dirty="0">
                <a:solidFill>
                  <a:srgbClr val="BA5B62"/>
                </a:solidFill>
                <a:latin typeface="Times New Roman"/>
                <a:cs typeface="Times New Roman"/>
              </a:rPr>
              <a:t>:</a:t>
            </a:r>
            <a:r>
              <a:rPr sz="1050" spc="-180" dirty="0">
                <a:solidFill>
                  <a:srgbClr val="A74D56"/>
                </a:solidFill>
                <a:latin typeface="Times New Roman"/>
                <a:cs typeface="Times New Roman"/>
              </a:rPr>
              <a:t>....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6406184" y="4353991"/>
            <a:ext cx="92075" cy="180340"/>
          </a:xfrm>
          <a:custGeom>
            <a:avLst/>
            <a:gdLst/>
            <a:ahLst/>
            <a:cxnLst/>
            <a:rect l="l" t="t" r="r" b="b"/>
            <a:pathLst>
              <a:path w="92075" h="180339">
                <a:moveTo>
                  <a:pt x="0" y="0"/>
                </a:moveTo>
                <a:lnTo>
                  <a:pt x="91561" y="0"/>
                </a:lnTo>
                <a:lnTo>
                  <a:pt x="91561" y="179886"/>
                </a:lnTo>
                <a:lnTo>
                  <a:pt x="0" y="179886"/>
                </a:lnTo>
                <a:lnTo>
                  <a:pt x="0" y="0"/>
                </a:lnTo>
                <a:close/>
              </a:path>
            </a:pathLst>
          </a:custGeom>
          <a:solidFill>
            <a:srgbClr val="E8E2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821634" y="4367221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0"/>
                </a:moveTo>
                <a:lnTo>
                  <a:pt x="0" y="164938"/>
                </a:lnTo>
              </a:path>
            </a:pathLst>
          </a:custGeom>
          <a:ln w="54390">
            <a:solidFill>
              <a:srgbClr val="E8E2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6393487" y="4346575"/>
            <a:ext cx="509270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6705" algn="l"/>
              </a:tabLst>
            </a:pPr>
            <a:r>
              <a:rPr sz="1050" spc="-35" dirty="0">
                <a:solidFill>
                  <a:srgbClr val="AFAEB1"/>
                </a:solidFill>
                <a:latin typeface="Times New Roman"/>
                <a:cs typeface="Times New Roman"/>
              </a:rPr>
              <a:t>·.•	</a:t>
            </a:r>
            <a:r>
              <a:rPr sz="950" spc="-40" dirty="0">
                <a:solidFill>
                  <a:srgbClr val="959197"/>
                </a:solidFill>
                <a:latin typeface="Arial"/>
                <a:cs typeface="Arial"/>
              </a:rPr>
              <a:t>.'</a:t>
            </a:r>
            <a:r>
              <a:rPr sz="950" spc="-40" dirty="0">
                <a:solidFill>
                  <a:srgbClr val="A74D56"/>
                </a:solidFill>
                <a:latin typeface="Arial"/>
                <a:cs typeface="Arial"/>
              </a:rPr>
              <a:t>/</a:t>
            </a:r>
            <a:r>
              <a:rPr sz="950" spc="-175" dirty="0">
                <a:solidFill>
                  <a:srgbClr val="A74D56"/>
                </a:solidFill>
                <a:latin typeface="Arial"/>
                <a:cs typeface="Arial"/>
              </a:rPr>
              <a:t> </a:t>
            </a:r>
            <a:r>
              <a:rPr sz="950" spc="-45" dirty="0">
                <a:solidFill>
                  <a:srgbClr val="AFAEB1"/>
                </a:solidFill>
                <a:latin typeface="Arial"/>
                <a:cs typeface="Arial"/>
              </a:rPr>
              <a:t>",</a:t>
            </a:r>
            <a:r>
              <a:rPr sz="950" spc="-45" dirty="0">
                <a:solidFill>
                  <a:srgbClr val="A74D56"/>
                </a:solidFill>
                <a:latin typeface="Arial"/>
                <a:cs typeface="Arial"/>
              </a:rPr>
              <a:t>\</a:t>
            </a:r>
            <a:endParaRPr sz="95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7149883" y="4340762"/>
            <a:ext cx="0" cy="200025"/>
          </a:xfrm>
          <a:custGeom>
            <a:avLst/>
            <a:gdLst/>
            <a:ahLst/>
            <a:cxnLst/>
            <a:rect l="l" t="t" r="r" b="b"/>
            <a:pathLst>
              <a:path h="200025">
                <a:moveTo>
                  <a:pt x="0" y="0"/>
                </a:moveTo>
                <a:lnTo>
                  <a:pt x="0" y="199662"/>
                </a:lnTo>
              </a:path>
            </a:pathLst>
          </a:custGeom>
          <a:ln w="12208">
            <a:solidFill>
              <a:srgbClr val="E8E2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7035622" y="4333848"/>
            <a:ext cx="162560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i="1" spc="-70" dirty="0">
                <a:solidFill>
                  <a:srgbClr val="BA5B62"/>
                </a:solidFill>
                <a:latin typeface="Arial"/>
                <a:cs typeface="Arial"/>
              </a:rPr>
              <a:t>)</a:t>
            </a:r>
            <a:r>
              <a:rPr sz="1050" i="1" spc="95" dirty="0">
                <a:solidFill>
                  <a:srgbClr val="BA5B62"/>
                </a:solidFill>
                <a:latin typeface="Arial"/>
                <a:cs typeface="Arial"/>
              </a:rPr>
              <a:t> </a:t>
            </a:r>
            <a:r>
              <a:rPr sz="1150" spc="5" dirty="0">
                <a:solidFill>
                  <a:srgbClr val="AFAEB1"/>
                </a:solidFill>
                <a:latin typeface="Arial"/>
                <a:cs typeface="Arial"/>
              </a:rPr>
              <a:t>.</a:t>
            </a:r>
            <a:endParaRPr sz="115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6834491" y="4468030"/>
            <a:ext cx="0" cy="214629"/>
          </a:xfrm>
          <a:custGeom>
            <a:avLst/>
            <a:gdLst/>
            <a:ahLst/>
            <a:cxnLst/>
            <a:rect l="l" t="t" r="r" b="b"/>
            <a:pathLst>
              <a:path h="214629">
                <a:moveTo>
                  <a:pt x="0" y="0"/>
                </a:moveTo>
                <a:lnTo>
                  <a:pt x="0" y="214150"/>
                </a:lnTo>
              </a:path>
            </a:pathLst>
          </a:custGeom>
          <a:ln w="18312">
            <a:solidFill>
              <a:srgbClr val="E8E2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035920" y="4474645"/>
            <a:ext cx="0" cy="205740"/>
          </a:xfrm>
          <a:custGeom>
            <a:avLst/>
            <a:gdLst/>
            <a:ahLst/>
            <a:cxnLst/>
            <a:rect l="l" t="t" r="r" b="b"/>
            <a:pathLst>
              <a:path h="205739">
                <a:moveTo>
                  <a:pt x="0" y="0"/>
                </a:moveTo>
                <a:lnTo>
                  <a:pt x="0" y="205584"/>
                </a:lnTo>
              </a:path>
            </a:pathLst>
          </a:custGeom>
          <a:ln w="12208">
            <a:solidFill>
              <a:srgbClr val="E8E2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155466" y="4560638"/>
            <a:ext cx="0" cy="95885"/>
          </a:xfrm>
          <a:custGeom>
            <a:avLst/>
            <a:gdLst/>
            <a:ahLst/>
            <a:cxnLst/>
            <a:rect l="l" t="t" r="r" b="b"/>
            <a:pathLst>
              <a:path h="95885">
                <a:moveTo>
                  <a:pt x="0" y="0"/>
                </a:moveTo>
                <a:lnTo>
                  <a:pt x="0" y="95490"/>
                </a:lnTo>
              </a:path>
            </a:pathLst>
          </a:custGeom>
          <a:ln w="57989">
            <a:solidFill>
              <a:srgbClr val="E8E2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6599143" y="4327994"/>
            <a:ext cx="561975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26060" algn="l"/>
              </a:tabLst>
            </a:pPr>
            <a:r>
              <a:rPr sz="2300" spc="-295" dirty="0">
                <a:solidFill>
                  <a:srgbClr val="BA5B62"/>
                </a:solidFill>
                <a:latin typeface="Times New Roman"/>
                <a:cs typeface="Times New Roman"/>
              </a:rPr>
              <a:t>'	</a:t>
            </a:r>
            <a:r>
              <a:rPr sz="1250" spc="-225" dirty="0">
                <a:solidFill>
                  <a:srgbClr val="AFAEB1"/>
                </a:solidFill>
                <a:latin typeface="Times New Roman"/>
                <a:cs typeface="Times New Roman"/>
              </a:rPr>
              <a:t>. </a:t>
            </a:r>
            <a:r>
              <a:rPr sz="1200" spc="-150" dirty="0">
                <a:solidFill>
                  <a:srgbClr val="875457"/>
                </a:solidFill>
                <a:latin typeface="Times New Roman"/>
                <a:cs typeface="Times New Roman"/>
              </a:rPr>
              <a:t>"</a:t>
            </a:r>
            <a:r>
              <a:rPr sz="1200" spc="-150" dirty="0">
                <a:solidFill>
                  <a:srgbClr val="8E7477"/>
                </a:solidFill>
                <a:latin typeface="Times New Roman"/>
                <a:cs typeface="Times New Roman"/>
              </a:rPr>
              <a:t>.,.-</a:t>
            </a:r>
            <a:r>
              <a:rPr sz="1200" spc="-150" dirty="0">
                <a:solidFill>
                  <a:srgbClr val="AFAEB1"/>
                </a:solidFill>
                <a:latin typeface="Times New Roman"/>
                <a:cs typeface="Times New Roman"/>
              </a:rPr>
              <a:t>,</a:t>
            </a:r>
            <a:r>
              <a:rPr sz="1200" spc="-130" dirty="0">
                <a:solidFill>
                  <a:srgbClr val="AFAEB1"/>
                </a:solidFill>
                <a:latin typeface="Times New Roman"/>
                <a:cs typeface="Times New Roman"/>
              </a:rPr>
              <a:t> </a:t>
            </a:r>
            <a:r>
              <a:rPr sz="550" spc="-50" dirty="0">
                <a:solidFill>
                  <a:srgbClr val="AFAEB1"/>
                </a:solidFill>
                <a:latin typeface="Arial"/>
                <a:cs typeface="Arial"/>
              </a:rPr>
              <a:t>'.</a:t>
            </a:r>
            <a:endParaRPr sz="55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6590968" y="4553645"/>
            <a:ext cx="0" cy="227329"/>
          </a:xfrm>
          <a:custGeom>
            <a:avLst/>
            <a:gdLst/>
            <a:ahLst/>
            <a:cxnLst/>
            <a:rect l="l" t="t" r="r" b="b"/>
            <a:pathLst>
              <a:path h="227329">
                <a:moveTo>
                  <a:pt x="0" y="0"/>
                </a:moveTo>
                <a:lnTo>
                  <a:pt x="0" y="227172"/>
                </a:lnTo>
              </a:path>
            </a:pathLst>
          </a:custGeom>
          <a:ln w="18312">
            <a:solidFill>
              <a:srgbClr val="E8E2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6569114" y="4540524"/>
            <a:ext cx="144780" cy="231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i="1" spc="-165" dirty="0">
                <a:solidFill>
                  <a:srgbClr val="AFAEB1"/>
                </a:solidFill>
                <a:latin typeface="Arial"/>
                <a:cs typeface="Arial"/>
              </a:rPr>
              <a:t>.</a:t>
            </a:r>
            <a:r>
              <a:rPr sz="1350" i="1" spc="-225" dirty="0">
                <a:solidFill>
                  <a:srgbClr val="AFAEB1"/>
                </a:solidFill>
                <a:latin typeface="Arial"/>
                <a:cs typeface="Arial"/>
              </a:rPr>
              <a:t> </a:t>
            </a:r>
            <a:r>
              <a:rPr sz="1350" i="1" spc="-350" dirty="0">
                <a:solidFill>
                  <a:srgbClr val="959197"/>
                </a:solidFill>
                <a:latin typeface="Arial"/>
                <a:cs typeface="Arial"/>
              </a:rPr>
              <a:t>-</a:t>
            </a:r>
            <a:r>
              <a:rPr sz="1350" i="1" spc="-350" dirty="0">
                <a:solidFill>
                  <a:srgbClr val="A74D56"/>
                </a:solidFill>
                <a:latin typeface="Arial"/>
                <a:cs typeface="Arial"/>
              </a:rPr>
              <a:t>1</a:t>
            </a:r>
            <a:endParaRPr sz="135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15948" y="1345437"/>
            <a:ext cx="6602095" cy="1974214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 marR="506095">
              <a:lnSpc>
                <a:spcPts val="3030"/>
              </a:lnSpc>
              <a:spcBef>
                <a:spcPts val="470"/>
              </a:spcBef>
            </a:pPr>
            <a:r>
              <a:rPr sz="2800" b="1" spc="-10" dirty="0">
                <a:latin typeface="Calibri"/>
                <a:cs typeface="Calibri"/>
              </a:rPr>
              <a:t>After completing </a:t>
            </a:r>
            <a:r>
              <a:rPr sz="2800" b="1" spc="-5" dirty="0">
                <a:latin typeface="Calibri"/>
                <a:cs typeface="Calibri"/>
              </a:rPr>
              <a:t>this </a:t>
            </a:r>
            <a:r>
              <a:rPr sz="2800" b="1" spc="-40" dirty="0">
                <a:latin typeface="Calibri"/>
                <a:cs typeface="Calibri"/>
              </a:rPr>
              <a:t>chapter, </a:t>
            </a:r>
            <a:r>
              <a:rPr sz="2800" b="1" spc="-15" dirty="0">
                <a:latin typeface="Calibri"/>
                <a:cs typeface="Calibri"/>
              </a:rPr>
              <a:t>you </a:t>
            </a:r>
            <a:r>
              <a:rPr sz="2800" b="1" spc="-10" dirty="0">
                <a:latin typeface="Calibri"/>
                <a:cs typeface="Calibri"/>
              </a:rPr>
              <a:t>will </a:t>
            </a:r>
            <a:r>
              <a:rPr sz="2800" b="1" spc="-5" dirty="0">
                <a:latin typeface="Calibri"/>
                <a:cs typeface="Calibri"/>
              </a:rPr>
              <a:t>be  able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to-</a:t>
            </a:r>
            <a:endParaRPr sz="28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Understand </a:t>
            </a:r>
            <a:r>
              <a:rPr sz="2400" dirty="0">
                <a:latin typeface="Calibri"/>
                <a:cs typeface="Calibri"/>
              </a:rPr>
              <a:t>about</a:t>
            </a:r>
            <a:r>
              <a:rPr sz="2400" spc="-15" dirty="0">
                <a:latin typeface="Calibri"/>
                <a:cs typeface="Calibri"/>
              </a:rPr>
              <a:t> data.</a:t>
            </a:r>
            <a:endParaRPr sz="2400">
              <a:latin typeface="Calibri"/>
              <a:cs typeface="Calibri"/>
            </a:endParaRPr>
          </a:p>
          <a:p>
            <a:pPr marL="354965" marR="5080" indent="-342265">
              <a:lnSpc>
                <a:spcPts val="2590"/>
              </a:lnSpc>
              <a:spcBef>
                <a:spcPts val="620"/>
              </a:spcBef>
              <a:buFont typeface="Arial"/>
              <a:buChar char="•"/>
              <a:tabLst>
                <a:tab pos="354965" algn="l"/>
                <a:tab pos="355600" algn="l"/>
                <a:tab pos="2385060" algn="l"/>
              </a:tabLst>
            </a:pPr>
            <a:r>
              <a:rPr sz="2400" spc="-5" dirty="0">
                <a:latin typeface="Calibri"/>
                <a:cs typeface="Calibri"/>
              </a:rPr>
              <a:t>Identify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several	</a:t>
            </a:r>
            <a:r>
              <a:rPr sz="2400" dirty="0">
                <a:latin typeface="Calibri"/>
                <a:cs typeface="Calibri"/>
              </a:rPr>
              <a:t>types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spc="-10" dirty="0">
                <a:latin typeface="Calibri"/>
                <a:cs typeface="Calibri"/>
              </a:rPr>
              <a:t>variables </a:t>
            </a:r>
            <a:r>
              <a:rPr sz="2400" dirty="0">
                <a:latin typeface="Calibri"/>
                <a:cs typeface="Calibri"/>
              </a:rPr>
              <a:t>with their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levels 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25" dirty="0">
                <a:latin typeface="Calibri"/>
                <a:cs typeface="Calibri"/>
              </a:rPr>
              <a:t>store </a:t>
            </a:r>
            <a:r>
              <a:rPr sz="2400" spc="-15" dirty="0">
                <a:latin typeface="Calibri"/>
                <a:cs typeface="Calibri"/>
              </a:rPr>
              <a:t>data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655946" y="429145"/>
            <a:ext cx="4413885" cy="653415"/>
          </a:xfrm>
          <a:custGeom>
            <a:avLst/>
            <a:gdLst/>
            <a:ahLst/>
            <a:cxnLst/>
            <a:rect l="l" t="t" r="r" b="b"/>
            <a:pathLst>
              <a:path w="4413884" h="653415">
                <a:moveTo>
                  <a:pt x="0" y="653148"/>
                </a:moveTo>
                <a:lnTo>
                  <a:pt x="4413377" y="653148"/>
                </a:lnTo>
                <a:lnTo>
                  <a:pt x="4413377" y="0"/>
                </a:lnTo>
                <a:lnTo>
                  <a:pt x="0" y="0"/>
                </a:lnTo>
                <a:lnTo>
                  <a:pt x="0" y="653148"/>
                </a:lnTo>
                <a:close/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42915" y="393191"/>
            <a:ext cx="3668267" cy="8717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193023" y="393191"/>
            <a:ext cx="606551" cy="8717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275834" y="482599"/>
            <a:ext cx="317500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100" spc="-5" dirty="0"/>
              <a:t>Learning</a:t>
            </a:r>
            <a:r>
              <a:rPr sz="3100" spc="-45" dirty="0"/>
              <a:t> </a:t>
            </a:r>
            <a:r>
              <a:rPr sz="3100" spc="-15" dirty="0"/>
              <a:t>Outcomes</a:t>
            </a:r>
            <a:endParaRPr sz="31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2645" y="1248404"/>
            <a:ext cx="6174105" cy="230124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2800" b="1" spc="-10" dirty="0">
                <a:latin typeface="Calibri"/>
                <a:cs typeface="Calibri"/>
              </a:rPr>
              <a:t>From </a:t>
            </a:r>
            <a:r>
              <a:rPr sz="2800" b="1" spc="-5" dirty="0">
                <a:latin typeface="Calibri"/>
                <a:cs typeface="Calibri"/>
              </a:rPr>
              <a:t>this </a:t>
            </a:r>
            <a:r>
              <a:rPr sz="2800" b="1" spc="-10" dirty="0">
                <a:latin typeface="Calibri"/>
                <a:cs typeface="Calibri"/>
              </a:rPr>
              <a:t>lecture, </a:t>
            </a:r>
            <a:r>
              <a:rPr sz="2800" b="1" spc="-15" dirty="0">
                <a:latin typeface="Calibri"/>
                <a:cs typeface="Calibri"/>
              </a:rPr>
              <a:t>you are going to</a:t>
            </a:r>
            <a:r>
              <a:rPr sz="2800" b="1" spc="114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learn…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5"/>
              </a:spcBef>
              <a:buFont typeface="Wingdings"/>
              <a:buChar char=""/>
              <a:tabLst>
                <a:tab pos="355600" algn="l"/>
              </a:tabLst>
            </a:pPr>
            <a:r>
              <a:rPr sz="2400" spc="-20" dirty="0">
                <a:latin typeface="Calibri"/>
                <a:cs typeface="Calibri"/>
              </a:rPr>
              <a:t>Variable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5" dirty="0">
                <a:latin typeface="Calibri"/>
                <a:cs typeface="Calibri"/>
              </a:rPr>
              <a:t>types of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variable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Wingdings"/>
              <a:buChar char=""/>
              <a:tabLst>
                <a:tab pos="355600" algn="l"/>
              </a:tabLst>
            </a:pPr>
            <a:r>
              <a:rPr sz="2400" spc="-15" dirty="0">
                <a:latin typeface="Calibri"/>
                <a:cs typeface="Calibri"/>
              </a:rPr>
              <a:t>Data </a:t>
            </a:r>
            <a:r>
              <a:rPr sz="2400" dirty="0">
                <a:latin typeface="Calibri"/>
                <a:cs typeface="Calibri"/>
              </a:rPr>
              <a:t>and types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data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Wingdings"/>
              <a:buChar char=""/>
              <a:tabLst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Levels </a:t>
            </a:r>
            <a:r>
              <a:rPr sz="2400" spc="-5" dirty="0">
                <a:latin typeface="Calibri"/>
                <a:cs typeface="Calibri"/>
              </a:rPr>
              <a:t>of measurements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Wingdings"/>
              <a:buChar char=""/>
              <a:tabLst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Applications Of </a:t>
            </a:r>
            <a:r>
              <a:rPr sz="2400" spc="-10" dirty="0">
                <a:latin typeface="Calibri"/>
                <a:cs typeface="Calibri"/>
              </a:rPr>
              <a:t>Statistics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Engineering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074283" y="578446"/>
            <a:ext cx="2995295" cy="504190"/>
          </a:xfrm>
          <a:custGeom>
            <a:avLst/>
            <a:gdLst/>
            <a:ahLst/>
            <a:cxnLst/>
            <a:rect l="l" t="t" r="r" b="b"/>
            <a:pathLst>
              <a:path w="2995295" h="504190">
                <a:moveTo>
                  <a:pt x="0" y="503847"/>
                </a:moveTo>
                <a:lnTo>
                  <a:pt x="2995167" y="503847"/>
                </a:lnTo>
                <a:lnTo>
                  <a:pt x="2995167" y="0"/>
                </a:lnTo>
                <a:lnTo>
                  <a:pt x="0" y="0"/>
                </a:lnTo>
                <a:lnTo>
                  <a:pt x="0" y="503847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658356" y="469391"/>
            <a:ext cx="1853183" cy="8153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026907" y="469391"/>
            <a:ext cx="568451" cy="8153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875526" y="550545"/>
            <a:ext cx="1393190" cy="467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spc="-15" dirty="0"/>
              <a:t>Contents</a:t>
            </a:r>
            <a:endParaRPr sz="2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06721" y="233273"/>
            <a:ext cx="4563110" cy="858519"/>
          </a:xfrm>
          <a:custGeom>
            <a:avLst/>
            <a:gdLst/>
            <a:ahLst/>
            <a:cxnLst/>
            <a:rect l="l" t="t" r="r" b="b"/>
            <a:pathLst>
              <a:path w="4563109" h="858519">
                <a:moveTo>
                  <a:pt x="0" y="858418"/>
                </a:moveTo>
                <a:lnTo>
                  <a:pt x="4562729" y="858418"/>
                </a:lnTo>
                <a:lnTo>
                  <a:pt x="4562729" y="0"/>
                </a:lnTo>
                <a:lnTo>
                  <a:pt x="0" y="0"/>
                </a:lnTo>
                <a:lnTo>
                  <a:pt x="0" y="858418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28844" y="310895"/>
            <a:ext cx="3145536" cy="8458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871459" y="310895"/>
            <a:ext cx="589788" cy="8458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454141" y="397002"/>
            <a:ext cx="266827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25" dirty="0"/>
              <a:t>Variable </a:t>
            </a:r>
            <a:r>
              <a:rPr sz="3000" dirty="0"/>
              <a:t>&amp;</a:t>
            </a:r>
            <a:r>
              <a:rPr sz="3000" spc="-55" dirty="0"/>
              <a:t> </a:t>
            </a:r>
            <a:r>
              <a:rPr sz="3000" spc="-25" dirty="0"/>
              <a:t>Types</a:t>
            </a:r>
            <a:endParaRPr sz="3000"/>
          </a:p>
        </p:txBody>
      </p:sp>
      <p:sp>
        <p:nvSpPr>
          <p:cNvPr id="6" name="object 6"/>
          <p:cNvSpPr/>
          <p:nvPr/>
        </p:nvSpPr>
        <p:spPr>
          <a:xfrm>
            <a:off x="5817234" y="1867852"/>
            <a:ext cx="3252089" cy="23797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4047" y="3310095"/>
            <a:ext cx="3717641" cy="148113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97404" y="3127794"/>
            <a:ext cx="2888234" cy="171107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89382" y="1232153"/>
            <a:ext cx="5458460" cy="141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6385">
              <a:lnSpc>
                <a:spcPct val="120000"/>
              </a:lnSpc>
              <a:spcBef>
                <a:spcPts val="100"/>
              </a:spcBef>
              <a:buSzPct val="122222"/>
              <a:buFont typeface="Wingdings"/>
              <a:buChar char=""/>
              <a:tabLst>
                <a:tab pos="299720" algn="l"/>
              </a:tabLst>
            </a:pPr>
            <a:r>
              <a:rPr sz="1800" b="1" spc="-20" dirty="0">
                <a:solidFill>
                  <a:srgbClr val="C00000"/>
                </a:solidFill>
                <a:latin typeface="Calibri"/>
                <a:cs typeface="Calibri"/>
              </a:rPr>
              <a:t>Variable </a:t>
            </a:r>
            <a:r>
              <a:rPr sz="1800" dirty="0">
                <a:latin typeface="Calibri"/>
                <a:cs typeface="Calibri"/>
              </a:rPr>
              <a:t>: </a:t>
            </a:r>
            <a:r>
              <a:rPr sz="1800" spc="-10" dirty="0">
                <a:latin typeface="Calibri"/>
                <a:cs typeface="Calibri"/>
              </a:rPr>
              <a:t>Any characteristic </a:t>
            </a:r>
            <a:r>
              <a:rPr sz="1800" spc="-5" dirty="0">
                <a:latin typeface="Calibri"/>
                <a:cs typeface="Calibri"/>
              </a:rPr>
              <a:t>which </a:t>
            </a:r>
            <a:r>
              <a:rPr sz="1800" spc="-15" dirty="0">
                <a:latin typeface="Calibri"/>
                <a:cs typeface="Calibri"/>
              </a:rPr>
              <a:t>may </a:t>
            </a:r>
            <a:r>
              <a:rPr sz="1800" spc="-5" dirty="0">
                <a:latin typeface="Calibri"/>
                <a:cs typeface="Calibri"/>
              </a:rPr>
              <a:t>vary </a:t>
            </a:r>
            <a:r>
              <a:rPr sz="1800" dirty="0">
                <a:latin typeface="Calibri"/>
                <a:cs typeface="Calibri"/>
              </a:rPr>
              <a:t>either </a:t>
            </a:r>
            <a:r>
              <a:rPr sz="1800" spc="-10" dirty="0">
                <a:latin typeface="Calibri"/>
                <a:cs typeface="Calibri"/>
              </a:rPr>
              <a:t>in  </a:t>
            </a:r>
            <a:r>
              <a:rPr sz="1800" spc="-5" dirty="0">
                <a:latin typeface="Calibri"/>
                <a:cs typeface="Calibri"/>
              </a:rPr>
              <a:t>magnitude or in quality is </a:t>
            </a:r>
            <a:r>
              <a:rPr sz="1800" spc="-10" dirty="0">
                <a:latin typeface="Calibri"/>
                <a:cs typeface="Calibri"/>
              </a:rPr>
              <a:t>called</a:t>
            </a:r>
            <a:r>
              <a:rPr sz="1800" spc="1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variable.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50">
              <a:latin typeface="Times New Roman"/>
              <a:cs typeface="Times New Roman"/>
            </a:endParaRPr>
          </a:p>
          <a:p>
            <a:pPr marL="349250">
              <a:lnSpc>
                <a:spcPct val="100000"/>
              </a:lnSpc>
            </a:pPr>
            <a:r>
              <a:rPr sz="1600" spc="-35" dirty="0">
                <a:latin typeface="Calibri"/>
                <a:cs typeface="Calibri"/>
              </a:rPr>
              <a:t>Your</a:t>
            </a:r>
            <a:r>
              <a:rPr sz="1600" spc="-5" dirty="0">
                <a:latin typeface="Calibri"/>
                <a:cs typeface="Calibri"/>
              </a:rPr>
              <a:t> height:?</a:t>
            </a:r>
            <a:endParaRPr sz="1600">
              <a:latin typeface="Calibri"/>
              <a:cs typeface="Calibri"/>
            </a:endParaRPr>
          </a:p>
          <a:p>
            <a:pPr marL="349250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No. of </a:t>
            </a:r>
            <a:r>
              <a:rPr sz="1600" spc="-15" dirty="0">
                <a:latin typeface="Calibri"/>
                <a:cs typeface="Calibri"/>
              </a:rPr>
              <a:t>Family members:</a:t>
            </a:r>
            <a:r>
              <a:rPr sz="1600" spc="4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?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85003" y="131063"/>
            <a:ext cx="3718559" cy="7894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974079" y="472440"/>
            <a:ext cx="1652016" cy="7894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156704" y="472440"/>
            <a:ext cx="550164" cy="7894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195061" y="209549"/>
            <a:ext cx="3188970" cy="793115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002030" marR="5080" indent="-989965">
              <a:lnSpc>
                <a:spcPts val="2690"/>
              </a:lnSpc>
              <a:spcBef>
                <a:spcPts val="740"/>
              </a:spcBef>
            </a:pPr>
            <a:r>
              <a:rPr spc="-25" dirty="0"/>
              <a:t>Types </a:t>
            </a:r>
            <a:r>
              <a:rPr spc="-5" dirty="0"/>
              <a:t>of </a:t>
            </a:r>
            <a:r>
              <a:rPr spc="-15" dirty="0"/>
              <a:t>Quantitative  </a:t>
            </a:r>
            <a:r>
              <a:rPr spc="-10" dirty="0"/>
              <a:t>variable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4444" y="1260665"/>
            <a:ext cx="4352290" cy="979169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13335" rIns="0" bIns="0" rtlCol="0">
            <a:spAutoFit/>
          </a:bodyPr>
          <a:lstStyle/>
          <a:p>
            <a:pPr marL="377825" marR="81915" indent="-286385" algn="just">
              <a:lnSpc>
                <a:spcPct val="120100"/>
              </a:lnSpc>
              <a:spcBef>
                <a:spcPts val="105"/>
              </a:spcBef>
              <a:buSzPct val="137500"/>
              <a:buFont typeface="Wingdings"/>
              <a:buChar char=""/>
              <a:tabLst>
                <a:tab pos="378460" algn="l"/>
              </a:tabLst>
            </a:pPr>
            <a:r>
              <a:rPr sz="1600" b="1" spc="-10" dirty="0">
                <a:solidFill>
                  <a:srgbClr val="C00000"/>
                </a:solidFill>
                <a:latin typeface="Calibri"/>
                <a:cs typeface="Calibri"/>
              </a:rPr>
              <a:t>Qualitative </a:t>
            </a:r>
            <a:r>
              <a:rPr sz="1600" b="1" dirty="0">
                <a:solidFill>
                  <a:srgbClr val="C00000"/>
                </a:solidFill>
                <a:latin typeface="Calibri"/>
                <a:cs typeface="Calibri"/>
              </a:rPr>
              <a:t>or </a:t>
            </a:r>
            <a:r>
              <a:rPr sz="1600" b="1" spc="-10" dirty="0">
                <a:solidFill>
                  <a:srgbClr val="C00000"/>
                </a:solidFill>
                <a:latin typeface="Calibri"/>
                <a:cs typeface="Calibri"/>
              </a:rPr>
              <a:t>attribute </a:t>
            </a:r>
            <a:r>
              <a:rPr sz="1600" b="1" spc="-5" dirty="0">
                <a:solidFill>
                  <a:srgbClr val="C00000"/>
                </a:solidFill>
                <a:latin typeface="Calibri"/>
                <a:cs typeface="Calibri"/>
              </a:rPr>
              <a:t>variable: </a:t>
            </a:r>
            <a:r>
              <a:rPr sz="1600" spc="-10" dirty="0">
                <a:latin typeface="Calibri"/>
                <a:cs typeface="Calibri"/>
              </a:rPr>
              <a:t>Numerical  measurement </a:t>
            </a:r>
            <a:r>
              <a:rPr sz="1600" dirty="0">
                <a:latin typeface="Calibri"/>
                <a:cs typeface="Calibri"/>
              </a:rPr>
              <a:t>is </a:t>
            </a:r>
            <a:r>
              <a:rPr sz="1600" spc="-10" dirty="0">
                <a:latin typeface="Calibri"/>
                <a:cs typeface="Calibri"/>
              </a:rPr>
              <a:t>not </a:t>
            </a:r>
            <a:r>
              <a:rPr sz="1600" spc="-5" dirty="0">
                <a:latin typeface="Calibri"/>
                <a:cs typeface="Calibri"/>
              </a:rPr>
              <a:t>possible and </a:t>
            </a:r>
            <a:r>
              <a:rPr sz="1600" spc="-15" dirty="0">
                <a:latin typeface="Calibri"/>
                <a:cs typeface="Calibri"/>
              </a:rPr>
              <a:t>may </a:t>
            </a:r>
            <a:r>
              <a:rPr sz="1600" spc="-20" dirty="0">
                <a:latin typeface="Calibri"/>
                <a:cs typeface="Calibri"/>
              </a:rPr>
              <a:t>have  </a:t>
            </a:r>
            <a:r>
              <a:rPr sz="1600" spc="-15" dirty="0">
                <a:latin typeface="Calibri"/>
                <a:cs typeface="Calibri"/>
              </a:rPr>
              <a:t>several </a:t>
            </a:r>
            <a:r>
              <a:rPr sz="1600" spc="-5" dirty="0">
                <a:latin typeface="Calibri"/>
                <a:cs typeface="Calibri"/>
              </a:rPr>
              <a:t>mutually </a:t>
            </a:r>
            <a:r>
              <a:rPr sz="1600" spc="-10" dirty="0">
                <a:latin typeface="Calibri"/>
                <a:cs typeface="Calibri"/>
              </a:rPr>
              <a:t>exclusive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categories.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61581" y="3391966"/>
            <a:ext cx="1474724" cy="14747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61581" y="2391054"/>
            <a:ext cx="1496060" cy="52324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91440" marR="323215">
              <a:lnSpc>
                <a:spcPct val="100000"/>
              </a:lnSpc>
              <a:spcBef>
                <a:spcPts val="270"/>
              </a:spcBef>
            </a:pPr>
            <a:r>
              <a:rPr sz="1400" spc="-5" dirty="0">
                <a:latin typeface="Calibri"/>
                <a:cs typeface="Calibri"/>
              </a:rPr>
              <a:t>Where </a:t>
            </a:r>
            <a:r>
              <a:rPr sz="1400" dirty="0">
                <a:latin typeface="Calibri"/>
                <a:cs typeface="Calibri"/>
              </a:rPr>
              <a:t>is </a:t>
            </a:r>
            <a:r>
              <a:rPr sz="1400" spc="-10" dirty="0">
                <a:latin typeface="Calibri"/>
                <a:cs typeface="Calibri"/>
              </a:rPr>
              <a:t>your  </a:t>
            </a:r>
            <a:r>
              <a:rPr sz="1400" spc="-5" dirty="0">
                <a:latin typeface="Calibri"/>
                <a:cs typeface="Calibri"/>
              </a:rPr>
              <a:t>Home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District?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678559" y="3536289"/>
            <a:ext cx="2291741" cy="12626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963540" y="2129434"/>
            <a:ext cx="1496060" cy="52324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92075" marR="480059">
              <a:lnSpc>
                <a:spcPct val="100000"/>
              </a:lnSpc>
              <a:spcBef>
                <a:spcPts val="270"/>
              </a:spcBef>
            </a:pPr>
            <a:r>
              <a:rPr sz="1400" spc="-5" dirty="0">
                <a:latin typeface="Calibri"/>
                <a:cs typeface="Calibri"/>
              </a:rPr>
              <a:t>What </a:t>
            </a:r>
            <a:r>
              <a:rPr sz="1400" dirty="0">
                <a:latin typeface="Calibri"/>
                <a:cs typeface="Calibri"/>
              </a:rPr>
              <a:t>is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your  </a:t>
            </a:r>
            <a:r>
              <a:rPr sz="1400" spc="-5" dirty="0">
                <a:latin typeface="Calibri"/>
                <a:cs typeface="Calibri"/>
              </a:rPr>
              <a:t>Height?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367316" y="3887499"/>
            <a:ext cx="1464678" cy="10265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612132" y="1246377"/>
            <a:ext cx="4457700" cy="68326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62230" rIns="0" bIns="0" rtlCol="0">
            <a:spAutoFit/>
          </a:bodyPr>
          <a:lstStyle/>
          <a:p>
            <a:pPr marL="378460" indent="-286385">
              <a:lnSpc>
                <a:spcPct val="100000"/>
              </a:lnSpc>
              <a:spcBef>
                <a:spcPts val="490"/>
              </a:spcBef>
              <a:buSzPct val="137500"/>
              <a:buFont typeface="Wingdings"/>
              <a:buChar char=""/>
              <a:tabLst>
                <a:tab pos="379095" algn="l"/>
              </a:tabLst>
            </a:pPr>
            <a:r>
              <a:rPr sz="1600" spc="-10" dirty="0">
                <a:solidFill>
                  <a:srgbClr val="C00000"/>
                </a:solidFill>
                <a:latin typeface="Calibri"/>
                <a:cs typeface="Calibri"/>
              </a:rPr>
              <a:t>Q</a:t>
            </a:r>
            <a:r>
              <a:rPr sz="1600" b="1" spc="-10" dirty="0">
                <a:solidFill>
                  <a:srgbClr val="C00000"/>
                </a:solidFill>
                <a:latin typeface="Calibri"/>
                <a:cs typeface="Calibri"/>
              </a:rPr>
              <a:t>uantitative variable: </a:t>
            </a:r>
            <a:r>
              <a:rPr sz="1600" spc="-5" dirty="0">
                <a:latin typeface="Calibri"/>
                <a:cs typeface="Calibri"/>
              </a:rPr>
              <a:t>Numerical</a:t>
            </a:r>
            <a:r>
              <a:rPr sz="1600" spc="-16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measurement</a:t>
            </a:r>
            <a:endParaRPr sz="1600">
              <a:latin typeface="Calibri"/>
              <a:cs typeface="Calibri"/>
            </a:endParaRPr>
          </a:p>
          <a:p>
            <a:pPr marL="378460">
              <a:lnSpc>
                <a:spcPct val="100000"/>
              </a:lnSpc>
              <a:spcBef>
                <a:spcPts val="385"/>
              </a:spcBef>
            </a:pPr>
            <a:r>
              <a:rPr sz="1600" dirty="0">
                <a:latin typeface="Calibri"/>
                <a:cs typeface="Calibri"/>
              </a:rPr>
              <a:t>is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possible.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294889" y="2329421"/>
            <a:ext cx="1628775" cy="116967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75"/>
              </a:spcBef>
            </a:pPr>
            <a:r>
              <a:rPr sz="1400" spc="-30" dirty="0">
                <a:latin typeface="Calibri"/>
                <a:cs typeface="Calibri"/>
              </a:rPr>
              <a:t>Your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Religion?</a:t>
            </a:r>
            <a:endParaRPr sz="1400">
              <a:latin typeface="Calibri"/>
              <a:cs typeface="Calibri"/>
            </a:endParaRPr>
          </a:p>
          <a:p>
            <a:pPr marL="378460" indent="-287020">
              <a:lnSpc>
                <a:spcPct val="100000"/>
              </a:lnSpc>
              <a:buFont typeface="Arial"/>
              <a:buChar char="•"/>
              <a:tabLst>
                <a:tab pos="377825" algn="l"/>
                <a:tab pos="378460" algn="l"/>
              </a:tabLst>
            </a:pPr>
            <a:r>
              <a:rPr sz="1400" spc="-5" dirty="0">
                <a:latin typeface="Calibri"/>
                <a:cs typeface="Calibri"/>
              </a:rPr>
              <a:t>Muslim</a:t>
            </a:r>
            <a:endParaRPr sz="1400">
              <a:latin typeface="Calibri"/>
              <a:cs typeface="Calibri"/>
            </a:endParaRPr>
          </a:p>
          <a:p>
            <a:pPr marL="378460" indent="-287020">
              <a:lnSpc>
                <a:spcPct val="100000"/>
              </a:lnSpc>
              <a:buFont typeface="Arial"/>
              <a:buChar char="•"/>
              <a:tabLst>
                <a:tab pos="377825" algn="l"/>
                <a:tab pos="378460" algn="l"/>
              </a:tabLst>
            </a:pPr>
            <a:r>
              <a:rPr sz="1400" spc="-5" dirty="0">
                <a:latin typeface="Calibri"/>
                <a:cs typeface="Calibri"/>
              </a:rPr>
              <a:t>Hindu</a:t>
            </a:r>
            <a:endParaRPr sz="1400">
              <a:latin typeface="Calibri"/>
              <a:cs typeface="Calibri"/>
            </a:endParaRPr>
          </a:p>
          <a:p>
            <a:pPr marL="378460" indent="-287020">
              <a:lnSpc>
                <a:spcPct val="100000"/>
              </a:lnSpc>
              <a:buFont typeface="Arial"/>
              <a:buChar char="•"/>
              <a:tabLst>
                <a:tab pos="377825" algn="l"/>
                <a:tab pos="378460" algn="l"/>
              </a:tabLst>
            </a:pPr>
            <a:r>
              <a:rPr sz="1400" spc="-5" dirty="0">
                <a:latin typeface="Calibri"/>
                <a:cs typeface="Calibri"/>
              </a:rPr>
              <a:t>Christian</a:t>
            </a:r>
            <a:endParaRPr sz="1400">
              <a:latin typeface="Calibri"/>
              <a:cs typeface="Calibri"/>
            </a:endParaRPr>
          </a:p>
          <a:p>
            <a:pPr marL="378460" indent="-287020">
              <a:lnSpc>
                <a:spcPct val="100000"/>
              </a:lnSpc>
              <a:buFont typeface="Arial"/>
              <a:buChar char="•"/>
              <a:tabLst>
                <a:tab pos="377825" algn="l"/>
                <a:tab pos="378460" algn="l"/>
              </a:tabLst>
            </a:pPr>
            <a:r>
              <a:rPr sz="1400" spc="-10" dirty="0">
                <a:latin typeface="Calibri"/>
                <a:cs typeface="Calibri"/>
              </a:rPr>
              <a:t>Others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264907" y="3600716"/>
            <a:ext cx="1761998" cy="121065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546340" y="2065616"/>
            <a:ext cx="1397000" cy="73914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92710" marR="261620">
              <a:lnSpc>
                <a:spcPct val="100000"/>
              </a:lnSpc>
              <a:spcBef>
                <a:spcPts val="270"/>
              </a:spcBef>
            </a:pPr>
            <a:r>
              <a:rPr sz="1400" dirty="0">
                <a:latin typeface="Calibri"/>
                <a:cs typeface="Calibri"/>
              </a:rPr>
              <a:t>No </a:t>
            </a:r>
            <a:r>
              <a:rPr sz="1400" spc="-5" dirty="0">
                <a:latin typeface="Calibri"/>
                <a:cs typeface="Calibri"/>
              </a:rPr>
              <a:t>of </a:t>
            </a:r>
            <a:r>
              <a:rPr sz="1400" spc="-10" dirty="0">
                <a:latin typeface="Calibri"/>
                <a:cs typeface="Calibri"/>
              </a:rPr>
              <a:t>cars  </a:t>
            </a:r>
            <a:r>
              <a:rPr sz="1400" dirty="0">
                <a:latin typeface="Calibri"/>
                <a:cs typeface="Calibri"/>
              </a:rPr>
              <a:t>passing a</a:t>
            </a:r>
            <a:r>
              <a:rPr sz="1400" spc="-9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road  </a:t>
            </a:r>
            <a:r>
              <a:rPr sz="1400" spc="-5" dirty="0">
                <a:latin typeface="Calibri"/>
                <a:cs typeface="Calibri"/>
              </a:rPr>
              <a:t>per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minutes.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120126" y="2944114"/>
            <a:ext cx="156210" cy="347345"/>
          </a:xfrm>
          <a:custGeom>
            <a:avLst/>
            <a:gdLst/>
            <a:ahLst/>
            <a:cxnLst/>
            <a:rect l="l" t="t" r="r" b="b"/>
            <a:pathLst>
              <a:path w="156209" h="347345">
                <a:moveTo>
                  <a:pt x="155828" y="268986"/>
                </a:moveTo>
                <a:lnTo>
                  <a:pt x="0" y="268986"/>
                </a:lnTo>
                <a:lnTo>
                  <a:pt x="77850" y="346963"/>
                </a:lnTo>
                <a:lnTo>
                  <a:pt x="155828" y="268986"/>
                </a:lnTo>
                <a:close/>
              </a:path>
              <a:path w="156209" h="347345">
                <a:moveTo>
                  <a:pt x="116840" y="0"/>
                </a:moveTo>
                <a:lnTo>
                  <a:pt x="38862" y="0"/>
                </a:lnTo>
                <a:lnTo>
                  <a:pt x="38862" y="268986"/>
                </a:lnTo>
                <a:lnTo>
                  <a:pt x="116840" y="268986"/>
                </a:lnTo>
                <a:lnTo>
                  <a:pt x="11684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120126" y="2944114"/>
            <a:ext cx="156210" cy="347345"/>
          </a:xfrm>
          <a:custGeom>
            <a:avLst/>
            <a:gdLst/>
            <a:ahLst/>
            <a:cxnLst/>
            <a:rect l="l" t="t" r="r" b="b"/>
            <a:pathLst>
              <a:path w="156209" h="347345">
                <a:moveTo>
                  <a:pt x="0" y="268986"/>
                </a:moveTo>
                <a:lnTo>
                  <a:pt x="38862" y="268986"/>
                </a:lnTo>
                <a:lnTo>
                  <a:pt x="38862" y="0"/>
                </a:lnTo>
                <a:lnTo>
                  <a:pt x="116840" y="0"/>
                </a:lnTo>
                <a:lnTo>
                  <a:pt x="116840" y="268986"/>
                </a:lnTo>
                <a:lnTo>
                  <a:pt x="155828" y="268986"/>
                </a:lnTo>
                <a:lnTo>
                  <a:pt x="77850" y="346963"/>
                </a:lnTo>
                <a:lnTo>
                  <a:pt x="0" y="268986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633592" y="2804286"/>
            <a:ext cx="156210" cy="347345"/>
          </a:xfrm>
          <a:custGeom>
            <a:avLst/>
            <a:gdLst/>
            <a:ahLst/>
            <a:cxnLst/>
            <a:rect l="l" t="t" r="r" b="b"/>
            <a:pathLst>
              <a:path w="156210" h="347344">
                <a:moveTo>
                  <a:pt x="155829" y="268986"/>
                </a:moveTo>
                <a:lnTo>
                  <a:pt x="0" y="268986"/>
                </a:lnTo>
                <a:lnTo>
                  <a:pt x="77978" y="346837"/>
                </a:lnTo>
                <a:lnTo>
                  <a:pt x="155829" y="268986"/>
                </a:lnTo>
                <a:close/>
              </a:path>
              <a:path w="156210" h="347344">
                <a:moveTo>
                  <a:pt x="116967" y="0"/>
                </a:moveTo>
                <a:lnTo>
                  <a:pt x="38989" y="0"/>
                </a:lnTo>
                <a:lnTo>
                  <a:pt x="38989" y="268986"/>
                </a:lnTo>
                <a:lnTo>
                  <a:pt x="116967" y="268986"/>
                </a:lnTo>
                <a:lnTo>
                  <a:pt x="116967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633592" y="2804286"/>
            <a:ext cx="156210" cy="347345"/>
          </a:xfrm>
          <a:custGeom>
            <a:avLst/>
            <a:gdLst/>
            <a:ahLst/>
            <a:cxnLst/>
            <a:rect l="l" t="t" r="r" b="b"/>
            <a:pathLst>
              <a:path w="156210" h="347344">
                <a:moveTo>
                  <a:pt x="0" y="268986"/>
                </a:moveTo>
                <a:lnTo>
                  <a:pt x="38989" y="268986"/>
                </a:lnTo>
                <a:lnTo>
                  <a:pt x="38989" y="0"/>
                </a:lnTo>
                <a:lnTo>
                  <a:pt x="116967" y="0"/>
                </a:lnTo>
                <a:lnTo>
                  <a:pt x="116967" y="268986"/>
                </a:lnTo>
                <a:lnTo>
                  <a:pt x="155829" y="268986"/>
                </a:lnTo>
                <a:lnTo>
                  <a:pt x="77978" y="346837"/>
                </a:lnTo>
                <a:lnTo>
                  <a:pt x="0" y="268986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031363" y="3536315"/>
            <a:ext cx="156210" cy="347345"/>
          </a:xfrm>
          <a:custGeom>
            <a:avLst/>
            <a:gdLst/>
            <a:ahLst/>
            <a:cxnLst/>
            <a:rect l="l" t="t" r="r" b="b"/>
            <a:pathLst>
              <a:path w="156210" h="347345">
                <a:moveTo>
                  <a:pt x="155829" y="268986"/>
                </a:moveTo>
                <a:lnTo>
                  <a:pt x="0" y="268986"/>
                </a:lnTo>
                <a:lnTo>
                  <a:pt x="77850" y="346875"/>
                </a:lnTo>
                <a:lnTo>
                  <a:pt x="155829" y="268986"/>
                </a:lnTo>
                <a:close/>
              </a:path>
              <a:path w="156210" h="347345">
                <a:moveTo>
                  <a:pt x="116839" y="0"/>
                </a:moveTo>
                <a:lnTo>
                  <a:pt x="38862" y="0"/>
                </a:lnTo>
                <a:lnTo>
                  <a:pt x="38862" y="268986"/>
                </a:lnTo>
                <a:lnTo>
                  <a:pt x="116839" y="268986"/>
                </a:lnTo>
                <a:lnTo>
                  <a:pt x="116839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31363" y="3536315"/>
            <a:ext cx="156210" cy="347345"/>
          </a:xfrm>
          <a:custGeom>
            <a:avLst/>
            <a:gdLst/>
            <a:ahLst/>
            <a:cxnLst/>
            <a:rect l="l" t="t" r="r" b="b"/>
            <a:pathLst>
              <a:path w="156210" h="347345">
                <a:moveTo>
                  <a:pt x="0" y="268986"/>
                </a:moveTo>
                <a:lnTo>
                  <a:pt x="38862" y="268986"/>
                </a:lnTo>
                <a:lnTo>
                  <a:pt x="38862" y="0"/>
                </a:lnTo>
                <a:lnTo>
                  <a:pt x="116839" y="0"/>
                </a:lnTo>
                <a:lnTo>
                  <a:pt x="116839" y="268986"/>
                </a:lnTo>
                <a:lnTo>
                  <a:pt x="155829" y="268986"/>
                </a:lnTo>
                <a:lnTo>
                  <a:pt x="77850" y="346875"/>
                </a:lnTo>
                <a:lnTo>
                  <a:pt x="0" y="268986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21054" y="2944114"/>
            <a:ext cx="156210" cy="347345"/>
          </a:xfrm>
          <a:custGeom>
            <a:avLst/>
            <a:gdLst/>
            <a:ahLst/>
            <a:cxnLst/>
            <a:rect l="l" t="t" r="r" b="b"/>
            <a:pathLst>
              <a:path w="156209" h="347345">
                <a:moveTo>
                  <a:pt x="155829" y="268986"/>
                </a:moveTo>
                <a:lnTo>
                  <a:pt x="0" y="268986"/>
                </a:lnTo>
                <a:lnTo>
                  <a:pt x="77914" y="346963"/>
                </a:lnTo>
                <a:lnTo>
                  <a:pt x="155829" y="268986"/>
                </a:lnTo>
                <a:close/>
              </a:path>
              <a:path w="156209" h="347345">
                <a:moveTo>
                  <a:pt x="116865" y="0"/>
                </a:moveTo>
                <a:lnTo>
                  <a:pt x="38950" y="0"/>
                </a:lnTo>
                <a:lnTo>
                  <a:pt x="38950" y="268986"/>
                </a:lnTo>
                <a:lnTo>
                  <a:pt x="116865" y="268986"/>
                </a:lnTo>
                <a:lnTo>
                  <a:pt x="116865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21054" y="2944114"/>
            <a:ext cx="156210" cy="347345"/>
          </a:xfrm>
          <a:custGeom>
            <a:avLst/>
            <a:gdLst/>
            <a:ahLst/>
            <a:cxnLst/>
            <a:rect l="l" t="t" r="r" b="b"/>
            <a:pathLst>
              <a:path w="156209" h="347345">
                <a:moveTo>
                  <a:pt x="0" y="268986"/>
                </a:moveTo>
                <a:lnTo>
                  <a:pt x="38950" y="268986"/>
                </a:lnTo>
                <a:lnTo>
                  <a:pt x="38950" y="0"/>
                </a:lnTo>
                <a:lnTo>
                  <a:pt x="116865" y="0"/>
                </a:lnTo>
                <a:lnTo>
                  <a:pt x="116865" y="268986"/>
                </a:lnTo>
                <a:lnTo>
                  <a:pt x="155829" y="268986"/>
                </a:lnTo>
                <a:lnTo>
                  <a:pt x="77914" y="346963"/>
                </a:lnTo>
                <a:lnTo>
                  <a:pt x="0" y="268986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06721" y="233273"/>
            <a:ext cx="4563110" cy="858519"/>
          </a:xfrm>
          <a:custGeom>
            <a:avLst/>
            <a:gdLst/>
            <a:ahLst/>
            <a:cxnLst/>
            <a:rect l="l" t="t" r="r" b="b"/>
            <a:pathLst>
              <a:path w="4563109" h="858519">
                <a:moveTo>
                  <a:pt x="0" y="858418"/>
                </a:moveTo>
                <a:lnTo>
                  <a:pt x="4562729" y="858418"/>
                </a:lnTo>
                <a:lnTo>
                  <a:pt x="4562729" y="0"/>
                </a:lnTo>
                <a:lnTo>
                  <a:pt x="0" y="0"/>
                </a:lnTo>
                <a:lnTo>
                  <a:pt x="0" y="858418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985003" y="131063"/>
            <a:ext cx="3718559" cy="7894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74079" y="472440"/>
            <a:ext cx="1652016" cy="7894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56704" y="472440"/>
            <a:ext cx="550164" cy="7894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195061" y="209549"/>
            <a:ext cx="3188970" cy="793115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002030" marR="5080" indent="-989965">
              <a:lnSpc>
                <a:spcPts val="2690"/>
              </a:lnSpc>
              <a:spcBef>
                <a:spcPts val="740"/>
              </a:spcBef>
            </a:pPr>
            <a:r>
              <a:rPr spc="-25" dirty="0"/>
              <a:t>Types </a:t>
            </a:r>
            <a:r>
              <a:rPr spc="-5" dirty="0"/>
              <a:t>of </a:t>
            </a:r>
            <a:r>
              <a:rPr spc="-15" dirty="0"/>
              <a:t>Quantitative  </a:t>
            </a:r>
            <a:r>
              <a:rPr spc="-10" dirty="0"/>
              <a:t>variable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41160" y="1289050"/>
            <a:ext cx="4431665" cy="73533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6413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505"/>
              </a:spcBef>
            </a:pP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Discrete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variable: </a:t>
            </a:r>
            <a:r>
              <a:rPr sz="1800" dirty="0">
                <a:latin typeface="Calibri"/>
                <a:cs typeface="Calibri"/>
              </a:rPr>
              <a:t>Assume </a:t>
            </a:r>
            <a:r>
              <a:rPr sz="1800" i="1" spc="-10" dirty="0">
                <a:solidFill>
                  <a:srgbClr val="C00000"/>
                </a:solidFill>
                <a:latin typeface="Calibri"/>
                <a:cs typeface="Calibri"/>
              </a:rPr>
              <a:t>isolated</a:t>
            </a:r>
            <a:r>
              <a:rPr sz="1800" i="1" spc="-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C00000"/>
                </a:solidFill>
                <a:latin typeface="Calibri"/>
                <a:cs typeface="Calibri"/>
              </a:rPr>
              <a:t>values</a:t>
            </a:r>
            <a:endParaRPr sz="1800">
              <a:latin typeface="Calibri"/>
              <a:cs typeface="Calibri"/>
            </a:endParaRPr>
          </a:p>
          <a:p>
            <a:pPr marL="90805">
              <a:lnSpc>
                <a:spcPct val="100000"/>
              </a:lnSpc>
              <a:spcBef>
                <a:spcPts val="434"/>
              </a:spcBef>
            </a:pPr>
            <a:r>
              <a:rPr sz="1800" spc="-5" dirty="0">
                <a:latin typeface="Calibri"/>
                <a:cs typeface="Calibri"/>
              </a:rPr>
              <a:t>which </a:t>
            </a:r>
            <a:r>
              <a:rPr sz="1800" spc="-10" dirty="0">
                <a:latin typeface="Calibri"/>
                <a:cs typeface="Calibri"/>
              </a:rPr>
              <a:t>are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i="1" spc="-10" dirty="0">
                <a:solidFill>
                  <a:srgbClr val="C00000"/>
                </a:solidFill>
                <a:latin typeface="Calibri"/>
                <a:cs typeface="Calibri"/>
              </a:rPr>
              <a:t>countable</a:t>
            </a:r>
            <a:r>
              <a:rPr sz="1800" spc="-1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10514" y="2752991"/>
            <a:ext cx="2362580" cy="11813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983988" y="1277111"/>
            <a:ext cx="3883660" cy="73533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6413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505"/>
              </a:spcBef>
            </a:pP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Continuous variable: </a:t>
            </a:r>
            <a:r>
              <a:rPr sz="1800" dirty="0">
                <a:latin typeface="Calibri"/>
                <a:cs typeface="Calibri"/>
              </a:rPr>
              <a:t>Assume </a:t>
            </a:r>
            <a:r>
              <a:rPr sz="1800" spc="-15" dirty="0">
                <a:latin typeface="Calibri"/>
                <a:cs typeface="Calibri"/>
              </a:rPr>
              <a:t>any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value</a:t>
            </a:r>
            <a:endParaRPr sz="180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  <a:spcBef>
                <a:spcPts val="434"/>
              </a:spcBef>
            </a:pPr>
            <a:r>
              <a:rPr sz="1800" spc="-5" dirty="0">
                <a:latin typeface="Calibri"/>
                <a:cs typeface="Calibri"/>
              </a:rPr>
              <a:t>within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specified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range.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9966" y="2023998"/>
            <a:ext cx="2524125" cy="407034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8191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645"/>
              </a:spcBef>
            </a:pPr>
            <a:r>
              <a:rPr sz="1600" spc="-5" dirty="0">
                <a:latin typeface="Calibri"/>
                <a:cs typeface="Calibri"/>
              </a:rPr>
              <a:t>No. of sibling in </a:t>
            </a:r>
            <a:r>
              <a:rPr sz="1600" spc="-15" dirty="0">
                <a:latin typeface="Calibri"/>
                <a:cs typeface="Calibri"/>
              </a:rPr>
              <a:t>your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family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511808" y="2431033"/>
            <a:ext cx="160655" cy="316230"/>
          </a:xfrm>
          <a:custGeom>
            <a:avLst/>
            <a:gdLst/>
            <a:ahLst/>
            <a:cxnLst/>
            <a:rect l="l" t="t" r="r" b="b"/>
            <a:pathLst>
              <a:path w="160655" h="316230">
                <a:moveTo>
                  <a:pt x="160147" y="235585"/>
                </a:moveTo>
                <a:lnTo>
                  <a:pt x="0" y="235585"/>
                </a:lnTo>
                <a:lnTo>
                  <a:pt x="80009" y="315722"/>
                </a:lnTo>
                <a:lnTo>
                  <a:pt x="160147" y="235585"/>
                </a:lnTo>
                <a:close/>
              </a:path>
              <a:path w="160655" h="316230">
                <a:moveTo>
                  <a:pt x="120015" y="0"/>
                </a:moveTo>
                <a:lnTo>
                  <a:pt x="40004" y="0"/>
                </a:lnTo>
                <a:lnTo>
                  <a:pt x="40004" y="235585"/>
                </a:lnTo>
                <a:lnTo>
                  <a:pt x="120015" y="235585"/>
                </a:lnTo>
                <a:lnTo>
                  <a:pt x="120015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11808" y="2431033"/>
            <a:ext cx="160655" cy="316230"/>
          </a:xfrm>
          <a:custGeom>
            <a:avLst/>
            <a:gdLst/>
            <a:ahLst/>
            <a:cxnLst/>
            <a:rect l="l" t="t" r="r" b="b"/>
            <a:pathLst>
              <a:path w="160655" h="316230">
                <a:moveTo>
                  <a:pt x="0" y="235585"/>
                </a:moveTo>
                <a:lnTo>
                  <a:pt x="40004" y="235585"/>
                </a:lnTo>
                <a:lnTo>
                  <a:pt x="40004" y="0"/>
                </a:lnTo>
                <a:lnTo>
                  <a:pt x="120015" y="0"/>
                </a:lnTo>
                <a:lnTo>
                  <a:pt x="120015" y="235585"/>
                </a:lnTo>
                <a:lnTo>
                  <a:pt x="160147" y="235585"/>
                </a:lnTo>
                <a:lnTo>
                  <a:pt x="80009" y="315722"/>
                </a:lnTo>
                <a:lnTo>
                  <a:pt x="0" y="235585"/>
                </a:lnTo>
                <a:close/>
              </a:path>
            </a:pathLst>
          </a:custGeom>
          <a:ln w="25399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730747" y="2752991"/>
            <a:ext cx="2319147" cy="12194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515609" y="2052954"/>
            <a:ext cx="2524125" cy="36830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6223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490"/>
              </a:spcBef>
            </a:pPr>
            <a:r>
              <a:rPr sz="1600" spc="-35" dirty="0">
                <a:latin typeface="Calibri"/>
                <a:cs typeface="Calibri"/>
              </a:rPr>
              <a:t>Your </a:t>
            </a:r>
            <a:r>
              <a:rPr sz="1600" spc="-5" dirty="0">
                <a:latin typeface="Calibri"/>
                <a:cs typeface="Calibri"/>
              </a:rPr>
              <a:t>Blood</a:t>
            </a:r>
            <a:r>
              <a:rPr sz="1600" spc="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Pressure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05473" y="4147858"/>
            <a:ext cx="3054985" cy="868044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18415" rIns="0" bIns="0" rtlCol="0">
            <a:spAutoFit/>
          </a:bodyPr>
          <a:lstStyle/>
          <a:p>
            <a:pPr marL="90805" marR="108585">
              <a:lnSpc>
                <a:spcPct val="120000"/>
              </a:lnSpc>
              <a:spcBef>
                <a:spcPts val="145"/>
              </a:spcBef>
            </a:pPr>
            <a:r>
              <a:rPr sz="1400" b="1" spc="-5" dirty="0">
                <a:latin typeface="Calibri"/>
                <a:cs typeface="Calibri"/>
              </a:rPr>
              <a:t>Example: </a:t>
            </a:r>
            <a:r>
              <a:rPr sz="1400" spc="-5" dirty="0">
                <a:latin typeface="Calibri"/>
                <a:cs typeface="Calibri"/>
              </a:rPr>
              <a:t>The number of students </a:t>
            </a:r>
            <a:r>
              <a:rPr sz="1400" dirty="0">
                <a:latin typeface="Calibri"/>
                <a:cs typeface="Calibri"/>
              </a:rPr>
              <a:t>in 20  classes, </a:t>
            </a:r>
            <a:r>
              <a:rPr sz="1400" spc="-5" dirty="0">
                <a:latin typeface="Calibri"/>
                <a:cs typeface="Calibri"/>
              </a:rPr>
              <a:t>number of </a:t>
            </a:r>
            <a:r>
              <a:rPr sz="1400" spc="-10" dirty="0">
                <a:latin typeface="Calibri"/>
                <a:cs typeface="Calibri"/>
              </a:rPr>
              <a:t>cars </a:t>
            </a:r>
            <a:r>
              <a:rPr sz="1400" dirty="0">
                <a:latin typeface="Calibri"/>
                <a:cs typeface="Calibri"/>
              </a:rPr>
              <a:t>passing a  </a:t>
            </a:r>
            <a:r>
              <a:rPr sz="1400" spc="-5" dirty="0">
                <a:latin typeface="Calibri"/>
                <a:cs typeface="Calibri"/>
              </a:rPr>
              <a:t>certain </a:t>
            </a:r>
            <a:r>
              <a:rPr sz="1400" spc="-10" dirty="0">
                <a:latin typeface="Calibri"/>
                <a:cs typeface="Calibri"/>
              </a:rPr>
              <a:t>road </a:t>
            </a:r>
            <a:r>
              <a:rPr sz="1400" spc="-5" dirty="0">
                <a:latin typeface="Calibri"/>
                <a:cs typeface="Calibri"/>
              </a:rPr>
              <a:t>per minute (1, </a:t>
            </a:r>
            <a:r>
              <a:rPr sz="1400" dirty="0">
                <a:latin typeface="Calibri"/>
                <a:cs typeface="Calibri"/>
              </a:rPr>
              <a:t>2, 3,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etc).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325617" y="4277131"/>
            <a:ext cx="3200400" cy="60960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18415" rIns="0" bIns="0" rtlCol="0">
            <a:spAutoFit/>
          </a:bodyPr>
          <a:lstStyle/>
          <a:p>
            <a:pPr marL="92075" marR="160020">
              <a:lnSpc>
                <a:spcPct val="120000"/>
              </a:lnSpc>
              <a:spcBef>
                <a:spcPts val="145"/>
              </a:spcBef>
            </a:pPr>
            <a:r>
              <a:rPr sz="1400" b="1" spc="-5" dirty="0">
                <a:latin typeface="Calibri"/>
                <a:cs typeface="Calibri"/>
              </a:rPr>
              <a:t>Example: </a:t>
            </a:r>
            <a:r>
              <a:rPr sz="1400" spc="-5" dirty="0">
                <a:latin typeface="Calibri"/>
                <a:cs typeface="Calibri"/>
              </a:rPr>
              <a:t>The </a:t>
            </a:r>
            <a:r>
              <a:rPr sz="1400" spc="-10" dirty="0">
                <a:latin typeface="Calibri"/>
                <a:cs typeface="Calibri"/>
              </a:rPr>
              <a:t>distance </a:t>
            </a:r>
            <a:r>
              <a:rPr sz="1400" dirty="0">
                <a:latin typeface="Calibri"/>
                <a:cs typeface="Calibri"/>
              </a:rPr>
              <a:t>of </a:t>
            </a:r>
            <a:r>
              <a:rPr sz="1400" spc="-5" dirty="0">
                <a:latin typeface="Calibri"/>
                <a:cs typeface="Calibri"/>
              </a:rPr>
              <a:t>students home  </a:t>
            </a:r>
            <a:r>
              <a:rPr sz="1400" spc="-10" dirty="0">
                <a:latin typeface="Calibri"/>
                <a:cs typeface="Calibri"/>
              </a:rPr>
              <a:t>from </a:t>
            </a:r>
            <a:r>
              <a:rPr sz="1400" spc="-15" dirty="0">
                <a:latin typeface="Calibri"/>
                <a:cs typeface="Calibri"/>
              </a:rPr>
              <a:t>University, </a:t>
            </a:r>
            <a:r>
              <a:rPr sz="1400" spc="-20" dirty="0">
                <a:latin typeface="Calibri"/>
                <a:cs typeface="Calibri"/>
              </a:rPr>
              <a:t>Temperature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etc.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707885" y="2412238"/>
            <a:ext cx="160655" cy="315595"/>
          </a:xfrm>
          <a:custGeom>
            <a:avLst/>
            <a:gdLst/>
            <a:ahLst/>
            <a:cxnLst/>
            <a:rect l="l" t="t" r="r" b="b"/>
            <a:pathLst>
              <a:path w="160654" h="315594">
                <a:moveTo>
                  <a:pt x="160147" y="235585"/>
                </a:moveTo>
                <a:lnTo>
                  <a:pt x="0" y="235585"/>
                </a:lnTo>
                <a:lnTo>
                  <a:pt x="80137" y="315594"/>
                </a:lnTo>
                <a:lnTo>
                  <a:pt x="160147" y="235585"/>
                </a:lnTo>
                <a:close/>
              </a:path>
              <a:path w="160654" h="315594">
                <a:moveTo>
                  <a:pt x="120142" y="0"/>
                </a:moveTo>
                <a:lnTo>
                  <a:pt x="40132" y="0"/>
                </a:lnTo>
                <a:lnTo>
                  <a:pt x="40132" y="235585"/>
                </a:lnTo>
                <a:lnTo>
                  <a:pt x="120142" y="235585"/>
                </a:lnTo>
                <a:lnTo>
                  <a:pt x="120142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707885" y="2412238"/>
            <a:ext cx="160655" cy="315595"/>
          </a:xfrm>
          <a:custGeom>
            <a:avLst/>
            <a:gdLst/>
            <a:ahLst/>
            <a:cxnLst/>
            <a:rect l="l" t="t" r="r" b="b"/>
            <a:pathLst>
              <a:path w="160654" h="315594">
                <a:moveTo>
                  <a:pt x="0" y="235585"/>
                </a:moveTo>
                <a:lnTo>
                  <a:pt x="40132" y="235585"/>
                </a:lnTo>
                <a:lnTo>
                  <a:pt x="40132" y="0"/>
                </a:lnTo>
                <a:lnTo>
                  <a:pt x="120142" y="0"/>
                </a:lnTo>
                <a:lnTo>
                  <a:pt x="120142" y="235585"/>
                </a:lnTo>
                <a:lnTo>
                  <a:pt x="160147" y="235585"/>
                </a:lnTo>
                <a:lnTo>
                  <a:pt x="80137" y="315594"/>
                </a:lnTo>
                <a:lnTo>
                  <a:pt x="0" y="235585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7944" y="1209001"/>
            <a:ext cx="8724900" cy="424815"/>
          </a:xfrm>
          <a:custGeom>
            <a:avLst/>
            <a:gdLst/>
            <a:ahLst/>
            <a:cxnLst/>
            <a:rect l="l" t="t" r="r" b="b"/>
            <a:pathLst>
              <a:path w="8724900" h="424814">
                <a:moveTo>
                  <a:pt x="0" y="424726"/>
                </a:moveTo>
                <a:lnTo>
                  <a:pt x="8724900" y="424726"/>
                </a:lnTo>
                <a:lnTo>
                  <a:pt x="8724900" y="0"/>
                </a:lnTo>
                <a:lnTo>
                  <a:pt x="0" y="0"/>
                </a:lnTo>
                <a:lnTo>
                  <a:pt x="0" y="42472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6684" y="1260728"/>
            <a:ext cx="74187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SzPct val="122222"/>
              <a:buFont typeface="Wingdings"/>
              <a:buChar char=""/>
              <a:tabLst>
                <a:tab pos="299720" algn="l"/>
              </a:tabLst>
            </a:pPr>
            <a:r>
              <a:rPr sz="1800" spc="-15" dirty="0">
                <a:solidFill>
                  <a:srgbClr val="C00000"/>
                </a:solidFill>
                <a:latin typeface="Calibri"/>
                <a:cs typeface="Calibri"/>
              </a:rPr>
              <a:t>Data </a:t>
            </a:r>
            <a:r>
              <a:rPr sz="1800" spc="-10" dirty="0">
                <a:latin typeface="Calibri"/>
                <a:cs typeface="Calibri"/>
              </a:rPr>
              <a:t>are </a:t>
            </a:r>
            <a:r>
              <a:rPr sz="1800" spc="-5" dirty="0">
                <a:latin typeface="Calibri"/>
                <a:cs typeface="Calibri"/>
              </a:rPr>
              <a:t>numerical </a:t>
            </a:r>
            <a:r>
              <a:rPr sz="1800" spc="-10" dirty="0">
                <a:latin typeface="Calibri"/>
                <a:cs typeface="Calibri"/>
              </a:rPr>
              <a:t>facts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10" dirty="0">
                <a:latin typeface="Calibri"/>
                <a:cs typeface="Calibri"/>
              </a:rPr>
              <a:t>figures collected from any </a:t>
            </a:r>
            <a:r>
              <a:rPr sz="1800" spc="-5" dirty="0">
                <a:latin typeface="Calibri"/>
                <a:cs typeface="Calibri"/>
              </a:rPr>
              <a:t>field of</a:t>
            </a:r>
            <a:r>
              <a:rPr sz="1800" spc="2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investigation.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9189" y="3263734"/>
            <a:ext cx="621030" cy="42481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64769" rIns="0" bIns="0" rtlCol="0">
            <a:spAutoFit/>
          </a:bodyPr>
          <a:lstStyle/>
          <a:p>
            <a:pPr marL="94615">
              <a:lnSpc>
                <a:spcPct val="100000"/>
              </a:lnSpc>
              <a:spcBef>
                <a:spcPts val="509"/>
              </a:spcBef>
            </a:pPr>
            <a:r>
              <a:rPr sz="1800" spc="-15" dirty="0">
                <a:solidFill>
                  <a:srgbClr val="C00000"/>
                </a:solidFill>
                <a:latin typeface="Calibri"/>
                <a:cs typeface="Calibri"/>
              </a:rPr>
              <a:t>Data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7234" y="2791079"/>
            <a:ext cx="1565275" cy="690880"/>
          </a:xfrm>
          <a:custGeom>
            <a:avLst/>
            <a:gdLst/>
            <a:ahLst/>
            <a:cxnLst/>
            <a:rect l="l" t="t" r="r" b="b"/>
            <a:pathLst>
              <a:path w="1565275" h="690879">
                <a:moveTo>
                  <a:pt x="1529177" y="20875"/>
                </a:moveTo>
                <a:lnTo>
                  <a:pt x="0" y="679195"/>
                </a:lnTo>
                <a:lnTo>
                  <a:pt x="5016" y="690879"/>
                </a:lnTo>
                <a:lnTo>
                  <a:pt x="1534143" y="32553"/>
                </a:lnTo>
                <a:lnTo>
                  <a:pt x="1541636" y="22412"/>
                </a:lnTo>
                <a:lnTo>
                  <a:pt x="1529177" y="20875"/>
                </a:lnTo>
                <a:close/>
              </a:path>
              <a:path w="1565275" h="690879">
                <a:moveTo>
                  <a:pt x="1557549" y="11556"/>
                </a:moveTo>
                <a:lnTo>
                  <a:pt x="1550822" y="11556"/>
                </a:lnTo>
                <a:lnTo>
                  <a:pt x="1555775" y="23240"/>
                </a:lnTo>
                <a:lnTo>
                  <a:pt x="1534143" y="32553"/>
                </a:lnTo>
                <a:lnTo>
                  <a:pt x="1495704" y="84581"/>
                </a:lnTo>
                <a:lnTo>
                  <a:pt x="1493672" y="87375"/>
                </a:lnTo>
                <a:lnTo>
                  <a:pt x="1494307" y="91439"/>
                </a:lnTo>
                <a:lnTo>
                  <a:pt x="1499895" y="95503"/>
                </a:lnTo>
                <a:lnTo>
                  <a:pt x="1503832" y="94995"/>
                </a:lnTo>
                <a:lnTo>
                  <a:pt x="1564792" y="12445"/>
                </a:lnTo>
                <a:lnTo>
                  <a:pt x="1557549" y="11556"/>
                </a:lnTo>
                <a:close/>
              </a:path>
              <a:path w="1565275" h="690879">
                <a:moveTo>
                  <a:pt x="1541636" y="22412"/>
                </a:moveTo>
                <a:lnTo>
                  <a:pt x="1534143" y="32553"/>
                </a:lnTo>
                <a:lnTo>
                  <a:pt x="1554595" y="23748"/>
                </a:lnTo>
                <a:lnTo>
                  <a:pt x="1552473" y="23748"/>
                </a:lnTo>
                <a:lnTo>
                  <a:pt x="1541636" y="22412"/>
                </a:lnTo>
                <a:close/>
              </a:path>
              <a:path w="1565275" h="690879">
                <a:moveTo>
                  <a:pt x="1548155" y="13588"/>
                </a:moveTo>
                <a:lnTo>
                  <a:pt x="1541636" y="22412"/>
                </a:lnTo>
                <a:lnTo>
                  <a:pt x="1552473" y="23748"/>
                </a:lnTo>
                <a:lnTo>
                  <a:pt x="1548155" y="13588"/>
                </a:lnTo>
                <a:close/>
              </a:path>
              <a:path w="1565275" h="690879">
                <a:moveTo>
                  <a:pt x="1551683" y="13588"/>
                </a:moveTo>
                <a:lnTo>
                  <a:pt x="1548155" y="13588"/>
                </a:lnTo>
                <a:lnTo>
                  <a:pt x="1552473" y="23748"/>
                </a:lnTo>
                <a:lnTo>
                  <a:pt x="1554595" y="23748"/>
                </a:lnTo>
                <a:lnTo>
                  <a:pt x="1555775" y="23240"/>
                </a:lnTo>
                <a:lnTo>
                  <a:pt x="1551683" y="13588"/>
                </a:lnTo>
                <a:close/>
              </a:path>
              <a:path w="1565275" h="690879">
                <a:moveTo>
                  <a:pt x="1550822" y="11556"/>
                </a:moveTo>
                <a:lnTo>
                  <a:pt x="1529177" y="20875"/>
                </a:lnTo>
                <a:lnTo>
                  <a:pt x="1541636" y="22412"/>
                </a:lnTo>
                <a:lnTo>
                  <a:pt x="1548155" y="13588"/>
                </a:lnTo>
                <a:lnTo>
                  <a:pt x="1551683" y="13588"/>
                </a:lnTo>
                <a:lnTo>
                  <a:pt x="1550822" y="11556"/>
                </a:lnTo>
                <a:close/>
              </a:path>
              <a:path w="1565275" h="690879">
                <a:moveTo>
                  <a:pt x="1462938" y="0"/>
                </a:moveTo>
                <a:lnTo>
                  <a:pt x="1459763" y="2412"/>
                </a:lnTo>
                <a:lnTo>
                  <a:pt x="1459001" y="9397"/>
                </a:lnTo>
                <a:lnTo>
                  <a:pt x="1461414" y="12572"/>
                </a:lnTo>
                <a:lnTo>
                  <a:pt x="1464970" y="12953"/>
                </a:lnTo>
                <a:lnTo>
                  <a:pt x="1529177" y="20875"/>
                </a:lnTo>
                <a:lnTo>
                  <a:pt x="1550822" y="11556"/>
                </a:lnTo>
                <a:lnTo>
                  <a:pt x="1557549" y="11556"/>
                </a:lnTo>
                <a:lnTo>
                  <a:pt x="1466494" y="381"/>
                </a:lnTo>
                <a:lnTo>
                  <a:pt x="1462938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37196" y="3470275"/>
            <a:ext cx="1565275" cy="701675"/>
          </a:xfrm>
          <a:custGeom>
            <a:avLst/>
            <a:gdLst/>
            <a:ahLst/>
            <a:cxnLst/>
            <a:rect l="l" t="t" r="r" b="b"/>
            <a:pathLst>
              <a:path w="1565275" h="701675">
                <a:moveTo>
                  <a:pt x="1529301" y="681112"/>
                </a:moveTo>
                <a:lnTo>
                  <a:pt x="1461452" y="688975"/>
                </a:lnTo>
                <a:lnTo>
                  <a:pt x="1459039" y="692124"/>
                </a:lnTo>
                <a:lnTo>
                  <a:pt x="1459801" y="699096"/>
                </a:lnTo>
                <a:lnTo>
                  <a:pt x="1462976" y="701586"/>
                </a:lnTo>
                <a:lnTo>
                  <a:pt x="1558149" y="690549"/>
                </a:lnTo>
                <a:lnTo>
                  <a:pt x="1550860" y="690549"/>
                </a:lnTo>
                <a:lnTo>
                  <a:pt x="1529301" y="681112"/>
                </a:lnTo>
                <a:close/>
              </a:path>
              <a:path w="1565275" h="701675">
                <a:moveTo>
                  <a:pt x="1541788" y="679665"/>
                </a:moveTo>
                <a:lnTo>
                  <a:pt x="1529301" y="681112"/>
                </a:lnTo>
                <a:lnTo>
                  <a:pt x="1550860" y="690549"/>
                </a:lnTo>
                <a:lnTo>
                  <a:pt x="1551775" y="688454"/>
                </a:lnTo>
                <a:lnTo>
                  <a:pt x="1548193" y="688454"/>
                </a:lnTo>
                <a:lnTo>
                  <a:pt x="1541788" y="679665"/>
                </a:lnTo>
                <a:close/>
              </a:path>
              <a:path w="1565275" h="701675">
                <a:moveTo>
                  <a:pt x="1500441" y="606247"/>
                </a:moveTo>
                <a:lnTo>
                  <a:pt x="1497647" y="608304"/>
                </a:lnTo>
                <a:lnTo>
                  <a:pt x="1494726" y="610374"/>
                </a:lnTo>
                <a:lnTo>
                  <a:pt x="1494091" y="614349"/>
                </a:lnTo>
                <a:lnTo>
                  <a:pt x="1496250" y="617181"/>
                </a:lnTo>
                <a:lnTo>
                  <a:pt x="1534356" y="669467"/>
                </a:lnTo>
                <a:lnTo>
                  <a:pt x="1555940" y="678916"/>
                </a:lnTo>
                <a:lnTo>
                  <a:pt x="1550860" y="690549"/>
                </a:lnTo>
                <a:lnTo>
                  <a:pt x="1558149" y="690549"/>
                </a:lnTo>
                <a:lnTo>
                  <a:pt x="1564830" y="689775"/>
                </a:lnTo>
                <a:lnTo>
                  <a:pt x="1506537" y="609701"/>
                </a:lnTo>
                <a:lnTo>
                  <a:pt x="1504378" y="606869"/>
                </a:lnTo>
                <a:lnTo>
                  <a:pt x="1500441" y="606247"/>
                </a:lnTo>
                <a:close/>
              </a:path>
              <a:path w="1565275" h="701675">
                <a:moveTo>
                  <a:pt x="1552638" y="678408"/>
                </a:moveTo>
                <a:lnTo>
                  <a:pt x="1541788" y="679665"/>
                </a:lnTo>
                <a:lnTo>
                  <a:pt x="1548193" y="688454"/>
                </a:lnTo>
                <a:lnTo>
                  <a:pt x="1552638" y="678408"/>
                </a:lnTo>
                <a:close/>
              </a:path>
              <a:path w="1565275" h="701675">
                <a:moveTo>
                  <a:pt x="1554780" y="678408"/>
                </a:moveTo>
                <a:lnTo>
                  <a:pt x="1552638" y="678408"/>
                </a:lnTo>
                <a:lnTo>
                  <a:pt x="1548193" y="688454"/>
                </a:lnTo>
                <a:lnTo>
                  <a:pt x="1551775" y="688454"/>
                </a:lnTo>
                <a:lnTo>
                  <a:pt x="1555940" y="678916"/>
                </a:lnTo>
                <a:lnTo>
                  <a:pt x="1554780" y="678408"/>
                </a:lnTo>
                <a:close/>
              </a:path>
              <a:path w="1565275" h="701675">
                <a:moveTo>
                  <a:pt x="5092" y="0"/>
                </a:moveTo>
                <a:lnTo>
                  <a:pt x="0" y="11683"/>
                </a:lnTo>
                <a:lnTo>
                  <a:pt x="1529301" y="681112"/>
                </a:lnTo>
                <a:lnTo>
                  <a:pt x="1541788" y="679665"/>
                </a:lnTo>
                <a:lnTo>
                  <a:pt x="1534356" y="669467"/>
                </a:lnTo>
                <a:lnTo>
                  <a:pt x="5092" y="0"/>
                </a:lnTo>
                <a:close/>
              </a:path>
              <a:path w="1565275" h="701675">
                <a:moveTo>
                  <a:pt x="1534356" y="669467"/>
                </a:moveTo>
                <a:lnTo>
                  <a:pt x="1541788" y="679665"/>
                </a:lnTo>
                <a:lnTo>
                  <a:pt x="1552638" y="678408"/>
                </a:lnTo>
                <a:lnTo>
                  <a:pt x="1554780" y="678408"/>
                </a:lnTo>
                <a:lnTo>
                  <a:pt x="1534356" y="669467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502026" y="2591092"/>
            <a:ext cx="1405890" cy="40259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64769" rIns="0" bIns="0" rtlCol="0">
            <a:spAutoFit/>
          </a:bodyPr>
          <a:lstStyle/>
          <a:p>
            <a:pPr marL="97790">
              <a:lnSpc>
                <a:spcPct val="100000"/>
              </a:lnSpc>
              <a:spcBef>
                <a:spcPts val="509"/>
              </a:spcBef>
            </a:pPr>
            <a:r>
              <a:rPr sz="1800" spc="-5" dirty="0">
                <a:solidFill>
                  <a:srgbClr val="C00000"/>
                </a:solidFill>
                <a:latin typeface="Calibri"/>
                <a:cs typeface="Calibri"/>
              </a:rPr>
              <a:t>Primary</a:t>
            </a:r>
            <a:r>
              <a:rPr sz="1800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C00000"/>
                </a:solidFill>
                <a:latin typeface="Calibri"/>
                <a:cs typeface="Calibri"/>
              </a:rPr>
              <a:t>Data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02026" y="3848227"/>
            <a:ext cx="1652270" cy="40259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64769" rIns="0" bIns="0" rtlCol="0">
            <a:spAutoFit/>
          </a:bodyPr>
          <a:lstStyle/>
          <a:p>
            <a:pPr marL="99695">
              <a:lnSpc>
                <a:spcPct val="100000"/>
              </a:lnSpc>
              <a:spcBef>
                <a:spcPts val="509"/>
              </a:spcBef>
            </a:pPr>
            <a:r>
              <a:rPr sz="1800" spc="-5" dirty="0">
                <a:solidFill>
                  <a:srgbClr val="C00000"/>
                </a:solidFill>
                <a:latin typeface="Calibri"/>
                <a:cs typeface="Calibri"/>
              </a:rPr>
              <a:t>Secondary</a:t>
            </a:r>
            <a:r>
              <a:rPr sz="1800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C00000"/>
                </a:solidFill>
                <a:latin typeface="Calibri"/>
                <a:cs typeface="Calibri"/>
              </a:rPr>
              <a:t>Data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907663" y="2780664"/>
            <a:ext cx="861060" cy="0"/>
          </a:xfrm>
          <a:custGeom>
            <a:avLst/>
            <a:gdLst/>
            <a:ahLst/>
            <a:cxnLst/>
            <a:rect l="l" t="t" r="r" b="b"/>
            <a:pathLst>
              <a:path w="861060">
                <a:moveTo>
                  <a:pt x="0" y="0"/>
                </a:moveTo>
                <a:lnTo>
                  <a:pt x="860933" y="0"/>
                </a:lnTo>
              </a:path>
            </a:pathLst>
          </a:custGeom>
          <a:ln w="45719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07663" y="2757804"/>
            <a:ext cx="861060" cy="45720"/>
          </a:xfrm>
          <a:custGeom>
            <a:avLst/>
            <a:gdLst/>
            <a:ahLst/>
            <a:cxnLst/>
            <a:rect l="l" t="t" r="r" b="b"/>
            <a:pathLst>
              <a:path w="861060" h="45719">
                <a:moveTo>
                  <a:pt x="0" y="11430"/>
                </a:moveTo>
                <a:lnTo>
                  <a:pt x="838073" y="11430"/>
                </a:lnTo>
                <a:lnTo>
                  <a:pt x="838073" y="0"/>
                </a:lnTo>
                <a:lnTo>
                  <a:pt x="860933" y="22859"/>
                </a:lnTo>
                <a:lnTo>
                  <a:pt x="838073" y="45719"/>
                </a:lnTo>
                <a:lnTo>
                  <a:pt x="838073" y="34289"/>
                </a:lnTo>
                <a:lnTo>
                  <a:pt x="0" y="34289"/>
                </a:lnTo>
                <a:lnTo>
                  <a:pt x="0" y="1143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54423" y="4049509"/>
            <a:ext cx="614680" cy="0"/>
          </a:xfrm>
          <a:custGeom>
            <a:avLst/>
            <a:gdLst/>
            <a:ahLst/>
            <a:cxnLst/>
            <a:rect l="l" t="t" r="r" b="b"/>
            <a:pathLst>
              <a:path w="614679">
                <a:moveTo>
                  <a:pt x="0" y="0"/>
                </a:moveTo>
                <a:lnTo>
                  <a:pt x="614172" y="0"/>
                </a:lnTo>
              </a:path>
            </a:pathLst>
          </a:custGeom>
          <a:ln w="4572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154423" y="4026649"/>
            <a:ext cx="614680" cy="45720"/>
          </a:xfrm>
          <a:custGeom>
            <a:avLst/>
            <a:gdLst/>
            <a:ahLst/>
            <a:cxnLst/>
            <a:rect l="l" t="t" r="r" b="b"/>
            <a:pathLst>
              <a:path w="614679" h="45720">
                <a:moveTo>
                  <a:pt x="0" y="11430"/>
                </a:moveTo>
                <a:lnTo>
                  <a:pt x="591312" y="11430"/>
                </a:lnTo>
                <a:lnTo>
                  <a:pt x="591312" y="0"/>
                </a:lnTo>
                <a:lnTo>
                  <a:pt x="614172" y="22860"/>
                </a:lnTo>
                <a:lnTo>
                  <a:pt x="591312" y="45720"/>
                </a:lnTo>
                <a:lnTo>
                  <a:pt x="591312" y="34290"/>
                </a:lnTo>
                <a:lnTo>
                  <a:pt x="0" y="34290"/>
                </a:lnTo>
                <a:lnTo>
                  <a:pt x="0" y="1143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879340" y="2319312"/>
            <a:ext cx="3999229" cy="95440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92075" marR="254000">
              <a:lnSpc>
                <a:spcPct val="100000"/>
              </a:lnSpc>
              <a:spcBef>
                <a:spcPts val="275"/>
              </a:spcBef>
            </a:pPr>
            <a:r>
              <a:rPr sz="1400" spc="-5" dirty="0">
                <a:latin typeface="Calibri"/>
                <a:cs typeface="Calibri"/>
              </a:rPr>
              <a:t>Obtained </a:t>
            </a:r>
            <a:r>
              <a:rPr sz="1400" spc="-10" dirty="0">
                <a:latin typeface="Calibri"/>
                <a:cs typeface="Calibri"/>
              </a:rPr>
              <a:t>by </a:t>
            </a:r>
            <a:r>
              <a:rPr sz="1400" b="1" i="1" spc="-5" dirty="0">
                <a:solidFill>
                  <a:srgbClr val="C00000"/>
                </a:solidFill>
                <a:latin typeface="Calibri"/>
                <a:cs typeface="Calibri"/>
              </a:rPr>
              <a:t>Direct </a:t>
            </a:r>
            <a:r>
              <a:rPr sz="1400" b="1" i="1" dirty="0">
                <a:solidFill>
                  <a:srgbClr val="C00000"/>
                </a:solidFill>
                <a:latin typeface="Calibri"/>
                <a:cs typeface="Calibri"/>
              </a:rPr>
              <a:t>observation</a:t>
            </a:r>
            <a:r>
              <a:rPr sz="1400" dirty="0">
                <a:latin typeface="Calibri"/>
                <a:cs typeface="Calibri"/>
              </a:rPr>
              <a:t>. </a:t>
            </a:r>
            <a:r>
              <a:rPr sz="1400" spc="-5" dirty="0">
                <a:latin typeface="Calibri"/>
                <a:cs typeface="Calibri"/>
              </a:rPr>
              <a:t>Some methods </a:t>
            </a:r>
            <a:r>
              <a:rPr sz="1400" spc="-10" dirty="0">
                <a:latin typeface="Calibri"/>
                <a:cs typeface="Calibri"/>
              </a:rPr>
              <a:t>to  </a:t>
            </a:r>
            <a:r>
              <a:rPr sz="1400" spc="-5" dirty="0">
                <a:latin typeface="Calibri"/>
                <a:cs typeface="Calibri"/>
              </a:rPr>
              <a:t>collect </a:t>
            </a:r>
            <a:r>
              <a:rPr sz="1400" dirty="0">
                <a:latin typeface="Calibri"/>
                <a:cs typeface="Calibri"/>
              </a:rPr>
              <a:t>primary </a:t>
            </a:r>
            <a:r>
              <a:rPr sz="1400" spc="-10" dirty="0">
                <a:latin typeface="Calibri"/>
                <a:cs typeface="Calibri"/>
              </a:rPr>
              <a:t>data are </a:t>
            </a: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Observation method  Interview</a:t>
            </a:r>
            <a:r>
              <a:rPr sz="1400" b="1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method</a:t>
            </a:r>
            <a:endParaRPr sz="140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</a:pP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Through questionnaires</a:t>
            </a:r>
            <a:r>
              <a:rPr sz="1400" b="1" spc="-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C00000"/>
                </a:solidFill>
                <a:latin typeface="Calibri"/>
                <a:cs typeface="Calibri"/>
              </a:rPr>
              <a:t>etc.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795520" y="1633727"/>
            <a:ext cx="0" cy="3510279"/>
          </a:xfrm>
          <a:custGeom>
            <a:avLst/>
            <a:gdLst/>
            <a:ahLst/>
            <a:cxnLst/>
            <a:rect l="l" t="t" r="r" b="b"/>
            <a:pathLst>
              <a:path h="3510279">
                <a:moveTo>
                  <a:pt x="0" y="0"/>
                </a:moveTo>
                <a:lnTo>
                  <a:pt x="0" y="3509771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879340" y="3595306"/>
            <a:ext cx="3999229" cy="73914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92075" marR="241935">
              <a:lnSpc>
                <a:spcPct val="100000"/>
              </a:lnSpc>
              <a:spcBef>
                <a:spcPts val="275"/>
              </a:spcBef>
            </a:pPr>
            <a:r>
              <a:rPr sz="1400" spc="-5" dirty="0">
                <a:latin typeface="Calibri"/>
                <a:cs typeface="Calibri"/>
              </a:rPr>
              <a:t>Obtained </a:t>
            </a:r>
            <a:r>
              <a:rPr sz="1400" spc="-10" dirty="0">
                <a:latin typeface="Calibri"/>
                <a:cs typeface="Calibri"/>
              </a:rPr>
              <a:t>from </a:t>
            </a:r>
            <a:r>
              <a:rPr sz="1400" b="1" i="1" dirty="0">
                <a:solidFill>
                  <a:srgbClr val="C00000"/>
                </a:solidFill>
                <a:latin typeface="Calibri"/>
                <a:cs typeface="Calibri"/>
              </a:rPr>
              <a:t>published </a:t>
            </a:r>
            <a:r>
              <a:rPr sz="1400" b="1" i="1" spc="-5" dirty="0">
                <a:solidFill>
                  <a:srgbClr val="C00000"/>
                </a:solidFill>
                <a:latin typeface="Calibri"/>
                <a:cs typeface="Calibri"/>
              </a:rPr>
              <a:t>or </a:t>
            </a:r>
            <a:r>
              <a:rPr sz="1400" b="1" i="1" dirty="0">
                <a:solidFill>
                  <a:srgbClr val="C00000"/>
                </a:solidFill>
                <a:latin typeface="Calibri"/>
                <a:cs typeface="Calibri"/>
              </a:rPr>
              <a:t>utilized data</a:t>
            </a:r>
            <a:r>
              <a:rPr sz="1400" dirty="0">
                <a:latin typeface="Calibri"/>
                <a:cs typeface="Calibri"/>
              </a:rPr>
              <a:t>.  </a:t>
            </a:r>
            <a:r>
              <a:rPr sz="1400" spc="-5" dirty="0">
                <a:latin typeface="Calibri"/>
                <a:cs typeface="Calibri"/>
              </a:rPr>
              <a:t>Secondary </a:t>
            </a:r>
            <a:r>
              <a:rPr sz="1400" spc="-10" dirty="0">
                <a:latin typeface="Calibri"/>
                <a:cs typeface="Calibri"/>
              </a:rPr>
              <a:t>data </a:t>
            </a:r>
            <a:r>
              <a:rPr sz="1400" spc="-5" dirty="0">
                <a:latin typeface="Calibri"/>
                <a:cs typeface="Calibri"/>
              </a:rPr>
              <a:t>can be collected </a:t>
            </a:r>
            <a:r>
              <a:rPr sz="1400" spc="-10" dirty="0">
                <a:latin typeface="Calibri"/>
                <a:cs typeface="Calibri"/>
              </a:rPr>
              <a:t>from </a:t>
            </a: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publications  newspapers, reports</a:t>
            </a:r>
            <a:r>
              <a:rPr sz="1400" b="1" spc="-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C00000"/>
                </a:solidFill>
                <a:latin typeface="Calibri"/>
                <a:cs typeface="Calibri"/>
              </a:rPr>
              <a:t>etc.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618609" y="578446"/>
            <a:ext cx="4450715" cy="504190"/>
          </a:xfrm>
          <a:custGeom>
            <a:avLst/>
            <a:gdLst/>
            <a:ahLst/>
            <a:cxnLst/>
            <a:rect l="l" t="t" r="r" b="b"/>
            <a:pathLst>
              <a:path w="4450715" h="504190">
                <a:moveTo>
                  <a:pt x="0" y="503847"/>
                </a:moveTo>
                <a:lnTo>
                  <a:pt x="4450715" y="503847"/>
                </a:lnTo>
                <a:lnTo>
                  <a:pt x="4450715" y="0"/>
                </a:lnTo>
                <a:lnTo>
                  <a:pt x="0" y="0"/>
                </a:lnTo>
                <a:lnTo>
                  <a:pt x="0" y="503847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446776" y="469391"/>
            <a:ext cx="2820924" cy="8153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783068" y="469391"/>
            <a:ext cx="568451" cy="8153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5663565" y="550545"/>
            <a:ext cx="2361565" cy="467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spc="-15" dirty="0"/>
              <a:t>Data </a:t>
            </a:r>
            <a:r>
              <a:rPr sz="2900" dirty="0"/>
              <a:t>and</a:t>
            </a:r>
            <a:r>
              <a:rPr sz="2900" spc="-90" dirty="0"/>
              <a:t> </a:t>
            </a:r>
            <a:r>
              <a:rPr sz="2900" spc="-20" dirty="0"/>
              <a:t>Types</a:t>
            </a:r>
            <a:endParaRPr sz="2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06721" y="233273"/>
            <a:ext cx="4563110" cy="858519"/>
          </a:xfrm>
          <a:custGeom>
            <a:avLst/>
            <a:gdLst/>
            <a:ahLst/>
            <a:cxnLst/>
            <a:rect l="l" t="t" r="r" b="b"/>
            <a:pathLst>
              <a:path w="4563109" h="858519">
                <a:moveTo>
                  <a:pt x="0" y="858418"/>
                </a:moveTo>
                <a:lnTo>
                  <a:pt x="4562729" y="858418"/>
                </a:lnTo>
                <a:lnTo>
                  <a:pt x="4562729" y="0"/>
                </a:lnTo>
                <a:lnTo>
                  <a:pt x="0" y="0"/>
                </a:lnTo>
                <a:lnTo>
                  <a:pt x="0" y="858418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53128" y="335279"/>
            <a:ext cx="4690872" cy="7894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677656" y="335279"/>
            <a:ext cx="466344" cy="7894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445635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Types </a:t>
            </a:r>
            <a:r>
              <a:rPr spc="-5" dirty="0"/>
              <a:t>of </a:t>
            </a:r>
            <a:r>
              <a:rPr spc="-10" dirty="0"/>
              <a:t>variables with</a:t>
            </a:r>
            <a:r>
              <a:rPr spc="75" dirty="0"/>
              <a:t> </a:t>
            </a:r>
            <a:r>
              <a:rPr spc="-15" dirty="0"/>
              <a:t>Level</a:t>
            </a:r>
          </a:p>
        </p:txBody>
      </p:sp>
      <p:sp>
        <p:nvSpPr>
          <p:cNvPr id="6" name="object 6"/>
          <p:cNvSpPr/>
          <p:nvPr/>
        </p:nvSpPr>
        <p:spPr>
          <a:xfrm>
            <a:off x="203136" y="1315237"/>
            <a:ext cx="5038725" cy="34956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428239" y="2829179"/>
            <a:ext cx="372110" cy="1155700"/>
          </a:xfrm>
          <a:custGeom>
            <a:avLst/>
            <a:gdLst/>
            <a:ahLst/>
            <a:cxnLst/>
            <a:rect l="l" t="t" r="r" b="b"/>
            <a:pathLst>
              <a:path w="372110" h="1155700">
                <a:moveTo>
                  <a:pt x="0" y="1155598"/>
                </a:moveTo>
                <a:lnTo>
                  <a:pt x="72395" y="1153162"/>
                </a:lnTo>
                <a:lnTo>
                  <a:pt x="131492" y="1146519"/>
                </a:lnTo>
                <a:lnTo>
                  <a:pt x="171324" y="1136669"/>
                </a:lnTo>
                <a:lnTo>
                  <a:pt x="185928" y="1124610"/>
                </a:lnTo>
                <a:lnTo>
                  <a:pt x="185928" y="608838"/>
                </a:lnTo>
                <a:lnTo>
                  <a:pt x="200531" y="596763"/>
                </a:lnTo>
                <a:lnTo>
                  <a:pt x="240363" y="586914"/>
                </a:lnTo>
                <a:lnTo>
                  <a:pt x="299460" y="580280"/>
                </a:lnTo>
                <a:lnTo>
                  <a:pt x="371856" y="577850"/>
                </a:lnTo>
                <a:lnTo>
                  <a:pt x="299460" y="575401"/>
                </a:lnTo>
                <a:lnTo>
                  <a:pt x="240363" y="568737"/>
                </a:lnTo>
                <a:lnTo>
                  <a:pt x="200531" y="558883"/>
                </a:lnTo>
                <a:lnTo>
                  <a:pt x="185928" y="546862"/>
                </a:lnTo>
                <a:lnTo>
                  <a:pt x="185928" y="30987"/>
                </a:lnTo>
                <a:lnTo>
                  <a:pt x="171324" y="18913"/>
                </a:lnTo>
                <a:lnTo>
                  <a:pt x="131492" y="9064"/>
                </a:lnTo>
                <a:lnTo>
                  <a:pt x="72395" y="2430"/>
                </a:lnTo>
                <a:lnTo>
                  <a:pt x="0" y="0"/>
                </a:lnTo>
              </a:path>
            </a:pathLst>
          </a:custGeom>
          <a:ln w="28575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3408049"/>
            <a:ext cx="341630" cy="577215"/>
          </a:xfrm>
          <a:custGeom>
            <a:avLst/>
            <a:gdLst/>
            <a:ahLst/>
            <a:cxnLst/>
            <a:rect l="l" t="t" r="r" b="b"/>
            <a:pathLst>
              <a:path w="341630" h="577214">
                <a:moveTo>
                  <a:pt x="341401" y="576714"/>
                </a:moveTo>
                <a:lnTo>
                  <a:pt x="269043" y="574280"/>
                </a:lnTo>
                <a:lnTo>
                  <a:pt x="209956" y="567642"/>
                </a:lnTo>
                <a:lnTo>
                  <a:pt x="170119" y="557796"/>
                </a:lnTo>
                <a:lnTo>
                  <a:pt x="155511" y="545739"/>
                </a:lnTo>
                <a:lnTo>
                  <a:pt x="155511" y="29967"/>
                </a:lnTo>
                <a:lnTo>
                  <a:pt x="140902" y="17892"/>
                </a:lnTo>
                <a:lnTo>
                  <a:pt x="101064" y="8043"/>
                </a:lnTo>
                <a:lnTo>
                  <a:pt x="41975" y="1410"/>
                </a:lnTo>
                <a:lnTo>
                  <a:pt x="0" y="0"/>
                </a:lnTo>
              </a:path>
            </a:pathLst>
          </a:custGeom>
          <a:ln w="28575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2829179"/>
            <a:ext cx="341630" cy="577215"/>
          </a:xfrm>
          <a:custGeom>
            <a:avLst/>
            <a:gdLst/>
            <a:ahLst/>
            <a:cxnLst/>
            <a:rect l="l" t="t" r="r" b="b"/>
            <a:pathLst>
              <a:path w="341630" h="577214">
                <a:moveTo>
                  <a:pt x="0" y="576821"/>
                </a:moveTo>
                <a:lnTo>
                  <a:pt x="41975" y="575401"/>
                </a:lnTo>
                <a:lnTo>
                  <a:pt x="101064" y="568737"/>
                </a:lnTo>
                <a:lnTo>
                  <a:pt x="140902" y="558883"/>
                </a:lnTo>
                <a:lnTo>
                  <a:pt x="155511" y="546862"/>
                </a:lnTo>
                <a:lnTo>
                  <a:pt x="155511" y="30987"/>
                </a:lnTo>
                <a:lnTo>
                  <a:pt x="170119" y="18913"/>
                </a:lnTo>
                <a:lnTo>
                  <a:pt x="209956" y="9064"/>
                </a:lnTo>
                <a:lnTo>
                  <a:pt x="269043" y="2430"/>
                </a:lnTo>
                <a:lnTo>
                  <a:pt x="341401" y="0"/>
                </a:lnTo>
              </a:path>
            </a:pathLst>
          </a:custGeom>
          <a:ln w="28575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29026" y="2829179"/>
            <a:ext cx="372110" cy="1155700"/>
          </a:xfrm>
          <a:custGeom>
            <a:avLst/>
            <a:gdLst/>
            <a:ahLst/>
            <a:cxnLst/>
            <a:rect l="l" t="t" r="r" b="b"/>
            <a:pathLst>
              <a:path w="372110" h="1155700">
                <a:moveTo>
                  <a:pt x="371856" y="1155598"/>
                </a:moveTo>
                <a:lnTo>
                  <a:pt x="299460" y="1153162"/>
                </a:lnTo>
                <a:lnTo>
                  <a:pt x="240363" y="1146519"/>
                </a:lnTo>
                <a:lnTo>
                  <a:pt x="200531" y="1136669"/>
                </a:lnTo>
                <a:lnTo>
                  <a:pt x="185928" y="1124610"/>
                </a:lnTo>
                <a:lnTo>
                  <a:pt x="185928" y="608838"/>
                </a:lnTo>
                <a:lnTo>
                  <a:pt x="171324" y="596763"/>
                </a:lnTo>
                <a:lnTo>
                  <a:pt x="131492" y="586914"/>
                </a:lnTo>
                <a:lnTo>
                  <a:pt x="72395" y="580280"/>
                </a:lnTo>
                <a:lnTo>
                  <a:pt x="0" y="577850"/>
                </a:lnTo>
                <a:lnTo>
                  <a:pt x="72395" y="575401"/>
                </a:lnTo>
                <a:lnTo>
                  <a:pt x="131492" y="568737"/>
                </a:lnTo>
                <a:lnTo>
                  <a:pt x="171324" y="558883"/>
                </a:lnTo>
                <a:lnTo>
                  <a:pt x="185928" y="546862"/>
                </a:lnTo>
                <a:lnTo>
                  <a:pt x="185928" y="30987"/>
                </a:lnTo>
                <a:lnTo>
                  <a:pt x="200531" y="18913"/>
                </a:lnTo>
                <a:lnTo>
                  <a:pt x="240363" y="9064"/>
                </a:lnTo>
                <a:lnTo>
                  <a:pt x="299460" y="2430"/>
                </a:lnTo>
                <a:lnTo>
                  <a:pt x="371856" y="0"/>
                </a:lnTo>
              </a:path>
            </a:pathLst>
          </a:custGeom>
          <a:ln w="28575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84571" y="2829179"/>
            <a:ext cx="372110" cy="1155700"/>
          </a:xfrm>
          <a:custGeom>
            <a:avLst/>
            <a:gdLst/>
            <a:ahLst/>
            <a:cxnLst/>
            <a:rect l="l" t="t" r="r" b="b"/>
            <a:pathLst>
              <a:path w="372110" h="1155700">
                <a:moveTo>
                  <a:pt x="0" y="1155585"/>
                </a:moveTo>
                <a:lnTo>
                  <a:pt x="72342" y="1153151"/>
                </a:lnTo>
                <a:lnTo>
                  <a:pt x="131444" y="1146513"/>
                </a:lnTo>
                <a:lnTo>
                  <a:pt x="171307" y="1136667"/>
                </a:lnTo>
                <a:lnTo>
                  <a:pt x="185927" y="1124610"/>
                </a:lnTo>
                <a:lnTo>
                  <a:pt x="185800" y="608838"/>
                </a:lnTo>
                <a:lnTo>
                  <a:pt x="200421" y="596763"/>
                </a:lnTo>
                <a:lnTo>
                  <a:pt x="240284" y="586914"/>
                </a:lnTo>
                <a:lnTo>
                  <a:pt x="299386" y="580280"/>
                </a:lnTo>
                <a:lnTo>
                  <a:pt x="371728" y="577850"/>
                </a:lnTo>
                <a:lnTo>
                  <a:pt x="299386" y="575401"/>
                </a:lnTo>
                <a:lnTo>
                  <a:pt x="240284" y="568737"/>
                </a:lnTo>
                <a:lnTo>
                  <a:pt x="200421" y="558883"/>
                </a:lnTo>
                <a:lnTo>
                  <a:pt x="185800" y="546862"/>
                </a:lnTo>
                <a:lnTo>
                  <a:pt x="185800" y="30987"/>
                </a:lnTo>
                <a:lnTo>
                  <a:pt x="171199" y="18913"/>
                </a:lnTo>
                <a:lnTo>
                  <a:pt x="131381" y="9064"/>
                </a:lnTo>
                <a:lnTo>
                  <a:pt x="72322" y="2430"/>
                </a:lnTo>
                <a:lnTo>
                  <a:pt x="0" y="0"/>
                </a:lnTo>
              </a:path>
            </a:pathLst>
          </a:custGeom>
          <a:ln w="28575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1401" y="2829179"/>
            <a:ext cx="2087245" cy="0"/>
          </a:xfrm>
          <a:custGeom>
            <a:avLst/>
            <a:gdLst/>
            <a:ahLst/>
            <a:cxnLst/>
            <a:rect l="l" t="t" r="r" b="b"/>
            <a:pathLst>
              <a:path w="2087245">
                <a:moveTo>
                  <a:pt x="0" y="0"/>
                </a:moveTo>
                <a:lnTo>
                  <a:pt x="2086838" y="0"/>
                </a:lnTo>
              </a:path>
            </a:pathLst>
          </a:custGeom>
          <a:ln w="28575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1401" y="3984764"/>
            <a:ext cx="2087245" cy="0"/>
          </a:xfrm>
          <a:custGeom>
            <a:avLst/>
            <a:gdLst/>
            <a:ahLst/>
            <a:cxnLst/>
            <a:rect l="l" t="t" r="r" b="b"/>
            <a:pathLst>
              <a:path w="2087245">
                <a:moveTo>
                  <a:pt x="0" y="0"/>
                </a:moveTo>
                <a:lnTo>
                  <a:pt x="2086838" y="0"/>
                </a:lnTo>
              </a:path>
            </a:pathLst>
          </a:custGeom>
          <a:ln w="28575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00882" y="2829179"/>
            <a:ext cx="2084070" cy="0"/>
          </a:xfrm>
          <a:custGeom>
            <a:avLst/>
            <a:gdLst/>
            <a:ahLst/>
            <a:cxnLst/>
            <a:rect l="l" t="t" r="r" b="b"/>
            <a:pathLst>
              <a:path w="2084070">
                <a:moveTo>
                  <a:pt x="0" y="0"/>
                </a:moveTo>
                <a:lnTo>
                  <a:pt x="2083689" y="0"/>
                </a:lnTo>
              </a:path>
            </a:pathLst>
          </a:custGeom>
          <a:ln w="28575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00882" y="3984764"/>
            <a:ext cx="2084070" cy="635"/>
          </a:xfrm>
          <a:custGeom>
            <a:avLst/>
            <a:gdLst/>
            <a:ahLst/>
            <a:cxnLst/>
            <a:rect l="l" t="t" r="r" b="b"/>
            <a:pathLst>
              <a:path w="2084070" h="635">
                <a:moveTo>
                  <a:pt x="0" y="12"/>
                </a:moveTo>
                <a:lnTo>
                  <a:pt x="2083689" y="0"/>
                </a:lnTo>
              </a:path>
            </a:pathLst>
          </a:custGeom>
          <a:ln w="28575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06851" y="4169664"/>
            <a:ext cx="2179320" cy="7726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166110" y="4230115"/>
            <a:ext cx="177355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600" b="1" spc="-10" dirty="0">
                <a:solidFill>
                  <a:srgbClr val="404040"/>
                </a:solidFill>
                <a:latin typeface="Calibri"/>
                <a:cs typeface="Calibri"/>
              </a:rPr>
              <a:t>Discrete Data</a:t>
            </a:r>
            <a:r>
              <a:rPr sz="1600" b="1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404040"/>
                </a:solidFill>
                <a:latin typeface="Calibri"/>
                <a:cs typeface="Calibri"/>
              </a:rPr>
              <a:t>or</a:t>
            </a:r>
            <a:endParaRPr sz="1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600" b="1" spc="-10" dirty="0">
                <a:solidFill>
                  <a:srgbClr val="404040"/>
                </a:solidFill>
                <a:latin typeface="Calibri"/>
                <a:cs typeface="Calibri"/>
              </a:rPr>
              <a:t>Continuous Data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57783" y="4163567"/>
            <a:ext cx="1624584" cy="7665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715162" y="4221276"/>
            <a:ext cx="116459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404040"/>
                </a:solidFill>
                <a:latin typeface="Calibri"/>
                <a:cs typeface="Calibri"/>
              </a:rPr>
              <a:t>1.</a:t>
            </a:r>
            <a:r>
              <a:rPr sz="1600" b="1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404040"/>
                </a:solidFill>
                <a:latin typeface="Calibri"/>
                <a:cs typeface="Calibri"/>
              </a:rPr>
              <a:t>Categorical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404040"/>
                </a:solidFill>
                <a:latin typeface="Calibri"/>
                <a:cs typeface="Calibri"/>
              </a:rPr>
              <a:t>Data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907785" y="1276350"/>
            <a:ext cx="2519045" cy="1552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So, there </a:t>
            </a:r>
            <a:r>
              <a:rPr sz="1800" b="1" spc="-10" dirty="0">
                <a:latin typeface="Calibri"/>
                <a:cs typeface="Calibri"/>
              </a:rPr>
              <a:t>are four </a:t>
            </a:r>
            <a:r>
              <a:rPr sz="1800" b="1" spc="-5" dirty="0">
                <a:latin typeface="Calibri"/>
                <a:cs typeface="Calibri"/>
              </a:rPr>
              <a:t>levels</a:t>
            </a:r>
            <a:r>
              <a:rPr sz="1800" b="1" spc="-7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  </a:t>
            </a:r>
            <a:r>
              <a:rPr sz="1800" b="1" spc="-5" dirty="0">
                <a:latin typeface="Calibri"/>
                <a:cs typeface="Calibri"/>
              </a:rPr>
              <a:t>measurements:</a:t>
            </a:r>
            <a:endParaRPr sz="1800">
              <a:latin typeface="Calibri"/>
              <a:cs typeface="Calibri"/>
            </a:endParaRPr>
          </a:p>
          <a:p>
            <a:pPr marL="215265" indent="-202565">
              <a:lnSpc>
                <a:spcPct val="100000"/>
              </a:lnSpc>
              <a:spcBef>
                <a:spcPts val="20"/>
              </a:spcBef>
              <a:buFont typeface="Calibri"/>
              <a:buAutoNum type="arabicPeriod"/>
              <a:tabLst>
                <a:tab pos="215900" algn="l"/>
              </a:tabLst>
            </a:pPr>
            <a:r>
              <a:rPr sz="1600" spc="-5" dirty="0">
                <a:latin typeface="Calibri"/>
                <a:cs typeface="Calibri"/>
              </a:rPr>
              <a:t>Nominal </a:t>
            </a:r>
            <a:r>
              <a:rPr sz="1600" spc="-10" dirty="0">
                <a:latin typeface="Calibri"/>
                <a:cs typeface="Calibri"/>
              </a:rPr>
              <a:t>level data.</a:t>
            </a:r>
            <a:endParaRPr sz="1600">
              <a:latin typeface="Calibri"/>
              <a:cs typeface="Calibri"/>
            </a:endParaRPr>
          </a:p>
          <a:p>
            <a:pPr marL="212090" indent="-199390">
              <a:lnSpc>
                <a:spcPct val="100000"/>
              </a:lnSpc>
              <a:buAutoNum type="arabicPeriod"/>
              <a:tabLst>
                <a:tab pos="212725" algn="l"/>
              </a:tabLst>
            </a:pPr>
            <a:r>
              <a:rPr sz="1600" spc="-10" dirty="0">
                <a:latin typeface="Calibri"/>
                <a:cs typeface="Calibri"/>
              </a:rPr>
              <a:t>Ordinal level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data</a:t>
            </a:r>
            <a:endParaRPr sz="1600">
              <a:latin typeface="Calibri"/>
              <a:cs typeface="Calibri"/>
            </a:endParaRPr>
          </a:p>
          <a:p>
            <a:pPr marL="212090" indent="-199390">
              <a:lnSpc>
                <a:spcPct val="100000"/>
              </a:lnSpc>
              <a:buAutoNum type="arabicPeriod"/>
              <a:tabLst>
                <a:tab pos="212725" algn="l"/>
              </a:tabLst>
            </a:pPr>
            <a:r>
              <a:rPr sz="1600" spc="-10" dirty="0">
                <a:latin typeface="Calibri"/>
                <a:cs typeface="Calibri"/>
              </a:rPr>
              <a:t>Interval level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data</a:t>
            </a:r>
            <a:endParaRPr sz="1600">
              <a:latin typeface="Calibri"/>
              <a:cs typeface="Calibri"/>
            </a:endParaRPr>
          </a:p>
          <a:p>
            <a:pPr marL="212090" indent="-199390">
              <a:lnSpc>
                <a:spcPct val="100000"/>
              </a:lnSpc>
              <a:buAutoNum type="arabicPeriod"/>
              <a:tabLst>
                <a:tab pos="212725" algn="l"/>
              </a:tabLst>
            </a:pPr>
            <a:r>
              <a:rPr sz="1600" spc="-5" dirty="0">
                <a:latin typeface="Calibri"/>
                <a:cs typeface="Calibri"/>
              </a:rPr>
              <a:t>Ratio </a:t>
            </a:r>
            <a:r>
              <a:rPr sz="1600" spc="-10" dirty="0">
                <a:latin typeface="Calibri"/>
                <a:cs typeface="Calibri"/>
              </a:rPr>
              <a:t>level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data.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06721" y="233273"/>
            <a:ext cx="4563110" cy="858519"/>
          </a:xfrm>
          <a:custGeom>
            <a:avLst/>
            <a:gdLst/>
            <a:ahLst/>
            <a:cxnLst/>
            <a:rect l="l" t="t" r="r" b="b"/>
            <a:pathLst>
              <a:path w="4563109" h="858519">
                <a:moveTo>
                  <a:pt x="0" y="858418"/>
                </a:moveTo>
                <a:lnTo>
                  <a:pt x="4562729" y="858418"/>
                </a:lnTo>
                <a:lnTo>
                  <a:pt x="4562729" y="0"/>
                </a:lnTo>
                <a:lnTo>
                  <a:pt x="0" y="0"/>
                </a:lnTo>
                <a:lnTo>
                  <a:pt x="0" y="858418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53128" y="335279"/>
            <a:ext cx="4690872" cy="7894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677656" y="335279"/>
            <a:ext cx="466344" cy="7894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445635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Types </a:t>
            </a:r>
            <a:r>
              <a:rPr spc="-5" dirty="0"/>
              <a:t>of </a:t>
            </a:r>
            <a:r>
              <a:rPr spc="-10" dirty="0"/>
              <a:t>variables with</a:t>
            </a:r>
            <a:r>
              <a:rPr spc="75" dirty="0"/>
              <a:t> </a:t>
            </a:r>
            <a:r>
              <a:rPr spc="-15" dirty="0"/>
              <a:t>Level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22033" y="1401330"/>
            <a:ext cx="3799840" cy="90487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19050" rIns="0" bIns="0" rtlCol="0">
            <a:spAutoFit/>
          </a:bodyPr>
          <a:lstStyle/>
          <a:p>
            <a:pPr marL="269240" marR="81280" indent="-172085" algn="just">
              <a:lnSpc>
                <a:spcPct val="110100"/>
              </a:lnSpc>
              <a:spcBef>
                <a:spcPts val="150"/>
              </a:spcBef>
              <a:buSzPct val="93750"/>
              <a:buFont typeface="Calibri"/>
              <a:buChar char="●"/>
              <a:tabLst>
                <a:tab pos="269875" algn="l"/>
              </a:tabLst>
            </a:pPr>
            <a:r>
              <a:rPr sz="1600" b="1" spc="-5" dirty="0">
                <a:latin typeface="Calibri"/>
                <a:cs typeface="Calibri"/>
              </a:rPr>
              <a:t>Nominal </a:t>
            </a:r>
            <a:r>
              <a:rPr sz="1600" b="1" spc="-10" dirty="0">
                <a:latin typeface="Calibri"/>
                <a:cs typeface="Calibri"/>
              </a:rPr>
              <a:t>level</a:t>
            </a:r>
            <a:r>
              <a:rPr sz="1600" spc="-10" dirty="0">
                <a:latin typeface="Calibri"/>
                <a:cs typeface="Calibri"/>
              </a:rPr>
              <a:t>: </a:t>
            </a:r>
            <a:r>
              <a:rPr sz="1600" spc="-15" dirty="0">
                <a:latin typeface="Calibri"/>
                <a:cs typeface="Calibri"/>
              </a:rPr>
              <a:t>data </a:t>
            </a:r>
            <a:r>
              <a:rPr sz="1600" spc="-10" dirty="0">
                <a:latin typeface="Calibri"/>
                <a:cs typeface="Calibri"/>
              </a:rPr>
              <a:t>that </a:t>
            </a:r>
            <a:r>
              <a:rPr sz="1600" dirty="0">
                <a:latin typeface="Calibri"/>
                <a:cs typeface="Calibri"/>
              </a:rPr>
              <a:t>is </a:t>
            </a:r>
            <a:r>
              <a:rPr sz="1600" spc="-5" dirty="0">
                <a:latin typeface="Calibri"/>
                <a:cs typeface="Calibri"/>
              </a:rPr>
              <a:t>classified </a:t>
            </a:r>
            <a:r>
              <a:rPr sz="1600" spc="-15" dirty="0">
                <a:latin typeface="Calibri"/>
                <a:cs typeface="Calibri"/>
              </a:rPr>
              <a:t>into  </a:t>
            </a:r>
            <a:r>
              <a:rPr sz="1600" spc="-10" dirty="0">
                <a:latin typeface="Calibri"/>
                <a:cs typeface="Calibri"/>
              </a:rPr>
              <a:t>categories </a:t>
            </a:r>
            <a:r>
              <a:rPr sz="1600" spc="-5" dirty="0">
                <a:latin typeface="Calibri"/>
                <a:cs typeface="Calibri"/>
              </a:rPr>
              <a:t>and </a:t>
            </a:r>
            <a:r>
              <a:rPr sz="1600" spc="-10" dirty="0">
                <a:latin typeface="Calibri"/>
                <a:cs typeface="Calibri"/>
              </a:rPr>
              <a:t>cannot </a:t>
            </a:r>
            <a:r>
              <a:rPr sz="1600" spc="-5" dirty="0">
                <a:latin typeface="Calibri"/>
                <a:cs typeface="Calibri"/>
              </a:rPr>
              <a:t>be </a:t>
            </a:r>
            <a:r>
              <a:rPr sz="1600" spc="-10" dirty="0">
                <a:latin typeface="Calibri"/>
                <a:cs typeface="Calibri"/>
              </a:rPr>
              <a:t>arranged </a:t>
            </a:r>
            <a:r>
              <a:rPr sz="1600" dirty="0">
                <a:latin typeface="Calibri"/>
                <a:cs typeface="Calibri"/>
              </a:rPr>
              <a:t>in </a:t>
            </a:r>
            <a:r>
              <a:rPr sz="1600" spc="-10" dirty="0">
                <a:latin typeface="Calibri"/>
                <a:cs typeface="Calibri"/>
              </a:rPr>
              <a:t>any  </a:t>
            </a:r>
            <a:r>
              <a:rPr sz="1600" spc="-5" dirty="0">
                <a:latin typeface="Calibri"/>
                <a:cs typeface="Calibri"/>
              </a:rPr>
              <a:t>Particular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40" dirty="0">
                <a:latin typeface="Calibri"/>
                <a:cs typeface="Calibri"/>
              </a:rPr>
              <a:t>order.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06721" y="1392186"/>
            <a:ext cx="4572000" cy="90487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19050" rIns="0" bIns="0" rtlCol="0">
            <a:spAutoFit/>
          </a:bodyPr>
          <a:lstStyle/>
          <a:p>
            <a:pPr marL="270510" marR="82550" indent="-172085" algn="just">
              <a:lnSpc>
                <a:spcPct val="110100"/>
              </a:lnSpc>
              <a:spcBef>
                <a:spcPts val="150"/>
              </a:spcBef>
              <a:buSzPct val="93750"/>
              <a:buFont typeface="Calibri"/>
              <a:buChar char="●"/>
              <a:tabLst>
                <a:tab pos="271145" algn="l"/>
              </a:tabLst>
            </a:pPr>
            <a:r>
              <a:rPr sz="1600" b="1" spc="-5" dirty="0">
                <a:latin typeface="Calibri"/>
                <a:cs typeface="Calibri"/>
              </a:rPr>
              <a:t>Ordinal </a:t>
            </a:r>
            <a:r>
              <a:rPr sz="1600" b="1" spc="-10" dirty="0">
                <a:latin typeface="Calibri"/>
                <a:cs typeface="Calibri"/>
              </a:rPr>
              <a:t>level</a:t>
            </a:r>
            <a:r>
              <a:rPr sz="1600" spc="-10" dirty="0">
                <a:latin typeface="Calibri"/>
                <a:cs typeface="Calibri"/>
              </a:rPr>
              <a:t>: </a:t>
            </a:r>
            <a:r>
              <a:rPr sz="1600" spc="-15" dirty="0">
                <a:latin typeface="Calibri"/>
                <a:cs typeface="Calibri"/>
              </a:rPr>
              <a:t>involves data </a:t>
            </a:r>
            <a:r>
              <a:rPr sz="1600" spc="-10" dirty="0">
                <a:latin typeface="Calibri"/>
                <a:cs typeface="Calibri"/>
              </a:rPr>
              <a:t>arranged </a:t>
            </a:r>
            <a:r>
              <a:rPr sz="1600" dirty="0">
                <a:latin typeface="Calibri"/>
                <a:cs typeface="Calibri"/>
              </a:rPr>
              <a:t>in </a:t>
            </a:r>
            <a:r>
              <a:rPr sz="1600" spc="-10" dirty="0">
                <a:latin typeface="Calibri"/>
                <a:cs typeface="Calibri"/>
              </a:rPr>
              <a:t>some  </a:t>
            </a:r>
            <a:r>
              <a:rPr sz="1600" spc="-30" dirty="0">
                <a:latin typeface="Calibri"/>
                <a:cs typeface="Calibri"/>
              </a:rPr>
              <a:t>order, </a:t>
            </a:r>
            <a:r>
              <a:rPr sz="1600" spc="-5" dirty="0">
                <a:latin typeface="Calibri"/>
                <a:cs typeface="Calibri"/>
              </a:rPr>
              <a:t>but the </a:t>
            </a:r>
            <a:r>
              <a:rPr sz="1600" spc="-10" dirty="0">
                <a:latin typeface="Calibri"/>
                <a:cs typeface="Calibri"/>
              </a:rPr>
              <a:t>differences </a:t>
            </a:r>
            <a:r>
              <a:rPr sz="1600" spc="-5" dirty="0">
                <a:latin typeface="Calibri"/>
                <a:cs typeface="Calibri"/>
              </a:rPr>
              <a:t>between </a:t>
            </a:r>
            <a:r>
              <a:rPr sz="1600" spc="-15" dirty="0">
                <a:latin typeface="Calibri"/>
                <a:cs typeface="Calibri"/>
              </a:rPr>
              <a:t>data </a:t>
            </a:r>
            <a:r>
              <a:rPr sz="1600" spc="-10" dirty="0">
                <a:latin typeface="Calibri"/>
                <a:cs typeface="Calibri"/>
              </a:rPr>
              <a:t>values  </a:t>
            </a:r>
            <a:r>
              <a:rPr sz="1600" spc="-5" dirty="0">
                <a:latin typeface="Calibri"/>
                <a:cs typeface="Calibri"/>
              </a:rPr>
              <a:t>cannot be </a:t>
            </a:r>
            <a:r>
              <a:rPr sz="1600" spc="-10" dirty="0">
                <a:latin typeface="Calibri"/>
                <a:cs typeface="Calibri"/>
              </a:rPr>
              <a:t>determined </a:t>
            </a:r>
            <a:r>
              <a:rPr sz="1600" spc="-5" dirty="0">
                <a:latin typeface="Calibri"/>
                <a:cs typeface="Calibri"/>
              </a:rPr>
              <a:t>or </a:t>
            </a:r>
            <a:r>
              <a:rPr sz="1600" spc="-15" dirty="0">
                <a:latin typeface="Calibri"/>
                <a:cs typeface="Calibri"/>
              </a:rPr>
              <a:t>are</a:t>
            </a:r>
            <a:r>
              <a:rPr sz="1600" spc="7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meaningless.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22033" y="3516439"/>
            <a:ext cx="1148359" cy="11483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22033" y="2352319"/>
            <a:ext cx="1496060" cy="52324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91440" marR="323215">
              <a:lnSpc>
                <a:spcPct val="100000"/>
              </a:lnSpc>
              <a:spcBef>
                <a:spcPts val="270"/>
              </a:spcBef>
            </a:pPr>
            <a:r>
              <a:rPr sz="1400" spc="-5" dirty="0">
                <a:latin typeface="Calibri"/>
                <a:cs typeface="Calibri"/>
              </a:rPr>
              <a:t>Where </a:t>
            </a:r>
            <a:r>
              <a:rPr sz="1400" dirty="0">
                <a:latin typeface="Calibri"/>
                <a:cs typeface="Calibri"/>
              </a:rPr>
              <a:t>is </a:t>
            </a:r>
            <a:r>
              <a:rPr sz="1400" spc="-10" dirty="0">
                <a:latin typeface="Calibri"/>
                <a:cs typeface="Calibri"/>
              </a:rPr>
              <a:t>your  </a:t>
            </a:r>
            <a:r>
              <a:rPr sz="1400" spc="-5" dirty="0">
                <a:latin typeface="Calibri"/>
                <a:cs typeface="Calibri"/>
              </a:rPr>
              <a:t>Home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District?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94889" y="2346947"/>
            <a:ext cx="1628775" cy="116967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70"/>
              </a:spcBef>
            </a:pPr>
            <a:r>
              <a:rPr sz="1400" spc="-30" dirty="0">
                <a:latin typeface="Calibri"/>
                <a:cs typeface="Calibri"/>
              </a:rPr>
              <a:t>Your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Religion?</a:t>
            </a:r>
            <a:endParaRPr sz="1400">
              <a:latin typeface="Calibri"/>
              <a:cs typeface="Calibri"/>
            </a:endParaRPr>
          </a:p>
          <a:p>
            <a:pPr marL="378460" indent="-287020">
              <a:lnSpc>
                <a:spcPct val="100000"/>
              </a:lnSpc>
              <a:buFont typeface="Arial"/>
              <a:buChar char="•"/>
              <a:tabLst>
                <a:tab pos="377825" algn="l"/>
                <a:tab pos="378460" algn="l"/>
              </a:tabLst>
            </a:pPr>
            <a:r>
              <a:rPr sz="1400" spc="-5" dirty="0">
                <a:latin typeface="Calibri"/>
                <a:cs typeface="Calibri"/>
              </a:rPr>
              <a:t>Muslim</a:t>
            </a:r>
            <a:endParaRPr sz="1400">
              <a:latin typeface="Calibri"/>
              <a:cs typeface="Calibri"/>
            </a:endParaRPr>
          </a:p>
          <a:p>
            <a:pPr marL="378460" indent="-2870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77825" algn="l"/>
                <a:tab pos="378460" algn="l"/>
              </a:tabLst>
            </a:pPr>
            <a:r>
              <a:rPr sz="1400" spc="-5" dirty="0">
                <a:latin typeface="Calibri"/>
                <a:cs typeface="Calibri"/>
              </a:rPr>
              <a:t>Hindu</a:t>
            </a:r>
            <a:endParaRPr sz="1400">
              <a:latin typeface="Calibri"/>
              <a:cs typeface="Calibri"/>
            </a:endParaRPr>
          </a:p>
          <a:p>
            <a:pPr marL="378460" indent="-287020">
              <a:lnSpc>
                <a:spcPct val="100000"/>
              </a:lnSpc>
              <a:buFont typeface="Arial"/>
              <a:buChar char="•"/>
              <a:tabLst>
                <a:tab pos="377825" algn="l"/>
                <a:tab pos="378460" algn="l"/>
              </a:tabLst>
            </a:pPr>
            <a:r>
              <a:rPr sz="1400" spc="-5" dirty="0">
                <a:latin typeface="Calibri"/>
                <a:cs typeface="Calibri"/>
              </a:rPr>
              <a:t>Christian</a:t>
            </a:r>
            <a:endParaRPr sz="1400">
              <a:latin typeface="Calibri"/>
              <a:cs typeface="Calibri"/>
            </a:endParaRPr>
          </a:p>
          <a:p>
            <a:pPr marL="378460" indent="-287020">
              <a:lnSpc>
                <a:spcPct val="100000"/>
              </a:lnSpc>
              <a:buFont typeface="Arial"/>
              <a:buChar char="•"/>
              <a:tabLst>
                <a:tab pos="377825" algn="l"/>
                <a:tab pos="378460" algn="l"/>
              </a:tabLst>
            </a:pPr>
            <a:r>
              <a:rPr sz="1400" spc="-10" dirty="0">
                <a:latin typeface="Calibri"/>
                <a:cs typeface="Calibri"/>
              </a:rPr>
              <a:t>Others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21054" y="2996183"/>
            <a:ext cx="156210" cy="347345"/>
          </a:xfrm>
          <a:custGeom>
            <a:avLst/>
            <a:gdLst/>
            <a:ahLst/>
            <a:cxnLst/>
            <a:rect l="l" t="t" r="r" b="b"/>
            <a:pathLst>
              <a:path w="156209" h="347345">
                <a:moveTo>
                  <a:pt x="155829" y="268859"/>
                </a:moveTo>
                <a:lnTo>
                  <a:pt x="0" y="268859"/>
                </a:lnTo>
                <a:lnTo>
                  <a:pt x="77914" y="346837"/>
                </a:lnTo>
                <a:lnTo>
                  <a:pt x="155829" y="268859"/>
                </a:lnTo>
                <a:close/>
              </a:path>
              <a:path w="156209" h="347345">
                <a:moveTo>
                  <a:pt x="116865" y="0"/>
                </a:moveTo>
                <a:lnTo>
                  <a:pt x="38950" y="0"/>
                </a:lnTo>
                <a:lnTo>
                  <a:pt x="38950" y="268859"/>
                </a:lnTo>
                <a:lnTo>
                  <a:pt x="116865" y="268859"/>
                </a:lnTo>
                <a:lnTo>
                  <a:pt x="116865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21054" y="2996183"/>
            <a:ext cx="156210" cy="347345"/>
          </a:xfrm>
          <a:custGeom>
            <a:avLst/>
            <a:gdLst/>
            <a:ahLst/>
            <a:cxnLst/>
            <a:rect l="l" t="t" r="r" b="b"/>
            <a:pathLst>
              <a:path w="156209" h="347345">
                <a:moveTo>
                  <a:pt x="0" y="268859"/>
                </a:moveTo>
                <a:lnTo>
                  <a:pt x="38950" y="268859"/>
                </a:lnTo>
                <a:lnTo>
                  <a:pt x="38950" y="0"/>
                </a:lnTo>
                <a:lnTo>
                  <a:pt x="116865" y="0"/>
                </a:lnTo>
                <a:lnTo>
                  <a:pt x="116865" y="268859"/>
                </a:lnTo>
                <a:lnTo>
                  <a:pt x="155829" y="268859"/>
                </a:lnTo>
                <a:lnTo>
                  <a:pt x="77914" y="346837"/>
                </a:lnTo>
                <a:lnTo>
                  <a:pt x="0" y="268859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271979" y="3860011"/>
            <a:ext cx="1232083" cy="8655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75533" y="3516503"/>
            <a:ext cx="156210" cy="347345"/>
          </a:xfrm>
          <a:custGeom>
            <a:avLst/>
            <a:gdLst/>
            <a:ahLst/>
            <a:cxnLst/>
            <a:rect l="l" t="t" r="r" b="b"/>
            <a:pathLst>
              <a:path w="156210" h="347345">
                <a:moveTo>
                  <a:pt x="155829" y="268859"/>
                </a:moveTo>
                <a:lnTo>
                  <a:pt x="0" y="268859"/>
                </a:lnTo>
                <a:lnTo>
                  <a:pt x="77851" y="346837"/>
                </a:lnTo>
                <a:lnTo>
                  <a:pt x="155829" y="268859"/>
                </a:lnTo>
                <a:close/>
              </a:path>
              <a:path w="156210" h="347345">
                <a:moveTo>
                  <a:pt x="116840" y="0"/>
                </a:moveTo>
                <a:lnTo>
                  <a:pt x="38862" y="0"/>
                </a:lnTo>
                <a:lnTo>
                  <a:pt x="38862" y="268859"/>
                </a:lnTo>
                <a:lnTo>
                  <a:pt x="116840" y="268859"/>
                </a:lnTo>
                <a:lnTo>
                  <a:pt x="11684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75533" y="3516503"/>
            <a:ext cx="156210" cy="347345"/>
          </a:xfrm>
          <a:custGeom>
            <a:avLst/>
            <a:gdLst/>
            <a:ahLst/>
            <a:cxnLst/>
            <a:rect l="l" t="t" r="r" b="b"/>
            <a:pathLst>
              <a:path w="156210" h="347345">
                <a:moveTo>
                  <a:pt x="0" y="268859"/>
                </a:moveTo>
                <a:lnTo>
                  <a:pt x="38862" y="268859"/>
                </a:lnTo>
                <a:lnTo>
                  <a:pt x="38862" y="0"/>
                </a:lnTo>
                <a:lnTo>
                  <a:pt x="116840" y="0"/>
                </a:lnTo>
                <a:lnTo>
                  <a:pt x="116840" y="268859"/>
                </a:lnTo>
                <a:lnTo>
                  <a:pt x="155829" y="268859"/>
                </a:lnTo>
                <a:lnTo>
                  <a:pt x="77851" y="346837"/>
                </a:lnTo>
                <a:lnTo>
                  <a:pt x="0" y="268859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713459" y="2401862"/>
            <a:ext cx="3874396" cy="118855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670044" y="2397036"/>
            <a:ext cx="3953510" cy="1198245"/>
          </a:xfrm>
          <a:custGeom>
            <a:avLst/>
            <a:gdLst/>
            <a:ahLst/>
            <a:cxnLst/>
            <a:rect l="l" t="t" r="r" b="b"/>
            <a:pathLst>
              <a:path w="3953509" h="1198245">
                <a:moveTo>
                  <a:pt x="0" y="1198079"/>
                </a:moveTo>
                <a:lnTo>
                  <a:pt x="3953382" y="1198079"/>
                </a:lnTo>
                <a:lnTo>
                  <a:pt x="3953382" y="0"/>
                </a:lnTo>
                <a:lnTo>
                  <a:pt x="0" y="0"/>
                </a:lnTo>
                <a:lnTo>
                  <a:pt x="0" y="119807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388864" y="3943877"/>
            <a:ext cx="2295906" cy="65318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384165" y="3893349"/>
            <a:ext cx="2305685" cy="721360"/>
          </a:xfrm>
          <a:custGeom>
            <a:avLst/>
            <a:gdLst/>
            <a:ahLst/>
            <a:cxnLst/>
            <a:rect l="l" t="t" r="r" b="b"/>
            <a:pathLst>
              <a:path w="2305684" h="721360">
                <a:moveTo>
                  <a:pt x="0" y="720953"/>
                </a:moveTo>
                <a:lnTo>
                  <a:pt x="2305431" y="720953"/>
                </a:lnTo>
                <a:lnTo>
                  <a:pt x="2305431" y="0"/>
                </a:lnTo>
                <a:lnTo>
                  <a:pt x="0" y="0"/>
                </a:lnTo>
                <a:lnTo>
                  <a:pt x="0" y="720953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532246" y="3584702"/>
            <a:ext cx="550545" cy="285750"/>
          </a:xfrm>
          <a:custGeom>
            <a:avLst/>
            <a:gdLst/>
            <a:ahLst/>
            <a:cxnLst/>
            <a:rect l="l" t="t" r="r" b="b"/>
            <a:pathLst>
              <a:path w="550545" h="285750">
                <a:moveTo>
                  <a:pt x="515523" y="268215"/>
                </a:moveTo>
                <a:lnTo>
                  <a:pt x="447293" y="272669"/>
                </a:lnTo>
                <a:lnTo>
                  <a:pt x="444626" y="275717"/>
                </a:lnTo>
                <a:lnTo>
                  <a:pt x="445135" y="282702"/>
                </a:lnTo>
                <a:lnTo>
                  <a:pt x="448182" y="285369"/>
                </a:lnTo>
                <a:lnTo>
                  <a:pt x="550544" y="278638"/>
                </a:lnTo>
                <a:lnTo>
                  <a:pt x="536448" y="278638"/>
                </a:lnTo>
                <a:lnTo>
                  <a:pt x="515523" y="268215"/>
                </a:lnTo>
                <a:close/>
              </a:path>
              <a:path w="550545" h="285750">
                <a:moveTo>
                  <a:pt x="527960" y="267407"/>
                </a:moveTo>
                <a:lnTo>
                  <a:pt x="515523" y="268215"/>
                </a:lnTo>
                <a:lnTo>
                  <a:pt x="536448" y="278638"/>
                </a:lnTo>
                <a:lnTo>
                  <a:pt x="537515" y="276479"/>
                </a:lnTo>
                <a:lnTo>
                  <a:pt x="533907" y="276479"/>
                </a:lnTo>
                <a:lnTo>
                  <a:pt x="527960" y="267407"/>
                </a:lnTo>
                <a:close/>
              </a:path>
              <a:path w="550545" h="285750">
                <a:moveTo>
                  <a:pt x="490347" y="192024"/>
                </a:moveTo>
                <a:lnTo>
                  <a:pt x="484504" y="195834"/>
                </a:lnTo>
                <a:lnTo>
                  <a:pt x="483615" y="199771"/>
                </a:lnTo>
                <a:lnTo>
                  <a:pt x="521059" y="256881"/>
                </a:lnTo>
                <a:lnTo>
                  <a:pt x="542036" y="267335"/>
                </a:lnTo>
                <a:lnTo>
                  <a:pt x="536448" y="278638"/>
                </a:lnTo>
                <a:lnTo>
                  <a:pt x="550544" y="278638"/>
                </a:lnTo>
                <a:lnTo>
                  <a:pt x="494283" y="192786"/>
                </a:lnTo>
                <a:lnTo>
                  <a:pt x="490347" y="192024"/>
                </a:lnTo>
                <a:close/>
              </a:path>
              <a:path w="550545" h="285750">
                <a:moveTo>
                  <a:pt x="538861" y="266700"/>
                </a:moveTo>
                <a:lnTo>
                  <a:pt x="527960" y="267407"/>
                </a:lnTo>
                <a:lnTo>
                  <a:pt x="533907" y="276479"/>
                </a:lnTo>
                <a:lnTo>
                  <a:pt x="538861" y="266700"/>
                </a:lnTo>
                <a:close/>
              </a:path>
              <a:path w="550545" h="285750">
                <a:moveTo>
                  <a:pt x="540761" y="266700"/>
                </a:moveTo>
                <a:lnTo>
                  <a:pt x="538861" y="266700"/>
                </a:lnTo>
                <a:lnTo>
                  <a:pt x="533907" y="276479"/>
                </a:lnTo>
                <a:lnTo>
                  <a:pt x="537515" y="276479"/>
                </a:lnTo>
                <a:lnTo>
                  <a:pt x="542036" y="267335"/>
                </a:lnTo>
                <a:lnTo>
                  <a:pt x="540761" y="266700"/>
                </a:lnTo>
                <a:close/>
              </a:path>
              <a:path w="550545" h="285750">
                <a:moveTo>
                  <a:pt x="5587" y="0"/>
                </a:moveTo>
                <a:lnTo>
                  <a:pt x="0" y="11430"/>
                </a:lnTo>
                <a:lnTo>
                  <a:pt x="515523" y="268215"/>
                </a:lnTo>
                <a:lnTo>
                  <a:pt x="527960" y="267407"/>
                </a:lnTo>
                <a:lnTo>
                  <a:pt x="521059" y="256881"/>
                </a:lnTo>
                <a:lnTo>
                  <a:pt x="5587" y="0"/>
                </a:lnTo>
                <a:close/>
              </a:path>
              <a:path w="550545" h="285750">
                <a:moveTo>
                  <a:pt x="521059" y="256881"/>
                </a:moveTo>
                <a:lnTo>
                  <a:pt x="527960" y="267407"/>
                </a:lnTo>
                <a:lnTo>
                  <a:pt x="538861" y="266700"/>
                </a:lnTo>
                <a:lnTo>
                  <a:pt x="540761" y="266700"/>
                </a:lnTo>
                <a:lnTo>
                  <a:pt x="521059" y="256881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957314" y="3584575"/>
            <a:ext cx="615315" cy="290195"/>
          </a:xfrm>
          <a:custGeom>
            <a:avLst/>
            <a:gdLst/>
            <a:ahLst/>
            <a:cxnLst/>
            <a:rect l="l" t="t" r="r" b="b"/>
            <a:pathLst>
              <a:path w="615315" h="290195">
                <a:moveTo>
                  <a:pt x="63880" y="194818"/>
                </a:moveTo>
                <a:lnTo>
                  <a:pt x="59943" y="195453"/>
                </a:lnTo>
                <a:lnTo>
                  <a:pt x="57911" y="198247"/>
                </a:lnTo>
                <a:lnTo>
                  <a:pt x="0" y="278765"/>
                </a:lnTo>
                <a:lnTo>
                  <a:pt x="102107" y="289915"/>
                </a:lnTo>
                <a:lnTo>
                  <a:pt x="105155" y="287400"/>
                </a:lnTo>
                <a:lnTo>
                  <a:pt x="105917" y="280416"/>
                </a:lnTo>
                <a:lnTo>
                  <a:pt x="105105" y="279400"/>
                </a:lnTo>
                <a:lnTo>
                  <a:pt x="14096" y="279400"/>
                </a:lnTo>
                <a:lnTo>
                  <a:pt x="9016" y="267843"/>
                </a:lnTo>
                <a:lnTo>
                  <a:pt x="30467" y="258284"/>
                </a:lnTo>
                <a:lnTo>
                  <a:pt x="68199" y="205740"/>
                </a:lnTo>
                <a:lnTo>
                  <a:pt x="70230" y="202819"/>
                </a:lnTo>
                <a:lnTo>
                  <a:pt x="69595" y="198881"/>
                </a:lnTo>
                <a:lnTo>
                  <a:pt x="66801" y="196850"/>
                </a:lnTo>
                <a:lnTo>
                  <a:pt x="63880" y="194818"/>
                </a:lnTo>
                <a:close/>
              </a:path>
              <a:path w="615315" h="290195">
                <a:moveTo>
                  <a:pt x="30467" y="258284"/>
                </a:moveTo>
                <a:lnTo>
                  <a:pt x="9016" y="267843"/>
                </a:lnTo>
                <a:lnTo>
                  <a:pt x="14096" y="279400"/>
                </a:lnTo>
                <a:lnTo>
                  <a:pt x="18660" y="277368"/>
                </a:lnTo>
                <a:lnTo>
                  <a:pt x="16763" y="277368"/>
                </a:lnTo>
                <a:lnTo>
                  <a:pt x="12191" y="267334"/>
                </a:lnTo>
                <a:lnTo>
                  <a:pt x="23968" y="267334"/>
                </a:lnTo>
                <a:lnTo>
                  <a:pt x="30467" y="258284"/>
                </a:lnTo>
                <a:close/>
              </a:path>
              <a:path w="615315" h="290195">
                <a:moveTo>
                  <a:pt x="35504" y="269867"/>
                </a:moveTo>
                <a:lnTo>
                  <a:pt x="14096" y="279400"/>
                </a:lnTo>
                <a:lnTo>
                  <a:pt x="105105" y="279400"/>
                </a:lnTo>
                <a:lnTo>
                  <a:pt x="103377" y="277241"/>
                </a:lnTo>
                <a:lnTo>
                  <a:pt x="35504" y="269867"/>
                </a:lnTo>
                <a:close/>
              </a:path>
              <a:path w="615315" h="290195">
                <a:moveTo>
                  <a:pt x="12191" y="267334"/>
                </a:moveTo>
                <a:lnTo>
                  <a:pt x="16763" y="277368"/>
                </a:lnTo>
                <a:lnTo>
                  <a:pt x="23116" y="268521"/>
                </a:lnTo>
                <a:lnTo>
                  <a:pt x="12191" y="267334"/>
                </a:lnTo>
                <a:close/>
              </a:path>
              <a:path w="615315" h="290195">
                <a:moveTo>
                  <a:pt x="23116" y="268521"/>
                </a:moveTo>
                <a:lnTo>
                  <a:pt x="16763" y="277368"/>
                </a:lnTo>
                <a:lnTo>
                  <a:pt x="18660" y="277368"/>
                </a:lnTo>
                <a:lnTo>
                  <a:pt x="35504" y="269867"/>
                </a:lnTo>
                <a:lnTo>
                  <a:pt x="23116" y="268521"/>
                </a:lnTo>
                <a:close/>
              </a:path>
              <a:path w="615315" h="290195">
                <a:moveTo>
                  <a:pt x="610107" y="0"/>
                </a:moveTo>
                <a:lnTo>
                  <a:pt x="30467" y="258284"/>
                </a:lnTo>
                <a:lnTo>
                  <a:pt x="23116" y="268521"/>
                </a:lnTo>
                <a:lnTo>
                  <a:pt x="35504" y="269867"/>
                </a:lnTo>
                <a:lnTo>
                  <a:pt x="615314" y="11684"/>
                </a:lnTo>
                <a:lnTo>
                  <a:pt x="610107" y="0"/>
                </a:lnTo>
                <a:close/>
              </a:path>
              <a:path w="615315" h="290195">
                <a:moveTo>
                  <a:pt x="23968" y="267334"/>
                </a:moveTo>
                <a:lnTo>
                  <a:pt x="12191" y="267334"/>
                </a:lnTo>
                <a:lnTo>
                  <a:pt x="23116" y="268521"/>
                </a:lnTo>
                <a:lnTo>
                  <a:pt x="23968" y="267334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459984" y="4653469"/>
            <a:ext cx="2225040" cy="462280"/>
          </a:xfrm>
          <a:custGeom>
            <a:avLst/>
            <a:gdLst/>
            <a:ahLst/>
            <a:cxnLst/>
            <a:rect l="l" t="t" r="r" b="b"/>
            <a:pathLst>
              <a:path w="2225040" h="462279">
                <a:moveTo>
                  <a:pt x="0" y="461670"/>
                </a:moveTo>
                <a:lnTo>
                  <a:pt x="2224913" y="461670"/>
                </a:lnTo>
                <a:lnTo>
                  <a:pt x="2224913" y="0"/>
                </a:lnTo>
                <a:lnTo>
                  <a:pt x="0" y="0"/>
                </a:lnTo>
                <a:lnTo>
                  <a:pt x="0" y="46167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464746" y="4678781"/>
            <a:ext cx="22180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Exam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Grade.</a:t>
            </a:r>
            <a:endParaRPr sz="1200">
              <a:latin typeface="Calibri"/>
              <a:cs typeface="Calibri"/>
            </a:endParaRPr>
          </a:p>
          <a:p>
            <a:pPr marL="87630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Position </a:t>
            </a:r>
            <a:r>
              <a:rPr sz="1200" dirty="0">
                <a:latin typeface="Calibri"/>
                <a:cs typeface="Calibri"/>
              </a:rPr>
              <a:t>in a </a:t>
            </a:r>
            <a:r>
              <a:rPr sz="1200" spc="-5" dirty="0">
                <a:latin typeface="Calibri"/>
                <a:cs typeface="Calibri"/>
              </a:rPr>
              <a:t>competition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etc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112431" y="4760587"/>
            <a:ext cx="1882139" cy="27749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95"/>
              </a:spcBef>
            </a:pPr>
            <a:r>
              <a:rPr sz="1200" dirty="0">
                <a:latin typeface="Calibri"/>
                <a:cs typeface="Calibri"/>
              </a:rPr>
              <a:t>Phone </a:t>
            </a:r>
            <a:r>
              <a:rPr sz="1200" spc="-5" dirty="0">
                <a:latin typeface="Calibri"/>
                <a:cs typeface="Calibri"/>
              </a:rPr>
              <a:t>no., </a:t>
            </a:r>
            <a:r>
              <a:rPr sz="1200" dirty="0">
                <a:latin typeface="Calibri"/>
                <a:cs typeface="Calibri"/>
              </a:rPr>
              <a:t>Blood </a:t>
            </a:r>
            <a:r>
              <a:rPr sz="1200" spc="-5" dirty="0">
                <a:latin typeface="Calibri"/>
                <a:cs typeface="Calibri"/>
              </a:rPr>
              <a:t>group</a:t>
            </a:r>
            <a:r>
              <a:rPr sz="1200" spc="-7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etc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666</TotalTime>
  <Words>551</Words>
  <Application>Microsoft Office PowerPoint</Application>
  <PresentationFormat>On-screen Show (16:9)</PresentationFormat>
  <Paragraphs>102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Wingdings</vt:lpstr>
      <vt:lpstr>Office Theme</vt:lpstr>
      <vt:lpstr>PowerPoint Presentation</vt:lpstr>
      <vt:lpstr>Learning Outcomes</vt:lpstr>
      <vt:lpstr>Contents</vt:lpstr>
      <vt:lpstr>Variable &amp; Types</vt:lpstr>
      <vt:lpstr>Types of Quantitative  variable</vt:lpstr>
      <vt:lpstr>Types of Quantitative  variable</vt:lpstr>
      <vt:lpstr>Data and Types</vt:lpstr>
      <vt:lpstr>Types of variables with Level</vt:lpstr>
      <vt:lpstr>Types of variables with Level</vt:lpstr>
      <vt:lpstr>Types of variables with Level</vt:lpstr>
      <vt:lpstr>Data and Variables  at a glance…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ibrahim</dc:creator>
  <cp:lastModifiedBy>User</cp:lastModifiedBy>
  <cp:revision>2</cp:revision>
  <dcterms:created xsi:type="dcterms:W3CDTF">2021-03-24T04:14:54Z</dcterms:created>
  <dcterms:modified xsi:type="dcterms:W3CDTF">2021-03-24T15:21:36Z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2020-05-26T00:00:00Z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2021-03-24T00:00:00Z</vt:filetime>
  </property>
</Properties>
</file>