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2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667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6548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846718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7389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290064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6183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77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5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1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400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7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3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8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4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9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13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61009" y="2355458"/>
            <a:ext cx="4947859" cy="163090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Measures of central tendency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69" y="496389"/>
            <a:ext cx="11377747" cy="22234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3566" y="2719795"/>
            <a:ext cx="2487114" cy="16249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3566" y="4496343"/>
            <a:ext cx="2782388" cy="157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95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9451" y="391886"/>
            <a:ext cx="2508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52" y="915106"/>
            <a:ext cx="8673737" cy="14541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9451" y="2468880"/>
            <a:ext cx="1632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</a:rPr>
              <a:t>Solution:</a:t>
            </a:r>
            <a:endParaRPr lang="en-US" sz="24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308" y="2369302"/>
            <a:ext cx="2690949" cy="9137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8935" y="2468880"/>
            <a:ext cx="2957785" cy="10463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62594" y="3631474"/>
                <a:ext cx="8686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Here, we can see that the number of observations is 20 so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𝟐𝟎</m:t>
                    </m:r>
                  </m:oMath>
                </a14:m>
                <a:r>
                  <a:rPr lang="en-US" sz="2000" b="1" dirty="0" smtClean="0">
                    <a:solidFill>
                      <a:srgbClr val="C00000"/>
                    </a:solidFill>
                  </a:rPr>
                  <a:t> 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594" y="3631474"/>
                <a:ext cx="8686800" cy="400110"/>
              </a:xfrm>
              <a:prstGeom prst="rect">
                <a:avLst/>
              </a:prstGeom>
              <a:blipFill>
                <a:blip r:embed="rId5"/>
                <a:stretch>
                  <a:fillRect l="-632" t="-4615" b="-2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29936" y="4092602"/>
                <a:ext cx="7008224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Now, two raised to the fifth power is 32</a:t>
                </a:r>
              </a:p>
              <a:p>
                <a:r>
                  <a:rPr lang="en-US" dirty="0" smtClean="0"/>
                  <a:t>Therefore, we should have at least 5 Classes that is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936" y="4092602"/>
                <a:ext cx="7008224" cy="669992"/>
              </a:xfrm>
              <a:prstGeom prst="rect">
                <a:avLst/>
              </a:prstGeom>
              <a:blipFill>
                <a:blip r:embed="rId6"/>
                <a:stretch>
                  <a:fillRect l="-696" t="-5455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127486" y="4990011"/>
            <a:ext cx="6919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to determine the class interval or width we have,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43199" y="5628347"/>
            <a:ext cx="4310743" cy="8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22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6874" y="258131"/>
            <a:ext cx="8190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Table-1: Table of the number of students present in a class in 20 working days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50731676"/>
                  </p:ext>
                </p:extLst>
              </p:nvPr>
            </p:nvGraphicFramePr>
            <p:xfrm>
              <a:off x="1116872" y="1123406"/>
              <a:ext cx="8190414" cy="336539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963008">
                      <a:extLst>
                        <a:ext uri="{9D8B030D-6E8A-4147-A177-3AD203B41FA5}">
                          <a16:colId xmlns:a16="http://schemas.microsoft.com/office/drawing/2014/main" val="498853570"/>
                        </a:ext>
                      </a:extLst>
                    </a:gridCol>
                    <a:gridCol w="2075802">
                      <a:extLst>
                        <a:ext uri="{9D8B030D-6E8A-4147-A177-3AD203B41FA5}">
                          <a16:colId xmlns:a16="http://schemas.microsoft.com/office/drawing/2014/main" val="4067359553"/>
                        </a:ext>
                      </a:extLst>
                    </a:gridCol>
                    <a:gridCol w="2075802">
                      <a:extLst>
                        <a:ext uri="{9D8B030D-6E8A-4147-A177-3AD203B41FA5}">
                          <a16:colId xmlns:a16="http://schemas.microsoft.com/office/drawing/2014/main" val="2030924617"/>
                        </a:ext>
                      </a:extLst>
                    </a:gridCol>
                    <a:gridCol w="2075802">
                      <a:extLst>
                        <a:ext uri="{9D8B030D-6E8A-4147-A177-3AD203B41FA5}">
                          <a16:colId xmlns:a16="http://schemas.microsoft.com/office/drawing/2014/main" val="2536619803"/>
                        </a:ext>
                      </a:extLst>
                    </a:gridCol>
                  </a:tblGrid>
                  <a:tr h="679612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Students present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Mid-point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</a:rPr>
                            <a:t>Frequency,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dirty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 dirty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𝒇</m:t>
                                  </m:r>
                                </m:e>
                                <m:sub>
                                  <m:r>
                                    <a:rPr lang="en-US" sz="1800" b="1" i="1" dirty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oMath>
                          </a14:m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18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61433448"/>
                      </a:ext>
                    </a:extLst>
                  </a:tr>
                  <a:tr h="38168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15-19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17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3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Vrinda"/>
                            </a:rPr>
                            <a:t>51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55482524"/>
                      </a:ext>
                    </a:extLst>
                  </a:tr>
                  <a:tr h="38168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20-24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22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6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Vrinda"/>
                            </a:rPr>
                            <a:t>132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83962337"/>
                      </a:ext>
                    </a:extLst>
                  </a:tr>
                  <a:tr h="38168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25-29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27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Vrinda"/>
                            </a:rPr>
                            <a:t>54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573258411"/>
                      </a:ext>
                    </a:extLst>
                  </a:tr>
                  <a:tr h="39512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30-34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32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5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Vrinda"/>
                            </a:rPr>
                            <a:t>160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05407964"/>
                      </a:ext>
                    </a:extLst>
                  </a:tr>
                  <a:tr h="38168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35-39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37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4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Vrinda"/>
                            </a:rPr>
                            <a:t>148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05086798"/>
                      </a:ext>
                    </a:extLst>
                  </a:tr>
                  <a:tr h="54665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Total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n=20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n-US" sz="18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>
                                      <m:sSubPr>
                                        <m:ctrlPr>
                                          <a:rPr lang="en-US" sz="1800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𝒇</m:t>
                                        </m:r>
                                      </m:e>
                                      <m:sub>
                                        <m:r>
                                          <a:rPr lang="en-US" sz="1800" b="1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1800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en-US" sz="1800" b="1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  <m:r>
                                      <a:rPr lang="en-US" sz="1800" b="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</m:e>
                                </m:nary>
                                <m:r>
                                  <a:rPr lang="en-US" sz="18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545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3365121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50731676"/>
                  </p:ext>
                </p:extLst>
              </p:nvPr>
            </p:nvGraphicFramePr>
            <p:xfrm>
              <a:off x="1116872" y="1123406"/>
              <a:ext cx="8190414" cy="336539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963008">
                      <a:extLst>
                        <a:ext uri="{9D8B030D-6E8A-4147-A177-3AD203B41FA5}">
                          <a16:colId xmlns:a16="http://schemas.microsoft.com/office/drawing/2014/main" val="498853570"/>
                        </a:ext>
                      </a:extLst>
                    </a:gridCol>
                    <a:gridCol w="2075802">
                      <a:extLst>
                        <a:ext uri="{9D8B030D-6E8A-4147-A177-3AD203B41FA5}">
                          <a16:colId xmlns:a16="http://schemas.microsoft.com/office/drawing/2014/main" val="4067359553"/>
                        </a:ext>
                      </a:extLst>
                    </a:gridCol>
                    <a:gridCol w="2075802">
                      <a:extLst>
                        <a:ext uri="{9D8B030D-6E8A-4147-A177-3AD203B41FA5}">
                          <a16:colId xmlns:a16="http://schemas.microsoft.com/office/drawing/2014/main" val="2030924617"/>
                        </a:ext>
                      </a:extLst>
                    </a:gridCol>
                    <a:gridCol w="2075802">
                      <a:extLst>
                        <a:ext uri="{9D8B030D-6E8A-4147-A177-3AD203B41FA5}">
                          <a16:colId xmlns:a16="http://schemas.microsoft.com/office/drawing/2014/main" val="2536619803"/>
                        </a:ext>
                      </a:extLst>
                    </a:gridCol>
                  </a:tblGrid>
                  <a:tr h="679612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Students present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94721" t="-9821" r="-200880" b="-3955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5294" t="-9821" r="-101471" b="-3955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94428" t="-9821" r="-1173" b="-3955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61433448"/>
                      </a:ext>
                    </a:extLst>
                  </a:tr>
                  <a:tr h="38168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15-19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17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3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Vrinda"/>
                            </a:rPr>
                            <a:t>51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55482524"/>
                      </a:ext>
                    </a:extLst>
                  </a:tr>
                  <a:tr h="38168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20-24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22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6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Vrinda"/>
                            </a:rPr>
                            <a:t>132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83962337"/>
                      </a:ext>
                    </a:extLst>
                  </a:tr>
                  <a:tr h="38168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25-29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27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Vrinda"/>
                            </a:rPr>
                            <a:t>54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573258411"/>
                      </a:ext>
                    </a:extLst>
                  </a:tr>
                  <a:tr h="39512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30-34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32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5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Vrinda"/>
                            </a:rPr>
                            <a:t>160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05407964"/>
                      </a:ext>
                    </a:extLst>
                  </a:tr>
                  <a:tr h="38168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35-39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37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4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Vrinda"/>
                            </a:rPr>
                            <a:t>148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05086798"/>
                      </a:ext>
                    </a:extLst>
                  </a:tr>
                  <a:tr h="76390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Total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n=20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Vrinda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94428" t="-347619" r="-1173" b="-15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3365121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1116872" y="4859383"/>
            <a:ext cx="3285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know that,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4012" y="4547139"/>
            <a:ext cx="1698171" cy="8752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99509" y="5480687"/>
                <a:ext cx="3095897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545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=27.25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≈27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509" y="5480687"/>
                <a:ext cx="3095897" cy="618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0260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07" y="615995"/>
            <a:ext cx="8856616" cy="506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779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003847"/>
              </p:ext>
            </p:extLst>
          </p:nvPr>
        </p:nvGraphicFramePr>
        <p:xfrm>
          <a:off x="1611915" y="1108529"/>
          <a:ext cx="6550450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0444">
                  <a:extLst>
                    <a:ext uri="{9D8B030D-6E8A-4147-A177-3AD203B41FA5}">
                      <a16:colId xmlns:a16="http://schemas.microsoft.com/office/drawing/2014/main" val="3990972367"/>
                    </a:ext>
                  </a:extLst>
                </a:gridCol>
                <a:gridCol w="1935003">
                  <a:extLst>
                    <a:ext uri="{9D8B030D-6E8A-4147-A177-3AD203B41FA5}">
                      <a16:colId xmlns:a16="http://schemas.microsoft.com/office/drawing/2014/main" val="3705321359"/>
                    </a:ext>
                  </a:extLst>
                </a:gridCol>
                <a:gridCol w="1935003">
                  <a:extLst>
                    <a:ext uri="{9D8B030D-6E8A-4147-A177-3AD203B41FA5}">
                      <a16:colId xmlns:a16="http://schemas.microsoft.com/office/drawing/2014/main" val="1002948856"/>
                    </a:ext>
                  </a:extLst>
                </a:gridCol>
              </a:tblGrid>
              <a:tr h="36164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Students present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Frequency, f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Cumulative frequency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1247887"/>
                  </a:ext>
                </a:extLst>
              </a:tr>
              <a:tr h="2928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15-19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3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3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2338452"/>
                  </a:ext>
                </a:extLst>
              </a:tr>
              <a:tr h="2928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20-24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6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9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4049621"/>
                  </a:ext>
                </a:extLst>
              </a:tr>
              <a:tr h="2928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25-29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2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11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212868"/>
                  </a:ext>
                </a:extLst>
              </a:tr>
              <a:tr h="2928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30-34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16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8887614"/>
                  </a:ext>
                </a:extLst>
              </a:tr>
              <a:tr h="2928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35-39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4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20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4339764"/>
                  </a:ext>
                </a:extLst>
              </a:tr>
              <a:tr h="2928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Total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n=20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2215065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97541" y="349624"/>
            <a:ext cx="1896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/>
                </a:solidFill>
              </a:rPr>
              <a:t>Example: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52283" y="4037711"/>
            <a:ext cx="738243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Median=Size of n/2</a:t>
            </a:r>
            <a:r>
              <a:rPr lang="en-US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observation =20/2=10 </a:t>
            </a:r>
            <a:r>
              <a:rPr lang="en-US" sz="2000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observation</a:t>
            </a:r>
          </a:p>
          <a:p>
            <a:r>
              <a:rPr lang="en-US" dirty="0"/>
              <a:t>Hence, the median lies in the class 25-29</a:t>
            </a:r>
          </a:p>
          <a:p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670002" y="5015048"/>
                <a:ext cx="3730797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Median,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i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den>
                        </m:f>
                      </m:e>
                    </m:d>
                    <m:r>
                      <a:rPr lang="en-US" i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0002" y="5015048"/>
                <a:ext cx="3730797" cy="714683"/>
              </a:xfrm>
              <a:prstGeom prst="rect">
                <a:avLst/>
              </a:prstGeom>
              <a:blipFill>
                <a:blip r:embed="rId2"/>
                <a:stretch>
                  <a:fillRect l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03812" y="5758460"/>
                <a:ext cx="4558553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=25+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10−9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×5=25+2.5=27.5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3812" y="5758460"/>
                <a:ext cx="4558553" cy="6347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1452283" y="6110289"/>
            <a:ext cx="2755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Hence, the median is 27.50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9602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14263" cy="3321096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384517"/>
              </p:ext>
            </p:extLst>
          </p:nvPr>
        </p:nvGraphicFramePr>
        <p:xfrm>
          <a:off x="2991394" y="3758525"/>
          <a:ext cx="4911634" cy="23191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2676">
                  <a:extLst>
                    <a:ext uri="{9D8B030D-6E8A-4147-A177-3AD203B41FA5}">
                      <a16:colId xmlns:a16="http://schemas.microsoft.com/office/drawing/2014/main" val="3570405300"/>
                    </a:ext>
                  </a:extLst>
                </a:gridCol>
                <a:gridCol w="2058958">
                  <a:extLst>
                    <a:ext uri="{9D8B030D-6E8A-4147-A177-3AD203B41FA5}">
                      <a16:colId xmlns:a16="http://schemas.microsoft.com/office/drawing/2014/main" val="2059713290"/>
                    </a:ext>
                  </a:extLst>
                </a:gridCol>
              </a:tblGrid>
              <a:tr h="38634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Students present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Frequency, f</a:t>
                      </a:r>
                      <a:r>
                        <a:rPr lang="en-US" sz="2000" b="1" baseline="-25000">
                          <a:effectLst/>
                        </a:rPr>
                        <a:t>i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1502509"/>
                  </a:ext>
                </a:extLst>
              </a:tr>
              <a:tr h="3128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15-19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3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5244256"/>
                  </a:ext>
                </a:extLst>
              </a:tr>
              <a:tr h="3128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20-24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6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4683101"/>
                  </a:ext>
                </a:extLst>
              </a:tr>
              <a:tr h="3128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25-29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1725941"/>
                  </a:ext>
                </a:extLst>
              </a:tr>
              <a:tr h="3128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30-34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5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7681277"/>
                  </a:ext>
                </a:extLst>
              </a:tr>
              <a:tr h="3128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35-39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4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3909624"/>
                  </a:ext>
                </a:extLst>
              </a:tr>
              <a:tr h="3128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Total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n=20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4675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378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577338"/>
              </p:ext>
            </p:extLst>
          </p:nvPr>
        </p:nvGraphicFramePr>
        <p:xfrm>
          <a:off x="2294811" y="696796"/>
          <a:ext cx="5360023" cy="2453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6574">
                  <a:extLst>
                    <a:ext uri="{9D8B030D-6E8A-4147-A177-3AD203B41FA5}">
                      <a16:colId xmlns:a16="http://schemas.microsoft.com/office/drawing/2014/main" val="3150260947"/>
                    </a:ext>
                  </a:extLst>
                </a:gridCol>
                <a:gridCol w="2783449">
                  <a:extLst>
                    <a:ext uri="{9D8B030D-6E8A-4147-A177-3AD203B41FA5}">
                      <a16:colId xmlns:a16="http://schemas.microsoft.com/office/drawing/2014/main" val="2682822947"/>
                    </a:ext>
                  </a:extLst>
                </a:gridCol>
              </a:tblGrid>
              <a:tr h="23449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Students present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Frequency, f</a:t>
                      </a:r>
                      <a:r>
                        <a:rPr lang="en-US" sz="2000" b="1" baseline="-25000" dirty="0">
                          <a:effectLst/>
                        </a:rPr>
                        <a:t>i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301349"/>
                  </a:ext>
                </a:extLst>
              </a:tr>
              <a:tr h="2344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15-19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3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3640892"/>
                  </a:ext>
                </a:extLst>
              </a:tr>
              <a:tr h="2344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20-24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6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1074179"/>
                  </a:ext>
                </a:extLst>
              </a:tr>
              <a:tr h="2344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25-29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9191075"/>
                  </a:ext>
                </a:extLst>
              </a:tr>
              <a:tr h="2344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30-34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5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9214218"/>
                  </a:ext>
                </a:extLst>
              </a:tr>
              <a:tr h="2344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35-39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4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6988404"/>
                  </a:ext>
                </a:extLst>
              </a:tr>
              <a:tr h="2344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Total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n=20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302521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5943" y="235131"/>
            <a:ext cx="1685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Example: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13771" y="281297"/>
            <a:ext cx="4674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Calculate the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mode from the following Data.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1645" y="3367092"/>
            <a:ext cx="83863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Since the maximum frequency 6 is in the class 25-29, therefore 25-29 is the modal class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1645" y="3905794"/>
            <a:ext cx="3098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know that,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0657" y="4275126"/>
            <a:ext cx="3194932" cy="77058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644" y="5045711"/>
            <a:ext cx="6716435" cy="155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3539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309</Words>
  <Application>Microsoft Office PowerPoint</Application>
  <PresentationFormat>Widescreen</PresentationFormat>
  <Paragraphs>97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Cambria Math</vt:lpstr>
      <vt:lpstr>Times New Roman</vt:lpstr>
      <vt:lpstr>Trebuchet MS</vt:lpstr>
      <vt:lpstr>Vrinda</vt:lpstr>
      <vt:lpstr>Wingdings 3</vt:lpstr>
      <vt:lpstr>Facet</vt:lpstr>
      <vt:lpstr>MathType 7.0 Equation</vt:lpstr>
      <vt:lpstr>Measures of central tendency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2021-03-31T19:30:15Z</dcterms:created>
  <dcterms:modified xsi:type="dcterms:W3CDTF">2021-04-01T05:33:03Z</dcterms:modified>
</cp:coreProperties>
</file>