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9" r:id="rId3"/>
    <p:sldId id="290" r:id="rId4"/>
    <p:sldId id="314" r:id="rId5"/>
    <p:sldId id="303" r:id="rId6"/>
    <p:sldId id="304" r:id="rId7"/>
    <p:sldId id="305" r:id="rId8"/>
    <p:sldId id="306" r:id="rId9"/>
    <p:sldId id="291" r:id="rId10"/>
    <p:sldId id="292" r:id="rId11"/>
    <p:sldId id="309" r:id="rId12"/>
    <p:sldId id="294" r:id="rId13"/>
    <p:sldId id="310" r:id="rId14"/>
    <p:sldId id="296" r:id="rId15"/>
    <p:sldId id="312" r:id="rId16"/>
    <p:sldId id="297" r:id="rId17"/>
    <p:sldId id="315" r:id="rId18"/>
    <p:sldId id="298" r:id="rId19"/>
    <p:sldId id="287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84" autoAdjust="0"/>
    <p:restoredTop sz="94660"/>
  </p:normalViewPr>
  <p:slideViewPr>
    <p:cSldViewPr>
      <p:cViewPr>
        <p:scale>
          <a:sx n="80" d="100"/>
          <a:sy n="80" d="100"/>
        </p:scale>
        <p:origin x="-850" y="-149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E3820-53C1-4411-9D4C-D421F2DFA32B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BB0C9-061E-4793-86B0-855DB3561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019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pyrightoffice.gov.bd/" TargetMode="External"/><Relationship Id="rId2" Type="http://schemas.openxmlformats.org/officeDocument/2006/relationships/hyperlink" Target="https://supremeip.com/copyright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1219200"/>
            <a:ext cx="4572000" cy="6858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Topics: Copyright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048000"/>
            <a:ext cx="61722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sz="2800" i="1" dirty="0" err="1">
                <a:solidFill>
                  <a:schemeClr val="tx1"/>
                </a:solidFill>
              </a:rPr>
              <a:t>Juwel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Rana</a:t>
            </a:r>
            <a:endParaRPr lang="en-US" sz="2800" i="1" dirty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Lecturer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Dept. of Nutrition &amp; Food Engineering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Daffodil International University</a:t>
            </a:r>
          </a:p>
        </p:txBody>
      </p:sp>
      <p:pic>
        <p:nvPicPr>
          <p:cNvPr id="4" name="Picture 3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890" y="3811673"/>
            <a:ext cx="2958570" cy="2689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2"/>
            <a:ext cx="5638799" cy="53339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dirty="0" smtClean="0"/>
              <a:t>Bangladesh Copyright Law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674" y="1524000"/>
            <a:ext cx="10770326" cy="50292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en-US" dirty="0" smtClean="0"/>
              <a:t>The present copyright law enforce in Bangladesh has its </a:t>
            </a:r>
            <a:r>
              <a:rPr lang="en-US" dirty="0" smtClean="0">
                <a:solidFill>
                  <a:srgbClr val="FF0000"/>
                </a:solidFill>
              </a:rPr>
              <a:t>roots in the British Copyright Act 1911</a:t>
            </a:r>
            <a:r>
              <a:rPr lang="en-US" dirty="0" smtClean="0"/>
              <a:t> which was implemented in British India in the year 1914 to protect creative works.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 The creative works in Bangladesh (former East Pakistan) was protected by a Copyright Ordinance (1962), superseding the British Indian Copyright Laws of 1914. The Copyright Ordinance was further amended in 1967 (27th February) by the government of the </a:t>
            </a:r>
            <a:r>
              <a:rPr lang="en-US" dirty="0" smtClean="0"/>
              <a:t>day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 1974 the ordinance has been amended and approved ( Act no. LIV of 1974)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The previous act was cancelled and Bangladesh copyright ordinance-2000 has been passed on 18th July, 2000.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Bangladesh copyright ordinance-2000 has been amended in 18th may 2005 &amp; published as “Copyright (amendments) Act 2005.”</a:t>
            </a:r>
          </a:p>
          <a:p>
            <a:pPr algn="just">
              <a:buFont typeface="Wingdings" pitchFamily="2" charset="2"/>
              <a:buChar char="Ø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questions-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324600" y="1676400"/>
            <a:ext cx="4841240" cy="439674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1298" y="269968"/>
            <a:ext cx="7724501" cy="6444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400" dirty="0" smtClean="0"/>
              <a:t>Duration of </a:t>
            </a:r>
            <a:r>
              <a:rPr lang="en-US" sz="4400" dirty="0" smtClean="0"/>
              <a:t>Copyright?</a:t>
            </a:r>
            <a:endParaRPr lang="en-US" sz="4400" dirty="0" smtClean="0"/>
          </a:p>
        </p:txBody>
      </p:sp>
      <p:pic>
        <p:nvPicPr>
          <p:cNvPr id="6" name="Picture 5" descr="44345784-reading-books-rebrand-700x696-1-700x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438400"/>
            <a:ext cx="4871720" cy="347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609600"/>
            <a:ext cx="5590902" cy="6444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400" dirty="0" smtClean="0"/>
              <a:t>Duration of Copyright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11201400" cy="4552405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Duration of copyright for literature, music, drama &amp; arts</a:t>
            </a:r>
            <a:r>
              <a:rPr lang="en-US" sz="2400" dirty="0" smtClean="0"/>
              <a:t>: The copyright will be valid during the </a:t>
            </a:r>
            <a:r>
              <a:rPr lang="en-US" sz="2400" dirty="0" smtClean="0">
                <a:solidFill>
                  <a:srgbClr val="FF0000"/>
                </a:solidFill>
              </a:rPr>
              <a:t>lifetime + 60 years of the owners</a:t>
            </a:r>
            <a:r>
              <a:rPr lang="en-US" sz="24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Cinema</a:t>
            </a:r>
            <a:r>
              <a:rPr lang="en-US" sz="2400" dirty="0" smtClean="0"/>
              <a:t>: Release year +60years.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Sound recording</a:t>
            </a:r>
            <a:r>
              <a:rPr lang="en-US" sz="2400" dirty="0" smtClean="0"/>
              <a:t>: The year of recording+ 60 years.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Photograph</a:t>
            </a:r>
            <a:r>
              <a:rPr lang="en-US" sz="2400" dirty="0" smtClean="0"/>
              <a:t>: Published year + 60 years.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Anonymous writing</a:t>
            </a:r>
            <a:r>
              <a:rPr lang="en-US" sz="2400" dirty="0" smtClean="0"/>
              <a:t>: published year + 60 years. During this time if the identity of the writer is known then the time of the copyright will be the dearth year + 60 years.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Computer related works</a:t>
            </a:r>
            <a:r>
              <a:rPr lang="en-US" sz="2400" dirty="0" smtClean="0"/>
              <a:t>: the published year + 60 years.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Broadcasting:</a:t>
            </a:r>
            <a:r>
              <a:rPr lang="en-US" sz="2400" dirty="0" smtClean="0"/>
              <a:t> the published year + 25 years of broadcasting and reproduction.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915400" cy="579438"/>
          </a:xfrm>
          <a:solidFill>
            <a:srgbClr val="FFFF00"/>
          </a:solidFill>
        </p:spPr>
        <p:txBody>
          <a:bodyPr/>
          <a:lstStyle/>
          <a:p>
            <a:r>
              <a:rPr lang="en-US" sz="3200" b="1" dirty="0" smtClean="0"/>
              <a:t>Copyright registration in Bangladesh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10744200" cy="48737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Bangladesh, Copyright Office is responsible </a:t>
            </a:r>
            <a:r>
              <a:rPr lang="en-US" dirty="0" smtClean="0"/>
              <a:t>for maintaining </a:t>
            </a:r>
            <a:r>
              <a:rPr lang="en-US" dirty="0" smtClean="0"/>
              <a:t>the register of copyrighted works. Any application for registration, transfer, abandonment, modification of register should be made to the Registrar.</a:t>
            </a:r>
            <a:br>
              <a:rPr lang="en-US" dirty="0" smtClean="0"/>
            </a:br>
            <a:endParaRPr lang="en-US" dirty="0" smtClean="0"/>
          </a:p>
          <a:p>
            <a:r>
              <a:rPr lang="en-US" cap="all" dirty="0" smtClean="0"/>
              <a:t>REGISTRATION</a:t>
            </a:r>
            <a:r>
              <a:rPr lang="en-US" cap="all" dirty="0" smtClean="0"/>
              <a:t>: </a:t>
            </a:r>
            <a:r>
              <a:rPr lang="en-US" dirty="0" smtClean="0"/>
              <a:t>An application for copyright should be supported by the following documents:</a:t>
            </a:r>
            <a:br>
              <a:rPr lang="en-US" dirty="0" smtClean="0"/>
            </a:br>
            <a:r>
              <a:rPr lang="en-US" dirty="0" smtClean="0"/>
              <a:t>1. A completed application form</a:t>
            </a:r>
            <a:br>
              <a:rPr lang="en-US" dirty="0" smtClean="0"/>
            </a:br>
            <a:r>
              <a:rPr lang="en-US" dirty="0" smtClean="0"/>
              <a:t>2. Treasury </a:t>
            </a:r>
            <a:r>
              <a:rPr lang="en-US" dirty="0" err="1" smtClean="0"/>
              <a:t>chalan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Copies of the work to be registered</a:t>
            </a:r>
            <a:br>
              <a:rPr lang="en-US" dirty="0" smtClean="0"/>
            </a:br>
            <a:r>
              <a:rPr lang="en-US" dirty="0" smtClean="0"/>
              <a:t>4. Transfer deed of work in stamp paper (if applicable)</a:t>
            </a:r>
            <a:br>
              <a:rPr lang="en-US" dirty="0" smtClean="0"/>
            </a:br>
            <a:r>
              <a:rPr lang="en-US" dirty="0" smtClean="0"/>
              <a:t>5. Legal paper (</a:t>
            </a:r>
            <a:r>
              <a:rPr lang="en-US" dirty="0" err="1" smtClean="0"/>
              <a:t>Okalat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) (if a lawyer submits the application form on behalf of the author)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670" y="2137955"/>
            <a:ext cx="10770324" cy="3729445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latin typeface="+mn-lt"/>
              </a:rPr>
              <a:t>Once the Registrar received any application for copyright, s/he shall serve notice of the concerned application to every person who has any interest in the subject matter of that application. If the Registrar receives any objection s/he may after holding such inquiry as s/he deems fit, enter such particulars of work in the register of copyright, which s/he considers proper.</a:t>
            </a:r>
            <a:br>
              <a:rPr lang="en-US" sz="3100" dirty="0" smtClean="0">
                <a:latin typeface="+mn-lt"/>
              </a:rPr>
            </a:br>
            <a:r>
              <a:rPr lang="en-US" sz="3100" dirty="0" smtClean="0">
                <a:latin typeface="+mn-lt"/>
              </a:rPr>
              <a:t>After registration, the Registrar shall sends copies of the entries made in the register to the parties concerned.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1" y="653143"/>
            <a:ext cx="2430537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Continue…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Please visit the following link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://supremeip.com/copyright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http://www.copyrightoffice.gov.bd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915400" cy="579438"/>
          </a:xfrm>
          <a:solidFill>
            <a:srgbClr val="FFFF00"/>
          </a:solidFill>
        </p:spPr>
        <p:txBody>
          <a:bodyPr/>
          <a:lstStyle/>
          <a:p>
            <a:r>
              <a:rPr lang="en-US" sz="3200" b="1" dirty="0" smtClean="0"/>
              <a:t>Copyright registration in Bangladesh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39785"/>
            <a:ext cx="10131427" cy="47461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The works which will considered as violence of copyright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610" y="1447800"/>
            <a:ext cx="11011989" cy="44958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   Literature used for commercial purpose without permission.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   Transformation or reproduction of arts without permission.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   Any kind of editing in dramatic works without permission.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   Used of clippings of newspaper, television, drama &amp; arts without permission.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 Used </a:t>
            </a:r>
            <a:r>
              <a:rPr lang="en-US" sz="2400" dirty="0" smtClean="0"/>
              <a:t>or reproduction of creative, research works or any informative works without permission.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 Use </a:t>
            </a:r>
            <a:r>
              <a:rPr lang="en-US" sz="2400" dirty="0" smtClean="0"/>
              <a:t>every intellectual works for profit without permission.</a:t>
            </a:r>
          </a:p>
          <a:p>
            <a:pPr algn="just">
              <a:buFont typeface="Wingdings" pitchFamily="2" charset="2"/>
              <a:buChar char="§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 smtClean="0"/>
              <a:t>any parts of literature, music, drama &amp; arts is used for personal purpose with reference. </a:t>
            </a:r>
          </a:p>
          <a:p>
            <a:r>
              <a:rPr lang="en-US" dirty="0" smtClean="0"/>
              <a:t>Any </a:t>
            </a:r>
            <a:r>
              <a:rPr lang="en-US" dirty="0" smtClean="0"/>
              <a:t>criticism of literature, music, drama &amp; arts . </a:t>
            </a:r>
          </a:p>
          <a:p>
            <a:r>
              <a:rPr lang="en-US" dirty="0" smtClean="0"/>
              <a:t>Clippings </a:t>
            </a:r>
            <a:r>
              <a:rPr lang="en-US" dirty="0" smtClean="0"/>
              <a:t>of newspaper, television, drama &amp; arts can be used with reference. </a:t>
            </a:r>
          </a:p>
          <a:p>
            <a:r>
              <a:rPr lang="en-US" dirty="0" smtClean="0"/>
              <a:t>Judicial </a:t>
            </a:r>
            <a:r>
              <a:rPr lang="en-US" dirty="0" smtClean="0"/>
              <a:t>report &amp; report related with literature, music, drama &amp; arts can be </a:t>
            </a:r>
            <a:r>
              <a:rPr lang="en-US" dirty="0" smtClean="0"/>
              <a:t>reproduced.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reproduction of literature, music, drama &amp; arts for the use in parliament. 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citation of the published literature, drama in public </a:t>
            </a:r>
            <a:r>
              <a:rPr lang="en-US" dirty="0" smtClean="0"/>
              <a:t>place.</a:t>
            </a:r>
            <a:endParaRPr lang="en-US" smtClean="0"/>
          </a:p>
          <a:p>
            <a:r>
              <a:rPr lang="en-US" smtClean="0"/>
              <a:t>If </a:t>
            </a:r>
            <a:r>
              <a:rPr lang="en-US" dirty="0" smtClean="0"/>
              <a:t>the clippings drama &amp; literature is used for providing education. 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439785"/>
            <a:ext cx="11734799" cy="47461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The works which </a:t>
            </a:r>
            <a:r>
              <a:rPr lang="en-US" sz="2800" dirty="0" smtClean="0"/>
              <a:t>will not </a:t>
            </a:r>
            <a:r>
              <a:rPr lang="en-US" sz="2800" dirty="0" smtClean="0"/>
              <a:t>considered as violence of copyright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5638799" cy="53339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400" dirty="0" smtClean="0"/>
              <a:t>Crime &amp; Punishment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11049000" cy="4408715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In case of </a:t>
            </a:r>
            <a:r>
              <a:rPr lang="en-US" sz="2400" b="1" dirty="0" smtClean="0"/>
              <a:t>cinema piracy </a:t>
            </a:r>
            <a:r>
              <a:rPr lang="en-US" sz="2400" dirty="0" smtClean="0"/>
              <a:t>the accused person and the helping person will be punished one to </a:t>
            </a:r>
            <a:r>
              <a:rPr lang="en-US" sz="2400" b="1" dirty="0" smtClean="0">
                <a:solidFill>
                  <a:srgbClr val="FF0000"/>
                </a:solidFill>
              </a:rPr>
              <a:t>five years imprisonment along with one to five </a:t>
            </a:r>
            <a:r>
              <a:rPr lang="en-US" sz="2400" b="1" dirty="0" err="1" smtClean="0">
                <a:solidFill>
                  <a:srgbClr val="FF0000"/>
                </a:solidFill>
              </a:rPr>
              <a:t>lac</a:t>
            </a:r>
            <a:r>
              <a:rPr lang="en-US" sz="2400" b="1" dirty="0" smtClean="0">
                <a:solidFill>
                  <a:srgbClr val="FF0000"/>
                </a:solidFill>
              </a:rPr>
              <a:t> taka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endParaRPr lang="en-US" sz="2400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If any </a:t>
            </a:r>
            <a:r>
              <a:rPr lang="en-US" sz="2400" b="1" dirty="0" smtClean="0"/>
              <a:t>computer program </a:t>
            </a:r>
            <a:r>
              <a:rPr lang="en-US" sz="2400" dirty="0" smtClean="0"/>
              <a:t>is pirated then and the accused person will be punished </a:t>
            </a:r>
            <a:r>
              <a:rPr lang="en-US" sz="2400" b="1" dirty="0" smtClean="0">
                <a:solidFill>
                  <a:srgbClr val="FF0000"/>
                </a:solidFill>
              </a:rPr>
              <a:t>6 month to 4 years imprisonment along with one to four </a:t>
            </a:r>
            <a:r>
              <a:rPr lang="en-US" sz="2400" b="1" dirty="0" err="1" smtClean="0">
                <a:solidFill>
                  <a:srgbClr val="FF0000"/>
                </a:solidFill>
              </a:rPr>
              <a:t>lac</a:t>
            </a:r>
            <a:r>
              <a:rPr lang="en-US" sz="2400" b="1" dirty="0" smtClean="0">
                <a:solidFill>
                  <a:srgbClr val="FF0000"/>
                </a:solidFill>
              </a:rPr>
              <a:t> taka.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just"/>
            <a:endParaRPr lang="en-US" sz="2400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Besides these, any kind of piracy like: music, audio, video, photograph is punishable according to </a:t>
            </a:r>
            <a:r>
              <a:rPr lang="en-US" sz="2400" dirty="0" smtClean="0">
                <a:solidFill>
                  <a:srgbClr val="FF0000"/>
                </a:solidFill>
              </a:rPr>
              <a:t>Bangladesh copyright ordinance- 2005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15011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16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33400"/>
            <a:ext cx="5943600" cy="579438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Discussion forum activity?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are the differences between copyright and patent?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47" y="505099"/>
            <a:ext cx="7243354" cy="56170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400" dirty="0" smtClean="0"/>
              <a:t>Definition of Copyright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522513" y="1752600"/>
            <a:ext cx="106788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 Copyright is a </a:t>
            </a:r>
            <a:r>
              <a:rPr lang="en-US" sz="2800" dirty="0" smtClean="0">
                <a:solidFill>
                  <a:srgbClr val="FF0000"/>
                </a:solidFill>
              </a:rPr>
              <a:t>legal concept</a:t>
            </a:r>
            <a:r>
              <a:rPr lang="en-US" sz="2800" dirty="0" smtClean="0"/>
              <a:t>, enacted by most governments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smtClean="0"/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A </a:t>
            </a:r>
            <a:r>
              <a:rPr lang="en-US" sz="2800" dirty="0" smtClean="0"/>
              <a:t>copyright is a law that </a:t>
            </a:r>
            <a:r>
              <a:rPr lang="en-US" sz="2800" dirty="0" smtClean="0">
                <a:solidFill>
                  <a:srgbClr val="FF0000"/>
                </a:solidFill>
              </a:rPr>
              <a:t>gives the owner </a:t>
            </a:r>
            <a:r>
              <a:rPr lang="en-US" sz="2800" dirty="0" smtClean="0"/>
              <a:t>of a </a:t>
            </a:r>
            <a:r>
              <a:rPr lang="en-US" sz="2800" dirty="0" smtClean="0">
                <a:solidFill>
                  <a:srgbClr val="FF0000"/>
                </a:solidFill>
              </a:rPr>
              <a:t>written document, musical composition, book, picture, or other creative work</a:t>
            </a:r>
            <a:r>
              <a:rPr lang="en-US" sz="2800" dirty="0" smtClean="0"/>
              <a:t>, the right to decide what other people can do with it</a:t>
            </a:r>
            <a:r>
              <a:rPr lang="en-US" sz="2800" dirty="0" smtClean="0"/>
              <a:t>.</a:t>
            </a:r>
          </a:p>
          <a:p>
            <a:pPr algn="just"/>
            <a:endParaRPr lang="en-US" sz="28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 Copyright laws make it </a:t>
            </a:r>
            <a:r>
              <a:rPr lang="en-US" sz="2800" dirty="0" smtClean="0">
                <a:solidFill>
                  <a:srgbClr val="FF0000"/>
                </a:solidFill>
              </a:rPr>
              <a:t>easier for authors </a:t>
            </a:r>
            <a:r>
              <a:rPr lang="en-US" sz="2800" dirty="0" smtClean="0"/>
              <a:t>to make money by selling their works. </a:t>
            </a:r>
            <a:endParaRPr lang="en-US" sz="28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Because </a:t>
            </a:r>
            <a:r>
              <a:rPr lang="en-US" sz="2800" dirty="0" smtClean="0">
                <a:solidFill>
                  <a:srgbClr val="FF0000"/>
                </a:solidFill>
              </a:rPr>
              <a:t>of copyright</a:t>
            </a:r>
            <a:r>
              <a:rPr lang="en-US" sz="2800" dirty="0" smtClean="0"/>
              <a:t>, a work can only be copied if the owner of the copyright gives permission.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 smtClean="0"/>
          </a:p>
          <a:p>
            <a:pPr marL="0" indent="0" algn="ctr">
              <a:buNone/>
            </a:pPr>
            <a:r>
              <a:rPr lang="en-US" sz="7200" b="1" dirty="0" smtClean="0"/>
              <a:t>THANK </a:t>
            </a:r>
            <a:r>
              <a:rPr lang="en-US" sz="7200" b="1" dirty="0"/>
              <a:t>YOU</a:t>
            </a:r>
          </a:p>
        </p:txBody>
      </p:sp>
      <p:pic>
        <p:nvPicPr>
          <p:cNvPr id="3074" name="Picture 2" descr="Image result for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91" y="458337"/>
            <a:ext cx="11493690" cy="6174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28005DE-3D99-44D2-A1A6-A4825A05525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450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2"/>
            <a:ext cx="8991599" cy="60959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/>
              <a:t>Copy rights is related with four kinds of works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10131428" cy="2037806"/>
          </a:xfrm>
        </p:spPr>
        <p:txBody>
          <a:bodyPr>
            <a:noAutofit/>
          </a:bodyPr>
          <a:lstStyle/>
          <a:p>
            <a:pPr marL="571500" indent="-571500" algn="just">
              <a:buFont typeface="+mj-lt"/>
              <a:buAutoNum type="romanUcPeriod"/>
            </a:pPr>
            <a:r>
              <a:rPr lang="en-US" sz="2800" dirty="0" smtClean="0"/>
              <a:t>Literary, dramatic and musical works 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en-US" sz="2800" dirty="0" smtClean="0"/>
              <a:t>Artistic works 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en-US" sz="2800" dirty="0" smtClean="0"/>
              <a:t>Cinematographic works 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en-US" sz="2800" dirty="0" smtClean="0"/>
              <a:t>Record and broadcast.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ligibleforcopyright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76400" y="228600"/>
            <a:ext cx="9144000" cy="61826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3800" cy="655638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Literary, </a:t>
            </a:r>
            <a:r>
              <a:rPr lang="en-US" dirty="0" err="1" smtClean="0">
                <a:solidFill>
                  <a:srgbClr val="FF0000"/>
                </a:solidFill>
              </a:rPr>
              <a:t>dramatical</a:t>
            </a:r>
            <a:r>
              <a:rPr lang="en-US" dirty="0" smtClean="0">
                <a:solidFill>
                  <a:srgbClr val="FF0000"/>
                </a:solidFill>
              </a:rPr>
              <a:t> &amp; musical works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Literary </a:t>
            </a:r>
            <a:r>
              <a:rPr lang="en-US" dirty="0" smtClean="0">
                <a:solidFill>
                  <a:srgbClr val="FF0000"/>
                </a:solidFill>
              </a:rPr>
              <a:t>work </a:t>
            </a:r>
            <a:r>
              <a:rPr lang="en-US" dirty="0" smtClean="0"/>
              <a:t>means literature of every kind and includes works on humanity, religion, social science etc.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Dramatic </a:t>
            </a:r>
            <a:r>
              <a:rPr lang="en-US" dirty="0" smtClean="0">
                <a:solidFill>
                  <a:srgbClr val="FF0000"/>
                </a:solidFill>
              </a:rPr>
              <a:t>works </a:t>
            </a:r>
            <a:r>
              <a:rPr lang="en-US" dirty="0" smtClean="0"/>
              <a:t>means drama, recitation, choreographic work, entertainment in dumb show, scenic arrangement </a:t>
            </a:r>
            <a:r>
              <a:rPr lang="en-US" dirty="0" smtClean="0"/>
              <a:t>etc.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Musical </a:t>
            </a:r>
            <a:r>
              <a:rPr lang="en-US" dirty="0" smtClean="0">
                <a:solidFill>
                  <a:srgbClr val="FF0000"/>
                </a:solidFill>
              </a:rPr>
              <a:t>work </a:t>
            </a:r>
            <a:r>
              <a:rPr lang="en-US" dirty="0" smtClean="0"/>
              <a:t>means any combination of melody or harmony or either printed, reduced to writing or produce or reproduce.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304800"/>
            <a:ext cx="3429000" cy="655638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Artistic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 smtClean="0"/>
              <a:t>. Painting, sculpture, drawing, engraving on a photograph 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 smtClean="0"/>
              <a:t>. An architectural work or art 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n-US" dirty="0" smtClean="0"/>
              <a:t>. Any other work of artistic </a:t>
            </a:r>
            <a:r>
              <a:rPr lang="en-US" dirty="0" smtClean="0"/>
              <a:t>craftsmanship</a:t>
            </a:r>
            <a:endParaRPr lang="en-US" dirty="0"/>
          </a:p>
        </p:txBody>
      </p:sp>
      <p:pic>
        <p:nvPicPr>
          <p:cNvPr id="4" name="Picture 3" descr="da_vinci_leonardo_5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429000"/>
            <a:ext cx="4000500" cy="2819400"/>
          </a:xfrm>
          <a:prstGeom prst="rect">
            <a:avLst/>
          </a:prstGeom>
        </p:spPr>
      </p:pic>
      <p:pic>
        <p:nvPicPr>
          <p:cNvPr id="5" name="Picture 4" descr="Aporajeyo-Bangla_Edit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429000"/>
            <a:ext cx="4462056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533400"/>
            <a:ext cx="5334000" cy="579438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Cinematographic works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 smtClean="0"/>
              <a:t>means any </a:t>
            </a:r>
            <a:r>
              <a:rPr lang="en-US" dirty="0" smtClean="0">
                <a:solidFill>
                  <a:srgbClr val="FF0000"/>
                </a:solidFill>
              </a:rPr>
              <a:t>sequence of visual images </a:t>
            </a:r>
            <a:r>
              <a:rPr lang="en-US" dirty="0" smtClean="0"/>
              <a:t>fixed on materials of any description.</a:t>
            </a:r>
            <a:endParaRPr lang="en-US" dirty="0"/>
          </a:p>
        </p:txBody>
      </p:sp>
      <p:pic>
        <p:nvPicPr>
          <p:cNvPr id="4" name="Picture 3" descr="Cinematography-Manu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843" y="2971800"/>
            <a:ext cx="5480137" cy="3200400"/>
          </a:xfrm>
          <a:prstGeom prst="rect">
            <a:avLst/>
          </a:prstGeom>
        </p:spPr>
      </p:pic>
      <p:pic>
        <p:nvPicPr>
          <p:cNvPr id="5" name="Picture 4" descr="mushrraf-kari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971800"/>
            <a:ext cx="232410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457200"/>
            <a:ext cx="1752600" cy="5032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 smtClean="0"/>
              <a:t>means disc, tape or </a:t>
            </a:r>
            <a:r>
              <a:rPr lang="en-US" dirty="0" smtClean="0"/>
              <a:t>other </a:t>
            </a:r>
            <a:r>
              <a:rPr lang="en-US" dirty="0" smtClean="0"/>
              <a:t>device in which sounds are embodied, so as to the capable of being reproduced their form. </a:t>
            </a:r>
            <a:endParaRPr lang="en-US" dirty="0"/>
          </a:p>
        </p:txBody>
      </p:sp>
      <p:pic>
        <p:nvPicPr>
          <p:cNvPr id="4" name="Picture 3" descr="https___cdn.cnn.com_cnnnext_dam_assets_210609133540-record-store-day-file-20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048000"/>
            <a:ext cx="5181600" cy="2914650"/>
          </a:xfrm>
          <a:prstGeom prst="rect">
            <a:avLst/>
          </a:prstGeom>
        </p:spPr>
      </p:pic>
      <p:pic>
        <p:nvPicPr>
          <p:cNvPr id="5" name="Picture 4" descr="bannerMobile-_0002_Sound Record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2895600"/>
            <a:ext cx="266700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81000"/>
            <a:ext cx="6553199" cy="60959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000" dirty="0" smtClean="0"/>
              <a:t>Nature &amp; Scope of Protection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41863"/>
            <a:ext cx="10744200" cy="394933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accord copyright, following factors  are taken into consideration-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The work must not be copied from another work but must originate from the author.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Two authors independently producing an identical work will be entitled for copyright in their respective works.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The emphasis is more on the labor, skill judgment and capital expended in producing the 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2678</TotalTime>
  <Words>1003</Words>
  <Application>Microsoft Office PowerPoint</Application>
  <PresentationFormat>Custom</PresentationFormat>
  <Paragraphs>87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Topics: Copyright</vt:lpstr>
      <vt:lpstr>Definition of Copyright</vt:lpstr>
      <vt:lpstr>Copy rights is related with four kinds of works</vt:lpstr>
      <vt:lpstr>Slide 4</vt:lpstr>
      <vt:lpstr>Literary, dramatical &amp; musical works</vt:lpstr>
      <vt:lpstr>Artistic work</vt:lpstr>
      <vt:lpstr>Cinematographic works</vt:lpstr>
      <vt:lpstr>Record</vt:lpstr>
      <vt:lpstr>Nature &amp; Scope of Protection</vt:lpstr>
      <vt:lpstr>Bangladesh Copyright Law</vt:lpstr>
      <vt:lpstr>Duration of Copyright?</vt:lpstr>
      <vt:lpstr>Duration of Copyright</vt:lpstr>
      <vt:lpstr>Copyright registration in Bangladesh</vt:lpstr>
      <vt:lpstr>Once the Registrar received any application for copyright, s/he shall serve notice of the concerned application to every person who has any interest in the subject matter of that application. If the Registrar receives any objection s/he may after holding such inquiry as s/he deems fit, enter such particulars of work in the register of copyright, which s/he considers proper. After registration, the Registrar shall sends copies of the entries made in the register to the parties concerned. </vt:lpstr>
      <vt:lpstr>Copyright registration in Bangladesh</vt:lpstr>
      <vt:lpstr>The works which will considered as violence of copyright</vt:lpstr>
      <vt:lpstr>The works which will not considered as violence of copyright</vt:lpstr>
      <vt:lpstr>Crime &amp; Punishment</vt:lpstr>
      <vt:lpstr>Discussion forum activity?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Drying:</dc:title>
  <dc:creator>Administrator</dc:creator>
  <cp:lastModifiedBy>User</cp:lastModifiedBy>
  <cp:revision>202</cp:revision>
  <dcterms:created xsi:type="dcterms:W3CDTF">2006-08-16T00:00:00Z</dcterms:created>
  <dcterms:modified xsi:type="dcterms:W3CDTF">2021-07-29T04:03:55Z</dcterms:modified>
</cp:coreProperties>
</file>