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7" r:id="rId21"/>
    <p:sldId id="305" r:id="rId22"/>
    <p:sldId id="306" r:id="rId23"/>
    <p:sldId id="283" r:id="rId24"/>
    <p:sldId id="2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10733828" y="1110597"/>
            <a:ext cx="2286000" cy="508000"/>
          </a:xfrm>
        </p:spPr>
        <p:txBody>
          <a:bodyPr/>
          <a:lstStyle/>
          <a:p>
            <a:fld id="{1D8BD707-D9CF-40AE-B4C6-C98DA3205C09}" type="datetimeFigureOut">
              <a:rPr lang="en-US" smtClean="0"/>
              <a:pPr/>
              <a:t>8/19/2021</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8/19/2021</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1D8BD707-D9CF-40AE-B4C6-C98DA3205C09}" type="datetimeFigureOut">
              <a:rPr lang="en-US" smtClean="0"/>
              <a:pPr/>
              <a:t>8/19/2021</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Slide Number Placeholder 5"/>
          <p:cNvSpPr>
            <a:spLocks noGrp="1"/>
          </p:cNvSpPr>
          <p:nvPr>
            <p:ph type="sldNum" sz="quarter" idx="12"/>
          </p:nvPr>
        </p:nvSpPr>
        <p:spPr bwMode="auto">
          <a:xfrm>
            <a:off x="1787488" y="4928702"/>
            <a:ext cx="8128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8/19/2021</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8/19/2021</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8/19/2021</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8/19/2021</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5800" y="1066800"/>
            <a:ext cx="4191000" cy="685800"/>
          </a:xfrm>
          <a:solidFill>
            <a:srgbClr val="FFFF00"/>
          </a:solidFill>
        </p:spPr>
        <p:txBody>
          <a:bodyPr/>
          <a:lstStyle/>
          <a:p>
            <a:r>
              <a:rPr lang="en-US" dirty="0">
                <a:solidFill>
                  <a:schemeClr val="tx1"/>
                </a:solidFill>
              </a:rPr>
              <a:t>industrial design</a:t>
            </a:r>
            <a:endParaRPr lang="en-US" dirty="0">
              <a:solidFill>
                <a:srgbClr val="FF0000"/>
              </a:solidFill>
            </a:endParaRPr>
          </a:p>
        </p:txBody>
      </p:sp>
      <p:sp>
        <p:nvSpPr>
          <p:cNvPr id="3" name="Subtitle 2"/>
          <p:cNvSpPr>
            <a:spLocks noGrp="1"/>
          </p:cNvSpPr>
          <p:nvPr>
            <p:ph type="subTitle" idx="1"/>
          </p:nvPr>
        </p:nvSpPr>
        <p:spPr>
          <a:xfrm>
            <a:off x="4038600" y="2819400"/>
            <a:ext cx="6400800" cy="2362200"/>
          </a:xfrm>
        </p:spPr>
        <p:txBody>
          <a:bodyPr>
            <a:normAutofit/>
          </a:bodyPr>
          <a:lstStyle/>
          <a:p>
            <a:r>
              <a:rPr lang="en-US" sz="4400" i="1" dirty="0" err="1">
                <a:solidFill>
                  <a:schemeClr val="tx1"/>
                </a:solidFill>
              </a:rPr>
              <a:t>Juwel</a:t>
            </a:r>
            <a:r>
              <a:rPr lang="en-US" sz="4400" i="1" dirty="0">
                <a:solidFill>
                  <a:schemeClr val="tx1"/>
                </a:solidFill>
              </a:rPr>
              <a:t> </a:t>
            </a:r>
            <a:r>
              <a:rPr lang="en-US" sz="4400" i="1" dirty="0" err="1">
                <a:solidFill>
                  <a:schemeClr val="tx1"/>
                </a:solidFill>
              </a:rPr>
              <a:t>Rana</a:t>
            </a:r>
            <a:endParaRPr lang="en-US" sz="4400" b="1" i="1" dirty="0">
              <a:solidFill>
                <a:schemeClr val="tx1"/>
              </a:solidFill>
            </a:endParaRPr>
          </a:p>
          <a:p>
            <a:r>
              <a:rPr lang="en-US" b="1" i="1" dirty="0" smtClean="0">
                <a:solidFill>
                  <a:schemeClr val="tx1"/>
                </a:solidFill>
              </a:rPr>
              <a:t>Lecturer</a:t>
            </a:r>
          </a:p>
          <a:p>
            <a:r>
              <a:rPr lang="en-US" b="1" i="1" dirty="0" smtClean="0">
                <a:solidFill>
                  <a:schemeClr val="tx1"/>
                </a:solidFill>
              </a:rPr>
              <a:t>Dept. of Nutrition &amp; Food Engineering</a:t>
            </a:r>
          </a:p>
          <a:p>
            <a:r>
              <a:rPr lang="en-US" b="1" i="1" dirty="0" smtClean="0">
                <a:solidFill>
                  <a:schemeClr val="tx1"/>
                </a:solidFill>
              </a:rPr>
              <a:t>Daffodil International University</a:t>
            </a:r>
          </a:p>
          <a:p>
            <a:endParaRPr lang="en-US" dirty="0"/>
          </a:p>
        </p:txBody>
      </p:sp>
    </p:spTree>
    <p:extLst>
      <p:ext uri="{BB962C8B-B14F-4D97-AF65-F5344CB8AC3E}">
        <p14:creationId xmlns:p14="http://schemas.microsoft.com/office/powerpoint/2010/main" val="3526245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38" y="582673"/>
            <a:ext cx="10523561" cy="731838"/>
          </a:xfrm>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Industrial Design Registration Process in Bangladesh</a:t>
            </a:r>
            <a:endParaRPr lang="en-US" b="1" dirty="0">
              <a:solidFill>
                <a:schemeClr val="tx1"/>
              </a:solidFill>
            </a:endParaRPr>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10</a:t>
            </a:fld>
            <a:endParaRPr lang="en-US"/>
          </a:p>
        </p:txBody>
      </p:sp>
      <p:sp>
        <p:nvSpPr>
          <p:cNvPr id="4" name="Content Placeholder 3"/>
          <p:cNvSpPr>
            <a:spLocks noGrp="1"/>
          </p:cNvSpPr>
          <p:nvPr>
            <p:ph sz="quarter" idx="1"/>
          </p:nvPr>
        </p:nvSpPr>
        <p:spPr>
          <a:xfrm>
            <a:off x="609599" y="1600200"/>
            <a:ext cx="10515599" cy="4873752"/>
          </a:xfrm>
        </p:spPr>
        <p:txBody>
          <a:bodyPr/>
          <a:lstStyle/>
          <a:p>
            <a:r>
              <a:rPr lang="en-US" dirty="0"/>
              <a:t>1) Name and Address of the </a:t>
            </a:r>
            <a:r>
              <a:rPr lang="en-US" dirty="0" smtClean="0"/>
              <a:t>applicant</a:t>
            </a:r>
            <a:endParaRPr lang="en-US" dirty="0"/>
          </a:p>
          <a:p>
            <a:r>
              <a:rPr lang="en-US" dirty="0" smtClean="0"/>
              <a:t>2</a:t>
            </a:r>
            <a:r>
              <a:rPr lang="en-US" dirty="0"/>
              <a:t>) </a:t>
            </a:r>
            <a:r>
              <a:rPr lang="en-US" b="1" dirty="0"/>
              <a:t>Representation: </a:t>
            </a:r>
            <a:endParaRPr lang="en-US" b="1" dirty="0" smtClean="0"/>
          </a:p>
          <a:p>
            <a:pPr marL="0" indent="0">
              <a:buNone/>
            </a:pPr>
            <a:r>
              <a:rPr lang="en-US" dirty="0" smtClean="0"/>
              <a:t>		Application </a:t>
            </a:r>
            <a:r>
              <a:rPr lang="en-US" dirty="0"/>
              <a:t>on the prescribed form shall be accompanied by </a:t>
            </a:r>
            <a:r>
              <a:rPr lang="en-US" dirty="0">
                <a:solidFill>
                  <a:srgbClr val="FF0000"/>
                </a:solidFill>
              </a:rPr>
              <a:t>exactly similar four copies of representation </a:t>
            </a:r>
            <a:r>
              <a:rPr lang="en-US" dirty="0"/>
              <a:t>of the article clearly showing the features of the design by different views and stating names of the views. </a:t>
            </a:r>
            <a:endParaRPr lang="en-US" dirty="0" smtClean="0"/>
          </a:p>
          <a:p>
            <a:pPr marL="0" indent="0">
              <a:buNone/>
            </a:pPr>
            <a:r>
              <a:rPr lang="en-US" dirty="0"/>
              <a:t>	</a:t>
            </a:r>
            <a:r>
              <a:rPr lang="en-US" dirty="0" smtClean="0"/>
              <a:t>The </a:t>
            </a:r>
            <a:r>
              <a:rPr lang="en-US" dirty="0"/>
              <a:t>representation may </a:t>
            </a:r>
            <a:r>
              <a:rPr lang="en-US" dirty="0">
                <a:solidFill>
                  <a:srgbClr val="FF0000"/>
                </a:solidFill>
              </a:rPr>
              <a:t>contain drawing or photographs or specimens</a:t>
            </a:r>
            <a:r>
              <a:rPr lang="en-US" dirty="0"/>
              <a:t> of the design where applicable.</a:t>
            </a:r>
          </a:p>
        </p:txBody>
      </p:sp>
    </p:spTree>
    <p:extLst>
      <p:ext uri="{BB962C8B-B14F-4D97-AF65-F5344CB8AC3E}">
        <p14:creationId xmlns:p14="http://schemas.microsoft.com/office/powerpoint/2010/main" val="3001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11</a:t>
            </a:fld>
            <a:endParaRPr lang="en-US"/>
          </a:p>
        </p:txBody>
      </p:sp>
      <p:sp>
        <p:nvSpPr>
          <p:cNvPr id="4" name="Content Placeholder 3"/>
          <p:cNvSpPr>
            <a:spLocks noGrp="1"/>
          </p:cNvSpPr>
          <p:nvPr>
            <p:ph sz="quarter" idx="1"/>
          </p:nvPr>
        </p:nvSpPr>
        <p:spPr>
          <a:xfrm>
            <a:off x="609600" y="1600200"/>
            <a:ext cx="10896600" cy="4873752"/>
          </a:xfrm>
        </p:spPr>
        <p:txBody>
          <a:bodyPr/>
          <a:lstStyle/>
          <a:p>
            <a:r>
              <a:rPr lang="en-US" dirty="0"/>
              <a:t>3) </a:t>
            </a:r>
            <a:r>
              <a:rPr lang="en-US" b="1" dirty="0"/>
              <a:t>Statement of Novelty:</a:t>
            </a:r>
            <a:r>
              <a:rPr lang="en-US" dirty="0"/>
              <a:t> The </a:t>
            </a:r>
            <a:r>
              <a:rPr lang="en-US" dirty="0">
                <a:solidFill>
                  <a:srgbClr val="FF0000"/>
                </a:solidFill>
              </a:rPr>
              <a:t>applicant should endorse the </a:t>
            </a:r>
            <a:r>
              <a:rPr lang="en-US" dirty="0"/>
              <a:t>application and each of the representations a brief statement of the </a:t>
            </a:r>
            <a:r>
              <a:rPr lang="en-US" dirty="0">
                <a:solidFill>
                  <a:srgbClr val="FF0000"/>
                </a:solidFill>
              </a:rPr>
              <a:t>novelty for which he/she seeks protection.</a:t>
            </a:r>
            <a:r>
              <a:rPr lang="en-US" dirty="0"/>
              <a:t> This may be done when he/she files the application or at any time before registration is finally effectuated.</a:t>
            </a:r>
            <a:br>
              <a:rPr lang="en-US" dirty="0"/>
            </a:br>
            <a:r>
              <a:rPr lang="en-US" dirty="0"/>
              <a:t/>
            </a:r>
            <a:br>
              <a:rPr lang="en-US" dirty="0"/>
            </a:br>
            <a:r>
              <a:rPr lang="en-US" dirty="0"/>
              <a:t>4) </a:t>
            </a:r>
            <a:r>
              <a:rPr lang="en-US" b="1" dirty="0"/>
              <a:t>Endorsement of disclaimers:</a:t>
            </a:r>
            <a:r>
              <a:rPr lang="en-US" dirty="0"/>
              <a:t> Statement of the novelty will contain a disclaimer to the effect </a:t>
            </a:r>
            <a:r>
              <a:rPr lang="en-US" dirty="0">
                <a:solidFill>
                  <a:srgbClr val="FF0000"/>
                </a:solidFill>
              </a:rPr>
              <a:t>that no right is claimed over the use of Trademarks, any mechanism, letters, words, numbers etc</a:t>
            </a:r>
            <a:r>
              <a:rPr lang="en-US" dirty="0"/>
              <a:t>.</a:t>
            </a:r>
          </a:p>
        </p:txBody>
      </p:sp>
    </p:spTree>
    <p:extLst>
      <p:ext uri="{BB962C8B-B14F-4D97-AF65-F5344CB8AC3E}">
        <p14:creationId xmlns:p14="http://schemas.microsoft.com/office/powerpoint/2010/main" val="295055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12</a:t>
            </a:fld>
            <a:endParaRPr lang="en-US"/>
          </a:p>
        </p:txBody>
      </p:sp>
      <p:sp>
        <p:nvSpPr>
          <p:cNvPr id="4" name="Content Placeholder 3"/>
          <p:cNvSpPr>
            <a:spLocks noGrp="1"/>
          </p:cNvSpPr>
          <p:nvPr>
            <p:ph sz="quarter" idx="1"/>
          </p:nvPr>
        </p:nvSpPr>
        <p:spPr>
          <a:xfrm>
            <a:off x="609600" y="1600200"/>
            <a:ext cx="10439400" cy="4873752"/>
          </a:xfrm>
        </p:spPr>
        <p:txBody>
          <a:bodyPr/>
          <a:lstStyle/>
          <a:p>
            <a:r>
              <a:rPr lang="en-US" dirty="0"/>
              <a:t>5) </a:t>
            </a:r>
            <a:r>
              <a:rPr lang="en-US" b="1" dirty="0"/>
              <a:t>Classification of Goods:</a:t>
            </a:r>
            <a:r>
              <a:rPr lang="en-US" dirty="0"/>
              <a:t> For purpose of registration of industrial design, goods to which the design is to be applied are </a:t>
            </a:r>
            <a:r>
              <a:rPr lang="en-US" dirty="0">
                <a:solidFill>
                  <a:srgbClr val="FF0000"/>
                </a:solidFill>
              </a:rPr>
              <a:t>divided into fourteen </a:t>
            </a:r>
            <a:r>
              <a:rPr lang="en-US" dirty="0" smtClean="0">
                <a:solidFill>
                  <a:srgbClr val="FF0000"/>
                </a:solidFill>
              </a:rPr>
              <a:t>class.</a:t>
            </a:r>
            <a:endParaRPr lang="en-US" dirty="0">
              <a:solidFill>
                <a:srgbClr val="FF0000"/>
              </a:solidFill>
            </a:endParaRPr>
          </a:p>
          <a:p>
            <a:endParaRPr lang="en-US" dirty="0"/>
          </a:p>
          <a:p>
            <a:r>
              <a:rPr lang="en-US" dirty="0" smtClean="0"/>
              <a:t>6</a:t>
            </a:r>
            <a:r>
              <a:rPr lang="en-US" dirty="0"/>
              <a:t>) </a:t>
            </a:r>
            <a:r>
              <a:rPr lang="en-US" b="1" dirty="0"/>
              <a:t>Original POA </a:t>
            </a:r>
            <a:r>
              <a:rPr lang="en-US" dirty="0"/>
              <a:t>(Power of Authority by Applicant) Original copy of POA must be filed </a:t>
            </a:r>
            <a:r>
              <a:rPr lang="en-US" dirty="0">
                <a:solidFill>
                  <a:srgbClr val="FF0000"/>
                </a:solidFill>
              </a:rPr>
              <a:t>within 1 months of filing of </a:t>
            </a:r>
            <a:r>
              <a:rPr lang="en-US" dirty="0" smtClean="0">
                <a:solidFill>
                  <a:srgbClr val="FF0000"/>
                </a:solidFill>
              </a:rPr>
              <a:t> </a:t>
            </a:r>
            <a:r>
              <a:rPr lang="en-US" dirty="0">
                <a:solidFill>
                  <a:srgbClr val="FF0000"/>
                </a:solidFill>
              </a:rPr>
              <a:t>Application </a:t>
            </a:r>
            <a:r>
              <a:rPr lang="en-US" dirty="0"/>
              <a:t>in </a:t>
            </a:r>
            <a:r>
              <a:rPr lang="en-US" dirty="0" smtClean="0"/>
              <a:t>Bangladesh.</a:t>
            </a:r>
            <a:endParaRPr lang="en-US" dirty="0"/>
          </a:p>
        </p:txBody>
      </p:sp>
    </p:spTree>
    <p:extLst>
      <p:ext uri="{BB962C8B-B14F-4D97-AF65-F5344CB8AC3E}">
        <p14:creationId xmlns:p14="http://schemas.microsoft.com/office/powerpoint/2010/main" val="84599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13</a:t>
            </a:fld>
            <a:endParaRPr lang="en-US"/>
          </a:p>
        </p:txBody>
      </p:sp>
      <p:sp>
        <p:nvSpPr>
          <p:cNvPr id="4" name="Content Placeholder 3"/>
          <p:cNvSpPr>
            <a:spLocks noGrp="1"/>
          </p:cNvSpPr>
          <p:nvPr>
            <p:ph sz="quarter" idx="1"/>
          </p:nvPr>
        </p:nvSpPr>
        <p:spPr/>
        <p:txBody>
          <a:bodyPr>
            <a:normAutofit/>
          </a:bodyPr>
          <a:lstStyle/>
          <a:p>
            <a:r>
              <a:rPr lang="en-US" b="1" dirty="0" smtClean="0">
                <a:latin typeface="Times New Roman" panose="02020603050405020304" pitchFamily="18" charset="0"/>
                <a:cs typeface="Times New Roman" panose="02020603050405020304" pitchFamily="18" charset="0"/>
              </a:rPr>
              <a:t>7) Duration </a:t>
            </a:r>
            <a:r>
              <a:rPr lang="en-US" b="1" dirty="0">
                <a:latin typeface="Times New Roman" panose="02020603050405020304" pitchFamily="18" charset="0"/>
                <a:cs typeface="Times New Roman" panose="02020603050405020304" pitchFamily="18" charset="0"/>
              </a:rPr>
              <a:t>of Registration of Design:</a:t>
            </a:r>
            <a:r>
              <a:rPr lang="en-US" dirty="0">
                <a:latin typeface="Times New Roman" panose="02020603050405020304" pitchFamily="18" charset="0"/>
                <a:cs typeface="Times New Roman" panose="02020603050405020304" pitchFamily="18" charset="0"/>
              </a:rPr>
              <a:t> The registration of industrial design is valid for </a:t>
            </a:r>
            <a:r>
              <a:rPr lang="en-US" dirty="0">
                <a:solidFill>
                  <a:srgbClr val="FF0000"/>
                </a:solidFill>
                <a:latin typeface="Times New Roman" panose="02020603050405020304" pitchFamily="18" charset="0"/>
                <a:cs typeface="Times New Roman" panose="02020603050405020304" pitchFamily="18" charset="0"/>
              </a:rPr>
              <a:t>5 years from the date of application</a:t>
            </a:r>
            <a:r>
              <a:rPr lang="en-US" dirty="0">
                <a:latin typeface="Times New Roman" panose="02020603050405020304" pitchFamily="18" charset="0"/>
                <a:cs typeface="Times New Roman" panose="02020603050405020304" pitchFamily="18" charset="0"/>
              </a:rPr>
              <a:t>. The period may be extended by two further periods each of 5 years on application before the expiry of the copyright</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pPr algn="just"/>
            <a:r>
              <a:rPr lang="en-US" b="1" dirty="0" smtClean="0">
                <a:solidFill>
                  <a:srgbClr val="FF0000"/>
                </a:solidFill>
              </a:rPr>
              <a:t>Ten years </a:t>
            </a:r>
            <a:r>
              <a:rPr lang="en-US" dirty="0" smtClean="0"/>
              <a:t>is the maximum time period for which your </a:t>
            </a:r>
            <a:r>
              <a:rPr lang="en-US" b="1" dirty="0" smtClean="0"/>
              <a:t>industrial design can be protected</a:t>
            </a:r>
            <a:r>
              <a:rPr lang="en-US" dirty="0" smtClean="0"/>
              <a:t>. </a:t>
            </a:r>
          </a:p>
          <a:p>
            <a:pPr algn="just"/>
            <a:r>
              <a:rPr lang="en-US" dirty="0" smtClean="0"/>
              <a:t>A </a:t>
            </a:r>
            <a:r>
              <a:rPr lang="en-US" dirty="0"/>
              <a:t>government maintenance fee must be </a:t>
            </a:r>
            <a:r>
              <a:rPr lang="en-US" dirty="0">
                <a:solidFill>
                  <a:srgbClr val="FF0000"/>
                </a:solidFill>
              </a:rPr>
              <a:t>paid </a:t>
            </a:r>
            <a:r>
              <a:rPr lang="en-US" b="1" dirty="0">
                <a:solidFill>
                  <a:srgbClr val="FF0000"/>
                </a:solidFill>
              </a:rPr>
              <a:t>five years after registration</a:t>
            </a:r>
            <a:r>
              <a:rPr lang="en-US" dirty="0"/>
              <a:t> (or within six months after that upon payment of an additional late maintenance fee) in order to keep the </a:t>
            </a:r>
            <a:r>
              <a:rPr lang="en-US" b="1" dirty="0"/>
              <a:t>registration</a:t>
            </a:r>
            <a:r>
              <a:rPr lang="en-US" dirty="0"/>
              <a:t> valid.</a:t>
            </a:r>
          </a:p>
          <a:p>
            <a:endParaRPr lang="en-US" dirty="0"/>
          </a:p>
        </p:txBody>
      </p:sp>
    </p:spTree>
    <p:extLst>
      <p:ext uri="{BB962C8B-B14F-4D97-AF65-F5344CB8AC3E}">
        <p14:creationId xmlns:p14="http://schemas.microsoft.com/office/powerpoint/2010/main" val="296645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715962"/>
          </a:xfrm>
        </p:spPr>
        <p:txBody>
          <a:bodyPr/>
          <a:lstStyle/>
          <a:p>
            <a:r>
              <a:rPr lang="en-US" dirty="0" smtClean="0"/>
              <a:t>Cont..</a:t>
            </a:r>
            <a:endParaRPr lang="en-US" dirty="0"/>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14</a:t>
            </a:fld>
            <a:endParaRPr lang="en-US"/>
          </a:p>
        </p:txBody>
      </p:sp>
      <p:sp>
        <p:nvSpPr>
          <p:cNvPr id="4" name="Content Placeholder 3"/>
          <p:cNvSpPr>
            <a:spLocks noGrp="1"/>
          </p:cNvSpPr>
          <p:nvPr>
            <p:ph sz="quarter" idx="1"/>
          </p:nvPr>
        </p:nvSpPr>
        <p:spPr/>
        <p:txBody>
          <a:bodyPr>
            <a:normAutofit lnSpcReduction="10000"/>
          </a:bodyPr>
          <a:lstStyle/>
          <a:p>
            <a:r>
              <a:rPr lang="en-US" dirty="0" smtClean="0"/>
              <a:t>8) </a:t>
            </a:r>
            <a:r>
              <a:rPr lang="en-US" b="1" dirty="0"/>
              <a:t>Filing Cost</a:t>
            </a:r>
          </a:p>
          <a:p>
            <a:r>
              <a:rPr lang="en-US" b="1" u="sng" dirty="0"/>
              <a:t>Ordinary Industrial Design Application</a:t>
            </a:r>
            <a:r>
              <a:rPr lang="en-US" dirty="0"/>
              <a:t/>
            </a:r>
            <a:br>
              <a:rPr lang="en-US" dirty="0"/>
            </a:br>
            <a:r>
              <a:rPr lang="en-US" dirty="0"/>
              <a:t>1) Official Fee: $36 with included</a:t>
            </a:r>
            <a:br>
              <a:rPr lang="en-US" dirty="0"/>
            </a:br>
            <a:r>
              <a:rPr lang="en-US" dirty="0"/>
              <a:t>2) POA: $15</a:t>
            </a:r>
            <a:br>
              <a:rPr lang="en-US" dirty="0"/>
            </a:br>
            <a:r>
              <a:rPr lang="en-US" dirty="0"/>
              <a:t>3) Attorney Fee</a:t>
            </a:r>
            <a:br>
              <a:rPr lang="en-US" dirty="0"/>
            </a:br>
            <a:endParaRPr lang="en-US" dirty="0" smtClean="0"/>
          </a:p>
          <a:p>
            <a:r>
              <a:rPr lang="en-US" b="1" u="sng" dirty="0" smtClean="0"/>
              <a:t>Convention Industrial Design </a:t>
            </a:r>
            <a:r>
              <a:rPr lang="en-US" b="1" u="sng" dirty="0"/>
              <a:t>Application</a:t>
            </a:r>
            <a:r>
              <a:rPr lang="en-US" dirty="0"/>
              <a:t/>
            </a:r>
            <a:br>
              <a:rPr lang="en-US" dirty="0"/>
            </a:br>
            <a:r>
              <a:rPr lang="en-US" dirty="0"/>
              <a:t>1) Official Fee: $144 VAT included</a:t>
            </a:r>
            <a:br>
              <a:rPr lang="en-US" dirty="0"/>
            </a:br>
            <a:r>
              <a:rPr lang="en-US" dirty="0"/>
              <a:t>2) POA: $15</a:t>
            </a:r>
            <a:br>
              <a:rPr lang="en-US" dirty="0"/>
            </a:br>
            <a:r>
              <a:rPr lang="en-US" dirty="0"/>
              <a:t>3) Attorney Fee</a:t>
            </a:r>
          </a:p>
          <a:p>
            <a:r>
              <a:rPr lang="en-US" dirty="0"/>
              <a:t>9) </a:t>
            </a:r>
            <a:r>
              <a:rPr lang="en-US" b="1" dirty="0"/>
              <a:t>Timeline</a:t>
            </a:r>
          </a:p>
          <a:p>
            <a:r>
              <a:rPr lang="en-US" dirty="0"/>
              <a:t>In Bangladesh, it takes around </a:t>
            </a:r>
            <a:r>
              <a:rPr lang="en-US" dirty="0">
                <a:solidFill>
                  <a:srgbClr val="FF0000"/>
                </a:solidFill>
              </a:rPr>
              <a:t>1-2 years approximately for a Design to be registered</a:t>
            </a:r>
          </a:p>
          <a:p>
            <a:endParaRPr lang="en-US" dirty="0"/>
          </a:p>
          <a:p>
            <a:endParaRPr lang="en-US" dirty="0"/>
          </a:p>
        </p:txBody>
      </p:sp>
    </p:spTree>
    <p:extLst>
      <p:ext uri="{BB962C8B-B14F-4D97-AF65-F5344CB8AC3E}">
        <p14:creationId xmlns:p14="http://schemas.microsoft.com/office/powerpoint/2010/main" val="402877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715962"/>
          </a:xfrm>
        </p:spPr>
        <p:txBody>
          <a:bodyPr/>
          <a:lstStyle/>
          <a:p>
            <a:r>
              <a:rPr lang="en-US" dirty="0" smtClean="0"/>
              <a:t>Stages of Registration Process</a:t>
            </a:r>
            <a:endParaRPr lang="en-US" dirty="0"/>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15</a:t>
            </a:fld>
            <a:endParaRPr lang="en-US"/>
          </a:p>
        </p:txBody>
      </p:sp>
      <p:sp>
        <p:nvSpPr>
          <p:cNvPr id="4" name="Content Placeholder 3"/>
          <p:cNvSpPr>
            <a:spLocks noGrp="1"/>
          </p:cNvSpPr>
          <p:nvPr>
            <p:ph sz="quarter" idx="1"/>
          </p:nvPr>
        </p:nvSpPr>
        <p:spPr/>
        <p:txBody>
          <a:bodyPr/>
          <a:lstStyle/>
          <a:p>
            <a:r>
              <a:rPr lang="en-US" b="1" dirty="0"/>
              <a:t>Stage-1: Application Filed U/R-35 (1)</a:t>
            </a:r>
          </a:p>
          <a:p>
            <a:r>
              <a:rPr lang="en-US" dirty="0" err="1"/>
              <a:t>Tyeps</a:t>
            </a:r>
            <a:r>
              <a:rPr lang="en-US" dirty="0"/>
              <a:t> of </a:t>
            </a:r>
            <a:r>
              <a:rPr lang="en-US" dirty="0" err="1"/>
              <a:t>Appicaltion</a:t>
            </a:r>
            <a:r>
              <a:rPr lang="en-US" dirty="0"/>
              <a:t>:</a:t>
            </a:r>
            <a:br>
              <a:rPr lang="en-US" dirty="0"/>
            </a:br>
            <a:r>
              <a:rPr lang="en-US" dirty="0"/>
              <a:t>(1) Ordinary Paten Application</a:t>
            </a:r>
          </a:p>
          <a:p>
            <a:r>
              <a:rPr lang="en-US" dirty="0"/>
              <a:t>An ordinary application is an application without claiming priority.</a:t>
            </a:r>
            <a:br>
              <a:rPr lang="en-US" dirty="0"/>
            </a:br>
            <a:r>
              <a:rPr lang="en-US" dirty="0"/>
              <a:t/>
            </a:r>
            <a:br>
              <a:rPr lang="en-US" dirty="0"/>
            </a:br>
            <a:r>
              <a:rPr lang="en-US" dirty="0"/>
              <a:t>(2) Convention Application (Priority)</a:t>
            </a:r>
          </a:p>
          <a:p>
            <a:r>
              <a:rPr lang="en-US" dirty="0"/>
              <a:t>Convention application (claiming priority from a convention country)is an application that is made in Bangladesh within 6 months from the date of an application made in a convention country.</a:t>
            </a:r>
          </a:p>
          <a:p>
            <a:endParaRPr lang="en-US" dirty="0"/>
          </a:p>
        </p:txBody>
      </p:sp>
    </p:spTree>
    <p:extLst>
      <p:ext uri="{BB962C8B-B14F-4D97-AF65-F5344CB8AC3E}">
        <p14:creationId xmlns:p14="http://schemas.microsoft.com/office/powerpoint/2010/main" val="403160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16</a:t>
            </a:fld>
            <a:endParaRPr lang="en-US"/>
          </a:p>
        </p:txBody>
      </p:sp>
      <p:sp>
        <p:nvSpPr>
          <p:cNvPr id="4" name="Content Placeholder 3"/>
          <p:cNvSpPr>
            <a:spLocks noGrp="1"/>
          </p:cNvSpPr>
          <p:nvPr>
            <p:ph sz="quarter" idx="1"/>
          </p:nvPr>
        </p:nvSpPr>
        <p:spPr/>
        <p:txBody>
          <a:bodyPr/>
          <a:lstStyle/>
          <a:p>
            <a:r>
              <a:rPr lang="en-US" b="1" dirty="0"/>
              <a:t>Stage-2: Examination</a:t>
            </a:r>
          </a:p>
          <a:p>
            <a:r>
              <a:rPr lang="en-US" dirty="0"/>
              <a:t>In Bangladesh an examination for (a) </a:t>
            </a:r>
            <a:r>
              <a:rPr lang="en-US" dirty="0" err="1"/>
              <a:t>Formlaties</a:t>
            </a:r>
            <a:r>
              <a:rPr lang="en-US" dirty="0"/>
              <a:t> check and (b) Novelty check of a design application is carried out automatically without a formal request being made.</a:t>
            </a:r>
          </a:p>
          <a:p>
            <a:r>
              <a:rPr lang="en-US" b="1" dirty="0"/>
              <a:t>Stage-3: Proceed for Registration Certificate</a:t>
            </a:r>
          </a:p>
          <a:p>
            <a:r>
              <a:rPr lang="en-US" dirty="0"/>
              <a:t>If there is no office action or if the determination is in </a:t>
            </a:r>
            <a:r>
              <a:rPr lang="en-US" dirty="0" smtClean="0"/>
              <a:t>favor </a:t>
            </a:r>
            <a:r>
              <a:rPr lang="en-US" dirty="0"/>
              <a:t>of the applicant of a design the Registrar is obliged to issue a Certificate of Registration for the </a:t>
            </a:r>
            <a:r>
              <a:rPr lang="en-US" dirty="0" smtClean="0"/>
              <a:t>Design.</a:t>
            </a:r>
            <a:endParaRPr lang="en-US" dirty="0"/>
          </a:p>
          <a:p>
            <a:endParaRPr lang="en-US" dirty="0"/>
          </a:p>
        </p:txBody>
      </p:sp>
    </p:spTree>
    <p:extLst>
      <p:ext uri="{BB962C8B-B14F-4D97-AF65-F5344CB8AC3E}">
        <p14:creationId xmlns:p14="http://schemas.microsoft.com/office/powerpoint/2010/main" val="192014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533400"/>
            <a:ext cx="4470400" cy="655638"/>
          </a:xfrm>
        </p:spPr>
        <p:txBody>
          <a:bodyPr>
            <a:normAutofit/>
          </a:bodyPr>
          <a:lstStyle/>
          <a:p>
            <a:pPr algn="ctr"/>
            <a:r>
              <a:rPr lang="en-US" b="1" dirty="0" smtClean="0">
                <a:solidFill>
                  <a:srgbClr val="FF0000"/>
                </a:solidFill>
              </a:rPr>
              <a:t>Punishment</a:t>
            </a:r>
            <a:endParaRPr lang="en-US" b="1" dirty="0">
              <a:solidFill>
                <a:srgbClr val="FF0000"/>
              </a:solidFill>
            </a:endParaRPr>
          </a:p>
        </p:txBody>
      </p:sp>
      <p:sp>
        <p:nvSpPr>
          <p:cNvPr id="4" name="Content Placeholder 3"/>
          <p:cNvSpPr>
            <a:spLocks noGrp="1"/>
          </p:cNvSpPr>
          <p:nvPr>
            <p:ph sz="quarter" idx="1"/>
          </p:nvPr>
        </p:nvSpPr>
        <p:spPr/>
        <p:txBody>
          <a:bodyPr>
            <a:normAutofit/>
          </a:bodyPr>
          <a:lstStyle/>
          <a:p>
            <a:pPr>
              <a:lnSpc>
                <a:spcPct val="120000"/>
              </a:lnSpc>
            </a:pPr>
            <a:r>
              <a:rPr lang="en-US" b="1" dirty="0" smtClean="0"/>
              <a:t>If </a:t>
            </a:r>
            <a:r>
              <a:rPr lang="en-US" b="1" dirty="0"/>
              <a:t>anyone pirate of registered design then according to THE PATENTS AND DESIGNS ACT, 1911 (ACT NO. II OF 1911) will applicable to him/her</a:t>
            </a:r>
          </a:p>
          <a:p>
            <a:pPr>
              <a:lnSpc>
                <a:spcPct val="120000"/>
              </a:lnSpc>
            </a:pPr>
            <a:r>
              <a:rPr lang="en-US" dirty="0"/>
              <a:t>The act provides couple of civil remedies such as compensation, damages and injunction for an act of infringement of the copyright of a registered design. Suits for infringement of industrial design are instituted before the district court.</a:t>
            </a:r>
          </a:p>
        </p:txBody>
      </p:sp>
      <p:sp>
        <p:nvSpPr>
          <p:cNvPr id="6" name="Slide Number Placeholder 5"/>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17</a:t>
            </a:fld>
            <a:endParaRPr lang="en-US"/>
          </a:p>
        </p:txBody>
      </p:sp>
    </p:spTree>
    <p:extLst>
      <p:ext uri="{BB962C8B-B14F-4D97-AF65-F5344CB8AC3E}">
        <p14:creationId xmlns:p14="http://schemas.microsoft.com/office/powerpoint/2010/main" val="404936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315200" cy="655638"/>
          </a:xfrm>
        </p:spPr>
        <p:txBody>
          <a:bodyPr>
            <a:normAutofit/>
          </a:bodyPr>
          <a:lstStyle/>
          <a:p>
            <a:r>
              <a:rPr lang="en-US" b="1" dirty="0">
                <a:solidFill>
                  <a:schemeClr val="tx1"/>
                </a:solidFill>
              </a:rPr>
              <a:t>Why protect industrial designs</a:t>
            </a:r>
            <a:r>
              <a:rPr lang="en-US" b="1" dirty="0" smtClean="0">
                <a:solidFill>
                  <a:schemeClr val="tx1"/>
                </a:solidFill>
              </a:rPr>
              <a:t>?</a:t>
            </a:r>
            <a:endParaRPr lang="en-US" dirty="0">
              <a:solidFill>
                <a:schemeClr val="tx1"/>
              </a:solidFill>
            </a:endParaRPr>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18</a:t>
            </a:fld>
            <a:endParaRPr lang="en-US"/>
          </a:p>
        </p:txBody>
      </p:sp>
      <p:sp>
        <p:nvSpPr>
          <p:cNvPr id="4" name="Content Placeholder 3"/>
          <p:cNvSpPr>
            <a:spLocks noGrp="1"/>
          </p:cNvSpPr>
          <p:nvPr>
            <p:ph sz="quarter" idx="1"/>
          </p:nvPr>
        </p:nvSpPr>
        <p:spPr>
          <a:xfrm>
            <a:off x="762000" y="1482598"/>
            <a:ext cx="10896600" cy="4873752"/>
          </a:xfrm>
        </p:spPr>
        <p:txBody>
          <a:bodyPr>
            <a:normAutofit/>
          </a:bodyPr>
          <a:lstStyle/>
          <a:p>
            <a:r>
              <a:rPr lang="en-US" sz="2800" dirty="0"/>
              <a:t>Industrial designs make an article </a:t>
            </a:r>
            <a:r>
              <a:rPr lang="en-US" sz="2800" b="1" dirty="0"/>
              <a:t>attractive and appealing</a:t>
            </a:r>
            <a:r>
              <a:rPr lang="en-US" sz="2800" dirty="0"/>
              <a:t> and they add to the </a:t>
            </a:r>
            <a:r>
              <a:rPr lang="en-US" sz="2800" b="1" dirty="0"/>
              <a:t>commercial value</a:t>
            </a:r>
            <a:r>
              <a:rPr lang="en-US" sz="2800" dirty="0"/>
              <a:t> of a product and </a:t>
            </a:r>
            <a:r>
              <a:rPr lang="en-US" sz="2800" b="1" dirty="0"/>
              <a:t>increase its marketability</a:t>
            </a:r>
            <a:r>
              <a:rPr lang="en-US" sz="2800" dirty="0"/>
              <a:t>.</a:t>
            </a:r>
          </a:p>
          <a:p>
            <a:r>
              <a:rPr lang="en-US" sz="2800" dirty="0"/>
              <a:t>It </a:t>
            </a:r>
            <a:r>
              <a:rPr lang="en-US" sz="2800" dirty="0">
                <a:solidFill>
                  <a:srgbClr val="FF0000"/>
                </a:solidFill>
              </a:rPr>
              <a:t>helps to ensure a </a:t>
            </a:r>
            <a:r>
              <a:rPr lang="en-US" sz="2800" b="1" dirty="0">
                <a:solidFill>
                  <a:srgbClr val="FF0000"/>
                </a:solidFill>
              </a:rPr>
              <a:t>fair return on investment</a:t>
            </a:r>
            <a:r>
              <a:rPr lang="en-US" sz="2800" dirty="0">
                <a:solidFill>
                  <a:srgbClr val="FF0000"/>
                </a:solidFill>
              </a:rPr>
              <a:t> </a:t>
            </a:r>
            <a:r>
              <a:rPr lang="en-US" sz="2800" dirty="0"/>
              <a:t>to the owner in his/her design</a:t>
            </a:r>
          </a:p>
          <a:p>
            <a:r>
              <a:rPr lang="en-US" sz="2800" dirty="0"/>
              <a:t>It enhance </a:t>
            </a:r>
            <a:r>
              <a:rPr lang="en-US" sz="2800" b="1" dirty="0">
                <a:solidFill>
                  <a:srgbClr val="FF0000"/>
                </a:solidFill>
              </a:rPr>
              <a:t>export potential</a:t>
            </a:r>
            <a:r>
              <a:rPr lang="en-US" sz="2800" dirty="0">
                <a:solidFill>
                  <a:srgbClr val="FF0000"/>
                </a:solidFill>
              </a:rPr>
              <a:t> of national products</a:t>
            </a:r>
            <a:r>
              <a:rPr lang="en-US" sz="2800" dirty="0"/>
              <a:t>.</a:t>
            </a:r>
          </a:p>
          <a:p>
            <a:r>
              <a:rPr lang="en-US" sz="2800" dirty="0">
                <a:solidFill>
                  <a:srgbClr val="FF0000"/>
                </a:solidFill>
              </a:rPr>
              <a:t>It encourage </a:t>
            </a:r>
            <a:r>
              <a:rPr lang="en-US" sz="2800" b="1" dirty="0">
                <a:solidFill>
                  <a:srgbClr val="FF0000"/>
                </a:solidFill>
              </a:rPr>
              <a:t>creativity</a:t>
            </a:r>
            <a:r>
              <a:rPr lang="en-US" sz="2800" dirty="0">
                <a:solidFill>
                  <a:srgbClr val="FF0000"/>
                </a:solidFill>
              </a:rPr>
              <a:t> </a:t>
            </a:r>
            <a:r>
              <a:rPr lang="en-US" sz="2800" dirty="0"/>
              <a:t>in the industrial and manufacturing sector and lead to more </a:t>
            </a:r>
            <a:r>
              <a:rPr lang="en-US" sz="2800" b="1" dirty="0"/>
              <a:t>aesthetically attractive and diversified products</a:t>
            </a:r>
            <a:r>
              <a:rPr lang="en-US" sz="2800" dirty="0"/>
              <a:t>.</a:t>
            </a:r>
            <a:endParaRPr lang="en-US" dirty="0"/>
          </a:p>
          <a:p>
            <a:endParaRPr lang="en-US" dirty="0"/>
          </a:p>
        </p:txBody>
      </p:sp>
    </p:spTree>
    <p:extLst>
      <p:ext uri="{BB962C8B-B14F-4D97-AF65-F5344CB8AC3E}">
        <p14:creationId xmlns:p14="http://schemas.microsoft.com/office/powerpoint/2010/main" val="379966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8686800" cy="1199642"/>
          </a:xfrm>
        </p:spPr>
        <p:txBody>
          <a:bodyPr>
            <a:noAutofit/>
          </a:bodyPr>
          <a:lstStyle/>
          <a:p>
            <a:pPr algn="ctr"/>
            <a:r>
              <a:rPr lang="en-US" sz="2400" b="1" dirty="0">
                <a:solidFill>
                  <a:schemeClr val="tx1"/>
                </a:solidFill>
              </a:rPr>
              <a:t>Difference between Geographical indication </a:t>
            </a:r>
            <a:br>
              <a:rPr lang="en-US" sz="2400" b="1" dirty="0">
                <a:solidFill>
                  <a:schemeClr val="tx1"/>
                </a:solidFill>
              </a:rPr>
            </a:br>
            <a:r>
              <a:rPr lang="en-US" sz="2400" b="1" dirty="0">
                <a:solidFill>
                  <a:schemeClr val="tx1"/>
                </a:solidFill>
              </a:rPr>
              <a:t>&amp;</a:t>
            </a:r>
            <a:br>
              <a:rPr lang="en-US" sz="2400" b="1" dirty="0">
                <a:solidFill>
                  <a:schemeClr val="tx1"/>
                </a:solidFill>
              </a:rPr>
            </a:br>
            <a:r>
              <a:rPr lang="en-US" sz="2400" b="1" dirty="0">
                <a:solidFill>
                  <a:schemeClr val="tx1"/>
                </a:solidFill>
              </a:rPr>
              <a:t>Industrial design</a:t>
            </a:r>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19</a:t>
            </a:fld>
            <a:endParaRPr lang="en-US"/>
          </a:p>
        </p:txBody>
      </p:sp>
      <p:sp>
        <p:nvSpPr>
          <p:cNvPr id="4" name="Content Placeholder 3"/>
          <p:cNvSpPr>
            <a:spLocks noGrp="1"/>
          </p:cNvSpPr>
          <p:nvPr>
            <p:ph sz="quarter" idx="1"/>
          </p:nvPr>
        </p:nvSpPr>
        <p:spPr>
          <a:xfrm>
            <a:off x="304800" y="1524000"/>
            <a:ext cx="11353800" cy="5198110"/>
          </a:xfrm>
        </p:spPr>
        <p:txBody>
          <a:bodyPr>
            <a:noAutofit/>
          </a:bodyPr>
          <a:lstStyle/>
          <a:p>
            <a:r>
              <a:rPr lang="en-US" dirty="0"/>
              <a:t>Geographical indication is </a:t>
            </a:r>
            <a:r>
              <a:rPr lang="en-GB" dirty="0">
                <a:latin typeface="Times New Roman" panose="02020603050405020304" pitchFamily="18" charset="0"/>
                <a:cs typeface="Times New Roman" panose="02020603050405020304" pitchFamily="18" charset="0"/>
              </a:rPr>
              <a:t>a </a:t>
            </a:r>
            <a:r>
              <a:rPr lang="en-GB" b="1" dirty="0">
                <a:latin typeface="Times New Roman" panose="02020603050405020304" pitchFamily="18" charset="0"/>
                <a:cs typeface="Times New Roman" panose="02020603050405020304" pitchFamily="18" charset="0"/>
              </a:rPr>
              <a:t>sign of quality products having a specific geographical origin</a:t>
            </a:r>
            <a:r>
              <a:rPr lang="en-GB" dirty="0">
                <a:latin typeface="Times New Roman" panose="02020603050405020304" pitchFamily="18" charset="0"/>
                <a:cs typeface="Times New Roman" panose="02020603050405020304" pitchFamily="18" charset="0"/>
              </a:rPr>
              <a:t> and </a:t>
            </a:r>
            <a:r>
              <a:rPr lang="en-US" dirty="0"/>
              <a:t>Industrial design means only the </a:t>
            </a:r>
            <a:r>
              <a:rPr lang="en-US" b="1" dirty="0"/>
              <a:t>features of shape, configuration, pattern or ornament applied to any article by any industrial process</a:t>
            </a:r>
          </a:p>
          <a:p>
            <a:r>
              <a:rPr lang="en-US" dirty="0"/>
              <a:t>Geographical indication is a </a:t>
            </a:r>
            <a:r>
              <a:rPr lang="en-US" b="1" dirty="0"/>
              <a:t>logo</a:t>
            </a:r>
            <a:r>
              <a:rPr lang="en-US" dirty="0"/>
              <a:t> but Industrial design is </a:t>
            </a:r>
            <a:r>
              <a:rPr lang="en-US" b="1" dirty="0"/>
              <a:t>descriptive article</a:t>
            </a:r>
            <a:r>
              <a:rPr lang="en-US" dirty="0"/>
              <a:t>.</a:t>
            </a:r>
          </a:p>
          <a:p>
            <a:r>
              <a:rPr lang="en-US" dirty="0"/>
              <a:t>Geographical indication has </a:t>
            </a:r>
            <a:r>
              <a:rPr lang="en-US" b="1" dirty="0"/>
              <a:t>long term reputation </a:t>
            </a:r>
            <a:r>
              <a:rPr lang="en-US" dirty="0"/>
              <a:t>but Industrial design is totally </a:t>
            </a:r>
            <a:r>
              <a:rPr lang="en-US" b="1" dirty="0"/>
              <a:t>new concept of a person</a:t>
            </a:r>
            <a:r>
              <a:rPr lang="en-US" dirty="0"/>
              <a:t>.</a:t>
            </a:r>
          </a:p>
          <a:p>
            <a:r>
              <a:rPr lang="en-US" dirty="0"/>
              <a:t>Geographical indication </a:t>
            </a:r>
            <a:r>
              <a:rPr lang="en-GB" dirty="0">
                <a:latin typeface="Times New Roman" panose="02020603050405020304" pitchFamily="18" charset="0"/>
                <a:cs typeface="Times New Roman" panose="02020603050405020304" pitchFamily="18" charset="0"/>
              </a:rPr>
              <a:t>is </a:t>
            </a:r>
            <a:r>
              <a:rPr lang="en-GB" b="1" dirty="0">
                <a:latin typeface="Times New Roman" panose="02020603050405020304" pitchFamily="18" charset="0"/>
                <a:cs typeface="Times New Roman" panose="02020603050405020304" pitchFamily="18" charset="0"/>
              </a:rPr>
              <a:t>unique to a particular region or area, and are originated from </a:t>
            </a:r>
            <a:r>
              <a:rPr lang="en-GB" dirty="0">
                <a:latin typeface="Times New Roman" panose="02020603050405020304" pitchFamily="18" charset="0"/>
                <a:cs typeface="Times New Roman" panose="02020603050405020304" pitchFamily="18" charset="0"/>
              </a:rPr>
              <a:t>there but </a:t>
            </a:r>
            <a:r>
              <a:rPr lang="en-US" dirty="0"/>
              <a:t>Industrial design consist of </a:t>
            </a:r>
            <a:r>
              <a:rPr lang="en-US" b="1" dirty="0"/>
              <a:t>three-dimensional features, such as the shape or surface of an article, or of two-dimensional features, such as patterns, lines or color applied to a wide variety of products of industry and handicraft and many more.</a:t>
            </a:r>
          </a:p>
        </p:txBody>
      </p:sp>
    </p:spTree>
    <p:extLst>
      <p:ext uri="{BB962C8B-B14F-4D97-AF65-F5344CB8AC3E}">
        <p14:creationId xmlns:p14="http://schemas.microsoft.com/office/powerpoint/2010/main" val="270614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04800"/>
            <a:ext cx="6070600" cy="639762"/>
          </a:xfrm>
        </p:spPr>
        <p:txBody>
          <a:bodyPr/>
          <a:lstStyle/>
          <a:p>
            <a:r>
              <a:rPr lang="en-US" b="1" dirty="0" smtClean="0">
                <a:solidFill>
                  <a:schemeClr val="tx1"/>
                </a:solidFill>
              </a:rPr>
              <a:t>What is industrial design?</a:t>
            </a:r>
            <a:endParaRPr lang="en-US" b="1" dirty="0">
              <a:solidFill>
                <a:schemeClr val="tx1"/>
              </a:solidFill>
            </a:endParaRPr>
          </a:p>
        </p:txBody>
      </p:sp>
      <p:sp>
        <p:nvSpPr>
          <p:cNvPr id="4" name="Slide Number Placeholder 3"/>
          <p:cNvSpPr>
            <a:spLocks noGrp="1"/>
          </p:cNvSpPr>
          <p:nvPr>
            <p:ph type="sldNum" sz="quarter" idx="4294967295"/>
          </p:nvPr>
        </p:nvSpPr>
        <p:spPr>
          <a:xfrm>
            <a:off x="2136648" y="6356350"/>
            <a:ext cx="1981200" cy="365760"/>
          </a:xfrm>
          <a:prstGeom prst="rect">
            <a:avLst/>
          </a:prstGeom>
        </p:spPr>
        <p:txBody>
          <a:bodyPr/>
          <a:lstStyle/>
          <a:p>
            <a:fld id="{48C72412-523A-4FCB-A94F-6E75B1526C32}" type="slidenum">
              <a:rPr lang="en-US" smtClean="0"/>
              <a:pPr/>
              <a:t>2</a:t>
            </a:fld>
            <a:endParaRPr lang="en-US"/>
          </a:p>
        </p:txBody>
      </p:sp>
      <p:sp>
        <p:nvSpPr>
          <p:cNvPr id="3" name="Content Placeholder 2"/>
          <p:cNvSpPr>
            <a:spLocks noGrp="1"/>
          </p:cNvSpPr>
          <p:nvPr>
            <p:ph sz="quarter" idx="1"/>
          </p:nvPr>
        </p:nvSpPr>
        <p:spPr>
          <a:xfrm>
            <a:off x="609600" y="1066800"/>
            <a:ext cx="10744200" cy="5407152"/>
          </a:xfrm>
        </p:spPr>
        <p:txBody>
          <a:bodyPr>
            <a:normAutofit fontScale="92500"/>
          </a:bodyPr>
          <a:lstStyle/>
          <a:p>
            <a:pPr algn="just">
              <a:lnSpc>
                <a:spcPct val="150000"/>
              </a:lnSpc>
            </a:pPr>
            <a:r>
              <a:rPr lang="en-US" sz="2000" b="1" dirty="0"/>
              <a:t>Industrial Design</a:t>
            </a:r>
            <a:r>
              <a:rPr lang="en-US" sz="2000" dirty="0"/>
              <a:t> (ID) is the </a:t>
            </a:r>
            <a:r>
              <a:rPr lang="en-US" sz="2000" dirty="0">
                <a:solidFill>
                  <a:srgbClr val="FF0000"/>
                </a:solidFill>
              </a:rPr>
              <a:t>professional practice of designing products</a:t>
            </a:r>
            <a:r>
              <a:rPr lang="en-US" sz="2000" dirty="0"/>
              <a:t>, devices, objects and </a:t>
            </a:r>
            <a:r>
              <a:rPr lang="en-US" sz="2000" dirty="0" smtClean="0"/>
              <a:t>services.</a:t>
            </a:r>
          </a:p>
          <a:p>
            <a:pPr algn="just">
              <a:lnSpc>
                <a:spcPct val="150000"/>
              </a:lnSpc>
            </a:pPr>
            <a:r>
              <a:rPr lang="en-US" sz="2000" dirty="0">
                <a:solidFill>
                  <a:schemeClr val="dk1"/>
                </a:solidFill>
              </a:rPr>
              <a:t>Industrial Designs refers to </a:t>
            </a:r>
            <a:r>
              <a:rPr lang="en-US" sz="2000" dirty="0">
                <a:solidFill>
                  <a:srgbClr val="FF0000"/>
                </a:solidFill>
              </a:rPr>
              <a:t>the shape, configuration, pattern or ornament </a:t>
            </a:r>
            <a:r>
              <a:rPr lang="en-US" sz="2000" dirty="0">
                <a:solidFill>
                  <a:schemeClr val="dk1"/>
                </a:solidFill>
              </a:rPr>
              <a:t>or composition of lines or </a:t>
            </a:r>
            <a:r>
              <a:rPr lang="en-US" sz="2000" dirty="0" err="1">
                <a:solidFill>
                  <a:schemeClr val="dk1"/>
                </a:solidFill>
              </a:rPr>
              <a:t>colour</a:t>
            </a:r>
            <a:r>
              <a:rPr lang="en-US" sz="2000" dirty="0">
                <a:solidFill>
                  <a:schemeClr val="dk1"/>
                </a:solidFill>
              </a:rPr>
              <a:t> or </a:t>
            </a:r>
            <a:r>
              <a:rPr lang="en-US" sz="2000" dirty="0" smtClean="0">
                <a:solidFill>
                  <a:schemeClr val="dk1"/>
                </a:solidFill>
              </a:rPr>
              <a:t>combination.</a:t>
            </a:r>
            <a:endParaRPr lang="en-US" sz="2000" dirty="0" smtClean="0"/>
          </a:p>
          <a:p>
            <a:pPr algn="just">
              <a:lnSpc>
                <a:spcPct val="150000"/>
              </a:lnSpc>
            </a:pPr>
            <a:r>
              <a:rPr lang="en-US" sz="2000" dirty="0" smtClean="0"/>
              <a:t>An </a:t>
            </a:r>
            <a:r>
              <a:rPr lang="en-US" sz="2000" dirty="0"/>
              <a:t>industrial design constitutes the ornamental or aesthetic aspect of an article or product. </a:t>
            </a:r>
          </a:p>
          <a:p>
            <a:pPr algn="just">
              <a:lnSpc>
                <a:spcPct val="150000"/>
              </a:lnSpc>
            </a:pPr>
            <a:r>
              <a:rPr lang="en-US" sz="2000" dirty="0"/>
              <a:t>An industrial design may consist of </a:t>
            </a:r>
            <a:r>
              <a:rPr lang="en-US" sz="2000" dirty="0">
                <a:solidFill>
                  <a:srgbClr val="FF0000"/>
                </a:solidFill>
              </a:rPr>
              <a:t>three-dimensional features</a:t>
            </a:r>
            <a:r>
              <a:rPr lang="en-US" sz="2000" dirty="0"/>
              <a:t>, such as the shape of an article, or </a:t>
            </a:r>
            <a:r>
              <a:rPr lang="en-US" sz="2000" dirty="0">
                <a:solidFill>
                  <a:srgbClr val="FF0000"/>
                </a:solidFill>
              </a:rPr>
              <a:t>two-dimensional features</a:t>
            </a:r>
            <a:r>
              <a:rPr lang="en-US" sz="2000" dirty="0"/>
              <a:t>, such as patterns, lines or </a:t>
            </a:r>
            <a:r>
              <a:rPr lang="en-US" sz="2000" dirty="0" err="1"/>
              <a:t>colour</a:t>
            </a:r>
            <a:r>
              <a:rPr lang="en-US" sz="2000" dirty="0"/>
              <a:t>. </a:t>
            </a:r>
          </a:p>
          <a:p>
            <a:pPr algn="just">
              <a:lnSpc>
                <a:spcPct val="150000"/>
              </a:lnSpc>
            </a:pPr>
            <a:r>
              <a:rPr lang="en-US" sz="2000" dirty="0"/>
              <a:t>In principle, the owner of a registered industrial design or of a design patent has the right to </a:t>
            </a:r>
            <a:r>
              <a:rPr lang="en-US" sz="2000" dirty="0">
                <a:solidFill>
                  <a:srgbClr val="FF0000"/>
                </a:solidFill>
              </a:rPr>
              <a:t>prevent third parties from making</a:t>
            </a:r>
            <a:r>
              <a:rPr lang="en-US" sz="2000" dirty="0"/>
              <a:t>, selling or importing articles or product bearing or embodying a design, which is a copy, or substantially a copy, of the protected design, when such acts are undertaken for commercial purposes.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054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457200"/>
            <a:ext cx="6400800" cy="655638"/>
          </a:xfrm>
          <a:solidFill>
            <a:srgbClr val="FFFF00"/>
          </a:solidFill>
        </p:spPr>
        <p:txBody>
          <a:bodyPr>
            <a:normAutofit/>
          </a:bodyPr>
          <a:lstStyle/>
          <a:p>
            <a:r>
              <a:rPr lang="en-US" b="1" dirty="0" smtClean="0">
                <a:solidFill>
                  <a:schemeClr val="tx1"/>
                </a:solidFill>
              </a:rPr>
              <a:t>Patent VD Industrial Design</a:t>
            </a:r>
            <a:endParaRPr lang="en-US" b="1" dirty="0">
              <a:solidFill>
                <a:schemeClr val="tx1"/>
              </a:solidFill>
            </a:endParaRPr>
          </a:p>
        </p:txBody>
      </p:sp>
      <p:pic>
        <p:nvPicPr>
          <p:cNvPr id="2050" name="Picture 2" descr="Difference Between Patent and Design"/>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39875" y="1655762"/>
            <a:ext cx="809625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0015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26" y="5943600"/>
            <a:ext cx="11049000" cy="411162"/>
          </a:xfrm>
        </p:spPr>
        <p:txBody>
          <a:bodyPr>
            <a:normAutofit fontScale="90000"/>
          </a:bodyPr>
          <a:lstStyle/>
          <a:p>
            <a:r>
              <a:rPr lang="en-US" dirty="0" smtClean="0"/>
              <a:t>Note: kindly check all the information related to BD Act.</a:t>
            </a:r>
            <a:endParaRPr lang="en-US" dirty="0"/>
          </a:p>
        </p:txBody>
      </p:sp>
      <p:pic>
        <p:nvPicPr>
          <p:cNvPr id="1026" name="Picture 2" descr="What is Industrial Design protection and how can one protect their designs?"/>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661724" y="152400"/>
            <a:ext cx="10614551" cy="5340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6476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963064229"/>
              </p:ext>
            </p:extLst>
          </p:nvPr>
        </p:nvGraphicFramePr>
        <p:xfrm>
          <a:off x="609600" y="1600200"/>
          <a:ext cx="9956800" cy="3672840"/>
        </p:xfrm>
        <a:graphic>
          <a:graphicData uri="http://schemas.openxmlformats.org/drawingml/2006/table">
            <a:tbl>
              <a:tblPr firstRow="1" bandRow="1">
                <a:tableStyleId>{5C22544A-7EE6-4342-B048-85BDC9FD1C3A}</a:tableStyleId>
              </a:tblPr>
              <a:tblGrid>
                <a:gridCol w="4978400"/>
                <a:gridCol w="4978400"/>
              </a:tblGrid>
              <a:tr h="370840">
                <a:tc>
                  <a:txBody>
                    <a:bodyPr/>
                    <a:lstStyle/>
                    <a:p>
                      <a:r>
                        <a:rPr lang="en-US" dirty="0" smtClean="0"/>
                        <a:t>Patent</a:t>
                      </a:r>
                      <a:endParaRPr lang="en-US" dirty="0"/>
                    </a:p>
                  </a:txBody>
                  <a:tcPr/>
                </a:tc>
                <a:tc>
                  <a:txBody>
                    <a:bodyPr/>
                    <a:lstStyle/>
                    <a:p>
                      <a:r>
                        <a:rPr kumimoji="0" lang="en-US" b="0" i="0" kern="1200" dirty="0" smtClean="0">
                          <a:solidFill>
                            <a:schemeClr val="dk1"/>
                          </a:solidFill>
                          <a:effectLst/>
                          <a:latin typeface="+mn-lt"/>
                          <a:ea typeface="+mn-ea"/>
                          <a:cs typeface="+mn-cs"/>
                        </a:rPr>
                        <a:t>Industrial Designs</a:t>
                      </a:r>
                      <a:r>
                        <a:rPr kumimoji="0" lang="en-US" b="0" i="0" kern="1200" baseline="0" dirty="0" smtClean="0">
                          <a:solidFill>
                            <a:schemeClr val="dk1"/>
                          </a:solidFill>
                          <a:effectLst/>
                          <a:latin typeface="+mn-lt"/>
                          <a:ea typeface="+mn-ea"/>
                          <a:cs typeface="+mn-cs"/>
                        </a:rPr>
                        <a:t> </a:t>
                      </a:r>
                      <a:endParaRPr lang="en-US" dirty="0"/>
                    </a:p>
                  </a:txBody>
                  <a:tcPr/>
                </a:tc>
              </a:tr>
              <a:tr h="370840">
                <a:tc>
                  <a:txBody>
                    <a:bodyPr/>
                    <a:lstStyle/>
                    <a:p>
                      <a:r>
                        <a:rPr kumimoji="0" lang="en-US" b="0" i="0" kern="1200" dirty="0" smtClean="0">
                          <a:solidFill>
                            <a:schemeClr val="dk1"/>
                          </a:solidFill>
                          <a:effectLst/>
                          <a:latin typeface="+mn-lt"/>
                          <a:ea typeface="+mn-ea"/>
                          <a:cs typeface="+mn-cs"/>
                        </a:rPr>
                        <a:t>patents are an “exclusive right granted for an invention, which is a product or a process that provides, in general, a new way of doing something, or offers a new technical solution to a problem.” </a:t>
                      </a:r>
                      <a:endParaRPr lang="en-US" dirty="0"/>
                    </a:p>
                  </a:txBody>
                  <a:tcPr/>
                </a:tc>
                <a:tc>
                  <a:txBody>
                    <a:bodyPr/>
                    <a:lstStyle/>
                    <a:p>
                      <a:r>
                        <a:rPr kumimoji="0" lang="en-US" b="0" i="0" kern="1200" dirty="0" smtClean="0">
                          <a:solidFill>
                            <a:schemeClr val="dk1"/>
                          </a:solidFill>
                          <a:effectLst/>
                          <a:latin typeface="+mn-lt"/>
                          <a:ea typeface="+mn-ea"/>
                          <a:cs typeface="+mn-cs"/>
                        </a:rPr>
                        <a:t>Industrial Designs</a:t>
                      </a:r>
                      <a:r>
                        <a:rPr kumimoji="0" lang="en-US" b="0" i="0" kern="1200" baseline="0" dirty="0" smtClean="0">
                          <a:solidFill>
                            <a:schemeClr val="dk1"/>
                          </a:solidFill>
                          <a:effectLst/>
                          <a:latin typeface="+mn-lt"/>
                          <a:ea typeface="+mn-ea"/>
                          <a:cs typeface="+mn-cs"/>
                        </a:rPr>
                        <a:t> </a:t>
                      </a:r>
                      <a:r>
                        <a:rPr kumimoji="0" lang="en-US" b="0" i="0" kern="1200" dirty="0" smtClean="0">
                          <a:solidFill>
                            <a:schemeClr val="dk1"/>
                          </a:solidFill>
                          <a:effectLst/>
                          <a:latin typeface="+mn-lt"/>
                          <a:ea typeface="+mn-ea"/>
                          <a:cs typeface="+mn-cs"/>
                        </a:rPr>
                        <a:t>refers to the shape, configuration, pattern or ornament or composition of lines or </a:t>
                      </a:r>
                      <a:r>
                        <a:rPr kumimoji="0" lang="en-US" b="0" i="0" kern="1200" dirty="0" err="1" smtClean="0">
                          <a:solidFill>
                            <a:schemeClr val="dk1"/>
                          </a:solidFill>
                          <a:effectLst/>
                          <a:latin typeface="+mn-lt"/>
                          <a:ea typeface="+mn-ea"/>
                          <a:cs typeface="+mn-cs"/>
                        </a:rPr>
                        <a:t>colour</a:t>
                      </a:r>
                      <a:r>
                        <a:rPr kumimoji="0" lang="en-US" b="0" i="0" kern="1200" dirty="0" smtClean="0">
                          <a:solidFill>
                            <a:schemeClr val="dk1"/>
                          </a:solidFill>
                          <a:effectLst/>
                          <a:latin typeface="+mn-lt"/>
                          <a:ea typeface="+mn-ea"/>
                          <a:cs typeface="+mn-cs"/>
                        </a:rPr>
                        <a:t> or combination thereof applied to any article whether two dimensional or three dimensional, by any industrial process or means, whether manual, mechanical or chemical, separate or combined, which in the finished article appeal to and are judged solely by the eye. </a:t>
                      </a:r>
                      <a:endParaRPr lang="en-US" dirty="0"/>
                    </a:p>
                  </a:txBody>
                  <a:tcPr/>
                </a:tc>
              </a:tr>
              <a:tr h="370840">
                <a:tc>
                  <a:txBody>
                    <a:bodyPr/>
                    <a:lstStyle/>
                    <a:p>
                      <a:endParaRPr lang="en-US"/>
                    </a:p>
                  </a:txBody>
                  <a:tcPr/>
                </a:tc>
                <a:tc>
                  <a:txBody>
                    <a:bodyPr/>
                    <a:lstStyle/>
                    <a:p>
                      <a:endParaRPr lang="en-US" dirty="0"/>
                    </a:p>
                  </a:txBody>
                  <a:tcPr/>
                </a:tc>
              </a:tr>
              <a:tr h="370840">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600187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0" y="381000"/>
            <a:ext cx="2794000" cy="639762"/>
          </a:xfrm>
          <a:solidFill>
            <a:srgbClr val="FFFF00"/>
          </a:solidFill>
        </p:spPr>
        <p:txBody>
          <a:bodyPr>
            <a:normAutofit fontScale="90000"/>
          </a:bodyPr>
          <a:lstStyle/>
          <a:p>
            <a:r>
              <a:rPr lang="en-US" dirty="0" smtClean="0"/>
              <a:t>Any Question</a:t>
            </a:r>
            <a:endParaRPr lang="en-US" dirty="0"/>
          </a:p>
        </p:txBody>
      </p:sp>
      <p:sp>
        <p:nvSpPr>
          <p:cNvPr id="3" name="Content Placeholder 2"/>
          <p:cNvSpPr>
            <a:spLocks noGrp="1"/>
          </p:cNvSpPr>
          <p:nvPr>
            <p:ph sz="quarter" idx="1"/>
          </p:nvPr>
        </p:nvSpPr>
        <p:spPr/>
        <p:txBody>
          <a:bodyPr/>
          <a:lstStyle/>
          <a:p>
            <a:endParaRPr lang="en-US"/>
          </a:p>
        </p:txBody>
      </p:sp>
      <p:pic>
        <p:nvPicPr>
          <p:cNvPr id="4" name="Picture 2" descr="Question mark, Question mark, text, sign, question png | PNGW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51732" y="1825625"/>
            <a:ext cx="268853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39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ow to Prepare a Vote of Thanks and Deliver with Confidence ..."/>
          <p:cNvPicPr>
            <a:picLocks noGrp="1" noChangeAspect="1" noChangeArrowheads="1" noCro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838200"/>
            <a:ext cx="7406944" cy="487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377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solidFill>
                  <a:srgbClr val="FF0000"/>
                </a:solidFill>
              </a:rPr>
              <a:t>Attributes of Good Design</a:t>
            </a:r>
          </a:p>
        </p:txBody>
      </p:sp>
      <p:pic>
        <p:nvPicPr>
          <p:cNvPr id="8" name="Picture 2" descr="C:\Users\pct\Downloads\Geographical Indication &amp; Industrial design\good-design-principles.png"/>
          <p:cNvPicPr>
            <a:picLocks noChangeAspect="1" noChangeArrowheads="1"/>
          </p:cNvPicPr>
          <p:nvPr/>
        </p:nvPicPr>
        <p:blipFill>
          <a:blip r:embed="rId2" cstate="print"/>
          <a:srcRect/>
          <a:stretch>
            <a:fillRect/>
          </a:stretch>
        </p:blipFill>
        <p:spPr bwMode="auto">
          <a:xfrm>
            <a:off x="914400" y="1518444"/>
            <a:ext cx="9839809" cy="4837906"/>
          </a:xfrm>
          <a:prstGeom prst="rect">
            <a:avLst/>
          </a:prstGeom>
          <a:noFill/>
        </p:spPr>
      </p:pic>
      <p:sp>
        <p:nvSpPr>
          <p:cNvPr id="9" name="Slide Number Placeholder 8"/>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3</a:t>
            </a:fld>
            <a:endParaRPr lang="en-US"/>
          </a:p>
        </p:txBody>
      </p:sp>
    </p:spTree>
    <p:extLst>
      <p:ext uri="{BB962C8B-B14F-4D97-AF65-F5344CB8AC3E}">
        <p14:creationId xmlns:p14="http://schemas.microsoft.com/office/powerpoint/2010/main" val="110565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508248" cy="655638"/>
          </a:xfrm>
        </p:spPr>
        <p:txBody>
          <a:bodyPr>
            <a:normAutofit/>
          </a:bodyPr>
          <a:lstStyle/>
          <a:p>
            <a:r>
              <a:rPr lang="en-GB" b="1" dirty="0">
                <a:solidFill>
                  <a:schemeClr val="tx1"/>
                </a:solidFill>
                <a:latin typeface="Times New Roman" panose="02020603050405020304" pitchFamily="18" charset="0"/>
                <a:cs typeface="Times New Roman" panose="02020603050405020304" pitchFamily="18" charset="0"/>
              </a:rPr>
              <a:t>Why Register?</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4294967295"/>
          </p:nvPr>
        </p:nvSpPr>
        <p:spPr>
          <a:xfrm>
            <a:off x="2136648" y="6356350"/>
            <a:ext cx="1981200" cy="365760"/>
          </a:xfrm>
          <a:prstGeom prst="rect">
            <a:avLst/>
          </a:prstGeom>
        </p:spPr>
        <p:txBody>
          <a:bodyPr/>
          <a:lstStyle/>
          <a:p>
            <a:fld id="{48C72412-523A-4FCB-A94F-6E75B1526C32}" type="slidenum">
              <a:rPr lang="en-US" smtClean="0"/>
              <a:pPr/>
              <a:t>4</a:t>
            </a:fld>
            <a:endParaRPr lang="en-US"/>
          </a:p>
        </p:txBody>
      </p:sp>
      <p:sp>
        <p:nvSpPr>
          <p:cNvPr id="3" name="Content Placeholder 2"/>
          <p:cNvSpPr>
            <a:spLocks noGrp="1"/>
          </p:cNvSpPr>
          <p:nvPr>
            <p:ph sz="quarter" idx="1"/>
          </p:nvPr>
        </p:nvSpPr>
        <p:spPr/>
        <p:txBody>
          <a:bodyPr>
            <a:noAutofit/>
          </a:bodyPr>
          <a:lstStyle/>
          <a:p>
            <a:pPr lvl="0" algn="just">
              <a:lnSpc>
                <a:spcPct val="150000"/>
              </a:lnSpc>
              <a:buClr>
                <a:srgbClr val="660066"/>
              </a:buClr>
              <a:defRPr/>
            </a:pPr>
            <a:r>
              <a:rPr lang="en-GB" sz="2800" dirty="0">
                <a:latin typeface="Times New Roman" panose="02020603050405020304" pitchFamily="18" charset="0"/>
                <a:cs typeface="Times New Roman" panose="02020603050405020304" pitchFamily="18" charset="0"/>
              </a:rPr>
              <a:t>To have exclusive right</a:t>
            </a:r>
          </a:p>
          <a:p>
            <a:pPr lvl="0" algn="just">
              <a:lnSpc>
                <a:spcPct val="150000"/>
              </a:lnSpc>
              <a:buClr>
                <a:srgbClr val="660066"/>
              </a:buClr>
              <a:defRPr/>
            </a:pPr>
            <a:r>
              <a:rPr lang="en-GB" sz="2800" dirty="0">
                <a:latin typeface="Times New Roman" panose="02020603050405020304" pitchFamily="18" charset="0"/>
                <a:cs typeface="Times New Roman" panose="02020603050405020304" pitchFamily="18" charset="0"/>
              </a:rPr>
              <a:t>Ban others from copying</a:t>
            </a:r>
          </a:p>
          <a:p>
            <a:pPr lvl="0" algn="just">
              <a:lnSpc>
                <a:spcPct val="150000"/>
              </a:lnSpc>
              <a:buClr>
                <a:srgbClr val="660066"/>
              </a:buClr>
              <a:defRPr/>
            </a:pPr>
            <a:r>
              <a:rPr lang="en-GB" sz="2800" dirty="0">
                <a:latin typeface="Times New Roman" panose="02020603050405020304" pitchFamily="18" charset="0"/>
                <a:cs typeface="Times New Roman" panose="02020603050405020304" pitchFamily="18" charset="0"/>
              </a:rPr>
              <a:t>Certificate of ownership</a:t>
            </a:r>
          </a:p>
          <a:p>
            <a:pPr lvl="0" algn="just">
              <a:lnSpc>
                <a:spcPct val="150000"/>
              </a:lnSpc>
              <a:buClr>
                <a:srgbClr val="660066"/>
              </a:buClr>
              <a:defRPr/>
            </a:pPr>
            <a:r>
              <a:rPr lang="en-GB" sz="2800" dirty="0">
                <a:latin typeface="Times New Roman" panose="02020603050405020304" pitchFamily="18" charset="0"/>
                <a:cs typeface="Times New Roman" panose="02020603050405020304" pitchFamily="18" charset="0"/>
              </a:rPr>
              <a:t>Design registration can be used in Court</a:t>
            </a:r>
          </a:p>
          <a:p>
            <a:pPr lvl="0" algn="just">
              <a:lnSpc>
                <a:spcPct val="150000"/>
              </a:lnSpc>
              <a:buClr>
                <a:srgbClr val="660066"/>
              </a:buClr>
              <a:defRPr/>
            </a:pPr>
            <a:r>
              <a:rPr lang="en-GB" sz="2800" dirty="0">
                <a:latin typeface="Times New Roman" panose="02020603050405020304" pitchFamily="18" charset="0"/>
                <a:cs typeface="Times New Roman" panose="02020603050405020304" pitchFamily="18" charset="0"/>
              </a:rPr>
              <a:t>A better license position</a:t>
            </a:r>
          </a:p>
          <a:p>
            <a:pPr lvl="0" algn="just">
              <a:lnSpc>
                <a:spcPct val="150000"/>
              </a:lnSpc>
              <a:buClr>
                <a:srgbClr val="660066"/>
              </a:buClr>
              <a:defRPr/>
            </a:pPr>
            <a:r>
              <a:rPr lang="en-GB" sz="2800" dirty="0">
                <a:solidFill>
                  <a:srgbClr val="FF0000"/>
                </a:solidFill>
                <a:latin typeface="Times New Roman" panose="02020603050405020304" pitchFamily="18" charset="0"/>
                <a:cs typeface="Times New Roman" panose="02020603050405020304" pitchFamily="18" charset="0"/>
              </a:rPr>
              <a:t>Design registration gives a broader protection than copyright</a:t>
            </a:r>
          </a:p>
        </p:txBody>
      </p:sp>
    </p:spTree>
    <p:extLst>
      <p:ext uri="{BB962C8B-B14F-4D97-AF65-F5344CB8AC3E}">
        <p14:creationId xmlns:p14="http://schemas.microsoft.com/office/powerpoint/2010/main" val="273784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2095"/>
            <a:ext cx="11049000" cy="1172210"/>
          </a:xfrm>
        </p:spPr>
        <p:txBody>
          <a:bodyPr>
            <a:normAutofit/>
          </a:bodyPr>
          <a:lstStyle/>
          <a:p>
            <a:pPr algn="ctr"/>
            <a:r>
              <a:rPr lang="en-US" b="1" dirty="0">
                <a:solidFill>
                  <a:schemeClr val="tx1"/>
                </a:solidFill>
              </a:rPr>
              <a:t>Who can apply for Industrial Design registration in Bangladesh</a:t>
            </a:r>
            <a:r>
              <a:rPr lang="en-US" b="1" dirty="0" smtClean="0">
                <a:solidFill>
                  <a:schemeClr val="tx1"/>
                </a:solidFill>
              </a:rPr>
              <a:t>?</a:t>
            </a:r>
            <a:endParaRPr lang="en-US" dirty="0">
              <a:solidFill>
                <a:schemeClr val="tx1"/>
              </a:solidFill>
            </a:endParaRPr>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5</a:t>
            </a:fld>
            <a:endParaRPr lang="en-US"/>
          </a:p>
        </p:txBody>
      </p:sp>
      <p:sp>
        <p:nvSpPr>
          <p:cNvPr id="4" name="Content Placeholder 3"/>
          <p:cNvSpPr>
            <a:spLocks noGrp="1"/>
          </p:cNvSpPr>
          <p:nvPr>
            <p:ph sz="quarter" idx="1"/>
          </p:nvPr>
        </p:nvSpPr>
        <p:spPr>
          <a:xfrm>
            <a:off x="838200" y="1981200"/>
            <a:ext cx="10668000" cy="4375150"/>
          </a:xfrm>
        </p:spPr>
        <p:txBody>
          <a:bodyPr/>
          <a:lstStyle/>
          <a:p>
            <a:r>
              <a:rPr lang="en-US" dirty="0"/>
              <a:t>Any person </a:t>
            </a:r>
            <a:r>
              <a:rPr lang="en-US" dirty="0">
                <a:solidFill>
                  <a:srgbClr val="FF0000"/>
                </a:solidFill>
              </a:rPr>
              <a:t>whether national or foreigner </a:t>
            </a:r>
            <a:r>
              <a:rPr lang="en-US" dirty="0"/>
              <a:t>claiming to be the proprietor of a new or an original industrial design may </a:t>
            </a:r>
            <a:r>
              <a:rPr lang="en-US" dirty="0" smtClean="0"/>
              <a:t>apply</a:t>
            </a:r>
          </a:p>
          <a:p>
            <a:r>
              <a:rPr lang="en-US" dirty="0" smtClean="0"/>
              <a:t>Apply</a:t>
            </a:r>
            <a:r>
              <a:rPr lang="en-US" dirty="0" smtClean="0"/>
              <a:t> </a:t>
            </a:r>
            <a:r>
              <a:rPr lang="en-US" dirty="0"/>
              <a:t>to the Registrar of the </a:t>
            </a:r>
            <a:r>
              <a:rPr lang="en-US" dirty="0">
                <a:solidFill>
                  <a:srgbClr val="FF0000"/>
                </a:solidFill>
              </a:rPr>
              <a:t>Department of Patent, design, and Trademarks </a:t>
            </a:r>
            <a:r>
              <a:rPr lang="en-US" dirty="0"/>
              <a:t>for the registration of the design in Bangladesh with the </a:t>
            </a:r>
            <a:r>
              <a:rPr lang="en-US" dirty="0" smtClean="0"/>
              <a:t>documents</a:t>
            </a:r>
            <a:r>
              <a:rPr lang="en-US" dirty="0"/>
              <a:t>. </a:t>
            </a:r>
            <a:endParaRPr lang="en-US" dirty="0" smtClean="0"/>
          </a:p>
          <a:p>
            <a:r>
              <a:rPr lang="en-US" dirty="0" smtClean="0"/>
              <a:t>In </a:t>
            </a:r>
            <a:r>
              <a:rPr lang="en-US" dirty="0"/>
              <a:t>the case of the </a:t>
            </a:r>
            <a:r>
              <a:rPr lang="en-US" dirty="0">
                <a:solidFill>
                  <a:srgbClr val="FF0000"/>
                </a:solidFill>
              </a:rPr>
              <a:t>foreign application</a:t>
            </a:r>
            <a:r>
              <a:rPr lang="en-US" dirty="0"/>
              <a:t>, the application will be submitted through a </a:t>
            </a:r>
            <a:r>
              <a:rPr lang="en-US" dirty="0">
                <a:solidFill>
                  <a:srgbClr val="FF0000"/>
                </a:solidFill>
              </a:rPr>
              <a:t>local agent/Lawyer</a:t>
            </a:r>
            <a:r>
              <a:rPr lang="en-US" dirty="0"/>
              <a:t>.</a:t>
            </a:r>
          </a:p>
        </p:txBody>
      </p:sp>
    </p:spTree>
    <p:extLst>
      <p:ext uri="{BB962C8B-B14F-4D97-AF65-F5344CB8AC3E}">
        <p14:creationId xmlns:p14="http://schemas.microsoft.com/office/powerpoint/2010/main" val="237680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875" y="582673"/>
            <a:ext cx="9956800" cy="731838"/>
          </a:xfrm>
        </p:spPr>
        <p:txBody>
          <a:bodyPr>
            <a:normAutofit/>
          </a:bodyPr>
          <a:lstStyle/>
          <a:p>
            <a:r>
              <a:rPr lang="en-US" sz="3300" b="1" dirty="0">
                <a:solidFill>
                  <a:schemeClr val="tx1"/>
                </a:solidFill>
              </a:rPr>
              <a:t>Rights of the Owner of Industrial </a:t>
            </a:r>
            <a:r>
              <a:rPr lang="en-US" sz="3300" b="1" dirty="0" smtClean="0">
                <a:solidFill>
                  <a:schemeClr val="tx1"/>
                </a:solidFill>
              </a:rPr>
              <a:t>Design</a:t>
            </a:r>
            <a:endParaRPr lang="en-US" dirty="0">
              <a:solidFill>
                <a:schemeClr val="tx1"/>
              </a:solidFill>
            </a:endParaRPr>
          </a:p>
        </p:txBody>
      </p:sp>
      <p:sp>
        <p:nvSpPr>
          <p:cNvPr id="4" name="Slide Number Placeholder 3"/>
          <p:cNvSpPr>
            <a:spLocks noGrp="1"/>
          </p:cNvSpPr>
          <p:nvPr>
            <p:ph type="sldNum" sz="quarter" idx="4294967295"/>
          </p:nvPr>
        </p:nvSpPr>
        <p:spPr>
          <a:xfrm>
            <a:off x="2136648" y="6356350"/>
            <a:ext cx="1981200" cy="365760"/>
          </a:xfrm>
          <a:prstGeom prst="rect">
            <a:avLst/>
          </a:prstGeom>
        </p:spPr>
        <p:txBody>
          <a:bodyPr/>
          <a:lstStyle/>
          <a:p>
            <a:fld id="{48C72412-523A-4FCB-A94F-6E75B1526C32}" type="slidenum">
              <a:rPr lang="en-US" smtClean="0"/>
              <a:pPr/>
              <a:t>6</a:t>
            </a:fld>
            <a:endParaRPr lang="en-US"/>
          </a:p>
        </p:txBody>
      </p:sp>
      <p:sp>
        <p:nvSpPr>
          <p:cNvPr id="3" name="Content Placeholder 2"/>
          <p:cNvSpPr>
            <a:spLocks noGrp="1"/>
          </p:cNvSpPr>
          <p:nvPr>
            <p:ph sz="quarter" idx="1"/>
          </p:nvPr>
        </p:nvSpPr>
        <p:spPr>
          <a:xfrm>
            <a:off x="609600" y="1600200"/>
            <a:ext cx="10591800" cy="4873752"/>
          </a:xfrm>
        </p:spPr>
        <p:txBody>
          <a:bodyPr/>
          <a:lstStyle/>
          <a:p>
            <a:pPr algn="just">
              <a:lnSpc>
                <a:spcPct val="200000"/>
              </a:lnSpc>
            </a:pPr>
            <a:r>
              <a:rPr lang="en-US" dirty="0">
                <a:latin typeface="Times New Roman" panose="02020603050405020304" pitchFamily="18" charset="0"/>
                <a:cs typeface="Times New Roman" panose="02020603050405020304" pitchFamily="18" charset="0"/>
              </a:rPr>
              <a:t>1) </a:t>
            </a:r>
            <a:r>
              <a:rPr lang="en-US" dirty="0">
                <a:solidFill>
                  <a:srgbClr val="FF0000"/>
                </a:solidFill>
                <a:latin typeface="Times New Roman" panose="02020603050405020304" pitchFamily="18" charset="0"/>
                <a:cs typeface="Times New Roman" panose="02020603050405020304" pitchFamily="18" charset="0"/>
              </a:rPr>
              <a:t>Right </a:t>
            </a:r>
            <a:r>
              <a:rPr lang="en-US" dirty="0">
                <a:latin typeface="Times New Roman" panose="02020603050405020304" pitchFamily="18" charset="0"/>
                <a:cs typeface="Times New Roman" panose="02020603050405020304" pitchFamily="18" charset="0"/>
              </a:rPr>
              <a:t>on design’s exploitation at the discretion of the </a:t>
            </a:r>
            <a:r>
              <a:rPr lang="en-US" dirty="0">
                <a:solidFill>
                  <a:srgbClr val="FF0000"/>
                </a:solidFill>
                <a:latin typeface="Times New Roman" panose="02020603050405020304" pitchFamily="18" charset="0"/>
                <a:cs typeface="Times New Roman" panose="02020603050405020304" pitchFamily="18" charset="0"/>
              </a:rPr>
              <a:t>right owner;</a:t>
            </a:r>
          </a:p>
          <a:p>
            <a:pPr algn="just">
              <a:lnSpc>
                <a:spcPct val="200000"/>
              </a:lnSpc>
            </a:pPr>
            <a:r>
              <a:rPr lang="en-US" dirty="0">
                <a:latin typeface="Times New Roman" panose="02020603050405020304" pitchFamily="18" charset="0"/>
                <a:cs typeface="Times New Roman" panose="02020603050405020304" pitchFamily="18" charset="0"/>
              </a:rPr>
              <a:t>2) </a:t>
            </a:r>
            <a:r>
              <a:rPr lang="en-US" dirty="0">
                <a:solidFill>
                  <a:srgbClr val="FF0000"/>
                </a:solidFill>
                <a:latin typeface="Times New Roman" panose="02020603050405020304" pitchFamily="18" charset="0"/>
                <a:cs typeface="Times New Roman" panose="02020603050405020304" pitchFamily="18" charset="0"/>
              </a:rPr>
              <a:t>Exclusive right </a:t>
            </a:r>
            <a:r>
              <a:rPr lang="en-US" dirty="0">
                <a:latin typeface="Times New Roman" panose="02020603050405020304" pitchFamily="18" charset="0"/>
                <a:cs typeface="Times New Roman" panose="02020603050405020304" pitchFamily="18" charset="0"/>
              </a:rPr>
              <a:t>to permit the design’s exploitation;</a:t>
            </a:r>
          </a:p>
          <a:p>
            <a:pPr algn="just">
              <a:lnSpc>
                <a:spcPct val="200000"/>
              </a:lnSpc>
            </a:pPr>
            <a:r>
              <a:rPr lang="en-US" dirty="0">
                <a:latin typeface="Times New Roman" panose="02020603050405020304" pitchFamily="18" charset="0"/>
                <a:cs typeface="Times New Roman" panose="02020603050405020304" pitchFamily="18" charset="0"/>
              </a:rPr>
              <a:t>3) Exclusive right </a:t>
            </a:r>
            <a:r>
              <a:rPr lang="en-US" dirty="0">
                <a:solidFill>
                  <a:srgbClr val="FF0000"/>
                </a:solidFill>
                <a:latin typeface="Times New Roman" panose="02020603050405020304" pitchFamily="18" charset="0"/>
                <a:cs typeface="Times New Roman" panose="02020603050405020304" pitchFamily="18" charset="0"/>
              </a:rPr>
              <a:t>to prevent the unlawful design’s exploitation</a:t>
            </a:r>
            <a:r>
              <a:rPr lang="en-US" dirty="0">
                <a:latin typeface="Times New Roman" panose="02020603050405020304" pitchFamily="18" charset="0"/>
                <a:cs typeface="Times New Roman" panose="02020603050405020304" pitchFamily="18" charset="0"/>
              </a:rPr>
              <a:t>, including the right to forbid such an exploitation;</a:t>
            </a:r>
          </a:p>
          <a:p>
            <a:pPr algn="just">
              <a:lnSpc>
                <a:spcPct val="200000"/>
              </a:lnSpc>
            </a:pPr>
            <a:r>
              <a:rPr lang="en-US" dirty="0">
                <a:latin typeface="Times New Roman" panose="02020603050405020304" pitchFamily="18" charset="0"/>
                <a:cs typeface="Times New Roman" panose="02020603050405020304" pitchFamily="18" charset="0"/>
              </a:rPr>
              <a:t>4) </a:t>
            </a:r>
            <a:r>
              <a:rPr lang="en-US" dirty="0">
                <a:solidFill>
                  <a:srgbClr val="FF0000"/>
                </a:solidFill>
                <a:latin typeface="Times New Roman" panose="02020603050405020304" pitchFamily="18" charset="0"/>
                <a:cs typeface="Times New Roman" panose="02020603050405020304" pitchFamily="18" charset="0"/>
              </a:rPr>
              <a:t>Other intellectual property rights </a:t>
            </a:r>
            <a:r>
              <a:rPr lang="en-US" dirty="0">
                <a:latin typeface="Times New Roman" panose="02020603050405020304" pitchFamily="18" charset="0"/>
                <a:cs typeface="Times New Roman" panose="02020603050405020304" pitchFamily="18" charset="0"/>
              </a:rPr>
              <a:t>as stipulated by the laws.</a:t>
            </a:r>
          </a:p>
          <a:p>
            <a:pPr marL="0" indent="0">
              <a:buNone/>
            </a:pPr>
            <a:endParaRPr lang="en-US" dirty="0"/>
          </a:p>
        </p:txBody>
      </p:sp>
    </p:spTree>
    <p:extLst>
      <p:ext uri="{BB962C8B-B14F-4D97-AF65-F5344CB8AC3E}">
        <p14:creationId xmlns:p14="http://schemas.microsoft.com/office/powerpoint/2010/main" val="232315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543800" cy="639762"/>
          </a:xfrm>
        </p:spPr>
        <p:txBody>
          <a:bodyPr/>
          <a:lstStyle/>
          <a:p>
            <a:r>
              <a:rPr lang="en-US" b="1" dirty="0">
                <a:solidFill>
                  <a:schemeClr val="tx1"/>
                </a:solidFill>
              </a:rPr>
              <a:t>Industrial design Act, Bangladesh</a:t>
            </a:r>
          </a:p>
        </p:txBody>
      </p:sp>
      <p:sp>
        <p:nvSpPr>
          <p:cNvPr id="4" name="Slide Number Placeholder 3"/>
          <p:cNvSpPr>
            <a:spLocks noGrp="1"/>
          </p:cNvSpPr>
          <p:nvPr>
            <p:ph type="sldNum" sz="quarter" idx="4294967295"/>
          </p:nvPr>
        </p:nvSpPr>
        <p:spPr>
          <a:xfrm>
            <a:off x="2136648" y="6356350"/>
            <a:ext cx="1981200" cy="365760"/>
          </a:xfrm>
          <a:prstGeom prst="rect">
            <a:avLst/>
          </a:prstGeom>
        </p:spPr>
        <p:txBody>
          <a:bodyPr/>
          <a:lstStyle/>
          <a:p>
            <a:fld id="{48C72412-523A-4FCB-A94F-6E75B1526C32}" type="slidenum">
              <a:rPr lang="en-US" smtClean="0"/>
              <a:pPr/>
              <a:t>7</a:t>
            </a:fld>
            <a:endParaRPr lang="en-US"/>
          </a:p>
        </p:txBody>
      </p:sp>
      <p:sp>
        <p:nvSpPr>
          <p:cNvPr id="3" name="Content Placeholder 2"/>
          <p:cNvSpPr>
            <a:spLocks noGrp="1"/>
          </p:cNvSpPr>
          <p:nvPr>
            <p:ph sz="quarter" idx="1"/>
          </p:nvPr>
        </p:nvSpPr>
        <p:spPr>
          <a:xfrm>
            <a:off x="609600" y="1447800"/>
            <a:ext cx="10744200" cy="5026152"/>
          </a:xfrm>
        </p:spPr>
        <p:txBody>
          <a:bodyPr>
            <a:normAutofit/>
          </a:bodyPr>
          <a:lstStyle/>
          <a:p>
            <a:pPr algn="just">
              <a:lnSpc>
                <a:spcPct val="150000"/>
              </a:lnSpc>
            </a:pPr>
            <a:r>
              <a:rPr lang="en-US" dirty="0">
                <a:latin typeface="Times New Roman" panose="02020603050405020304" pitchFamily="18" charset="0"/>
                <a:cs typeface="Times New Roman" panose="02020603050405020304" pitchFamily="18" charset="0"/>
              </a:rPr>
              <a:t>Under the Patents and Designs Act. 1911, </a:t>
            </a:r>
            <a:r>
              <a:rPr lang="en-US" dirty="0" smtClean="0">
                <a:latin typeface="Times New Roman" panose="02020603050405020304" pitchFamily="18" charset="0"/>
                <a:cs typeface="Times New Roman" panose="02020603050405020304" pitchFamily="18" charset="0"/>
              </a:rPr>
              <a:t>……………….</a:t>
            </a:r>
          </a:p>
          <a:p>
            <a:pPr lvl="1" algn="just">
              <a:lnSpc>
                <a:spcPct val="150000"/>
              </a:lnSpc>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protection of an industrial design shall apply to </a:t>
            </a:r>
            <a:r>
              <a:rPr lang="en-US" dirty="0">
                <a:solidFill>
                  <a:srgbClr val="FF0000"/>
                </a:solidFill>
                <a:latin typeface="Times New Roman" panose="02020603050405020304" pitchFamily="18" charset="0"/>
                <a:cs typeface="Times New Roman" panose="02020603050405020304" pitchFamily="18" charset="0"/>
              </a:rPr>
              <a:t>a new design</a:t>
            </a:r>
            <a:r>
              <a:rPr lang="en-US" dirty="0">
                <a:latin typeface="Times New Roman" panose="02020603050405020304" pitchFamily="18" charset="0"/>
                <a:cs typeface="Times New Roman" panose="02020603050405020304" pitchFamily="18" charset="0"/>
              </a:rPr>
              <a:t> and </a:t>
            </a:r>
            <a:r>
              <a:rPr lang="en-US" dirty="0">
                <a:solidFill>
                  <a:srgbClr val="FF0000"/>
                </a:solidFill>
                <a:latin typeface="Times New Roman" panose="02020603050405020304" pitchFamily="18" charset="0"/>
                <a:cs typeface="Times New Roman" panose="02020603050405020304" pitchFamily="18" charset="0"/>
              </a:rPr>
              <a:t>not any scandalous </a:t>
            </a:r>
            <a:r>
              <a:rPr lang="en-US" dirty="0">
                <a:latin typeface="Times New Roman" panose="02020603050405020304" pitchFamily="18" charset="0"/>
                <a:cs typeface="Times New Roman" panose="02020603050405020304" pitchFamily="18" charset="0"/>
              </a:rPr>
              <a:t>design on any </a:t>
            </a:r>
            <a:r>
              <a:rPr lang="en-US" dirty="0">
                <a:solidFill>
                  <a:srgbClr val="FF0000"/>
                </a:solidFill>
                <a:latin typeface="Times New Roman" panose="02020603050405020304" pitchFamily="18" charset="0"/>
                <a:cs typeface="Times New Roman" panose="02020603050405020304" pitchFamily="18" charset="0"/>
              </a:rPr>
              <a:t>design contrary to morality or public order </a:t>
            </a:r>
            <a:r>
              <a:rPr lang="en-US" dirty="0">
                <a:latin typeface="Times New Roman" panose="02020603050405020304" pitchFamily="18" charset="0"/>
                <a:cs typeface="Times New Roman" panose="02020603050405020304" pitchFamily="18" charset="0"/>
              </a:rPr>
              <a:t>or which is likely to </a:t>
            </a:r>
            <a:r>
              <a:rPr lang="en-US" dirty="0">
                <a:solidFill>
                  <a:srgbClr val="FF0000"/>
                </a:solidFill>
                <a:latin typeface="Times New Roman" panose="02020603050405020304" pitchFamily="18" charset="0"/>
                <a:cs typeface="Times New Roman" panose="02020603050405020304" pitchFamily="18" charset="0"/>
              </a:rPr>
              <a:t>offend the religious or racial</a:t>
            </a:r>
            <a:r>
              <a:rPr lang="en-US" dirty="0">
                <a:latin typeface="Times New Roman" panose="02020603050405020304" pitchFamily="18" charset="0"/>
                <a:cs typeface="Times New Roman" panose="02020603050405020304" pitchFamily="18" charset="0"/>
              </a:rPr>
              <a:t> susceptibilities of any community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lnSpc>
                <a:spcPct val="150000"/>
              </a:lnSpc>
            </a:pPr>
            <a:r>
              <a:rPr lang="en-US" b="1" dirty="0">
                <a:latin typeface="Times New Roman" panose="02020603050405020304" pitchFamily="18" charset="0"/>
                <a:cs typeface="Times New Roman" panose="02020603050405020304" pitchFamily="18" charset="0"/>
              </a:rPr>
              <a:t> A design is defined as any composition or lines or </a:t>
            </a:r>
            <a:r>
              <a:rPr lang="en-US" b="1" dirty="0" err="1">
                <a:latin typeface="Times New Roman" panose="02020603050405020304" pitchFamily="18" charset="0"/>
                <a:cs typeface="Times New Roman" panose="02020603050405020304" pitchFamily="18" charset="0"/>
              </a:rPr>
              <a:t>colours</a:t>
            </a:r>
            <a:r>
              <a:rPr lang="en-US" b="1" dirty="0">
                <a:latin typeface="Times New Roman" panose="02020603050405020304" pitchFamily="18" charset="0"/>
                <a:cs typeface="Times New Roman" panose="02020603050405020304" pitchFamily="18" charset="0"/>
              </a:rPr>
              <a:t> or any three dimensional form</a:t>
            </a:r>
            <a:r>
              <a:rPr lang="en-US" dirty="0">
                <a:latin typeface="Times New Roman" panose="02020603050405020304" pitchFamily="18" charset="0"/>
                <a:cs typeface="Times New Roman" panose="02020603050405020304" pitchFamily="18" charset="0"/>
              </a:rPr>
              <a:t>, whether or not associate with lines or </a:t>
            </a:r>
            <a:r>
              <a:rPr lang="en-US" dirty="0" err="1">
                <a:latin typeface="Times New Roman" panose="02020603050405020304" pitchFamily="18" charset="0"/>
                <a:cs typeface="Times New Roman" panose="02020603050405020304" pitchFamily="18" charset="0"/>
              </a:rPr>
              <a:t>colours</a:t>
            </a:r>
            <a:r>
              <a:rPr lang="en-US" dirty="0">
                <a:latin typeface="Times New Roman" panose="02020603050405020304" pitchFamily="18" charset="0"/>
                <a:cs typeface="Times New Roman" panose="02020603050405020304" pitchFamily="18" charset="0"/>
              </a:rPr>
              <a:t>, that </a:t>
            </a:r>
            <a:r>
              <a:rPr lang="en-US" dirty="0">
                <a:solidFill>
                  <a:srgbClr val="FF0000"/>
                </a:solidFill>
                <a:latin typeface="Times New Roman" panose="02020603050405020304" pitchFamily="18" charset="0"/>
                <a:cs typeface="Times New Roman" panose="02020603050405020304" pitchFamily="18" charset="0"/>
              </a:rPr>
              <a:t>gives a special appearance to a products </a:t>
            </a:r>
            <a:r>
              <a:rPr lang="en-US" dirty="0">
                <a:latin typeface="Times New Roman" panose="02020603050405020304" pitchFamily="18" charset="0"/>
                <a:cs typeface="Times New Roman" panose="02020603050405020304" pitchFamily="18" charset="0"/>
              </a:rPr>
              <a:t>of industry of handicraft and </a:t>
            </a:r>
            <a:r>
              <a:rPr lang="en-US" dirty="0">
                <a:solidFill>
                  <a:srgbClr val="FF0000"/>
                </a:solidFill>
                <a:latin typeface="Times New Roman" panose="02020603050405020304" pitchFamily="18" charset="0"/>
                <a:cs typeface="Times New Roman" panose="02020603050405020304" pitchFamily="18" charset="0"/>
              </a:rPr>
              <a:t>escapable of serving as a pattern </a:t>
            </a:r>
            <a:r>
              <a:rPr lang="en-US" dirty="0">
                <a:latin typeface="Times New Roman" panose="02020603050405020304" pitchFamily="18" charset="0"/>
                <a:cs typeface="Times New Roman" panose="02020603050405020304" pitchFamily="18" charset="0"/>
              </a:rPr>
              <a:t>for a products of industries or handicraft.</a:t>
            </a:r>
          </a:p>
        </p:txBody>
      </p:sp>
    </p:spTree>
    <p:extLst>
      <p:ext uri="{BB962C8B-B14F-4D97-AF65-F5344CB8AC3E}">
        <p14:creationId xmlns:p14="http://schemas.microsoft.com/office/powerpoint/2010/main" val="391582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9956800" cy="731838"/>
          </a:xfrm>
        </p:spPr>
        <p:txBody>
          <a:bodyPr>
            <a:normAutofit/>
          </a:bodyPr>
          <a:lstStyle/>
          <a:p>
            <a:pPr algn="ctr"/>
            <a:r>
              <a:rPr lang="en-US" b="1" dirty="0" smtClean="0"/>
              <a:t>Requirements </a:t>
            </a:r>
            <a:r>
              <a:rPr lang="en-US" b="1" dirty="0" smtClean="0"/>
              <a:t>for </a:t>
            </a:r>
            <a:r>
              <a:rPr lang="en-US" b="1" dirty="0" smtClean="0"/>
              <a:t>Registration</a:t>
            </a:r>
            <a:endParaRPr lang="en-US" b="1" dirty="0"/>
          </a:p>
        </p:txBody>
      </p:sp>
      <p:sp>
        <p:nvSpPr>
          <p:cNvPr id="3" name="Content Placeholder 2"/>
          <p:cNvSpPr>
            <a:spLocks noGrp="1"/>
          </p:cNvSpPr>
          <p:nvPr>
            <p:ph sz="quarter" idx="1"/>
          </p:nvPr>
        </p:nvSpPr>
        <p:spPr>
          <a:xfrm>
            <a:off x="609600" y="1600200"/>
            <a:ext cx="10744200" cy="4873752"/>
          </a:xfrm>
        </p:spPr>
        <p:txBody>
          <a:bodyPr>
            <a:normAutofit/>
          </a:bodyPr>
          <a:lstStyle/>
          <a:p>
            <a:pPr>
              <a:buNone/>
            </a:pPr>
            <a:r>
              <a:rPr lang="en-US" b="1" dirty="0"/>
              <a:t>An industrial design can be registered if it is:</a:t>
            </a:r>
          </a:p>
          <a:p>
            <a:r>
              <a:rPr lang="en-US" b="1" dirty="0">
                <a:solidFill>
                  <a:srgbClr val="FF0000"/>
                </a:solidFill>
              </a:rPr>
              <a:t>Novel</a:t>
            </a:r>
            <a:r>
              <a:rPr lang="en-US" dirty="0">
                <a:solidFill>
                  <a:srgbClr val="FF0000"/>
                </a:solidFill>
              </a:rPr>
              <a:t> </a:t>
            </a:r>
            <a:r>
              <a:rPr lang="en-US" dirty="0"/>
              <a:t>as the design must not have been disclosed to the public by any means whether by written or oral means before applying for registration.</a:t>
            </a:r>
          </a:p>
          <a:p>
            <a:r>
              <a:rPr lang="en-US" b="1" dirty="0">
                <a:solidFill>
                  <a:srgbClr val="FF0000"/>
                </a:solidFill>
              </a:rPr>
              <a:t>Original</a:t>
            </a:r>
            <a:r>
              <a:rPr lang="en-US" dirty="0"/>
              <a:t> as the design should appropriately differ from other design.</a:t>
            </a:r>
          </a:p>
          <a:p>
            <a:r>
              <a:rPr lang="en-US" b="1" dirty="0">
                <a:solidFill>
                  <a:srgbClr val="FF0000"/>
                </a:solidFill>
              </a:rPr>
              <a:t>Industrially applicable</a:t>
            </a:r>
            <a:r>
              <a:rPr lang="en-US" dirty="0">
                <a:solidFill>
                  <a:srgbClr val="FF0000"/>
                </a:solidFill>
              </a:rPr>
              <a:t> </a:t>
            </a:r>
            <a:r>
              <a:rPr lang="en-US" dirty="0"/>
              <a:t>as the design should be applicable to an article which is functional and useful.</a:t>
            </a:r>
          </a:p>
          <a:p>
            <a:r>
              <a:rPr lang="en-US" b="1" dirty="0">
                <a:solidFill>
                  <a:srgbClr val="FF0000"/>
                </a:solidFill>
              </a:rPr>
              <a:t>Legal</a:t>
            </a:r>
            <a:r>
              <a:rPr lang="en-US" dirty="0">
                <a:solidFill>
                  <a:srgbClr val="FF0000"/>
                </a:solidFill>
              </a:rPr>
              <a:t> </a:t>
            </a:r>
            <a:r>
              <a:rPr lang="en-US" dirty="0"/>
              <a:t>as it does not contradict with public order or morals which then can not be registered</a:t>
            </a:r>
          </a:p>
        </p:txBody>
      </p:sp>
      <p:sp>
        <p:nvSpPr>
          <p:cNvPr id="5" name="Slide Number Placeholder 4"/>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8</a:t>
            </a:fld>
            <a:endParaRPr lang="en-US"/>
          </a:p>
        </p:txBody>
      </p:sp>
    </p:spTree>
    <p:extLst>
      <p:ext uri="{BB962C8B-B14F-4D97-AF65-F5344CB8AC3E}">
        <p14:creationId xmlns:p14="http://schemas.microsoft.com/office/powerpoint/2010/main" val="376765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Slide Number Placeholder 2"/>
          <p:cNvSpPr>
            <a:spLocks noGrp="1"/>
          </p:cNvSpPr>
          <p:nvPr>
            <p:ph type="sldNum" sz="quarter" idx="4294967295"/>
          </p:nvPr>
        </p:nvSpPr>
        <p:spPr>
          <a:xfrm>
            <a:off x="2136648" y="6356350"/>
            <a:ext cx="1981200" cy="365760"/>
          </a:xfrm>
          <a:prstGeom prst="rect">
            <a:avLst/>
          </a:prstGeom>
        </p:spPr>
        <p:txBody>
          <a:bodyPr/>
          <a:lstStyle/>
          <a:p>
            <a:fld id="{4DE6BD15-568C-4511-9E09-636DCD6C0728}" type="slidenum">
              <a:rPr lang="en-US" smtClean="0"/>
              <a:pPr/>
              <a:t>9</a:t>
            </a:fld>
            <a:endParaRPr lang="en-US"/>
          </a:p>
        </p:txBody>
      </p:sp>
      <p:sp>
        <p:nvSpPr>
          <p:cNvPr id="4" name="Content Placeholder 3"/>
          <p:cNvSpPr>
            <a:spLocks noGrp="1"/>
          </p:cNvSpPr>
          <p:nvPr>
            <p:ph sz="quarter" idx="1"/>
          </p:nvPr>
        </p:nvSpPr>
        <p:spPr>
          <a:xfrm>
            <a:off x="609600" y="1600200"/>
            <a:ext cx="10972800" cy="4873752"/>
          </a:xfrm>
        </p:spPr>
        <p:txBody>
          <a:bodyPr/>
          <a:lstStyle/>
          <a:p>
            <a:pPr>
              <a:buNone/>
            </a:pPr>
            <a:r>
              <a:rPr lang="en-US" sz="2800" b="1" dirty="0"/>
              <a:t>Additional Conditions:</a:t>
            </a:r>
          </a:p>
          <a:p>
            <a:r>
              <a:rPr lang="en-US" sz="2800" b="1" dirty="0">
                <a:solidFill>
                  <a:srgbClr val="FF0000"/>
                </a:solidFill>
              </a:rPr>
              <a:t>Visibility:</a:t>
            </a:r>
            <a:r>
              <a:rPr lang="en-US" sz="2800" dirty="0"/>
              <a:t> Must be visible, cognizable, and judged by the sense of sight in its normal.</a:t>
            </a:r>
          </a:p>
          <a:p>
            <a:r>
              <a:rPr lang="en-US" sz="2800" b="1" dirty="0">
                <a:solidFill>
                  <a:srgbClr val="FF0000"/>
                </a:solidFill>
              </a:rPr>
              <a:t>Special appearance: </a:t>
            </a:r>
            <a:r>
              <a:rPr lang="en-US" sz="2800" dirty="0"/>
              <a:t>Use of lines, colors, shapes or patterns article can more appealing to the eye which must add an ornamental and special effect to the article.</a:t>
            </a:r>
          </a:p>
          <a:p>
            <a:r>
              <a:rPr lang="en-US" sz="2800" b="1" dirty="0">
                <a:solidFill>
                  <a:srgbClr val="FF0000"/>
                </a:solidFill>
              </a:rPr>
              <a:t>Non-functionality:</a:t>
            </a:r>
            <a:r>
              <a:rPr lang="en-US" sz="2800" dirty="0">
                <a:solidFill>
                  <a:srgbClr val="FF0000"/>
                </a:solidFill>
              </a:rPr>
              <a:t> </a:t>
            </a:r>
            <a:r>
              <a:rPr lang="en-US" sz="2800" dirty="0"/>
              <a:t>Industrial design’s only concern is the visible appearance of a product and not the technical or functional features.</a:t>
            </a:r>
          </a:p>
          <a:p>
            <a:endParaRPr lang="en-US" dirty="0"/>
          </a:p>
        </p:txBody>
      </p:sp>
    </p:spTree>
    <p:extLst>
      <p:ext uri="{BB962C8B-B14F-4D97-AF65-F5344CB8AC3E}">
        <p14:creationId xmlns:p14="http://schemas.microsoft.com/office/powerpoint/2010/main" val="292012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985</TotalTime>
  <Words>964</Words>
  <Application>Microsoft Office PowerPoint</Application>
  <PresentationFormat>Widescreen</PresentationFormat>
  <Paragraphs>113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Century Schoolbook</vt:lpstr>
      <vt:lpstr>Times New Roman</vt:lpstr>
      <vt:lpstr>Wingdings</vt:lpstr>
      <vt:lpstr>Wingdings 2</vt:lpstr>
      <vt:lpstr>Oriel</vt:lpstr>
      <vt:lpstr>industrial design</vt:lpstr>
      <vt:lpstr>What is industrial design?</vt:lpstr>
      <vt:lpstr>Attributes of Good Design</vt:lpstr>
      <vt:lpstr>Why Register?</vt:lpstr>
      <vt:lpstr>Who can apply for Industrial Design registration in Bangladesh?</vt:lpstr>
      <vt:lpstr>Rights of the Owner of Industrial Design</vt:lpstr>
      <vt:lpstr>Industrial design Act, Bangladesh</vt:lpstr>
      <vt:lpstr>Requirements for Registration</vt:lpstr>
      <vt:lpstr>Cont..</vt:lpstr>
      <vt:lpstr>Industrial Design Registration Process in Bangladesh</vt:lpstr>
      <vt:lpstr>Cont..</vt:lpstr>
      <vt:lpstr>Cont..</vt:lpstr>
      <vt:lpstr>Cont..</vt:lpstr>
      <vt:lpstr>Cont..</vt:lpstr>
      <vt:lpstr>Stages of Registration Process</vt:lpstr>
      <vt:lpstr>Cont…</vt:lpstr>
      <vt:lpstr>Punishment</vt:lpstr>
      <vt:lpstr>Why protect industrial designs?</vt:lpstr>
      <vt:lpstr>Difference between Geographical indication  &amp; Industrial design</vt:lpstr>
      <vt:lpstr>Patent VD Industrial Design</vt:lpstr>
      <vt:lpstr>Note: kindly check all the information related to BD Act.</vt:lpstr>
      <vt:lpstr>PowerPoint Presentation</vt:lpstr>
      <vt:lpstr>Any Question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Drying:</dc:title>
  <dc:creator>Administrator</dc:creator>
  <cp:lastModifiedBy>juwel</cp:lastModifiedBy>
  <cp:revision>83</cp:revision>
  <dcterms:created xsi:type="dcterms:W3CDTF">2006-08-16T00:00:00Z</dcterms:created>
  <dcterms:modified xsi:type="dcterms:W3CDTF">2021-08-19T05:01:12Z</dcterms:modified>
</cp:coreProperties>
</file>