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3"/>
  </p:notesMasterIdLst>
  <p:sldIdLst>
    <p:sldId id="288" r:id="rId2"/>
    <p:sldId id="256" r:id="rId3"/>
    <p:sldId id="291" r:id="rId4"/>
    <p:sldId id="268" r:id="rId5"/>
    <p:sldId id="293" r:id="rId6"/>
    <p:sldId id="294" r:id="rId7"/>
    <p:sldId id="295" r:id="rId8"/>
    <p:sldId id="296" r:id="rId9"/>
    <p:sldId id="297" r:id="rId10"/>
    <p:sldId id="298" r:id="rId11"/>
    <p:sldId id="299" r:id="rId12"/>
    <p:sldId id="304" r:id="rId13"/>
    <p:sldId id="305" r:id="rId14"/>
    <p:sldId id="306" r:id="rId15"/>
    <p:sldId id="269" r:id="rId16"/>
    <p:sldId id="278" r:id="rId17"/>
    <p:sldId id="271" r:id="rId18"/>
    <p:sldId id="272" r:id="rId19"/>
    <p:sldId id="285" r:id="rId20"/>
    <p:sldId id="307" r:id="rId21"/>
    <p:sldId id="290" r:id="rId2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1284" y="-96"/>
      </p:cViewPr>
      <p:guideLst>
        <p:guide orient="horz" pos="2160"/>
        <p:guide pos="312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image" Target="../media/image61.png"/><Relationship Id="rId4" Type="http://schemas.openxmlformats.org/officeDocument/2006/relationships/image" Target="../media/image9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2610C-16D5-4F8B-96B8-5ADE52A3C2C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A53190F4-C257-4C51-8210-DC06170C32D8}">
      <dgm:prSet phldrT="[Text]"/>
      <dgm:spPr/>
      <dgm:t>
        <a:bodyPr/>
        <a:lstStyle/>
        <a:p>
          <a:r>
            <a:rPr lang="en-GB"/>
            <a:t>Component</a:t>
          </a:r>
        </a:p>
      </dgm:t>
    </dgm:pt>
    <dgm:pt modelId="{43B5E94C-4ED5-4DE5-8E63-F9ADE1135D19}" type="parTrans" cxnId="{C3EA5418-9A7E-44FE-991D-4FF81E52A744}">
      <dgm:prSet/>
      <dgm:spPr/>
      <dgm:t>
        <a:bodyPr/>
        <a:lstStyle/>
        <a:p>
          <a:endParaRPr lang="en-GB"/>
        </a:p>
      </dgm:t>
    </dgm:pt>
    <dgm:pt modelId="{DC28503F-349C-42A8-A185-4AFC6EA68D55}" type="sibTrans" cxnId="{C3EA5418-9A7E-44FE-991D-4FF81E52A744}">
      <dgm:prSet/>
      <dgm:spPr/>
      <dgm:t>
        <a:bodyPr/>
        <a:lstStyle/>
        <a:p>
          <a:endParaRPr lang="en-GB"/>
        </a:p>
      </dgm:t>
    </dgm:pt>
    <dgm:pt modelId="{EE61F7FA-F2CB-43E1-9DA7-D9CD02BBAC9D}">
      <dgm:prSet phldrT="[Text]" custT="1"/>
      <dgm:spPr/>
      <dgm:t>
        <a:bodyPr/>
        <a:lstStyle/>
        <a:p>
          <a:r>
            <a:rPr lang="en-GB" sz="1800" dirty="0"/>
            <a:t>access</a:t>
          </a:r>
        </a:p>
      </dgm:t>
    </dgm:pt>
    <dgm:pt modelId="{58D44E35-7DEC-4402-A846-0F2158D37753}" type="parTrans" cxnId="{31995BBA-B1E0-4396-80D1-B1F6795C6677}">
      <dgm:prSet/>
      <dgm:spPr/>
      <dgm:t>
        <a:bodyPr/>
        <a:lstStyle/>
        <a:p>
          <a:endParaRPr lang="en-GB"/>
        </a:p>
      </dgm:t>
    </dgm:pt>
    <dgm:pt modelId="{54A0CF49-F4BB-4898-8BCE-6ACB42A5A77C}" type="sibTrans" cxnId="{31995BBA-B1E0-4396-80D1-B1F6795C6677}">
      <dgm:prSet/>
      <dgm:spPr/>
      <dgm:t>
        <a:bodyPr/>
        <a:lstStyle/>
        <a:p>
          <a:endParaRPr lang="en-GB"/>
        </a:p>
      </dgm:t>
    </dgm:pt>
    <dgm:pt modelId="{9B08F96D-210B-427E-B61B-AA9F833D25BD}">
      <dgm:prSet phldrT="[Text]" custT="1"/>
      <dgm:spPr/>
      <dgm:t>
        <a:bodyPr/>
        <a:lstStyle/>
        <a:p>
          <a:r>
            <a:rPr lang="en-GB" sz="1800" dirty="0"/>
            <a:t>stability</a:t>
          </a:r>
        </a:p>
      </dgm:t>
    </dgm:pt>
    <dgm:pt modelId="{826EED63-8952-48EE-9DE1-73910E1011D9}" type="parTrans" cxnId="{0E5ABB4B-964B-4AB3-BC9F-914F7E157671}">
      <dgm:prSet/>
      <dgm:spPr/>
      <dgm:t>
        <a:bodyPr/>
        <a:lstStyle/>
        <a:p>
          <a:endParaRPr lang="en-GB"/>
        </a:p>
      </dgm:t>
    </dgm:pt>
    <dgm:pt modelId="{A6304080-A86C-4AAB-8986-C54BA287A0D6}" type="sibTrans" cxnId="{0E5ABB4B-964B-4AB3-BC9F-914F7E157671}">
      <dgm:prSet/>
      <dgm:spPr/>
      <dgm:t>
        <a:bodyPr/>
        <a:lstStyle/>
        <a:p>
          <a:endParaRPr lang="en-GB"/>
        </a:p>
      </dgm:t>
    </dgm:pt>
    <dgm:pt modelId="{6531A914-367F-47EA-85B8-7B5A0ED67676}">
      <dgm:prSet phldrT="[Text]" custT="1"/>
      <dgm:spPr/>
      <dgm:t>
        <a:bodyPr/>
        <a:lstStyle/>
        <a:p>
          <a:r>
            <a:rPr lang="en-GB" sz="1600" dirty="0"/>
            <a:t>utilization</a:t>
          </a:r>
        </a:p>
      </dgm:t>
    </dgm:pt>
    <dgm:pt modelId="{22412031-BBEE-47E2-BA62-22A42044B987}" type="parTrans" cxnId="{89B12B71-BB75-4850-A70B-7E47CE11E0CA}">
      <dgm:prSet/>
      <dgm:spPr/>
      <dgm:t>
        <a:bodyPr/>
        <a:lstStyle/>
        <a:p>
          <a:endParaRPr lang="en-GB"/>
        </a:p>
      </dgm:t>
    </dgm:pt>
    <dgm:pt modelId="{098049E0-FE71-4650-9366-7C50BCDA4350}" type="sibTrans" cxnId="{89B12B71-BB75-4850-A70B-7E47CE11E0CA}">
      <dgm:prSet/>
      <dgm:spPr/>
      <dgm:t>
        <a:bodyPr/>
        <a:lstStyle/>
        <a:p>
          <a:endParaRPr lang="en-GB"/>
        </a:p>
      </dgm:t>
    </dgm:pt>
    <dgm:pt modelId="{98DC90FC-1CAB-4AA6-958E-5BC7EB94F5AA}">
      <dgm:prSet phldrT="[Text]" custT="1"/>
      <dgm:spPr/>
      <dgm:t>
        <a:bodyPr/>
        <a:lstStyle/>
        <a:p>
          <a:r>
            <a:rPr lang="en-GB" sz="1800" dirty="0"/>
            <a:t>availability</a:t>
          </a:r>
        </a:p>
      </dgm:t>
    </dgm:pt>
    <dgm:pt modelId="{79C7E2C7-0749-4972-8FC6-746A3A49205A}" type="parTrans" cxnId="{C3E73C11-A4F4-47FC-9836-7E232A682DB4}">
      <dgm:prSet/>
      <dgm:spPr/>
      <dgm:t>
        <a:bodyPr/>
        <a:lstStyle/>
        <a:p>
          <a:endParaRPr lang="en-GB"/>
        </a:p>
      </dgm:t>
    </dgm:pt>
    <dgm:pt modelId="{4B2D4C97-C76A-44AE-8062-0B5FFED8F7A7}" type="sibTrans" cxnId="{C3E73C11-A4F4-47FC-9836-7E232A682DB4}">
      <dgm:prSet/>
      <dgm:spPr/>
      <dgm:t>
        <a:bodyPr/>
        <a:lstStyle/>
        <a:p>
          <a:endParaRPr lang="en-GB"/>
        </a:p>
      </dgm:t>
    </dgm:pt>
    <dgm:pt modelId="{A380F825-6821-47DE-960B-E7ED170B0BEF}" type="pres">
      <dgm:prSet presAssocID="{2E32610C-16D5-4F8B-96B8-5ADE52A3C2C1}" presName="Name0" presStyleCnt="0">
        <dgm:presLayoutVars>
          <dgm:chMax val="1"/>
          <dgm:dir/>
          <dgm:animLvl val="ctr"/>
          <dgm:resizeHandles val="exact"/>
        </dgm:presLayoutVars>
      </dgm:prSet>
      <dgm:spPr/>
      <dgm:t>
        <a:bodyPr/>
        <a:lstStyle/>
        <a:p>
          <a:endParaRPr lang="en-US"/>
        </a:p>
      </dgm:t>
    </dgm:pt>
    <dgm:pt modelId="{9EACAED8-49A9-433A-B056-7F840BFE17AE}" type="pres">
      <dgm:prSet presAssocID="{A53190F4-C257-4C51-8210-DC06170C32D8}" presName="centerShape" presStyleLbl="node0" presStyleIdx="0" presStyleCnt="1"/>
      <dgm:spPr/>
      <dgm:t>
        <a:bodyPr/>
        <a:lstStyle/>
        <a:p>
          <a:endParaRPr lang="en-US"/>
        </a:p>
      </dgm:t>
    </dgm:pt>
    <dgm:pt modelId="{D2FD84D8-F152-49D4-AB1F-DDD792E39C04}" type="pres">
      <dgm:prSet presAssocID="{EE61F7FA-F2CB-43E1-9DA7-D9CD02BBAC9D}" presName="node" presStyleLbl="node1" presStyleIdx="0" presStyleCnt="4">
        <dgm:presLayoutVars>
          <dgm:bulletEnabled val="1"/>
        </dgm:presLayoutVars>
      </dgm:prSet>
      <dgm:spPr/>
      <dgm:t>
        <a:bodyPr/>
        <a:lstStyle/>
        <a:p>
          <a:endParaRPr lang="en-US"/>
        </a:p>
      </dgm:t>
    </dgm:pt>
    <dgm:pt modelId="{EC8530AB-8C50-4ECC-B65F-A329CD7A1F07}" type="pres">
      <dgm:prSet presAssocID="{EE61F7FA-F2CB-43E1-9DA7-D9CD02BBAC9D}" presName="dummy" presStyleCnt="0"/>
      <dgm:spPr/>
    </dgm:pt>
    <dgm:pt modelId="{DD01EE64-250A-4F3F-989D-AB7B74DA7867}" type="pres">
      <dgm:prSet presAssocID="{54A0CF49-F4BB-4898-8BCE-6ACB42A5A77C}" presName="sibTrans" presStyleLbl="sibTrans2D1" presStyleIdx="0" presStyleCnt="4"/>
      <dgm:spPr/>
      <dgm:t>
        <a:bodyPr/>
        <a:lstStyle/>
        <a:p>
          <a:endParaRPr lang="en-US"/>
        </a:p>
      </dgm:t>
    </dgm:pt>
    <dgm:pt modelId="{015B9296-6C85-47BB-8CE8-C5313F2B044B}" type="pres">
      <dgm:prSet presAssocID="{9B08F96D-210B-427E-B61B-AA9F833D25BD}" presName="node" presStyleLbl="node1" presStyleIdx="1" presStyleCnt="4" custScaleX="152496">
        <dgm:presLayoutVars>
          <dgm:bulletEnabled val="1"/>
        </dgm:presLayoutVars>
      </dgm:prSet>
      <dgm:spPr/>
      <dgm:t>
        <a:bodyPr/>
        <a:lstStyle/>
        <a:p>
          <a:endParaRPr lang="en-US"/>
        </a:p>
      </dgm:t>
    </dgm:pt>
    <dgm:pt modelId="{5A9CA0DF-25DE-49E3-94DE-958BB77FCE4C}" type="pres">
      <dgm:prSet presAssocID="{9B08F96D-210B-427E-B61B-AA9F833D25BD}" presName="dummy" presStyleCnt="0"/>
      <dgm:spPr/>
    </dgm:pt>
    <dgm:pt modelId="{31B92001-DB01-49DD-95CF-409FD13861F8}" type="pres">
      <dgm:prSet presAssocID="{A6304080-A86C-4AAB-8986-C54BA287A0D6}" presName="sibTrans" presStyleLbl="sibTrans2D1" presStyleIdx="1" presStyleCnt="4"/>
      <dgm:spPr/>
      <dgm:t>
        <a:bodyPr/>
        <a:lstStyle/>
        <a:p>
          <a:endParaRPr lang="en-US"/>
        </a:p>
      </dgm:t>
    </dgm:pt>
    <dgm:pt modelId="{ADBFE8BC-F43E-486D-8435-DAA7C0A7B876}" type="pres">
      <dgm:prSet presAssocID="{6531A914-367F-47EA-85B8-7B5A0ED67676}" presName="node" presStyleLbl="node1" presStyleIdx="2" presStyleCnt="4">
        <dgm:presLayoutVars>
          <dgm:bulletEnabled val="1"/>
        </dgm:presLayoutVars>
      </dgm:prSet>
      <dgm:spPr/>
      <dgm:t>
        <a:bodyPr/>
        <a:lstStyle/>
        <a:p>
          <a:endParaRPr lang="en-US"/>
        </a:p>
      </dgm:t>
    </dgm:pt>
    <dgm:pt modelId="{BFC2F35A-8A68-4BB7-8346-DF8000EC8CCC}" type="pres">
      <dgm:prSet presAssocID="{6531A914-367F-47EA-85B8-7B5A0ED67676}" presName="dummy" presStyleCnt="0"/>
      <dgm:spPr/>
    </dgm:pt>
    <dgm:pt modelId="{B170750B-3C4E-453F-811E-166ADBE38BF9}" type="pres">
      <dgm:prSet presAssocID="{098049E0-FE71-4650-9366-7C50BCDA4350}" presName="sibTrans" presStyleLbl="sibTrans2D1" presStyleIdx="2" presStyleCnt="4"/>
      <dgm:spPr/>
      <dgm:t>
        <a:bodyPr/>
        <a:lstStyle/>
        <a:p>
          <a:endParaRPr lang="en-US"/>
        </a:p>
      </dgm:t>
    </dgm:pt>
    <dgm:pt modelId="{F2A81F7A-3AA1-46C8-9DBA-BE83EAFDB0D0}" type="pres">
      <dgm:prSet presAssocID="{98DC90FC-1CAB-4AA6-958E-5BC7EB94F5AA}" presName="node" presStyleLbl="node1" presStyleIdx="3" presStyleCnt="4" custScaleX="142674">
        <dgm:presLayoutVars>
          <dgm:bulletEnabled val="1"/>
        </dgm:presLayoutVars>
      </dgm:prSet>
      <dgm:spPr/>
      <dgm:t>
        <a:bodyPr/>
        <a:lstStyle/>
        <a:p>
          <a:endParaRPr lang="en-US"/>
        </a:p>
      </dgm:t>
    </dgm:pt>
    <dgm:pt modelId="{8270256B-ECAD-478F-A224-0B232B19648C}" type="pres">
      <dgm:prSet presAssocID="{98DC90FC-1CAB-4AA6-958E-5BC7EB94F5AA}" presName="dummy" presStyleCnt="0"/>
      <dgm:spPr/>
    </dgm:pt>
    <dgm:pt modelId="{DCC29F5D-9731-45BE-A925-32635837936A}" type="pres">
      <dgm:prSet presAssocID="{4B2D4C97-C76A-44AE-8062-0B5FFED8F7A7}" presName="sibTrans" presStyleLbl="sibTrans2D1" presStyleIdx="3" presStyleCnt="4"/>
      <dgm:spPr/>
      <dgm:t>
        <a:bodyPr/>
        <a:lstStyle/>
        <a:p>
          <a:endParaRPr lang="en-US"/>
        </a:p>
      </dgm:t>
    </dgm:pt>
  </dgm:ptLst>
  <dgm:cxnLst>
    <dgm:cxn modelId="{31995BBA-B1E0-4396-80D1-B1F6795C6677}" srcId="{A53190F4-C257-4C51-8210-DC06170C32D8}" destId="{EE61F7FA-F2CB-43E1-9DA7-D9CD02BBAC9D}" srcOrd="0" destOrd="0" parTransId="{58D44E35-7DEC-4402-A846-0F2158D37753}" sibTransId="{54A0CF49-F4BB-4898-8BCE-6ACB42A5A77C}"/>
    <dgm:cxn modelId="{181BEACB-8C43-49AE-880D-EE0CA51BDD0B}" type="presOf" srcId="{6531A914-367F-47EA-85B8-7B5A0ED67676}" destId="{ADBFE8BC-F43E-486D-8435-DAA7C0A7B876}" srcOrd="0" destOrd="0" presId="urn:microsoft.com/office/officeart/2005/8/layout/radial6"/>
    <dgm:cxn modelId="{3F028A82-F261-4C7B-9F74-B869086D7752}" type="presOf" srcId="{A53190F4-C257-4C51-8210-DC06170C32D8}" destId="{9EACAED8-49A9-433A-B056-7F840BFE17AE}" srcOrd="0" destOrd="0" presId="urn:microsoft.com/office/officeart/2005/8/layout/radial6"/>
    <dgm:cxn modelId="{0E5ABB4B-964B-4AB3-BC9F-914F7E157671}" srcId="{A53190F4-C257-4C51-8210-DC06170C32D8}" destId="{9B08F96D-210B-427E-B61B-AA9F833D25BD}" srcOrd="1" destOrd="0" parTransId="{826EED63-8952-48EE-9DE1-73910E1011D9}" sibTransId="{A6304080-A86C-4AAB-8986-C54BA287A0D6}"/>
    <dgm:cxn modelId="{89B12B71-BB75-4850-A70B-7E47CE11E0CA}" srcId="{A53190F4-C257-4C51-8210-DC06170C32D8}" destId="{6531A914-367F-47EA-85B8-7B5A0ED67676}" srcOrd="2" destOrd="0" parTransId="{22412031-BBEE-47E2-BA62-22A42044B987}" sibTransId="{098049E0-FE71-4650-9366-7C50BCDA4350}"/>
    <dgm:cxn modelId="{6DAFF34B-C739-4AD8-B800-A1219527D2B4}" type="presOf" srcId="{9B08F96D-210B-427E-B61B-AA9F833D25BD}" destId="{015B9296-6C85-47BB-8CE8-C5313F2B044B}" srcOrd="0" destOrd="0" presId="urn:microsoft.com/office/officeart/2005/8/layout/radial6"/>
    <dgm:cxn modelId="{C3E73C11-A4F4-47FC-9836-7E232A682DB4}" srcId="{A53190F4-C257-4C51-8210-DC06170C32D8}" destId="{98DC90FC-1CAB-4AA6-958E-5BC7EB94F5AA}" srcOrd="3" destOrd="0" parTransId="{79C7E2C7-0749-4972-8FC6-746A3A49205A}" sibTransId="{4B2D4C97-C76A-44AE-8062-0B5FFED8F7A7}"/>
    <dgm:cxn modelId="{6420778F-277D-46DB-BBCD-7567B0B5CDE9}" type="presOf" srcId="{4B2D4C97-C76A-44AE-8062-0B5FFED8F7A7}" destId="{DCC29F5D-9731-45BE-A925-32635837936A}" srcOrd="0" destOrd="0" presId="urn:microsoft.com/office/officeart/2005/8/layout/radial6"/>
    <dgm:cxn modelId="{537190BE-4686-4294-A5B4-A3DC851349E0}" type="presOf" srcId="{54A0CF49-F4BB-4898-8BCE-6ACB42A5A77C}" destId="{DD01EE64-250A-4F3F-989D-AB7B74DA7867}" srcOrd="0" destOrd="0" presId="urn:microsoft.com/office/officeart/2005/8/layout/radial6"/>
    <dgm:cxn modelId="{290DCB92-85C6-402D-BDCD-83B903622966}" type="presOf" srcId="{A6304080-A86C-4AAB-8986-C54BA287A0D6}" destId="{31B92001-DB01-49DD-95CF-409FD13861F8}" srcOrd="0" destOrd="0" presId="urn:microsoft.com/office/officeart/2005/8/layout/radial6"/>
    <dgm:cxn modelId="{07ADBD55-2A27-4BA1-99B5-8B3681E831AF}" type="presOf" srcId="{98DC90FC-1CAB-4AA6-958E-5BC7EB94F5AA}" destId="{F2A81F7A-3AA1-46C8-9DBA-BE83EAFDB0D0}" srcOrd="0" destOrd="0" presId="urn:microsoft.com/office/officeart/2005/8/layout/radial6"/>
    <dgm:cxn modelId="{D3219079-9A40-4BBF-90B8-97CAE7D6C2BE}" type="presOf" srcId="{2E32610C-16D5-4F8B-96B8-5ADE52A3C2C1}" destId="{A380F825-6821-47DE-960B-E7ED170B0BEF}" srcOrd="0" destOrd="0" presId="urn:microsoft.com/office/officeart/2005/8/layout/radial6"/>
    <dgm:cxn modelId="{02B1234D-0B5F-48E2-B5E7-A8B013AF8255}" type="presOf" srcId="{EE61F7FA-F2CB-43E1-9DA7-D9CD02BBAC9D}" destId="{D2FD84D8-F152-49D4-AB1F-DDD792E39C04}" srcOrd="0" destOrd="0" presId="urn:microsoft.com/office/officeart/2005/8/layout/radial6"/>
    <dgm:cxn modelId="{C3EA5418-9A7E-44FE-991D-4FF81E52A744}" srcId="{2E32610C-16D5-4F8B-96B8-5ADE52A3C2C1}" destId="{A53190F4-C257-4C51-8210-DC06170C32D8}" srcOrd="0" destOrd="0" parTransId="{43B5E94C-4ED5-4DE5-8E63-F9ADE1135D19}" sibTransId="{DC28503F-349C-42A8-A185-4AFC6EA68D55}"/>
    <dgm:cxn modelId="{CCE7D529-959E-4452-A42F-002ECE073DC9}" type="presOf" srcId="{098049E0-FE71-4650-9366-7C50BCDA4350}" destId="{B170750B-3C4E-453F-811E-166ADBE38BF9}" srcOrd="0" destOrd="0" presId="urn:microsoft.com/office/officeart/2005/8/layout/radial6"/>
    <dgm:cxn modelId="{26F1E826-31C2-4E38-B15F-D9EB73E7D274}" type="presParOf" srcId="{A380F825-6821-47DE-960B-E7ED170B0BEF}" destId="{9EACAED8-49A9-433A-B056-7F840BFE17AE}" srcOrd="0" destOrd="0" presId="urn:microsoft.com/office/officeart/2005/8/layout/radial6"/>
    <dgm:cxn modelId="{AFF9A03C-638D-4D5B-8E20-362218AA9660}" type="presParOf" srcId="{A380F825-6821-47DE-960B-E7ED170B0BEF}" destId="{D2FD84D8-F152-49D4-AB1F-DDD792E39C04}" srcOrd="1" destOrd="0" presId="urn:microsoft.com/office/officeart/2005/8/layout/radial6"/>
    <dgm:cxn modelId="{B4AC0C41-6229-4372-825A-A9341D6145CA}" type="presParOf" srcId="{A380F825-6821-47DE-960B-E7ED170B0BEF}" destId="{EC8530AB-8C50-4ECC-B65F-A329CD7A1F07}" srcOrd="2" destOrd="0" presId="urn:microsoft.com/office/officeart/2005/8/layout/radial6"/>
    <dgm:cxn modelId="{83BE7ACB-0815-4A2B-8778-C6CD3A187D37}" type="presParOf" srcId="{A380F825-6821-47DE-960B-E7ED170B0BEF}" destId="{DD01EE64-250A-4F3F-989D-AB7B74DA7867}" srcOrd="3" destOrd="0" presId="urn:microsoft.com/office/officeart/2005/8/layout/radial6"/>
    <dgm:cxn modelId="{B892DD89-CA04-4935-8B7B-EC065C943811}" type="presParOf" srcId="{A380F825-6821-47DE-960B-E7ED170B0BEF}" destId="{015B9296-6C85-47BB-8CE8-C5313F2B044B}" srcOrd="4" destOrd="0" presId="urn:microsoft.com/office/officeart/2005/8/layout/radial6"/>
    <dgm:cxn modelId="{9587A1AB-5D42-426E-9D69-63A252E032A5}" type="presParOf" srcId="{A380F825-6821-47DE-960B-E7ED170B0BEF}" destId="{5A9CA0DF-25DE-49E3-94DE-958BB77FCE4C}" srcOrd="5" destOrd="0" presId="urn:microsoft.com/office/officeart/2005/8/layout/radial6"/>
    <dgm:cxn modelId="{39347991-8383-46B7-B0C8-6480E2A3651E}" type="presParOf" srcId="{A380F825-6821-47DE-960B-E7ED170B0BEF}" destId="{31B92001-DB01-49DD-95CF-409FD13861F8}" srcOrd="6" destOrd="0" presId="urn:microsoft.com/office/officeart/2005/8/layout/radial6"/>
    <dgm:cxn modelId="{1A203ACA-CBA3-4545-8754-15CF1E675C26}" type="presParOf" srcId="{A380F825-6821-47DE-960B-E7ED170B0BEF}" destId="{ADBFE8BC-F43E-486D-8435-DAA7C0A7B876}" srcOrd="7" destOrd="0" presId="urn:microsoft.com/office/officeart/2005/8/layout/radial6"/>
    <dgm:cxn modelId="{123014BC-AD2F-4E2F-B546-D95533FD0E58}" type="presParOf" srcId="{A380F825-6821-47DE-960B-E7ED170B0BEF}" destId="{BFC2F35A-8A68-4BB7-8346-DF8000EC8CCC}" srcOrd="8" destOrd="0" presId="urn:microsoft.com/office/officeart/2005/8/layout/radial6"/>
    <dgm:cxn modelId="{74984753-4716-44BA-8BA7-510A454CDBA7}" type="presParOf" srcId="{A380F825-6821-47DE-960B-E7ED170B0BEF}" destId="{B170750B-3C4E-453F-811E-166ADBE38BF9}" srcOrd="9" destOrd="0" presId="urn:microsoft.com/office/officeart/2005/8/layout/radial6"/>
    <dgm:cxn modelId="{450857C4-4110-4CF1-884A-487877DDFD0D}" type="presParOf" srcId="{A380F825-6821-47DE-960B-E7ED170B0BEF}" destId="{F2A81F7A-3AA1-46C8-9DBA-BE83EAFDB0D0}" srcOrd="10" destOrd="0" presId="urn:microsoft.com/office/officeart/2005/8/layout/radial6"/>
    <dgm:cxn modelId="{39DF8FF1-180D-4ADC-9951-0D2994A17BF8}" type="presParOf" srcId="{A380F825-6821-47DE-960B-E7ED170B0BEF}" destId="{8270256B-ECAD-478F-A224-0B232B19648C}" srcOrd="11" destOrd="0" presId="urn:microsoft.com/office/officeart/2005/8/layout/radial6"/>
    <dgm:cxn modelId="{027C9348-2D19-4166-AA30-6C3435A7B414}" type="presParOf" srcId="{A380F825-6821-47DE-960B-E7ED170B0BEF}" destId="{DCC29F5D-9731-45BE-A925-32635837936A}" srcOrd="12" destOrd="0" presId="urn:microsoft.com/office/officeart/2005/8/layout/radial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D051F-3E01-4ECC-AD18-3F95262C9587}" type="doc">
      <dgm:prSet loTypeId="urn:microsoft.com/office/officeart/2005/8/layout/vList3#1" loCatId="list" qsTypeId="urn:microsoft.com/office/officeart/2005/8/quickstyle/simple1" qsCatId="simple" csTypeId="urn:microsoft.com/office/officeart/2005/8/colors/accent1_2" csCatId="accent1" phldr="1"/>
      <dgm:spPr/>
    </dgm:pt>
    <dgm:pt modelId="{C1A883F3-8ECB-4C74-8755-A939FA0BC5CC}">
      <dgm:prSet/>
      <dgm:spPr/>
      <dgm:t>
        <a:bodyPr/>
        <a:lstStyle/>
        <a:p>
          <a:r>
            <a:rPr lang="en-GB"/>
            <a:t>Landless people with little or no land to depend upon</a:t>
          </a:r>
          <a:endParaRPr lang="en-GB" dirty="0"/>
        </a:p>
      </dgm:t>
    </dgm:pt>
    <dgm:pt modelId="{3159DFC2-BB1D-4A45-92AB-8B88B3474C08}" type="parTrans" cxnId="{2F4A8778-5F3B-4367-9644-30A553D1DBD8}">
      <dgm:prSet/>
      <dgm:spPr/>
      <dgm:t>
        <a:bodyPr/>
        <a:lstStyle/>
        <a:p>
          <a:endParaRPr lang="en-GB"/>
        </a:p>
      </dgm:t>
    </dgm:pt>
    <dgm:pt modelId="{67327E8D-93B5-4187-BDD3-E597BD6E0D0A}" type="sibTrans" cxnId="{2F4A8778-5F3B-4367-9644-30A553D1DBD8}">
      <dgm:prSet/>
      <dgm:spPr/>
      <dgm:t>
        <a:bodyPr/>
        <a:lstStyle/>
        <a:p>
          <a:endParaRPr lang="en-GB"/>
        </a:p>
      </dgm:t>
    </dgm:pt>
    <dgm:pt modelId="{E8F73BEF-2F39-41D4-A353-903C3914C8A0}">
      <dgm:prSet/>
      <dgm:spPr/>
      <dgm:t>
        <a:bodyPr/>
        <a:lstStyle/>
        <a:p>
          <a:r>
            <a:rPr lang="en-GB"/>
            <a:t>Traditional artisans ,providers of traditional service</a:t>
          </a:r>
        </a:p>
      </dgm:t>
    </dgm:pt>
    <dgm:pt modelId="{3E149AF2-C88B-45A6-87D9-296FB8E25F8A}" type="parTrans" cxnId="{271336AF-FABC-4C9C-9662-D84AA28E2734}">
      <dgm:prSet/>
      <dgm:spPr/>
      <dgm:t>
        <a:bodyPr/>
        <a:lstStyle/>
        <a:p>
          <a:endParaRPr lang="en-GB"/>
        </a:p>
      </dgm:t>
    </dgm:pt>
    <dgm:pt modelId="{F0E77DE5-8502-422D-A367-D318EEBB47EA}" type="sibTrans" cxnId="{271336AF-FABC-4C9C-9662-D84AA28E2734}">
      <dgm:prSet/>
      <dgm:spPr/>
      <dgm:t>
        <a:bodyPr/>
        <a:lstStyle/>
        <a:p>
          <a:endParaRPr lang="en-GB"/>
        </a:p>
      </dgm:t>
    </dgm:pt>
    <dgm:pt modelId="{58DCFF02-2F86-4368-9168-6BD9A0F679D4}">
      <dgm:prSet/>
      <dgm:spPr/>
      <dgm:t>
        <a:bodyPr/>
        <a:lstStyle/>
        <a:p>
          <a:r>
            <a:rPr lang="en-GB"/>
            <a:t>Petty self employed </a:t>
          </a:r>
          <a:endParaRPr lang="en-GB" dirty="0"/>
        </a:p>
      </dgm:t>
    </dgm:pt>
    <dgm:pt modelId="{5ABD9F8A-C394-47B5-8929-C66762F85543}" type="parTrans" cxnId="{CAC981C2-4B46-4CF7-9DE9-618881DF6F42}">
      <dgm:prSet/>
      <dgm:spPr/>
      <dgm:t>
        <a:bodyPr/>
        <a:lstStyle/>
        <a:p>
          <a:endParaRPr lang="en-GB"/>
        </a:p>
      </dgm:t>
    </dgm:pt>
    <dgm:pt modelId="{16D19241-F676-4CFE-AF12-C161B26EFE68}" type="sibTrans" cxnId="{CAC981C2-4B46-4CF7-9DE9-618881DF6F42}">
      <dgm:prSet/>
      <dgm:spPr/>
      <dgm:t>
        <a:bodyPr/>
        <a:lstStyle/>
        <a:p>
          <a:endParaRPr lang="en-GB"/>
        </a:p>
      </dgm:t>
    </dgm:pt>
    <dgm:pt modelId="{DC5B0AA1-83A0-473F-A6B3-6933F78E4D34}">
      <dgm:prSet/>
      <dgm:spPr/>
      <dgm:t>
        <a:bodyPr/>
        <a:lstStyle/>
        <a:p>
          <a:pPr>
            <a:buFont typeface="Wingdings" panose="05000000000000000000" pitchFamily="2" charset="2"/>
            <a:buChar char="q"/>
          </a:pPr>
          <a:r>
            <a:rPr lang="en-GB" dirty="0"/>
            <a:t>Workers and destitute  includes beggars .in the urban areas</a:t>
          </a:r>
        </a:p>
      </dgm:t>
    </dgm:pt>
    <dgm:pt modelId="{8221FF11-A423-4596-80A2-D37414522F7A}" type="parTrans" cxnId="{4FB99AB0-2F16-42B2-83C3-DEB13290F412}">
      <dgm:prSet/>
      <dgm:spPr/>
      <dgm:t>
        <a:bodyPr/>
        <a:lstStyle/>
        <a:p>
          <a:endParaRPr lang="en-GB"/>
        </a:p>
      </dgm:t>
    </dgm:pt>
    <dgm:pt modelId="{B478CB18-2311-4B32-86F3-5044E55F750C}" type="sibTrans" cxnId="{4FB99AB0-2F16-42B2-83C3-DEB13290F412}">
      <dgm:prSet/>
      <dgm:spPr/>
      <dgm:t>
        <a:bodyPr/>
        <a:lstStyle/>
        <a:p>
          <a:endParaRPr lang="en-GB"/>
        </a:p>
      </dgm:t>
    </dgm:pt>
    <dgm:pt modelId="{04EA7AFB-6B88-4B9D-8E38-2FA20DBEBCFF}" type="pres">
      <dgm:prSet presAssocID="{363D051F-3E01-4ECC-AD18-3F95262C9587}" presName="linearFlow" presStyleCnt="0">
        <dgm:presLayoutVars>
          <dgm:dir/>
          <dgm:resizeHandles val="exact"/>
        </dgm:presLayoutVars>
      </dgm:prSet>
      <dgm:spPr/>
    </dgm:pt>
    <dgm:pt modelId="{D54EB78A-DF52-495C-A523-84FD150AB597}" type="pres">
      <dgm:prSet presAssocID="{DC5B0AA1-83A0-473F-A6B3-6933F78E4D34}" presName="composite" presStyleCnt="0"/>
      <dgm:spPr/>
    </dgm:pt>
    <dgm:pt modelId="{93A62F39-2C6E-40CA-9D7D-662B37D48DED}" type="pres">
      <dgm:prSet presAssocID="{DC5B0AA1-83A0-473F-A6B3-6933F78E4D34}" presName="imgShp" presStyleLbl="fgImgPlace1" presStyleIdx="0" presStyleCnt="4"/>
      <dgm:spPr>
        <a:blipFill rotWithShape="1">
          <a:blip xmlns:r="http://schemas.openxmlformats.org/officeDocument/2006/relationships" r:embed="rId1"/>
          <a:srcRect/>
          <a:stretch>
            <a:fillRect l="-40000" r="-40000"/>
          </a:stretch>
        </a:blipFill>
      </dgm:spPr>
    </dgm:pt>
    <dgm:pt modelId="{21C84025-597E-4504-ACC6-211543C18851}" type="pres">
      <dgm:prSet presAssocID="{DC5B0AA1-83A0-473F-A6B3-6933F78E4D34}" presName="txShp" presStyleLbl="node1" presStyleIdx="0" presStyleCnt="4">
        <dgm:presLayoutVars>
          <dgm:bulletEnabled val="1"/>
        </dgm:presLayoutVars>
      </dgm:prSet>
      <dgm:spPr/>
      <dgm:t>
        <a:bodyPr/>
        <a:lstStyle/>
        <a:p>
          <a:endParaRPr lang="en-US"/>
        </a:p>
      </dgm:t>
    </dgm:pt>
    <dgm:pt modelId="{A9DD6A6E-DFB3-4165-B957-7D6FA6D447E5}" type="pres">
      <dgm:prSet presAssocID="{B478CB18-2311-4B32-86F3-5044E55F750C}" presName="spacing" presStyleCnt="0"/>
      <dgm:spPr/>
    </dgm:pt>
    <dgm:pt modelId="{792F12B8-1847-466A-B036-D683BE482302}" type="pres">
      <dgm:prSet presAssocID="{58DCFF02-2F86-4368-9168-6BD9A0F679D4}" presName="composite" presStyleCnt="0"/>
      <dgm:spPr/>
    </dgm:pt>
    <dgm:pt modelId="{B21E35FE-CADB-4622-A8F7-3C03A6236DD0}" type="pres">
      <dgm:prSet presAssocID="{58DCFF02-2F86-4368-9168-6BD9A0F679D4}" presName="imgShp" presStyleLbl="fgImgPlace1" presStyleIdx="1" presStyleCnt="4"/>
      <dgm:spPr>
        <a:blipFill rotWithShape="1">
          <a:blip xmlns:r="http://schemas.openxmlformats.org/officeDocument/2006/relationships" r:embed="rId2"/>
          <a:srcRect/>
          <a:stretch>
            <a:fillRect l="-17000" r="-17000"/>
          </a:stretch>
        </a:blipFill>
      </dgm:spPr>
    </dgm:pt>
    <dgm:pt modelId="{C491AE29-DEE7-42B3-BF9E-1732344AC447}" type="pres">
      <dgm:prSet presAssocID="{58DCFF02-2F86-4368-9168-6BD9A0F679D4}" presName="txShp" presStyleLbl="node1" presStyleIdx="1" presStyleCnt="4">
        <dgm:presLayoutVars>
          <dgm:bulletEnabled val="1"/>
        </dgm:presLayoutVars>
      </dgm:prSet>
      <dgm:spPr/>
      <dgm:t>
        <a:bodyPr/>
        <a:lstStyle/>
        <a:p>
          <a:endParaRPr lang="en-US"/>
        </a:p>
      </dgm:t>
    </dgm:pt>
    <dgm:pt modelId="{E6A9465A-6F3A-4C01-8F4B-8BFFA5779853}" type="pres">
      <dgm:prSet presAssocID="{16D19241-F676-4CFE-AF12-C161B26EFE68}" presName="spacing" presStyleCnt="0"/>
      <dgm:spPr/>
    </dgm:pt>
    <dgm:pt modelId="{93A7D792-2FC4-4703-87CE-AD62C238E02F}" type="pres">
      <dgm:prSet presAssocID="{E8F73BEF-2F39-41D4-A353-903C3914C8A0}" presName="composite" presStyleCnt="0"/>
      <dgm:spPr/>
    </dgm:pt>
    <dgm:pt modelId="{2CB404E5-2BA8-4C0A-96E3-81E47CA8E030}" type="pres">
      <dgm:prSet presAssocID="{E8F73BEF-2F39-41D4-A353-903C3914C8A0}" presName="imgShp" presStyleLbl="fgImgPlace1" presStyleIdx="2" presStyleCnt="4"/>
      <dgm:spPr>
        <a:blipFill rotWithShape="1">
          <a:blip xmlns:r="http://schemas.openxmlformats.org/officeDocument/2006/relationships" r:embed="rId3"/>
          <a:srcRect/>
          <a:stretch>
            <a:fillRect l="-39000" r="-39000"/>
          </a:stretch>
        </a:blipFill>
      </dgm:spPr>
    </dgm:pt>
    <dgm:pt modelId="{F23AACAF-1653-4C7D-A153-00B409308CEE}" type="pres">
      <dgm:prSet presAssocID="{E8F73BEF-2F39-41D4-A353-903C3914C8A0}" presName="txShp" presStyleLbl="node1" presStyleIdx="2" presStyleCnt="4">
        <dgm:presLayoutVars>
          <dgm:bulletEnabled val="1"/>
        </dgm:presLayoutVars>
      </dgm:prSet>
      <dgm:spPr/>
      <dgm:t>
        <a:bodyPr/>
        <a:lstStyle/>
        <a:p>
          <a:endParaRPr lang="en-US"/>
        </a:p>
      </dgm:t>
    </dgm:pt>
    <dgm:pt modelId="{C8CF2FEB-06AB-4CE9-BB99-CC5C907A321C}" type="pres">
      <dgm:prSet presAssocID="{F0E77DE5-8502-422D-A367-D318EEBB47EA}" presName="spacing" presStyleCnt="0"/>
      <dgm:spPr/>
    </dgm:pt>
    <dgm:pt modelId="{CA8D5B7C-D4DE-43BF-9478-D1BDE75A5576}" type="pres">
      <dgm:prSet presAssocID="{C1A883F3-8ECB-4C74-8755-A939FA0BC5CC}" presName="composite" presStyleCnt="0"/>
      <dgm:spPr/>
    </dgm:pt>
    <dgm:pt modelId="{B62A97F1-9211-48B7-B786-91CEAFEE8759}" type="pres">
      <dgm:prSet presAssocID="{C1A883F3-8ECB-4C74-8755-A939FA0BC5CC}" presName="imgShp" presStyleLbl="fgImgPlace1" presStyleIdx="3" presStyleCnt="4"/>
      <dgm:spPr>
        <a:blipFill rotWithShape="1">
          <a:blip xmlns:r="http://schemas.openxmlformats.org/officeDocument/2006/relationships" r:embed="rId4"/>
          <a:srcRect/>
          <a:stretch>
            <a:fillRect l="-86000" r="-86000"/>
          </a:stretch>
        </a:blipFill>
      </dgm:spPr>
    </dgm:pt>
    <dgm:pt modelId="{D28220F1-0849-4143-91F8-701AA9453032}" type="pres">
      <dgm:prSet presAssocID="{C1A883F3-8ECB-4C74-8755-A939FA0BC5CC}" presName="txShp" presStyleLbl="node1" presStyleIdx="3" presStyleCnt="4">
        <dgm:presLayoutVars>
          <dgm:bulletEnabled val="1"/>
        </dgm:presLayoutVars>
      </dgm:prSet>
      <dgm:spPr/>
      <dgm:t>
        <a:bodyPr/>
        <a:lstStyle/>
        <a:p>
          <a:endParaRPr lang="en-US"/>
        </a:p>
      </dgm:t>
    </dgm:pt>
  </dgm:ptLst>
  <dgm:cxnLst>
    <dgm:cxn modelId="{CAC981C2-4B46-4CF7-9DE9-618881DF6F42}" srcId="{363D051F-3E01-4ECC-AD18-3F95262C9587}" destId="{58DCFF02-2F86-4368-9168-6BD9A0F679D4}" srcOrd="1" destOrd="0" parTransId="{5ABD9F8A-C394-47B5-8929-C66762F85543}" sibTransId="{16D19241-F676-4CFE-AF12-C161B26EFE68}"/>
    <dgm:cxn modelId="{D2105159-82FD-492C-B52F-6080CCEDB4D2}" type="presOf" srcId="{363D051F-3E01-4ECC-AD18-3F95262C9587}" destId="{04EA7AFB-6B88-4B9D-8E38-2FA20DBEBCFF}" srcOrd="0" destOrd="0" presId="urn:microsoft.com/office/officeart/2005/8/layout/vList3#1"/>
    <dgm:cxn modelId="{60749E0E-2947-4A72-BFA2-98A661C0A25B}" type="presOf" srcId="{E8F73BEF-2F39-41D4-A353-903C3914C8A0}" destId="{F23AACAF-1653-4C7D-A153-00B409308CEE}" srcOrd="0" destOrd="0" presId="urn:microsoft.com/office/officeart/2005/8/layout/vList3#1"/>
    <dgm:cxn modelId="{AB7408A4-8FA3-4714-9B98-C6E46B6F9373}" type="presOf" srcId="{58DCFF02-2F86-4368-9168-6BD9A0F679D4}" destId="{C491AE29-DEE7-42B3-BF9E-1732344AC447}" srcOrd="0" destOrd="0" presId="urn:microsoft.com/office/officeart/2005/8/layout/vList3#1"/>
    <dgm:cxn modelId="{8234DA17-402C-47DC-9FE8-D1279ECB244D}" type="presOf" srcId="{C1A883F3-8ECB-4C74-8755-A939FA0BC5CC}" destId="{D28220F1-0849-4143-91F8-701AA9453032}" srcOrd="0" destOrd="0" presId="urn:microsoft.com/office/officeart/2005/8/layout/vList3#1"/>
    <dgm:cxn modelId="{2FDC0446-AF61-4161-91F5-D453CF8FC3D1}" type="presOf" srcId="{DC5B0AA1-83A0-473F-A6B3-6933F78E4D34}" destId="{21C84025-597E-4504-ACC6-211543C18851}" srcOrd="0" destOrd="0" presId="urn:microsoft.com/office/officeart/2005/8/layout/vList3#1"/>
    <dgm:cxn modelId="{4FB99AB0-2F16-42B2-83C3-DEB13290F412}" srcId="{363D051F-3E01-4ECC-AD18-3F95262C9587}" destId="{DC5B0AA1-83A0-473F-A6B3-6933F78E4D34}" srcOrd="0" destOrd="0" parTransId="{8221FF11-A423-4596-80A2-D37414522F7A}" sibTransId="{B478CB18-2311-4B32-86F3-5044E55F750C}"/>
    <dgm:cxn modelId="{271336AF-FABC-4C9C-9662-D84AA28E2734}" srcId="{363D051F-3E01-4ECC-AD18-3F95262C9587}" destId="{E8F73BEF-2F39-41D4-A353-903C3914C8A0}" srcOrd="2" destOrd="0" parTransId="{3E149AF2-C88B-45A6-87D9-296FB8E25F8A}" sibTransId="{F0E77DE5-8502-422D-A367-D318EEBB47EA}"/>
    <dgm:cxn modelId="{2F4A8778-5F3B-4367-9644-30A553D1DBD8}" srcId="{363D051F-3E01-4ECC-AD18-3F95262C9587}" destId="{C1A883F3-8ECB-4C74-8755-A939FA0BC5CC}" srcOrd="3" destOrd="0" parTransId="{3159DFC2-BB1D-4A45-92AB-8B88B3474C08}" sibTransId="{67327E8D-93B5-4187-BDD3-E597BD6E0D0A}"/>
    <dgm:cxn modelId="{4C0CB0EE-1D47-4F3D-A3B3-8EB1D0866C3F}" type="presParOf" srcId="{04EA7AFB-6B88-4B9D-8E38-2FA20DBEBCFF}" destId="{D54EB78A-DF52-495C-A523-84FD150AB597}" srcOrd="0" destOrd="0" presId="urn:microsoft.com/office/officeart/2005/8/layout/vList3#1"/>
    <dgm:cxn modelId="{B6FC6B65-BAB2-4FB6-AFEE-AC0851BD751C}" type="presParOf" srcId="{D54EB78A-DF52-495C-A523-84FD150AB597}" destId="{93A62F39-2C6E-40CA-9D7D-662B37D48DED}" srcOrd="0" destOrd="0" presId="urn:microsoft.com/office/officeart/2005/8/layout/vList3#1"/>
    <dgm:cxn modelId="{7C6C2C1F-5CBA-4227-966E-7F9A16B524E9}" type="presParOf" srcId="{D54EB78A-DF52-495C-A523-84FD150AB597}" destId="{21C84025-597E-4504-ACC6-211543C18851}" srcOrd="1" destOrd="0" presId="urn:microsoft.com/office/officeart/2005/8/layout/vList3#1"/>
    <dgm:cxn modelId="{0A8738CA-6665-48AD-9B5D-F50DE24DB16C}" type="presParOf" srcId="{04EA7AFB-6B88-4B9D-8E38-2FA20DBEBCFF}" destId="{A9DD6A6E-DFB3-4165-B957-7D6FA6D447E5}" srcOrd="1" destOrd="0" presId="urn:microsoft.com/office/officeart/2005/8/layout/vList3#1"/>
    <dgm:cxn modelId="{1C12FA48-F603-427E-B323-1DA398EF6E9E}" type="presParOf" srcId="{04EA7AFB-6B88-4B9D-8E38-2FA20DBEBCFF}" destId="{792F12B8-1847-466A-B036-D683BE482302}" srcOrd="2" destOrd="0" presId="urn:microsoft.com/office/officeart/2005/8/layout/vList3#1"/>
    <dgm:cxn modelId="{034876FB-FBCD-4150-BBEE-8DC00A459BFB}" type="presParOf" srcId="{792F12B8-1847-466A-B036-D683BE482302}" destId="{B21E35FE-CADB-4622-A8F7-3C03A6236DD0}" srcOrd="0" destOrd="0" presId="urn:microsoft.com/office/officeart/2005/8/layout/vList3#1"/>
    <dgm:cxn modelId="{33DEA732-EB03-4B52-9491-EBCDC2159E93}" type="presParOf" srcId="{792F12B8-1847-466A-B036-D683BE482302}" destId="{C491AE29-DEE7-42B3-BF9E-1732344AC447}" srcOrd="1" destOrd="0" presId="urn:microsoft.com/office/officeart/2005/8/layout/vList3#1"/>
    <dgm:cxn modelId="{41EA5D66-0B9E-4BD2-B96F-5A48AE76C0B1}" type="presParOf" srcId="{04EA7AFB-6B88-4B9D-8E38-2FA20DBEBCFF}" destId="{E6A9465A-6F3A-4C01-8F4B-8BFFA5779853}" srcOrd="3" destOrd="0" presId="urn:microsoft.com/office/officeart/2005/8/layout/vList3#1"/>
    <dgm:cxn modelId="{171CED28-CB8B-4B7D-81AD-F2B710E1B0EE}" type="presParOf" srcId="{04EA7AFB-6B88-4B9D-8E38-2FA20DBEBCFF}" destId="{93A7D792-2FC4-4703-87CE-AD62C238E02F}" srcOrd="4" destOrd="0" presId="urn:microsoft.com/office/officeart/2005/8/layout/vList3#1"/>
    <dgm:cxn modelId="{1071ACC0-6773-46DE-8AD3-EF3F0B31C1AA}" type="presParOf" srcId="{93A7D792-2FC4-4703-87CE-AD62C238E02F}" destId="{2CB404E5-2BA8-4C0A-96E3-81E47CA8E030}" srcOrd="0" destOrd="0" presId="urn:microsoft.com/office/officeart/2005/8/layout/vList3#1"/>
    <dgm:cxn modelId="{5616093C-2E91-4135-9DDF-95B3FE3CB6C3}" type="presParOf" srcId="{93A7D792-2FC4-4703-87CE-AD62C238E02F}" destId="{F23AACAF-1653-4C7D-A153-00B409308CEE}" srcOrd="1" destOrd="0" presId="urn:microsoft.com/office/officeart/2005/8/layout/vList3#1"/>
    <dgm:cxn modelId="{F05198CB-64E4-4D72-ADE8-F7BE5C7E321A}" type="presParOf" srcId="{04EA7AFB-6B88-4B9D-8E38-2FA20DBEBCFF}" destId="{C8CF2FEB-06AB-4CE9-BB99-CC5C907A321C}" srcOrd="5" destOrd="0" presId="urn:microsoft.com/office/officeart/2005/8/layout/vList3#1"/>
    <dgm:cxn modelId="{CAEED061-B13C-4EC1-90FA-62C42CD7B2D7}" type="presParOf" srcId="{04EA7AFB-6B88-4B9D-8E38-2FA20DBEBCFF}" destId="{CA8D5B7C-D4DE-43BF-9478-D1BDE75A5576}" srcOrd="6" destOrd="0" presId="urn:microsoft.com/office/officeart/2005/8/layout/vList3#1"/>
    <dgm:cxn modelId="{E462FA2E-E8A6-42D5-9814-E855FB434C81}" type="presParOf" srcId="{CA8D5B7C-D4DE-43BF-9478-D1BDE75A5576}" destId="{B62A97F1-9211-48B7-B786-91CEAFEE8759}" srcOrd="0" destOrd="0" presId="urn:microsoft.com/office/officeart/2005/8/layout/vList3#1"/>
    <dgm:cxn modelId="{559F36CB-F535-42CE-9248-2E36F55CAA57}" type="presParOf" srcId="{CA8D5B7C-D4DE-43BF-9478-D1BDE75A5576}" destId="{D28220F1-0849-4143-91F8-701AA9453032}" srcOrd="1" destOrd="0" presId="urn:microsoft.com/office/officeart/2005/8/layout/vList3#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29F5D-9731-45BE-A925-32635837936A}">
      <dsp:nvSpPr>
        <dsp:cNvPr id="0" name=""/>
        <dsp:cNvSpPr/>
      </dsp:nvSpPr>
      <dsp:spPr>
        <a:xfrm>
          <a:off x="1947397" y="625714"/>
          <a:ext cx="4167238" cy="4167238"/>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70750B-3C4E-453F-811E-166ADBE38BF9}">
      <dsp:nvSpPr>
        <dsp:cNvPr id="0" name=""/>
        <dsp:cNvSpPr/>
      </dsp:nvSpPr>
      <dsp:spPr>
        <a:xfrm>
          <a:off x="1947397" y="625714"/>
          <a:ext cx="4167238" cy="4167238"/>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B92001-DB01-49DD-95CF-409FD13861F8}">
      <dsp:nvSpPr>
        <dsp:cNvPr id="0" name=""/>
        <dsp:cNvSpPr/>
      </dsp:nvSpPr>
      <dsp:spPr>
        <a:xfrm>
          <a:off x="1947397" y="625714"/>
          <a:ext cx="4167238" cy="4167238"/>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01EE64-250A-4F3F-989D-AB7B74DA7867}">
      <dsp:nvSpPr>
        <dsp:cNvPr id="0" name=""/>
        <dsp:cNvSpPr/>
      </dsp:nvSpPr>
      <dsp:spPr>
        <a:xfrm>
          <a:off x="1947397" y="625714"/>
          <a:ext cx="4167238" cy="4167238"/>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ACAED8-49A9-433A-B056-7F840BFE17AE}">
      <dsp:nvSpPr>
        <dsp:cNvPr id="0" name=""/>
        <dsp:cNvSpPr/>
      </dsp:nvSpPr>
      <dsp:spPr>
        <a:xfrm>
          <a:off x="3071571" y="1749888"/>
          <a:ext cx="1918890" cy="19188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a:t>Component</a:t>
          </a:r>
        </a:p>
      </dsp:txBody>
      <dsp:txXfrm>
        <a:off x="3352586" y="2030903"/>
        <a:ext cx="1356860" cy="1356860"/>
      </dsp:txXfrm>
    </dsp:sp>
    <dsp:sp modelId="{D2FD84D8-F152-49D4-AB1F-DDD792E39C04}">
      <dsp:nvSpPr>
        <dsp:cNvPr id="0" name=""/>
        <dsp:cNvSpPr/>
      </dsp:nvSpPr>
      <dsp:spPr>
        <a:xfrm>
          <a:off x="3359405" y="2458"/>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access</a:t>
          </a:r>
        </a:p>
      </dsp:txBody>
      <dsp:txXfrm>
        <a:off x="3556115" y="199168"/>
        <a:ext cx="949803" cy="949803"/>
      </dsp:txXfrm>
    </dsp:sp>
    <dsp:sp modelId="{015B9296-6C85-47BB-8CE8-C5313F2B044B}">
      <dsp:nvSpPr>
        <dsp:cNvPr id="0" name=""/>
        <dsp:cNvSpPr/>
      </dsp:nvSpPr>
      <dsp:spPr>
        <a:xfrm>
          <a:off x="5042099" y="2037721"/>
          <a:ext cx="2048362"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stability</a:t>
          </a:r>
        </a:p>
      </dsp:txBody>
      <dsp:txXfrm>
        <a:off x="5342075" y="2234431"/>
        <a:ext cx="1448410" cy="949803"/>
      </dsp:txXfrm>
    </dsp:sp>
    <dsp:sp modelId="{ADBFE8BC-F43E-486D-8435-DAA7C0A7B876}">
      <dsp:nvSpPr>
        <dsp:cNvPr id="0" name=""/>
        <dsp:cNvSpPr/>
      </dsp:nvSpPr>
      <dsp:spPr>
        <a:xfrm>
          <a:off x="3359405" y="4072985"/>
          <a:ext cx="1343223"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a:t>utilization</a:t>
          </a:r>
        </a:p>
      </dsp:txBody>
      <dsp:txXfrm>
        <a:off x="3556115" y="4269695"/>
        <a:ext cx="949803" cy="949803"/>
      </dsp:txXfrm>
    </dsp:sp>
    <dsp:sp modelId="{F2A81F7A-3AA1-46C8-9DBA-BE83EAFDB0D0}">
      <dsp:nvSpPr>
        <dsp:cNvPr id="0" name=""/>
        <dsp:cNvSpPr/>
      </dsp:nvSpPr>
      <dsp:spPr>
        <a:xfrm>
          <a:off x="1037538" y="2037721"/>
          <a:ext cx="1916430" cy="13432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t>availability</a:t>
          </a:r>
        </a:p>
      </dsp:txBody>
      <dsp:txXfrm>
        <a:off x="1318193" y="2234431"/>
        <a:ext cx="1355120" cy="949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84025-597E-4504-ACC6-211543C18851}">
      <dsp:nvSpPr>
        <dsp:cNvPr id="0" name=""/>
        <dsp:cNvSpPr/>
      </dsp:nvSpPr>
      <dsp:spPr>
        <a:xfrm rot="10800000">
          <a:off x="1326821" y="2395"/>
          <a:ext cx="4350082" cy="9244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676" tIns="76200" rIns="142240" bIns="76200" numCol="1" spcCol="1270" anchor="ctr" anchorCtr="0">
          <a:noAutofit/>
        </a:bodyPr>
        <a:lstStyle/>
        <a:p>
          <a:pPr lvl="0" algn="ctr" defTabSz="889000">
            <a:lnSpc>
              <a:spcPct val="90000"/>
            </a:lnSpc>
            <a:spcBef>
              <a:spcPct val="0"/>
            </a:spcBef>
            <a:spcAft>
              <a:spcPct val="35000"/>
            </a:spcAft>
            <a:buFont typeface="Wingdings" panose="05000000000000000000" pitchFamily="2" charset="2"/>
            <a:buChar char="q"/>
          </a:pPr>
          <a:r>
            <a:rPr lang="en-GB" sz="2000" kern="1200" dirty="0"/>
            <a:t>Workers and destitute  includes beggars .in the urban areas</a:t>
          </a:r>
        </a:p>
      </dsp:txBody>
      <dsp:txXfrm rot="10800000">
        <a:off x="1557944" y="2395"/>
        <a:ext cx="4118959" cy="924494"/>
      </dsp:txXfrm>
    </dsp:sp>
    <dsp:sp modelId="{93A62F39-2C6E-40CA-9D7D-662B37D48DED}">
      <dsp:nvSpPr>
        <dsp:cNvPr id="0" name=""/>
        <dsp:cNvSpPr/>
      </dsp:nvSpPr>
      <dsp:spPr>
        <a:xfrm>
          <a:off x="864573" y="2395"/>
          <a:ext cx="924494" cy="924494"/>
        </a:xfrm>
        <a:prstGeom prst="ellipse">
          <a:avLst/>
        </a:prstGeom>
        <a:blipFill rotWithShape="1">
          <a:blip xmlns:r="http://schemas.openxmlformats.org/officeDocument/2006/relationships" r:embed="rId1"/>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1AE29-DEE7-42B3-BF9E-1732344AC447}">
      <dsp:nvSpPr>
        <dsp:cNvPr id="0" name=""/>
        <dsp:cNvSpPr/>
      </dsp:nvSpPr>
      <dsp:spPr>
        <a:xfrm rot="10800000">
          <a:off x="1326821" y="1202859"/>
          <a:ext cx="4350082" cy="9244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676" tIns="76200" rIns="142240" bIns="76200" numCol="1" spcCol="1270" anchor="ctr" anchorCtr="0">
          <a:noAutofit/>
        </a:bodyPr>
        <a:lstStyle/>
        <a:p>
          <a:pPr lvl="0" algn="ctr" defTabSz="889000">
            <a:lnSpc>
              <a:spcPct val="90000"/>
            </a:lnSpc>
            <a:spcBef>
              <a:spcPct val="0"/>
            </a:spcBef>
            <a:spcAft>
              <a:spcPct val="35000"/>
            </a:spcAft>
          </a:pPr>
          <a:r>
            <a:rPr lang="en-GB" sz="2000" kern="1200"/>
            <a:t>Petty self employed </a:t>
          </a:r>
          <a:endParaRPr lang="en-GB" sz="2000" kern="1200" dirty="0"/>
        </a:p>
      </dsp:txBody>
      <dsp:txXfrm rot="10800000">
        <a:off x="1557944" y="1202859"/>
        <a:ext cx="4118959" cy="924494"/>
      </dsp:txXfrm>
    </dsp:sp>
    <dsp:sp modelId="{B21E35FE-CADB-4622-A8F7-3C03A6236DD0}">
      <dsp:nvSpPr>
        <dsp:cNvPr id="0" name=""/>
        <dsp:cNvSpPr/>
      </dsp:nvSpPr>
      <dsp:spPr>
        <a:xfrm>
          <a:off x="864573" y="1202859"/>
          <a:ext cx="924494" cy="924494"/>
        </a:xfrm>
        <a:prstGeom prst="ellipse">
          <a:avLst/>
        </a:prstGeom>
        <a:blipFill rotWithShape="1">
          <a:blip xmlns:r="http://schemas.openxmlformats.org/officeDocument/2006/relationships" r:embed="rId2"/>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AACAF-1653-4C7D-A153-00B409308CEE}">
      <dsp:nvSpPr>
        <dsp:cNvPr id="0" name=""/>
        <dsp:cNvSpPr/>
      </dsp:nvSpPr>
      <dsp:spPr>
        <a:xfrm rot="10800000">
          <a:off x="1326821" y="2403322"/>
          <a:ext cx="4350082" cy="9244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676" tIns="76200" rIns="142240" bIns="76200" numCol="1" spcCol="1270" anchor="ctr" anchorCtr="0">
          <a:noAutofit/>
        </a:bodyPr>
        <a:lstStyle/>
        <a:p>
          <a:pPr lvl="0" algn="ctr" defTabSz="889000">
            <a:lnSpc>
              <a:spcPct val="90000"/>
            </a:lnSpc>
            <a:spcBef>
              <a:spcPct val="0"/>
            </a:spcBef>
            <a:spcAft>
              <a:spcPct val="35000"/>
            </a:spcAft>
          </a:pPr>
          <a:r>
            <a:rPr lang="en-GB" sz="2000" kern="1200"/>
            <a:t>Traditional artisans ,providers of traditional service</a:t>
          </a:r>
        </a:p>
      </dsp:txBody>
      <dsp:txXfrm rot="10800000">
        <a:off x="1557944" y="2403322"/>
        <a:ext cx="4118959" cy="924494"/>
      </dsp:txXfrm>
    </dsp:sp>
    <dsp:sp modelId="{2CB404E5-2BA8-4C0A-96E3-81E47CA8E030}">
      <dsp:nvSpPr>
        <dsp:cNvPr id="0" name=""/>
        <dsp:cNvSpPr/>
      </dsp:nvSpPr>
      <dsp:spPr>
        <a:xfrm>
          <a:off x="864573" y="2403322"/>
          <a:ext cx="924494" cy="924494"/>
        </a:xfrm>
        <a:prstGeom prst="ellipse">
          <a:avLst/>
        </a:prstGeom>
        <a:blipFill rotWithShape="1">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220F1-0849-4143-91F8-701AA9453032}">
      <dsp:nvSpPr>
        <dsp:cNvPr id="0" name=""/>
        <dsp:cNvSpPr/>
      </dsp:nvSpPr>
      <dsp:spPr>
        <a:xfrm rot="10800000">
          <a:off x="1326821" y="3603785"/>
          <a:ext cx="4350082" cy="92449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676" tIns="76200" rIns="142240" bIns="76200" numCol="1" spcCol="1270" anchor="ctr" anchorCtr="0">
          <a:noAutofit/>
        </a:bodyPr>
        <a:lstStyle/>
        <a:p>
          <a:pPr lvl="0" algn="ctr" defTabSz="889000">
            <a:lnSpc>
              <a:spcPct val="90000"/>
            </a:lnSpc>
            <a:spcBef>
              <a:spcPct val="0"/>
            </a:spcBef>
            <a:spcAft>
              <a:spcPct val="35000"/>
            </a:spcAft>
          </a:pPr>
          <a:r>
            <a:rPr lang="en-GB" sz="2000" kern="1200"/>
            <a:t>Landless people with little or no land to depend upon</a:t>
          </a:r>
          <a:endParaRPr lang="en-GB" sz="2000" kern="1200" dirty="0"/>
        </a:p>
      </dsp:txBody>
      <dsp:txXfrm rot="10800000">
        <a:off x="1557944" y="3603785"/>
        <a:ext cx="4118959" cy="924494"/>
      </dsp:txXfrm>
    </dsp:sp>
    <dsp:sp modelId="{B62A97F1-9211-48B7-B786-91CEAFEE8759}">
      <dsp:nvSpPr>
        <dsp:cNvPr id="0" name=""/>
        <dsp:cNvSpPr/>
      </dsp:nvSpPr>
      <dsp:spPr>
        <a:xfrm>
          <a:off x="864573" y="3603785"/>
          <a:ext cx="924494" cy="924494"/>
        </a:xfrm>
        <a:prstGeom prst="ellipse">
          <a:avLst/>
        </a:prstGeom>
        <a:blipFill rotWithShape="1">
          <a:blip xmlns:r="http://schemas.openxmlformats.org/officeDocument/2006/relationships" r:embed="rId4"/>
          <a:srcRect/>
          <a:stretch>
            <a:fillRect l="-86000" r="-8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64C63-06A7-4C6A-8598-329805330897}" type="datetimeFigureOut">
              <a:rPr lang="en-GB" smtClean="0"/>
              <a:pPr/>
              <a:t>03/06/2021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027A8-C456-40FE-A216-81F7AA58BDD4}" type="slidenum">
              <a:rPr lang="en-GB" smtClean="0"/>
              <a:pPr/>
              <a:t>‹#›</a:t>
            </a:fld>
            <a:endParaRPr lang="en-GB"/>
          </a:p>
        </p:txBody>
      </p:sp>
    </p:spTree>
    <p:extLst>
      <p:ext uri="{BB962C8B-B14F-4D97-AF65-F5344CB8AC3E}">
        <p14:creationId xmlns="" xmlns:p14="http://schemas.microsoft.com/office/powerpoint/2010/main" val="183158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90A317-DF5D-48DB-BD7C-B0228895D8AE}" type="datetime1">
              <a:rPr lang="en-GB" smtClean="0"/>
              <a:pPr/>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144360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F7597-A18C-42B9-89DD-59273AEBFB46}" type="datetime1">
              <a:rPr lang="en-GB" smtClean="0"/>
              <a:pPr/>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217701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67374-889E-4E20-B3C9-2B192BD60781}" type="datetime1">
              <a:rPr lang="en-GB" smtClean="0"/>
              <a:pPr/>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388493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186019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1DD91-2786-488F-8DAF-626660A3E140}" type="datetime1">
              <a:rPr lang="en-GB" smtClean="0"/>
              <a:pPr/>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389304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855391-A2B5-4958-99EC-E34CCA583AEB}" type="datetime1">
              <a:rPr lang="en-GB" smtClean="0"/>
              <a:pPr/>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234499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0BF6A3-7D22-4968-9BB6-D7D8BB14D897}" type="datetime1">
              <a:rPr lang="en-GB" smtClean="0"/>
              <a:pPr/>
              <a:t>03/06/2021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33638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E16A2-2092-4DA8-8FD9-DB94DF9D795E}" type="datetime1">
              <a:rPr lang="en-GB" smtClean="0"/>
              <a:pPr/>
              <a:t>03/06/2021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102631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F8325-C77A-43A7-B00F-CCB081A85C7A}" type="datetime1">
              <a:rPr lang="en-GB" smtClean="0"/>
              <a:pPr/>
              <a:t>03/06/2021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193037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CB77B-5482-423B-BAC3-EFAF99AF88FF}" type="datetime1">
              <a:rPr lang="en-GB" smtClean="0"/>
              <a:pPr/>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318593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B536-68C6-4D6C-B06D-3E8A33888A7D}" type="datetime1">
              <a:rPr lang="en-GB" smtClean="0"/>
              <a:pPr/>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93174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F8A67-D768-475E-AB7A-60BC1AD6B69D}" type="datetime1">
              <a:rPr lang="en-GB" smtClean="0"/>
              <a:pPr/>
              <a:t>03/06/2021</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1964-A48D-447F-81BA-3A762BA9B584}" type="slidenum">
              <a:rPr lang="en-GB" smtClean="0"/>
              <a:pPr/>
              <a:t>‹#›</a:t>
            </a:fld>
            <a:endParaRPr lang="en-GB"/>
          </a:p>
        </p:txBody>
      </p:sp>
    </p:spTree>
    <p:extLst>
      <p:ext uri="{BB962C8B-B14F-4D97-AF65-F5344CB8AC3E}">
        <p14:creationId xmlns="" xmlns:p14="http://schemas.microsoft.com/office/powerpoint/2010/main" val="355819762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urhan992003@yahoo.com"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5E96D-E229-47D7-A3E2-6B9C4069CEDA}"/>
              </a:ext>
            </a:extLst>
          </p:cNvPr>
          <p:cNvSpPr>
            <a:spLocks noGrp="1"/>
          </p:cNvSpPr>
          <p:nvPr>
            <p:ph type="title"/>
          </p:nvPr>
        </p:nvSpPr>
        <p:spPr>
          <a:xfrm>
            <a:off x="548641" y="689317"/>
            <a:ext cx="8609428" cy="1392701"/>
          </a:xfrm>
        </p:spPr>
        <p:txBody>
          <a:bodyPr>
            <a:normAutofit/>
          </a:bodyPr>
          <a:lstStyle/>
          <a:p>
            <a:pPr algn="ctr"/>
            <a:r>
              <a:rPr lang="en-GB" sz="3200" b="1" dirty="0" smtClean="0">
                <a:solidFill>
                  <a:srgbClr val="002060"/>
                </a:solidFill>
                <a:latin typeface="Algerian" panose="04020705040A02060702" pitchFamily="82" charset="0"/>
              </a:rPr>
              <a:t>Food security</a:t>
            </a:r>
            <a:r>
              <a:rPr lang="en-US" sz="3200" b="1" dirty="0">
                <a:solidFill>
                  <a:srgbClr val="002060"/>
                </a:solidFill>
                <a:latin typeface="Times New Roman" pitchFamily="18" charset="0"/>
                <a:cs typeface="Times New Roman" pitchFamily="18" charset="0"/>
              </a:rPr>
              <a:t/>
            </a:r>
            <a:br>
              <a:rPr lang="en-US" sz="3200" b="1" dirty="0">
                <a:solidFill>
                  <a:srgbClr val="002060"/>
                </a:solidFill>
                <a:latin typeface="Times New Roman" pitchFamily="18" charset="0"/>
                <a:cs typeface="Times New Roman" pitchFamily="18" charset="0"/>
              </a:rPr>
            </a:br>
            <a:endParaRPr lang="en-GB" sz="3200" b="1" dirty="0">
              <a:solidFill>
                <a:srgbClr val="002060"/>
              </a:solidFill>
              <a:latin typeface="Algerian" panose="04020705040A02060702" pitchFamily="82" charset="0"/>
            </a:endParaRPr>
          </a:p>
        </p:txBody>
      </p:sp>
      <p:sp>
        <p:nvSpPr>
          <p:cNvPr id="3" name="Date Placeholder 2">
            <a:extLst>
              <a:ext uri="{FF2B5EF4-FFF2-40B4-BE49-F238E27FC236}">
                <a16:creationId xmlns="" xmlns:a16="http://schemas.microsoft.com/office/drawing/2014/main" id="{A2D18452-33C3-43E8-B37D-DAE4886AFB65}"/>
              </a:ext>
            </a:extLst>
          </p:cNvPr>
          <p:cNvSpPr>
            <a:spLocks noGrp="1"/>
          </p:cNvSpPr>
          <p:nvPr>
            <p:ph type="dt" sz="half" idx="10"/>
          </p:nvPr>
        </p:nvSpPr>
        <p:spPr/>
        <p:txBody>
          <a:bodyPr/>
          <a:lstStyle/>
          <a:p>
            <a:fld id="{6C0E16A2-2092-4DA8-8FD9-DB94DF9D795E}" type="datetime1">
              <a:rPr lang="en-GB" smtClean="0"/>
              <a:pPr/>
              <a:t>03/06/2021</a:t>
            </a:fld>
            <a:endParaRPr lang="en-GB"/>
          </a:p>
        </p:txBody>
      </p:sp>
      <p:sp>
        <p:nvSpPr>
          <p:cNvPr id="4" name="Slide Number Placeholder 3">
            <a:extLst>
              <a:ext uri="{FF2B5EF4-FFF2-40B4-BE49-F238E27FC236}">
                <a16:creationId xmlns="" xmlns:a16="http://schemas.microsoft.com/office/drawing/2014/main" id="{B9A9AE73-25A9-4390-9DAC-7273FBC6A3BE}"/>
              </a:ext>
            </a:extLst>
          </p:cNvPr>
          <p:cNvSpPr>
            <a:spLocks noGrp="1"/>
          </p:cNvSpPr>
          <p:nvPr>
            <p:ph type="sldNum" sz="quarter" idx="12"/>
          </p:nvPr>
        </p:nvSpPr>
        <p:spPr/>
        <p:txBody>
          <a:bodyPr/>
          <a:lstStyle/>
          <a:p>
            <a:fld id="{8D821964-A48D-447F-81BA-3A762BA9B584}" type="slidenum">
              <a:rPr lang="en-GB" smtClean="0"/>
              <a:pPr/>
              <a:t>1</a:t>
            </a:fld>
            <a:endParaRPr lang="en-GB"/>
          </a:p>
        </p:txBody>
      </p:sp>
      <p:sp>
        <p:nvSpPr>
          <p:cNvPr id="5" name="Subtitle 2"/>
          <p:cNvSpPr>
            <a:spLocks noGrp="1"/>
          </p:cNvSpPr>
          <p:nvPr/>
        </p:nvSpPr>
        <p:spPr>
          <a:xfrm>
            <a:off x="1108710" y="2922563"/>
            <a:ext cx="7178040" cy="3267222"/>
          </a:xfrm>
          <a:prstGeom prst="rect">
            <a:avLst/>
          </a:prstGeom>
        </p:spPr>
        <p:txBody>
          <a:bodyPr vert="horz" lIns="0" tIns="45720" rIns="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sz="2400" b="1" dirty="0" smtClean="0">
                <a:solidFill>
                  <a:srgbClr val="7030A0"/>
                </a:solidFill>
                <a:latin typeface="Arial Black" pitchFamily="34" charset="0"/>
              </a:rPr>
              <a:t>Dr. M. </a:t>
            </a:r>
            <a:r>
              <a:rPr lang="en-US" sz="2400" b="1" dirty="0" err="1" smtClean="0">
                <a:solidFill>
                  <a:srgbClr val="7030A0"/>
                </a:solidFill>
                <a:latin typeface="Arial Black" pitchFamily="34" charset="0"/>
              </a:rPr>
              <a:t>Burhan</a:t>
            </a:r>
            <a:r>
              <a:rPr lang="en-US" sz="2400" b="1" dirty="0" smtClean="0">
                <a:solidFill>
                  <a:srgbClr val="7030A0"/>
                </a:solidFill>
                <a:latin typeface="Arial Black" pitchFamily="34" charset="0"/>
              </a:rPr>
              <a:t> </a:t>
            </a:r>
            <a:r>
              <a:rPr lang="en-US" sz="2400" b="1" dirty="0" err="1" smtClean="0">
                <a:solidFill>
                  <a:srgbClr val="7030A0"/>
                </a:solidFill>
                <a:latin typeface="Arial Black" pitchFamily="34" charset="0"/>
              </a:rPr>
              <a:t>Uddin</a:t>
            </a:r>
            <a:endParaRPr lang="en-US" sz="2400" b="1" dirty="0" smtClean="0">
              <a:solidFill>
                <a:srgbClr val="7030A0"/>
              </a:solidFill>
              <a:latin typeface="Arial Black" pitchFamily="34" charset="0"/>
            </a:endParaRPr>
          </a:p>
          <a:p>
            <a:pPr algn="ctr">
              <a:lnSpc>
                <a:spcPct val="100000"/>
              </a:lnSpc>
            </a:pPr>
            <a:r>
              <a:rPr lang="en-US" sz="2400" dirty="0" smtClean="0">
                <a:solidFill>
                  <a:srgbClr val="7030A0"/>
                </a:solidFill>
              </a:rPr>
              <a:t>Professor</a:t>
            </a:r>
          </a:p>
          <a:p>
            <a:pPr algn="ctr">
              <a:lnSpc>
                <a:spcPct val="100000"/>
              </a:lnSpc>
            </a:pPr>
            <a:r>
              <a:rPr lang="en-US" sz="2400" dirty="0" smtClean="0">
                <a:solidFill>
                  <a:srgbClr val="7030A0"/>
                </a:solidFill>
              </a:rPr>
              <a:t>Dept. of Food Technology and Rural Industries</a:t>
            </a:r>
          </a:p>
          <a:p>
            <a:pPr algn="ctr">
              <a:lnSpc>
                <a:spcPct val="100000"/>
              </a:lnSpc>
            </a:pPr>
            <a:r>
              <a:rPr lang="en-US" sz="2400" dirty="0" smtClean="0">
                <a:solidFill>
                  <a:srgbClr val="7030A0"/>
                </a:solidFill>
              </a:rPr>
              <a:t>Bangladesh Agricultural Industries</a:t>
            </a:r>
          </a:p>
          <a:p>
            <a:pPr algn="ctr">
              <a:lnSpc>
                <a:spcPct val="100000"/>
              </a:lnSpc>
            </a:pPr>
            <a:r>
              <a:rPr lang="en-US" sz="2400" dirty="0" smtClean="0">
                <a:solidFill>
                  <a:srgbClr val="7030A0"/>
                </a:solidFill>
              </a:rPr>
              <a:t>Mymensingh-2202</a:t>
            </a:r>
          </a:p>
          <a:p>
            <a:pPr algn="ctr">
              <a:lnSpc>
                <a:spcPct val="100000"/>
              </a:lnSpc>
            </a:pPr>
            <a:r>
              <a:rPr lang="en-US" sz="2400" dirty="0" smtClean="0">
                <a:solidFill>
                  <a:srgbClr val="7030A0"/>
                </a:solidFill>
                <a:latin typeface="Arial Narrow" pitchFamily="34" charset="0"/>
              </a:rPr>
              <a:t>E-mail:</a:t>
            </a:r>
            <a:r>
              <a:rPr lang="en-US" sz="2400" b="1" dirty="0" smtClean="0">
                <a:solidFill>
                  <a:srgbClr val="7030A0"/>
                </a:solidFill>
                <a:latin typeface="Arial Narrow" pitchFamily="34" charset="0"/>
              </a:rPr>
              <a:t> </a:t>
            </a:r>
            <a:r>
              <a:rPr lang="en-US" sz="2400" b="1" dirty="0" smtClean="0">
                <a:solidFill>
                  <a:srgbClr val="7030A0"/>
                </a:solidFill>
                <a:latin typeface="Arial Narrow" pitchFamily="34" charset="0"/>
                <a:hlinkClick r:id="rId2"/>
              </a:rPr>
              <a:t>burhan992003@yahoo.com</a:t>
            </a:r>
            <a:endParaRPr lang="en-US" sz="2400" b="1" dirty="0" smtClean="0">
              <a:solidFill>
                <a:srgbClr val="7030A0"/>
              </a:solidFill>
              <a:latin typeface="Arial Narrow" pitchFamily="34" charset="0"/>
            </a:endParaRPr>
          </a:p>
          <a:p>
            <a:pPr algn="ctr">
              <a:lnSpc>
                <a:spcPct val="100000"/>
              </a:lnSpc>
            </a:pPr>
            <a:r>
              <a:rPr lang="en-US" sz="2400" dirty="0" smtClean="0">
                <a:solidFill>
                  <a:srgbClr val="7030A0"/>
                </a:solidFill>
                <a:latin typeface="Arial Narrow" pitchFamily="34" charset="0"/>
              </a:rPr>
              <a:t>Cell: 01711 110509 </a:t>
            </a:r>
          </a:p>
        </p:txBody>
      </p:sp>
    </p:spTree>
    <p:extLst>
      <p:ext uri="{BB962C8B-B14F-4D97-AF65-F5344CB8AC3E}">
        <p14:creationId xmlns="" xmlns:p14="http://schemas.microsoft.com/office/powerpoint/2010/main" val="2383987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802492"/>
          </a:xfrm>
        </p:spPr>
        <p:txBody>
          <a:bodyPr>
            <a:normAutofit/>
          </a:bodyPr>
          <a:lstStyle/>
          <a:p>
            <a:r>
              <a:rPr lang="en-US" sz="2400" dirty="0" smtClean="0">
                <a:latin typeface="Arial Black" pitchFamily="34" charset="0"/>
              </a:rPr>
              <a:t>Stability</a:t>
            </a:r>
            <a:endParaRPr lang="en-US" sz="2400" dirty="0">
              <a:latin typeface="Arial Black" pitchFamily="34" charset="0"/>
            </a:endParaRPr>
          </a:p>
        </p:txBody>
      </p:sp>
      <p:sp>
        <p:nvSpPr>
          <p:cNvPr id="3" name="Content Placeholder 2"/>
          <p:cNvSpPr>
            <a:spLocks noGrp="1"/>
          </p:cNvSpPr>
          <p:nvPr>
            <p:ph idx="1"/>
          </p:nvPr>
        </p:nvSpPr>
        <p:spPr/>
        <p:txBody>
          <a:bodyPr/>
          <a:lstStyle/>
          <a:p>
            <a:pPr algn="just">
              <a:lnSpc>
                <a:spcPct val="150000"/>
              </a:lnSpc>
            </a:pPr>
            <a:r>
              <a:rPr lang="en-US" dirty="0">
                <a:latin typeface="Arial" pitchFamily="34" charset="0"/>
                <a:cs typeface="Arial" pitchFamily="34" charset="0"/>
              </a:rPr>
              <a:t>This dimension of food security can be assessed by Global Information </a:t>
            </a:r>
            <a:r>
              <a:rPr lang="en-US" dirty="0" smtClean="0">
                <a:solidFill>
                  <a:srgbClr val="FF0000"/>
                </a:solidFill>
                <a:latin typeface="Arial" pitchFamily="34" charset="0"/>
                <a:cs typeface="Arial" pitchFamily="34" charset="0"/>
              </a:rPr>
              <a:t>Early Warning System, Anthropometric survey, weighing chart of pregnant women ,</a:t>
            </a:r>
            <a:r>
              <a:rPr lang="en-US" dirty="0" smtClean="0">
                <a:latin typeface="Arial" pitchFamily="34" charset="0"/>
                <a:cs typeface="Arial" pitchFamily="34" charset="0"/>
              </a:rPr>
              <a:t>food </a:t>
            </a:r>
            <a:r>
              <a:rPr lang="en-US" dirty="0">
                <a:latin typeface="Arial" pitchFamily="34" charset="0"/>
                <a:cs typeface="Arial" pitchFamily="34" charset="0"/>
              </a:rPr>
              <a:t>price fluctuation, women's BMI, </a:t>
            </a:r>
            <a:r>
              <a:rPr lang="en-US" dirty="0" smtClean="0">
                <a:latin typeface="Arial" pitchFamily="34" charset="0"/>
                <a:cs typeface="Arial" pitchFamily="34" charset="0"/>
              </a:rPr>
              <a:t>migration </a:t>
            </a:r>
            <a:r>
              <a:rPr lang="en-US" dirty="0">
                <a:latin typeface="Arial" pitchFamily="34" charset="0"/>
                <a:cs typeface="Arial" pitchFamily="34" charset="0"/>
              </a:rPr>
              <a:t>etc.</a:t>
            </a:r>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10</a:t>
            </a:fld>
            <a:endParaRPr lang="en-GB"/>
          </a:p>
        </p:txBody>
      </p:sp>
    </p:spTree>
    <p:extLst>
      <p:ext uri="{BB962C8B-B14F-4D97-AF65-F5344CB8AC3E}">
        <p14:creationId xmlns="" xmlns:p14="http://schemas.microsoft.com/office/powerpoint/2010/main" val="111368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6086" y="1"/>
            <a:ext cx="9495830" cy="6176963"/>
          </a:xfrm>
        </p:spPr>
      </p:pic>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11</a:t>
            </a:fld>
            <a:endParaRPr lang="en-GB"/>
          </a:p>
        </p:txBody>
      </p:sp>
    </p:spTree>
    <p:extLst>
      <p:ext uri="{BB962C8B-B14F-4D97-AF65-F5344CB8AC3E}">
        <p14:creationId xmlns="" xmlns:p14="http://schemas.microsoft.com/office/powerpoint/2010/main" val="3308999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Food </a:t>
            </a:r>
            <a:r>
              <a:rPr lang="en-US" b="1" dirty="0"/>
              <a:t>insecurity</a:t>
            </a:r>
            <a:endParaRPr lang="en-US" dirty="0"/>
          </a:p>
        </p:txBody>
      </p:sp>
      <p:sp>
        <p:nvSpPr>
          <p:cNvPr id="6" name="Content Placeholder 5"/>
          <p:cNvSpPr>
            <a:spLocks noGrp="1"/>
          </p:cNvSpPr>
          <p:nvPr>
            <p:ph idx="1"/>
          </p:nvPr>
        </p:nvSpPr>
        <p:spPr/>
        <p:txBody>
          <a:bodyPr/>
          <a:lstStyle/>
          <a:p>
            <a:r>
              <a:rPr lang="en-US" dirty="0"/>
              <a:t>The U.S. Department of Agriculture (USDA) </a:t>
            </a:r>
            <a:r>
              <a:rPr lang="en-US" b="1" dirty="0"/>
              <a:t>defines food insecurity</a:t>
            </a:r>
            <a:r>
              <a:rPr lang="en-US" dirty="0"/>
              <a:t> as a lack of consistent access </a:t>
            </a:r>
            <a:r>
              <a:rPr lang="en-US" dirty="0" smtClean="0"/>
              <a:t>to </a:t>
            </a:r>
            <a:r>
              <a:rPr lang="en-US" dirty="0"/>
              <a:t>enough </a:t>
            </a:r>
            <a:r>
              <a:rPr lang="en-US" b="1" dirty="0"/>
              <a:t>food</a:t>
            </a:r>
            <a:r>
              <a:rPr lang="en-US" dirty="0"/>
              <a:t> for an active, healthy life</a:t>
            </a:r>
            <a:r>
              <a:rPr lang="en-US" dirty="0" smtClean="0"/>
              <a:t>.</a:t>
            </a:r>
          </a:p>
          <a:p>
            <a:endParaRPr lang="en-US" dirty="0"/>
          </a:p>
        </p:txBody>
      </p:sp>
      <p:sp>
        <p:nvSpPr>
          <p:cNvPr id="3" name="Date Placeholder 2"/>
          <p:cNvSpPr>
            <a:spLocks noGrp="1"/>
          </p:cNvSpPr>
          <p:nvPr>
            <p:ph type="dt" sz="half" idx="10"/>
          </p:nvPr>
        </p:nvSpPr>
        <p:spPr/>
        <p:txBody>
          <a:bodyPr/>
          <a:lstStyle/>
          <a:p>
            <a:fld id="{6C0E16A2-2092-4DA8-8FD9-DB94DF9D795E}" type="datetime1">
              <a:rPr lang="en-GB" smtClean="0"/>
              <a:pPr/>
              <a:t>03/06/2021</a:t>
            </a:fld>
            <a:endParaRPr lang="en-GB"/>
          </a:p>
        </p:txBody>
      </p:sp>
      <p:sp>
        <p:nvSpPr>
          <p:cNvPr id="4" name="Slide Number Placeholder 3"/>
          <p:cNvSpPr>
            <a:spLocks noGrp="1"/>
          </p:cNvSpPr>
          <p:nvPr>
            <p:ph type="sldNum" sz="quarter" idx="12"/>
          </p:nvPr>
        </p:nvSpPr>
        <p:spPr/>
        <p:txBody>
          <a:bodyPr/>
          <a:lstStyle/>
          <a:p>
            <a:fld id="{8D821964-A48D-447F-81BA-3A762BA9B584}" type="slidenum">
              <a:rPr lang="en-GB" smtClean="0"/>
              <a:pPr/>
              <a:t>12</a:t>
            </a:fld>
            <a:endParaRPr lang="en-GB"/>
          </a:p>
        </p:txBody>
      </p:sp>
      <p:pic>
        <p:nvPicPr>
          <p:cNvPr id="7" name="Content Placeholder 3">
            <a:extLst>
              <a:ext uri="{FF2B5EF4-FFF2-40B4-BE49-F238E27FC236}">
                <a16:creationId xmlns="" xmlns:a16="http://schemas.microsoft.com/office/drawing/2014/main" id="{875128E8-D8A6-4271-BF83-A6B68571E4D7}"/>
              </a:ext>
            </a:extLst>
          </p:cNvPr>
          <p:cNvPicPr>
            <a:picLocks noChangeAspect="1"/>
          </p:cNvPicPr>
          <p:nvPr/>
        </p:nvPicPr>
        <p:blipFill>
          <a:blip r:embed="rId2"/>
          <a:stretch>
            <a:fillRect/>
          </a:stretch>
        </p:blipFill>
        <p:spPr>
          <a:xfrm>
            <a:off x="263013" y="2957513"/>
            <a:ext cx="9269608" cy="3766844"/>
          </a:xfrm>
          <a:prstGeom prst="rect">
            <a:avLst/>
          </a:prstGeom>
        </p:spPr>
      </p:pic>
    </p:spTree>
    <p:extLst>
      <p:ext uri="{BB962C8B-B14F-4D97-AF65-F5344CB8AC3E}">
        <p14:creationId xmlns="" xmlns:p14="http://schemas.microsoft.com/office/powerpoint/2010/main" val="313404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CFB46-57DC-4607-BB87-060B68E01E7E}"/>
              </a:ext>
            </a:extLst>
          </p:cNvPr>
          <p:cNvSpPr>
            <a:spLocks noGrp="1"/>
          </p:cNvSpPr>
          <p:nvPr>
            <p:ph type="title"/>
          </p:nvPr>
        </p:nvSpPr>
        <p:spPr>
          <a:xfrm>
            <a:off x="1355829" y="329608"/>
            <a:ext cx="6237209" cy="731729"/>
          </a:xfrm>
        </p:spPr>
        <p:txBody>
          <a:bodyPr>
            <a:normAutofit/>
          </a:bodyPr>
          <a:lstStyle/>
          <a:p>
            <a:r>
              <a:rPr lang="en-GB" sz="24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Who are food insecure? </a:t>
            </a:r>
          </a:p>
        </p:txBody>
      </p:sp>
      <p:sp>
        <p:nvSpPr>
          <p:cNvPr id="3" name="Date Placeholder 2">
            <a:extLst>
              <a:ext uri="{FF2B5EF4-FFF2-40B4-BE49-F238E27FC236}">
                <a16:creationId xmlns="" xmlns:a16="http://schemas.microsoft.com/office/drawing/2014/main" id="{C3B79D04-76B0-425B-9318-D311017F5738}"/>
              </a:ext>
            </a:extLst>
          </p:cNvPr>
          <p:cNvSpPr>
            <a:spLocks noGrp="1"/>
          </p:cNvSpPr>
          <p:nvPr>
            <p:ph type="dt" sz="half" idx="10"/>
          </p:nvPr>
        </p:nvSpPr>
        <p:spPr/>
        <p:txBody>
          <a:bodyPr/>
          <a:lstStyle/>
          <a:p>
            <a:fld id="{2A0A63C2-D606-427D-97F3-CAE6A35FEF37}" type="datetime1">
              <a:rPr lang="en-GB" smtClean="0"/>
              <a:pPr/>
              <a:t>03/06/2021</a:t>
            </a:fld>
            <a:endParaRPr lang="en-GB"/>
          </a:p>
        </p:txBody>
      </p:sp>
      <p:sp>
        <p:nvSpPr>
          <p:cNvPr id="7" name="Slide Number Placeholder 6">
            <a:extLst>
              <a:ext uri="{FF2B5EF4-FFF2-40B4-BE49-F238E27FC236}">
                <a16:creationId xmlns="" xmlns:a16="http://schemas.microsoft.com/office/drawing/2014/main" id="{D97319E2-133F-4B36-B42D-B094809477EE}"/>
              </a:ext>
            </a:extLst>
          </p:cNvPr>
          <p:cNvSpPr>
            <a:spLocks noGrp="1"/>
          </p:cNvSpPr>
          <p:nvPr>
            <p:ph type="sldNum" sz="quarter" idx="12"/>
          </p:nvPr>
        </p:nvSpPr>
        <p:spPr/>
        <p:txBody>
          <a:bodyPr/>
          <a:lstStyle/>
          <a:p>
            <a:fld id="{8D821964-A48D-447F-81BA-3A762BA9B584}" type="slidenum">
              <a:rPr lang="en-GB" smtClean="0"/>
              <a:pPr/>
              <a:t>13</a:t>
            </a:fld>
            <a:endParaRPr lang="en-GB"/>
          </a:p>
        </p:txBody>
      </p:sp>
      <p:pic>
        <p:nvPicPr>
          <p:cNvPr id="4" name="Picture 3">
            <a:extLst>
              <a:ext uri="{FF2B5EF4-FFF2-40B4-BE49-F238E27FC236}">
                <a16:creationId xmlns="" xmlns:a16="http://schemas.microsoft.com/office/drawing/2014/main" id="{A6D1F420-19DF-4B02-B1F0-131CEBC7A84F}"/>
              </a:ext>
            </a:extLst>
          </p:cNvPr>
          <p:cNvPicPr>
            <a:picLocks noChangeAspect="1"/>
          </p:cNvPicPr>
          <p:nvPr/>
        </p:nvPicPr>
        <p:blipFill>
          <a:blip r:embed="rId2"/>
          <a:stretch>
            <a:fillRect/>
          </a:stretch>
        </p:blipFill>
        <p:spPr>
          <a:xfrm>
            <a:off x="6853395" y="1237958"/>
            <a:ext cx="2959557" cy="2650074"/>
          </a:xfrm>
          <a:prstGeom prst="rect">
            <a:avLst/>
          </a:prstGeom>
        </p:spPr>
      </p:pic>
      <p:graphicFrame>
        <p:nvGraphicFramePr>
          <p:cNvPr id="6" name="Diagram 5">
            <a:extLst>
              <a:ext uri="{FF2B5EF4-FFF2-40B4-BE49-F238E27FC236}">
                <a16:creationId xmlns="" xmlns:a16="http://schemas.microsoft.com/office/drawing/2014/main" id="{ED8CFB96-3BA2-4F67-958B-3BA7484D6153}"/>
              </a:ext>
            </a:extLst>
          </p:cNvPr>
          <p:cNvGraphicFramePr/>
          <p:nvPr>
            <p:extLst/>
          </p:nvPr>
        </p:nvGraphicFramePr>
        <p:xfrm>
          <a:off x="845820" y="1814732"/>
          <a:ext cx="5314950" cy="453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20039358-445F-4D83-AD9C-ABD01A947BFB}"/>
              </a:ext>
            </a:extLst>
          </p:cNvPr>
          <p:cNvPicPr>
            <a:picLocks noChangeAspect="1"/>
          </p:cNvPicPr>
          <p:nvPr/>
        </p:nvPicPr>
        <p:blipFill>
          <a:blip r:embed="rId7"/>
          <a:stretch>
            <a:fillRect/>
          </a:stretch>
        </p:blipFill>
        <p:spPr>
          <a:xfrm>
            <a:off x="6853395" y="4097876"/>
            <a:ext cx="2959557" cy="2469423"/>
          </a:xfrm>
          <a:prstGeom prst="rect">
            <a:avLst/>
          </a:prstGeom>
        </p:spPr>
      </p:pic>
    </p:spTree>
    <p:extLst>
      <p:ext uri="{BB962C8B-B14F-4D97-AF65-F5344CB8AC3E}">
        <p14:creationId xmlns="" xmlns:p14="http://schemas.microsoft.com/office/powerpoint/2010/main" val="389738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68175"/>
            <a:ext cx="8543925" cy="915038"/>
          </a:xfrm>
        </p:spPr>
        <p:txBody>
          <a:bodyPr>
            <a:normAutofit/>
          </a:bodyPr>
          <a:lstStyle/>
          <a:p>
            <a:r>
              <a:rPr lang="en-US" sz="2400" b="1" dirty="0">
                <a:latin typeface="Arial" pitchFamily="34" charset="0"/>
                <a:cs typeface="Arial" pitchFamily="34" charset="0"/>
              </a:rPr>
              <a:t>Types of Food </a:t>
            </a:r>
            <a:r>
              <a:rPr lang="en-US" sz="2400" b="1" dirty="0" smtClean="0">
                <a:latin typeface="Arial" pitchFamily="34" charset="0"/>
                <a:cs typeface="Arial" pitchFamily="34" charset="0"/>
              </a:rPr>
              <a:t>Insecurity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681038" y="1017705"/>
            <a:ext cx="8856857" cy="5354960"/>
          </a:xfrm>
        </p:spPr>
        <p:txBody>
          <a:bodyPr>
            <a:noAutofit/>
          </a:bodyPr>
          <a:lstStyle/>
          <a:p>
            <a:pPr algn="just">
              <a:lnSpc>
                <a:spcPct val="120000"/>
              </a:lnSpc>
              <a:spcBef>
                <a:spcPts val="0"/>
              </a:spcBef>
            </a:pPr>
            <a:r>
              <a:rPr lang="en-US" sz="2400" b="1" dirty="0">
                <a:latin typeface="Arial" pitchFamily="34" charset="0"/>
                <a:cs typeface="Arial" pitchFamily="34" charset="0"/>
              </a:rPr>
              <a:t>Chronic Food Insecurity</a:t>
            </a:r>
          </a:p>
          <a:p>
            <a:pPr algn="just">
              <a:lnSpc>
                <a:spcPct val="120000"/>
              </a:lnSpc>
              <a:spcBef>
                <a:spcPts val="0"/>
              </a:spcBef>
            </a:pPr>
            <a:r>
              <a:rPr lang="en-US" sz="2400" dirty="0" smtClean="0">
                <a:latin typeface="Arial" pitchFamily="34" charset="0"/>
                <a:cs typeface="Arial" pitchFamily="34" charset="0"/>
              </a:rPr>
              <a:t>Lack </a:t>
            </a:r>
            <a:r>
              <a:rPr lang="en-US" sz="2400" dirty="0">
                <a:latin typeface="Arial" pitchFamily="34" charset="0"/>
                <a:cs typeface="Arial" pitchFamily="34" charset="0"/>
              </a:rPr>
              <a:t>of minimum requirement of food to the people </a:t>
            </a:r>
            <a:r>
              <a:rPr lang="en-US" sz="2400" dirty="0">
                <a:solidFill>
                  <a:srgbClr val="FF0000"/>
                </a:solidFill>
                <a:latin typeface="Arial" pitchFamily="34" charset="0"/>
                <a:cs typeface="Arial" pitchFamily="34" charset="0"/>
              </a:rPr>
              <a:t>for a sustained period of time due to extended periods of poverty, lack of assets and inadequate access to productive or financial resources</a:t>
            </a:r>
            <a:r>
              <a:rPr lang="en-US" sz="2400" dirty="0">
                <a:latin typeface="Arial" pitchFamily="34" charset="0"/>
                <a:cs typeface="Arial" pitchFamily="34" charset="0"/>
              </a:rPr>
              <a:t> can be called as Chronic Food Insecurity.</a:t>
            </a:r>
          </a:p>
          <a:p>
            <a:pPr algn="just">
              <a:lnSpc>
                <a:spcPct val="120000"/>
              </a:lnSpc>
              <a:spcBef>
                <a:spcPts val="0"/>
              </a:spcBef>
            </a:pPr>
            <a:r>
              <a:rPr lang="en-US" sz="2400" b="1" dirty="0" smtClean="0">
                <a:latin typeface="Arial" pitchFamily="34" charset="0"/>
                <a:cs typeface="Arial" pitchFamily="34" charset="0"/>
              </a:rPr>
              <a:t>Acute </a:t>
            </a:r>
            <a:r>
              <a:rPr lang="en-US" sz="2400" b="1" dirty="0">
                <a:latin typeface="Arial" pitchFamily="34" charset="0"/>
                <a:cs typeface="Arial" pitchFamily="34" charset="0"/>
              </a:rPr>
              <a:t>or Transitory Food </a:t>
            </a:r>
            <a:r>
              <a:rPr lang="en-US" sz="2400" b="1" dirty="0" smtClean="0">
                <a:latin typeface="Arial" pitchFamily="34" charset="0"/>
                <a:cs typeface="Arial" pitchFamily="34" charset="0"/>
              </a:rPr>
              <a:t>Insecurity</a:t>
            </a:r>
          </a:p>
          <a:p>
            <a:pPr algn="just">
              <a:lnSpc>
                <a:spcPct val="120000"/>
              </a:lnSpc>
              <a:spcBef>
                <a:spcPts val="0"/>
              </a:spcBef>
            </a:pPr>
            <a:r>
              <a:rPr lang="en-US" sz="2400" dirty="0" smtClean="0">
                <a:solidFill>
                  <a:srgbClr val="FF0000"/>
                </a:solidFill>
                <a:latin typeface="Arial" pitchFamily="34" charset="0"/>
                <a:cs typeface="Arial" pitchFamily="34" charset="0"/>
              </a:rPr>
              <a:t>Sudden </a:t>
            </a:r>
            <a:r>
              <a:rPr lang="en-US" sz="2400" dirty="0">
                <a:solidFill>
                  <a:srgbClr val="FF0000"/>
                </a:solidFill>
                <a:latin typeface="Arial" pitchFamily="34" charset="0"/>
                <a:cs typeface="Arial" pitchFamily="34" charset="0"/>
              </a:rPr>
              <a:t>lack of food or reduction in the ability to produce or access minimum requirement of food due to short-term shocks and fluctuations in food availability and food access, including year-to-year variations in domestic food production</a:t>
            </a:r>
            <a:r>
              <a:rPr lang="en-US" sz="2400" dirty="0">
                <a:latin typeface="Arial" pitchFamily="34" charset="0"/>
                <a:cs typeface="Arial" pitchFamily="34" charset="0"/>
              </a:rPr>
              <a:t>, food prices and household incomes can be defied as Acute or Transitory Food Insecurity</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14</a:t>
            </a:fld>
            <a:endParaRPr lang="en-GB"/>
          </a:p>
        </p:txBody>
      </p:sp>
    </p:spTree>
    <p:extLst>
      <p:ext uri="{BB962C8B-B14F-4D97-AF65-F5344CB8AC3E}">
        <p14:creationId xmlns="" xmlns:p14="http://schemas.microsoft.com/office/powerpoint/2010/main" val="2453318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BEF01E-6C53-4A5B-B753-C60B06969624}"/>
              </a:ext>
            </a:extLst>
          </p:cNvPr>
          <p:cNvSpPr>
            <a:spLocks noGrp="1"/>
          </p:cNvSpPr>
          <p:nvPr>
            <p:ph type="title"/>
          </p:nvPr>
        </p:nvSpPr>
        <p:spPr>
          <a:xfrm>
            <a:off x="524169" y="185432"/>
            <a:ext cx="8943388" cy="1400530"/>
          </a:xfrm>
        </p:spPr>
        <p:txBody>
          <a:bodyPr>
            <a:normAutofit/>
          </a:bodyPr>
          <a:lstStyle/>
          <a:p>
            <a:pPr algn="ctr"/>
            <a:r>
              <a:rPr lang="en-GB" sz="2400" b="1" dirty="0">
                <a:solidFill>
                  <a:schemeClr val="accent6">
                    <a:lumMod val="50000"/>
                  </a:schemeClr>
                </a:solidFill>
                <a:effectLst>
                  <a:outerShdw blurRad="38100" dist="38100" dir="2700000" algn="tl">
                    <a:srgbClr val="000000">
                      <a:alpha val="43137"/>
                    </a:srgbClr>
                  </a:outerShdw>
                </a:effectLst>
                <a:latin typeface="Arial Black" pitchFamily="34" charset="0"/>
              </a:rPr>
              <a:t>Causes and  factors affecting      food insecurity</a:t>
            </a:r>
          </a:p>
        </p:txBody>
      </p:sp>
      <p:sp>
        <p:nvSpPr>
          <p:cNvPr id="3" name="Content Placeholder 2">
            <a:extLst>
              <a:ext uri="{FF2B5EF4-FFF2-40B4-BE49-F238E27FC236}">
                <a16:creationId xmlns="" xmlns:a16="http://schemas.microsoft.com/office/drawing/2014/main" id="{80A9FDFA-D383-4A4F-9C4B-D53E133DF9AD}"/>
              </a:ext>
            </a:extLst>
          </p:cNvPr>
          <p:cNvSpPr>
            <a:spLocks noGrp="1"/>
          </p:cNvSpPr>
          <p:nvPr>
            <p:ph idx="1"/>
          </p:nvPr>
        </p:nvSpPr>
        <p:spPr/>
        <p:txBody>
          <a:bodyPr>
            <a:normAutofit lnSpcReduction="10000"/>
          </a:bodyPr>
          <a:lstStyle/>
          <a:p>
            <a:r>
              <a:rPr lang="en-GB" b="1" dirty="0">
                <a:solidFill>
                  <a:srgbClr val="00B0F0"/>
                </a:solidFill>
              </a:rPr>
              <a:t>Population Increase</a:t>
            </a:r>
            <a:r>
              <a:rPr lang="en-GB" b="1" dirty="0"/>
              <a:t>:</a:t>
            </a:r>
            <a:endParaRPr lang="en-GB" dirty="0"/>
          </a:p>
          <a:p>
            <a:pPr>
              <a:buFont typeface="Wingdings" panose="05000000000000000000" pitchFamily="2" charset="2"/>
              <a:buChar char="ü"/>
            </a:pPr>
            <a:r>
              <a:rPr lang="en-GB" dirty="0"/>
              <a:t> In Bangladesh, high population growth, frequency of natural disasters, and low productivity are traditionally considered to be causes of food insecurity. </a:t>
            </a:r>
          </a:p>
          <a:p>
            <a:pPr>
              <a:buFont typeface="Wingdings" panose="05000000000000000000" pitchFamily="2" charset="2"/>
              <a:buChar char="ü"/>
            </a:pPr>
            <a:r>
              <a:rPr lang="en-GB" dirty="0"/>
              <a:t>  According to a World Food Program (WFP) report (2012), 65.3 million people are food insecure in Bangladesh (45 percent of the population).</a:t>
            </a:r>
          </a:p>
          <a:p>
            <a:pPr>
              <a:buFont typeface="Wingdings" panose="05000000000000000000" pitchFamily="2" charset="2"/>
              <a:buChar char="ü"/>
            </a:pPr>
            <a:r>
              <a:rPr lang="en-GB" dirty="0"/>
              <a:t>  This gap between production and distribution requires deeper understanding of the causes of food insecurity with specific focus on institutional weakness (both political and economic institutions).</a:t>
            </a:r>
          </a:p>
          <a:p>
            <a:endParaRPr lang="en-GB" dirty="0"/>
          </a:p>
        </p:txBody>
      </p:sp>
      <p:sp>
        <p:nvSpPr>
          <p:cNvPr id="4" name="Date Placeholder 3">
            <a:extLst>
              <a:ext uri="{FF2B5EF4-FFF2-40B4-BE49-F238E27FC236}">
                <a16:creationId xmlns="" xmlns:a16="http://schemas.microsoft.com/office/drawing/2014/main" id="{1067C6FD-6160-4BC0-96CC-A79255A8D5A1}"/>
              </a:ext>
            </a:extLst>
          </p:cNvPr>
          <p:cNvSpPr>
            <a:spLocks noGrp="1"/>
          </p:cNvSpPr>
          <p:nvPr>
            <p:ph type="dt" sz="half" idx="10"/>
          </p:nvPr>
        </p:nvSpPr>
        <p:spPr/>
        <p:txBody>
          <a:bodyPr/>
          <a:lstStyle/>
          <a:p>
            <a:fld id="{A001D28C-3002-4C98-A82F-9EC3A6EB292E}" type="datetime1">
              <a:rPr lang="en-GB" smtClean="0"/>
              <a:pPr/>
              <a:t>03/06/2021</a:t>
            </a:fld>
            <a:endParaRPr lang="en-GB"/>
          </a:p>
        </p:txBody>
      </p:sp>
      <p:sp>
        <p:nvSpPr>
          <p:cNvPr id="5" name="Slide Number Placeholder 4">
            <a:extLst>
              <a:ext uri="{FF2B5EF4-FFF2-40B4-BE49-F238E27FC236}">
                <a16:creationId xmlns="" xmlns:a16="http://schemas.microsoft.com/office/drawing/2014/main" id="{BAFC8BCC-F4FA-4429-9CDD-82A6017D9725}"/>
              </a:ext>
            </a:extLst>
          </p:cNvPr>
          <p:cNvSpPr>
            <a:spLocks noGrp="1"/>
          </p:cNvSpPr>
          <p:nvPr>
            <p:ph type="sldNum" sz="quarter" idx="12"/>
          </p:nvPr>
        </p:nvSpPr>
        <p:spPr/>
        <p:txBody>
          <a:bodyPr/>
          <a:lstStyle/>
          <a:p>
            <a:fld id="{8D821964-A48D-447F-81BA-3A762BA9B584}" type="slidenum">
              <a:rPr lang="en-GB" smtClean="0"/>
              <a:pPr/>
              <a:t>15</a:t>
            </a:fld>
            <a:endParaRPr lang="en-GB"/>
          </a:p>
        </p:txBody>
      </p:sp>
    </p:spTree>
    <p:extLst>
      <p:ext uri="{BB962C8B-B14F-4D97-AF65-F5344CB8AC3E}">
        <p14:creationId xmlns="" xmlns:p14="http://schemas.microsoft.com/office/powerpoint/2010/main" val="3233330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20662-EFF6-427C-8A32-1ECD26E2B704}"/>
              </a:ext>
            </a:extLst>
          </p:cNvPr>
          <p:cNvSpPr>
            <a:spLocks noGrp="1"/>
          </p:cNvSpPr>
          <p:nvPr>
            <p:ph type="title"/>
          </p:nvPr>
        </p:nvSpPr>
        <p:spPr>
          <a:xfrm>
            <a:off x="1" y="295729"/>
            <a:ext cx="9566030" cy="1400530"/>
          </a:xfrm>
        </p:spPr>
        <p:txBody>
          <a:bodyPr>
            <a:normAutofit/>
          </a:bodyPr>
          <a:lstStyle/>
          <a:p>
            <a:pPr algn="ctr"/>
            <a:r>
              <a:rPr lang="en-GB" sz="2400" b="1" dirty="0">
                <a:solidFill>
                  <a:schemeClr val="accent6">
                    <a:lumMod val="50000"/>
                  </a:schemeClr>
                </a:solidFill>
                <a:effectLst>
                  <a:outerShdw blurRad="38100" dist="38100" dir="2700000" algn="tl">
                    <a:srgbClr val="000000">
                      <a:alpha val="43137"/>
                    </a:srgbClr>
                  </a:outerShdw>
                </a:effectLst>
                <a:latin typeface="Arial Black" pitchFamily="34" charset="0"/>
              </a:rPr>
              <a:t>Causes and  factors affecting </a:t>
            </a:r>
            <a:r>
              <a:rPr lang="en-GB" sz="2400" b="1" dirty="0" smtClean="0">
                <a:solidFill>
                  <a:schemeClr val="accent6">
                    <a:lumMod val="50000"/>
                  </a:schemeClr>
                </a:solidFill>
                <a:effectLst>
                  <a:outerShdw blurRad="38100" dist="38100" dir="2700000" algn="tl">
                    <a:srgbClr val="000000">
                      <a:alpha val="43137"/>
                    </a:srgbClr>
                  </a:outerShdw>
                </a:effectLst>
                <a:latin typeface="Arial Black" pitchFamily="34" charset="0"/>
              </a:rPr>
              <a:t>food </a:t>
            </a:r>
            <a:r>
              <a:rPr lang="en-GB" sz="2400" b="1" dirty="0">
                <a:solidFill>
                  <a:schemeClr val="accent6">
                    <a:lumMod val="50000"/>
                  </a:schemeClr>
                </a:solidFill>
                <a:effectLst>
                  <a:outerShdw blurRad="38100" dist="38100" dir="2700000" algn="tl">
                    <a:srgbClr val="000000">
                      <a:alpha val="43137"/>
                    </a:srgbClr>
                  </a:outerShdw>
                </a:effectLst>
                <a:latin typeface="Arial Black" pitchFamily="34" charset="0"/>
              </a:rPr>
              <a:t>insecurity (cont..)</a:t>
            </a:r>
            <a:endParaRPr lang="en-GB" sz="2400" dirty="0">
              <a:solidFill>
                <a:schemeClr val="accent6">
                  <a:lumMod val="50000"/>
                </a:schemeClr>
              </a:solidFill>
              <a:latin typeface="Arial Black" pitchFamily="34" charset="0"/>
            </a:endParaRPr>
          </a:p>
        </p:txBody>
      </p:sp>
      <p:sp>
        <p:nvSpPr>
          <p:cNvPr id="3" name="Content Placeholder 2">
            <a:extLst>
              <a:ext uri="{FF2B5EF4-FFF2-40B4-BE49-F238E27FC236}">
                <a16:creationId xmlns="" xmlns:a16="http://schemas.microsoft.com/office/drawing/2014/main" id="{28856DEA-ECA6-4C2E-83E2-24B0118A03E4}"/>
              </a:ext>
            </a:extLst>
          </p:cNvPr>
          <p:cNvSpPr>
            <a:spLocks noGrp="1"/>
          </p:cNvSpPr>
          <p:nvPr>
            <p:ph idx="1"/>
          </p:nvPr>
        </p:nvSpPr>
        <p:spPr>
          <a:xfrm>
            <a:off x="439241" y="1853249"/>
            <a:ext cx="7115990" cy="4195481"/>
          </a:xfrm>
        </p:spPr>
        <p:txBody>
          <a:bodyPr>
            <a:noAutofit/>
          </a:bodyPr>
          <a:lstStyle/>
          <a:p>
            <a:pPr algn="just"/>
            <a:r>
              <a:rPr lang="en-GB" sz="2400" b="1" dirty="0" smtClean="0">
                <a:solidFill>
                  <a:srgbClr val="00B0F0"/>
                </a:solidFill>
              </a:rPr>
              <a:t>Urbanization</a:t>
            </a:r>
            <a:r>
              <a:rPr lang="en-GB" sz="2400" b="1" dirty="0">
                <a:solidFill>
                  <a:srgbClr val="00B0F0"/>
                </a:solidFill>
              </a:rPr>
              <a:t>:</a:t>
            </a:r>
          </a:p>
          <a:p>
            <a:pPr algn="just"/>
            <a:r>
              <a:rPr lang="en-GB" sz="2400" b="1" dirty="0"/>
              <a:t> </a:t>
            </a:r>
            <a:r>
              <a:rPr lang="en-GB" sz="2400" dirty="0"/>
              <a:t>By 2050 it is expected that more than 65% of the population will be living in urban areas. This trend of urbanization will occur mainly in low-income countries and will be</a:t>
            </a:r>
          </a:p>
          <a:p>
            <a:pPr algn="just"/>
            <a:r>
              <a:rPr lang="en-GB" sz="2400" dirty="0"/>
              <a:t>placing increased demand on food supply chains.</a:t>
            </a:r>
          </a:p>
          <a:p>
            <a:pPr marL="0" indent="0" algn="just">
              <a:buNone/>
            </a:pPr>
            <a:endParaRPr lang="en-GB" sz="1100" dirty="0"/>
          </a:p>
          <a:p>
            <a:pPr algn="just"/>
            <a:r>
              <a:rPr lang="en-GB" sz="2400" b="1" dirty="0">
                <a:solidFill>
                  <a:srgbClr val="00B0F0"/>
                </a:solidFill>
              </a:rPr>
              <a:t>Natural resources: </a:t>
            </a:r>
          </a:p>
          <a:p>
            <a:pPr algn="just"/>
            <a:r>
              <a:rPr lang="en-GB" sz="2400" dirty="0"/>
              <a:t>This is collectively considered under a combination of urbanization, poor water management and poor soil conditions, all of which are major factors contributing to soil becoming unfit for agriculture</a:t>
            </a:r>
          </a:p>
          <a:p>
            <a:pPr algn="just"/>
            <a:endParaRPr lang="en-GB" sz="2400" dirty="0"/>
          </a:p>
          <a:p>
            <a:pPr algn="just"/>
            <a:endParaRPr lang="en-GB" sz="2400" dirty="0"/>
          </a:p>
        </p:txBody>
      </p:sp>
      <p:sp>
        <p:nvSpPr>
          <p:cNvPr id="4" name="Date Placeholder 3">
            <a:extLst>
              <a:ext uri="{FF2B5EF4-FFF2-40B4-BE49-F238E27FC236}">
                <a16:creationId xmlns="" xmlns:a16="http://schemas.microsoft.com/office/drawing/2014/main" id="{FFDDB95B-44C9-4F47-AC76-929C048CFC78}"/>
              </a:ext>
            </a:extLst>
          </p:cNvPr>
          <p:cNvSpPr>
            <a:spLocks noGrp="1"/>
          </p:cNvSpPr>
          <p:nvPr>
            <p:ph type="dt" sz="half" idx="10"/>
          </p:nvPr>
        </p:nvSpPr>
        <p:spPr/>
        <p:txBody>
          <a:bodyPr/>
          <a:lstStyle/>
          <a:p>
            <a:fld id="{B81AFE7C-668B-451D-8D6A-D7D9D983C8A9}" type="datetime1">
              <a:rPr lang="en-GB" smtClean="0"/>
              <a:pPr/>
              <a:t>03/06/2021</a:t>
            </a:fld>
            <a:endParaRPr lang="en-GB" dirty="0"/>
          </a:p>
        </p:txBody>
      </p:sp>
      <p:sp>
        <p:nvSpPr>
          <p:cNvPr id="5" name="Slide Number Placeholder 4">
            <a:extLst>
              <a:ext uri="{FF2B5EF4-FFF2-40B4-BE49-F238E27FC236}">
                <a16:creationId xmlns="" xmlns:a16="http://schemas.microsoft.com/office/drawing/2014/main" id="{0EB8B770-B778-4834-BD00-1A9AF827B281}"/>
              </a:ext>
            </a:extLst>
          </p:cNvPr>
          <p:cNvSpPr>
            <a:spLocks noGrp="1"/>
          </p:cNvSpPr>
          <p:nvPr>
            <p:ph type="sldNum" sz="quarter" idx="12"/>
          </p:nvPr>
        </p:nvSpPr>
        <p:spPr/>
        <p:txBody>
          <a:bodyPr/>
          <a:lstStyle/>
          <a:p>
            <a:fld id="{8D821964-A48D-447F-81BA-3A762BA9B584}" type="slidenum">
              <a:rPr lang="en-GB" smtClean="0"/>
              <a:pPr/>
              <a:t>16</a:t>
            </a:fld>
            <a:endParaRPr lang="en-GB"/>
          </a:p>
        </p:txBody>
      </p:sp>
      <p:pic>
        <p:nvPicPr>
          <p:cNvPr id="6" name="Picture 5">
            <a:extLst>
              <a:ext uri="{FF2B5EF4-FFF2-40B4-BE49-F238E27FC236}">
                <a16:creationId xmlns="" xmlns:a16="http://schemas.microsoft.com/office/drawing/2014/main" id="{254564FE-1559-425C-8122-A034BCBA05A3}"/>
              </a:ext>
            </a:extLst>
          </p:cNvPr>
          <p:cNvPicPr>
            <a:picLocks noChangeAspect="1"/>
          </p:cNvPicPr>
          <p:nvPr/>
        </p:nvPicPr>
        <p:blipFill>
          <a:blip r:embed="rId2"/>
          <a:stretch>
            <a:fillRect/>
          </a:stretch>
        </p:blipFill>
        <p:spPr>
          <a:xfrm>
            <a:off x="7648341" y="1943100"/>
            <a:ext cx="2011093" cy="1847248"/>
          </a:xfrm>
          <a:prstGeom prst="rect">
            <a:avLst/>
          </a:prstGeom>
        </p:spPr>
      </p:pic>
      <p:pic>
        <p:nvPicPr>
          <p:cNvPr id="7" name="Picture 6">
            <a:extLst>
              <a:ext uri="{FF2B5EF4-FFF2-40B4-BE49-F238E27FC236}">
                <a16:creationId xmlns="" xmlns:a16="http://schemas.microsoft.com/office/drawing/2014/main" id="{B6D4436A-A2D6-41B8-A29B-181F04264671}"/>
              </a:ext>
            </a:extLst>
          </p:cNvPr>
          <p:cNvPicPr>
            <a:picLocks noChangeAspect="1"/>
          </p:cNvPicPr>
          <p:nvPr/>
        </p:nvPicPr>
        <p:blipFill>
          <a:blip r:embed="rId3"/>
          <a:stretch>
            <a:fillRect/>
          </a:stretch>
        </p:blipFill>
        <p:spPr>
          <a:xfrm>
            <a:off x="7581469" y="3950989"/>
            <a:ext cx="2144835" cy="2786113"/>
          </a:xfrm>
          <a:prstGeom prst="rect">
            <a:avLst/>
          </a:prstGeom>
        </p:spPr>
      </p:pic>
    </p:spTree>
    <p:extLst>
      <p:ext uri="{BB962C8B-B14F-4D97-AF65-F5344CB8AC3E}">
        <p14:creationId xmlns="" xmlns:p14="http://schemas.microsoft.com/office/powerpoint/2010/main" val="2172378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4272C8-5C96-4FE5-A9F0-6EFEBD47F4A7}"/>
              </a:ext>
            </a:extLst>
          </p:cNvPr>
          <p:cNvSpPr>
            <a:spLocks noGrp="1"/>
          </p:cNvSpPr>
          <p:nvPr>
            <p:ph type="title"/>
          </p:nvPr>
        </p:nvSpPr>
        <p:spPr>
          <a:xfrm>
            <a:off x="434340" y="143625"/>
            <a:ext cx="8175088" cy="1400530"/>
          </a:xfrm>
        </p:spPr>
        <p:txBody>
          <a:bodyPr>
            <a:noAutofit/>
          </a:bodyPr>
          <a:lstStyle/>
          <a:p>
            <a:pPr algn="ctr"/>
            <a:r>
              <a:rPr lang="en-GB" sz="28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Causes and  factors affecting food insecurity</a:t>
            </a:r>
          </a:p>
        </p:txBody>
      </p:sp>
      <p:sp>
        <p:nvSpPr>
          <p:cNvPr id="3" name="Content Placeholder 2">
            <a:extLst>
              <a:ext uri="{FF2B5EF4-FFF2-40B4-BE49-F238E27FC236}">
                <a16:creationId xmlns="" xmlns:a16="http://schemas.microsoft.com/office/drawing/2014/main" id="{10C701C2-EAB2-4456-87D3-9C6825AAB20D}"/>
              </a:ext>
            </a:extLst>
          </p:cNvPr>
          <p:cNvSpPr>
            <a:spLocks noGrp="1"/>
          </p:cNvSpPr>
          <p:nvPr>
            <p:ph idx="1"/>
          </p:nvPr>
        </p:nvSpPr>
        <p:spPr>
          <a:xfrm>
            <a:off x="350520" y="1544156"/>
            <a:ext cx="7155181" cy="5067660"/>
          </a:xfrm>
        </p:spPr>
        <p:txBody>
          <a:bodyPr>
            <a:noAutofit/>
          </a:bodyPr>
          <a:lstStyle/>
          <a:p>
            <a:pPr algn="just"/>
            <a:r>
              <a:rPr lang="en-GB" sz="2400" b="1" dirty="0">
                <a:solidFill>
                  <a:srgbClr val="00B0F0"/>
                </a:solidFill>
              </a:rPr>
              <a:t>Climate change</a:t>
            </a:r>
            <a:r>
              <a:rPr lang="en-GB" sz="2400" b="1" dirty="0"/>
              <a:t>: </a:t>
            </a:r>
            <a:r>
              <a:rPr lang="en-GB" sz="2400" dirty="0"/>
              <a:t>It is of common knowledge that local climate variations are exploited to promote cultivation of certain products. Climate shifts and changes in weather patterns have drastic effects on the productivity and economic </a:t>
            </a:r>
          </a:p>
          <a:p>
            <a:pPr algn="just"/>
            <a:r>
              <a:rPr lang="en-GB" sz="2400" dirty="0"/>
              <a:t> This in turn has a significantly negative effect on food security from a both a supply and demand.</a:t>
            </a:r>
          </a:p>
          <a:p>
            <a:pPr algn="just"/>
            <a:r>
              <a:rPr lang="en-GB" sz="2400" dirty="0">
                <a:solidFill>
                  <a:srgbClr val="00B0F0"/>
                </a:solidFill>
              </a:rPr>
              <a:t> </a:t>
            </a:r>
            <a:r>
              <a:rPr lang="en-GB" sz="2400" b="1" dirty="0">
                <a:solidFill>
                  <a:srgbClr val="00B0F0"/>
                </a:solidFill>
              </a:rPr>
              <a:t>Lack of access to farming land: </a:t>
            </a:r>
            <a:r>
              <a:rPr lang="en-GB" sz="2400" dirty="0"/>
              <a:t/>
            </a:r>
            <a:br>
              <a:rPr lang="en-GB" sz="2400" dirty="0"/>
            </a:br>
            <a:r>
              <a:rPr lang="en-GB" sz="2400" dirty="0"/>
              <a:t> Land is needed to produce food and generate income. But many people simply do not have the resources or opportunity to own land. Land ownership can strengthen cultural identity and empower people by bringing participation in decision-making. </a:t>
            </a:r>
          </a:p>
          <a:p>
            <a:pPr marL="0" indent="0" algn="just">
              <a:buNone/>
            </a:pPr>
            <a:r>
              <a:rPr lang="en-GB" sz="2400" dirty="0"/>
              <a:t> </a:t>
            </a:r>
          </a:p>
          <a:p>
            <a:pPr algn="just"/>
            <a:endParaRPr lang="en-GB" sz="2400" dirty="0"/>
          </a:p>
        </p:txBody>
      </p:sp>
      <p:sp>
        <p:nvSpPr>
          <p:cNvPr id="5" name="Date Placeholder 4">
            <a:extLst>
              <a:ext uri="{FF2B5EF4-FFF2-40B4-BE49-F238E27FC236}">
                <a16:creationId xmlns="" xmlns:a16="http://schemas.microsoft.com/office/drawing/2014/main" id="{80EFD876-E0D3-4082-8EB5-345BC5361822}"/>
              </a:ext>
            </a:extLst>
          </p:cNvPr>
          <p:cNvSpPr>
            <a:spLocks noGrp="1"/>
          </p:cNvSpPr>
          <p:nvPr>
            <p:ph type="dt" sz="half" idx="10"/>
          </p:nvPr>
        </p:nvSpPr>
        <p:spPr/>
        <p:txBody>
          <a:bodyPr/>
          <a:lstStyle/>
          <a:p>
            <a:fld id="{A451CC1C-D947-4D27-AD00-59E61E21D121}" type="datetime1">
              <a:rPr lang="en-GB" smtClean="0"/>
              <a:pPr/>
              <a:t>03/06/2021</a:t>
            </a:fld>
            <a:endParaRPr lang="en-GB"/>
          </a:p>
        </p:txBody>
      </p:sp>
      <p:sp>
        <p:nvSpPr>
          <p:cNvPr id="6" name="Slide Number Placeholder 5">
            <a:extLst>
              <a:ext uri="{FF2B5EF4-FFF2-40B4-BE49-F238E27FC236}">
                <a16:creationId xmlns="" xmlns:a16="http://schemas.microsoft.com/office/drawing/2014/main" id="{10D869D7-3852-472C-8A4D-F6935B398BA8}"/>
              </a:ext>
            </a:extLst>
          </p:cNvPr>
          <p:cNvSpPr>
            <a:spLocks noGrp="1"/>
          </p:cNvSpPr>
          <p:nvPr>
            <p:ph type="sldNum" sz="quarter" idx="12"/>
          </p:nvPr>
        </p:nvSpPr>
        <p:spPr/>
        <p:txBody>
          <a:bodyPr/>
          <a:lstStyle/>
          <a:p>
            <a:fld id="{8D821964-A48D-447F-81BA-3A762BA9B584}" type="slidenum">
              <a:rPr lang="en-GB" smtClean="0"/>
              <a:pPr/>
              <a:t>17</a:t>
            </a:fld>
            <a:endParaRPr lang="en-GB"/>
          </a:p>
        </p:txBody>
      </p:sp>
      <p:pic>
        <p:nvPicPr>
          <p:cNvPr id="4" name="Picture 3">
            <a:extLst>
              <a:ext uri="{FF2B5EF4-FFF2-40B4-BE49-F238E27FC236}">
                <a16:creationId xmlns="" xmlns:a16="http://schemas.microsoft.com/office/drawing/2014/main" id="{CAD1F1DE-9852-40A7-85FF-C552062274A1}"/>
              </a:ext>
            </a:extLst>
          </p:cNvPr>
          <p:cNvPicPr>
            <a:picLocks noChangeAspect="1"/>
          </p:cNvPicPr>
          <p:nvPr/>
        </p:nvPicPr>
        <p:blipFill>
          <a:blip r:embed="rId2"/>
          <a:stretch>
            <a:fillRect/>
          </a:stretch>
        </p:blipFill>
        <p:spPr>
          <a:xfrm>
            <a:off x="7852411" y="2152357"/>
            <a:ext cx="1908281" cy="3729183"/>
          </a:xfrm>
          <a:prstGeom prst="rect">
            <a:avLst/>
          </a:prstGeom>
        </p:spPr>
      </p:pic>
    </p:spTree>
    <p:extLst>
      <p:ext uri="{BB962C8B-B14F-4D97-AF65-F5344CB8AC3E}">
        <p14:creationId xmlns="" xmlns:p14="http://schemas.microsoft.com/office/powerpoint/2010/main" val="86076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852D50D8-B517-4A7A-B53B-7D28F7C4B519}"/>
              </a:ext>
            </a:extLst>
          </p:cNvPr>
          <p:cNvSpPr>
            <a:spLocks noGrp="1"/>
          </p:cNvSpPr>
          <p:nvPr>
            <p:ph type="title"/>
          </p:nvPr>
        </p:nvSpPr>
        <p:spPr>
          <a:xfrm>
            <a:off x="434341" y="143625"/>
            <a:ext cx="8765930" cy="1400530"/>
          </a:xfrm>
        </p:spPr>
        <p:txBody>
          <a:bodyPr>
            <a:noAutofit/>
          </a:bodyPr>
          <a:lstStyle/>
          <a:p>
            <a:pPr algn="ctr"/>
            <a:r>
              <a:rPr lang="en-GB" sz="28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Causes and  factors affecting food insecurity [Cont.]</a:t>
            </a:r>
          </a:p>
        </p:txBody>
      </p:sp>
      <p:sp>
        <p:nvSpPr>
          <p:cNvPr id="3" name="Content Placeholder 2">
            <a:extLst>
              <a:ext uri="{FF2B5EF4-FFF2-40B4-BE49-F238E27FC236}">
                <a16:creationId xmlns="" xmlns:a16="http://schemas.microsoft.com/office/drawing/2014/main" id="{B5CCAB6A-7FB1-4DD0-97C4-01DD51FBF439}"/>
              </a:ext>
            </a:extLst>
          </p:cNvPr>
          <p:cNvSpPr>
            <a:spLocks noGrp="1"/>
          </p:cNvSpPr>
          <p:nvPr>
            <p:ph idx="1"/>
          </p:nvPr>
        </p:nvSpPr>
        <p:spPr>
          <a:xfrm>
            <a:off x="681038" y="1832888"/>
            <a:ext cx="8543925" cy="1897891"/>
          </a:xfrm>
        </p:spPr>
        <p:txBody>
          <a:bodyPr>
            <a:normAutofit fontScale="92500" lnSpcReduction="20000"/>
          </a:bodyPr>
          <a:lstStyle/>
          <a:p>
            <a:pPr marL="457200" lvl="1" indent="0" fontAlgn="base">
              <a:buNone/>
            </a:pPr>
            <a:r>
              <a:rPr lang="en-GB" sz="2000" b="1" dirty="0">
                <a:solidFill>
                  <a:srgbClr val="00B0F0"/>
                </a:solidFill>
              </a:rPr>
              <a:t>Political corruption and instability</a:t>
            </a:r>
          </a:p>
          <a:p>
            <a:pPr marL="457200" lvl="1" indent="0" fontAlgn="base">
              <a:buNone/>
            </a:pPr>
            <a:endParaRPr lang="en-GB" dirty="0">
              <a:solidFill>
                <a:srgbClr val="00B0F0"/>
              </a:solidFill>
            </a:endParaRPr>
          </a:p>
          <a:p>
            <a:pPr algn="just"/>
            <a:r>
              <a:rPr lang="en-GB" dirty="0"/>
              <a:t>In many areas , the presence of corrupt political regimes, along with an unstable political climate means that food aid doesn’t always reach those in need as it was intended.</a:t>
            </a:r>
            <a:br>
              <a:rPr lang="en-GB" dirty="0"/>
            </a:br>
            <a:r>
              <a:rPr lang="en-GB" dirty="0"/>
              <a:t> </a:t>
            </a:r>
          </a:p>
        </p:txBody>
      </p:sp>
      <p:sp>
        <p:nvSpPr>
          <p:cNvPr id="2" name="Date Placeholder 1">
            <a:extLst>
              <a:ext uri="{FF2B5EF4-FFF2-40B4-BE49-F238E27FC236}">
                <a16:creationId xmlns="" xmlns:a16="http://schemas.microsoft.com/office/drawing/2014/main" id="{24AEB3FE-0E7B-461E-BA6B-D920C3A763EC}"/>
              </a:ext>
            </a:extLst>
          </p:cNvPr>
          <p:cNvSpPr>
            <a:spLocks noGrp="1"/>
          </p:cNvSpPr>
          <p:nvPr>
            <p:ph type="dt" sz="half" idx="10"/>
          </p:nvPr>
        </p:nvSpPr>
        <p:spPr/>
        <p:txBody>
          <a:bodyPr/>
          <a:lstStyle/>
          <a:p>
            <a:fld id="{1F9D917E-E8EE-43F2-9C60-19382CF18EEB}" type="datetime1">
              <a:rPr lang="en-GB" smtClean="0"/>
              <a:pPr/>
              <a:t>03/06/2021</a:t>
            </a:fld>
            <a:endParaRPr lang="en-GB"/>
          </a:p>
        </p:txBody>
      </p:sp>
      <p:sp>
        <p:nvSpPr>
          <p:cNvPr id="6" name="Slide Number Placeholder 5">
            <a:extLst>
              <a:ext uri="{FF2B5EF4-FFF2-40B4-BE49-F238E27FC236}">
                <a16:creationId xmlns="" xmlns:a16="http://schemas.microsoft.com/office/drawing/2014/main" id="{33BFCBA4-9B0B-4FAD-A582-CD03740DF2DB}"/>
              </a:ext>
            </a:extLst>
          </p:cNvPr>
          <p:cNvSpPr>
            <a:spLocks noGrp="1"/>
          </p:cNvSpPr>
          <p:nvPr>
            <p:ph type="sldNum" sz="quarter" idx="12"/>
          </p:nvPr>
        </p:nvSpPr>
        <p:spPr/>
        <p:txBody>
          <a:bodyPr/>
          <a:lstStyle/>
          <a:p>
            <a:fld id="{8D821964-A48D-447F-81BA-3A762BA9B584}" type="slidenum">
              <a:rPr lang="en-GB" smtClean="0"/>
              <a:pPr/>
              <a:t>18</a:t>
            </a:fld>
            <a:endParaRPr lang="en-GB"/>
          </a:p>
        </p:txBody>
      </p:sp>
      <p:pic>
        <p:nvPicPr>
          <p:cNvPr id="4" name="Picture 3">
            <a:extLst>
              <a:ext uri="{FF2B5EF4-FFF2-40B4-BE49-F238E27FC236}">
                <a16:creationId xmlns="" xmlns:a16="http://schemas.microsoft.com/office/drawing/2014/main" id="{59D762B8-856E-4E55-A782-6B2EFE8F24CC}"/>
              </a:ext>
            </a:extLst>
          </p:cNvPr>
          <p:cNvPicPr>
            <a:picLocks noChangeAspect="1"/>
          </p:cNvPicPr>
          <p:nvPr/>
        </p:nvPicPr>
        <p:blipFill>
          <a:blip r:embed="rId2"/>
          <a:stretch>
            <a:fillRect/>
          </a:stretch>
        </p:blipFill>
        <p:spPr>
          <a:xfrm>
            <a:off x="2209472" y="3674507"/>
            <a:ext cx="5098435" cy="2983597"/>
          </a:xfrm>
          <a:prstGeom prst="rect">
            <a:avLst/>
          </a:prstGeom>
        </p:spPr>
      </p:pic>
    </p:spTree>
    <p:extLst>
      <p:ext uri="{BB962C8B-B14F-4D97-AF65-F5344CB8AC3E}">
        <p14:creationId xmlns="" xmlns:p14="http://schemas.microsoft.com/office/powerpoint/2010/main" val="2378525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F82C0-2647-4852-BB72-5633D226C21D}"/>
              </a:ext>
            </a:extLst>
          </p:cNvPr>
          <p:cNvSpPr>
            <a:spLocks noGrp="1"/>
          </p:cNvSpPr>
          <p:nvPr>
            <p:ph type="title"/>
          </p:nvPr>
        </p:nvSpPr>
        <p:spPr>
          <a:xfrm>
            <a:off x="1195754" y="365126"/>
            <a:ext cx="8029209" cy="1325563"/>
          </a:xfrm>
        </p:spPr>
        <p:txBody>
          <a:bodyPr>
            <a:normAutofit/>
          </a:bodyPr>
          <a:lstStyle/>
          <a:p>
            <a:r>
              <a:rPr lang="en-GB" sz="2400" b="1" dirty="0">
                <a:solidFill>
                  <a:schemeClr val="accent6">
                    <a:lumMod val="50000"/>
                  </a:schemeClr>
                </a:solidFill>
                <a:latin typeface="Algerian" panose="04020705040A02060702" pitchFamily="82" charset="0"/>
              </a:rPr>
              <a:t>Government Initiative</a:t>
            </a:r>
            <a:r>
              <a:rPr lang="en-GB" sz="2400" b="1" dirty="0">
                <a:solidFill>
                  <a:schemeClr val="accent6">
                    <a:lumMod val="50000"/>
                  </a:schemeClr>
                </a:solidFill>
              </a:rPr>
              <a:t>: </a:t>
            </a:r>
            <a:endParaRPr lang="en-GB" sz="2400" dirty="0">
              <a:solidFill>
                <a:schemeClr val="accent6">
                  <a:lumMod val="50000"/>
                </a:schemeClr>
              </a:solidFill>
            </a:endParaRPr>
          </a:p>
        </p:txBody>
      </p:sp>
      <p:sp>
        <p:nvSpPr>
          <p:cNvPr id="3" name="Content Placeholder 2">
            <a:extLst>
              <a:ext uri="{FF2B5EF4-FFF2-40B4-BE49-F238E27FC236}">
                <a16:creationId xmlns="" xmlns:a16="http://schemas.microsoft.com/office/drawing/2014/main" id="{0908BE9D-A36A-4371-B6C0-35C8B680E898}"/>
              </a:ext>
            </a:extLst>
          </p:cNvPr>
          <p:cNvSpPr>
            <a:spLocks noGrp="1"/>
          </p:cNvSpPr>
          <p:nvPr>
            <p:ph idx="1"/>
          </p:nvPr>
        </p:nvSpPr>
        <p:spPr>
          <a:xfrm>
            <a:off x="689317" y="1716259"/>
            <a:ext cx="8820443" cy="4532141"/>
          </a:xfrm>
        </p:spPr>
        <p:txBody>
          <a:bodyPr>
            <a:normAutofit lnSpcReduction="10000"/>
          </a:bodyPr>
          <a:lstStyle/>
          <a:p>
            <a:pPr algn="just"/>
            <a:r>
              <a:rPr lang="en-GB" dirty="0"/>
              <a:t>The Government of Bangladesh had taken several steps for arresting rise in food prices and safeguarding the poor</a:t>
            </a:r>
            <a:r>
              <a:rPr lang="en-GB" dirty="0" smtClean="0"/>
              <a:t>.</a:t>
            </a:r>
          </a:p>
          <a:p>
            <a:pPr algn="just"/>
            <a:r>
              <a:rPr lang="en-GB" dirty="0" smtClean="0"/>
              <a:t> </a:t>
            </a:r>
            <a:r>
              <a:rPr lang="en-GB" dirty="0"/>
              <a:t>Fair price shops had been opened under special management while open market sales </a:t>
            </a:r>
            <a:r>
              <a:rPr lang="en-GB" dirty="0" smtClean="0"/>
              <a:t>(OMS) have </a:t>
            </a:r>
            <a:r>
              <a:rPr lang="en-GB" dirty="0"/>
              <a:t>also been geared-up. </a:t>
            </a:r>
            <a:endParaRPr lang="en-GB" dirty="0" smtClean="0"/>
          </a:p>
          <a:p>
            <a:pPr algn="just"/>
            <a:r>
              <a:rPr lang="en-GB" dirty="0" smtClean="0"/>
              <a:t>During </a:t>
            </a:r>
            <a:r>
              <a:rPr lang="en-GB" dirty="0"/>
              <a:t>2007-08 about 0.25 million metric tons of grain have been sold so far under Open Market Sale (OMS). Other safety- net programs such as. Vulnerable Group Development (VGD) and Vulnerable Group Feeding (VGF) have continued with allocation of 0.22 and 0.19 million metric tons respectively. </a:t>
            </a:r>
          </a:p>
        </p:txBody>
      </p:sp>
      <p:sp>
        <p:nvSpPr>
          <p:cNvPr id="4" name="Date Placeholder 3">
            <a:extLst>
              <a:ext uri="{FF2B5EF4-FFF2-40B4-BE49-F238E27FC236}">
                <a16:creationId xmlns="" xmlns:a16="http://schemas.microsoft.com/office/drawing/2014/main" id="{D2B96A6C-D00F-49CD-844C-75DF9B764209}"/>
              </a:ext>
            </a:extLst>
          </p:cNvPr>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a:extLst>
              <a:ext uri="{FF2B5EF4-FFF2-40B4-BE49-F238E27FC236}">
                <a16:creationId xmlns="" xmlns:a16="http://schemas.microsoft.com/office/drawing/2014/main" id="{37B929AE-2BF8-49E7-AF8B-E1918F7F9A5C}"/>
              </a:ext>
            </a:extLst>
          </p:cNvPr>
          <p:cNvSpPr>
            <a:spLocks noGrp="1"/>
          </p:cNvSpPr>
          <p:nvPr>
            <p:ph type="sldNum" sz="quarter" idx="12"/>
          </p:nvPr>
        </p:nvSpPr>
        <p:spPr/>
        <p:txBody>
          <a:bodyPr/>
          <a:lstStyle/>
          <a:p>
            <a:fld id="{8D821964-A48D-447F-81BA-3A762BA9B584}" type="slidenum">
              <a:rPr lang="en-GB" smtClean="0"/>
              <a:pPr/>
              <a:t>19</a:t>
            </a:fld>
            <a:endParaRPr lang="en-GB"/>
          </a:p>
        </p:txBody>
      </p:sp>
    </p:spTree>
    <p:extLst>
      <p:ext uri="{BB962C8B-B14F-4D97-AF65-F5344CB8AC3E}">
        <p14:creationId xmlns="" xmlns:p14="http://schemas.microsoft.com/office/powerpoint/2010/main" val="277581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031082-71D5-4233-B515-93D814B2FAEA}"/>
              </a:ext>
            </a:extLst>
          </p:cNvPr>
          <p:cNvSpPr>
            <a:spLocks noGrp="1"/>
          </p:cNvSpPr>
          <p:nvPr>
            <p:ph type="ctrTitle"/>
          </p:nvPr>
        </p:nvSpPr>
        <p:spPr>
          <a:xfrm>
            <a:off x="1182572" y="131100"/>
            <a:ext cx="6349020" cy="744894"/>
          </a:xfrm>
        </p:spPr>
        <p:txBody>
          <a:bodyPr>
            <a:noAutofit/>
          </a:bodyPr>
          <a:lstStyle/>
          <a:p>
            <a:r>
              <a:rPr lang="en-GB" sz="24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What is food security?</a:t>
            </a:r>
          </a:p>
        </p:txBody>
      </p:sp>
      <p:sp>
        <p:nvSpPr>
          <p:cNvPr id="6" name="Date Placeholder 5">
            <a:extLst>
              <a:ext uri="{FF2B5EF4-FFF2-40B4-BE49-F238E27FC236}">
                <a16:creationId xmlns="" xmlns:a16="http://schemas.microsoft.com/office/drawing/2014/main" id="{D1717313-5ECB-4B16-BBEA-C779749E6785}"/>
              </a:ext>
            </a:extLst>
          </p:cNvPr>
          <p:cNvSpPr>
            <a:spLocks noGrp="1"/>
          </p:cNvSpPr>
          <p:nvPr>
            <p:ph type="dt" sz="half" idx="10"/>
          </p:nvPr>
        </p:nvSpPr>
        <p:spPr/>
        <p:txBody>
          <a:bodyPr/>
          <a:lstStyle/>
          <a:p>
            <a:fld id="{EE27206E-C797-4306-AFC0-928C34B05BFD}" type="datetime1">
              <a:rPr lang="en-GB" smtClean="0"/>
              <a:pPr/>
              <a:t>03/06/2021</a:t>
            </a:fld>
            <a:endParaRPr lang="en-GB"/>
          </a:p>
        </p:txBody>
      </p:sp>
      <p:sp>
        <p:nvSpPr>
          <p:cNvPr id="7" name="Slide Number Placeholder 6">
            <a:extLst>
              <a:ext uri="{FF2B5EF4-FFF2-40B4-BE49-F238E27FC236}">
                <a16:creationId xmlns="" xmlns:a16="http://schemas.microsoft.com/office/drawing/2014/main" id="{D7AE6D51-AEFA-493C-A1EF-95553F50FA70}"/>
              </a:ext>
            </a:extLst>
          </p:cNvPr>
          <p:cNvSpPr>
            <a:spLocks noGrp="1"/>
          </p:cNvSpPr>
          <p:nvPr>
            <p:ph type="sldNum" sz="quarter" idx="12"/>
          </p:nvPr>
        </p:nvSpPr>
        <p:spPr/>
        <p:txBody>
          <a:bodyPr/>
          <a:lstStyle/>
          <a:p>
            <a:fld id="{8D821964-A48D-447F-81BA-3A762BA9B584}" type="slidenum">
              <a:rPr lang="en-GB" smtClean="0"/>
              <a:pPr/>
              <a:t>2</a:t>
            </a:fld>
            <a:endParaRPr lang="en-GB"/>
          </a:p>
        </p:txBody>
      </p:sp>
      <p:pic>
        <p:nvPicPr>
          <p:cNvPr id="4" name="Picture 3">
            <a:extLst>
              <a:ext uri="{FF2B5EF4-FFF2-40B4-BE49-F238E27FC236}">
                <a16:creationId xmlns="" xmlns:a16="http://schemas.microsoft.com/office/drawing/2014/main" id="{3CF481BA-14E7-4075-96AA-14117634A3C7}"/>
              </a:ext>
            </a:extLst>
          </p:cNvPr>
          <p:cNvPicPr>
            <a:picLocks noChangeAspect="1"/>
          </p:cNvPicPr>
          <p:nvPr/>
        </p:nvPicPr>
        <p:blipFill>
          <a:blip r:embed="rId2"/>
          <a:stretch>
            <a:fillRect/>
          </a:stretch>
        </p:blipFill>
        <p:spPr>
          <a:xfrm>
            <a:off x="6349020" y="2433711"/>
            <a:ext cx="3465539" cy="2897633"/>
          </a:xfrm>
          <a:prstGeom prst="rect">
            <a:avLst/>
          </a:prstGeom>
        </p:spPr>
      </p:pic>
      <p:sp>
        <p:nvSpPr>
          <p:cNvPr id="3" name="Rectangle 2">
            <a:extLst>
              <a:ext uri="{FF2B5EF4-FFF2-40B4-BE49-F238E27FC236}">
                <a16:creationId xmlns="" xmlns:a16="http://schemas.microsoft.com/office/drawing/2014/main" id="{E7058D18-6438-4580-8A41-DE43F208AFEA}"/>
              </a:ext>
            </a:extLst>
          </p:cNvPr>
          <p:cNvSpPr/>
          <p:nvPr/>
        </p:nvSpPr>
        <p:spPr>
          <a:xfrm>
            <a:off x="-646141" y="3976025"/>
            <a:ext cx="6995160" cy="923330"/>
          </a:xfrm>
          <a:prstGeom prst="rect">
            <a:avLst/>
          </a:prstGeom>
        </p:spPr>
        <p:txBody>
          <a:bodyPr wrap="square">
            <a:spAutoFit/>
          </a:bodyPr>
          <a:lstStyle/>
          <a:p>
            <a:r>
              <a:rPr lang="en-GB" b="0" i="0" dirty="0">
                <a:solidFill>
                  <a:srgbClr val="000000"/>
                </a:solidFill>
                <a:effectLst/>
                <a:latin typeface="Helvetica Neue"/>
              </a:rPr>
              <a:t>.</a:t>
            </a:r>
          </a:p>
          <a:p>
            <a:r>
              <a:rPr lang="en-GB" b="0" i="0" dirty="0">
                <a:solidFill>
                  <a:srgbClr val="000000"/>
                </a:solidFill>
                <a:effectLst/>
                <a:latin typeface="Helvetica Neue"/>
              </a:rPr>
              <a:t/>
            </a:r>
            <a:br>
              <a:rPr lang="en-GB" b="0" i="0" dirty="0">
                <a:solidFill>
                  <a:srgbClr val="000000"/>
                </a:solidFill>
                <a:effectLst/>
                <a:latin typeface="Helvetica Neue"/>
              </a:rPr>
            </a:br>
            <a:endParaRPr lang="en-GB" dirty="0"/>
          </a:p>
        </p:txBody>
      </p:sp>
      <p:sp>
        <p:nvSpPr>
          <p:cNvPr id="5" name="Scroll: Vertical 4">
            <a:extLst>
              <a:ext uri="{FF2B5EF4-FFF2-40B4-BE49-F238E27FC236}">
                <a16:creationId xmlns="" xmlns:a16="http://schemas.microsoft.com/office/drawing/2014/main" id="{5A03CC5D-CA99-4B40-B3E0-1A603D922247}"/>
              </a:ext>
            </a:extLst>
          </p:cNvPr>
          <p:cNvSpPr/>
          <p:nvPr/>
        </p:nvSpPr>
        <p:spPr>
          <a:xfrm>
            <a:off x="619515" y="1078174"/>
            <a:ext cx="5851623" cy="5278176"/>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GB" sz="2400" i="1" dirty="0">
                <a:solidFill>
                  <a:schemeClr val="bg1"/>
                </a:solidFill>
              </a:rPr>
              <a:t>"when </a:t>
            </a:r>
            <a:r>
              <a:rPr lang="en-GB" sz="2400" i="1" dirty="0">
                <a:solidFill>
                  <a:srgbClr val="FF0000"/>
                </a:solidFill>
              </a:rPr>
              <a:t>all people at all times have access to sufficient, safe, nutritious food to maintain a healthy and active life".</a:t>
            </a:r>
            <a:r>
              <a:rPr lang="en-GB" sz="2400" dirty="0">
                <a:solidFill>
                  <a:srgbClr val="FF0000"/>
                </a:solidFill>
              </a:rPr>
              <a:t> </a:t>
            </a:r>
          </a:p>
          <a:p>
            <a:pPr marL="285750" indent="-285750">
              <a:buFont typeface="Wingdings" panose="05000000000000000000" pitchFamily="2" charset="2"/>
              <a:buChar char="v"/>
            </a:pPr>
            <a:r>
              <a:rPr lang="en-GB" sz="2400" dirty="0">
                <a:solidFill>
                  <a:schemeClr val="bg1"/>
                </a:solidFill>
              </a:rPr>
              <a:t>Commonly, the concept of food security is defined as </a:t>
            </a:r>
            <a:r>
              <a:rPr lang="en-GB" sz="2400" dirty="0">
                <a:solidFill>
                  <a:srgbClr val="FF0000"/>
                </a:solidFill>
              </a:rPr>
              <a:t>including both physical and economic access to food that meets people's dietary needs as well as their food preferences</a:t>
            </a:r>
            <a:r>
              <a:rPr lang="en-GB" sz="2400" dirty="0">
                <a:solidFill>
                  <a:schemeClr val="bg1"/>
                </a:solidFill>
              </a:rPr>
              <a:t>. Household food security exists when all members, at all times, have access to enough food for an active, healthy life</a:t>
            </a:r>
          </a:p>
        </p:txBody>
      </p:sp>
    </p:spTree>
    <p:extLst>
      <p:ext uri="{BB962C8B-B14F-4D97-AF65-F5344CB8AC3E}">
        <p14:creationId xmlns="" xmlns:p14="http://schemas.microsoft.com/office/powerpoint/2010/main" val="600428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14" y="519874"/>
            <a:ext cx="8543925" cy="1325563"/>
          </a:xfrm>
        </p:spPr>
        <p:txBody>
          <a:bodyPr>
            <a:normAutofit/>
          </a:bodyPr>
          <a:lstStyle/>
          <a:p>
            <a:r>
              <a:rPr lang="en-GB" sz="2400" b="1" dirty="0">
                <a:solidFill>
                  <a:schemeClr val="accent6">
                    <a:lumMod val="50000"/>
                  </a:schemeClr>
                </a:solidFill>
                <a:latin typeface="Algerian" panose="04020705040A02060702" pitchFamily="82" charset="0"/>
              </a:rPr>
              <a:t>Government Initiative</a:t>
            </a:r>
            <a:r>
              <a:rPr lang="en-GB" sz="2400" b="1" dirty="0">
                <a:solidFill>
                  <a:schemeClr val="accent6">
                    <a:lumMod val="50000"/>
                  </a:schemeClr>
                </a:solidFill>
              </a:rPr>
              <a:t>: </a:t>
            </a:r>
            <a:endParaRPr lang="en-US" sz="2400" dirty="0">
              <a:solidFill>
                <a:schemeClr val="accent6">
                  <a:lumMod val="50000"/>
                </a:schemeClr>
              </a:solidFill>
            </a:endParaRPr>
          </a:p>
        </p:txBody>
      </p:sp>
      <p:sp>
        <p:nvSpPr>
          <p:cNvPr id="3" name="Content Placeholder 2"/>
          <p:cNvSpPr>
            <a:spLocks noGrp="1"/>
          </p:cNvSpPr>
          <p:nvPr>
            <p:ph idx="1"/>
          </p:nvPr>
        </p:nvSpPr>
        <p:spPr/>
        <p:txBody>
          <a:bodyPr/>
          <a:lstStyle/>
          <a:p>
            <a:pPr algn="just"/>
            <a:r>
              <a:rPr lang="en-GB" dirty="0"/>
              <a:t>The Government is </a:t>
            </a:r>
            <a:r>
              <a:rPr lang="en-GB" b="1" dirty="0"/>
              <a:t>implementing a programme to increase production</a:t>
            </a:r>
            <a:r>
              <a:rPr lang="en-GB" dirty="0"/>
              <a:t> up to 25 percent of major crops during July 2007 to June 2010. </a:t>
            </a:r>
            <a:endParaRPr lang="en-GB" dirty="0" smtClean="0"/>
          </a:p>
          <a:p>
            <a:pPr algn="just"/>
            <a:r>
              <a:rPr lang="en-GB" dirty="0" smtClean="0"/>
              <a:t>Government </a:t>
            </a:r>
            <a:r>
              <a:rPr lang="en-GB" dirty="0"/>
              <a:t>has taken steps to prepare </a:t>
            </a:r>
            <a:r>
              <a:rPr lang="en-GB" dirty="0" err="1"/>
              <a:t>Upazila</a:t>
            </a:r>
            <a:r>
              <a:rPr lang="en-GB" dirty="0"/>
              <a:t> (sub-district) wise </a:t>
            </a:r>
            <a:r>
              <a:rPr lang="en-GB" b="1" dirty="0"/>
              <a:t>crop production plan for the coming crop seasons </a:t>
            </a:r>
            <a:r>
              <a:rPr lang="en-GB" dirty="0"/>
              <a:t>aiming at increase of different crops through input management, intensive extension, technology transfer and monitoring. </a:t>
            </a:r>
            <a:endParaRPr lang="en-GB" dirty="0" smtClean="0"/>
          </a:p>
          <a:p>
            <a:pPr algn="just"/>
            <a:r>
              <a:rPr lang="en-GB" dirty="0" smtClean="0"/>
              <a:t>Government </a:t>
            </a:r>
            <a:r>
              <a:rPr lang="en-GB" dirty="0"/>
              <a:t>has taken strategy for horizontal expansion by using fallow agricultural land in coastal and hilly </a:t>
            </a:r>
          </a:p>
          <a:p>
            <a:pPr marL="0" indent="0" algn="just">
              <a:buNone/>
            </a:pPr>
            <a:endParaRPr lang="en-US" dirty="0"/>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20</a:t>
            </a:fld>
            <a:endParaRPr lang="en-GB"/>
          </a:p>
        </p:txBody>
      </p:sp>
    </p:spTree>
    <p:extLst>
      <p:ext uri="{BB962C8B-B14F-4D97-AF65-F5344CB8AC3E}">
        <p14:creationId xmlns="" xmlns:p14="http://schemas.microsoft.com/office/powerpoint/2010/main" val="1485000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8" y="365125"/>
            <a:ext cx="8543925" cy="5026272"/>
          </a:xfrm>
        </p:spPr>
        <p:txBody>
          <a:bodyPr/>
          <a:lstStyle/>
          <a:p>
            <a:r>
              <a:rPr lang="en-US" dirty="0" smtClean="0"/>
              <a:t>      Thank you….</a:t>
            </a:r>
            <a:endParaRPr lang="en-US" dirty="0"/>
          </a:p>
        </p:txBody>
      </p:sp>
      <p:sp>
        <p:nvSpPr>
          <p:cNvPr id="2" name="Date Placeholder 1">
            <a:extLst>
              <a:ext uri="{FF2B5EF4-FFF2-40B4-BE49-F238E27FC236}">
                <a16:creationId xmlns="" xmlns:a16="http://schemas.microsoft.com/office/drawing/2014/main" id="{1A8BA459-1D41-485C-BB86-C34F44F66B41}"/>
              </a:ext>
            </a:extLst>
          </p:cNvPr>
          <p:cNvSpPr>
            <a:spLocks noGrp="1"/>
          </p:cNvSpPr>
          <p:nvPr>
            <p:ph type="dt" sz="half" idx="10"/>
          </p:nvPr>
        </p:nvSpPr>
        <p:spPr/>
        <p:txBody>
          <a:bodyPr/>
          <a:lstStyle/>
          <a:p>
            <a:fld id="{CACF8325-C77A-43A7-B00F-CCB081A85C7A}" type="datetime1">
              <a:rPr lang="en-GB" smtClean="0"/>
              <a:pPr/>
              <a:t>03/06/2021</a:t>
            </a:fld>
            <a:endParaRPr lang="en-GB"/>
          </a:p>
        </p:txBody>
      </p:sp>
      <p:sp>
        <p:nvSpPr>
          <p:cNvPr id="3" name="Slide Number Placeholder 2">
            <a:extLst>
              <a:ext uri="{FF2B5EF4-FFF2-40B4-BE49-F238E27FC236}">
                <a16:creationId xmlns="" xmlns:a16="http://schemas.microsoft.com/office/drawing/2014/main" id="{69AE1732-5028-40AC-BD5F-C000925B5218}"/>
              </a:ext>
            </a:extLst>
          </p:cNvPr>
          <p:cNvSpPr>
            <a:spLocks noGrp="1"/>
          </p:cNvSpPr>
          <p:nvPr>
            <p:ph type="sldNum" sz="quarter" idx="12"/>
          </p:nvPr>
        </p:nvSpPr>
        <p:spPr/>
        <p:txBody>
          <a:bodyPr/>
          <a:lstStyle/>
          <a:p>
            <a:fld id="{8D821964-A48D-447F-81BA-3A762BA9B584}" type="slidenum">
              <a:rPr lang="en-GB" smtClean="0"/>
              <a:pPr/>
              <a:t>21</a:t>
            </a:fld>
            <a:endParaRPr lang="en-GB"/>
          </a:p>
        </p:txBody>
      </p:sp>
    </p:spTree>
    <p:extLst>
      <p:ext uri="{BB962C8B-B14F-4D97-AF65-F5344CB8AC3E}">
        <p14:creationId xmlns="" xmlns:p14="http://schemas.microsoft.com/office/powerpoint/2010/main" val="423553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732154"/>
          </a:xfrm>
        </p:spPr>
        <p:txBody>
          <a:bodyPr>
            <a:normAutofit/>
          </a:bodyPr>
          <a:lstStyle/>
          <a:p>
            <a:r>
              <a:rPr lang="en-US" sz="2400" b="1" dirty="0">
                <a:latin typeface="Arial" pitchFamily="34" charset="0"/>
                <a:cs typeface="Arial" pitchFamily="34" charset="0"/>
              </a:rPr>
              <a:t>Community </a:t>
            </a:r>
            <a:r>
              <a:rPr lang="en-US" sz="2400" b="1" dirty="0" smtClean="0">
                <a:latin typeface="Arial" pitchFamily="34" charset="0"/>
                <a:cs typeface="Arial" pitchFamily="34" charset="0"/>
              </a:rPr>
              <a:t> &amp; household Food </a:t>
            </a:r>
            <a:r>
              <a:rPr lang="en-US" sz="2400" b="1" dirty="0">
                <a:latin typeface="Arial" pitchFamily="34" charset="0"/>
                <a:cs typeface="Arial" pitchFamily="34" charset="0"/>
              </a:rPr>
              <a:t>Security</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568495" y="1178509"/>
            <a:ext cx="8927196" cy="5236356"/>
          </a:xfrm>
        </p:spPr>
        <p:txBody>
          <a:bodyPr>
            <a:noAutofit/>
          </a:bodyPr>
          <a:lstStyle/>
          <a:p>
            <a:pPr algn="just">
              <a:lnSpc>
                <a:spcPct val="160000"/>
              </a:lnSpc>
              <a:spcBef>
                <a:spcPts val="0"/>
              </a:spcBef>
            </a:pPr>
            <a:r>
              <a:rPr lang="en-US" sz="2400" i="1" dirty="0"/>
              <a:t>"Community food security exists when all citizens obtain a safe, personally acceptable, nutritious diet through a sustainable food system that maximizes healthy choices, community self reliance and equal access for everyone."</a:t>
            </a:r>
            <a:r>
              <a:rPr lang="en-US" sz="2400" dirty="0"/>
              <a:t> - Public Health Association of British Columbia (PHABC</a:t>
            </a:r>
            <a:r>
              <a:rPr lang="en-US" sz="2400" dirty="0" smtClean="0"/>
              <a:t>)</a:t>
            </a:r>
          </a:p>
          <a:p>
            <a:pPr algn="just">
              <a:lnSpc>
                <a:spcPct val="160000"/>
              </a:lnSpc>
              <a:spcBef>
                <a:spcPts val="0"/>
              </a:spcBef>
            </a:pPr>
            <a:r>
              <a:rPr lang="en-US" sz="2400" dirty="0"/>
              <a:t>A household is food secure when it has access to the food needed for a healthy life for all its members (adequate in terms of quality, quantity, and safety and culturally acceptable) and when it is not at undue risk of losing such access.</a:t>
            </a:r>
            <a:endParaRPr lang="en-US" sz="2400" dirty="0" smtClean="0"/>
          </a:p>
          <a:p>
            <a:pPr algn="just">
              <a:lnSpc>
                <a:spcPct val="160000"/>
              </a:lnSpc>
              <a:spcBef>
                <a:spcPts val="0"/>
              </a:spcBef>
            </a:pPr>
            <a:endParaRPr lang="en-US" sz="2400" dirty="0"/>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3</a:t>
            </a:fld>
            <a:endParaRPr lang="en-GB"/>
          </a:p>
        </p:txBody>
      </p:sp>
    </p:spTree>
    <p:extLst>
      <p:ext uri="{BB962C8B-B14F-4D97-AF65-F5344CB8AC3E}">
        <p14:creationId xmlns="" xmlns:p14="http://schemas.microsoft.com/office/powerpoint/2010/main" val="951204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1C3EA6-F5ED-4014-8F76-D7EC1525703D}"/>
              </a:ext>
            </a:extLst>
          </p:cNvPr>
          <p:cNvSpPr>
            <a:spLocks noGrp="1"/>
          </p:cNvSpPr>
          <p:nvPr>
            <p:ph type="title"/>
          </p:nvPr>
        </p:nvSpPr>
        <p:spPr>
          <a:xfrm>
            <a:off x="422908" y="177094"/>
            <a:ext cx="8085773" cy="725733"/>
          </a:xfrm>
        </p:spPr>
        <p:txBody>
          <a:bodyPr>
            <a:normAutofit/>
          </a:bodyPr>
          <a:lstStyle/>
          <a:p>
            <a:r>
              <a:rPr lang="en-GB" sz="24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Main </a:t>
            </a:r>
            <a:r>
              <a:rPr lang="en-GB" sz="2400" b="1" dirty="0" smtClean="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component/ dimensions of </a:t>
            </a:r>
            <a:r>
              <a:rPr lang="en-GB" sz="24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rPr>
              <a:t>food security</a:t>
            </a:r>
          </a:p>
        </p:txBody>
      </p:sp>
      <p:sp>
        <p:nvSpPr>
          <p:cNvPr id="3" name="Date Placeholder 2">
            <a:extLst>
              <a:ext uri="{FF2B5EF4-FFF2-40B4-BE49-F238E27FC236}">
                <a16:creationId xmlns="" xmlns:a16="http://schemas.microsoft.com/office/drawing/2014/main" id="{69B1B71F-A0F3-454D-B609-F3B92185C6C4}"/>
              </a:ext>
            </a:extLst>
          </p:cNvPr>
          <p:cNvSpPr>
            <a:spLocks noGrp="1"/>
          </p:cNvSpPr>
          <p:nvPr>
            <p:ph type="dt" sz="half" idx="10"/>
          </p:nvPr>
        </p:nvSpPr>
        <p:spPr/>
        <p:txBody>
          <a:bodyPr/>
          <a:lstStyle/>
          <a:p>
            <a:fld id="{2951401E-CBB1-4660-AE5B-123521162BCF}" type="datetime1">
              <a:rPr lang="en-GB" smtClean="0"/>
              <a:pPr/>
              <a:t>03/06/2021</a:t>
            </a:fld>
            <a:endParaRPr lang="en-GB"/>
          </a:p>
        </p:txBody>
      </p:sp>
      <p:sp>
        <p:nvSpPr>
          <p:cNvPr id="5" name="Slide Number Placeholder 4">
            <a:extLst>
              <a:ext uri="{FF2B5EF4-FFF2-40B4-BE49-F238E27FC236}">
                <a16:creationId xmlns="" xmlns:a16="http://schemas.microsoft.com/office/drawing/2014/main" id="{B507A3E0-C49D-42DD-9EB0-CE14B7C44D65}"/>
              </a:ext>
            </a:extLst>
          </p:cNvPr>
          <p:cNvSpPr>
            <a:spLocks noGrp="1"/>
          </p:cNvSpPr>
          <p:nvPr>
            <p:ph type="sldNum" sz="quarter" idx="12"/>
          </p:nvPr>
        </p:nvSpPr>
        <p:spPr/>
        <p:txBody>
          <a:bodyPr/>
          <a:lstStyle/>
          <a:p>
            <a:fld id="{8D821964-A48D-447F-81BA-3A762BA9B584}" type="slidenum">
              <a:rPr lang="en-GB" smtClean="0"/>
              <a:pPr/>
              <a:t>4</a:t>
            </a:fld>
            <a:endParaRPr lang="en-GB"/>
          </a:p>
        </p:txBody>
      </p:sp>
      <p:pic>
        <p:nvPicPr>
          <p:cNvPr id="1026" name="Picture 2" descr="https://www196.lunapic.com/editor/working/154324540549684867?2693031640">
            <a:extLst>
              <a:ext uri="{FF2B5EF4-FFF2-40B4-BE49-F238E27FC236}">
                <a16:creationId xmlns="" xmlns:a16="http://schemas.microsoft.com/office/drawing/2014/main" id="{21D471D1-8609-453F-BBA4-CADAF70A979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9179" y="993078"/>
            <a:ext cx="2705102" cy="504825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Diagram 5">
            <a:extLst>
              <a:ext uri="{FF2B5EF4-FFF2-40B4-BE49-F238E27FC236}">
                <a16:creationId xmlns="" xmlns:a16="http://schemas.microsoft.com/office/drawing/2014/main" id="{427E6E97-7CBA-43B7-BC88-B7BF5411C45C}"/>
              </a:ext>
            </a:extLst>
          </p:cNvPr>
          <p:cNvGraphicFramePr/>
          <p:nvPr>
            <p:extLst>
              <p:ext uri="{D42A27DB-BD31-4B8C-83A1-F6EECF244321}">
                <p14:modId xmlns="" xmlns:p14="http://schemas.microsoft.com/office/powerpoint/2010/main" val="4025634847"/>
              </p:ext>
            </p:extLst>
          </p:nvPr>
        </p:nvGraphicFramePr>
        <p:xfrm>
          <a:off x="2759710" y="1143605"/>
          <a:ext cx="6604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80506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477838"/>
          </a:xfrm>
        </p:spPr>
        <p:txBody>
          <a:bodyPr>
            <a:noAutofit/>
          </a:bodyPr>
          <a:lstStyle/>
          <a:p>
            <a:r>
              <a:rPr lang="en-US" sz="2400" b="1" dirty="0">
                <a:latin typeface="Arial Black" pitchFamily="34" charset="0"/>
              </a:rPr>
              <a:t>Food availability</a:t>
            </a:r>
            <a:br>
              <a:rPr lang="en-US" sz="2400" b="1" dirty="0">
                <a:latin typeface="Arial Black" pitchFamily="34" charset="0"/>
              </a:rPr>
            </a:br>
            <a:endParaRPr lang="en-US" sz="2400" dirty="0">
              <a:latin typeface="Arial Black" pitchFamily="34" charset="0"/>
            </a:endParaRPr>
          </a:p>
        </p:txBody>
      </p:sp>
      <p:sp>
        <p:nvSpPr>
          <p:cNvPr id="3" name="Content Placeholder 2"/>
          <p:cNvSpPr>
            <a:spLocks noGrp="1"/>
          </p:cNvSpPr>
          <p:nvPr>
            <p:ph idx="1"/>
          </p:nvPr>
        </p:nvSpPr>
        <p:spPr>
          <a:xfrm>
            <a:off x="681038" y="842965"/>
            <a:ext cx="8786519" cy="5333999"/>
          </a:xfrm>
        </p:spPr>
        <p:txBody>
          <a:bodyPr>
            <a:normAutofit fontScale="92500"/>
          </a:bodyPr>
          <a:lstStyle/>
          <a:p>
            <a:pPr algn="just">
              <a:lnSpc>
                <a:spcPct val="150000"/>
              </a:lnSpc>
            </a:pPr>
            <a:r>
              <a:rPr lang="en-US" sz="2400" b="1" dirty="0"/>
              <a:t>Food </a:t>
            </a:r>
            <a:r>
              <a:rPr lang="en-US" sz="2400" b="1" dirty="0" smtClean="0"/>
              <a:t>availability </a:t>
            </a:r>
            <a:r>
              <a:rPr lang="en-US" sz="2400" dirty="0" smtClean="0"/>
              <a:t>addresses </a:t>
            </a:r>
            <a:r>
              <a:rPr lang="en-US" sz="2400" dirty="0"/>
              <a:t>supply side of the food security and expects sufficient quantities of quality food from domestic agriculture production or import. This is simple mathematical calculation weather the </a:t>
            </a:r>
            <a:r>
              <a:rPr lang="en-US" sz="2400" b="1" dirty="0"/>
              <a:t>food available </a:t>
            </a:r>
            <a:r>
              <a:rPr lang="en-US" sz="2400" dirty="0"/>
              <a:t>in certain </a:t>
            </a:r>
            <a:r>
              <a:rPr lang="en-US" sz="2400" b="1" dirty="0"/>
              <a:t>territory/country is enough to feed the total population in that particular territory</a:t>
            </a:r>
            <a:r>
              <a:rPr lang="en-US" sz="2400" dirty="0"/>
              <a:t> and calculated from the level of local agriculture production at that territory, stock levels and net import/export</a:t>
            </a:r>
            <a:r>
              <a:rPr lang="en-US" sz="2400" dirty="0" smtClean="0"/>
              <a:t>.</a:t>
            </a:r>
          </a:p>
          <a:p>
            <a:pPr algn="just">
              <a:lnSpc>
                <a:spcPct val="150000"/>
              </a:lnSpc>
            </a:pPr>
            <a:r>
              <a:rPr lang="en-US" sz="2400" b="1" dirty="0"/>
              <a:t>This dimension of food security at different levels can be assessed by precipitation record, food balance sheet, food market survey, agricultural production </a:t>
            </a:r>
            <a:r>
              <a:rPr lang="en-US" sz="2400" b="1" dirty="0" smtClean="0"/>
              <a:t>planet</a:t>
            </a:r>
            <a:r>
              <a:rPr lang="en-US" sz="2400" dirty="0"/>
              <a:t> </a:t>
            </a:r>
            <a:r>
              <a:rPr lang="en-US" sz="2400" dirty="0" smtClean="0"/>
              <a:t>etc.</a:t>
            </a:r>
            <a:endParaRPr lang="en-US" sz="2400" dirty="0"/>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5</a:t>
            </a:fld>
            <a:endParaRPr lang="en-GB"/>
          </a:p>
        </p:txBody>
      </p:sp>
    </p:spTree>
    <p:extLst>
      <p:ext uri="{BB962C8B-B14F-4D97-AF65-F5344CB8AC3E}">
        <p14:creationId xmlns="" xmlns:p14="http://schemas.microsoft.com/office/powerpoint/2010/main" val="131270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377825"/>
          </a:xfrm>
        </p:spPr>
        <p:txBody>
          <a:bodyPr>
            <a:noAutofit/>
          </a:bodyPr>
          <a:lstStyle/>
          <a:p>
            <a:r>
              <a:rPr lang="en-US" sz="2400" b="1" dirty="0">
                <a:latin typeface="Arial Black" pitchFamily="34" charset="0"/>
              </a:rPr>
              <a:t>Food access</a:t>
            </a:r>
            <a:br>
              <a:rPr lang="en-US" sz="2400" b="1" dirty="0">
                <a:latin typeface="Arial Black" pitchFamily="34" charset="0"/>
              </a:rPr>
            </a:br>
            <a:endParaRPr lang="en-US" sz="2400" dirty="0">
              <a:latin typeface="Arial Black" pitchFamily="34" charset="0"/>
            </a:endParaRPr>
          </a:p>
        </p:txBody>
      </p:sp>
      <p:sp>
        <p:nvSpPr>
          <p:cNvPr id="3" name="Content Placeholder 2"/>
          <p:cNvSpPr>
            <a:spLocks noGrp="1"/>
          </p:cNvSpPr>
          <p:nvPr>
            <p:ph idx="1"/>
          </p:nvPr>
        </p:nvSpPr>
        <p:spPr>
          <a:xfrm>
            <a:off x="681038" y="684923"/>
            <a:ext cx="8543925" cy="5548313"/>
          </a:xfrm>
        </p:spPr>
        <p:txBody>
          <a:bodyPr>
            <a:normAutofit fontScale="92500" lnSpcReduction="10000"/>
          </a:bodyPr>
          <a:lstStyle/>
          <a:p>
            <a:pPr algn="just">
              <a:lnSpc>
                <a:spcPct val="150000"/>
              </a:lnSpc>
            </a:pPr>
            <a:r>
              <a:rPr lang="en-US" sz="2400" dirty="0">
                <a:latin typeface="Arial" pitchFamily="34" charset="0"/>
                <a:cs typeface="Arial" pitchFamily="34" charset="0"/>
              </a:rPr>
              <a:t>Having sufficient food at national level or at certain territory cannot be taken as the proof that all the household or individuals in the country/territory have enough food to eat</a:t>
            </a:r>
            <a:r>
              <a:rPr lang="en-US" sz="2400" dirty="0" smtClean="0">
                <a:latin typeface="Arial" pitchFamily="34" charset="0"/>
                <a:cs typeface="Arial" pitchFamily="34" charset="0"/>
              </a:rPr>
              <a:t>.</a:t>
            </a:r>
          </a:p>
          <a:p>
            <a:pPr algn="just">
              <a:lnSpc>
                <a:spcPct val="150000"/>
              </a:lnSpc>
            </a:pPr>
            <a:r>
              <a:rPr lang="en-US" sz="2400" dirty="0" smtClean="0">
                <a:latin typeface="Arial" pitchFamily="34" charset="0"/>
                <a:cs typeface="Arial" pitchFamily="34" charset="0"/>
              </a:rPr>
              <a:t> </a:t>
            </a:r>
            <a:r>
              <a:rPr lang="en-US" sz="2400" b="1" dirty="0">
                <a:latin typeface="Arial" pitchFamily="34" charset="0"/>
                <a:cs typeface="Arial" pitchFamily="34" charset="0"/>
              </a:rPr>
              <a:t>Food acc</a:t>
            </a:r>
            <a:r>
              <a:rPr lang="en-US" sz="2400" dirty="0">
                <a:latin typeface="Arial" pitchFamily="34" charset="0"/>
                <a:cs typeface="Arial" pitchFamily="34" charset="0"/>
              </a:rPr>
              <a:t>ess is another dimension of food security which </a:t>
            </a:r>
            <a:r>
              <a:rPr lang="en-US" sz="2400" b="1" dirty="0">
                <a:latin typeface="Arial" pitchFamily="34" charset="0"/>
                <a:cs typeface="Arial" pitchFamily="34" charset="0"/>
              </a:rPr>
              <a:t>encompasses income, expenditure and buying capacity of households or individuals.</a:t>
            </a:r>
            <a:r>
              <a:rPr lang="en-US" sz="2400" dirty="0">
                <a:latin typeface="Arial" pitchFamily="34" charset="0"/>
                <a:cs typeface="Arial" pitchFamily="34" charset="0"/>
              </a:rPr>
              <a:t> Food access addresses whether the households or individuals have enough resources to acquire appropriate quantity of quality foods</a:t>
            </a:r>
            <a:r>
              <a:rPr lang="en-US" sz="2400" dirty="0" smtClean="0">
                <a:latin typeface="Arial" pitchFamily="34" charset="0"/>
                <a:cs typeface="Arial" pitchFamily="34" charset="0"/>
              </a:rPr>
              <a:t>.</a:t>
            </a:r>
          </a:p>
          <a:p>
            <a:pPr algn="just">
              <a:lnSpc>
                <a:spcPct val="150000"/>
              </a:lnSpc>
            </a:pPr>
            <a:r>
              <a:rPr lang="en-US" sz="2400" dirty="0">
                <a:latin typeface="Arial" pitchFamily="34" charset="0"/>
                <a:cs typeface="Arial" pitchFamily="34" charset="0"/>
              </a:rPr>
              <a:t>Some of the </a:t>
            </a:r>
            <a:r>
              <a:rPr lang="en-US" sz="2400" b="1" dirty="0">
                <a:latin typeface="Arial" pitchFamily="34" charset="0"/>
                <a:cs typeface="Arial" pitchFamily="34" charset="0"/>
              </a:rPr>
              <a:t>indicator</a:t>
            </a:r>
            <a:r>
              <a:rPr lang="en-US" sz="2400" dirty="0">
                <a:latin typeface="Arial" pitchFamily="34" charset="0"/>
                <a:cs typeface="Arial" pitchFamily="34" charset="0"/>
              </a:rPr>
              <a:t>s of this dimension at different levels are </a:t>
            </a:r>
            <a:r>
              <a:rPr lang="en-US" sz="2400" b="1" dirty="0">
                <a:latin typeface="Arial" pitchFamily="34" charset="0"/>
                <a:cs typeface="Arial" pitchFamily="34" charset="0"/>
              </a:rPr>
              <a:t>food price, wage rate, per capita food consumption, meal frequency, employment rat</a:t>
            </a:r>
            <a:r>
              <a:rPr lang="en-US" sz="2400" dirty="0">
                <a:latin typeface="Arial" pitchFamily="34" charset="0"/>
                <a:cs typeface="Arial" pitchFamily="34" charset="0"/>
              </a:rPr>
              <a:t>e etc.</a:t>
            </a:r>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6</a:t>
            </a:fld>
            <a:endParaRPr lang="en-GB"/>
          </a:p>
        </p:txBody>
      </p:sp>
    </p:spTree>
    <p:extLst>
      <p:ext uri="{BB962C8B-B14F-4D97-AF65-F5344CB8AC3E}">
        <p14:creationId xmlns="" xmlns:p14="http://schemas.microsoft.com/office/powerpoint/2010/main" val="1153975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Black" pitchFamily="34" charset="0"/>
              </a:rPr>
              <a:t>Food utilization</a:t>
            </a:r>
            <a:br>
              <a:rPr lang="en-US" sz="2400" b="1" dirty="0">
                <a:latin typeface="Arial Black" pitchFamily="34" charset="0"/>
              </a:rPr>
            </a:br>
            <a:endParaRPr lang="en-US" sz="2400" dirty="0">
              <a:latin typeface="Arial Black" pitchFamily="34" charset="0"/>
            </a:endParaRPr>
          </a:p>
        </p:txBody>
      </p:sp>
      <p:sp>
        <p:nvSpPr>
          <p:cNvPr id="3" name="Content Placeholder 2"/>
          <p:cNvSpPr>
            <a:spLocks noGrp="1"/>
          </p:cNvSpPr>
          <p:nvPr>
            <p:ph idx="1"/>
          </p:nvPr>
        </p:nvSpPr>
        <p:spPr>
          <a:xfrm>
            <a:off x="737309" y="1136308"/>
            <a:ext cx="8772451" cy="4351338"/>
          </a:xfrm>
        </p:spPr>
        <p:txBody>
          <a:bodyPr>
            <a:normAutofit fontScale="92500" lnSpcReduction="20000"/>
          </a:bodyPr>
          <a:lstStyle/>
          <a:p>
            <a:pPr algn="just">
              <a:lnSpc>
                <a:spcPct val="150000"/>
              </a:lnSpc>
            </a:pPr>
            <a:r>
              <a:rPr lang="en-US" sz="2400" dirty="0">
                <a:latin typeface="Arial" pitchFamily="34" charset="0"/>
                <a:cs typeface="Arial" pitchFamily="34" charset="0"/>
              </a:rPr>
              <a:t>Food utilization is another </a:t>
            </a:r>
            <a:r>
              <a:rPr lang="en-US" sz="2400" dirty="0" smtClean="0">
                <a:latin typeface="Arial" pitchFamily="34" charset="0"/>
                <a:cs typeface="Arial" pitchFamily="34" charset="0"/>
              </a:rPr>
              <a:t>component of </a:t>
            </a:r>
            <a:r>
              <a:rPr lang="en-US" sz="2400" dirty="0">
                <a:latin typeface="Arial" pitchFamily="34" charset="0"/>
                <a:cs typeface="Arial" pitchFamily="34" charset="0"/>
              </a:rPr>
              <a:t>food security which addresses not only how much food the people eat but also what and how they eat</a:t>
            </a:r>
            <a:r>
              <a:rPr lang="en-US" sz="2400" dirty="0" smtClean="0">
                <a:latin typeface="Arial" pitchFamily="34" charset="0"/>
                <a:cs typeface="Arial" pitchFamily="34" charset="0"/>
              </a:rPr>
              <a:t>.</a:t>
            </a:r>
          </a:p>
          <a:p>
            <a:pPr algn="just">
              <a:lnSpc>
                <a:spcPct val="150000"/>
              </a:lnSpc>
            </a:pPr>
            <a:r>
              <a:rPr lang="en-US" sz="2400" b="1" dirty="0" smtClean="0">
                <a:latin typeface="Arial" pitchFamily="34" charset="0"/>
                <a:cs typeface="Arial" pitchFamily="34" charset="0"/>
              </a:rPr>
              <a:t> </a:t>
            </a:r>
            <a:r>
              <a:rPr lang="en-US" sz="2400" b="1" dirty="0">
                <a:latin typeface="Arial" pitchFamily="34" charset="0"/>
                <a:cs typeface="Arial" pitchFamily="34" charset="0"/>
              </a:rPr>
              <a:t>It also covers the food preparation, intra-household food distribution, water and sanitation and health care practices</a:t>
            </a:r>
            <a:r>
              <a:rPr lang="en-US" sz="2400" dirty="0">
                <a:latin typeface="Arial" pitchFamily="34" charset="0"/>
                <a:cs typeface="Arial" pitchFamily="34" charset="0"/>
              </a:rPr>
              <a:t>. The nutritional outcome of the food eaten by an individual will be appropriate and optimum only when food is prepared/cooked properly, there is adequate diversity of the diet and proper feeding and caring practices are practiced.</a:t>
            </a:r>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7</a:t>
            </a:fld>
            <a:endParaRPr lang="en-GB"/>
          </a:p>
        </p:txBody>
      </p:sp>
    </p:spTree>
    <p:extLst>
      <p:ext uri="{BB962C8B-B14F-4D97-AF65-F5344CB8AC3E}">
        <p14:creationId xmlns="" xmlns:p14="http://schemas.microsoft.com/office/powerpoint/2010/main" val="308791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Black" pitchFamily="34" charset="0"/>
              </a:rPr>
              <a:t>Food utilization</a:t>
            </a:r>
            <a:endParaRPr lang="en-US" sz="2400" dirty="0">
              <a:latin typeface="Arial Black" pitchFamily="34" charset="0"/>
            </a:endParaRPr>
          </a:p>
        </p:txBody>
      </p:sp>
      <p:sp>
        <p:nvSpPr>
          <p:cNvPr id="3" name="Content Placeholder 2"/>
          <p:cNvSpPr>
            <a:spLocks noGrp="1"/>
          </p:cNvSpPr>
          <p:nvPr>
            <p:ph idx="1"/>
          </p:nvPr>
        </p:nvSpPr>
        <p:spPr/>
        <p:txBody>
          <a:bodyPr/>
          <a:lstStyle/>
          <a:p>
            <a:pPr>
              <a:lnSpc>
                <a:spcPct val="150000"/>
              </a:lnSpc>
            </a:pPr>
            <a:r>
              <a:rPr lang="en-US" dirty="0"/>
              <a:t>Some of the </a:t>
            </a:r>
            <a:r>
              <a:rPr lang="en-US" b="1" dirty="0"/>
              <a:t>indicator</a:t>
            </a:r>
            <a:r>
              <a:rPr lang="en-US" dirty="0"/>
              <a:t>s of this dimension Stunting rate, wasting rate, prevention of </a:t>
            </a:r>
            <a:r>
              <a:rPr lang="en-US" dirty="0" err="1"/>
              <a:t>diarrhoeal</a:t>
            </a:r>
            <a:r>
              <a:rPr lang="en-US" dirty="0"/>
              <a:t> diseases, latrine usage, weight-for-age, </a:t>
            </a:r>
            <a:r>
              <a:rPr lang="en-US" dirty="0" err="1"/>
              <a:t>goitre</a:t>
            </a:r>
            <a:r>
              <a:rPr lang="en-US" dirty="0"/>
              <a:t>, </a:t>
            </a:r>
            <a:r>
              <a:rPr lang="en-US" dirty="0" err="1"/>
              <a:t>anaemia</a:t>
            </a:r>
            <a:r>
              <a:rPr lang="en-US" dirty="0"/>
              <a:t>, night blindness etc </a:t>
            </a:r>
            <a:r>
              <a:rPr lang="en-US" dirty="0" smtClean="0"/>
              <a:t>which </a:t>
            </a:r>
            <a:r>
              <a:rPr lang="en-US" dirty="0"/>
              <a:t>can be assessed by demographic and health survey, immunization chart etc.</a:t>
            </a:r>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8</a:t>
            </a:fld>
            <a:endParaRPr lang="en-GB"/>
          </a:p>
        </p:txBody>
      </p:sp>
    </p:spTree>
    <p:extLst>
      <p:ext uri="{BB962C8B-B14F-4D97-AF65-F5344CB8AC3E}">
        <p14:creationId xmlns="" xmlns:p14="http://schemas.microsoft.com/office/powerpoint/2010/main" val="3674144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252582"/>
            <a:ext cx="8543925" cy="507071"/>
          </a:xfrm>
        </p:spPr>
        <p:txBody>
          <a:bodyPr>
            <a:normAutofit/>
          </a:bodyPr>
          <a:lstStyle/>
          <a:p>
            <a:r>
              <a:rPr lang="en-US" sz="2400" b="1" dirty="0" smtClean="0">
                <a:latin typeface="Arial Black" pitchFamily="34" charset="0"/>
              </a:rPr>
              <a:t>Stability</a:t>
            </a:r>
            <a:endParaRPr lang="en-US" sz="2400" dirty="0">
              <a:latin typeface="Arial Black" pitchFamily="34" charset="0"/>
            </a:endParaRPr>
          </a:p>
        </p:txBody>
      </p:sp>
      <p:sp>
        <p:nvSpPr>
          <p:cNvPr id="3" name="Content Placeholder 2"/>
          <p:cNvSpPr>
            <a:spLocks noGrp="1"/>
          </p:cNvSpPr>
          <p:nvPr>
            <p:ph idx="1"/>
          </p:nvPr>
        </p:nvSpPr>
        <p:spPr>
          <a:xfrm>
            <a:off x="492369" y="714253"/>
            <a:ext cx="9101797" cy="5658412"/>
          </a:xfrm>
        </p:spPr>
        <p:txBody>
          <a:bodyPr>
            <a:noAutofit/>
          </a:bodyPr>
          <a:lstStyle/>
          <a:p>
            <a:pPr algn="just">
              <a:lnSpc>
                <a:spcPct val="150000"/>
              </a:lnSpc>
            </a:pPr>
            <a:r>
              <a:rPr lang="en-US" sz="2400" dirty="0">
                <a:latin typeface="Arial" pitchFamily="34" charset="0"/>
                <a:cs typeface="Arial" pitchFamily="34" charset="0"/>
              </a:rPr>
              <a:t>This dimension addresses the </a:t>
            </a:r>
            <a:r>
              <a:rPr lang="en-US" sz="2400" b="1" dirty="0">
                <a:latin typeface="Arial" pitchFamily="34" charset="0"/>
                <a:cs typeface="Arial" pitchFamily="34" charset="0"/>
              </a:rPr>
              <a:t>stability</a:t>
            </a:r>
            <a:r>
              <a:rPr lang="en-US" sz="2400" dirty="0">
                <a:latin typeface="Arial" pitchFamily="34" charset="0"/>
                <a:cs typeface="Arial" pitchFamily="34" charset="0"/>
              </a:rPr>
              <a:t> of </a:t>
            </a:r>
            <a:r>
              <a:rPr lang="en-US" sz="2400" b="1" dirty="0">
                <a:latin typeface="Arial" pitchFamily="34" charset="0"/>
                <a:cs typeface="Arial" pitchFamily="34" charset="0"/>
              </a:rPr>
              <a:t>the other three dimensions over time</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People cannot be considered food secure until they feel so and they do not feel food secure until there is stability of availability, accessibility and proper utilization condition</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algn="just">
              <a:lnSpc>
                <a:spcPct val="150000"/>
              </a:lnSpc>
            </a:pPr>
            <a:r>
              <a:rPr lang="en-US" sz="2400" b="1" dirty="0" smtClean="0">
                <a:latin typeface="Arial" pitchFamily="34" charset="0"/>
                <a:cs typeface="Arial" pitchFamily="34" charset="0"/>
              </a:rPr>
              <a:t>Instability </a:t>
            </a:r>
            <a:r>
              <a:rPr lang="en-US" sz="2400" b="1" dirty="0">
                <a:latin typeface="Arial" pitchFamily="34" charset="0"/>
                <a:cs typeface="Arial" pitchFamily="34" charset="0"/>
              </a:rPr>
              <a:t>of market price of staple food and inadequate risk baring capacity of the people in the case of adverse condition (e.g. natural disaster, unexpected weather </a:t>
            </a:r>
            <a:r>
              <a:rPr lang="en-US" sz="2400" dirty="0">
                <a:latin typeface="Arial" pitchFamily="34" charset="0"/>
                <a:cs typeface="Arial" pitchFamily="34" charset="0"/>
              </a:rPr>
              <a:t>etc), political instability and unemployment are the </a:t>
            </a:r>
            <a:r>
              <a:rPr lang="en-US" sz="2400" b="1" dirty="0">
                <a:solidFill>
                  <a:srgbClr val="FF0000"/>
                </a:solidFill>
                <a:latin typeface="Arial" pitchFamily="34" charset="0"/>
                <a:cs typeface="Arial" pitchFamily="34" charset="0"/>
              </a:rPr>
              <a:t>major factors </a:t>
            </a:r>
            <a:r>
              <a:rPr lang="en-US" sz="2400" dirty="0">
                <a:latin typeface="Arial" pitchFamily="34" charset="0"/>
                <a:cs typeface="Arial" pitchFamily="34" charset="0"/>
              </a:rPr>
              <a:t>affecting stability of the dimensions of food security.</a:t>
            </a:r>
          </a:p>
        </p:txBody>
      </p:sp>
      <p:sp>
        <p:nvSpPr>
          <p:cNvPr id="4" name="Date Placeholder 3"/>
          <p:cNvSpPr>
            <a:spLocks noGrp="1"/>
          </p:cNvSpPr>
          <p:nvPr>
            <p:ph type="dt" sz="half" idx="10"/>
          </p:nvPr>
        </p:nvSpPr>
        <p:spPr/>
        <p:txBody>
          <a:bodyPr/>
          <a:lstStyle/>
          <a:p>
            <a:fld id="{B81AFE7C-668B-451D-8D6A-D7D9D983C8A9}" type="datetime1">
              <a:rPr lang="en-GB" smtClean="0"/>
              <a:pPr/>
              <a:t>03/06/2021</a:t>
            </a:fld>
            <a:endParaRPr lang="en-GB"/>
          </a:p>
        </p:txBody>
      </p:sp>
      <p:sp>
        <p:nvSpPr>
          <p:cNvPr id="5" name="Slide Number Placeholder 4"/>
          <p:cNvSpPr>
            <a:spLocks noGrp="1"/>
          </p:cNvSpPr>
          <p:nvPr>
            <p:ph type="sldNum" sz="quarter" idx="12"/>
          </p:nvPr>
        </p:nvSpPr>
        <p:spPr/>
        <p:txBody>
          <a:bodyPr/>
          <a:lstStyle/>
          <a:p>
            <a:fld id="{8D821964-A48D-447F-81BA-3A762BA9B584}" type="slidenum">
              <a:rPr lang="en-GB" smtClean="0"/>
              <a:pPr/>
              <a:t>9</a:t>
            </a:fld>
            <a:endParaRPr lang="en-GB"/>
          </a:p>
        </p:txBody>
      </p:sp>
    </p:spTree>
    <p:extLst>
      <p:ext uri="{BB962C8B-B14F-4D97-AF65-F5344CB8AC3E}">
        <p14:creationId xmlns="" xmlns:p14="http://schemas.microsoft.com/office/powerpoint/2010/main" val="119102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1525</TotalTime>
  <Words>1097</Words>
  <Application>Microsoft Office PowerPoint</Application>
  <PresentationFormat>A4 Paper (210x297 mm)</PresentationFormat>
  <Paragraphs>123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Food security </vt:lpstr>
      <vt:lpstr>What is food security?</vt:lpstr>
      <vt:lpstr>Community  &amp; household Food Security</vt:lpstr>
      <vt:lpstr>Main component/ dimensions of food security</vt:lpstr>
      <vt:lpstr>Food availability </vt:lpstr>
      <vt:lpstr>Food access </vt:lpstr>
      <vt:lpstr>Food utilization </vt:lpstr>
      <vt:lpstr>Food utilization</vt:lpstr>
      <vt:lpstr>Stability</vt:lpstr>
      <vt:lpstr>Stability</vt:lpstr>
      <vt:lpstr>Slide 11</vt:lpstr>
      <vt:lpstr>Food insecurity</vt:lpstr>
      <vt:lpstr>Who are food insecure? </vt:lpstr>
      <vt:lpstr>Types of Food Insecurity</vt:lpstr>
      <vt:lpstr>Causes and  factors affecting      food insecurity</vt:lpstr>
      <vt:lpstr>Causes and  factors affecting food insecurity (cont..)</vt:lpstr>
      <vt:lpstr>Causes and  factors affecting food insecurity</vt:lpstr>
      <vt:lpstr>Causes and  factors affecting food insecurity [Cont.]</vt:lpstr>
      <vt:lpstr>Government Initiative: </vt:lpstr>
      <vt:lpstr>Government Initiative: </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food security?</dc:title>
  <dc:creator>shahanaj parvin</dc:creator>
  <cp:lastModifiedBy>Adib</cp:lastModifiedBy>
  <cp:revision>96</cp:revision>
  <dcterms:created xsi:type="dcterms:W3CDTF">2018-11-23T15:03:44Z</dcterms:created>
  <dcterms:modified xsi:type="dcterms:W3CDTF">2021-06-04T04:32:37Z</dcterms:modified>
</cp:coreProperties>
</file>