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87" r:id="rId3"/>
    <p:sldId id="262" r:id="rId4"/>
    <p:sldId id="291" r:id="rId5"/>
    <p:sldId id="288" r:id="rId6"/>
    <p:sldId id="263" r:id="rId7"/>
    <p:sldId id="264" r:id="rId8"/>
    <p:sldId id="292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B4B9B-31E2-4A38-B7B0-F12201FF8430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E7201-5EC7-4E46-AA29-6629E01C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-zY_xfPjT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_XKw25nG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Garments Dyeing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191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Garments dyeing machines are classified into two groups:</a:t>
            </a:r>
          </a:p>
          <a:p>
            <a:pPr algn="just">
              <a:buNone/>
            </a:pPr>
            <a:endParaRPr lang="en-US" dirty="0" smtClean="0"/>
          </a:p>
          <a:p>
            <a:pPr lvl="0" algn="just">
              <a:buNone/>
            </a:pPr>
            <a:r>
              <a:rPr lang="en-US" b="1" dirty="0" smtClean="0"/>
              <a:t>a) Pedal </a:t>
            </a:r>
            <a:r>
              <a:rPr lang="en-US" dirty="0" smtClean="0"/>
              <a:t>dyeing machine</a:t>
            </a:r>
          </a:p>
          <a:p>
            <a:pPr lvl="0" algn="just">
              <a:buNone/>
            </a:pPr>
            <a:r>
              <a:rPr lang="en-US" b="1" dirty="0" smtClean="0"/>
              <a:t>b) Rotary</a:t>
            </a:r>
            <a:r>
              <a:rPr lang="en-US" dirty="0" smtClean="0"/>
              <a:t> dyeing machine</a:t>
            </a:r>
          </a:p>
          <a:p>
            <a:pPr lvl="0" algn="just">
              <a:buNone/>
            </a:pPr>
            <a:endParaRPr lang="en-US" dirty="0" smtClean="0"/>
          </a:p>
          <a:p>
            <a:pPr marL="514350" lvl="0" indent="-514350" algn="just">
              <a:buAutoNum type="alphaLcParenR"/>
            </a:pPr>
            <a:r>
              <a:rPr lang="en-US" b="1" dirty="0" smtClean="0">
                <a:solidFill>
                  <a:srgbClr val="7030A0"/>
                </a:solidFill>
              </a:rPr>
              <a:t>Pedal dyeing machine:</a:t>
            </a:r>
          </a:p>
          <a:p>
            <a:pPr algn="just"/>
            <a:r>
              <a:rPr lang="en-US" b="1" dirty="0" smtClean="0"/>
              <a:t>First and oldest type </a:t>
            </a:r>
            <a:r>
              <a:rPr lang="en-US" dirty="0" smtClean="0"/>
              <a:t>machine. </a:t>
            </a:r>
          </a:p>
          <a:p>
            <a:pPr algn="just"/>
            <a:r>
              <a:rPr lang="en-US" b="1" dirty="0" smtClean="0"/>
              <a:t>Two types that is overhead pedal type and side pedal type.</a:t>
            </a:r>
          </a:p>
          <a:p>
            <a:pPr algn="just"/>
            <a:r>
              <a:rPr lang="en-US" dirty="0" smtClean="0"/>
              <a:t>Generally used for </a:t>
            </a:r>
            <a:r>
              <a:rPr lang="en-US" b="1" dirty="0" smtClean="0"/>
              <a:t>woolen knit </a:t>
            </a:r>
            <a:r>
              <a:rPr lang="en-US" dirty="0" smtClean="0"/>
              <a:t>wear. </a:t>
            </a:r>
          </a:p>
          <a:p>
            <a:pPr algn="just"/>
            <a:r>
              <a:rPr lang="en-US" dirty="0" smtClean="0"/>
              <a:t>Dyeing </a:t>
            </a:r>
            <a:r>
              <a:rPr lang="en-US" b="1" dirty="0" smtClean="0"/>
              <a:t>cost is higher </a:t>
            </a:r>
            <a:r>
              <a:rPr lang="en-US" dirty="0" smtClean="0"/>
              <a:t>due to </a:t>
            </a:r>
            <a:r>
              <a:rPr lang="en-US" b="1" dirty="0" smtClean="0"/>
              <a:t>manual operation, higher labor load, manual loading-unloading, chemical feeding.</a:t>
            </a:r>
            <a:endParaRPr lang="en-US" dirty="0" smtClean="0"/>
          </a:p>
          <a:p>
            <a:pPr algn="just"/>
            <a:r>
              <a:rPr lang="en-US" b="1" dirty="0" smtClean="0"/>
              <a:t>Not used in Bangladesh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 descr="https://image.slidesharecdn.com/garmentsdyingmachine-140315095658-phpapp01/95/garments-dying-machine-13-638.jpg?cb=1394877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800600"/>
            <a:ext cx="4095750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b) Rotary dyeing machine:</a:t>
            </a:r>
          </a:p>
          <a:p>
            <a:pPr algn="just"/>
            <a:r>
              <a:rPr lang="en-US" b="1" dirty="0" smtClean="0"/>
              <a:t>Modified</a:t>
            </a:r>
            <a:r>
              <a:rPr lang="en-US" dirty="0" smtClean="0"/>
              <a:t> version of pedal type.</a:t>
            </a:r>
          </a:p>
          <a:p>
            <a:pPr algn="just"/>
            <a:r>
              <a:rPr lang="en-US" dirty="0" smtClean="0"/>
              <a:t>Classified into </a:t>
            </a:r>
            <a:r>
              <a:rPr lang="en-US" b="1" dirty="0" smtClean="0"/>
              <a:t>two types: </a:t>
            </a:r>
          </a:p>
          <a:p>
            <a:pPr algn="just">
              <a:buNone/>
            </a:pPr>
            <a:r>
              <a:rPr lang="en-US" dirty="0" smtClean="0"/>
              <a:t>    (</a:t>
            </a:r>
            <a:r>
              <a:rPr lang="en-US" dirty="0" err="1" smtClean="0"/>
              <a:t>i</a:t>
            </a:r>
            <a:r>
              <a:rPr lang="en-US" dirty="0" smtClean="0"/>
              <a:t>) Normal atmospheric pressure type (Less than 100 degrees)</a:t>
            </a:r>
          </a:p>
          <a:p>
            <a:pPr algn="just">
              <a:buNone/>
            </a:pPr>
            <a:r>
              <a:rPr lang="en-US" dirty="0" smtClean="0"/>
              <a:t>    (ii)High temperature type (more than 100 degrees dyeing temperature).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fontScale="25000" lnSpcReduction="20000"/>
          </a:bodyPr>
          <a:lstStyle/>
          <a:p>
            <a:pPr lvl="0" algn="just">
              <a:buNone/>
            </a:pPr>
            <a:r>
              <a:rPr lang="en-US" sz="7600" b="1" dirty="0" smtClean="0">
                <a:hlinkClick r:id="rId2"/>
              </a:rPr>
              <a:t>Atmospheric Pressure Rotary Garments Dyeing Machine:</a:t>
            </a:r>
            <a:endParaRPr lang="en-US" sz="7600" b="1" dirty="0" smtClean="0"/>
          </a:p>
          <a:p>
            <a:pPr algn="just"/>
            <a:endParaRPr lang="en-US" sz="7600" b="1" dirty="0" smtClean="0"/>
          </a:p>
          <a:p>
            <a:pPr algn="just"/>
            <a:r>
              <a:rPr lang="en-US" sz="7200" b="1" dirty="0" smtClean="0"/>
              <a:t>Widely used in Bangladesh</a:t>
            </a:r>
            <a:r>
              <a:rPr lang="en-US" sz="7200" dirty="0" smtClean="0"/>
              <a:t>.</a:t>
            </a:r>
          </a:p>
          <a:p>
            <a:pPr algn="just"/>
            <a:endParaRPr lang="en-US" sz="7200" dirty="0" smtClean="0"/>
          </a:p>
          <a:p>
            <a:pPr algn="just"/>
            <a:r>
              <a:rPr lang="en-US" sz="7200" dirty="0" smtClean="0"/>
              <a:t>Made of </a:t>
            </a:r>
            <a:r>
              <a:rPr lang="en-US" sz="7200" b="1" dirty="0" smtClean="0"/>
              <a:t>stainless steel</a:t>
            </a:r>
            <a:r>
              <a:rPr lang="en-US" sz="7200" dirty="0" smtClean="0"/>
              <a:t>. There are </a:t>
            </a:r>
            <a:r>
              <a:rPr lang="en-US" sz="7200" b="1" dirty="0" smtClean="0"/>
              <a:t>two stainless steel cylinders one inside the other. </a:t>
            </a:r>
          </a:p>
          <a:p>
            <a:pPr algn="just"/>
            <a:endParaRPr lang="en-US" sz="7200" b="1" dirty="0" smtClean="0"/>
          </a:p>
          <a:p>
            <a:pPr algn="just"/>
            <a:r>
              <a:rPr lang="en-US" sz="7200" dirty="0" smtClean="0"/>
              <a:t>Outer cylinder is solid and </a:t>
            </a:r>
            <a:r>
              <a:rPr lang="en-US" sz="7200" b="1" dirty="0" smtClean="0"/>
              <a:t>has two sliding doors like microbus at the upper middle half position of the cylinder. </a:t>
            </a:r>
          </a:p>
          <a:p>
            <a:pPr algn="just"/>
            <a:endParaRPr lang="en-US" sz="7200" b="1" dirty="0" smtClean="0"/>
          </a:p>
          <a:p>
            <a:pPr algn="just"/>
            <a:r>
              <a:rPr lang="en-US" sz="7200" dirty="0" smtClean="0"/>
              <a:t>The </a:t>
            </a:r>
            <a:r>
              <a:rPr lang="en-US" sz="7200" b="1" dirty="0" smtClean="0"/>
              <a:t>cylinder is fixed on the machine frame and t</a:t>
            </a:r>
            <a:r>
              <a:rPr lang="en-US" sz="7200" dirty="0" smtClean="0"/>
              <a:t>he machine frame is fixed on the floor </a:t>
            </a:r>
            <a:r>
              <a:rPr lang="en-US" sz="7200" b="1" dirty="0" smtClean="0"/>
              <a:t>to avoid jerking </a:t>
            </a:r>
            <a:r>
              <a:rPr lang="en-US" sz="7200" dirty="0" smtClean="0"/>
              <a:t>during operation. </a:t>
            </a:r>
          </a:p>
          <a:p>
            <a:pPr algn="just"/>
            <a:endParaRPr lang="en-US" sz="7200" dirty="0" smtClean="0"/>
          </a:p>
          <a:p>
            <a:pPr algn="just"/>
            <a:r>
              <a:rPr lang="en-US" sz="7200" b="1" dirty="0" smtClean="0"/>
              <a:t>Also two chemical dosing doors </a:t>
            </a:r>
            <a:r>
              <a:rPr lang="en-US" sz="7200" dirty="0" smtClean="0"/>
              <a:t>on the sliding doors for further chemical addition.</a:t>
            </a:r>
          </a:p>
          <a:p>
            <a:pPr algn="just"/>
            <a:endParaRPr lang="en-US" sz="7200" dirty="0" smtClean="0"/>
          </a:p>
          <a:p>
            <a:r>
              <a:rPr lang="en-US" sz="7200" b="1" dirty="0" smtClean="0"/>
              <a:t>Inner stainless steel cylinder is perforated having two stainless steel side shafts</a:t>
            </a:r>
            <a:r>
              <a:rPr lang="en-US" sz="7200" dirty="0" smtClean="0"/>
              <a:t>. </a:t>
            </a:r>
          </a:p>
          <a:p>
            <a:endParaRPr lang="en-US" sz="7200" dirty="0" smtClean="0"/>
          </a:p>
          <a:p>
            <a:r>
              <a:rPr lang="en-US" sz="7200" dirty="0" smtClean="0"/>
              <a:t>The side shafts are fixed with the machine frame through ball bearing. </a:t>
            </a:r>
          </a:p>
          <a:p>
            <a:endParaRPr lang="en-US" sz="7200" dirty="0" smtClean="0"/>
          </a:p>
          <a:p>
            <a:r>
              <a:rPr lang="en-US" sz="7200" b="1" dirty="0" smtClean="0"/>
              <a:t>Two machine pulley </a:t>
            </a:r>
            <a:r>
              <a:rPr lang="en-US" sz="7200" dirty="0" smtClean="0"/>
              <a:t>is fixed on the two side of the side shafts. </a:t>
            </a:r>
          </a:p>
          <a:p>
            <a:pPr algn="just"/>
            <a:endParaRPr lang="en-US" sz="6800" dirty="0" smtClean="0"/>
          </a:p>
          <a:p>
            <a:pPr algn="just">
              <a:buNone/>
            </a:pPr>
            <a:endParaRPr lang="en-US" sz="6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1506" name="Picture 2" descr="https://sc01.alicdn.com/kf/HTB19a3FaqagSKJjy0Faq6z0dpX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8534400" cy="3429000"/>
          </a:xfrm>
          <a:prstGeom prst="rect">
            <a:avLst/>
          </a:prstGeom>
          <a:noFill/>
        </p:spPr>
      </p:pic>
      <p:pic>
        <p:nvPicPr>
          <p:cNvPr id="21508" name="Picture 4" descr="https://1.bp.blogspot.com/-NTMJaajx9rM/VHV1widOfoI/AAAAAAAAUEo/0MTRbGTktjs/s1600/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962400"/>
            <a:ext cx="8686800" cy="2724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By the help of two </a:t>
            </a:r>
            <a:r>
              <a:rPr lang="en-US" b="1" dirty="0" smtClean="0"/>
              <a:t>big high power motor &amp; motor pulley</a:t>
            </a:r>
            <a:r>
              <a:rPr lang="en-US" dirty="0" smtClean="0"/>
              <a:t>, the machine pulley is rotated. </a:t>
            </a:r>
          </a:p>
          <a:p>
            <a:endParaRPr lang="en-US" dirty="0" smtClean="0"/>
          </a:p>
          <a:p>
            <a:r>
              <a:rPr lang="en-US" dirty="0" smtClean="0"/>
              <a:t>As a result </a:t>
            </a:r>
            <a:r>
              <a:rPr lang="en-US" b="1" dirty="0" smtClean="0"/>
              <a:t>the inner perforated cylinder can rotate freely </a:t>
            </a:r>
            <a:r>
              <a:rPr lang="en-US" dirty="0" smtClean="0"/>
              <a:t>inside outer cylinder. </a:t>
            </a:r>
          </a:p>
          <a:p>
            <a:endParaRPr lang="en-US" dirty="0" smtClean="0"/>
          </a:p>
          <a:p>
            <a:r>
              <a:rPr lang="en-US" dirty="0" smtClean="0"/>
              <a:t>Inner cylinder has </a:t>
            </a:r>
            <a:r>
              <a:rPr lang="en-US" b="1" dirty="0" smtClean="0"/>
              <a:t>two spring loaded doors</a:t>
            </a:r>
            <a:r>
              <a:rPr lang="en-US" dirty="0" smtClean="0"/>
              <a:t>. The doors of both cylinder is </a:t>
            </a:r>
            <a:r>
              <a:rPr lang="en-US" b="1" dirty="0" smtClean="0"/>
              <a:t>aligned to the same position </a:t>
            </a:r>
            <a:r>
              <a:rPr lang="en-US" dirty="0" smtClean="0"/>
              <a:t>to load and unload garments.</a:t>
            </a:r>
          </a:p>
          <a:p>
            <a:endParaRPr lang="en-US" dirty="0" smtClean="0"/>
          </a:p>
          <a:p>
            <a:r>
              <a:rPr lang="en-US" dirty="0" smtClean="0"/>
              <a:t>The inner cylinder can be rotated </a:t>
            </a:r>
            <a:r>
              <a:rPr lang="en-US" b="1" dirty="0" smtClean="0"/>
              <a:t>at 5 to 35 rpm </a:t>
            </a:r>
            <a:r>
              <a:rPr lang="en-US" dirty="0" smtClean="0"/>
              <a:t>through control panel.</a:t>
            </a:r>
          </a:p>
          <a:p>
            <a:endParaRPr lang="en-US" dirty="0" smtClean="0"/>
          </a:p>
          <a:p>
            <a:r>
              <a:rPr lang="en-US" dirty="0" smtClean="0"/>
              <a:t>The rotation of the inner cylinder is controlled </a:t>
            </a:r>
            <a:r>
              <a:rPr lang="en-US" b="1" dirty="0" smtClean="0"/>
              <a:t>for clock-wise and anti-clockwise direction</a:t>
            </a:r>
            <a:r>
              <a:rPr lang="en-US" dirty="0" smtClean="0"/>
              <a:t> by reversal driving unit .</a:t>
            </a:r>
          </a:p>
          <a:p>
            <a:endParaRPr lang="en-US" dirty="0" smtClean="0"/>
          </a:p>
          <a:p>
            <a:r>
              <a:rPr lang="en-US" dirty="0" smtClean="0"/>
              <a:t>The dual direction movement is used </a:t>
            </a:r>
            <a:r>
              <a:rPr lang="en-US" b="1" dirty="0" smtClean="0"/>
              <a:t>to avoid roping affect</a:t>
            </a:r>
            <a:r>
              <a:rPr lang="en-US" dirty="0" smtClean="0"/>
              <a:t> of the garments.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There are </a:t>
            </a:r>
            <a:r>
              <a:rPr lang="en-US" b="1" dirty="0" smtClean="0"/>
              <a:t>three to four inches gap </a:t>
            </a:r>
            <a:r>
              <a:rPr lang="en-US" dirty="0" smtClean="0"/>
              <a:t>between the inner and outer cylinder. A solid steam pipe is situated between the gap. 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Dyeing temperature </a:t>
            </a:r>
            <a:r>
              <a:rPr lang="en-US" dirty="0" smtClean="0"/>
              <a:t>is controlled by a </a:t>
            </a:r>
            <a:r>
              <a:rPr lang="en-US" b="1" dirty="0" smtClean="0"/>
              <a:t>dial &amp; indicator.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Garments movement is for </a:t>
            </a:r>
            <a:r>
              <a:rPr lang="en-US" b="1" dirty="0" smtClean="0"/>
              <a:t>three triangular shape bars </a:t>
            </a:r>
            <a:r>
              <a:rPr lang="en-US" dirty="0" smtClean="0"/>
              <a:t>in inner cylinder.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From </a:t>
            </a:r>
            <a:r>
              <a:rPr lang="en-US" b="1" dirty="0" smtClean="0"/>
              <a:t>water tank a water pipe </a:t>
            </a:r>
            <a:r>
              <a:rPr lang="en-US" dirty="0" smtClean="0"/>
              <a:t>is connected in bottom of outer cylinder.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automatically stops after time with </a:t>
            </a:r>
            <a:r>
              <a:rPr lang="en-US" b="1" dirty="0" smtClean="0"/>
              <a:t>alarm sound </a:t>
            </a:r>
            <a:r>
              <a:rPr lang="en-US" dirty="0" smtClean="0"/>
              <a:t>to attract the attention.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capacity of the dyeing machine is </a:t>
            </a:r>
            <a:r>
              <a:rPr lang="en-US" b="1" dirty="0" smtClean="0"/>
              <a:t>60 kg to 500 </a:t>
            </a:r>
            <a:r>
              <a:rPr lang="en-US" dirty="0" smtClean="0"/>
              <a:t>kg.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sz="1900" b="1" dirty="0" smtClean="0">
                <a:hlinkClick r:id="rId2"/>
              </a:rPr>
              <a:t>High Temperature Rotary Garments Dyeing Machine:</a:t>
            </a:r>
            <a:endParaRPr lang="en-US" sz="1900" b="1" dirty="0" smtClean="0"/>
          </a:p>
          <a:p>
            <a:pPr lvl="0">
              <a:buNone/>
            </a:pPr>
            <a:endParaRPr lang="en-US" sz="1900" b="1" dirty="0" smtClean="0"/>
          </a:p>
          <a:p>
            <a:r>
              <a:rPr lang="en-US" sz="1900" b="1" dirty="0" smtClean="0"/>
              <a:t>Modified and latest version</a:t>
            </a:r>
            <a:r>
              <a:rPr lang="en-US" sz="1900" dirty="0" smtClean="0"/>
              <a:t> of normal atmospheric pressure type.</a:t>
            </a:r>
          </a:p>
          <a:p>
            <a:endParaRPr lang="en-US" sz="1900" dirty="0" smtClean="0"/>
          </a:p>
          <a:p>
            <a:r>
              <a:rPr lang="en-US" sz="1900" dirty="0" smtClean="0"/>
              <a:t>Controlled by </a:t>
            </a:r>
            <a:r>
              <a:rPr lang="en-US" sz="1900" b="1" dirty="0" smtClean="0"/>
              <a:t>microprocessor</a:t>
            </a:r>
            <a:r>
              <a:rPr lang="en-US" sz="1900" dirty="0" smtClean="0"/>
              <a:t> which is presently used in Bangladesh. </a:t>
            </a:r>
          </a:p>
          <a:p>
            <a:endParaRPr lang="en-US" sz="1900" dirty="0" smtClean="0"/>
          </a:p>
          <a:p>
            <a:pPr lvl="0"/>
            <a:r>
              <a:rPr lang="en-US" sz="1900" dirty="0" smtClean="0"/>
              <a:t>Very </a:t>
            </a:r>
            <a:r>
              <a:rPr lang="en-US" sz="1900" b="1" dirty="0" smtClean="0"/>
              <a:t>big central door facilitates for </a:t>
            </a:r>
            <a:r>
              <a:rPr lang="en-US" sz="1900" dirty="0" smtClean="0"/>
              <a:t>materials loading and unloading mechanically.</a:t>
            </a:r>
          </a:p>
          <a:p>
            <a:pPr lvl="0"/>
            <a:endParaRPr lang="en-US" sz="1900" dirty="0" smtClean="0"/>
          </a:p>
          <a:p>
            <a:pPr lvl="0"/>
            <a:r>
              <a:rPr lang="en-US" sz="1900" b="1" dirty="0" smtClean="0"/>
              <a:t>Light machine structure facilitates high speed </a:t>
            </a:r>
            <a:r>
              <a:rPr lang="en-US" sz="1900" dirty="0" smtClean="0"/>
              <a:t>running with safe balance.</a:t>
            </a:r>
          </a:p>
          <a:p>
            <a:pPr lvl="0"/>
            <a:endParaRPr lang="en-US" sz="1900" dirty="0" smtClean="0"/>
          </a:p>
          <a:p>
            <a:pPr lvl="0"/>
            <a:r>
              <a:rPr lang="en-US" sz="1900" b="1" dirty="0" smtClean="0"/>
              <a:t>Simple A/C drive and A/C converter facilitate 5 to 35 rpm</a:t>
            </a:r>
            <a:r>
              <a:rPr lang="en-US" sz="1900" dirty="0" smtClean="0"/>
              <a:t>.</a:t>
            </a:r>
          </a:p>
          <a:p>
            <a:pPr lvl="0"/>
            <a:endParaRPr lang="en-US" sz="1900" dirty="0" smtClean="0"/>
          </a:p>
          <a:p>
            <a:pPr lvl="0"/>
            <a:r>
              <a:rPr lang="en-US" sz="1900" b="1" dirty="0" smtClean="0"/>
              <a:t>Additional two chemical tanks </a:t>
            </a:r>
            <a:r>
              <a:rPr lang="en-US" sz="1900" dirty="0" smtClean="0"/>
              <a:t>may be attached for auto dozing of dyes and chemicals.</a:t>
            </a:r>
          </a:p>
          <a:p>
            <a:pPr lvl="0"/>
            <a:endParaRPr lang="en-US" sz="1900" dirty="0" smtClean="0"/>
          </a:p>
          <a:p>
            <a:pPr lvl="0"/>
            <a:r>
              <a:rPr lang="en-US" sz="1900" b="1" dirty="0" smtClean="0"/>
              <a:t>Separate liquor circulating pump</a:t>
            </a:r>
            <a:r>
              <a:rPr lang="en-US" sz="1900" dirty="0" smtClean="0"/>
              <a:t>, </a:t>
            </a:r>
            <a:r>
              <a:rPr lang="en-US" sz="1900" b="1" dirty="0" smtClean="0"/>
              <a:t>heater and filter facilitates additional liquor circulation and hence better quality of dyeing.</a:t>
            </a:r>
          </a:p>
          <a:p>
            <a:pPr lvl="0"/>
            <a:endParaRPr lang="en-US" sz="1900" b="1" dirty="0" smtClean="0"/>
          </a:p>
          <a:p>
            <a:pPr lvl="0"/>
            <a:r>
              <a:rPr lang="en-US" sz="1900" dirty="0" smtClean="0"/>
              <a:t>Available </a:t>
            </a:r>
            <a:r>
              <a:rPr lang="en-US" sz="1900" b="1" dirty="0" smtClean="0"/>
              <a:t>built in form hence less risk of installation and running problem.</a:t>
            </a:r>
          </a:p>
          <a:p>
            <a:pPr lvl="0"/>
            <a:endParaRPr lang="en-US" sz="1900" b="1" dirty="0" smtClean="0"/>
          </a:p>
          <a:p>
            <a:r>
              <a:rPr lang="en-US" sz="1900" dirty="0" smtClean="0"/>
              <a:t>Fully </a:t>
            </a:r>
            <a:r>
              <a:rPr lang="en-US" sz="1900" b="1" dirty="0" smtClean="0"/>
              <a:t>programmable </a:t>
            </a:r>
            <a:r>
              <a:rPr lang="en-US" sz="1900" dirty="0" smtClean="0"/>
              <a:t>up </a:t>
            </a:r>
            <a:r>
              <a:rPr lang="en-US" sz="1900" b="1" dirty="0" smtClean="0"/>
              <a:t>to 200 dyeing program can be saved &amp; reused.</a:t>
            </a:r>
            <a:endParaRPr lang="en-US"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2530" name="Picture 2" descr="https://www.iigm.in/Uploads/ProductImage/Industries/G1%20LD1%20LJ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6106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096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Basic principle of garments dyeing with hot brand reactive dyes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32500" lnSpcReduction="20000"/>
          </a:bodyPr>
          <a:lstStyle/>
          <a:p>
            <a:pPr lvl="0" algn="just" hangingPunct="0"/>
            <a:r>
              <a:rPr lang="en-US" sz="4500" dirty="0" smtClean="0"/>
              <a:t>At first load </a:t>
            </a:r>
            <a:r>
              <a:rPr lang="en-US" sz="4500" b="1" dirty="0" smtClean="0"/>
              <a:t>hot water and add salt, lubricant, sequestering agent </a:t>
            </a:r>
            <a:r>
              <a:rPr lang="en-US" sz="4500" dirty="0" smtClean="0"/>
              <a:t>and maintain </a:t>
            </a:r>
            <a:r>
              <a:rPr lang="en-US" sz="4500" b="1" dirty="0" smtClean="0"/>
              <a:t>ph at 7. </a:t>
            </a:r>
          </a:p>
          <a:p>
            <a:pPr lvl="0" algn="just" hangingPunct="0"/>
            <a:endParaRPr lang="en-US" sz="4500" b="1" dirty="0" smtClean="0"/>
          </a:p>
          <a:p>
            <a:pPr lvl="0" algn="just" hangingPunct="0"/>
            <a:r>
              <a:rPr lang="en-US" sz="4500" dirty="0" smtClean="0"/>
              <a:t>Then </a:t>
            </a:r>
            <a:r>
              <a:rPr lang="en-US" sz="4500" b="1" dirty="0" smtClean="0"/>
              <a:t>load</a:t>
            </a:r>
            <a:r>
              <a:rPr lang="en-US" sz="4500" dirty="0" smtClean="0"/>
              <a:t> garments and start machine. 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b="1" dirty="0" smtClean="0"/>
              <a:t>Raise</a:t>
            </a:r>
            <a:r>
              <a:rPr lang="en-US" sz="4500" dirty="0" smtClean="0"/>
              <a:t> the temperature of the dye bath </a:t>
            </a:r>
            <a:r>
              <a:rPr lang="en-US" sz="4500" b="1" dirty="0" smtClean="0"/>
              <a:t>to 80°c with in 30mins</a:t>
            </a:r>
            <a:r>
              <a:rPr lang="en-US" sz="4500" dirty="0" smtClean="0"/>
              <a:t>. 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b="1" dirty="0" smtClean="0"/>
              <a:t>After 5 </a:t>
            </a:r>
            <a:r>
              <a:rPr lang="en-US" sz="4500" b="1" dirty="0" err="1" smtClean="0"/>
              <a:t>mins</a:t>
            </a:r>
            <a:r>
              <a:rPr lang="en-US" sz="4500" b="1" dirty="0" smtClean="0"/>
              <a:t> </a:t>
            </a:r>
            <a:r>
              <a:rPr lang="en-US" sz="4500" dirty="0" smtClean="0"/>
              <a:t>at 80°c, </a:t>
            </a:r>
            <a:r>
              <a:rPr lang="en-US" sz="4500" b="1" dirty="0" smtClean="0"/>
              <a:t>add dye within 15 </a:t>
            </a:r>
            <a:r>
              <a:rPr lang="en-US" sz="4500" b="1" dirty="0" err="1" smtClean="0"/>
              <a:t>mins</a:t>
            </a:r>
            <a:r>
              <a:rPr lang="en-US" sz="4500" b="1" dirty="0" smtClean="0"/>
              <a:t> </a:t>
            </a:r>
            <a:r>
              <a:rPr lang="en-US" sz="4500" dirty="0" smtClean="0"/>
              <a:t>time. 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dirty="0" smtClean="0"/>
              <a:t>Continue </a:t>
            </a:r>
            <a:r>
              <a:rPr lang="en-US" sz="4500" b="1" dirty="0" smtClean="0"/>
              <a:t>dyeing for 30 </a:t>
            </a:r>
            <a:r>
              <a:rPr lang="en-US" sz="4500" b="1" dirty="0" err="1" smtClean="0"/>
              <a:t>mins</a:t>
            </a:r>
            <a:r>
              <a:rPr lang="en-US" sz="4500" b="1" dirty="0" smtClean="0"/>
              <a:t>. </a:t>
            </a:r>
          </a:p>
          <a:p>
            <a:pPr lvl="0" algn="just" hangingPunct="0"/>
            <a:endParaRPr lang="en-US" sz="4500" b="1" dirty="0" smtClean="0"/>
          </a:p>
          <a:p>
            <a:pPr lvl="0" algn="just" hangingPunct="0"/>
            <a:r>
              <a:rPr lang="en-US" sz="4500" b="1" dirty="0" smtClean="0"/>
              <a:t>Add alkali </a:t>
            </a:r>
            <a:r>
              <a:rPr lang="en-US" sz="4500" dirty="0" smtClean="0"/>
              <a:t>to the dye liquor slowly </a:t>
            </a:r>
            <a:r>
              <a:rPr lang="en-US" sz="4500" b="1" dirty="0" smtClean="0"/>
              <a:t>within 15 </a:t>
            </a:r>
            <a:r>
              <a:rPr lang="en-US" sz="4500" b="1" dirty="0" err="1" smtClean="0"/>
              <a:t>mins</a:t>
            </a:r>
            <a:r>
              <a:rPr lang="en-US" sz="4500" dirty="0" smtClean="0"/>
              <a:t>. 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b="1" dirty="0" smtClean="0"/>
              <a:t>Continue dyeing </a:t>
            </a:r>
            <a:r>
              <a:rPr lang="en-US" sz="4500" dirty="0" smtClean="0"/>
              <a:t>process for </a:t>
            </a:r>
            <a:r>
              <a:rPr lang="en-US" sz="4500" b="1" dirty="0" smtClean="0"/>
              <a:t>30-60 </a:t>
            </a:r>
            <a:r>
              <a:rPr lang="en-US" sz="4500" b="1" dirty="0" err="1" smtClean="0"/>
              <a:t>mins</a:t>
            </a:r>
            <a:r>
              <a:rPr lang="en-US" sz="4500" b="1" dirty="0" smtClean="0"/>
              <a:t>. </a:t>
            </a:r>
          </a:p>
          <a:p>
            <a:pPr lvl="0" algn="just" hangingPunct="0"/>
            <a:endParaRPr lang="en-US" sz="4500" b="1" dirty="0" smtClean="0"/>
          </a:p>
          <a:p>
            <a:pPr lvl="0" algn="just" hangingPunct="0"/>
            <a:r>
              <a:rPr lang="en-US" sz="4500" b="1" dirty="0" smtClean="0"/>
              <a:t>Reduce</a:t>
            </a:r>
            <a:r>
              <a:rPr lang="en-US" sz="4500" dirty="0" smtClean="0"/>
              <a:t> liquor </a:t>
            </a:r>
            <a:r>
              <a:rPr lang="en-US" sz="4500" b="1" dirty="0" smtClean="0"/>
              <a:t>temperature to 70°c </a:t>
            </a:r>
            <a:r>
              <a:rPr lang="en-US" sz="4500" dirty="0" smtClean="0"/>
              <a:t>and then </a:t>
            </a:r>
            <a:r>
              <a:rPr lang="en-US" sz="4500" b="1" dirty="0" smtClean="0"/>
              <a:t>drop</a:t>
            </a:r>
            <a:r>
              <a:rPr lang="en-US" sz="4500" dirty="0" smtClean="0"/>
              <a:t> the liquor. 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b="1" dirty="0" smtClean="0"/>
              <a:t>Washed</a:t>
            </a:r>
            <a:r>
              <a:rPr lang="en-US" sz="4500" dirty="0" smtClean="0"/>
              <a:t> thoroughly at </a:t>
            </a:r>
            <a:r>
              <a:rPr lang="en-US" sz="4500" b="1" dirty="0" smtClean="0"/>
              <a:t>40°c to 45°c for 5 </a:t>
            </a:r>
            <a:r>
              <a:rPr lang="en-US" sz="4500" b="1" dirty="0" err="1" smtClean="0"/>
              <a:t>mins</a:t>
            </a:r>
            <a:r>
              <a:rPr lang="en-US" sz="4500" dirty="0" smtClean="0"/>
              <a:t> to remove the unfixed.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dirty="0" smtClean="0"/>
              <a:t>Then </a:t>
            </a:r>
            <a:r>
              <a:rPr lang="en-US" sz="4500" b="1" dirty="0" smtClean="0"/>
              <a:t>drop</a:t>
            </a:r>
            <a:r>
              <a:rPr lang="en-US" sz="4500" dirty="0" smtClean="0"/>
              <a:t> the liquor, </a:t>
            </a:r>
            <a:r>
              <a:rPr lang="en-US" sz="4500" b="1" dirty="0" smtClean="0"/>
              <a:t>again wash </a:t>
            </a:r>
            <a:r>
              <a:rPr lang="en-US" sz="4500" dirty="0" smtClean="0"/>
              <a:t>with normal water </a:t>
            </a:r>
            <a:r>
              <a:rPr lang="en-US" sz="4500" b="1" dirty="0" smtClean="0"/>
              <a:t>for 5 </a:t>
            </a:r>
            <a:r>
              <a:rPr lang="en-US" sz="4500" b="1" dirty="0" err="1" smtClean="0"/>
              <a:t>mins</a:t>
            </a:r>
            <a:r>
              <a:rPr lang="en-US" sz="4500" b="1" dirty="0" smtClean="0"/>
              <a:t>.</a:t>
            </a:r>
          </a:p>
          <a:p>
            <a:pPr lvl="0" algn="just" hangingPunct="0"/>
            <a:endParaRPr lang="en-US" sz="4500" dirty="0" smtClean="0"/>
          </a:p>
          <a:p>
            <a:pPr lvl="0" algn="just" hangingPunct="0"/>
            <a:r>
              <a:rPr lang="en-US" sz="4500" dirty="0" smtClean="0"/>
              <a:t>Then </a:t>
            </a:r>
            <a:r>
              <a:rPr lang="en-US" sz="4500" b="1" dirty="0" smtClean="0"/>
              <a:t>softener</a:t>
            </a:r>
            <a:r>
              <a:rPr lang="en-US" sz="4500" dirty="0" smtClean="0"/>
              <a:t> may be </a:t>
            </a:r>
            <a:r>
              <a:rPr lang="en-US" sz="4500" b="1" dirty="0" smtClean="0"/>
              <a:t>applied</a:t>
            </a:r>
            <a:r>
              <a:rPr lang="en-US" sz="4500" dirty="0" smtClean="0"/>
              <a:t> on the garments to improve the softness properties.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711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Garments Dyeing Machines</vt:lpstr>
      <vt:lpstr>Continued….</vt:lpstr>
      <vt:lpstr>Continued……</vt:lpstr>
      <vt:lpstr>Continued….</vt:lpstr>
      <vt:lpstr>Continued….</vt:lpstr>
      <vt:lpstr>Continued……</vt:lpstr>
      <vt:lpstr>Continued……</vt:lpstr>
      <vt:lpstr>Continued….</vt:lpstr>
      <vt:lpstr>Basic principle of garments dyeing with hot brand reactive dyes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“Garments Dyeing” </dc:title>
  <dc:creator/>
  <cp:lastModifiedBy>user</cp:lastModifiedBy>
  <cp:revision>38</cp:revision>
  <dcterms:created xsi:type="dcterms:W3CDTF">2006-08-16T00:00:00Z</dcterms:created>
  <dcterms:modified xsi:type="dcterms:W3CDTF">2020-08-18T04:03:50Z</dcterms:modified>
</cp:coreProperties>
</file>