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Torsional Properties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smtClean="0">
                <a:latin typeface="Andalus" panose="02020603050405020304" pitchFamily="18" charset="-78"/>
                <a:cs typeface="Andalus" panose="02020603050405020304" pitchFamily="18" charset="-78"/>
              </a:rPr>
              <a:t>Chapter 03</a:t>
            </a:r>
            <a:endParaRPr lang="en-US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1694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6918" y="2716306"/>
            <a:ext cx="7395882" cy="2259105"/>
          </a:xfrm>
        </p:spPr>
        <p:txBody>
          <a:bodyPr>
            <a:normAutofit/>
          </a:bodyPr>
          <a:lstStyle/>
          <a:p>
            <a:r>
              <a:rPr lang="en-US" sz="8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Thank You</a:t>
            </a:r>
            <a:endParaRPr lang="en-US" sz="8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9218" name="Picture 2" descr="Resultado de imagen para todos emojis gif (com imagens) | Imagens ...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858" y="3670882"/>
            <a:ext cx="3563471" cy="283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6750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Torsional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behaviors shown by textile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when it is subjected to twisting is known as torsional properties. </a:t>
            </a:r>
          </a:p>
        </p:txBody>
      </p:sp>
      <p:pic>
        <p:nvPicPr>
          <p:cNvPr id="8194" name="Picture 2" descr="Kenna — Design Blog (With images) | Animation, Blog design,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635" y="3722454"/>
            <a:ext cx="5809130" cy="282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74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106" y="363072"/>
            <a:ext cx="9856694" cy="941294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Torsional rigidity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4060" y="1196788"/>
                <a:ext cx="11120718" cy="56612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Torsional rigidity is the resistance of a textile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fibre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against twisting.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 of torsional rigidity is N-mm</a:t>
                </a:r>
                <a:r>
                  <a:rPr lang="en-US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N-m</a:t>
                </a:r>
                <a:r>
                  <a:rPr lang="en-US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etc. </a:t>
                </a:r>
              </a:p>
              <a:p>
                <a:pPr marL="0" indent="0">
                  <a:buNone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Mathematically, Flexural rigidity, </a:t>
                </a: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Rt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η</m:t>
                        </m:r>
                        <m:r>
                          <m:rPr>
                            <m:nor/>
                          </m:rPr>
                          <a:rPr lang="en-US" sz="3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Е</m:t>
                        </m:r>
                        <m:r>
                          <m:rPr>
                            <m:nor/>
                          </m:rPr>
                          <a:rPr lang="en-US" sz="3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3200" b="1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3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ρ</m:t>
                        </m:r>
                      </m:den>
                    </m:f>
                  </m:oMath>
                </a14:m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marL="0" indent="0">
                  <a:buNone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η = Shape factor</a:t>
                </a:r>
              </a:p>
              <a:p>
                <a:pPr marL="0" indent="0">
                  <a:buNone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 = Specific shear modulus (in N/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tex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= Linear density (in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tex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 = Density (in gram/cm</a:t>
                </a:r>
                <a:r>
                  <a:rPr lang="en-US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4060" y="1196788"/>
                <a:ext cx="11120718" cy="5661212"/>
              </a:xfrm>
              <a:blipFill rotWithShape="0">
                <a:blip r:embed="rId2"/>
                <a:stretch>
                  <a:fillRect l="-1370" t="-1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orsion GIF | Gfyc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718" y="4238042"/>
            <a:ext cx="4500281" cy="261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1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106" y="363072"/>
            <a:ext cx="9856694" cy="941294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torsional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rigidity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81634" y="1196788"/>
                <a:ext cx="10878671" cy="56612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specific torsional rigidity is the torsional rigidity of a textile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fibre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unit linear density. </a:t>
                </a: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Specific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torsional rigidity is usually expressed as N-mm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tex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N-m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tex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Mathematically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Flexural rigidity,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Rt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η</m:t>
                        </m:r>
                        <m:r>
                          <m:rPr>
                            <m:nor/>
                          </m:rPr>
                          <a:rPr lang="en-US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Е(1)2 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ρ</m:t>
                        </m:r>
                      </m:den>
                    </m:f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η = Shape factor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 = Specific shear modulus (in N/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tex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= Linear density (in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tex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 = Density (in gram/cm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1634" y="1196788"/>
                <a:ext cx="10878671" cy="5661212"/>
              </a:xfrm>
              <a:blipFill rotWithShape="0">
                <a:blip r:embed="rId2"/>
                <a:stretch>
                  <a:fillRect l="-1120" t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Torsion GIF | Gfyc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718" y="4238042"/>
            <a:ext cx="4500281" cy="261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5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torsional rigidity of different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334379"/>
              </p:ext>
            </p:extLst>
          </p:nvPr>
        </p:nvGraphicFramePr>
        <p:xfrm>
          <a:off x="2232211" y="2487707"/>
          <a:ext cx="7920317" cy="34558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041861"/>
                <a:gridCol w="4878456"/>
              </a:tblGrid>
              <a:tr h="863974">
                <a:tc>
                  <a:txBody>
                    <a:bodyPr/>
                    <a:lstStyle/>
                    <a:p>
                      <a:pPr marL="457200" marR="0" lvl="1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Fibre</a:t>
                      </a:r>
                      <a:endParaRPr lang="en-US" sz="3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lvl="1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Specific torsional rigidity</a:t>
                      </a:r>
                    </a:p>
                    <a:p>
                      <a:pPr marL="457200" marR="0" lvl="1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(mN-mm</a:t>
                      </a:r>
                      <a:r>
                        <a:rPr lang="en-US" sz="3200" b="1" i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</a:t>
                      </a:r>
                      <a:r>
                        <a:rPr lang="en-US" sz="3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1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Cotton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0.16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1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Wool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1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Silk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0.16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1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Viscose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0.085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1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Nylon-6.6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1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Polyester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0.067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82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Breaking twist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1599" y="2285999"/>
                <a:ext cx="10327341" cy="4047565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Breaking twist is the twist for which a textile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fibre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will break. Breaking twist can also be defined as the number of turns or twists required to break 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fibre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Breaking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twist depends upon the diameter of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fibre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is inversely proportional to the diameter.</a:t>
                </a:r>
              </a:p>
              <a:p>
                <a:pPr marL="0" indent="0" algn="just">
                  <a:buNone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indent="0" algn="just">
                  <a:buNone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So, Breaking twist, Tb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∞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[d =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fibre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diameter]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599" y="2285999"/>
                <a:ext cx="10327341" cy="4047565"/>
              </a:xfrm>
              <a:blipFill rotWithShape="0">
                <a:blip r:embed="rId2"/>
                <a:stretch>
                  <a:fillRect l="-1476" t="-2711" r="-1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Б°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981" y="4477871"/>
            <a:ext cx="2702019" cy="238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63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Breaking twist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235" y="2043953"/>
            <a:ext cx="10179423" cy="481404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angle through which the outer layers of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fibres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sheared at breaking is known as breaking twist angle.  Breaking twist angle is usually expressed as α.</a:t>
            </a:r>
          </a:p>
          <a:p>
            <a:pPr marL="0" indent="0" algn="just">
              <a:buNone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Mathematically, Breaking twist angle, α = tan</a:t>
            </a:r>
            <a:r>
              <a:rPr lang="en-US" sz="3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(∏ d Tb) </a:t>
            </a:r>
          </a:p>
          <a:p>
            <a:pPr marL="0" indent="0" algn="just">
              <a:buNone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Where, d =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Fibre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diameter &amp; </a:t>
            </a:r>
            <a:endParaRPr lang="en-US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Breaking twist per unit length of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fibre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5122" name="Picture 2" descr="Б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965" y="4477871"/>
            <a:ext cx="2658035" cy="238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85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Breaking twist angle of different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357358"/>
              </p:ext>
            </p:extLst>
          </p:nvPr>
        </p:nvGraphicFramePr>
        <p:xfrm>
          <a:off x="2259105" y="2272554"/>
          <a:ext cx="8189259" cy="32990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710415"/>
                <a:gridCol w="2591538"/>
                <a:gridCol w="1295768"/>
                <a:gridCol w="2591538"/>
              </a:tblGrid>
              <a:tr h="9681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 dirty="0" err="1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Fibre</a:t>
                      </a:r>
                      <a:endParaRPr lang="en-US" sz="3200" b="1" i="1" dirty="0">
                        <a:effectLst/>
                        <a:latin typeface="Andalus" panose="02020603050405020304" pitchFamily="18" charset="-78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 dirty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Breaking twist angle (α)</a:t>
                      </a:r>
                      <a:endParaRPr lang="en-US" sz="3200" b="1" i="1" dirty="0">
                        <a:effectLst/>
                        <a:latin typeface="Andalus" panose="02020603050405020304" pitchFamily="18" charset="-78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 dirty="0" err="1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Fibre</a:t>
                      </a:r>
                      <a:endParaRPr lang="en-US" sz="3200" b="1" i="1" dirty="0">
                        <a:effectLst/>
                        <a:latin typeface="Andalus" panose="02020603050405020304" pitchFamily="18" charset="-78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 dirty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Breaking twist angle (α)</a:t>
                      </a:r>
                      <a:endParaRPr lang="en-US" sz="3200" b="1" i="1" dirty="0">
                        <a:effectLst/>
                        <a:latin typeface="Andalus" panose="02020603050405020304" pitchFamily="18" charset="-78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774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Cotton</a:t>
                      </a:r>
                      <a:endParaRPr lang="en-US" sz="3200">
                        <a:effectLst/>
                        <a:latin typeface="Andalus" panose="02020603050405020304" pitchFamily="18" charset="-78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35</a:t>
                      </a:r>
                      <a:r>
                        <a:rPr lang="en-US" sz="3200" baseline="30000" dirty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0</a:t>
                      </a:r>
                      <a:endParaRPr lang="en-US" sz="3200" dirty="0">
                        <a:effectLst/>
                        <a:latin typeface="Andalus" panose="02020603050405020304" pitchFamily="18" charset="-78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Wool</a:t>
                      </a:r>
                      <a:endParaRPr lang="en-US" sz="3200" dirty="0">
                        <a:effectLst/>
                        <a:latin typeface="Andalus" panose="02020603050405020304" pitchFamily="18" charset="-78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40</a:t>
                      </a:r>
                      <a:r>
                        <a:rPr lang="en-US" sz="3200" baseline="3000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0</a:t>
                      </a:r>
                      <a:endParaRPr lang="en-US" sz="3200">
                        <a:effectLst/>
                        <a:latin typeface="Andalus" panose="02020603050405020304" pitchFamily="18" charset="-78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774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Viscose</a:t>
                      </a:r>
                      <a:endParaRPr lang="en-US" sz="3200">
                        <a:effectLst/>
                        <a:latin typeface="Andalus" panose="02020603050405020304" pitchFamily="18" charset="-78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33</a:t>
                      </a:r>
                      <a:r>
                        <a:rPr lang="en-US" sz="3200" baseline="3000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0</a:t>
                      </a:r>
                      <a:endParaRPr lang="en-US" sz="3200">
                        <a:effectLst/>
                        <a:latin typeface="Andalus" panose="02020603050405020304" pitchFamily="18" charset="-78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Silk</a:t>
                      </a:r>
                      <a:endParaRPr lang="en-US" sz="3200" dirty="0">
                        <a:effectLst/>
                        <a:latin typeface="Andalus" panose="02020603050405020304" pitchFamily="18" charset="-78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39</a:t>
                      </a:r>
                      <a:r>
                        <a:rPr lang="en-US" sz="3200" baseline="30000" dirty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0</a:t>
                      </a:r>
                      <a:endParaRPr lang="en-US" sz="3200" dirty="0">
                        <a:effectLst/>
                        <a:latin typeface="Andalus" panose="02020603050405020304" pitchFamily="18" charset="-78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774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Polyester</a:t>
                      </a:r>
                      <a:endParaRPr lang="en-US" sz="3200">
                        <a:effectLst/>
                        <a:latin typeface="Andalus" panose="02020603050405020304" pitchFamily="18" charset="-78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50</a:t>
                      </a:r>
                      <a:r>
                        <a:rPr lang="en-US" sz="3200" baseline="3000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0</a:t>
                      </a:r>
                      <a:endParaRPr lang="en-US" sz="3200">
                        <a:effectLst/>
                        <a:latin typeface="Andalus" panose="02020603050405020304" pitchFamily="18" charset="-78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Glass</a:t>
                      </a:r>
                      <a:endParaRPr lang="en-US" sz="3200">
                        <a:effectLst/>
                        <a:latin typeface="Andalus" panose="02020603050405020304" pitchFamily="18" charset="-78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4</a:t>
                      </a:r>
                      <a:r>
                        <a:rPr lang="en-US" sz="3200" baseline="30000" dirty="0">
                          <a:effectLst/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0</a:t>
                      </a:r>
                      <a:endParaRPr lang="en-US" sz="3200" dirty="0">
                        <a:effectLst/>
                        <a:latin typeface="Andalus" panose="02020603050405020304" pitchFamily="18" charset="-78"/>
                        <a:ea typeface="Times New Roman" panose="02020603050405020304" pitchFamily="18" charset="0"/>
                        <a:cs typeface="Andalus" panose="02020603050405020304" pitchFamily="18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4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Shear modulus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1599" y="2285999"/>
                <a:ext cx="10273553" cy="415514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Shear modulus can be defined as the ratio between shear stress and shear strain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So,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Shear modulus 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Shear</m:t>
                        </m:r>
                        <m:r>
                          <m:rPr>
                            <m:nor/>
                          </m:rPr>
                          <a:rPr lang="en-US" sz="32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stress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Shear</m:t>
                        </m:r>
                        <m:r>
                          <m:rPr>
                            <m:nor/>
                          </m:rPr>
                          <a:rPr lang="en-US" sz="32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strain</m:t>
                        </m:r>
                        <m:r>
                          <m:rPr>
                            <m:nor/>
                          </m:rPr>
                          <a:rPr lang="en-US" sz="32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Shear strain is usually measured in radian. Shear modulus of 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fibre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expressed as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/mm</a:t>
                </a:r>
                <a:r>
                  <a:rPr lang="en-US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For example, shear modulus of wool is 1.3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/mm</a:t>
                </a:r>
                <a:r>
                  <a:rPr lang="en-US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599" y="2285999"/>
                <a:ext cx="10273553" cy="4155141"/>
              </a:xfrm>
              <a:blipFill rotWithShape="0">
                <a:blip r:embed="rId2"/>
                <a:stretch>
                  <a:fillRect l="-1365" t="-3666" r="-1365" b="-1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220px-Shear_scheru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318" y="2895881"/>
            <a:ext cx="2422992" cy="214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79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50</TotalTime>
  <Words>247</Words>
  <Application>Microsoft Office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Andalus</vt:lpstr>
      <vt:lpstr>Arial</vt:lpstr>
      <vt:lpstr>Cambria Math</vt:lpstr>
      <vt:lpstr>Franklin Gothic Book</vt:lpstr>
      <vt:lpstr>Times New Roman</vt:lpstr>
      <vt:lpstr>Crop</vt:lpstr>
      <vt:lpstr>Torsional Properties</vt:lpstr>
      <vt:lpstr>Torsional Properties</vt:lpstr>
      <vt:lpstr>Torsional rigidity</vt:lpstr>
      <vt:lpstr>Specific torsional rigidity</vt:lpstr>
      <vt:lpstr>Specific torsional rigidity of different fibres</vt:lpstr>
      <vt:lpstr>Breaking twist</vt:lpstr>
      <vt:lpstr>Breaking twist angle   </vt:lpstr>
      <vt:lpstr>Breaking twist angle of different fibres</vt:lpstr>
      <vt:lpstr>Shear modulus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Torsional Properties</dc:title>
  <dc:creator>Kamrul</dc:creator>
  <cp:lastModifiedBy>Kamrul</cp:lastModifiedBy>
  <cp:revision>18</cp:revision>
  <dcterms:created xsi:type="dcterms:W3CDTF">2020-05-27T09:51:32Z</dcterms:created>
  <dcterms:modified xsi:type="dcterms:W3CDTF">2020-05-27T10:54:48Z</dcterms:modified>
</cp:coreProperties>
</file>