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58" r:id="rId5"/>
    <p:sldId id="259" r:id="rId6"/>
    <p:sldId id="260" r:id="rId7"/>
    <p:sldId id="261" r:id="rId8"/>
    <p:sldId id="262" r:id="rId9"/>
    <p:sldId id="274" r:id="rId10"/>
    <p:sldId id="275" r:id="rId11"/>
    <p:sldId id="272" r:id="rId12"/>
    <p:sldId id="271" r:id="rId13"/>
    <p:sldId id="263" r:id="rId14"/>
    <p:sldId id="264" r:id="rId15"/>
    <p:sldId id="265" r:id="rId16"/>
    <p:sldId id="266" r:id="rId17"/>
    <p:sldId id="267" r:id="rId18"/>
    <p:sldId id="268" r:id="rId19"/>
    <p:sldId id="269"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11/23/2020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11/23/2020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11/23/2020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11/23/2020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latin typeface="Times New Roman" panose="02020603050405020304" pitchFamily="18" charset="0"/>
                <a:cs typeface="Times New Roman" panose="02020603050405020304" pitchFamily="18" charset="0"/>
              </a:rPr>
              <a:t>Optical Properties </a:t>
            </a:r>
            <a:r>
              <a:rPr lang="en-US" cap="none" dirty="0" smtClean="0">
                <a:latin typeface="Times New Roman" panose="02020603050405020304" pitchFamily="18" charset="0"/>
                <a:cs typeface="Times New Roman" panose="02020603050405020304" pitchFamily="18" charset="0"/>
              </a:rPr>
              <a:t>of </a:t>
            </a:r>
            <a:r>
              <a:rPr lang="en-US" cap="none" dirty="0" smtClean="0">
                <a:latin typeface="Times New Roman" panose="02020603050405020304" pitchFamily="18" charset="0"/>
                <a:cs typeface="Times New Roman" panose="02020603050405020304" pitchFamily="18" charset="0"/>
              </a:rPr>
              <a:t>Textile </a:t>
            </a:r>
            <a:r>
              <a:rPr lang="en-US" cap="none" dirty="0" err="1" smtClean="0">
                <a:latin typeface="Times New Roman" panose="02020603050405020304" pitchFamily="18" charset="0"/>
                <a:cs typeface="Times New Roman" panose="02020603050405020304" pitchFamily="18" charset="0"/>
              </a:rPr>
              <a:t>Fibres</a:t>
            </a:r>
            <a:r>
              <a:rPr lang="en-US" cap="none" dirty="0" smtClean="0">
                <a:latin typeface="Times New Roman" panose="02020603050405020304" pitchFamily="18" charset="0"/>
                <a:cs typeface="Times New Roman" panose="02020603050405020304" pitchFamily="18" charset="0"/>
              </a:rPr>
              <a:t> </a:t>
            </a:r>
            <a:endParaRPr lang="en-US"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5400" dirty="0" smtClean="0">
                <a:latin typeface="Andalus" panose="02020603050405020304" pitchFamily="18" charset="-78"/>
                <a:cs typeface="Andalus" panose="02020603050405020304" pitchFamily="18" charset="-78"/>
              </a:rPr>
              <a:t>Chapter 08</a:t>
            </a:r>
            <a:endParaRPr lang="en-US" sz="54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85779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3753"/>
            <a:ext cx="9601200" cy="712694"/>
          </a:xfrm>
        </p:spPr>
        <p:txBody>
          <a:bodyPr/>
          <a:lstStyle/>
          <a:p>
            <a:r>
              <a:rPr lang="en-US" dirty="0" smtClean="0">
                <a:latin typeface="Times New Roman" panose="02020603050405020304" pitchFamily="18" charset="0"/>
                <a:cs typeface="Times New Roman" panose="02020603050405020304" pitchFamily="18" charset="0"/>
              </a:rPr>
              <a:t>Two Reasons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3681" y="1573306"/>
            <a:ext cx="10502153" cy="4948518"/>
          </a:xfrm>
        </p:spPr>
        <p:txBody>
          <a:bodyPr>
            <a:noAutofit/>
          </a:bodyPr>
          <a:lstStyle/>
          <a:p>
            <a:pPr marL="0" indent="0" algn="just">
              <a:buNone/>
            </a:pPr>
            <a:r>
              <a:rPr lang="en-US" sz="2600" b="1" dirty="0">
                <a:latin typeface="Times New Roman" panose="02020603050405020304" pitchFamily="18" charset="0"/>
                <a:cs typeface="Times New Roman" panose="02020603050405020304" pitchFamily="18" charset="0"/>
              </a:rPr>
              <a:t>⦿ Firstly</a:t>
            </a:r>
            <a:r>
              <a:rPr lang="en-US" sz="2600" dirty="0">
                <a:latin typeface="Times New Roman" panose="02020603050405020304" pitchFamily="18" charset="0"/>
                <a:cs typeface="Times New Roman" panose="02020603050405020304" pitchFamily="18" charset="0"/>
              </a:rPr>
              <a:t>, most main chains have a zigzag form Fig. (b) provided that the bonds diverge from the main axis by less than about 55°, this still gives a positive birefringence. Example, the value of the birefringence of polyester fiber is 0.188</a:t>
            </a:r>
            <a:r>
              <a:rPr lang="en-US" sz="2600" dirty="0" smtClean="0">
                <a:latin typeface="Times New Roman" panose="02020603050405020304" pitchFamily="18" charset="0"/>
                <a:cs typeface="Times New Roman" panose="02020603050405020304" pitchFamily="18" charset="0"/>
              </a:rPr>
              <a:t>.</a:t>
            </a:r>
          </a:p>
          <a:p>
            <a:pPr marL="0" indent="0" algn="just">
              <a:buNone/>
            </a:pPr>
            <a:endParaRPr lang="en-US" sz="2600" dirty="0">
              <a:latin typeface="Times New Roman" panose="02020603050405020304" pitchFamily="18" charset="0"/>
              <a:cs typeface="Times New Roman" panose="02020603050405020304" pitchFamily="18" charset="0"/>
            </a:endParaRPr>
          </a:p>
          <a:p>
            <a:pPr marL="0" indent="0" algn="just">
              <a:buNone/>
            </a:pPr>
            <a:r>
              <a:rPr lang="en-US" sz="2600" b="1" dirty="0">
                <a:latin typeface="Times New Roman" panose="02020603050405020304" pitchFamily="18" charset="0"/>
                <a:cs typeface="Times New Roman" panose="02020603050405020304" pitchFamily="18" charset="0"/>
              </a:rPr>
              <a:t>⦿ Secondly</a:t>
            </a:r>
            <a:r>
              <a:rPr lang="en-US" sz="2600" dirty="0">
                <a:latin typeface="Times New Roman" panose="02020603050405020304" pitchFamily="18" charset="0"/>
                <a:cs typeface="Times New Roman" panose="02020603050405020304" pitchFamily="18" charset="0"/>
              </a:rPr>
              <a:t>, there will be side groups attached to the main chain, as in Fig. (c), and these will have the effect of providing atomic bonds at right angles to the main axis. This will increase the value of n</a:t>
            </a:r>
            <a:r>
              <a:rPr lang="en-US" sz="2600" baseline="-25000" dirty="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and reduce the birefringence. In triacetate and acrylic fibers, the side groups have a greater effect than the main chain, and the birefringence is negative. Example, the value of the birefringence of triacetate fiber is -0.005.</a:t>
            </a:r>
          </a:p>
          <a:p>
            <a:pPr algn="just"/>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54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129" y="2675964"/>
            <a:ext cx="7449669" cy="1694329"/>
          </a:xfrm>
        </p:spPr>
        <p:txBody>
          <a:bodyPr>
            <a:normAutofit/>
          </a:bodyPr>
          <a:lstStyle/>
          <a:p>
            <a:r>
              <a:rPr lang="en-US" sz="8800" dirty="0" smtClean="0">
                <a:latin typeface="Andalus" panose="02020603050405020304" pitchFamily="18" charset="-78"/>
                <a:cs typeface="Andalus" panose="02020603050405020304" pitchFamily="18" charset="-78"/>
              </a:rPr>
              <a:t>Thank You</a:t>
            </a:r>
            <a:endParaRPr lang="en-US" sz="8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199647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latin typeface="Andalus" panose="02020603050405020304" pitchFamily="18" charset="-78"/>
                <a:cs typeface="Andalus" panose="02020603050405020304" pitchFamily="18" charset="-78"/>
              </a:rPr>
              <a:t>Lecture 02</a:t>
            </a:r>
            <a:endParaRPr lang="en-US" sz="8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84788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62318"/>
          </a:xfrm>
        </p:spPr>
        <p:txBody>
          <a:bodyPr/>
          <a:lstStyle/>
          <a:p>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Dichorism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748117"/>
            <a:ext cx="10596282" cy="4787153"/>
          </a:xfrm>
        </p:spPr>
        <p:txBody>
          <a:bodyPr>
            <a:noAutofit/>
          </a:bodyPr>
          <a:lstStyle/>
          <a:p>
            <a:pPr marL="0" indent="0" algn="just">
              <a:buNone/>
            </a:pPr>
            <a:r>
              <a:rPr lang="en-US" sz="2800" dirty="0">
                <a:latin typeface="Times New Roman" panose="02020603050405020304" pitchFamily="18" charset="0"/>
                <a:cs typeface="Times New Roman" panose="02020603050405020304" pitchFamily="18" charset="0"/>
              </a:rPr>
              <a:t>The variation in the absorption of radiation by a colored fabric with the direction of polarization of light is called as </a:t>
            </a:r>
            <a:r>
              <a:rPr lang="en-US" sz="2800" dirty="0" err="1">
                <a:latin typeface="Times New Roman" panose="02020603050405020304" pitchFamily="18" charset="0"/>
                <a:cs typeface="Times New Roman" panose="02020603050405020304" pitchFamily="18" charset="0"/>
              </a:rPr>
              <a:t>dichorism</a:t>
            </a:r>
            <a:r>
              <a:rPr lang="en-US" sz="2800" dirty="0">
                <a:latin typeface="Times New Roman" panose="02020603050405020304" pitchFamily="18" charset="0"/>
                <a:cs typeface="Times New Roman" panose="02020603050405020304" pitchFamily="18" charset="0"/>
              </a:rPr>
              <a:t>, which may result in the difference of depth of shade or even in the actual color. For dyed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exhibiting </a:t>
            </a:r>
            <a:r>
              <a:rPr lang="en-US" sz="2800" dirty="0" err="1">
                <a:latin typeface="Times New Roman" panose="02020603050405020304" pitchFamily="18" charset="0"/>
                <a:cs typeface="Times New Roman" panose="02020603050405020304" pitchFamily="18" charset="0"/>
              </a:rPr>
              <a:t>dichorism</a:t>
            </a:r>
            <a:r>
              <a:rPr lang="en-US" sz="2800" dirty="0">
                <a:latin typeface="Times New Roman" panose="02020603050405020304" pitchFamily="18" charset="0"/>
                <a:cs typeface="Times New Roman" panose="02020603050405020304" pitchFamily="18" charset="0"/>
              </a:rPr>
              <a:t>, its magnitude is used as a measure of orientation of the molecules in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So, we get-</a:t>
            </a:r>
          </a:p>
          <a:p>
            <a:pPr marL="0" indent="0" algn="just">
              <a:buNone/>
            </a:pPr>
            <a:r>
              <a:rPr lang="en-US" sz="2800" dirty="0">
                <a:latin typeface="Times New Roman" panose="02020603050405020304" pitchFamily="18" charset="0"/>
                <a:cs typeface="Times New Roman" panose="02020603050405020304" pitchFamily="18" charset="0"/>
              </a:rPr>
              <a:t>φ = k</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/k</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Where, φ = Dichroic/dichroitic constant </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K</a:t>
            </a:r>
            <a:r>
              <a:rPr lang="en-US" sz="2800" baseline="-25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 Absorption co-efficient of light polarized parallel to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axis</a:t>
            </a:r>
          </a:p>
          <a:p>
            <a:pPr marL="0" indent="0" algn="just">
              <a:buNone/>
            </a:pPr>
            <a:r>
              <a:rPr lang="en-US" sz="2800" dirty="0">
                <a:latin typeface="Times New Roman" panose="02020603050405020304" pitchFamily="18" charset="0"/>
                <a:cs typeface="Times New Roman" panose="02020603050405020304" pitchFamily="18" charset="0"/>
              </a:rPr>
              <a:t>K</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Absorption co-efficient of light polarized perpendicular to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axis </a:t>
            </a:r>
          </a:p>
        </p:txBody>
      </p:sp>
    </p:spTree>
    <p:extLst>
      <p:ext uri="{BB962C8B-B14F-4D97-AF65-F5344CB8AC3E}">
        <p14:creationId xmlns:p14="http://schemas.microsoft.com/office/powerpoint/2010/main" val="1505086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Requirements of </a:t>
            </a:r>
            <a:r>
              <a:rPr lang="en-US" dirty="0" err="1" smtClean="0">
                <a:latin typeface="Times New Roman" panose="02020603050405020304" pitchFamily="18" charset="0"/>
                <a:cs typeface="Times New Roman" panose="02020603050405020304" pitchFamily="18" charset="0"/>
              </a:rPr>
              <a:t>Dichroism</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599" y="2286000"/>
            <a:ext cx="10246659" cy="4222376"/>
          </a:xfrm>
        </p:spPr>
        <p:txBody>
          <a:bodyPr>
            <a:normAutofit/>
          </a:bodyPr>
          <a:lstStyle/>
          <a:p>
            <a:pPr marL="514350" lvl="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dye molecule must be asymmetrical so that its absorption of radiation varies with the direction of the electric field exciting </a:t>
            </a:r>
            <a:r>
              <a:rPr lang="en-US" sz="2800" dirty="0" smtClean="0">
                <a:latin typeface="Times New Roman" panose="02020603050405020304" pitchFamily="18" charset="0"/>
                <a:cs typeface="Times New Roman" panose="02020603050405020304" pitchFamily="18" charset="0"/>
              </a:rPr>
              <a:t>the characteristics vibration.</a:t>
            </a:r>
          </a:p>
          <a:p>
            <a:pPr marL="514350" lvl="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The dye molecule must be absorbed on to the </a:t>
            </a:r>
            <a:r>
              <a:rPr lang="en-US" sz="2800" dirty="0" err="1" smtClean="0">
                <a:latin typeface="Times New Roman" panose="02020603050405020304" pitchFamily="18" charset="0"/>
                <a:cs typeface="Times New Roman" panose="02020603050405020304" pitchFamily="18" charset="0"/>
              </a:rPr>
              <a:t>fibre</a:t>
            </a:r>
            <a:r>
              <a:rPr lang="en-US" sz="2800" dirty="0" smtClean="0">
                <a:latin typeface="Times New Roman" panose="02020603050405020304" pitchFamily="18" charset="0"/>
                <a:cs typeface="Times New Roman" panose="02020603050405020304" pitchFamily="18" charset="0"/>
              </a:rPr>
              <a:t> molecule in a particular direction so that all the dye molecules make the same angle (or a limited range of angles) with the axis of the chain molecules.</a:t>
            </a:r>
          </a:p>
          <a:p>
            <a:pPr marL="514350" lvl="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The chain molecules must be preferentially oriented.</a:t>
            </a:r>
          </a:p>
          <a:p>
            <a:endParaRPr lang="en-US" dirty="0"/>
          </a:p>
        </p:txBody>
      </p:sp>
    </p:spTree>
    <p:extLst>
      <p:ext uri="{BB962C8B-B14F-4D97-AF65-F5344CB8AC3E}">
        <p14:creationId xmlns:p14="http://schemas.microsoft.com/office/powerpoint/2010/main" val="1240060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9623"/>
            <a:ext cx="9601200" cy="1485900"/>
          </a:xfrm>
        </p:spPr>
        <p:txBody>
          <a:bodyPr>
            <a:normAutofit fontScale="90000"/>
          </a:bodyPr>
          <a:lstStyle/>
          <a:p>
            <a:r>
              <a:rPr lang="en-US" dirty="0">
                <a:latin typeface="Times New Roman" panose="02020603050405020304" pitchFamily="18" charset="0"/>
                <a:cs typeface="Times New Roman" panose="02020603050405020304" pitchFamily="18" charset="0"/>
              </a:rPr>
              <a:t>Cross </a:t>
            </a:r>
            <a:r>
              <a:rPr lang="en-US" dirty="0" err="1">
                <a:latin typeface="Times New Roman" panose="02020603050405020304" pitchFamily="18" charset="0"/>
                <a:cs typeface="Times New Roman" panose="02020603050405020304" pitchFamily="18" charset="0"/>
              </a:rPr>
              <a:t>fibres</a:t>
            </a:r>
            <a:r>
              <a:rPr lang="en-US" dirty="0">
                <a:latin typeface="Times New Roman" panose="02020603050405020304" pitchFamily="18" charset="0"/>
                <a:cs typeface="Times New Roman" panose="02020603050405020304" pitchFamily="18" charset="0"/>
              </a:rPr>
              <a:t> absorb more radiation than parallel </a:t>
            </a:r>
            <a:r>
              <a:rPr lang="en-US" dirty="0" err="1" smtClean="0">
                <a:latin typeface="Times New Roman" panose="02020603050405020304" pitchFamily="18" charset="0"/>
                <a:cs typeface="Times New Roman" panose="02020603050405020304" pitchFamily="18" charset="0"/>
              </a:rPr>
              <a:t>fibre</a:t>
            </a:r>
            <a:r>
              <a:rPr lang="en-US" dirty="0"/>
              <a:t/>
            </a:r>
            <a:br>
              <a:rPr lang="en-US" dirty="0"/>
            </a:br>
            <a:endParaRPr lang="en-US" dirty="0"/>
          </a:p>
        </p:txBody>
      </p:sp>
      <p:sp>
        <p:nvSpPr>
          <p:cNvPr id="3" name="Content Placeholder 2"/>
          <p:cNvSpPr>
            <a:spLocks noGrp="1"/>
          </p:cNvSpPr>
          <p:nvPr>
            <p:ph idx="1"/>
          </p:nvPr>
        </p:nvSpPr>
        <p:spPr>
          <a:xfrm>
            <a:off x="1371600" y="1835523"/>
            <a:ext cx="10098741" cy="3581400"/>
          </a:xfrm>
        </p:spPr>
        <p:txBody>
          <a:bodyPr/>
          <a:lstStyle/>
          <a:p>
            <a:pPr marL="0" indent="0" algn="just">
              <a:buNone/>
            </a:pPr>
            <a:r>
              <a:rPr lang="en-US" sz="2400" dirty="0" smtClean="0">
                <a:latin typeface="Times New Roman" panose="02020603050405020304" pitchFamily="18" charset="0"/>
                <a:cs typeface="Times New Roman" panose="02020603050405020304" pitchFamily="18" charset="0"/>
              </a:rPr>
              <a:t>When </a:t>
            </a:r>
            <a:r>
              <a:rPr lang="en-US" sz="2400" dirty="0">
                <a:latin typeface="Times New Roman" panose="02020603050405020304" pitchFamily="18" charset="0"/>
                <a:cs typeface="Times New Roman" panose="02020603050405020304" pitchFamily="18" charset="0"/>
              </a:rPr>
              <a:t>light passes through the two dichroic </a:t>
            </a:r>
            <a:r>
              <a:rPr lang="en-US" sz="2400" dirty="0" err="1">
                <a:latin typeface="Times New Roman" panose="02020603050405020304" pitchFamily="18" charset="0"/>
                <a:cs typeface="Times New Roman" panose="02020603050405020304" pitchFamily="18" charset="0"/>
              </a:rPr>
              <a:t>fibres</a:t>
            </a:r>
            <a:r>
              <a:rPr lang="en-US" sz="2400" dirty="0">
                <a:latin typeface="Times New Roman" panose="02020603050405020304" pitchFamily="18" charset="0"/>
                <a:cs typeface="Times New Roman" panose="02020603050405020304" pitchFamily="18" charset="0"/>
              </a:rPr>
              <a:t>, there is a greater total absorption if they are crossed than there is if they are parallel.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is because, if the </a:t>
            </a:r>
            <a:r>
              <a:rPr lang="en-US" sz="2400" dirty="0" err="1">
                <a:latin typeface="Times New Roman" panose="02020603050405020304" pitchFamily="18" charset="0"/>
                <a:cs typeface="Times New Roman" panose="02020603050405020304" pitchFamily="18" charset="0"/>
              </a:rPr>
              <a:t>fibres</a:t>
            </a:r>
            <a:r>
              <a:rPr lang="en-US" sz="2400" dirty="0">
                <a:latin typeface="Times New Roman" panose="02020603050405020304" pitchFamily="18" charset="0"/>
                <a:cs typeface="Times New Roman" panose="02020603050405020304" pitchFamily="18" charset="0"/>
              </a:rPr>
              <a:t> are crossed, the first </a:t>
            </a:r>
            <a:r>
              <a:rPr lang="en-US" sz="2400" dirty="0" err="1">
                <a:latin typeface="Times New Roman" panose="02020603050405020304" pitchFamily="18" charset="0"/>
                <a:cs typeface="Times New Roman" panose="02020603050405020304" pitchFamily="18" charset="0"/>
              </a:rPr>
              <a:t>fibre</a:t>
            </a:r>
            <a:r>
              <a:rPr lang="en-US" sz="2400" dirty="0">
                <a:latin typeface="Times New Roman" panose="02020603050405020304" pitchFamily="18" charset="0"/>
                <a:cs typeface="Times New Roman" panose="02020603050405020304" pitchFamily="18" charset="0"/>
              </a:rPr>
              <a:t> absorbs a large part of one component and the second </a:t>
            </a:r>
            <a:r>
              <a:rPr lang="en-US" sz="2400" dirty="0" err="1">
                <a:latin typeface="Times New Roman" panose="02020603050405020304" pitchFamily="18" charset="0"/>
                <a:cs typeface="Times New Roman" panose="02020603050405020304" pitchFamily="18" charset="0"/>
              </a:rPr>
              <a:t>fibre</a:t>
            </a:r>
            <a:r>
              <a:rPr lang="en-US" sz="2400" dirty="0">
                <a:latin typeface="Times New Roman" panose="02020603050405020304" pitchFamily="18" charset="0"/>
                <a:cs typeface="Times New Roman" panose="02020603050405020304" pitchFamily="18" charset="0"/>
              </a:rPr>
              <a:t> absorbs a large part of the perpendicular component. </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But </a:t>
            </a:r>
            <a:r>
              <a:rPr lang="en-US" sz="2400" dirty="0">
                <a:latin typeface="Times New Roman" panose="02020603050405020304" pitchFamily="18" charset="0"/>
                <a:cs typeface="Times New Roman" panose="02020603050405020304" pitchFamily="18" charset="0"/>
              </a:rPr>
              <a:t>if the </a:t>
            </a:r>
            <a:r>
              <a:rPr lang="en-US" sz="2400" dirty="0" err="1">
                <a:latin typeface="Times New Roman" panose="02020603050405020304" pitchFamily="18" charset="0"/>
                <a:cs typeface="Times New Roman" panose="02020603050405020304" pitchFamily="18" charset="0"/>
              </a:rPr>
              <a:t>fibres</a:t>
            </a:r>
            <a:r>
              <a:rPr lang="en-US" sz="2400" dirty="0">
                <a:latin typeface="Times New Roman" panose="02020603050405020304" pitchFamily="18" charset="0"/>
                <a:cs typeface="Times New Roman" panose="02020603050405020304" pitchFamily="18" charset="0"/>
              </a:rPr>
              <a:t> are parallel, the same component is transmitted through both little absorption.</a:t>
            </a:r>
          </a:p>
          <a:p>
            <a:endParaRPr lang="en-US" dirty="0"/>
          </a:p>
        </p:txBody>
      </p:sp>
      <p:pic>
        <p:nvPicPr>
          <p:cNvPr id="5122" name="Picture 2" descr="39"/>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67436" y="5163671"/>
            <a:ext cx="3563470" cy="124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38"/>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89059" y="4585447"/>
            <a:ext cx="4128247" cy="203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5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1000"/>
                                        <p:tgtEl>
                                          <p:spTgt spid="5122"/>
                                        </p:tgtEl>
                                      </p:cBhvr>
                                    </p:animEffect>
                                    <p:anim calcmode="lin" valueType="num">
                                      <p:cBhvr>
                                        <p:cTn id="23" dur="1000" fill="hold"/>
                                        <p:tgtEl>
                                          <p:spTgt spid="5122"/>
                                        </p:tgtEl>
                                        <p:attrNameLst>
                                          <p:attrName>ppt_x</p:attrName>
                                        </p:attrNameLst>
                                      </p:cBhvr>
                                      <p:tavLst>
                                        <p:tav tm="0">
                                          <p:val>
                                            <p:strVal val="#ppt_x"/>
                                          </p:val>
                                        </p:tav>
                                        <p:tav tm="100000">
                                          <p:val>
                                            <p:strVal val="#ppt_x"/>
                                          </p:val>
                                        </p:tav>
                                      </p:tavLst>
                                    </p:anim>
                                    <p:anim calcmode="lin" valueType="num">
                                      <p:cBhvr>
                                        <p:cTn id="2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123"/>
                                        </p:tgtEl>
                                        <p:attrNameLst>
                                          <p:attrName>style.visibility</p:attrName>
                                        </p:attrNameLst>
                                      </p:cBhvr>
                                      <p:to>
                                        <p:strVal val="visible"/>
                                      </p:to>
                                    </p:set>
                                    <p:anim calcmode="lin" valueType="num">
                                      <p:cBhvr additive="base">
                                        <p:cTn id="29" dur="500" fill="hold"/>
                                        <p:tgtEl>
                                          <p:spTgt spid="5123"/>
                                        </p:tgtEl>
                                        <p:attrNameLst>
                                          <p:attrName>ppt_x</p:attrName>
                                        </p:attrNameLst>
                                      </p:cBhvr>
                                      <p:tavLst>
                                        <p:tav tm="0">
                                          <p:val>
                                            <p:strVal val="#ppt_x"/>
                                          </p:val>
                                        </p:tav>
                                        <p:tav tm="100000">
                                          <p:val>
                                            <p:strVal val="#ppt_x"/>
                                          </p:val>
                                        </p:tav>
                                      </p:tavLst>
                                    </p:anim>
                                    <p:anim calcmode="lin" valueType="num">
                                      <p:cBhvr additive="base">
                                        <p:cTn id="3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3. </a:t>
            </a:r>
            <a:r>
              <a:rPr lang="en-US" dirty="0" err="1" smtClean="0">
                <a:latin typeface="Times New Roman" panose="02020603050405020304" pitchFamily="18" charset="0"/>
                <a:cs typeface="Times New Roman" panose="02020603050405020304" pitchFamily="18" charset="0"/>
              </a:rPr>
              <a:t>Lustre</a:t>
            </a:r>
            <a:r>
              <a:rPr lang="en-US" dirty="0"/>
              <a:t/>
            </a:r>
            <a:br>
              <a:rPr lang="en-US" dirty="0"/>
            </a:br>
            <a:endParaRPr lang="en-US" dirty="0"/>
          </a:p>
        </p:txBody>
      </p:sp>
      <p:sp>
        <p:nvSpPr>
          <p:cNvPr id="3" name="Content Placeholder 2"/>
          <p:cNvSpPr>
            <a:spLocks noGrp="1"/>
          </p:cNvSpPr>
          <p:nvPr>
            <p:ph idx="1"/>
          </p:nvPr>
        </p:nvSpPr>
        <p:spPr>
          <a:xfrm>
            <a:off x="1371599" y="1559859"/>
            <a:ext cx="10246659" cy="3415553"/>
          </a:xfrm>
        </p:spPr>
        <p:txBody>
          <a:bodyPr>
            <a:normAutofit/>
          </a:bodyPr>
          <a:lstStyle/>
          <a:p>
            <a:pPr marL="0" indent="0" algn="just">
              <a:buNone/>
            </a:pPr>
            <a:r>
              <a:rPr lang="en-US" sz="2800" dirty="0" err="1" smtClean="0">
                <a:latin typeface="Times New Roman" panose="02020603050405020304" pitchFamily="18" charset="0"/>
                <a:cs typeface="Times New Roman" panose="02020603050405020304" pitchFamily="18" charset="0"/>
              </a:rPr>
              <a:t>Lustre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an important property of textile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When a beam of light falls onto a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surface, it may be reflected along the angle of reflection. </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reflection may vary with the angle of incidence, with the color and polarization of light. </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err="1" smtClean="0">
                <a:latin typeface="Times New Roman" panose="02020603050405020304" pitchFamily="18" charset="0"/>
                <a:cs typeface="Times New Roman" panose="02020603050405020304" pitchFamily="18" charset="0"/>
              </a:rPr>
              <a:t>Lustre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textile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will be increased with the increase of regular light reflection.</a:t>
            </a:r>
          </a:p>
          <a:p>
            <a:endParaRPr lang="en-US" dirty="0"/>
          </a:p>
        </p:txBody>
      </p:sp>
      <p:sp>
        <p:nvSpPr>
          <p:cNvPr id="4" name="Rectangle 2"/>
          <p:cNvSpPr>
            <a:spLocks noChangeArrowheads="1"/>
          </p:cNvSpPr>
          <p:nvPr/>
        </p:nvSpPr>
        <p:spPr bwMode="auto">
          <a:xfrm>
            <a:off x="-1494479" y="5772150"/>
            <a:ext cx="1952829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11626483"/>
              </p:ext>
            </p:extLst>
          </p:nvPr>
        </p:nvGraphicFramePr>
        <p:xfrm>
          <a:off x="3342617" y="4764440"/>
          <a:ext cx="6304621" cy="2056581"/>
        </p:xfrm>
        <a:graphic>
          <a:graphicData uri="http://schemas.openxmlformats.org/presentationml/2006/ole">
            <mc:AlternateContent xmlns:mc="http://schemas.openxmlformats.org/markup-compatibility/2006">
              <mc:Choice xmlns:v="urn:schemas-microsoft-com:vml" Requires="v">
                <p:oleObj spid="_x0000_s6152" r:id="rId3" imgW="3672840" imgH="1086939" progId="Visio.Drawing.11">
                  <p:embed/>
                </p:oleObj>
              </mc:Choice>
              <mc:Fallback>
                <p:oleObj r:id="rId3" imgW="3672840" imgH="108693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617" y="4764440"/>
                        <a:ext cx="6304621" cy="205658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82774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Factors affecting the </a:t>
            </a:r>
            <a:r>
              <a:rPr lang="en-US" dirty="0" err="1">
                <a:latin typeface="Times New Roman" panose="02020603050405020304" pitchFamily="18" charset="0"/>
                <a:cs typeface="Times New Roman" panose="02020603050405020304" pitchFamily="18" charset="0"/>
              </a:rPr>
              <a:t>lustre</a:t>
            </a:r>
            <a:r>
              <a:rPr lang="en-US" dirty="0">
                <a:latin typeface="Times New Roman" panose="02020603050405020304" pitchFamily="18" charset="0"/>
                <a:cs typeface="Times New Roman" panose="02020603050405020304" pitchFamily="18" charset="0"/>
              </a:rPr>
              <a:t> of textile </a:t>
            </a:r>
            <a:r>
              <a:rPr lang="en-US" dirty="0" err="1" smtClean="0">
                <a:latin typeface="Times New Roman" panose="02020603050405020304" pitchFamily="18" charset="0"/>
                <a:cs typeface="Times New Roman" panose="02020603050405020304" pitchFamily="18" charset="0"/>
              </a:rPr>
              <a:t>fibres</a:t>
            </a:r>
            <a:r>
              <a:rPr lang="en-US" dirty="0"/>
              <a:t/>
            </a:r>
            <a:br>
              <a:rPr lang="en-US" dirty="0"/>
            </a:br>
            <a:endParaRPr lang="en-US" dirty="0"/>
          </a:p>
        </p:txBody>
      </p:sp>
      <p:sp>
        <p:nvSpPr>
          <p:cNvPr id="3" name="Content Placeholder 2"/>
          <p:cNvSpPr>
            <a:spLocks noGrp="1"/>
          </p:cNvSpPr>
          <p:nvPr>
            <p:ph idx="1"/>
          </p:nvPr>
        </p:nvSpPr>
        <p:spPr>
          <a:xfrm>
            <a:off x="1371599" y="2286000"/>
            <a:ext cx="10018059" cy="4087906"/>
          </a:xfrm>
        </p:spPr>
        <p:txBody>
          <a:bodyPr>
            <a:normAutofit/>
          </a:bodyPr>
          <a:lstStyle/>
          <a:p>
            <a:pPr marL="514350" indent="-514350" algn="just">
              <a:buFont typeface="+mj-lt"/>
              <a:buAutoNum type="arabicPeriod"/>
            </a:pPr>
            <a:r>
              <a:rPr lang="en-US" sz="2800" dirty="0" smtClean="0">
                <a:latin typeface="Times New Roman" panose="02020603050405020304" pitchFamily="18" charset="0"/>
                <a:cs typeface="Times New Roman" panose="02020603050405020304" pitchFamily="18" charset="0"/>
              </a:rPr>
              <a:t>Falling </a:t>
            </a:r>
            <a:r>
              <a:rPr lang="en-US" sz="2800" dirty="0">
                <a:latin typeface="Times New Roman" panose="02020603050405020304" pitchFamily="18" charset="0"/>
                <a:cs typeface="Times New Roman" panose="02020603050405020304" pitchFamily="18" charset="0"/>
              </a:rPr>
              <a:t>of light on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(across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or along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a:t>
            </a:r>
          </a:p>
          <a:p>
            <a:pPr marL="514350" lvl="0" indent="-514350" algn="just">
              <a:buFont typeface="+mj-lt"/>
              <a:buAutoNum type="arabicPeriod"/>
            </a:pPr>
            <a:r>
              <a:rPr lang="en-US" sz="2800" dirty="0">
                <a:latin typeface="Times New Roman" panose="02020603050405020304" pitchFamily="18" charset="0"/>
                <a:cs typeface="Times New Roman" panose="02020603050405020304" pitchFamily="18" charset="0"/>
              </a:rPr>
              <a:t>Incidence angle of the light</a:t>
            </a:r>
          </a:p>
          <a:p>
            <a:pPr marL="514350" lvl="0" indent="-514350" algn="just">
              <a:buFont typeface="+mj-lt"/>
              <a:buAutoNum type="arabicPeriod"/>
            </a:pP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fineness </a:t>
            </a:r>
          </a:p>
          <a:p>
            <a:pPr marL="514350" lvl="0" indent="-514350" algn="just">
              <a:buFont typeface="+mj-lt"/>
              <a:buAutoNum type="arabicPeriod"/>
            </a:pPr>
            <a:r>
              <a:rPr lang="en-US" sz="2800" dirty="0">
                <a:latin typeface="Times New Roman" panose="02020603050405020304" pitchFamily="18" charset="0"/>
                <a:cs typeface="Times New Roman" panose="02020603050405020304" pitchFamily="18" charset="0"/>
              </a:rPr>
              <a:t>Irregularities of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surface</a:t>
            </a:r>
          </a:p>
          <a:p>
            <a:pPr marL="514350" lvl="0" indent="-514350" algn="just">
              <a:buFont typeface="+mj-lt"/>
              <a:buAutoNum type="arabicPeriod"/>
            </a:pPr>
            <a:r>
              <a:rPr lang="en-US" sz="2800" dirty="0">
                <a:latin typeface="Times New Roman" panose="02020603050405020304" pitchFamily="18" charset="0"/>
                <a:cs typeface="Times New Roman" panose="02020603050405020304" pitchFamily="18" charset="0"/>
              </a:rPr>
              <a:t>Cross-sectional shape of </a:t>
            </a:r>
            <a:r>
              <a:rPr lang="en-US" sz="2800" dirty="0" err="1">
                <a:latin typeface="Times New Roman" panose="02020603050405020304" pitchFamily="18" charset="0"/>
                <a:cs typeface="Times New Roman" panose="02020603050405020304" pitchFamily="18" charset="0"/>
              </a:rPr>
              <a:t>fibre</a:t>
            </a:r>
            <a:endParaRPr lang="en-US" sz="2800" dirty="0">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en-US" sz="2800" dirty="0">
                <a:latin typeface="Times New Roman" panose="02020603050405020304" pitchFamily="18" charset="0"/>
                <a:cs typeface="Times New Roman" panose="02020603050405020304" pitchFamily="18" charset="0"/>
              </a:rPr>
              <a:t>Amount of small particles (TiO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present in </a:t>
            </a:r>
            <a:r>
              <a:rPr lang="en-US" sz="2800" dirty="0" err="1">
                <a:latin typeface="Times New Roman" panose="02020603050405020304" pitchFamily="18" charset="0"/>
                <a:cs typeface="Times New Roman" panose="02020603050405020304" pitchFamily="18" charset="0"/>
              </a:rPr>
              <a:t>fibre</a:t>
            </a:r>
            <a:endParaRPr lang="en-US" sz="2800" dirty="0">
              <a:latin typeface="Times New Roman" panose="02020603050405020304" pitchFamily="18" charset="0"/>
              <a:cs typeface="Times New Roman" panose="02020603050405020304" pitchFamily="18" charset="0"/>
            </a:endParaRPr>
          </a:p>
          <a:p>
            <a:pPr marL="514350" lvl="0" indent="-514350" algn="just">
              <a:buFont typeface="+mj-lt"/>
              <a:buAutoNum type="arabicPeriod"/>
            </a:pPr>
            <a:r>
              <a:rPr lang="en-US" sz="2800" dirty="0">
                <a:latin typeface="Times New Roman" panose="02020603050405020304" pitchFamily="18" charset="0"/>
                <a:cs typeface="Times New Roman" panose="02020603050405020304" pitchFamily="18" charset="0"/>
              </a:rPr>
              <a:t>Maturity of </a:t>
            </a:r>
            <a:r>
              <a:rPr lang="en-US" sz="2800" dirty="0" err="1">
                <a:latin typeface="Times New Roman" panose="02020603050405020304" pitchFamily="18" charset="0"/>
                <a:cs typeface="Times New Roman" panose="02020603050405020304" pitchFamily="18" charset="0"/>
              </a:rPr>
              <a:t>fibre</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46624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Times New Roman" panose="02020603050405020304" pitchFamily="18" charset="0"/>
                <a:cs typeface="Times New Roman" panose="02020603050405020304" pitchFamily="18" charset="0"/>
              </a:rPr>
              <a:t>Fibre</a:t>
            </a:r>
            <a:r>
              <a:rPr lang="en-US" sz="4000" dirty="0">
                <a:latin typeface="Times New Roman" panose="02020603050405020304" pitchFamily="18" charset="0"/>
                <a:cs typeface="Times New Roman" panose="02020603050405020304" pitchFamily="18" charset="0"/>
              </a:rPr>
              <a:t> without (a) and with (2) small particles-TiO</a:t>
            </a:r>
            <a:r>
              <a:rPr lang="en-US" sz="4000" baseline="-25000" dirty="0">
                <a:latin typeface="Times New Roman" panose="02020603050405020304" pitchFamily="18" charset="0"/>
                <a:cs typeface="Times New Roman" panose="02020603050405020304" pitchFamily="18" charset="0"/>
              </a:rPr>
              <a:t>2</a:t>
            </a:r>
            <a:endParaRPr lang="en-US" sz="4000"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4740813" y="3141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04832765"/>
              </p:ext>
            </p:extLst>
          </p:nvPr>
        </p:nvGraphicFramePr>
        <p:xfrm>
          <a:off x="3617259" y="3267635"/>
          <a:ext cx="5109882" cy="2622176"/>
        </p:xfrm>
        <a:graphic>
          <a:graphicData uri="http://schemas.openxmlformats.org/presentationml/2006/ole">
            <mc:AlternateContent xmlns:mc="http://schemas.openxmlformats.org/markup-compatibility/2006">
              <mc:Choice xmlns:v="urn:schemas-microsoft-com:vml" Requires="v">
                <p:oleObj spid="_x0000_s7176" r:id="rId3" imgW="2932884" imgH="1468211" progId="Visio.Drawing.11">
                  <p:embed/>
                </p:oleObj>
              </mc:Choice>
              <mc:Fallback>
                <p:oleObj r:id="rId3" imgW="2932884" imgH="146821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59" y="3267635"/>
                        <a:ext cx="5109882" cy="2622176"/>
                      </a:xfrm>
                      <a:prstGeom prst="rect">
                        <a:avLst/>
                      </a:prstGeom>
                      <a:noFill/>
                    </p:spPr>
                  </p:pic>
                </p:oleObj>
              </mc:Fallback>
            </mc:AlternateContent>
          </a:graphicData>
        </a:graphic>
      </p:graphicFrame>
    </p:spTree>
    <p:extLst>
      <p:ext uri="{BB962C8B-B14F-4D97-AF65-F5344CB8AC3E}">
        <p14:creationId xmlns:p14="http://schemas.microsoft.com/office/powerpoint/2010/main" val="3893613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Immature and matured </a:t>
            </a:r>
            <a:r>
              <a:rPr lang="en-US" dirty="0" err="1">
                <a:latin typeface="Times New Roman" panose="02020603050405020304" pitchFamily="18" charset="0"/>
                <a:cs typeface="Times New Roman" panose="02020603050405020304" pitchFamily="18" charset="0"/>
              </a:rPr>
              <a:t>fibre</a:t>
            </a:r>
            <a:endParaRPr lang="en-US" dirty="0">
              <a:latin typeface="Times New Roman" panose="02020603050405020304" pitchFamily="18" charset="0"/>
              <a:cs typeface="Times New Roman" panose="02020603050405020304" pitchFamily="18" charset="0"/>
            </a:endParaRPr>
          </a:p>
        </p:txBody>
      </p:sp>
      <p:sp>
        <p:nvSpPr>
          <p:cNvPr id="4" name="Rectangle 2"/>
          <p:cNvSpPr>
            <a:spLocks noChangeArrowheads="1"/>
          </p:cNvSpPr>
          <p:nvPr/>
        </p:nvSpPr>
        <p:spPr bwMode="auto">
          <a:xfrm>
            <a:off x="-3319034" y="4140247"/>
            <a:ext cx="267334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758677387"/>
              </p:ext>
            </p:extLst>
          </p:nvPr>
        </p:nvGraphicFramePr>
        <p:xfrm>
          <a:off x="3112477" y="3382245"/>
          <a:ext cx="6119446" cy="2869808"/>
        </p:xfrm>
        <a:graphic>
          <a:graphicData uri="http://schemas.openxmlformats.org/presentationml/2006/ole">
            <mc:AlternateContent xmlns:mc="http://schemas.openxmlformats.org/markup-compatibility/2006">
              <mc:Choice xmlns:v="urn:schemas-microsoft-com:vml" Requires="v">
                <p:oleObj spid="_x0000_s8200" r:id="rId3" imgW="2790009" imgH="1365885" progId="Visio.Drawing.11">
                  <p:embed/>
                </p:oleObj>
              </mc:Choice>
              <mc:Fallback>
                <p:oleObj r:id="rId3" imgW="2790009" imgH="136588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2477" y="3382245"/>
                        <a:ext cx="6119446" cy="2869808"/>
                      </a:xfrm>
                      <a:prstGeom prst="rect">
                        <a:avLst/>
                      </a:prstGeom>
                      <a:noFill/>
                    </p:spPr>
                  </p:pic>
                </p:oleObj>
              </mc:Fallback>
            </mc:AlternateContent>
          </a:graphicData>
        </a:graphic>
      </p:graphicFrame>
    </p:spTree>
    <p:extLst>
      <p:ext uri="{BB962C8B-B14F-4D97-AF65-F5344CB8AC3E}">
        <p14:creationId xmlns:p14="http://schemas.microsoft.com/office/powerpoint/2010/main" val="135229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latin typeface="Andalus" panose="02020603050405020304" pitchFamily="18" charset="-78"/>
                <a:cs typeface="Andalus" panose="02020603050405020304" pitchFamily="18" charset="-78"/>
              </a:rPr>
              <a:t>Lecture 01</a:t>
            </a:r>
            <a:endParaRPr lang="en-US" sz="8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58142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129" y="2675964"/>
            <a:ext cx="7449669" cy="1694329"/>
          </a:xfrm>
        </p:spPr>
        <p:txBody>
          <a:bodyPr>
            <a:normAutofit/>
          </a:bodyPr>
          <a:lstStyle/>
          <a:p>
            <a:r>
              <a:rPr lang="en-US" sz="8800" dirty="0" smtClean="0">
                <a:latin typeface="Andalus" panose="02020603050405020304" pitchFamily="18" charset="-78"/>
                <a:cs typeface="Andalus" panose="02020603050405020304" pitchFamily="18" charset="-78"/>
              </a:rPr>
              <a:t>Thank You</a:t>
            </a:r>
            <a:endParaRPr lang="en-US" sz="88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622044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Optical Properties </a:t>
            </a:r>
            <a:r>
              <a:rPr lang="en-US" dirty="0" smtClean="0">
                <a:latin typeface="Times New Roman" panose="02020603050405020304" pitchFamily="18" charset="0"/>
                <a:cs typeface="Times New Roman" panose="02020603050405020304" pitchFamily="18" charset="0"/>
              </a:rPr>
              <a:t>of </a:t>
            </a:r>
            <a:r>
              <a:rPr lang="en-US" dirty="0">
                <a:latin typeface="Times New Roman" panose="02020603050405020304" pitchFamily="18" charset="0"/>
                <a:cs typeface="Times New Roman" panose="02020603050405020304" pitchFamily="18" charset="0"/>
              </a:rPr>
              <a:t>Textile </a:t>
            </a:r>
            <a:r>
              <a:rPr lang="en-US" dirty="0" err="1">
                <a:latin typeface="Times New Roman" panose="02020603050405020304" pitchFamily="18" charset="0"/>
                <a:cs typeface="Times New Roman" panose="02020603050405020304" pitchFamily="18" charset="0"/>
              </a:rPr>
              <a:t>Fibres</a:t>
            </a:r>
            <a:r>
              <a:rPr lang="en-US" dirty="0">
                <a:latin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lstStyle/>
          <a:p>
            <a:pPr marL="0" indent="0" algn="just">
              <a:buNone/>
            </a:pPr>
            <a:r>
              <a:rPr lang="en-US" sz="2800" dirty="0">
                <a:latin typeface="Times New Roman" panose="02020603050405020304" pitchFamily="18" charset="0"/>
                <a:cs typeface="Times New Roman" panose="02020603050405020304" pitchFamily="18" charset="0"/>
              </a:rPr>
              <a:t>The behaviors shown by a textile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when light falls on it are called as optical properties</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optical properties of a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include birefringence (basis on light refraction or transmission), </a:t>
            </a:r>
            <a:r>
              <a:rPr lang="en-US" sz="2800" dirty="0" err="1">
                <a:latin typeface="Times New Roman" panose="02020603050405020304" pitchFamily="18" charset="0"/>
                <a:cs typeface="Times New Roman" panose="02020603050405020304" pitchFamily="18" charset="0"/>
              </a:rPr>
              <a:t>dichorism</a:t>
            </a:r>
            <a:r>
              <a:rPr lang="en-US" sz="2800" dirty="0">
                <a:latin typeface="Times New Roman" panose="02020603050405020304" pitchFamily="18" charset="0"/>
                <a:cs typeface="Times New Roman" panose="02020603050405020304" pitchFamily="18" charset="0"/>
              </a:rPr>
              <a:t> (basis on light absorption) and luster (basis on light reflection).</a:t>
            </a:r>
          </a:p>
          <a:p>
            <a:endParaRPr lang="en-US" dirty="0"/>
          </a:p>
        </p:txBody>
      </p:sp>
    </p:spTree>
    <p:extLst>
      <p:ext uri="{BB962C8B-B14F-4D97-AF65-F5344CB8AC3E}">
        <p14:creationId xmlns:p14="http://schemas.microsoft.com/office/powerpoint/2010/main" val="215199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 Birefringence</a:t>
            </a:r>
          </a:p>
        </p:txBody>
      </p:sp>
      <p:sp>
        <p:nvSpPr>
          <p:cNvPr id="3" name="Content Placeholder 2"/>
          <p:cNvSpPr>
            <a:spLocks noGrp="1"/>
          </p:cNvSpPr>
          <p:nvPr>
            <p:ph idx="1"/>
          </p:nvPr>
        </p:nvSpPr>
        <p:spPr>
          <a:xfrm>
            <a:off x="1371600" y="2043953"/>
            <a:ext cx="10300447" cy="3581400"/>
          </a:xfrm>
        </p:spPr>
        <p:txBody>
          <a:bodyPr/>
          <a:lstStyle/>
          <a:p>
            <a:pPr marL="0" indent="0" algn="just">
              <a:buNone/>
            </a:pPr>
            <a:r>
              <a:rPr lang="en-US" sz="2800" dirty="0">
                <a:latin typeface="Times New Roman" panose="02020603050405020304" pitchFamily="18" charset="0"/>
                <a:cs typeface="Times New Roman" panose="02020603050405020304" pitchFamily="18" charset="0"/>
              </a:rPr>
              <a:t>When a beam of light falling on a textile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it splits up into two refracted beams, one polarized parallel to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axis and other polarized perpendicular to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axis. </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difference between the refractive index for light, polarized parallel to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axis and the refractive index for light, polarized perpendicular to the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axis is called as birefringence value of </a:t>
            </a:r>
            <a:r>
              <a:rPr lang="en-US" sz="2800" dirty="0" err="1">
                <a:latin typeface="Times New Roman" panose="02020603050405020304" pitchFamily="18" charset="0"/>
                <a:cs typeface="Times New Roman" panose="02020603050405020304" pitchFamily="18" charset="0"/>
              </a:rPr>
              <a:t>fibre</a:t>
            </a:r>
            <a:r>
              <a:rPr lang="en-US" sz="2800" dirty="0">
                <a:latin typeface="Times New Roman" panose="02020603050405020304" pitchFamily="18" charset="0"/>
                <a:cs typeface="Times New Roman" panose="02020603050405020304" pitchFamily="18" charset="0"/>
              </a:rPr>
              <a:t>. </a:t>
            </a:r>
          </a:p>
          <a:p>
            <a:endParaRPr lang="en-US" dirty="0"/>
          </a:p>
        </p:txBody>
      </p:sp>
      <p:pic>
        <p:nvPicPr>
          <p:cNvPr id="1026" name="Picture 2" descr="37"/>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59731" y="4733366"/>
            <a:ext cx="3424938" cy="201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8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1. Birefringence</a:t>
            </a:r>
          </a:p>
        </p:txBody>
      </p:sp>
      <p:sp>
        <p:nvSpPr>
          <p:cNvPr id="3" name="Content Placeholder 2"/>
          <p:cNvSpPr>
            <a:spLocks noGrp="1"/>
          </p:cNvSpPr>
          <p:nvPr>
            <p:ph idx="1"/>
          </p:nvPr>
        </p:nvSpPr>
        <p:spPr>
          <a:xfrm>
            <a:off x="1438835" y="1936376"/>
            <a:ext cx="10300447" cy="4235824"/>
          </a:xfrm>
        </p:spPr>
        <p:txBody>
          <a:bodyPr>
            <a:normAutofit lnSpcReduction="10000"/>
          </a:bodyPr>
          <a:lstStyle/>
          <a:p>
            <a:pPr marL="0" indent="0" algn="just">
              <a:buNone/>
            </a:pPr>
            <a:r>
              <a:rPr lang="en-US" sz="2400" dirty="0" smtClean="0">
                <a:latin typeface="Times New Roman" panose="02020603050405020304" pitchFamily="18" charset="0"/>
                <a:cs typeface="Times New Roman" panose="02020603050405020304" pitchFamily="18" charset="0"/>
              </a:rPr>
              <a:t>Birefringence can be formalized by assigning two different refractive indices to the </a:t>
            </a:r>
            <a:r>
              <a:rPr lang="en-US" sz="2400" dirty="0" err="1" smtClean="0">
                <a:latin typeface="Times New Roman" panose="02020603050405020304" pitchFamily="18" charset="0"/>
                <a:cs typeface="Times New Roman" panose="02020603050405020304" pitchFamily="18" charset="0"/>
              </a:rPr>
              <a:t>fibre</a:t>
            </a:r>
            <a:r>
              <a:rPr lang="en-US" sz="2400" dirty="0" smtClean="0">
                <a:latin typeface="Times New Roman" panose="02020603050405020304" pitchFamily="18" charset="0"/>
                <a:cs typeface="Times New Roman" panose="02020603050405020304" pitchFamily="18" charset="0"/>
              </a:rPr>
              <a:t> for different polarizations. The birefringence magnitude is thus defined by-</a:t>
            </a:r>
          </a:p>
          <a:p>
            <a:pPr marL="0" indent="0" algn="just">
              <a:buNone/>
            </a:pPr>
            <a:r>
              <a:rPr lang="en-US" sz="2400" dirty="0" smtClean="0">
                <a:latin typeface="Times New Roman" panose="02020603050405020304" pitchFamily="18" charset="0"/>
                <a:cs typeface="Times New Roman" panose="02020603050405020304" pitchFamily="18" charset="0"/>
              </a:rPr>
              <a:t> </a:t>
            </a:r>
          </a:p>
          <a:p>
            <a:pPr marL="0" indent="0" algn="just">
              <a:buNone/>
            </a:pPr>
            <a:r>
              <a:rPr lang="en-US" sz="2800" b="1" dirty="0" smtClean="0">
                <a:latin typeface="Times New Roman" panose="02020603050405020304" pitchFamily="18" charset="0"/>
                <a:cs typeface="Times New Roman" panose="02020603050405020304" pitchFamily="18" charset="0"/>
              </a:rPr>
              <a:t>          Δ </a:t>
            </a:r>
            <a:r>
              <a:rPr lang="el-GR" sz="2800" dirty="0">
                <a:latin typeface="Times New Roman" panose="02020603050405020304" pitchFamily="18" charset="0"/>
                <a:cs typeface="Times New Roman" panose="02020603050405020304" pitchFamily="18" charset="0"/>
              </a:rPr>
              <a:t>η</a:t>
            </a:r>
            <a:r>
              <a:rPr lang="en-US" sz="2800" b="1" dirty="0" smtClean="0">
                <a:latin typeface="Times New Roman" panose="02020603050405020304" pitchFamily="18" charset="0"/>
                <a:cs typeface="Times New Roman" panose="02020603050405020304" pitchFamily="18" charset="0"/>
              </a:rPr>
              <a:t> = </a:t>
            </a:r>
            <a:r>
              <a:rPr lang="el-GR" sz="2800" dirty="0" smtClean="0">
                <a:latin typeface="Times New Roman" panose="02020603050405020304" pitchFamily="18" charset="0"/>
                <a:cs typeface="Times New Roman" panose="02020603050405020304" pitchFamily="18" charset="0"/>
              </a:rPr>
              <a:t>η</a:t>
            </a:r>
            <a:r>
              <a:rPr lang="en-US" sz="2800" b="1" baseline="-250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l-GR" sz="2800" dirty="0" smtClean="0">
                <a:latin typeface="Times New Roman" panose="02020603050405020304" pitchFamily="18" charset="0"/>
                <a:cs typeface="Times New Roman" panose="02020603050405020304" pitchFamily="18" charset="0"/>
              </a:rPr>
              <a:t>η</a:t>
            </a:r>
            <a:r>
              <a:rPr lang="en-US" sz="2800" b="1" baseline="-25000" dirty="0" smtClean="0">
                <a:latin typeface="Times New Roman" panose="02020603050405020304" pitchFamily="18" charset="0"/>
                <a:cs typeface="Times New Roman" panose="02020603050405020304" pitchFamily="18" charset="0"/>
              </a:rPr>
              <a:t>┴</a:t>
            </a:r>
            <a:endParaRPr lang="en-US" sz="2800" b="1"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Where </a:t>
            </a:r>
            <a:r>
              <a:rPr lang="el-GR" sz="2400" dirty="0" smtClean="0">
                <a:latin typeface="Times New Roman" panose="02020603050405020304" pitchFamily="18" charset="0"/>
                <a:cs typeface="Times New Roman" panose="02020603050405020304" pitchFamily="18" charset="0"/>
              </a:rPr>
              <a:t>η</a:t>
            </a:r>
            <a:r>
              <a:rPr lang="en-US" sz="2400" baseline="-25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l-GR" sz="2400" smtClean="0">
                <a:latin typeface="Times New Roman" panose="02020603050405020304" pitchFamily="18" charset="0"/>
                <a:cs typeface="Times New Roman" panose="02020603050405020304" pitchFamily="18" charset="0"/>
              </a:rPr>
              <a:t>η</a:t>
            </a:r>
            <a:r>
              <a:rPr lang="en-US" sz="2400" baseline="-250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are the refractive indices for light, polarized parallel and perpendicular to the </a:t>
            </a:r>
            <a:r>
              <a:rPr lang="en-US" sz="2400" dirty="0" err="1" smtClean="0">
                <a:latin typeface="Times New Roman" panose="02020603050405020304" pitchFamily="18" charset="0"/>
                <a:cs typeface="Times New Roman" panose="02020603050405020304" pitchFamily="18" charset="0"/>
              </a:rPr>
              <a:t>fibre</a:t>
            </a:r>
            <a:r>
              <a:rPr lang="en-US" sz="2400" dirty="0" smtClean="0">
                <a:latin typeface="Times New Roman" panose="02020603050405020304" pitchFamily="18" charset="0"/>
                <a:cs typeface="Times New Roman" panose="02020603050405020304" pitchFamily="18" charset="0"/>
              </a:rPr>
              <a:t> axis respectively. </a:t>
            </a:r>
          </a:p>
          <a:p>
            <a:pPr marL="0" indent="0" algn="just">
              <a:buNone/>
            </a:pPr>
            <a:r>
              <a:rPr lang="en-US" sz="2400" dirty="0" smtClean="0">
                <a:latin typeface="Times New Roman" panose="02020603050405020304" pitchFamily="18" charset="0"/>
                <a:cs typeface="Times New Roman" panose="02020603050405020304" pitchFamily="18" charset="0"/>
              </a:rPr>
              <a:t>The birefringence of a </a:t>
            </a:r>
            <a:r>
              <a:rPr lang="en-US" sz="2400" dirty="0" err="1" smtClean="0">
                <a:latin typeface="Times New Roman" panose="02020603050405020304" pitchFamily="18" charset="0"/>
                <a:cs typeface="Times New Roman" panose="02020603050405020304" pitchFamily="18" charset="0"/>
              </a:rPr>
              <a:t>fibre</a:t>
            </a:r>
            <a:r>
              <a:rPr lang="en-US" sz="2400" dirty="0" smtClean="0">
                <a:latin typeface="Times New Roman" panose="02020603050405020304" pitchFamily="18" charset="0"/>
                <a:cs typeface="Times New Roman" panose="02020603050405020304" pitchFamily="18" charset="0"/>
              </a:rPr>
              <a:t> is due to the orientation of the crystal axis in the crystalline regions and of the individual molecules in the non-crystalline regions. Greater the value of birefringence indicate the most of molecules are lined up parallel to the </a:t>
            </a:r>
            <a:r>
              <a:rPr lang="en-US" sz="2400" dirty="0" err="1" smtClean="0">
                <a:latin typeface="Times New Roman" panose="02020603050405020304" pitchFamily="18" charset="0"/>
                <a:cs typeface="Times New Roman" panose="02020603050405020304" pitchFamily="18" charset="0"/>
              </a:rPr>
              <a:t>fibre</a:t>
            </a:r>
            <a:r>
              <a:rPr lang="en-US" sz="2400" dirty="0" smtClean="0">
                <a:latin typeface="Times New Roman" panose="02020603050405020304" pitchFamily="18" charset="0"/>
                <a:cs typeface="Times New Roman" panose="02020603050405020304" pitchFamily="18" charset="0"/>
              </a:rPr>
              <a:t> axis and it will be zero if they are randomly directed.</a:t>
            </a:r>
          </a:p>
          <a:p>
            <a:endParaRPr lang="en-US" dirty="0"/>
          </a:p>
        </p:txBody>
      </p:sp>
    </p:spTree>
    <p:extLst>
      <p:ext uri="{BB962C8B-B14F-4D97-AF65-F5344CB8AC3E}">
        <p14:creationId xmlns:p14="http://schemas.microsoft.com/office/powerpoint/2010/main" val="101078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Refractive </a:t>
            </a:r>
            <a:r>
              <a:rPr lang="en-US" dirty="0" smtClean="0">
                <a:latin typeface="Times New Roman" panose="02020603050405020304" pitchFamily="18" charset="0"/>
                <a:cs typeface="Times New Roman" panose="02020603050405020304" pitchFamily="18" charset="0"/>
              </a:rPr>
              <a:t>Index</a:t>
            </a:r>
            <a:r>
              <a:rPr lang="en-US" dirty="0"/>
              <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71599" y="2285999"/>
                <a:ext cx="10044953" cy="4182035"/>
              </a:xfrm>
            </p:spPr>
            <p:txBody>
              <a:bodyPr>
                <a:normAutofit lnSpcReduction="10000"/>
              </a:bodyPr>
              <a:lstStyle/>
              <a:p>
                <a:pPr marL="0" indent="0" algn="just">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velocity with which light is transmitted varies with the medium through which it is passing. Refractive index </a:t>
                </a:r>
                <a:r>
                  <a:rPr lang="en-US" sz="2800" dirty="0" smtClean="0">
                    <a:latin typeface="Times New Roman" panose="02020603050405020304" pitchFamily="18" charset="0"/>
                    <a:cs typeface="Times New Roman" panose="02020603050405020304" pitchFamily="18" charset="0"/>
                  </a:rPr>
                  <a:t>‘</a:t>
                </a:r>
                <a:r>
                  <a:rPr lang="el-GR" sz="2800" dirty="0" smtClean="0">
                    <a:latin typeface="Times New Roman" panose="02020603050405020304" pitchFamily="18" charset="0"/>
                    <a:cs typeface="Times New Roman" panose="02020603050405020304" pitchFamily="18" charset="0"/>
                  </a:rPr>
                  <a:t>η</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defined as the ratio of the velocity of light in a vacuum to the velocity of light in the </a:t>
                </a:r>
                <a:r>
                  <a:rPr lang="en-US" sz="2800" dirty="0" err="1">
                    <a:latin typeface="Times New Roman" panose="02020603050405020304" pitchFamily="18" charset="0"/>
                    <a:cs typeface="Times New Roman" panose="02020603050405020304" pitchFamily="18" charset="0"/>
                  </a:rPr>
                  <a:t>mtl</a:t>
                </a:r>
                <a:r>
                  <a:rPr lang="en-US" sz="2800" dirty="0">
                    <a:latin typeface="Times New Roman" panose="02020603050405020304" pitchFamily="18" charset="0"/>
                    <a:cs typeface="Times New Roman" panose="02020603050405020304" pitchFamily="18" charset="0"/>
                  </a:rPr>
                  <a:t>. Alternative definition is</a:t>
                </a:r>
                <a:r>
                  <a:rPr lang="en-US" sz="2800" dirty="0" smtClean="0">
                    <a:latin typeface="Times New Roman" panose="02020603050405020304" pitchFamily="18" charset="0"/>
                    <a:cs typeface="Times New Roman" panose="02020603050405020304" pitchFamily="18" charset="0"/>
                  </a:rPr>
                  <a:t>,</a:t>
                </a:r>
              </a:p>
              <a:p>
                <a:pPr marL="0" indent="0" algn="just">
                  <a:buNone/>
                </a:pP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Refractive index, </a:t>
                </a:r>
                <a:r>
                  <a:rPr lang="el-GR" sz="2800" dirty="0" smtClean="0">
                    <a:latin typeface="Times New Roman" panose="02020603050405020304" pitchFamily="18" charset="0"/>
                    <a:cs typeface="Times New Roman" panose="02020603050405020304" pitchFamily="18" charset="0"/>
                  </a:rPr>
                  <a:t>η</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𝑠𝑖𝑛𝑒</m:t>
                        </m:r>
                        <m:r>
                          <a:rPr lang="en-US" sz="2800" b="0" i="1" smtClean="0">
                            <a:latin typeface="Cambria Math" panose="02040503050406030204" pitchFamily="18" charset="0"/>
                          </a:rPr>
                          <m:t> </m:t>
                        </m:r>
                        <m:r>
                          <a:rPr lang="en-US" sz="2800" b="0" i="1" smtClean="0">
                            <a:latin typeface="Cambria Math" panose="02040503050406030204" pitchFamily="18" charset="0"/>
                          </a:rPr>
                          <m:t>𝑎𝑛𝑔𝑙𝑒</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𝑖𝑛𝑐𝑖𝑑𝑒𝑛𝑐𝑒</m:t>
                        </m:r>
                      </m:num>
                      <m:den>
                        <m:r>
                          <a:rPr lang="en-US" sz="2800" b="0" i="1" smtClean="0">
                            <a:latin typeface="Cambria Math" panose="02040503050406030204" pitchFamily="18" charset="0"/>
                          </a:rPr>
                          <m:t>𝑠𝑖𝑛𝑒</m:t>
                        </m:r>
                        <m:r>
                          <a:rPr lang="en-US" sz="2800" b="0" i="1" smtClean="0">
                            <a:latin typeface="Cambria Math" panose="02040503050406030204" pitchFamily="18" charset="0"/>
                          </a:rPr>
                          <m:t> </m:t>
                        </m:r>
                        <m:r>
                          <a:rPr lang="en-US" sz="2800" b="0" i="1" smtClean="0">
                            <a:latin typeface="Cambria Math" panose="02040503050406030204" pitchFamily="18" charset="0"/>
                          </a:rPr>
                          <m:t>𝑎𝑛𝑔𝑙𝑒</m:t>
                        </m:r>
                        <m:r>
                          <a:rPr lang="en-US" sz="2800" b="0" i="1" smtClean="0">
                            <a:latin typeface="Cambria Math" panose="02040503050406030204" pitchFamily="18" charset="0"/>
                          </a:rPr>
                          <m:t> </m:t>
                        </m:r>
                        <m:r>
                          <a:rPr lang="en-US" sz="2800" b="0" i="1" smtClean="0">
                            <a:latin typeface="Cambria Math" panose="02040503050406030204" pitchFamily="18" charset="0"/>
                          </a:rPr>
                          <m:t>𝑜𝑓</m:t>
                        </m:r>
                        <m:r>
                          <a:rPr lang="en-US" sz="2800" b="0" i="1" smtClean="0">
                            <a:latin typeface="Cambria Math" panose="02040503050406030204" pitchFamily="18" charset="0"/>
                          </a:rPr>
                          <m:t> </m:t>
                        </m:r>
                        <m:r>
                          <a:rPr lang="en-US" sz="2800" b="0" i="1" smtClean="0">
                            <a:latin typeface="Cambria Math" panose="02040503050406030204" pitchFamily="18" charset="0"/>
                          </a:rPr>
                          <m:t>𝑟𝑒𝑓𝑟𝑎𝑐𝑡𝑖𝑜𝑛</m:t>
                        </m:r>
                      </m:den>
                    </m:f>
                  </m:oMath>
                </a14:m>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The refractive index of a material varies with the temperature and with the wave length of the light being transmitted.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599" y="2285999"/>
                <a:ext cx="10044953" cy="4182035"/>
              </a:xfrm>
              <a:blipFill rotWithShape="0">
                <a:blip r:embed="rId2"/>
                <a:stretch>
                  <a:fillRect l="-1214" t="-3061" r="-1214" b="-2915"/>
                </a:stretch>
              </a:blipFill>
            </p:spPr>
            <p:txBody>
              <a:bodyPr/>
              <a:lstStyle/>
              <a:p>
                <a:r>
                  <a:rPr lang="en-US">
                    <a:noFill/>
                  </a:rPr>
                  <a:t> </a:t>
                </a:r>
              </a:p>
            </p:txBody>
          </p:sp>
        </mc:Fallback>
      </mc:AlternateContent>
    </p:spTree>
    <p:extLst>
      <p:ext uri="{BB962C8B-B14F-4D97-AF65-F5344CB8AC3E}">
        <p14:creationId xmlns:p14="http://schemas.microsoft.com/office/powerpoint/2010/main" val="3684974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Factors affecting the birefringence of textile </a:t>
            </a:r>
            <a:r>
              <a:rPr lang="en-US" dirty="0" err="1" smtClean="0">
                <a:latin typeface="Times New Roman" panose="02020603050405020304" pitchFamily="18" charset="0"/>
                <a:cs typeface="Times New Roman" panose="02020603050405020304" pitchFamily="18" charset="0"/>
              </a:rPr>
              <a:t>fibres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2286000"/>
            <a:ext cx="10071847" cy="4222376"/>
          </a:xfrm>
        </p:spPr>
        <p:txBody>
          <a:bodyPr>
            <a:normAutofit fontScale="92500" lnSpcReduction="10000"/>
          </a:bodyPr>
          <a:lstStyle/>
          <a:p>
            <a:pPr marL="0" indent="0" algn="just">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birefringence value of textile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depend on-</a:t>
            </a:r>
          </a:p>
          <a:p>
            <a:pPr marL="0" indent="0" algn="just">
              <a:buNone/>
            </a:pPr>
            <a:r>
              <a:rPr lang="en-US" sz="2800" dirty="0">
                <a:latin typeface="Times New Roman" panose="02020603050405020304" pitchFamily="18" charset="0"/>
                <a:cs typeface="Times New Roman" panose="02020603050405020304" pitchFamily="18" charset="0"/>
              </a:rPr>
              <a:t> </a:t>
            </a:r>
          </a:p>
          <a:p>
            <a:pPr marL="514350" lvl="0" indent="-514350" algn="just">
              <a:buFont typeface="+mj-lt"/>
              <a:buAutoNum type="arabicPeriod"/>
            </a:pPr>
            <a:r>
              <a:rPr lang="en-US" sz="2800" i="1" dirty="0">
                <a:latin typeface="Times New Roman" panose="02020603050405020304" pitchFamily="18" charset="0"/>
                <a:cs typeface="Times New Roman" panose="02020603050405020304" pitchFamily="18" charset="0"/>
              </a:rPr>
              <a:t>The degree of orientation and </a:t>
            </a:r>
          </a:p>
          <a:p>
            <a:pPr marL="514350" lvl="0" indent="-514350" algn="just">
              <a:buFont typeface="+mj-lt"/>
              <a:buAutoNum type="arabicPeriod"/>
            </a:pPr>
            <a:r>
              <a:rPr lang="en-US" sz="2800" i="1" dirty="0">
                <a:latin typeface="Times New Roman" panose="02020603050405020304" pitchFamily="18" charset="0"/>
                <a:cs typeface="Times New Roman" panose="02020603050405020304" pitchFamily="18" charset="0"/>
              </a:rPr>
              <a:t>The degree of asymmetric of the molecular chain (straight/zigzag/with side groups)</a:t>
            </a:r>
          </a:p>
          <a:p>
            <a:pPr marL="0" indent="0" algn="just">
              <a:buNone/>
            </a:pPr>
            <a:r>
              <a:rPr lang="en-US" sz="2800" dirty="0">
                <a:latin typeface="Times New Roman" panose="02020603050405020304" pitchFamily="18" charset="0"/>
                <a:cs typeface="Times New Roman" panose="02020603050405020304" pitchFamily="18" charset="0"/>
              </a:rPr>
              <a:t> </a:t>
            </a:r>
          </a:p>
          <a:p>
            <a:pPr marL="0" indent="0" algn="just">
              <a:buNone/>
            </a:pPr>
            <a:r>
              <a:rPr lang="en-US" sz="2800" dirty="0">
                <a:latin typeface="Times New Roman" panose="02020603050405020304" pitchFamily="18" charset="0"/>
                <a:cs typeface="Times New Roman" panose="02020603050405020304" pitchFamily="18" charset="0"/>
              </a:rPr>
              <a:t>Highly oriented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will have high Birefringence value. Ideally oriented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have different birefringence value. The magnitude of birefringence which ranges from </a:t>
            </a:r>
            <a:r>
              <a:rPr lang="en-US" sz="2800" dirty="0" smtClean="0">
                <a:latin typeface="Times New Roman" panose="02020603050405020304" pitchFamily="18" charset="0"/>
                <a:cs typeface="Times New Roman" panose="02020603050405020304" pitchFamily="18" charset="0"/>
              </a:rPr>
              <a:t>-0.005 </a:t>
            </a:r>
            <a:r>
              <a:rPr lang="en-US" sz="2800" dirty="0">
                <a:latin typeface="Times New Roman" panose="02020603050405020304" pitchFamily="18" charset="0"/>
                <a:cs typeface="Times New Roman" panose="02020603050405020304" pitchFamily="18" charset="0"/>
              </a:rPr>
              <a:t>for Triacetate to 0.188 for </a:t>
            </a:r>
            <a:r>
              <a:rPr lang="en-US" sz="2800" dirty="0" err="1">
                <a:latin typeface="Times New Roman" panose="02020603050405020304" pitchFamily="18" charset="0"/>
                <a:cs typeface="Times New Roman" panose="02020603050405020304" pitchFamily="18" charset="0"/>
              </a:rPr>
              <a:t>Terylene</a:t>
            </a:r>
            <a:r>
              <a:rPr lang="en-US" sz="2800" dirty="0">
                <a:latin typeface="Times New Roman" panose="02020603050405020304" pitchFamily="18" charset="0"/>
                <a:cs typeface="Times New Roman" panose="02020603050405020304" pitchFamily="18" charset="0"/>
              </a:rPr>
              <a:t>.</a:t>
            </a:r>
          </a:p>
          <a:p>
            <a:pPr marL="0" indent="0">
              <a:buNone/>
            </a:pPr>
            <a:endParaRPr lang="en-US" dirty="0"/>
          </a:p>
        </p:txBody>
      </p:sp>
    </p:spTree>
    <p:extLst>
      <p:ext uri="{BB962C8B-B14F-4D97-AF65-F5344CB8AC3E}">
        <p14:creationId xmlns:p14="http://schemas.microsoft.com/office/powerpoint/2010/main" val="3097398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Factors affecting the birefringence of textile </a:t>
            </a:r>
            <a:r>
              <a:rPr lang="en-US" dirty="0" err="1" smtClean="0">
                <a:latin typeface="Times New Roman" panose="02020603050405020304" pitchFamily="18" charset="0"/>
                <a:cs typeface="Times New Roman" panose="02020603050405020304" pitchFamily="18" charset="0"/>
              </a:rPr>
              <a:t>fibres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b="1" dirty="0"/>
          </a:p>
        </p:txBody>
      </p:sp>
      <p:sp>
        <p:nvSpPr>
          <p:cNvPr id="10" name="Rectangle 9"/>
          <p:cNvSpPr/>
          <p:nvPr/>
        </p:nvSpPr>
        <p:spPr>
          <a:xfrm>
            <a:off x="2459655" y="5879271"/>
            <a:ext cx="7779434" cy="978729"/>
          </a:xfrm>
          <a:prstGeom prst="rect">
            <a:avLst/>
          </a:prstGeom>
        </p:spPr>
        <p:txBody>
          <a:bodyPr wrap="square">
            <a:spAutoFit/>
          </a:bodyPr>
          <a:lstStyle/>
          <a:p>
            <a:pPr algn="ctr">
              <a:lnSpc>
                <a:spcPct val="120000"/>
              </a:lnSpc>
            </a:pPr>
            <a:r>
              <a:rPr lang="en-US" sz="2400" b="1" dirty="0">
                <a:latin typeface="Times New Roman" panose="02020603050405020304" pitchFamily="18" charset="0"/>
                <a:ea typeface="Times New Roman" panose="02020603050405020304" pitchFamily="18" charset="0"/>
              </a:rPr>
              <a:t>Fig:</a:t>
            </a:r>
            <a:r>
              <a:rPr lang="en-US" sz="2400" dirty="0">
                <a:latin typeface="Times New Roman" panose="02020603050405020304" pitchFamily="18" charset="0"/>
                <a:ea typeface="Times New Roman" panose="02020603050405020304" pitchFamily="18" charset="0"/>
              </a:rPr>
              <a:t> (a) Straight chain, (b) Zigzag chain &amp; (c) Chain with </a:t>
            </a:r>
            <a:r>
              <a:rPr lang="en-US" sz="2400" dirty="0" smtClean="0">
                <a:latin typeface="Times New Roman" panose="02020603050405020304" pitchFamily="18" charset="0"/>
                <a:ea typeface="Times New Roman" panose="02020603050405020304" pitchFamily="18" charset="0"/>
              </a:rPr>
              <a:t>side group</a:t>
            </a:r>
            <a:endParaRPr lang="en-US" sz="24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49698" y="1944645"/>
            <a:ext cx="4093970" cy="3683365"/>
          </a:xfrm>
          <a:prstGeom prst="rect">
            <a:avLst/>
          </a:prstGeom>
        </p:spPr>
      </p:pic>
    </p:spTree>
    <p:extLst>
      <p:ext uri="{BB962C8B-B14F-4D97-AF65-F5344CB8AC3E}">
        <p14:creationId xmlns:p14="http://schemas.microsoft.com/office/powerpoint/2010/main" val="233408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10988"/>
            <a:ext cx="9601200" cy="981635"/>
          </a:xfrm>
        </p:spPr>
        <p:txBody>
          <a:bodyPr>
            <a:normAutofit fontScale="90000"/>
          </a:bodyPr>
          <a:lstStyle/>
          <a:p>
            <a:r>
              <a:rPr lang="en-US" dirty="0">
                <a:latin typeface="Times New Roman" panose="02020603050405020304" pitchFamily="18" charset="0"/>
                <a:cs typeface="Times New Roman" panose="02020603050405020304" pitchFamily="18" charset="0"/>
              </a:rPr>
              <a:t>Birefringence property depends on the following factors</a:t>
            </a:r>
            <a:r>
              <a:rPr lang="en-US" dirty="0"/>
              <a:t/>
            </a:r>
            <a:br>
              <a:rPr lang="en-US" dirty="0"/>
            </a:br>
            <a:endParaRPr lang="en-US" dirty="0"/>
          </a:p>
        </p:txBody>
      </p:sp>
      <p:sp>
        <p:nvSpPr>
          <p:cNvPr id="3" name="Content Placeholder 2"/>
          <p:cNvSpPr>
            <a:spLocks noGrp="1"/>
          </p:cNvSpPr>
          <p:nvPr>
            <p:ph idx="1"/>
          </p:nvPr>
        </p:nvSpPr>
        <p:spPr>
          <a:xfrm>
            <a:off x="1371599" y="2017059"/>
            <a:ext cx="10381130" cy="4504765"/>
          </a:xfrm>
        </p:spPr>
        <p:txBody>
          <a:bodyPr>
            <a:normAutofit lnSpcReduction="10000"/>
          </a:bodyPr>
          <a:lstStyle/>
          <a:p>
            <a:pPr marL="0" indent="0" algn="just">
              <a:buNone/>
            </a:pPr>
            <a:r>
              <a:rPr lang="en-US" sz="2600" dirty="0" smtClean="0">
                <a:latin typeface="Times New Roman" panose="02020603050405020304" pitchFamily="18" charset="0"/>
                <a:cs typeface="Times New Roman" panose="02020603050405020304" pitchFamily="18" charset="0"/>
              </a:rPr>
              <a:t>As you know earlier the </a:t>
            </a:r>
            <a:r>
              <a:rPr lang="en-US" sz="2600" dirty="0">
                <a:latin typeface="Times New Roman" panose="02020603050405020304" pitchFamily="18" charset="0"/>
                <a:cs typeface="Times New Roman" panose="02020603050405020304" pitchFamily="18" charset="0"/>
              </a:rPr>
              <a:t>magnitude of the birefringence depends on two factors: </a:t>
            </a:r>
            <a:endParaRPr lang="en-US" sz="26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600" dirty="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he </a:t>
            </a:r>
            <a:r>
              <a:rPr lang="en-US" sz="2600" dirty="0">
                <a:latin typeface="Times New Roman" panose="02020603050405020304" pitchFamily="18" charset="0"/>
                <a:cs typeface="Times New Roman" panose="02020603050405020304" pitchFamily="18" charset="0"/>
              </a:rPr>
              <a:t>degree of orientation of the molecules and </a:t>
            </a:r>
            <a:endParaRPr lang="en-US" sz="2600" dirty="0" smtClean="0">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sz="2600" dirty="0">
                <a:latin typeface="Times New Roman" panose="02020603050405020304" pitchFamily="18" charset="0"/>
                <a:cs typeface="Times New Roman" panose="02020603050405020304" pitchFamily="18" charset="0"/>
              </a:rPr>
              <a:t>T</a:t>
            </a:r>
            <a:r>
              <a:rPr lang="en-US" sz="2600" dirty="0" smtClean="0">
                <a:latin typeface="Times New Roman" panose="02020603050405020304" pitchFamily="18" charset="0"/>
                <a:cs typeface="Times New Roman" panose="02020603050405020304" pitchFamily="18" charset="0"/>
              </a:rPr>
              <a:t>he </a:t>
            </a:r>
            <a:r>
              <a:rPr lang="en-US" sz="2600" dirty="0">
                <a:latin typeface="Times New Roman" panose="02020603050405020304" pitchFamily="18" charset="0"/>
                <a:cs typeface="Times New Roman" panose="02020603050405020304" pitchFamily="18" charset="0"/>
              </a:rPr>
              <a:t>degree of asymmetry of the molecules themselves. </a:t>
            </a:r>
            <a:endParaRPr lang="en-US" sz="2600" dirty="0" smtClean="0">
              <a:latin typeface="Times New Roman" panose="02020603050405020304" pitchFamily="18" charset="0"/>
              <a:cs typeface="Times New Roman" panose="02020603050405020304" pitchFamily="18" charset="0"/>
            </a:endParaRPr>
          </a:p>
          <a:p>
            <a:pPr marL="0" indent="0" algn="just">
              <a:buNone/>
            </a:pP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If </a:t>
            </a:r>
            <a:r>
              <a:rPr lang="en-US" sz="2600" dirty="0">
                <a:latin typeface="Times New Roman" panose="02020603050405020304" pitchFamily="18" charset="0"/>
                <a:cs typeface="Times New Roman" panose="02020603050405020304" pitchFamily="18" charset="0"/>
              </a:rPr>
              <a:t>all the atoms in a molecule are arranged in a straight chain Fig. (a), the bond </a:t>
            </a:r>
            <a:r>
              <a:rPr lang="en-US" sz="2600" dirty="0" err="1">
                <a:latin typeface="Times New Roman" panose="02020603050405020304" pitchFamily="18" charset="0"/>
                <a:cs typeface="Times New Roman" panose="02020603050405020304" pitchFamily="18" charset="0"/>
              </a:rPr>
              <a:t>polarisabilities</a:t>
            </a:r>
            <a:r>
              <a:rPr lang="en-US" sz="2600" dirty="0">
                <a:latin typeface="Times New Roman" panose="02020603050405020304" pitchFamily="18" charset="0"/>
                <a:cs typeface="Times New Roman" panose="02020603050405020304" pitchFamily="18" charset="0"/>
              </a:rPr>
              <a:t> are greatest along the line joining the atoms, then a high birefringence will be expected. </a:t>
            </a:r>
            <a:endParaRPr lang="en-US" sz="2600" dirty="0" smtClean="0">
              <a:latin typeface="Times New Roman" panose="02020603050405020304" pitchFamily="18" charset="0"/>
              <a:cs typeface="Times New Roman" panose="02020603050405020304" pitchFamily="18" charset="0"/>
            </a:endParaRPr>
          </a:p>
          <a:p>
            <a:pPr marL="0" indent="0" algn="just">
              <a:buNone/>
            </a:pPr>
            <a:r>
              <a:rPr lang="en-US" sz="2600" dirty="0" smtClean="0">
                <a:latin typeface="Times New Roman" panose="02020603050405020304" pitchFamily="18" charset="0"/>
                <a:cs typeface="Times New Roman" panose="02020603050405020304" pitchFamily="18" charset="0"/>
              </a:rPr>
              <a:t>However</a:t>
            </a:r>
            <a:r>
              <a:rPr lang="en-US" sz="2600" dirty="0">
                <a:latin typeface="Times New Roman" panose="02020603050405020304" pitchFamily="18" charset="0"/>
                <a:cs typeface="Times New Roman" panose="02020603050405020304" pitchFamily="18" charset="0"/>
              </a:rPr>
              <a:t>, the actual molecules in fibers do not have this form and their birefringence will be reduced for two </a:t>
            </a:r>
            <a:r>
              <a:rPr lang="en-US" sz="2600" dirty="0" smtClean="0">
                <a:latin typeface="Times New Roman" panose="02020603050405020304" pitchFamily="18" charset="0"/>
                <a:cs typeface="Times New Roman" panose="02020603050405020304" pitchFamily="18" charset="0"/>
              </a:rPr>
              <a:t>reasons</a:t>
            </a:r>
            <a:r>
              <a:rPr lang="en-US" sz="2600" dirty="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89444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89</TotalTime>
  <Words>764</Words>
  <Application>Microsoft Office PowerPoint</Application>
  <PresentationFormat>Widescreen</PresentationFormat>
  <Paragraphs>73</Paragraphs>
  <Slides>20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Andalus</vt:lpstr>
      <vt:lpstr>Cambria Math</vt:lpstr>
      <vt:lpstr>Franklin Gothic Book</vt:lpstr>
      <vt:lpstr>Times New Roman</vt:lpstr>
      <vt:lpstr>Crop</vt:lpstr>
      <vt:lpstr>Visio.Drawing.11</vt:lpstr>
      <vt:lpstr>Optical Properties of Textile Fibres </vt:lpstr>
      <vt:lpstr>Lecture 01</vt:lpstr>
      <vt:lpstr>Optical Properties of Textile Fibres </vt:lpstr>
      <vt:lpstr>1. Birefringence</vt:lpstr>
      <vt:lpstr>1. Birefringence</vt:lpstr>
      <vt:lpstr>Refractive Index </vt:lpstr>
      <vt:lpstr>Factors affecting the birefringence of textile fibres </vt:lpstr>
      <vt:lpstr>Factors affecting the birefringence of textile fibres </vt:lpstr>
      <vt:lpstr>Birefringence property depends on the following factors </vt:lpstr>
      <vt:lpstr>Two Reasons</vt:lpstr>
      <vt:lpstr>Thank You</vt:lpstr>
      <vt:lpstr>Lecture 02</vt:lpstr>
      <vt:lpstr>2. Dichorism</vt:lpstr>
      <vt:lpstr>Requirements of Dichroism </vt:lpstr>
      <vt:lpstr>Cross fibres absorb more radiation than parallel fibre </vt:lpstr>
      <vt:lpstr>3. Lustre </vt:lpstr>
      <vt:lpstr>Factors affecting the lustre of textile fibres </vt:lpstr>
      <vt:lpstr>Fibre without (a) and with (2) small particles-TiO2</vt:lpstr>
      <vt:lpstr>Immature and matured fibre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Properties Of Textile Fibres</dc:title>
  <dc:creator>Kamrul</dc:creator>
  <cp:lastModifiedBy>Kamrul</cp:lastModifiedBy>
  <cp:revision>10</cp:revision>
  <dcterms:created xsi:type="dcterms:W3CDTF">2020-07-12T14:08:22Z</dcterms:created>
  <dcterms:modified xsi:type="dcterms:W3CDTF">2020-11-23T05:54:30Z</dcterms:modified>
</cp:coreProperties>
</file>