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258659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1694421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8417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2859149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6200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2512425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856215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142039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34595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259B2-E68C-4644-9416-EF9236F2232F}" type="datetimeFigureOut">
              <a:rPr lang="en-US" smtClean="0"/>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2394312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6259B2-E68C-4644-9416-EF9236F2232F}" type="datetimeFigureOut">
              <a:rPr lang="en-US" smtClean="0"/>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372664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6259B2-E68C-4644-9416-EF9236F2232F}" type="datetimeFigureOut">
              <a:rPr lang="en-US" smtClean="0"/>
              <a:t>11/11/2017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40860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6259B2-E68C-4644-9416-EF9236F2232F}" type="datetimeFigureOut">
              <a:rPr lang="en-US" smtClean="0"/>
              <a:t>11/11/2017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138308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259B2-E68C-4644-9416-EF9236F2232F}" type="datetimeFigureOut">
              <a:rPr lang="en-US" smtClean="0"/>
              <a:t>11/11/2017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117100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259B2-E68C-4644-9416-EF9236F2232F}" type="datetimeFigureOut">
              <a:rPr lang="en-US" smtClean="0"/>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250365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259B2-E68C-4644-9416-EF9236F2232F}" type="datetimeFigureOut">
              <a:rPr lang="en-US" smtClean="0"/>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06A79A-6F51-444D-BBD2-C8DBCF827B65}" type="slidenum">
              <a:rPr lang="en-US" smtClean="0"/>
              <a:t>‹#›</a:t>
            </a:fld>
            <a:endParaRPr lang="en-US"/>
          </a:p>
        </p:txBody>
      </p:sp>
    </p:spTree>
    <p:extLst>
      <p:ext uri="{BB962C8B-B14F-4D97-AF65-F5344CB8AC3E}">
        <p14:creationId xmlns:p14="http://schemas.microsoft.com/office/powerpoint/2010/main" val="302419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6259B2-E68C-4644-9416-EF9236F2232F}" type="datetimeFigureOut">
              <a:rPr lang="en-US" smtClean="0"/>
              <a:t>11/11/2017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C06A79A-6F51-444D-BBD2-C8DBCF827B65}" type="slidenum">
              <a:rPr lang="en-US" smtClean="0"/>
              <a:t>‹#›</a:t>
            </a:fld>
            <a:endParaRPr lang="en-US"/>
          </a:p>
        </p:txBody>
      </p:sp>
    </p:spTree>
    <p:extLst>
      <p:ext uri="{BB962C8B-B14F-4D97-AF65-F5344CB8AC3E}">
        <p14:creationId xmlns:p14="http://schemas.microsoft.com/office/powerpoint/2010/main" val="2216812132"/>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7260" y="434340"/>
            <a:ext cx="10218420" cy="5078313"/>
          </a:xfrm>
          <a:prstGeom prst="rect">
            <a:avLst/>
          </a:prstGeom>
        </p:spPr>
        <p:txBody>
          <a:bodyPr wrap="square">
            <a:spAutoFit/>
          </a:bodyPr>
          <a:lstStyle/>
          <a:p>
            <a:r>
              <a:rPr lang="en-US" sz="3600" b="0" i="0" dirty="0" smtClean="0">
                <a:solidFill>
                  <a:srgbClr val="333333"/>
                </a:solidFill>
                <a:effectLst/>
                <a:latin typeface="Times New Roman" panose="02020603050405020304" pitchFamily="18" charset="0"/>
                <a:cs typeface="Times New Roman" panose="02020603050405020304" pitchFamily="18" charset="0"/>
              </a:rPr>
              <a:t>In this kind of question you will be given a number of sentences with gaps in them and asked to complete the sentences with words from the reading text.</a:t>
            </a:r>
          </a:p>
          <a:p>
            <a:r>
              <a:rPr lang="en-US" sz="3600" b="0" i="0" dirty="0" smtClean="0">
                <a:solidFill>
                  <a:srgbClr val="333333"/>
                </a:solidFill>
                <a:effectLst/>
                <a:latin typeface="Times New Roman" panose="02020603050405020304" pitchFamily="18" charset="0"/>
                <a:cs typeface="Times New Roman" panose="02020603050405020304" pitchFamily="18" charset="0"/>
              </a:rPr>
              <a:t>These questions are as much vocabulary tests as they are reading tests because they require you to be aware of paraphrasing (using different words to repeat a sentence so that it has the same meaning) and synonyms (words with the same or very similar meanings). More on these below.</a:t>
            </a:r>
            <a:endParaRPr lang="en-US" sz="36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478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elts-reading-sentence-completion IELTS Reading- Sentence Completion Tips and Strate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515" y="936942"/>
            <a:ext cx="11410994" cy="5143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01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 y="396300"/>
            <a:ext cx="12031980" cy="6186309"/>
          </a:xfrm>
          <a:prstGeom prst="rect">
            <a:avLst/>
          </a:prstGeom>
        </p:spPr>
        <p:txBody>
          <a:bodyPr wrap="square">
            <a:spAutoFit/>
          </a:bodyPr>
          <a:lstStyle/>
          <a:p>
            <a:r>
              <a:rPr lang="en-US" sz="3600" b="0" i="0" dirty="0" smtClean="0">
                <a:solidFill>
                  <a:srgbClr val="333333"/>
                </a:solidFill>
                <a:effectLst/>
                <a:latin typeface="Times New Roman" panose="02020603050405020304" pitchFamily="18" charset="0"/>
                <a:cs typeface="Times New Roman" panose="02020603050405020304" pitchFamily="18" charset="0"/>
              </a:rPr>
              <a:t>As you can see there are three incomplete sentences that we musty complete.</a:t>
            </a:r>
          </a:p>
          <a:p>
            <a:r>
              <a:rPr lang="en-US" sz="3600" b="0" i="0" dirty="0" smtClean="0">
                <a:solidFill>
                  <a:srgbClr val="333333"/>
                </a:solidFill>
                <a:effectLst/>
                <a:latin typeface="Times New Roman" panose="02020603050405020304" pitchFamily="18" charset="0"/>
                <a:cs typeface="Times New Roman" panose="02020603050405020304" pitchFamily="18" charset="0"/>
              </a:rPr>
              <a:t>Note that it says NO MORE THAN TWO WORDS from the text for each answer. This means that we can write one or two words only. If we write any more than this, we get the question wrong.</a:t>
            </a:r>
          </a:p>
          <a:p>
            <a:r>
              <a:rPr lang="en-US" sz="3600" b="0" i="0" dirty="0" smtClean="0">
                <a:solidFill>
                  <a:srgbClr val="333333"/>
                </a:solidFill>
                <a:effectLst/>
                <a:latin typeface="Times New Roman" panose="02020603050405020304" pitchFamily="18" charset="0"/>
                <a:cs typeface="Times New Roman" panose="02020603050405020304" pitchFamily="18" charset="0"/>
              </a:rPr>
              <a:t>Also note that it says ‘from the text’. This means that we can’t change the words from the text.</a:t>
            </a:r>
          </a:p>
          <a:p>
            <a:r>
              <a:rPr lang="en-US" sz="3600" b="0" i="0" dirty="0" smtClean="0">
                <a:solidFill>
                  <a:srgbClr val="333333"/>
                </a:solidFill>
                <a:effectLst/>
                <a:latin typeface="Times New Roman" panose="02020603050405020304" pitchFamily="18" charset="0"/>
                <a:cs typeface="Times New Roman" panose="02020603050405020304" pitchFamily="18" charset="0"/>
              </a:rPr>
              <a:t>The word limit and whether we should use words from the text or not can change from question to question so read them carefully.</a:t>
            </a:r>
            <a:endParaRPr lang="en-US" sz="36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922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37261"/>
            <a:ext cx="12192000" cy="3539430"/>
          </a:xfrm>
          <a:prstGeom prst="rect">
            <a:avLst/>
          </a:prstGeom>
        </p:spPr>
        <p:txBody>
          <a:bodyPr wrap="square">
            <a:spAutoFit/>
          </a:bodyPr>
          <a:lstStyle/>
          <a:p>
            <a:r>
              <a:rPr lang="en-US" sz="3200" b="1" i="0" dirty="0" smtClean="0">
                <a:solidFill>
                  <a:srgbClr val="333333"/>
                </a:solidFill>
                <a:effectLst/>
                <a:latin typeface="Times New Roman" panose="02020603050405020304" pitchFamily="18" charset="0"/>
                <a:cs typeface="Times New Roman" panose="02020603050405020304" pitchFamily="18" charset="0"/>
              </a:rPr>
              <a:t>Paraphrasing and Synonyms</a:t>
            </a:r>
            <a:endParaRPr lang="en-US" sz="3200" b="0" i="0" dirty="0" smtClean="0">
              <a:solidFill>
                <a:srgbClr val="333333"/>
              </a:solidFill>
              <a:effectLst/>
              <a:latin typeface="Times New Roman" panose="02020603050405020304" pitchFamily="18" charset="0"/>
              <a:cs typeface="Times New Roman" panose="02020603050405020304" pitchFamily="18" charset="0"/>
            </a:endParaRPr>
          </a:p>
          <a:p>
            <a:r>
              <a:rPr lang="en-US" sz="3200" b="0" i="0" dirty="0" smtClean="0">
                <a:solidFill>
                  <a:srgbClr val="333333"/>
                </a:solidFill>
                <a:effectLst/>
                <a:latin typeface="Times New Roman" panose="02020603050405020304" pitchFamily="18" charset="0"/>
                <a:cs typeface="Times New Roman" panose="02020603050405020304" pitchFamily="18" charset="0"/>
              </a:rPr>
              <a:t>In order to do well on the IELTS test you have to understand what paraphrasing and synonyms are because Cambridge use them so much in the reading and listening tests and expect you to use them in the writing and speaking tests.</a:t>
            </a:r>
          </a:p>
          <a:p>
            <a:r>
              <a:rPr lang="en-US" sz="3200" b="0" i="0" dirty="0" smtClean="0">
                <a:solidFill>
                  <a:srgbClr val="333333"/>
                </a:solidFill>
                <a:effectLst/>
                <a:latin typeface="Times New Roman" panose="02020603050405020304" pitchFamily="18" charset="0"/>
                <a:cs typeface="Times New Roman" panose="02020603050405020304" pitchFamily="18" charset="0"/>
              </a:rPr>
              <a:t>Paraphrasing is simply rephrasing or saying the sentence again, so that it has the same meaning, but with different words.</a:t>
            </a:r>
          </a:p>
        </p:txBody>
      </p:sp>
    </p:spTree>
    <p:extLst>
      <p:ext uri="{BB962C8B-B14F-4D97-AF65-F5344CB8AC3E}">
        <p14:creationId xmlns:p14="http://schemas.microsoft.com/office/powerpoint/2010/main" val="290615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1620" y="3996630"/>
            <a:ext cx="5372100" cy="2554545"/>
          </a:xfrm>
          <a:prstGeom prst="rect">
            <a:avLst/>
          </a:prstGeom>
        </p:spPr>
        <p:txBody>
          <a:bodyPr wrap="square">
            <a:spAutoFit/>
          </a:bodyPr>
          <a:lstStyle/>
          <a:p>
            <a:r>
              <a:rPr lang="en-US" sz="3200" b="1" i="0" dirty="0" smtClean="0">
                <a:solidFill>
                  <a:srgbClr val="333333"/>
                </a:solidFill>
                <a:effectLst/>
                <a:latin typeface="Times New Roman" panose="02020603050405020304" pitchFamily="18" charset="0"/>
                <a:cs typeface="Times New Roman" panose="02020603050405020304" pitchFamily="18" charset="0"/>
              </a:rPr>
              <a:t>Examples</a:t>
            </a:r>
            <a:r>
              <a:rPr lang="en-US" sz="3200" b="0" i="0" dirty="0" smtClean="0">
                <a:solidFill>
                  <a:srgbClr val="333333"/>
                </a:solidFill>
                <a:effectLst/>
                <a:latin typeface="Times New Roman" panose="02020603050405020304" pitchFamily="18" charset="0"/>
                <a:cs typeface="Times New Roman" panose="02020603050405020304" pitchFamily="18" charset="0"/>
              </a:rPr>
              <a:t>–</a:t>
            </a:r>
          </a:p>
          <a:p>
            <a:r>
              <a:rPr lang="en-US" sz="3200" b="0" i="0" dirty="0" smtClean="0">
                <a:solidFill>
                  <a:srgbClr val="333333"/>
                </a:solidFill>
                <a:effectLst/>
                <a:latin typeface="Times New Roman" panose="02020603050405020304" pitchFamily="18" charset="0"/>
                <a:cs typeface="Times New Roman" panose="02020603050405020304" pitchFamily="18" charset="0"/>
              </a:rPr>
              <a:t>most – majority</a:t>
            </a:r>
          </a:p>
          <a:p>
            <a:r>
              <a:rPr lang="en-US" sz="3200" b="0" i="0" dirty="0" smtClean="0">
                <a:solidFill>
                  <a:srgbClr val="333333"/>
                </a:solidFill>
                <a:effectLst/>
                <a:latin typeface="Times New Roman" panose="02020603050405020304" pitchFamily="18" charset="0"/>
                <a:cs typeface="Times New Roman" panose="02020603050405020304" pitchFamily="18" charset="0"/>
              </a:rPr>
              <a:t>drive – use</a:t>
            </a:r>
          </a:p>
          <a:p>
            <a:r>
              <a:rPr lang="en-US" sz="3200" b="0" i="0" dirty="0" smtClean="0">
                <a:solidFill>
                  <a:srgbClr val="333333"/>
                </a:solidFill>
                <a:effectLst/>
                <a:latin typeface="Times New Roman" panose="02020603050405020304" pitchFamily="18" charset="0"/>
                <a:cs typeface="Times New Roman" panose="02020603050405020304" pitchFamily="18" charset="0"/>
              </a:rPr>
              <a:t>cars – automobiles</a:t>
            </a:r>
          </a:p>
          <a:p>
            <a:r>
              <a:rPr lang="en-US" sz="3200" b="0" i="0" dirty="0" smtClean="0">
                <a:solidFill>
                  <a:srgbClr val="333333"/>
                </a:solidFill>
                <a:effectLst/>
                <a:latin typeface="Times New Roman" panose="02020603050405020304" pitchFamily="18" charset="0"/>
                <a:cs typeface="Times New Roman" panose="02020603050405020304" pitchFamily="18" charset="0"/>
              </a:rPr>
              <a:t>work – job</a:t>
            </a:r>
            <a:endParaRPr lang="en-US" sz="3200" b="0" i="0" dirty="0">
              <a:solidFill>
                <a:srgbClr val="333333"/>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228600" y="457200"/>
            <a:ext cx="11963400" cy="3539430"/>
          </a:xfrm>
          <a:prstGeom prst="rect">
            <a:avLst/>
          </a:prstGeom>
        </p:spPr>
        <p:txBody>
          <a:bodyPr wrap="square">
            <a:spAutoFit/>
          </a:bodyPr>
          <a:lstStyle/>
          <a:p>
            <a:r>
              <a:rPr lang="en-US" sz="3200" b="1" i="0" dirty="0" smtClean="0">
                <a:solidFill>
                  <a:srgbClr val="333333"/>
                </a:solidFill>
                <a:effectLst/>
                <a:latin typeface="Times New Roman" panose="02020603050405020304" pitchFamily="18" charset="0"/>
                <a:cs typeface="Times New Roman" panose="02020603050405020304" pitchFamily="18" charset="0"/>
              </a:rPr>
              <a:t>Example</a:t>
            </a:r>
            <a:r>
              <a:rPr lang="en-US" sz="3200" b="0" i="0" dirty="0" smtClean="0">
                <a:solidFill>
                  <a:srgbClr val="333333"/>
                </a:solidFill>
                <a:effectLst/>
                <a:latin typeface="Times New Roman" panose="02020603050405020304" pitchFamily="18" charset="0"/>
                <a:cs typeface="Times New Roman" panose="02020603050405020304" pitchFamily="18" charset="0"/>
              </a:rPr>
              <a:t>–</a:t>
            </a:r>
          </a:p>
          <a:p>
            <a:r>
              <a:rPr lang="en-US" sz="3200" b="0" i="0" dirty="0" smtClean="0">
                <a:solidFill>
                  <a:srgbClr val="333333"/>
                </a:solidFill>
                <a:effectLst/>
                <a:latin typeface="Times New Roman" panose="02020603050405020304" pitchFamily="18" charset="0"/>
                <a:cs typeface="Times New Roman" panose="02020603050405020304" pitchFamily="18" charset="0"/>
              </a:rPr>
              <a:t>Most men drive cars to work.</a:t>
            </a:r>
          </a:p>
          <a:p>
            <a:r>
              <a:rPr lang="en-US" sz="3200" b="0" i="0" dirty="0" smtClean="0">
                <a:solidFill>
                  <a:srgbClr val="333333"/>
                </a:solidFill>
                <a:effectLst/>
                <a:latin typeface="Times New Roman" panose="02020603050405020304" pitchFamily="18" charset="0"/>
                <a:cs typeface="Times New Roman" panose="02020603050405020304" pitchFamily="18" charset="0"/>
              </a:rPr>
              <a:t>The majority of males use automobiles to get to their jobs.</a:t>
            </a:r>
          </a:p>
          <a:p>
            <a:r>
              <a:rPr lang="en-US" sz="3200" b="0" i="0" dirty="0" smtClean="0">
                <a:solidFill>
                  <a:srgbClr val="333333"/>
                </a:solidFill>
                <a:effectLst/>
                <a:latin typeface="Times New Roman" panose="02020603050405020304" pitchFamily="18" charset="0"/>
                <a:cs typeface="Times New Roman" panose="02020603050405020304" pitchFamily="18" charset="0"/>
              </a:rPr>
              <a:t>As you can see, both sentences mean exactly the same thing but I have used different words.</a:t>
            </a:r>
          </a:p>
          <a:p>
            <a:r>
              <a:rPr lang="en-US" sz="3200" b="0" i="0" dirty="0" smtClean="0">
                <a:solidFill>
                  <a:srgbClr val="333333"/>
                </a:solidFill>
                <a:effectLst/>
                <a:latin typeface="Times New Roman" panose="02020603050405020304" pitchFamily="18" charset="0"/>
                <a:cs typeface="Times New Roman" panose="02020603050405020304" pitchFamily="18" charset="0"/>
              </a:rPr>
              <a:t>I have used mostly synonyms to do this, i.e. words with the same or similar meanings.</a:t>
            </a:r>
            <a:endParaRPr lang="en-US" sz="32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6247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araphrasing-and-synonyms-ielts-reading IELTS Reading- Sentence Completion Tips and Strate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957" y="0"/>
            <a:ext cx="9928608" cy="6290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529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0120" y="571500"/>
            <a:ext cx="11041380" cy="6278642"/>
          </a:xfrm>
          <a:prstGeom prst="rect">
            <a:avLst/>
          </a:prstGeom>
        </p:spPr>
        <p:txBody>
          <a:bodyPr wrap="square">
            <a:spAutoFit/>
          </a:bodyPr>
          <a:lstStyle/>
          <a:p>
            <a:r>
              <a:rPr lang="en-US" sz="3200" b="1" i="0" dirty="0" smtClean="0">
                <a:solidFill>
                  <a:srgbClr val="333333"/>
                </a:solidFill>
                <a:effectLst/>
                <a:latin typeface="Roboto"/>
              </a:rPr>
              <a:t>Common Problems </a:t>
            </a:r>
            <a:endParaRPr lang="en-US" sz="3200" b="0" i="0" dirty="0" smtClean="0">
              <a:solidFill>
                <a:srgbClr val="333333"/>
              </a:solidFill>
              <a:effectLst/>
              <a:latin typeface="Roboto"/>
            </a:endParaRPr>
          </a:p>
          <a:p>
            <a:r>
              <a:rPr lang="en-US" sz="3200" b="0" i="0" dirty="0" smtClean="0">
                <a:solidFill>
                  <a:srgbClr val="333333"/>
                </a:solidFill>
                <a:effectLst/>
                <a:latin typeface="Roboto"/>
              </a:rPr>
              <a:t>As you have probably already guessed from the passage above, the main problem is students trying to match words in the question with exactly the same words in the reading text. Instead you should be look for words that means the same thing i.e. paraphrases and synonyms.</a:t>
            </a:r>
          </a:p>
          <a:p>
            <a:r>
              <a:rPr lang="en-US" sz="3200" b="0" i="0" dirty="0" smtClean="0">
                <a:solidFill>
                  <a:srgbClr val="333333"/>
                </a:solidFill>
                <a:effectLst/>
                <a:latin typeface="Roboto"/>
              </a:rPr>
              <a:t>Another common problem is not reading the instructions properly and then writing too many words or not writing the same words as in the reading text, as discussed above.</a:t>
            </a:r>
          </a:p>
          <a:p>
            <a:r>
              <a:rPr lang="en-US" sz="3200" b="0" i="0" dirty="0" smtClean="0">
                <a:solidFill>
                  <a:srgbClr val="333333"/>
                </a:solidFill>
                <a:effectLst/>
                <a:latin typeface="Roboto"/>
              </a:rPr>
              <a:t>Finally, students often start reading the text before the question. This is confusing for most people and wastes time. Read the questions first.</a:t>
            </a:r>
          </a:p>
          <a:p>
            <a:r>
              <a:rPr lang="en-US" b="1" i="0" dirty="0" smtClean="0">
                <a:solidFill>
                  <a:srgbClr val="333333"/>
                </a:solidFill>
                <a:effectLst/>
                <a:latin typeface="Roboto"/>
              </a:rPr>
              <a:t>Tips</a:t>
            </a:r>
            <a:endParaRPr lang="en-US" b="0" i="0" dirty="0">
              <a:solidFill>
                <a:srgbClr val="333333"/>
              </a:solidFill>
              <a:effectLst/>
              <a:latin typeface="Roboto"/>
            </a:endParaRPr>
          </a:p>
        </p:txBody>
      </p:sp>
    </p:spTree>
    <p:extLst>
      <p:ext uri="{BB962C8B-B14F-4D97-AF65-F5344CB8AC3E}">
        <p14:creationId xmlns:p14="http://schemas.microsoft.com/office/powerpoint/2010/main" val="128792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218152"/>
            <a:ext cx="12778740" cy="6986528"/>
          </a:xfrm>
          <a:prstGeom prst="rect">
            <a:avLst/>
          </a:prstGeom>
        </p:spPr>
        <p:txBody>
          <a:bodyPr wrap="square">
            <a:spAutoFit/>
          </a:bodyPr>
          <a:lstStyle/>
          <a:p>
            <a:r>
              <a:rPr lang="en-US" sz="3200" b="1" i="0" dirty="0" smtClean="0">
                <a:solidFill>
                  <a:srgbClr val="333333"/>
                </a:solidFill>
                <a:effectLst/>
                <a:latin typeface="Roboto"/>
              </a:rPr>
              <a:t>Tips</a:t>
            </a:r>
            <a:endParaRPr lang="en-US" sz="3200" b="0" i="0" dirty="0" smtClean="0">
              <a:solidFill>
                <a:srgbClr val="333333"/>
              </a:solidFill>
              <a:effectLst/>
              <a:latin typeface="Roboto"/>
            </a:endParaRPr>
          </a:p>
          <a:p>
            <a:pPr>
              <a:buFont typeface="+mj-lt"/>
              <a:buAutoNum type="arabicPeriod"/>
            </a:pPr>
            <a:r>
              <a:rPr lang="en-US" sz="3200" b="0" i="0" dirty="0" smtClean="0">
                <a:solidFill>
                  <a:srgbClr val="333333"/>
                </a:solidFill>
                <a:effectLst/>
                <a:latin typeface="Roboto"/>
              </a:rPr>
              <a:t>Check how many words it asks you to write. If it says ‘no more than two’, you can write one or two words. If it says ‘no more than three’, you can write one, two or three words. Remember that numbers written numerically, such as </a:t>
            </a:r>
            <a:r>
              <a:rPr lang="en-US" sz="3200" b="0" i="1" dirty="0" smtClean="0">
                <a:solidFill>
                  <a:srgbClr val="333333"/>
                </a:solidFill>
                <a:effectLst/>
                <a:latin typeface="Roboto"/>
              </a:rPr>
              <a:t>72</a:t>
            </a:r>
            <a:r>
              <a:rPr lang="en-US" sz="3200" b="0" i="0" dirty="0" smtClean="0">
                <a:solidFill>
                  <a:srgbClr val="333333"/>
                </a:solidFill>
                <a:effectLst/>
                <a:latin typeface="Roboto"/>
              </a:rPr>
              <a:t> count as one word and hyphenated words, such as </a:t>
            </a:r>
            <a:r>
              <a:rPr lang="en-US" sz="3200" b="0" i="1" dirty="0" smtClean="0">
                <a:solidFill>
                  <a:srgbClr val="333333"/>
                </a:solidFill>
                <a:effectLst/>
                <a:latin typeface="Roboto"/>
              </a:rPr>
              <a:t>state-of-the-art</a:t>
            </a:r>
            <a:r>
              <a:rPr lang="en-US" sz="3200" b="0" i="0" dirty="0" smtClean="0">
                <a:solidFill>
                  <a:srgbClr val="333333"/>
                </a:solidFill>
                <a:effectLst/>
                <a:latin typeface="Roboto"/>
              </a:rPr>
              <a:t>, count as one word.</a:t>
            </a:r>
          </a:p>
          <a:p>
            <a:pPr>
              <a:buFont typeface="+mj-lt"/>
              <a:buAutoNum type="arabicPeriod"/>
            </a:pPr>
            <a:r>
              <a:rPr lang="en-US" sz="3200" b="0" i="0" dirty="0" smtClean="0">
                <a:solidFill>
                  <a:srgbClr val="333333"/>
                </a:solidFill>
                <a:effectLst/>
                <a:latin typeface="Roboto"/>
              </a:rPr>
              <a:t>Sometimes the question will state ‘using words from the text’ or ‘from the text’. In this case you should only use words from the text and not change them or use different forms of the words. If it does not say this, then you are allowed to change the words as long as the meaning is the same.</a:t>
            </a:r>
          </a:p>
          <a:p>
            <a:pPr>
              <a:buFont typeface="+mj-lt"/>
              <a:buAutoNum type="arabicPeriod"/>
            </a:pPr>
            <a:r>
              <a:rPr lang="en-US" sz="3200" b="0" i="0" dirty="0" smtClean="0">
                <a:solidFill>
                  <a:srgbClr val="333333"/>
                </a:solidFill>
                <a:effectLst/>
                <a:latin typeface="Roboto"/>
              </a:rPr>
              <a:t>The answers appear in the same order as the questions. The answer to number 1 will be above number 2, and the answer to number 3 will be below the answer to number 2.</a:t>
            </a:r>
          </a:p>
        </p:txBody>
      </p:sp>
    </p:spTree>
    <p:extLst>
      <p:ext uri="{BB962C8B-B14F-4D97-AF65-F5344CB8AC3E}">
        <p14:creationId xmlns:p14="http://schemas.microsoft.com/office/powerpoint/2010/main" val="1116922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4524315"/>
          </a:xfrm>
          <a:prstGeom prst="rect">
            <a:avLst/>
          </a:prstGeom>
        </p:spPr>
        <p:txBody>
          <a:bodyPr wrap="square">
            <a:spAutoFit/>
          </a:bodyPr>
          <a:lstStyle/>
          <a:p>
            <a:pPr>
              <a:buFont typeface="+mj-lt"/>
              <a:buAutoNum type="arabicPeriod"/>
            </a:pPr>
            <a:r>
              <a:rPr lang="en-US" sz="3200" b="0" i="0" dirty="0" smtClean="0">
                <a:solidFill>
                  <a:srgbClr val="333333"/>
                </a:solidFill>
                <a:effectLst/>
                <a:latin typeface="Roboto"/>
              </a:rPr>
              <a:t>Remember that your answer should be grammatically correct. Check the type of word that fits in the space. Is it a verb, noun, adjective or adverb? This will help you answer the question correctly.</a:t>
            </a:r>
          </a:p>
          <a:p>
            <a:pPr>
              <a:buFont typeface="+mj-lt"/>
              <a:buAutoNum type="arabicPeriod"/>
            </a:pPr>
            <a:r>
              <a:rPr lang="en-US" sz="3200" b="0" i="0" dirty="0" smtClean="0">
                <a:solidFill>
                  <a:srgbClr val="333333"/>
                </a:solidFill>
                <a:effectLst/>
                <a:latin typeface="Roboto"/>
              </a:rPr>
              <a:t>When scanning for your answer, make sure you are thinking about paraphrasing and synonyms.</a:t>
            </a:r>
          </a:p>
          <a:p>
            <a:pPr>
              <a:buFont typeface="+mj-lt"/>
              <a:buAutoNum type="arabicPeriod"/>
            </a:pPr>
            <a:r>
              <a:rPr lang="en-US" sz="3200" b="0" i="0" dirty="0" smtClean="0">
                <a:solidFill>
                  <a:srgbClr val="333333"/>
                </a:solidFill>
                <a:effectLst/>
                <a:latin typeface="Roboto"/>
              </a:rPr>
              <a:t>Find where the answer is located in the text before you try to answer the question. Remember </a:t>
            </a:r>
            <a:r>
              <a:rPr lang="en-US" sz="3200" b="1" i="0" dirty="0" smtClean="0">
                <a:solidFill>
                  <a:srgbClr val="333333"/>
                </a:solidFill>
                <a:effectLst/>
                <a:latin typeface="Roboto"/>
              </a:rPr>
              <a:t>where before what.</a:t>
            </a:r>
            <a:endParaRPr lang="en-US" sz="3200" b="0" i="0" dirty="0" smtClean="0">
              <a:solidFill>
                <a:srgbClr val="333333"/>
              </a:solidFill>
              <a:effectLst/>
              <a:latin typeface="Roboto"/>
            </a:endParaRPr>
          </a:p>
          <a:p>
            <a:pPr>
              <a:buFont typeface="+mj-lt"/>
              <a:buAutoNum type="arabicPeriod"/>
            </a:pPr>
            <a:r>
              <a:rPr lang="en-US" sz="3200" b="0" i="0" dirty="0" smtClean="0">
                <a:solidFill>
                  <a:srgbClr val="333333"/>
                </a:solidFill>
                <a:effectLst/>
                <a:latin typeface="Roboto"/>
              </a:rPr>
              <a:t>Read the questions before reading the text.</a:t>
            </a:r>
            <a:endParaRPr lang="en-US" sz="3200" b="0" i="0" dirty="0">
              <a:solidFill>
                <a:srgbClr val="333333"/>
              </a:solidFill>
              <a:effectLst/>
              <a:latin typeface="Roboto"/>
            </a:endParaRPr>
          </a:p>
        </p:txBody>
      </p:sp>
    </p:spTree>
    <p:extLst>
      <p:ext uri="{BB962C8B-B14F-4D97-AF65-F5344CB8AC3E}">
        <p14:creationId xmlns:p14="http://schemas.microsoft.com/office/powerpoint/2010/main" val="28937869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11</TotalTime>
  <Words>332</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Roboto</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su</cp:lastModifiedBy>
  <cp:revision>3</cp:revision>
  <dcterms:created xsi:type="dcterms:W3CDTF">2017-11-05T01:03:48Z</dcterms:created>
  <dcterms:modified xsi:type="dcterms:W3CDTF">2017-11-12T01:07:32Z</dcterms:modified>
</cp:coreProperties>
</file>