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3" r:id="rId3"/>
    <p:sldId id="257" r:id="rId4"/>
    <p:sldId id="258" r:id="rId5"/>
    <p:sldId id="259" r:id="rId6"/>
    <p:sldId id="260" r:id="rId7"/>
    <p:sldId id="278" r:id="rId8"/>
    <p:sldId id="281" r:id="rId9"/>
    <p:sldId id="277" r:id="rId10"/>
    <p:sldId id="262" r:id="rId11"/>
    <p:sldId id="263" r:id="rId12"/>
    <p:sldId id="264" r:id="rId13"/>
    <p:sldId id="265" r:id="rId14"/>
    <p:sldId id="266" r:id="rId15"/>
    <p:sldId id="267" r:id="rId16"/>
    <p:sldId id="280" r:id="rId17"/>
    <p:sldId id="279" r:id="rId18"/>
    <p:sldId id="268" r:id="rId19"/>
    <p:sldId id="269" r:id="rId20"/>
    <p:sldId id="270" r:id="rId21"/>
    <p:sldId id="271" r:id="rId22"/>
    <p:sldId id="272" r:id="rId23"/>
    <p:sldId id="261"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9/10/2020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9/10/2020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9/10/2020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9/10/2020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9/10/2020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9/10/2020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9/10/2020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9/10/2020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9/10/2020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9/10/2020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cap="none" dirty="0" smtClean="0">
                <a:latin typeface="Times New Roman" panose="02020603050405020304" pitchFamily="18" charset="0"/>
                <a:cs typeface="Times New Roman" panose="02020603050405020304" pitchFamily="18" charset="0"/>
              </a:rPr>
              <a:t>Introduction To Economics</a:t>
            </a:r>
            <a:endParaRPr lang="en-US" cap="none"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a:bodyPr>
          <a:lstStyle/>
          <a:p>
            <a:r>
              <a:rPr lang="en-US" sz="5000" dirty="0" smtClean="0">
                <a:latin typeface="Andalus" panose="02020603050405020304" pitchFamily="18" charset="-78"/>
                <a:cs typeface="Andalus" panose="02020603050405020304" pitchFamily="18" charset="-78"/>
              </a:rPr>
              <a:t>Chapter 01</a:t>
            </a:r>
            <a:endParaRPr lang="en-US" sz="5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43089697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1293" y="463141"/>
            <a:ext cx="9991165" cy="1143000"/>
          </a:xfrm>
        </p:spPr>
        <p:txBody>
          <a:bodyPr>
            <a:normAutofit fontScale="90000"/>
          </a:bodyPr>
          <a:lstStyle/>
          <a:p>
            <a:r>
              <a:rPr lang="en-US" dirty="0">
                <a:latin typeface="Times New Roman" panose="02020603050405020304" pitchFamily="18" charset="0"/>
                <a:cs typeface="Times New Roman" panose="02020603050405020304" pitchFamily="18" charset="0"/>
              </a:rPr>
              <a:t>Famous Economists and </a:t>
            </a:r>
            <a:r>
              <a:rPr lang="en-US" dirty="0" smtClean="0">
                <a:latin typeface="Times New Roman" panose="02020603050405020304" pitchFamily="18" charset="0"/>
                <a:cs typeface="Times New Roman" panose="02020603050405020304" pitchFamily="18" charset="0"/>
              </a:rPr>
              <a:t>Their Contributions</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Adam Smith (1723 - 1790)</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2999" y="2069285"/>
            <a:ext cx="10744201" cy="4492880"/>
          </a:xfrm>
        </p:spPr>
        <p:txBody>
          <a:bodyPr>
            <a:normAutofit/>
          </a:bodyPr>
          <a:lstStyle/>
          <a:p>
            <a:pPr algn="just">
              <a:buFont typeface="Wingdings" panose="05000000000000000000" pitchFamily="2" charset="2"/>
              <a:buChar char="ü"/>
            </a:pPr>
            <a:r>
              <a:rPr lang="en-US" sz="2600" b="1" dirty="0">
                <a:latin typeface="Times New Roman" panose="02020603050405020304" pitchFamily="18" charset="0"/>
                <a:cs typeface="Times New Roman" panose="02020603050405020304" pitchFamily="18" charset="0"/>
              </a:rPr>
              <a:t>Nationality: </a:t>
            </a:r>
            <a:r>
              <a:rPr lang="en-US" sz="2600" dirty="0">
                <a:latin typeface="Times New Roman" panose="02020603050405020304" pitchFamily="18" charset="0"/>
                <a:cs typeface="Times New Roman" panose="02020603050405020304" pitchFamily="18" charset="0"/>
              </a:rPr>
              <a:t>Adam Smith was a Scottish philosopher and political economist who is widely considered </a:t>
            </a:r>
            <a:r>
              <a:rPr lang="en-US" sz="2600" b="1" i="1" dirty="0">
                <a:latin typeface="Times New Roman" panose="02020603050405020304" pitchFamily="18" charset="0"/>
                <a:cs typeface="Times New Roman" panose="02020603050405020304" pitchFamily="18" charset="0"/>
              </a:rPr>
              <a:t>‘the father of modern economics’</a:t>
            </a:r>
            <a:r>
              <a:rPr lang="en-US" sz="2600" dirty="0">
                <a:latin typeface="Times New Roman" panose="02020603050405020304" pitchFamily="18" charset="0"/>
                <a:cs typeface="Times New Roman" panose="02020603050405020304" pitchFamily="18" charset="0"/>
              </a:rPr>
              <a:t> </a:t>
            </a:r>
          </a:p>
          <a:p>
            <a:pPr algn="just">
              <a:buFont typeface="Wingdings" panose="05000000000000000000" pitchFamily="2" charset="2"/>
              <a:buChar char="ü"/>
            </a:pPr>
            <a:r>
              <a:rPr lang="en-US" sz="2600" b="1" dirty="0">
                <a:latin typeface="Times New Roman" panose="02020603050405020304" pitchFamily="18" charset="0"/>
                <a:cs typeface="Times New Roman" panose="02020603050405020304" pitchFamily="18" charset="0"/>
              </a:rPr>
              <a:t>Contribution: </a:t>
            </a:r>
            <a:r>
              <a:rPr lang="en-US" sz="2600" dirty="0">
                <a:latin typeface="Times New Roman" panose="02020603050405020304" pitchFamily="18" charset="0"/>
                <a:cs typeface="Times New Roman" panose="02020603050405020304" pitchFamily="18" charset="0"/>
              </a:rPr>
              <a:t>World's first free-market capitalist, for </a:t>
            </a:r>
            <a:r>
              <a:rPr lang="en-US" sz="2600" b="1" dirty="0">
                <a:latin typeface="Times New Roman" panose="02020603050405020304" pitchFamily="18" charset="0"/>
                <a:cs typeface="Times New Roman" panose="02020603050405020304" pitchFamily="18" charset="0"/>
              </a:rPr>
              <a:t>he explained how―in a free-market economy―rational self-interest led to economic well-being. </a:t>
            </a:r>
            <a:r>
              <a:rPr lang="en-US" sz="2600" dirty="0">
                <a:latin typeface="Times New Roman" panose="02020603050405020304" pitchFamily="18" charset="0"/>
                <a:cs typeface="Times New Roman" panose="02020603050405020304" pitchFamily="18" charset="0"/>
              </a:rPr>
              <a:t>He influenced the likes of Karl Marx, John M. Keynes, and Thomas Malthus.</a:t>
            </a:r>
          </a:p>
          <a:p>
            <a:pPr algn="just">
              <a:buFont typeface="Wingdings" panose="05000000000000000000" pitchFamily="2" charset="2"/>
              <a:buChar char="ü"/>
            </a:pPr>
            <a:r>
              <a:rPr lang="en-US" sz="2600" b="1" dirty="0" smtClean="0">
                <a:latin typeface="Times New Roman" panose="02020603050405020304" pitchFamily="18" charset="0"/>
                <a:cs typeface="Times New Roman" panose="02020603050405020304" pitchFamily="18" charset="0"/>
              </a:rPr>
              <a:t>Books</a:t>
            </a:r>
            <a:r>
              <a:rPr lang="en-US" sz="2600" b="1" dirty="0">
                <a:latin typeface="Times New Roman" panose="02020603050405020304" pitchFamily="18" charset="0"/>
                <a:cs typeface="Times New Roman" panose="02020603050405020304" pitchFamily="18" charset="0"/>
              </a:rPr>
              <a:t>:</a:t>
            </a:r>
            <a:r>
              <a:rPr lang="en-US" sz="2600" dirty="0">
                <a:latin typeface="Times New Roman" panose="02020603050405020304" pitchFamily="18" charset="0"/>
                <a:cs typeface="Times New Roman" panose="02020603050405020304" pitchFamily="18" charset="0"/>
              </a:rPr>
              <a:t> Smith's contribution to economics came in the form of </a:t>
            </a:r>
            <a:r>
              <a:rPr lang="en-US" sz="2600" dirty="0" smtClean="0">
                <a:latin typeface="Times New Roman" panose="02020603050405020304" pitchFamily="18" charset="0"/>
                <a:cs typeface="Times New Roman" panose="02020603050405020304" pitchFamily="18" charset="0"/>
              </a:rPr>
              <a:t>his famous </a:t>
            </a:r>
            <a:r>
              <a:rPr lang="en-US" sz="2600" dirty="0">
                <a:latin typeface="Times New Roman" panose="02020603050405020304" pitchFamily="18" charset="0"/>
                <a:cs typeface="Times New Roman" panose="02020603050405020304" pitchFamily="18" charset="0"/>
              </a:rPr>
              <a:t>works: </a:t>
            </a:r>
            <a:r>
              <a:rPr lang="en-US" sz="2600" b="1" dirty="0">
                <a:latin typeface="Times New Roman" panose="02020603050405020304" pitchFamily="18" charset="0"/>
                <a:cs typeface="Times New Roman" panose="02020603050405020304" pitchFamily="18" charset="0"/>
              </a:rPr>
              <a:t>The Theory of Moral Sentiments </a:t>
            </a:r>
            <a:r>
              <a:rPr lang="en-US" sz="2600" dirty="0">
                <a:latin typeface="Times New Roman" panose="02020603050405020304" pitchFamily="18" charset="0"/>
                <a:cs typeface="Times New Roman" panose="02020603050405020304" pitchFamily="18" charset="0"/>
              </a:rPr>
              <a:t>(</a:t>
            </a:r>
            <a:r>
              <a:rPr lang="en-US" sz="2600" dirty="0" smtClean="0">
                <a:latin typeface="Times New Roman" panose="02020603050405020304" pitchFamily="18" charset="0"/>
                <a:cs typeface="Times New Roman" panose="02020603050405020304" pitchFamily="18" charset="0"/>
              </a:rPr>
              <a:t>1759) and </a:t>
            </a:r>
            <a:r>
              <a:rPr lang="en-US" sz="2600" b="1" dirty="0">
                <a:latin typeface="Times New Roman" panose="02020603050405020304" pitchFamily="18" charset="0"/>
                <a:cs typeface="Times New Roman" panose="02020603050405020304" pitchFamily="18" charset="0"/>
              </a:rPr>
              <a:t>The Wealth of Nations </a:t>
            </a:r>
            <a:r>
              <a:rPr lang="en-US" sz="2600" dirty="0">
                <a:latin typeface="Times New Roman" panose="02020603050405020304" pitchFamily="18" charset="0"/>
                <a:cs typeface="Times New Roman" panose="02020603050405020304" pitchFamily="18" charset="0"/>
              </a:rPr>
              <a:t>(1776)</a:t>
            </a:r>
          </a:p>
          <a:p>
            <a:pPr algn="just">
              <a:buFont typeface="Wingdings" panose="05000000000000000000" pitchFamily="2" charset="2"/>
              <a:buChar char="ü"/>
            </a:pPr>
            <a:r>
              <a:rPr lang="en-US" sz="2600" b="1" dirty="0">
                <a:latin typeface="Times New Roman" panose="02020603050405020304" pitchFamily="18" charset="0"/>
                <a:cs typeface="Times New Roman" panose="02020603050405020304" pitchFamily="18" charset="0"/>
              </a:rPr>
              <a:t>Education: </a:t>
            </a:r>
            <a:r>
              <a:rPr lang="en-US" sz="2600" dirty="0">
                <a:latin typeface="Times New Roman" panose="02020603050405020304" pitchFamily="18" charset="0"/>
                <a:cs typeface="Times New Roman" panose="02020603050405020304" pitchFamily="18" charset="0"/>
              </a:rPr>
              <a:t>University of Glasgow, </a:t>
            </a:r>
            <a:r>
              <a:rPr lang="en-US" sz="2600" dirty="0" err="1">
                <a:latin typeface="Times New Roman" panose="02020603050405020304" pitchFamily="18" charset="0"/>
                <a:cs typeface="Times New Roman" panose="02020603050405020304" pitchFamily="18" charset="0"/>
              </a:rPr>
              <a:t>Balloil</a:t>
            </a:r>
            <a:r>
              <a:rPr lang="en-US" sz="2600" dirty="0">
                <a:latin typeface="Times New Roman" panose="02020603050405020304" pitchFamily="18" charset="0"/>
                <a:cs typeface="Times New Roman" panose="02020603050405020304" pitchFamily="18" charset="0"/>
              </a:rPr>
              <a:t> College, Oxford, UK</a:t>
            </a:r>
            <a:endParaRPr lang="en-US" sz="26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10219765" y="-1"/>
            <a:ext cx="1972235" cy="2069285"/>
          </a:xfrm>
          <a:prstGeom prst="rect">
            <a:avLst/>
          </a:prstGeom>
        </p:spPr>
      </p:pic>
    </p:spTree>
    <p:extLst>
      <p:ext uri="{BB962C8B-B14F-4D97-AF65-F5344CB8AC3E}">
        <p14:creationId xmlns:p14="http://schemas.microsoft.com/office/powerpoint/2010/main" val="3922547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30306"/>
            <a:ext cx="9601200" cy="860612"/>
          </a:xfrm>
        </p:spPr>
        <p:txBody>
          <a:bodyPr>
            <a:normAutofit/>
          </a:bodyPr>
          <a:lstStyle/>
          <a:p>
            <a:r>
              <a:rPr lang="en-US" dirty="0">
                <a:latin typeface="Times New Roman" panose="02020603050405020304" pitchFamily="18" charset="0"/>
                <a:cs typeface="Times New Roman" panose="02020603050405020304" pitchFamily="18" charset="0"/>
              </a:rPr>
              <a:t>Why read Wealth of Nations</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71599" y="1748118"/>
            <a:ext cx="8122025" cy="4908176"/>
          </a:xfrm>
        </p:spPr>
        <p:txBody>
          <a:bodyPr>
            <a:normAutofit/>
          </a:bodyPr>
          <a:lstStyle/>
          <a:p>
            <a:pPr algn="just">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Adam Smith clearly explains why countries  are rich and poor.</a:t>
            </a:r>
          </a:p>
          <a:p>
            <a:pPr algn="just">
              <a:buFont typeface="Wingdings" panose="05000000000000000000" pitchFamily="2" charset="2"/>
              <a:buChar char="ü"/>
            </a:pPr>
            <a:r>
              <a:rPr lang="en-US" sz="2800" i="1" dirty="0">
                <a:latin typeface="Times New Roman" panose="02020603050405020304" pitchFamily="18" charset="0"/>
                <a:cs typeface="Times New Roman" panose="02020603050405020304" pitchFamily="18" charset="0"/>
              </a:rPr>
              <a:t>Wealth of nations</a:t>
            </a:r>
            <a:r>
              <a:rPr lang="en-US" sz="2800" dirty="0">
                <a:latin typeface="Times New Roman" panose="02020603050405020304" pitchFamily="18" charset="0"/>
                <a:cs typeface="Times New Roman" panose="02020603050405020304" pitchFamily="18" charset="0"/>
              </a:rPr>
              <a:t> explains why some people are wealthy and others are not.</a:t>
            </a:r>
          </a:p>
          <a:p>
            <a:pPr algn="just">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It will answer your questions, why outsourcing, manufacturing coming to China/Bangladesh.</a:t>
            </a:r>
          </a:p>
          <a:p>
            <a:pPr algn="just">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Adam Smith explain individual’s economic behavior with greater clarity than any psychologist.</a:t>
            </a:r>
          </a:p>
        </p:txBody>
      </p:sp>
      <p:pic>
        <p:nvPicPr>
          <p:cNvPr id="4" name="Picture 3"/>
          <p:cNvPicPr>
            <a:picLocks noChangeAspect="1"/>
          </p:cNvPicPr>
          <p:nvPr/>
        </p:nvPicPr>
        <p:blipFill>
          <a:blip r:embed="rId2"/>
          <a:stretch>
            <a:fillRect/>
          </a:stretch>
        </p:blipFill>
        <p:spPr>
          <a:xfrm>
            <a:off x="9608772" y="1842247"/>
            <a:ext cx="2583228" cy="3854971"/>
          </a:xfrm>
          <a:prstGeom prst="rect">
            <a:avLst/>
          </a:prstGeom>
        </p:spPr>
      </p:pic>
    </p:spTree>
    <p:extLst>
      <p:ext uri="{BB962C8B-B14F-4D97-AF65-F5344CB8AC3E}">
        <p14:creationId xmlns:p14="http://schemas.microsoft.com/office/powerpoint/2010/main" val="228504397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3523" y="470646"/>
            <a:ext cx="9937376" cy="1075765"/>
          </a:xfrm>
        </p:spPr>
        <p:txBody>
          <a:bodyPr>
            <a:normAutofit fontScale="90000"/>
          </a:bodyPr>
          <a:lstStyle/>
          <a:p>
            <a:r>
              <a:rPr lang="en-US" dirty="0">
                <a:latin typeface="Times New Roman" panose="02020603050405020304" pitchFamily="18" charset="0"/>
                <a:cs typeface="Times New Roman" panose="02020603050405020304" pitchFamily="18" charset="0"/>
              </a:rPr>
              <a:t>Famous Economists and Their Contributions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David Hume (1711 - 1776)</a:t>
            </a:r>
          </a:p>
        </p:txBody>
      </p:sp>
      <p:sp>
        <p:nvSpPr>
          <p:cNvPr id="3" name="Content Placeholder 2"/>
          <p:cNvSpPr>
            <a:spLocks noGrp="1"/>
          </p:cNvSpPr>
          <p:nvPr>
            <p:ph idx="1"/>
          </p:nvPr>
        </p:nvSpPr>
        <p:spPr>
          <a:xfrm>
            <a:off x="1073523" y="1674158"/>
            <a:ext cx="10219765" cy="4908176"/>
          </a:xfrm>
        </p:spPr>
        <p:txBody>
          <a:bodyPr>
            <a:normAutofit/>
          </a:bodyPr>
          <a:lstStyle/>
          <a:p>
            <a:pPr algn="just">
              <a:buFont typeface="Wingdings" panose="05000000000000000000" pitchFamily="2" charset="2"/>
              <a:buChar char="ü"/>
            </a:pPr>
            <a:r>
              <a:rPr lang="en-US" sz="2400" b="1" i="1" dirty="0">
                <a:latin typeface="Times New Roman" panose="02020603050405020304" pitchFamily="18" charset="0"/>
                <a:cs typeface="Times New Roman" panose="02020603050405020304" pitchFamily="18" charset="0"/>
              </a:rPr>
              <a:t>Nationality:</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David Hume was a renowned philosopher and economist hailing from Edinburgh, Scotland. </a:t>
            </a:r>
            <a:endParaRPr lang="en-US" sz="26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2600" b="1" i="1" dirty="0">
                <a:latin typeface="Times New Roman" panose="02020603050405020304" pitchFamily="18" charset="0"/>
                <a:cs typeface="Times New Roman" panose="02020603050405020304" pitchFamily="18" charset="0"/>
              </a:rPr>
              <a:t>Contribution:</a:t>
            </a:r>
            <a:r>
              <a:rPr lang="en-US" sz="2600"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Even though he was more of a philosopher, he is regarded as one of the most eminent economists of the world, as </a:t>
            </a:r>
            <a:r>
              <a:rPr lang="en-US" sz="2400" dirty="0">
                <a:latin typeface="Times New Roman" panose="02020603050405020304" pitchFamily="18" charset="0"/>
                <a:cs typeface="Times New Roman" panose="02020603050405020304" pitchFamily="18" charset="0"/>
              </a:rPr>
              <a:t>his discussions on politics led to the development of several ideas that are prevalent in the field of economics even today. </a:t>
            </a:r>
            <a:r>
              <a:rPr lang="en-US" dirty="0">
                <a:latin typeface="Times New Roman" panose="02020603050405020304" pitchFamily="18" charset="0"/>
                <a:cs typeface="Times New Roman" panose="02020603050405020304" pitchFamily="18" charset="0"/>
              </a:rPr>
              <a:t>He was of the opinion that</a:t>
            </a:r>
            <a:r>
              <a:rPr lang="en-US" sz="2400" dirty="0">
                <a:latin typeface="Times New Roman" panose="02020603050405020304" pitchFamily="18" charset="0"/>
                <a:cs typeface="Times New Roman" panose="02020603050405020304" pitchFamily="18" charset="0"/>
              </a:rPr>
              <a:t> foreign trade is a stimulus for economic growth</a:t>
            </a:r>
            <a:r>
              <a:rPr lang="en-US" dirty="0">
                <a:latin typeface="Times New Roman" panose="02020603050405020304" pitchFamily="18" charset="0"/>
                <a:cs typeface="Times New Roman" panose="02020603050405020304" pitchFamily="18" charset="0"/>
              </a:rPr>
              <a:t>, and therefore, is very important for the development of the nation.</a:t>
            </a:r>
          </a:p>
          <a:p>
            <a:pPr lvl="2" algn="just">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Mentor of Adam Smith, the father of economics.</a:t>
            </a:r>
          </a:p>
          <a:p>
            <a:pPr algn="just">
              <a:buFont typeface="Wingdings" panose="05000000000000000000" pitchFamily="2" charset="2"/>
              <a:buChar char="ü"/>
            </a:pPr>
            <a:r>
              <a:rPr lang="en-US" sz="2400" b="1" i="1" dirty="0">
                <a:latin typeface="Times New Roman" panose="02020603050405020304" pitchFamily="18" charset="0"/>
                <a:cs typeface="Times New Roman" panose="02020603050405020304" pitchFamily="18" charset="0"/>
              </a:rPr>
              <a:t>Books: </a:t>
            </a:r>
            <a:r>
              <a:rPr lang="en-US" sz="2400" b="1" dirty="0">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A </a:t>
            </a:r>
            <a:r>
              <a:rPr lang="en-US" sz="2400" dirty="0">
                <a:solidFill>
                  <a:schemeClr val="tx1"/>
                </a:solidFill>
                <a:latin typeface="Times New Roman" panose="02020603050405020304" pitchFamily="18" charset="0"/>
                <a:cs typeface="Times New Roman" panose="02020603050405020304" pitchFamily="18" charset="0"/>
              </a:rPr>
              <a:t>Treatise of Human Nature(1738),  </a:t>
            </a:r>
          </a:p>
          <a:p>
            <a:pPr marL="0" indent="0" algn="just">
              <a:buNone/>
            </a:pPr>
            <a:r>
              <a:rPr lang="en-US" sz="2400" dirty="0">
                <a:solidFill>
                  <a:schemeClr val="tx1"/>
                </a:solidFill>
                <a:latin typeface="Times New Roman" panose="02020603050405020304" pitchFamily="18" charset="0"/>
                <a:cs typeface="Times New Roman" panose="02020603050405020304" pitchFamily="18" charset="0"/>
              </a:rPr>
              <a:t>		Human Understanding (1748)</a:t>
            </a:r>
            <a:endParaRPr lang="en-US" sz="2400" b="1" dirty="0">
              <a:solidFill>
                <a:schemeClr val="tx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2400" b="1" i="1" dirty="0">
                <a:latin typeface="Times New Roman" panose="02020603050405020304" pitchFamily="18" charset="0"/>
                <a:cs typeface="Times New Roman" panose="02020603050405020304" pitchFamily="18" charset="0"/>
              </a:rPr>
              <a:t>Education:</a:t>
            </a:r>
            <a:r>
              <a:rPr lang="en-US" sz="2400" b="1" dirty="0">
                <a:latin typeface="Times New Roman" panose="02020603050405020304" pitchFamily="18" charset="0"/>
                <a:cs typeface="Times New Roman" panose="02020603050405020304" pitchFamily="18" charset="0"/>
              </a:rPr>
              <a:t> University of Edinburgh, Scotland</a:t>
            </a:r>
            <a:endParaRPr lang="en-US" sz="32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54235" y="4128246"/>
            <a:ext cx="1837765" cy="2729753"/>
          </a:xfrm>
          <a:prstGeom prst="rect">
            <a:avLst/>
          </a:prstGeom>
        </p:spPr>
      </p:pic>
    </p:spTree>
    <p:extLst>
      <p:ext uri="{BB962C8B-B14F-4D97-AF65-F5344CB8AC3E}">
        <p14:creationId xmlns:p14="http://schemas.microsoft.com/office/powerpoint/2010/main" val="401564003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8189" y="295834"/>
            <a:ext cx="10112188" cy="1075765"/>
          </a:xfrm>
        </p:spPr>
        <p:txBody>
          <a:bodyPr>
            <a:normAutofit fontScale="90000"/>
          </a:bodyPr>
          <a:lstStyle/>
          <a:p>
            <a:r>
              <a:rPr lang="en-US" dirty="0">
                <a:latin typeface="Times New Roman" panose="02020603050405020304" pitchFamily="18" charset="0"/>
                <a:cs typeface="Times New Roman" panose="02020603050405020304" pitchFamily="18" charset="0"/>
              </a:rPr>
              <a:t>Famous Economists and Their Contributions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David Ricardo (1772 - 1823)</a:t>
            </a:r>
          </a:p>
        </p:txBody>
      </p:sp>
      <p:sp>
        <p:nvSpPr>
          <p:cNvPr id="3" name="Content Placeholder 2"/>
          <p:cNvSpPr>
            <a:spLocks noGrp="1"/>
          </p:cNvSpPr>
          <p:nvPr>
            <p:ph idx="1"/>
          </p:nvPr>
        </p:nvSpPr>
        <p:spPr>
          <a:xfrm>
            <a:off x="968188" y="1613647"/>
            <a:ext cx="9238129" cy="4908176"/>
          </a:xfrm>
        </p:spPr>
        <p:txBody>
          <a:bodyPr>
            <a:normAutofit/>
          </a:bodyPr>
          <a:lstStyle/>
          <a:p>
            <a:pPr algn="just">
              <a:buFont typeface="Wingdings" panose="05000000000000000000" pitchFamily="2" charset="2"/>
              <a:buChar char="ü"/>
            </a:pPr>
            <a:r>
              <a:rPr lang="en-US" sz="2600" b="1" i="1" dirty="0">
                <a:latin typeface="Times New Roman" panose="02020603050405020304" pitchFamily="18" charset="0"/>
                <a:cs typeface="Times New Roman" panose="02020603050405020304" pitchFamily="18" charset="0"/>
              </a:rPr>
              <a:t>Nationality:</a:t>
            </a:r>
            <a:r>
              <a:rPr lang="en-US" sz="26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British political economist. </a:t>
            </a:r>
          </a:p>
          <a:p>
            <a:pPr algn="just">
              <a:buFont typeface="Wingdings" panose="05000000000000000000" pitchFamily="2" charset="2"/>
              <a:buChar char="ü"/>
            </a:pPr>
            <a:r>
              <a:rPr lang="en-US" sz="2600" b="1" i="1" dirty="0">
                <a:latin typeface="Times New Roman" panose="02020603050405020304" pitchFamily="18" charset="0"/>
                <a:cs typeface="Times New Roman" panose="02020603050405020304" pitchFamily="18" charset="0"/>
              </a:rPr>
              <a:t>Contribution:</a:t>
            </a:r>
            <a:r>
              <a:rPr lang="en-US" sz="26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Together with James Mill, founded classical economics.  </a:t>
            </a:r>
          </a:p>
          <a:p>
            <a:pPr lvl="1" algn="just">
              <a:buFont typeface="Wingdings" panose="05000000000000000000" pitchFamily="2" charset="2"/>
              <a:buChar char="ü"/>
            </a:pPr>
            <a:r>
              <a:rPr lang="en-US" sz="2200" dirty="0">
                <a:latin typeface="Times New Roman" panose="02020603050405020304" pitchFamily="18" charset="0"/>
                <a:cs typeface="Times New Roman" panose="02020603050405020304" pitchFamily="18" charset="0"/>
              </a:rPr>
              <a:t>In his Theory of Profit, Ricardo stated that </a:t>
            </a:r>
            <a:r>
              <a:rPr lang="en-US" sz="2200" b="1" dirty="0">
                <a:latin typeface="Times New Roman" panose="02020603050405020304" pitchFamily="18" charset="0"/>
                <a:cs typeface="Times New Roman" panose="02020603050405020304" pitchFamily="18" charset="0"/>
              </a:rPr>
              <a:t>as real wages increase, real profits decrease </a:t>
            </a:r>
            <a:r>
              <a:rPr lang="en-US" sz="2200" dirty="0">
                <a:latin typeface="Times New Roman" panose="02020603050405020304" pitchFamily="18" charset="0"/>
                <a:cs typeface="Times New Roman" panose="02020603050405020304" pitchFamily="18" charset="0"/>
              </a:rPr>
              <a:t>because the revenue from the sale of manufactured goods is split between profits and wages. He said in his Essay on Profits, "Profits depend on high or low wages, wages on the price of necessaries, and the price of necessaries chiefly on the price of food." </a:t>
            </a:r>
            <a:r>
              <a:rPr lang="en-US" sz="2400" dirty="0">
                <a:latin typeface="Times New Roman" panose="02020603050405020304" pitchFamily="18" charset="0"/>
                <a:cs typeface="Times New Roman" panose="02020603050405020304" pitchFamily="18" charset="0"/>
              </a:rPr>
              <a:t>He adamantly supported the implementation of free trade and voted against renewal of the sugar duties in Parliament.</a:t>
            </a:r>
            <a:endParaRPr lang="en-US" sz="22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2600" b="1" i="1" dirty="0">
                <a:latin typeface="Times New Roman" panose="02020603050405020304" pitchFamily="18" charset="0"/>
                <a:cs typeface="Times New Roman" panose="02020603050405020304" pitchFamily="18" charset="0"/>
              </a:rPr>
              <a:t>Books: </a:t>
            </a:r>
            <a:r>
              <a:rPr lang="en-US" sz="2400" dirty="0">
                <a:latin typeface="Times New Roman" panose="02020603050405020304" pitchFamily="18" charset="0"/>
                <a:cs typeface="Times New Roman" panose="02020603050405020304" pitchFamily="18" charset="0"/>
              </a:rPr>
              <a:t>Principles of Political Economy and Taxation (1817). </a:t>
            </a:r>
          </a:p>
          <a:p>
            <a:pPr algn="just">
              <a:buFont typeface="Wingdings" panose="05000000000000000000" pitchFamily="2" charset="2"/>
              <a:buChar char="ü"/>
            </a:pPr>
            <a:r>
              <a:rPr lang="en-US" sz="2600" b="1" i="1" dirty="0">
                <a:latin typeface="Times New Roman" panose="02020603050405020304" pitchFamily="18" charset="0"/>
                <a:cs typeface="Times New Roman" panose="02020603050405020304" pitchFamily="18" charset="0"/>
              </a:rPr>
              <a:t>Education: </a:t>
            </a:r>
            <a:r>
              <a:rPr lang="en-US" sz="2400" dirty="0">
                <a:latin typeface="Times New Roman" panose="02020603050405020304" pitchFamily="18" charset="0"/>
                <a:cs typeface="Times New Roman" panose="02020603050405020304" pitchFamily="18" charset="0"/>
              </a:rPr>
              <a:t>Homeschool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21899" y="0"/>
            <a:ext cx="1870101" cy="2631739"/>
          </a:xfrm>
          <a:prstGeom prst="rect">
            <a:avLst/>
          </a:prstGeom>
        </p:spPr>
      </p:pic>
    </p:spTree>
    <p:extLst>
      <p:ext uri="{BB962C8B-B14F-4D97-AF65-F5344CB8AC3E}">
        <p14:creationId xmlns:p14="http://schemas.microsoft.com/office/powerpoint/2010/main" val="36043927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8189" y="295834"/>
            <a:ext cx="10112188" cy="1075765"/>
          </a:xfrm>
        </p:spPr>
        <p:txBody>
          <a:bodyPr>
            <a:normAutofit fontScale="90000"/>
          </a:bodyPr>
          <a:lstStyle/>
          <a:p>
            <a:r>
              <a:rPr lang="en-US" dirty="0">
                <a:latin typeface="Times New Roman" panose="02020603050405020304" pitchFamily="18" charset="0"/>
                <a:cs typeface="Times New Roman" panose="02020603050405020304" pitchFamily="18" charset="0"/>
              </a:rPr>
              <a:t>Famous Economists and Their Contributions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Karl Marx (1818 - 1883)</a:t>
            </a:r>
          </a:p>
        </p:txBody>
      </p:sp>
      <p:sp>
        <p:nvSpPr>
          <p:cNvPr id="3" name="Content Placeholder 2"/>
          <p:cNvSpPr>
            <a:spLocks noGrp="1"/>
          </p:cNvSpPr>
          <p:nvPr>
            <p:ph idx="1"/>
          </p:nvPr>
        </p:nvSpPr>
        <p:spPr>
          <a:xfrm>
            <a:off x="968189" y="1613646"/>
            <a:ext cx="9211236" cy="5042647"/>
          </a:xfrm>
        </p:spPr>
        <p:txBody>
          <a:bodyPr>
            <a:normAutofit fontScale="92500" lnSpcReduction="10000"/>
          </a:bodyPr>
          <a:lstStyle/>
          <a:p>
            <a:pPr algn="just">
              <a:buFont typeface="Wingdings" panose="05000000000000000000" pitchFamily="2" charset="2"/>
              <a:buChar char="ü"/>
            </a:pPr>
            <a:r>
              <a:rPr lang="en-US" sz="2800" b="1" i="1" dirty="0">
                <a:latin typeface="Times New Roman" panose="02020603050405020304" pitchFamily="18" charset="0"/>
                <a:cs typeface="Times New Roman" panose="02020603050405020304" pitchFamily="18" charset="0"/>
              </a:rPr>
              <a:t>Nationality:</a:t>
            </a:r>
            <a:r>
              <a:rPr lang="en-US" sz="2800" dirty="0">
                <a:latin typeface="Times New Roman" panose="02020603050405020304" pitchFamily="18" charset="0"/>
                <a:cs typeface="Times New Roman" panose="02020603050405020304" pitchFamily="18" charset="0"/>
              </a:rPr>
              <a:t> </a:t>
            </a:r>
            <a:r>
              <a:rPr lang="en-US" sz="2800" i="1" dirty="0">
                <a:latin typeface="Times New Roman" panose="02020603050405020304" pitchFamily="18" charset="0"/>
                <a:cs typeface="Times New Roman" panose="02020603050405020304" pitchFamily="18" charset="0"/>
              </a:rPr>
              <a:t>German</a:t>
            </a:r>
            <a:r>
              <a:rPr lang="en-US" sz="2800" dirty="0">
                <a:latin typeface="Times New Roman" panose="02020603050405020304" pitchFamily="18" charset="0"/>
                <a:cs typeface="Times New Roman" panose="02020603050405020304" pitchFamily="18" charset="0"/>
              </a:rPr>
              <a:t> </a:t>
            </a:r>
            <a:r>
              <a:rPr lang="en-US" sz="2800" i="1" dirty="0">
                <a:latin typeface="Times New Roman" panose="02020603050405020304" pitchFamily="18" charset="0"/>
                <a:cs typeface="Times New Roman" panose="02020603050405020304" pitchFamily="18" charset="0"/>
              </a:rPr>
              <a:t>philosopher, economist, journalist and revolutionary. </a:t>
            </a:r>
          </a:p>
          <a:p>
            <a:pPr algn="just">
              <a:buFont typeface="Wingdings" panose="05000000000000000000" pitchFamily="2" charset="2"/>
              <a:buChar char="ü"/>
            </a:pPr>
            <a:r>
              <a:rPr lang="en-US" sz="2800" b="1" i="1" dirty="0">
                <a:latin typeface="Times New Roman" panose="02020603050405020304" pitchFamily="18" charset="0"/>
                <a:cs typeface="Times New Roman" panose="02020603050405020304" pitchFamily="18" charset="0"/>
              </a:rPr>
              <a:t>Contribution:</a:t>
            </a:r>
            <a:r>
              <a:rPr lang="en-US" sz="2800" dirty="0">
                <a:latin typeface="Times New Roman" panose="02020603050405020304" pitchFamily="18" charset="0"/>
                <a:cs typeface="Times New Roman" panose="02020603050405020304" pitchFamily="18" charset="0"/>
              </a:rPr>
              <a:t> </a:t>
            </a:r>
            <a:r>
              <a:rPr lang="en-US" sz="2800" i="1" dirty="0">
                <a:latin typeface="Times New Roman" panose="02020603050405020304" pitchFamily="18" charset="0"/>
                <a:cs typeface="Times New Roman" panose="02020603050405020304" pitchFamily="18" charset="0"/>
              </a:rPr>
              <a:t>one of the most influential figures in history, He was of the belief that humans were not motivated by grand ideas, but by material concerns related to survival. Marx looked at capitalism negatively and in his book ‘Das </a:t>
            </a:r>
            <a:r>
              <a:rPr lang="en-US" sz="2800" i="1" dirty="0" err="1">
                <a:latin typeface="Times New Roman" panose="02020603050405020304" pitchFamily="18" charset="0"/>
                <a:cs typeface="Times New Roman" panose="02020603050405020304" pitchFamily="18" charset="0"/>
              </a:rPr>
              <a:t>Kapital</a:t>
            </a:r>
            <a:r>
              <a:rPr lang="en-US" sz="2800" i="1" dirty="0">
                <a:latin typeface="Times New Roman" panose="02020603050405020304" pitchFamily="18" charset="0"/>
                <a:cs typeface="Times New Roman" panose="02020603050405020304" pitchFamily="18" charset="0"/>
              </a:rPr>
              <a:t>’ argued that the capitalist's profits come from exploiting labor. He predicted the end of capitalism and emergence of communism, where people would own the means of production, and thus, there would be no need to exploit labor for profit.</a:t>
            </a:r>
          </a:p>
          <a:p>
            <a:pPr algn="just">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 </a:t>
            </a:r>
            <a:r>
              <a:rPr lang="en-US" sz="2800" b="1" i="1" dirty="0">
                <a:latin typeface="Times New Roman" panose="02020603050405020304" pitchFamily="18" charset="0"/>
                <a:cs typeface="Times New Roman" panose="02020603050405020304" pitchFamily="18" charset="0"/>
              </a:rPr>
              <a:t>Books:</a:t>
            </a:r>
            <a:r>
              <a:rPr lang="en-US" sz="2800" dirty="0">
                <a:latin typeface="Times New Roman" panose="02020603050405020304" pitchFamily="18" charset="0"/>
                <a:cs typeface="Times New Roman" panose="02020603050405020304" pitchFamily="18" charset="0"/>
              </a:rPr>
              <a:t> Das </a:t>
            </a:r>
            <a:r>
              <a:rPr lang="en-US" sz="2800" dirty="0" err="1">
                <a:latin typeface="Times New Roman" panose="02020603050405020304" pitchFamily="18" charset="0"/>
                <a:cs typeface="Times New Roman" panose="02020603050405020304" pitchFamily="18" charset="0"/>
              </a:rPr>
              <a:t>Kapital</a:t>
            </a:r>
            <a:r>
              <a:rPr lang="en-US" sz="2800" dirty="0">
                <a:latin typeface="Times New Roman" panose="02020603050405020304" pitchFamily="18" charset="0"/>
                <a:cs typeface="Times New Roman" panose="02020603050405020304" pitchFamily="18" charset="0"/>
              </a:rPr>
              <a:t> (1867), Critique of Political Economy (1859) </a:t>
            </a:r>
          </a:p>
          <a:p>
            <a:pPr algn="just">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 </a:t>
            </a:r>
            <a:r>
              <a:rPr lang="en-US" sz="2800" b="1" i="1" dirty="0">
                <a:latin typeface="Times New Roman" panose="02020603050405020304" pitchFamily="18" charset="0"/>
                <a:cs typeface="Times New Roman" panose="02020603050405020304" pitchFamily="18" charset="0"/>
              </a:rPr>
              <a:t>Education: </a:t>
            </a:r>
            <a:r>
              <a:rPr lang="en-US" sz="2800" dirty="0">
                <a:latin typeface="Times New Roman" panose="02020603050405020304" pitchFamily="18" charset="0"/>
                <a:cs typeface="Times New Roman" panose="02020603050405020304" pitchFamily="18" charset="0"/>
              </a:rPr>
              <a:t>University of Bonn, University of Berlin, Germany</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55237" y="1707776"/>
            <a:ext cx="1836763" cy="1893088"/>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55237" y="3937041"/>
            <a:ext cx="1892312" cy="2719252"/>
          </a:xfrm>
          <a:prstGeom prst="rect">
            <a:avLst/>
          </a:prstGeom>
        </p:spPr>
      </p:pic>
    </p:spTree>
    <p:extLst>
      <p:ext uri="{BB962C8B-B14F-4D97-AF65-F5344CB8AC3E}">
        <p14:creationId xmlns:p14="http://schemas.microsoft.com/office/powerpoint/2010/main" val="274086761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8189" y="295834"/>
            <a:ext cx="10112188" cy="1075765"/>
          </a:xfrm>
        </p:spPr>
        <p:txBody>
          <a:bodyPr>
            <a:normAutofit fontScale="90000"/>
          </a:bodyPr>
          <a:lstStyle/>
          <a:p>
            <a:r>
              <a:rPr lang="en-US" dirty="0">
                <a:latin typeface="Times New Roman" panose="02020603050405020304" pitchFamily="18" charset="0"/>
                <a:cs typeface="Times New Roman" panose="02020603050405020304" pitchFamily="18" charset="0"/>
              </a:rPr>
              <a:t>Famous Economists and Their Contributions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John Maynard Keynes (1883 - 1946)</a:t>
            </a:r>
          </a:p>
        </p:txBody>
      </p:sp>
      <p:sp>
        <p:nvSpPr>
          <p:cNvPr id="3" name="Content Placeholder 2"/>
          <p:cNvSpPr>
            <a:spLocks noGrp="1"/>
          </p:cNvSpPr>
          <p:nvPr>
            <p:ph idx="1"/>
          </p:nvPr>
        </p:nvSpPr>
        <p:spPr>
          <a:xfrm>
            <a:off x="968189" y="1613646"/>
            <a:ext cx="9211236" cy="5042647"/>
          </a:xfrm>
        </p:spPr>
        <p:txBody>
          <a:bodyPr>
            <a:normAutofit/>
          </a:bodyPr>
          <a:lstStyle/>
          <a:p>
            <a:pPr algn="just">
              <a:buFont typeface="Wingdings" panose="05000000000000000000" pitchFamily="2" charset="2"/>
              <a:buChar char="ü"/>
            </a:pPr>
            <a:r>
              <a:rPr lang="en-US" sz="2800" b="1" i="1" dirty="0">
                <a:latin typeface="Times New Roman" panose="02020603050405020304" pitchFamily="18" charset="0"/>
                <a:cs typeface="Times New Roman" panose="02020603050405020304" pitchFamily="18" charset="0"/>
              </a:rPr>
              <a:t>Nationality:</a:t>
            </a:r>
            <a:r>
              <a:rPr lang="en-US" sz="2800" dirty="0">
                <a:latin typeface="Times New Roman" panose="02020603050405020304" pitchFamily="18" charset="0"/>
                <a:cs typeface="Times New Roman" panose="02020603050405020304" pitchFamily="18" charset="0"/>
              </a:rPr>
              <a:t> British </a:t>
            </a:r>
          </a:p>
          <a:p>
            <a:pPr algn="just">
              <a:buFont typeface="Wingdings" panose="05000000000000000000" pitchFamily="2" charset="2"/>
              <a:buChar char="ü"/>
            </a:pPr>
            <a:r>
              <a:rPr lang="en-US" sz="2800" b="1" i="1" dirty="0">
                <a:latin typeface="Times New Roman" panose="02020603050405020304" pitchFamily="18" charset="0"/>
                <a:cs typeface="Times New Roman" panose="02020603050405020304" pitchFamily="18" charset="0"/>
              </a:rPr>
              <a:t>Contribution:</a:t>
            </a:r>
            <a:r>
              <a:rPr lang="en-US" sz="2800" dirty="0">
                <a:latin typeface="Times New Roman" panose="02020603050405020304" pitchFamily="18" charset="0"/>
                <a:cs typeface="Times New Roman" panose="02020603050405020304" pitchFamily="18" charset="0"/>
              </a:rPr>
              <a:t> His groundbreaking work in the 1930s led to the development of a whole new economic discipline dedicated to macroeconomics. His economic theories, which became known as ‘Keynesianism’ advocated government intervention to end the Great Depression of 1930s.</a:t>
            </a:r>
          </a:p>
          <a:p>
            <a:pPr algn="just">
              <a:buFont typeface="Wingdings" panose="05000000000000000000" pitchFamily="2" charset="2"/>
              <a:buChar char="ü"/>
            </a:pPr>
            <a:r>
              <a:rPr lang="en-US" sz="2800" b="1" i="1" dirty="0">
                <a:latin typeface="Times New Roman" panose="02020603050405020304" pitchFamily="18" charset="0"/>
                <a:cs typeface="Times New Roman" panose="02020603050405020304" pitchFamily="18" charset="0"/>
              </a:rPr>
              <a:t>Books:</a:t>
            </a:r>
            <a:r>
              <a:rPr lang="en-US" sz="2800" dirty="0">
                <a:latin typeface="Times New Roman" panose="02020603050405020304" pitchFamily="18" charset="0"/>
                <a:cs typeface="Times New Roman" panose="02020603050405020304" pitchFamily="18" charset="0"/>
              </a:rPr>
              <a:t> ‘The General Theory of Employment, Interest and Money’ (1936), The Economic Consequences of Peace (1919). Indian Finance and Currency (1913) </a:t>
            </a:r>
          </a:p>
          <a:p>
            <a:pPr algn="just">
              <a:buFont typeface="Wingdings" panose="05000000000000000000" pitchFamily="2" charset="2"/>
              <a:buChar char="ü"/>
            </a:pPr>
            <a:r>
              <a:rPr lang="en-US" sz="2800" b="1" i="1" dirty="0">
                <a:latin typeface="Times New Roman" panose="02020603050405020304" pitchFamily="18" charset="0"/>
                <a:cs typeface="Times New Roman" panose="02020603050405020304" pitchFamily="18" charset="0"/>
              </a:rPr>
              <a:t>Education:</a:t>
            </a:r>
            <a:r>
              <a:rPr lang="en-US" sz="2800" dirty="0">
                <a:latin typeface="Times New Roman" panose="02020603050405020304" pitchFamily="18" charset="0"/>
                <a:cs typeface="Times New Roman" panose="02020603050405020304" pitchFamily="18" charset="0"/>
              </a:rPr>
              <a:t> Eton College, Kings College (Math) University of Cambridge, UK</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71966" y="1089514"/>
            <a:ext cx="1700212" cy="2615711"/>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1966" y="4105975"/>
            <a:ext cx="1700212" cy="2550318"/>
          </a:xfrm>
          <a:prstGeom prst="rect">
            <a:avLst/>
          </a:prstGeom>
        </p:spPr>
      </p:pic>
    </p:spTree>
    <p:extLst>
      <p:ext uri="{BB962C8B-B14F-4D97-AF65-F5344CB8AC3E}">
        <p14:creationId xmlns:p14="http://schemas.microsoft.com/office/powerpoint/2010/main" val="37761929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9600" dirty="0" smtClean="0">
                <a:latin typeface="Andalus" panose="02020603050405020304" pitchFamily="18" charset="-78"/>
                <a:cs typeface="Andalus" panose="02020603050405020304" pitchFamily="18" charset="-78"/>
              </a:rPr>
              <a:t>Thank You</a:t>
            </a:r>
            <a:endParaRPr lang="en-US" sz="96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9843984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0" dirty="0" smtClean="0">
                <a:latin typeface="Andalus" panose="02020603050405020304" pitchFamily="18" charset="-78"/>
                <a:cs typeface="Andalus" panose="02020603050405020304" pitchFamily="18" charset="-78"/>
              </a:rPr>
              <a:t>Lecture 03</a:t>
            </a:r>
            <a:endParaRPr lang="en-US" sz="8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3526881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8189" y="295834"/>
            <a:ext cx="10112188" cy="1075765"/>
          </a:xfrm>
        </p:spPr>
        <p:txBody>
          <a:bodyPr>
            <a:normAutofit fontScale="90000"/>
          </a:bodyPr>
          <a:lstStyle/>
          <a:p>
            <a:r>
              <a:rPr lang="en-US" dirty="0">
                <a:latin typeface="Times New Roman" panose="02020603050405020304" pitchFamily="18" charset="0"/>
                <a:cs typeface="Times New Roman" panose="02020603050405020304" pitchFamily="18" charset="0"/>
              </a:rPr>
              <a:t>Famous Economists and Their Contributions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P. A. Samuelson(1915 - 2009)</a:t>
            </a:r>
          </a:p>
        </p:txBody>
      </p:sp>
      <p:sp>
        <p:nvSpPr>
          <p:cNvPr id="3" name="Content Placeholder 2"/>
          <p:cNvSpPr>
            <a:spLocks noGrp="1"/>
          </p:cNvSpPr>
          <p:nvPr>
            <p:ph idx="1"/>
          </p:nvPr>
        </p:nvSpPr>
        <p:spPr>
          <a:xfrm>
            <a:off x="968188" y="1613646"/>
            <a:ext cx="10717305" cy="5042647"/>
          </a:xfrm>
        </p:spPr>
        <p:txBody>
          <a:bodyPr>
            <a:normAutofit/>
          </a:bodyPr>
          <a:lstStyle/>
          <a:p>
            <a:pPr algn="just">
              <a:buFont typeface="Wingdings" panose="05000000000000000000" pitchFamily="2" charset="2"/>
              <a:buChar char="ü"/>
            </a:pPr>
            <a:r>
              <a:rPr lang="en-US" sz="2800" b="1" i="1" dirty="0">
                <a:latin typeface="Times New Roman" panose="02020603050405020304" pitchFamily="18" charset="0"/>
                <a:cs typeface="Times New Roman" panose="02020603050405020304" pitchFamily="18" charset="0"/>
              </a:rPr>
              <a:t>Nationality: </a:t>
            </a:r>
            <a:r>
              <a:rPr lang="en-US" sz="2800" dirty="0">
                <a:latin typeface="Times New Roman" panose="02020603050405020304" pitchFamily="18" charset="0"/>
                <a:cs typeface="Times New Roman" panose="02020603050405020304" pitchFamily="18" charset="0"/>
              </a:rPr>
              <a:t>American </a:t>
            </a:r>
          </a:p>
          <a:p>
            <a:pPr algn="just">
              <a:buFont typeface="Wingdings" panose="05000000000000000000" pitchFamily="2" charset="2"/>
              <a:buChar char="ü"/>
            </a:pPr>
            <a:r>
              <a:rPr lang="en-US" sz="2800" b="1" i="1" dirty="0">
                <a:latin typeface="Times New Roman" panose="02020603050405020304" pitchFamily="18" charset="0"/>
                <a:cs typeface="Times New Roman" panose="02020603050405020304" pitchFamily="18" charset="0"/>
              </a:rPr>
              <a:t>Contribution:  </a:t>
            </a:r>
            <a:r>
              <a:rPr lang="en-US" sz="2800" i="1" dirty="0">
                <a:latin typeface="Times New Roman" panose="02020603050405020304" pitchFamily="18" charset="0"/>
                <a:cs typeface="Times New Roman" panose="02020603050405020304" pitchFamily="18" charset="0"/>
              </a:rPr>
              <a:t>The Swedish Royal Academies stated, when awarding the prize in 1970, that he "has done more than any other contemporary economist to raise the level of scientific analysis in economic theory". Economic historian Randall E. Parker has called him the "Father of Modern Economics", and The New York Times considered him to be the "foremost academic economist of the 20th century</a:t>
            </a:r>
            <a:r>
              <a:rPr lang="en-US" sz="2800" i="1" dirty="0" smtClean="0">
                <a:latin typeface="Times New Roman" panose="02020603050405020304" pitchFamily="18" charset="0"/>
                <a:cs typeface="Times New Roman" panose="02020603050405020304" pitchFamily="18" charset="0"/>
              </a:rPr>
              <a:t>".</a:t>
            </a:r>
          </a:p>
          <a:p>
            <a:pPr marL="0" indent="0" algn="just">
              <a:buNone/>
            </a:pPr>
            <a:endParaRPr lang="en-US" sz="2800" i="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US" sz="2800" b="1" i="1" dirty="0" smtClean="0">
                <a:latin typeface="Times New Roman" panose="02020603050405020304" pitchFamily="18" charset="0"/>
                <a:cs typeface="Times New Roman" panose="02020603050405020304" pitchFamily="18" charset="0"/>
              </a:rPr>
              <a:t>Books</a:t>
            </a:r>
            <a:r>
              <a:rPr lang="en-US" sz="2800" b="1" i="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Economics (1948),  He is the author of 59 books.</a:t>
            </a:r>
          </a:p>
          <a:p>
            <a:pPr algn="just">
              <a:buFont typeface="Wingdings" panose="05000000000000000000" pitchFamily="2" charset="2"/>
              <a:buChar char="ü"/>
            </a:pPr>
            <a:r>
              <a:rPr lang="en-US" sz="2800" b="1" i="1" dirty="0">
                <a:latin typeface="Times New Roman" panose="02020603050405020304" pitchFamily="18" charset="0"/>
                <a:cs typeface="Times New Roman" panose="02020603050405020304" pitchFamily="18" charset="0"/>
              </a:rPr>
              <a:t>Education:  </a:t>
            </a:r>
            <a:r>
              <a:rPr lang="en-US" sz="2800" dirty="0">
                <a:latin typeface="Times New Roman" panose="02020603050405020304" pitchFamily="18" charset="0"/>
                <a:cs typeface="Times New Roman" panose="02020603050405020304" pitchFamily="18" charset="0"/>
              </a:rPr>
              <a:t>University of Chicago (B.A), Harvard University (</a:t>
            </a:r>
            <a:r>
              <a:rPr lang="en-US" sz="2800" dirty="0" err="1">
                <a:latin typeface="Times New Roman" panose="02020603050405020304" pitchFamily="18" charset="0"/>
                <a:cs typeface="Times New Roman" panose="02020603050405020304" pitchFamily="18" charset="0"/>
              </a:rPr>
              <a:t>Ph.D</a:t>
            </a:r>
            <a:r>
              <a:rPr lang="en-US" sz="2800" dirty="0">
                <a:latin typeface="Times New Roman" panose="02020603050405020304" pitchFamily="18" charset="0"/>
                <a:cs typeface="Times New Roman" panose="02020603050405020304" pitchFamily="18" charset="0"/>
              </a:rPr>
              <a: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65440" y="14287"/>
            <a:ext cx="1826560" cy="2150689"/>
          </a:xfrm>
          <a:prstGeom prst="rect">
            <a:avLst/>
          </a:prstGeom>
        </p:spPr>
      </p:pic>
    </p:spTree>
    <p:extLst>
      <p:ext uri="{BB962C8B-B14F-4D97-AF65-F5344CB8AC3E}">
        <p14:creationId xmlns:p14="http://schemas.microsoft.com/office/powerpoint/2010/main" val="332644818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30306"/>
            <a:ext cx="9601200" cy="860612"/>
          </a:xfrm>
        </p:spPr>
        <p:txBody>
          <a:bodyPr/>
          <a:lstStyle/>
          <a:p>
            <a:r>
              <a:rPr lang="en-US" dirty="0">
                <a:latin typeface="Times New Roman" panose="02020603050405020304" pitchFamily="18" charset="0"/>
                <a:cs typeface="Times New Roman" panose="02020603050405020304" pitchFamily="18" charset="0"/>
              </a:rPr>
              <a:t>Scope of Economics</a:t>
            </a:r>
          </a:p>
        </p:txBody>
      </p:sp>
      <p:sp>
        <p:nvSpPr>
          <p:cNvPr id="3" name="Content Placeholder 2"/>
          <p:cNvSpPr>
            <a:spLocks noGrp="1"/>
          </p:cNvSpPr>
          <p:nvPr>
            <p:ph idx="1"/>
          </p:nvPr>
        </p:nvSpPr>
        <p:spPr>
          <a:xfrm>
            <a:off x="1371599" y="1492624"/>
            <a:ext cx="10569389" cy="5257800"/>
          </a:xfrm>
        </p:spPr>
        <p:txBody>
          <a:bodyPr>
            <a:normAutofit/>
          </a:bodyPr>
          <a:lstStyle/>
          <a:p>
            <a:pPr algn="just">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As social science, economics deals with the economic activities of human being </a:t>
            </a:r>
            <a:r>
              <a:rPr lang="en-US" sz="2800" dirty="0" err="1">
                <a:latin typeface="Times New Roman" panose="02020603050405020304" pitchFamily="18" charset="0"/>
                <a:cs typeface="Times New Roman" panose="02020603050405020304" pitchFamily="18" charset="0"/>
              </a:rPr>
              <a:t>i.e</a:t>
            </a:r>
            <a:r>
              <a:rPr lang="en-US" sz="2800" dirty="0">
                <a:latin typeface="Times New Roman" panose="02020603050405020304" pitchFamily="18" charset="0"/>
                <a:cs typeface="Times New Roman" panose="02020603050405020304" pitchFamily="18" charset="0"/>
              </a:rPr>
              <a:t> money earning and money spending activities</a:t>
            </a:r>
            <a:r>
              <a:rPr lang="en-US" sz="2800"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ü"/>
            </a:pPr>
            <a:endParaRPr lang="en-US" sz="2800" dirty="0">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Resources are needed to satisfy people’s wants. So, the availability of resources and their use are important subject matter of economics. Adam Smith has termed economics as the “Science of Wealth</a:t>
            </a:r>
            <a:r>
              <a:rPr lang="en-US" sz="2800" dirty="0" smtClean="0">
                <a:latin typeface="Times New Roman" panose="02020603050405020304" pitchFamily="18" charset="0"/>
                <a:cs typeface="Times New Roman" panose="02020603050405020304" pitchFamily="18" charset="0"/>
              </a:rPr>
              <a:t>”.</a:t>
            </a:r>
          </a:p>
          <a:p>
            <a:pPr lvl="0" algn="just">
              <a:buFont typeface="Wingdings" panose="05000000000000000000" pitchFamily="2" charset="2"/>
              <a:buChar char="ü"/>
            </a:pPr>
            <a:endParaRPr lang="en-US" sz="2800" dirty="0">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People’s </a:t>
            </a:r>
            <a:r>
              <a:rPr lang="en-US" sz="2800" dirty="0" smtClean="0">
                <a:latin typeface="Times New Roman" panose="02020603050405020304" pitchFamily="18" charset="0"/>
                <a:cs typeface="Times New Roman" panose="02020603050405020304" pitchFamily="18" charset="0"/>
              </a:rPr>
              <a:t>wants </a:t>
            </a:r>
            <a:r>
              <a:rPr lang="en-US" sz="2800" dirty="0">
                <a:latin typeface="Times New Roman" panose="02020603050405020304" pitchFamily="18" charset="0"/>
                <a:cs typeface="Times New Roman" panose="02020603050405020304" pitchFamily="18" charset="0"/>
              </a:rPr>
              <a:t>are unlimited. But the resources to satisfy the wants are scarce. Economics discuss how men can get the maximum satisfaction by using the scarce means to satisfy wants on the basis of priority </a:t>
            </a:r>
          </a:p>
        </p:txBody>
      </p:sp>
    </p:spTree>
    <p:extLst>
      <p:ext uri="{BB962C8B-B14F-4D97-AF65-F5344CB8AC3E}">
        <p14:creationId xmlns:p14="http://schemas.microsoft.com/office/powerpoint/2010/main" val="283341211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0" dirty="0" smtClean="0">
                <a:latin typeface="Andalus" panose="02020603050405020304" pitchFamily="18" charset="-78"/>
                <a:cs typeface="Andalus" panose="02020603050405020304" pitchFamily="18" charset="-78"/>
              </a:rPr>
              <a:t>Lecture 01</a:t>
            </a:r>
            <a:endParaRPr lang="en-US" sz="8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0351674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30306"/>
            <a:ext cx="9601200" cy="860612"/>
          </a:xfrm>
        </p:spPr>
        <p:txBody>
          <a:bodyPr/>
          <a:lstStyle/>
          <a:p>
            <a:r>
              <a:rPr lang="en-US" dirty="0">
                <a:latin typeface="Times New Roman" panose="02020603050405020304" pitchFamily="18" charset="0"/>
                <a:cs typeface="Times New Roman" panose="02020603050405020304" pitchFamily="18" charset="0"/>
              </a:rPr>
              <a:t>Scope of Economics</a:t>
            </a:r>
          </a:p>
        </p:txBody>
      </p:sp>
      <p:sp>
        <p:nvSpPr>
          <p:cNvPr id="3" name="Content Placeholder 2"/>
          <p:cNvSpPr>
            <a:spLocks noGrp="1"/>
          </p:cNvSpPr>
          <p:nvPr>
            <p:ph idx="1"/>
          </p:nvPr>
        </p:nvSpPr>
        <p:spPr>
          <a:xfrm>
            <a:off x="1371599" y="1748118"/>
            <a:ext cx="10219765" cy="4908176"/>
          </a:xfrm>
        </p:spPr>
        <p:txBody>
          <a:bodyPr>
            <a:normAutofit/>
          </a:bodyPr>
          <a:lstStyle/>
          <a:p>
            <a:pPr algn="just">
              <a:buFont typeface="Wingdings" panose="05000000000000000000" pitchFamily="2" charset="2"/>
              <a:buChar char="ü"/>
            </a:pPr>
            <a:r>
              <a:rPr lang="en-US" sz="2800" dirty="0" smtClean="0">
                <a:latin typeface="Times New Roman" panose="02020603050405020304" pitchFamily="18" charset="0"/>
                <a:cs typeface="Times New Roman" panose="02020603050405020304" pitchFamily="18" charset="0"/>
              </a:rPr>
              <a:t>Economics </a:t>
            </a:r>
            <a:r>
              <a:rPr lang="en-US" sz="2800" dirty="0">
                <a:latin typeface="Times New Roman" panose="02020603050405020304" pitchFamily="18" charset="0"/>
                <a:cs typeface="Times New Roman" panose="02020603050405020304" pitchFamily="18" charset="0"/>
              </a:rPr>
              <a:t>discuss production, exchange, distribution, consumption. currency, banking system, public finance, trade </a:t>
            </a:r>
            <a:r>
              <a:rPr lang="en-US" sz="2800" dirty="0" smtClean="0">
                <a:latin typeface="Times New Roman" panose="02020603050405020304" pitchFamily="18" charset="0"/>
                <a:cs typeface="Times New Roman" panose="02020603050405020304" pitchFamily="18" charset="0"/>
              </a:rPr>
              <a:t>etc.</a:t>
            </a:r>
          </a:p>
          <a:p>
            <a:pPr marL="0" indent="0" algn="just">
              <a:buNone/>
            </a:pPr>
            <a:endParaRPr lang="en-US" sz="2800" dirty="0">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Economic discusses the economic problems and economic activities and indicates proper solution to these problems. Economics also discusses about the value judgment of human actions and behavior. </a:t>
            </a:r>
          </a:p>
        </p:txBody>
      </p:sp>
    </p:spTree>
    <p:extLst>
      <p:ext uri="{BB962C8B-B14F-4D97-AF65-F5344CB8AC3E}">
        <p14:creationId xmlns:p14="http://schemas.microsoft.com/office/powerpoint/2010/main" val="18528347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30306"/>
            <a:ext cx="9601200" cy="860612"/>
          </a:xfrm>
        </p:spPr>
        <p:txBody>
          <a:bodyPr>
            <a:normAutofit/>
          </a:bodyPr>
          <a:lstStyle/>
          <a:p>
            <a:r>
              <a:rPr lang="en-US" dirty="0">
                <a:latin typeface="Times New Roman" panose="02020603050405020304" pitchFamily="18" charset="0"/>
                <a:cs typeface="Times New Roman" panose="02020603050405020304" pitchFamily="18" charset="0"/>
              </a:rPr>
              <a:t>Importance of the Study of </a:t>
            </a:r>
            <a:r>
              <a:rPr lang="en-US" dirty="0" smtClean="0">
                <a:latin typeface="Times New Roman" panose="02020603050405020304" pitchFamily="18" charset="0"/>
                <a:cs typeface="Times New Roman" panose="02020603050405020304" pitchFamily="18" charset="0"/>
              </a:rPr>
              <a:t>Economics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71599" y="1748118"/>
            <a:ext cx="10219765" cy="4908176"/>
          </a:xfrm>
        </p:spPr>
        <p:txBody>
          <a:bodyPr>
            <a:normAutofit fontScale="85000" lnSpcReduction="10000"/>
          </a:bodyPr>
          <a:lstStyle/>
          <a:p>
            <a:pPr marL="0" indent="0" algn="just">
              <a:buNone/>
            </a:pPr>
            <a:r>
              <a:rPr lang="en-US" sz="3200" b="1" i="1" dirty="0">
                <a:latin typeface="Times New Roman" panose="02020603050405020304" pitchFamily="18" charset="0"/>
                <a:cs typeface="Times New Roman" panose="02020603050405020304" pitchFamily="18" charset="0"/>
              </a:rPr>
              <a:t>In the daily life of people: </a:t>
            </a:r>
            <a:r>
              <a:rPr lang="en-US" sz="2800" dirty="0">
                <a:latin typeface="Times New Roman" panose="02020603050405020304" pitchFamily="18" charset="0"/>
                <a:cs typeface="Times New Roman" panose="02020603050405020304" pitchFamily="18" charset="0"/>
              </a:rPr>
              <a:t>People are facing multiple wants in their daily life. But the resources to satisfy those wants are limited. By studying economics we can know to use of limited resources to satisfy alternative wants on the basis of priority</a:t>
            </a:r>
            <a:r>
              <a:rPr lang="en-US" sz="2800" dirty="0" smtClean="0">
                <a:latin typeface="Times New Roman" panose="02020603050405020304" pitchFamily="18" charset="0"/>
                <a:cs typeface="Times New Roman" panose="02020603050405020304" pitchFamily="18" charset="0"/>
              </a:rPr>
              <a:t>.</a:t>
            </a:r>
          </a:p>
          <a:p>
            <a:pPr marL="0" indent="0" algn="just">
              <a:buNone/>
            </a:pPr>
            <a:endParaRPr lang="en-US" sz="2800" dirty="0">
              <a:latin typeface="Times New Roman" panose="02020603050405020304" pitchFamily="18" charset="0"/>
              <a:cs typeface="Times New Roman" panose="02020603050405020304" pitchFamily="18" charset="0"/>
            </a:endParaRPr>
          </a:p>
          <a:p>
            <a:pPr marL="0" indent="0" algn="just">
              <a:buNone/>
            </a:pPr>
            <a:r>
              <a:rPr lang="en-US" sz="3200" b="1" i="1" dirty="0">
                <a:latin typeface="Times New Roman" panose="02020603050405020304" pitchFamily="18" charset="0"/>
                <a:cs typeface="Times New Roman" panose="02020603050405020304" pitchFamily="18" charset="0"/>
              </a:rPr>
              <a:t>In the proper use of resources:  </a:t>
            </a:r>
            <a:r>
              <a:rPr lang="en-US" sz="2800" dirty="0">
                <a:latin typeface="Times New Roman" panose="02020603050405020304" pitchFamily="18" charset="0"/>
                <a:cs typeface="Times New Roman" panose="02020603050405020304" pitchFamily="18" charset="0"/>
              </a:rPr>
              <a:t>We can learn about the use of resources with the knowledge of economics. Study of economics helps us to understand about how to produce the maximum output by the proper use of limited resources</a:t>
            </a:r>
            <a:r>
              <a:rPr lang="en-US" sz="2800" dirty="0" smtClean="0">
                <a:latin typeface="Times New Roman" panose="02020603050405020304" pitchFamily="18" charset="0"/>
                <a:cs typeface="Times New Roman" panose="02020603050405020304" pitchFamily="18" charset="0"/>
              </a:rPr>
              <a:t>.</a:t>
            </a:r>
          </a:p>
          <a:p>
            <a:pPr marL="0" indent="0" algn="just">
              <a:buNone/>
            </a:pPr>
            <a:endParaRPr lang="en-US" sz="2800" dirty="0">
              <a:latin typeface="Times New Roman" panose="02020603050405020304" pitchFamily="18" charset="0"/>
              <a:cs typeface="Times New Roman" panose="02020603050405020304" pitchFamily="18" charset="0"/>
            </a:endParaRPr>
          </a:p>
          <a:p>
            <a:pPr marL="0" indent="0" algn="just">
              <a:buNone/>
            </a:pPr>
            <a:r>
              <a:rPr lang="en-US" sz="3200" b="1" i="1" dirty="0">
                <a:latin typeface="Times New Roman" panose="02020603050405020304" pitchFamily="18" charset="0"/>
                <a:cs typeface="Times New Roman" panose="02020603050405020304" pitchFamily="18" charset="0"/>
              </a:rPr>
              <a:t>In state affairs management</a:t>
            </a:r>
            <a:r>
              <a:rPr lang="en-US" sz="2800" b="1" i="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Politician and Government official need to have proper knowledge of the currency system, banking system, tax system, industrial and trade policy, budgeting etc. The knowledge of economics helps in managing the state affairs</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54590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30306"/>
            <a:ext cx="9601200" cy="860612"/>
          </a:xfrm>
        </p:spPr>
        <p:txBody>
          <a:bodyPr>
            <a:normAutofit/>
          </a:bodyPr>
          <a:lstStyle/>
          <a:p>
            <a:r>
              <a:rPr lang="en-US" dirty="0">
                <a:latin typeface="Times New Roman" panose="02020603050405020304" pitchFamily="18" charset="0"/>
                <a:cs typeface="Times New Roman" panose="02020603050405020304" pitchFamily="18" charset="0"/>
              </a:rPr>
              <a:t>Importance of the Study of </a:t>
            </a:r>
            <a:r>
              <a:rPr lang="en-US" dirty="0" smtClean="0">
                <a:latin typeface="Times New Roman" panose="02020603050405020304" pitchFamily="18" charset="0"/>
                <a:cs typeface="Times New Roman" panose="02020603050405020304" pitchFamily="18" charset="0"/>
              </a:rPr>
              <a:t>Economics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71599" y="1748118"/>
            <a:ext cx="10219765" cy="4908176"/>
          </a:xfrm>
        </p:spPr>
        <p:txBody>
          <a:bodyPr>
            <a:normAutofit fontScale="92500" lnSpcReduction="10000"/>
          </a:bodyPr>
          <a:lstStyle/>
          <a:p>
            <a:pPr marL="0" indent="0" algn="just">
              <a:buNone/>
            </a:pPr>
            <a:r>
              <a:rPr lang="en-US" sz="3200" b="1" i="1" dirty="0" smtClean="0">
                <a:latin typeface="Times New Roman" panose="02020603050405020304" pitchFamily="18" charset="0"/>
                <a:cs typeface="Times New Roman" panose="02020603050405020304" pitchFamily="18" charset="0"/>
              </a:rPr>
              <a:t>To </a:t>
            </a:r>
            <a:r>
              <a:rPr lang="en-US" sz="3200" b="1" i="1" dirty="0">
                <a:latin typeface="Times New Roman" panose="02020603050405020304" pitchFamily="18" charset="0"/>
                <a:cs typeface="Times New Roman" panose="02020603050405020304" pitchFamily="18" charset="0"/>
              </a:rPr>
              <a:t>social workers</a:t>
            </a:r>
            <a:r>
              <a:rPr lang="en-US" sz="2800" b="1" i="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To diagnose and solve the problems of poverty, unemployment, illiteracy, excessive growth of population, lack of housing and medical facilities etc</a:t>
            </a:r>
            <a:r>
              <a:rPr lang="en-US" sz="2800" dirty="0" smtClean="0">
                <a:latin typeface="Times New Roman" panose="02020603050405020304" pitchFamily="18" charset="0"/>
                <a:cs typeface="Times New Roman" panose="02020603050405020304" pitchFamily="18" charset="0"/>
              </a:rPr>
              <a:t>.</a:t>
            </a:r>
          </a:p>
          <a:p>
            <a:pPr marL="0" indent="0" algn="just">
              <a:buNone/>
            </a:pPr>
            <a:endParaRPr lang="en-US" sz="2800" dirty="0">
              <a:latin typeface="Times New Roman" panose="02020603050405020304" pitchFamily="18" charset="0"/>
              <a:cs typeface="Times New Roman" panose="02020603050405020304" pitchFamily="18" charset="0"/>
            </a:endParaRPr>
          </a:p>
          <a:p>
            <a:pPr marL="0" indent="0">
              <a:buNone/>
            </a:pPr>
            <a:r>
              <a:rPr lang="en-US" sz="3200" b="1" i="1" dirty="0">
                <a:latin typeface="Times New Roman" panose="02020603050405020304" pitchFamily="18" charset="0"/>
                <a:cs typeface="Times New Roman" panose="02020603050405020304" pitchFamily="18" charset="0"/>
              </a:rPr>
              <a:t>To the labor leaders</a:t>
            </a:r>
            <a:r>
              <a:rPr lang="en-US" sz="2800" b="1" i="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For improving their bargaining capacity in respect of the formation of trade unions, the increase of wage and other benefits, the improvement of their working condition etc</a:t>
            </a:r>
            <a:r>
              <a:rPr lang="en-US" sz="2800" dirty="0" smtClean="0">
                <a:latin typeface="Times New Roman" panose="02020603050405020304" pitchFamily="18" charset="0"/>
                <a:cs typeface="Times New Roman" panose="02020603050405020304" pitchFamily="18" charset="0"/>
              </a:rPr>
              <a:t>.</a:t>
            </a:r>
          </a:p>
          <a:p>
            <a:pPr marL="0" indent="0">
              <a:buNone/>
            </a:pPr>
            <a:endParaRPr lang="en-US" sz="2800" dirty="0">
              <a:latin typeface="Times New Roman" panose="02020603050405020304" pitchFamily="18" charset="0"/>
              <a:cs typeface="Times New Roman" panose="02020603050405020304" pitchFamily="18" charset="0"/>
            </a:endParaRPr>
          </a:p>
          <a:p>
            <a:pPr marL="0" indent="0" algn="just">
              <a:buNone/>
            </a:pPr>
            <a:r>
              <a:rPr lang="en-US" sz="3200" b="1" i="1" dirty="0">
                <a:latin typeface="Times New Roman" panose="02020603050405020304" pitchFamily="18" charset="0"/>
                <a:cs typeface="Times New Roman" panose="02020603050405020304" pitchFamily="18" charset="0"/>
              </a:rPr>
              <a:t>Achievement of knowledge of international issue</a:t>
            </a:r>
            <a:r>
              <a:rPr lang="en-US" sz="2800" b="1" i="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The knowledge of economic is necessary to know and understand the socio economic events of different countries, international relationship and commerce etc.</a:t>
            </a:r>
          </a:p>
        </p:txBody>
      </p:sp>
    </p:spTree>
    <p:extLst>
      <p:ext uri="{BB962C8B-B14F-4D97-AF65-F5344CB8AC3E}">
        <p14:creationId xmlns:p14="http://schemas.microsoft.com/office/powerpoint/2010/main" val="87020089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9600" dirty="0" smtClean="0">
                <a:latin typeface="Andalus" panose="02020603050405020304" pitchFamily="18" charset="-78"/>
                <a:cs typeface="Andalus" panose="02020603050405020304" pitchFamily="18" charset="-78"/>
              </a:rPr>
              <a:t>Thank You</a:t>
            </a:r>
            <a:endParaRPr lang="en-US" sz="96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42456774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30306"/>
            <a:ext cx="9601200" cy="860612"/>
          </a:xfrm>
        </p:spPr>
        <p:txBody>
          <a:bodyPr/>
          <a:lstStyle/>
          <a:p>
            <a:r>
              <a:rPr lang="en-US" dirty="0">
                <a:latin typeface="Times New Roman" panose="02020603050405020304" pitchFamily="18" charset="0"/>
                <a:cs typeface="Times New Roman" panose="02020603050405020304" pitchFamily="18" charset="0"/>
              </a:rPr>
              <a:t>Origin of the word ‘Economics’</a:t>
            </a:r>
          </a:p>
        </p:txBody>
      </p:sp>
      <p:sp>
        <p:nvSpPr>
          <p:cNvPr id="3" name="Content Placeholder 2"/>
          <p:cNvSpPr>
            <a:spLocks noGrp="1"/>
          </p:cNvSpPr>
          <p:nvPr>
            <p:ph idx="1"/>
          </p:nvPr>
        </p:nvSpPr>
        <p:spPr>
          <a:xfrm>
            <a:off x="1371599" y="1748118"/>
            <a:ext cx="10219765" cy="4908176"/>
          </a:xfrm>
        </p:spPr>
        <p:txBody>
          <a:bodyPr>
            <a:normAutofit lnSpcReduction="10000"/>
          </a:bodyPr>
          <a:lstStyle/>
          <a:p>
            <a:pPr algn="just">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The word "economics" is derived from a Greek word "</a:t>
            </a:r>
            <a:r>
              <a:rPr lang="en-US" sz="2800" b="1" dirty="0" err="1">
                <a:latin typeface="Times New Roman" panose="02020603050405020304" pitchFamily="18" charset="0"/>
                <a:cs typeface="Times New Roman" panose="02020603050405020304" pitchFamily="18" charset="0"/>
              </a:rPr>
              <a:t>okionomia</a:t>
            </a:r>
            <a:r>
              <a:rPr lang="en-US" sz="2800" dirty="0">
                <a:latin typeface="Times New Roman" panose="02020603050405020304" pitchFamily="18" charset="0"/>
                <a:cs typeface="Times New Roman" panose="02020603050405020304" pitchFamily="18" charset="0"/>
              </a:rPr>
              <a:t>", which means "</a:t>
            </a:r>
            <a:r>
              <a:rPr lang="en-US" sz="2800" b="1" dirty="0">
                <a:latin typeface="Times New Roman" panose="02020603050405020304" pitchFamily="18" charset="0"/>
                <a:cs typeface="Times New Roman" panose="02020603050405020304" pitchFamily="18" charset="0"/>
              </a:rPr>
              <a:t>household management</a:t>
            </a:r>
            <a:r>
              <a:rPr lang="en-US" sz="2800" dirty="0">
                <a:latin typeface="Times New Roman" panose="02020603050405020304" pitchFamily="18" charset="0"/>
                <a:cs typeface="Times New Roman" panose="02020603050405020304" pitchFamily="18" charset="0"/>
              </a:rPr>
              <a:t>" or "</a:t>
            </a:r>
            <a:r>
              <a:rPr lang="en-US" sz="2800" b="1" dirty="0">
                <a:latin typeface="Times New Roman" panose="02020603050405020304" pitchFamily="18" charset="0"/>
                <a:cs typeface="Times New Roman" panose="02020603050405020304" pitchFamily="18" charset="0"/>
              </a:rPr>
              <a:t>management of house affairs</a:t>
            </a:r>
            <a:r>
              <a:rPr lang="en-US" sz="2800" dirty="0">
                <a:latin typeface="Times New Roman" panose="02020603050405020304" pitchFamily="18" charset="0"/>
                <a:cs typeface="Times New Roman" panose="02020603050405020304" pitchFamily="18" charset="0"/>
              </a:rPr>
              <a:t>". </a:t>
            </a:r>
          </a:p>
          <a:p>
            <a:pPr algn="just">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The meaning of  </a:t>
            </a:r>
            <a:r>
              <a:rPr lang="en-US" sz="2800" b="1" dirty="0">
                <a:latin typeface="Times New Roman" panose="02020603050405020304" pitchFamily="18" charset="0"/>
                <a:cs typeface="Times New Roman" panose="02020603050405020304" pitchFamily="18" charset="0"/>
              </a:rPr>
              <a:t>'</a:t>
            </a:r>
            <a:r>
              <a:rPr lang="en-US" sz="2800" b="1" i="1" dirty="0">
                <a:latin typeface="Times New Roman" panose="02020603050405020304" pitchFamily="18" charset="0"/>
                <a:cs typeface="Times New Roman" panose="02020603050405020304" pitchFamily="18" charset="0"/>
              </a:rPr>
              <a:t>eco</a:t>
            </a:r>
            <a:r>
              <a:rPr lang="en-US" sz="2800" b="1" dirty="0">
                <a:latin typeface="Times New Roman" panose="02020603050405020304" pitchFamily="18" charset="0"/>
                <a:cs typeface="Times New Roman" panose="02020603050405020304" pitchFamily="18" charset="0"/>
              </a:rPr>
              <a:t>' is home and '</a:t>
            </a:r>
            <a:r>
              <a:rPr lang="en-US" sz="2800" b="1" i="1" dirty="0" err="1">
                <a:latin typeface="Times New Roman" panose="02020603050405020304" pitchFamily="18" charset="0"/>
                <a:cs typeface="Times New Roman" panose="02020603050405020304" pitchFamily="18" charset="0"/>
              </a:rPr>
              <a:t>nomos</a:t>
            </a:r>
            <a:r>
              <a:rPr lang="en-US" sz="2800" b="1" dirty="0">
                <a:latin typeface="Times New Roman" panose="02020603050405020304" pitchFamily="18" charset="0"/>
                <a:cs typeface="Times New Roman" panose="02020603050405020304" pitchFamily="18" charset="0"/>
              </a:rPr>
              <a:t>' is accounts</a:t>
            </a:r>
            <a:r>
              <a:rPr lang="en-US" sz="2800" dirty="0">
                <a:latin typeface="Times New Roman" panose="02020603050405020304" pitchFamily="18" charset="0"/>
                <a:cs typeface="Times New Roman" panose="02020603050405020304" pitchFamily="18" charset="0"/>
              </a:rPr>
              <a:t>. </a:t>
            </a:r>
          </a:p>
          <a:p>
            <a:pPr algn="just">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Economics means how people earn income and resources and how they spend them on their necessities, comforts and luxuries. </a:t>
            </a:r>
          </a:p>
          <a:p>
            <a:pPr algn="just">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With the passage of time, the word "</a:t>
            </a:r>
            <a:r>
              <a:rPr lang="en-US" sz="2800" dirty="0" err="1">
                <a:latin typeface="Times New Roman" panose="02020603050405020304" pitchFamily="18" charset="0"/>
                <a:cs typeface="Times New Roman" panose="02020603050405020304" pitchFamily="18" charset="0"/>
              </a:rPr>
              <a:t>okionomia</a:t>
            </a:r>
            <a:r>
              <a:rPr lang="en-US" sz="2800" dirty="0">
                <a:latin typeface="Times New Roman" panose="02020603050405020304" pitchFamily="18" charset="0"/>
                <a:cs typeface="Times New Roman" panose="02020603050405020304" pitchFamily="18" charset="0"/>
              </a:rPr>
              <a:t>" was used for an economy of a nation.</a:t>
            </a:r>
          </a:p>
          <a:p>
            <a:pPr algn="just">
              <a:buFont typeface="Wingdings" panose="05000000000000000000" pitchFamily="2" charset="2"/>
              <a:buChar char="ü"/>
            </a:pPr>
            <a:r>
              <a:rPr lang="en-US" sz="2800" dirty="0">
                <a:latin typeface="Times New Roman" panose="02020603050405020304" pitchFamily="18" charset="0"/>
                <a:cs typeface="Times New Roman" panose="02020603050405020304" pitchFamily="18" charset="0"/>
              </a:rPr>
              <a:t>Economics means how a nation takes steps to fulfill its desires and preferences with the help of scarce(limited) means. That's why economics was called </a:t>
            </a:r>
            <a:r>
              <a:rPr lang="en-US" sz="2800" b="1" i="1" dirty="0">
                <a:latin typeface="Times New Roman" panose="02020603050405020304" pitchFamily="18" charset="0"/>
                <a:cs typeface="Times New Roman" panose="02020603050405020304" pitchFamily="18" charset="0"/>
              </a:rPr>
              <a:t>political economy </a:t>
            </a:r>
            <a:r>
              <a:rPr lang="en-US" sz="2800" dirty="0">
                <a:latin typeface="Times New Roman" panose="02020603050405020304" pitchFamily="18" charset="0"/>
                <a:cs typeface="Times New Roman" panose="02020603050405020304" pitchFamily="18" charset="0"/>
              </a:rPr>
              <a:t>in its early ages.</a:t>
            </a:r>
          </a:p>
          <a:p>
            <a:endParaRPr lang="en-US" dirty="0"/>
          </a:p>
        </p:txBody>
      </p:sp>
    </p:spTree>
    <p:extLst>
      <p:ext uri="{BB962C8B-B14F-4D97-AF65-F5344CB8AC3E}">
        <p14:creationId xmlns:p14="http://schemas.microsoft.com/office/powerpoint/2010/main" val="2287761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30306"/>
            <a:ext cx="9601200" cy="860612"/>
          </a:xfrm>
        </p:spPr>
        <p:txBody>
          <a:bodyPr/>
          <a:lstStyle/>
          <a:p>
            <a:r>
              <a:rPr lang="en-US" dirty="0">
                <a:latin typeface="Times New Roman" panose="02020603050405020304" pitchFamily="18" charset="0"/>
                <a:cs typeface="Times New Roman" panose="02020603050405020304" pitchFamily="18" charset="0"/>
              </a:rPr>
              <a:t>Economics - Definition</a:t>
            </a:r>
          </a:p>
        </p:txBody>
      </p:sp>
      <p:sp>
        <p:nvSpPr>
          <p:cNvPr id="3" name="Content Placeholder 2"/>
          <p:cNvSpPr>
            <a:spLocks noGrp="1"/>
          </p:cNvSpPr>
          <p:nvPr>
            <p:ph idx="1"/>
          </p:nvPr>
        </p:nvSpPr>
        <p:spPr>
          <a:xfrm>
            <a:off x="1371599" y="1748118"/>
            <a:ext cx="10219765" cy="4908176"/>
          </a:xfrm>
        </p:spPr>
        <p:txBody>
          <a:bodyPr>
            <a:normAutofit/>
          </a:bodyPr>
          <a:lstStyle/>
          <a:p>
            <a:pPr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Economics was first read in ancient Greece. </a:t>
            </a:r>
          </a:p>
          <a:p>
            <a:pPr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Aristotle, the Greek Philosopher termed Economics as a science of ‘household management’. </a:t>
            </a:r>
          </a:p>
          <a:p>
            <a:pPr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Towards the end of the eighteenth century Adam Smith, the celebrated English Economist and the father of Economics, termed Economics as the ‘Science of Wealth’. </a:t>
            </a:r>
          </a:p>
          <a:p>
            <a:pPr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According to him, “Economics is a science that enquires into the nature and causes of the wealth of nations”. </a:t>
            </a:r>
          </a:p>
          <a:p>
            <a:pPr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The subject-matter of economics are </a:t>
            </a:r>
            <a:r>
              <a:rPr lang="en-US" sz="2800" i="1" dirty="0">
                <a:latin typeface="Times New Roman" panose="02020603050405020304" pitchFamily="18" charset="0"/>
                <a:cs typeface="Times New Roman" panose="02020603050405020304" pitchFamily="18" charset="0"/>
              </a:rPr>
              <a:t>how wealth is produced </a:t>
            </a:r>
            <a:r>
              <a:rPr lang="en-US" sz="2800" dirty="0">
                <a:latin typeface="Times New Roman" panose="02020603050405020304" pitchFamily="18" charset="0"/>
                <a:cs typeface="Times New Roman" panose="02020603050405020304" pitchFamily="18" charset="0"/>
              </a:rPr>
              <a:t>and </a:t>
            </a:r>
            <a:r>
              <a:rPr lang="en-US" sz="2800" i="1" dirty="0">
                <a:latin typeface="Times New Roman" panose="02020603050405020304" pitchFamily="18" charset="0"/>
                <a:cs typeface="Times New Roman" panose="02020603050405020304" pitchFamily="18" charset="0"/>
              </a:rPr>
              <a:t>how it is used</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56147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30306"/>
            <a:ext cx="9601200" cy="860612"/>
          </a:xfrm>
        </p:spPr>
        <p:txBody>
          <a:bodyPr/>
          <a:lstStyle/>
          <a:p>
            <a:r>
              <a:rPr lang="en-US" dirty="0">
                <a:latin typeface="Times New Roman" panose="02020603050405020304" pitchFamily="18" charset="0"/>
                <a:cs typeface="Times New Roman" panose="02020603050405020304" pitchFamily="18" charset="0"/>
              </a:rPr>
              <a:t>Economics - Definition</a:t>
            </a:r>
          </a:p>
        </p:txBody>
      </p:sp>
      <p:sp>
        <p:nvSpPr>
          <p:cNvPr id="3" name="Content Placeholder 2"/>
          <p:cNvSpPr>
            <a:spLocks noGrp="1"/>
          </p:cNvSpPr>
          <p:nvPr>
            <p:ph idx="1"/>
          </p:nvPr>
        </p:nvSpPr>
        <p:spPr>
          <a:xfrm>
            <a:off x="1371599" y="1748118"/>
            <a:ext cx="10219765" cy="4908176"/>
          </a:xfrm>
        </p:spPr>
        <p:txBody>
          <a:bodyPr>
            <a:normAutofit/>
          </a:bodyPr>
          <a:lstStyle/>
          <a:p>
            <a:pPr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According to Alfred Marshall, Economics studies not only the wealth but also the activities centering the wealth</a:t>
            </a:r>
            <a:r>
              <a:rPr lang="en-US" sz="2800" dirty="0" smtClean="0">
                <a:latin typeface="Times New Roman" panose="02020603050405020304" pitchFamily="18" charset="0"/>
                <a:cs typeface="Times New Roman" panose="02020603050405020304" pitchFamily="18" charset="0"/>
              </a:rPr>
              <a:t>.</a:t>
            </a:r>
          </a:p>
          <a:p>
            <a:pPr marL="0" indent="0" algn="just">
              <a:buNone/>
            </a:pPr>
            <a:endParaRPr lang="en-US" sz="2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v"/>
            </a:pPr>
            <a:r>
              <a:rPr lang="en-US" sz="2800" dirty="0" smtClean="0">
                <a:latin typeface="Times New Roman" panose="02020603050405020304" pitchFamily="18" charset="0"/>
                <a:cs typeface="Times New Roman" panose="02020603050405020304" pitchFamily="18" charset="0"/>
              </a:rPr>
              <a:t>In simple </a:t>
            </a:r>
            <a:r>
              <a:rPr lang="en-US" sz="2800" dirty="0">
                <a:latin typeface="Times New Roman" panose="02020603050405020304" pitchFamily="18" charset="0"/>
                <a:cs typeface="Times New Roman" panose="02020603050405020304" pitchFamily="18" charset="0"/>
              </a:rPr>
              <a:t>words, economics can be defined as:</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"Economics is the study of those natural laws which governs production, distribution and consumption of wealth; in economics we study individual and social behavior of man which satisfy his desires and causes overall economic development."</a:t>
            </a:r>
          </a:p>
        </p:txBody>
      </p:sp>
    </p:spTree>
    <p:extLst>
      <p:ext uri="{BB962C8B-B14F-4D97-AF65-F5344CB8AC3E}">
        <p14:creationId xmlns:p14="http://schemas.microsoft.com/office/powerpoint/2010/main" val="218967888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30306"/>
            <a:ext cx="9601200" cy="860612"/>
          </a:xfrm>
        </p:spPr>
        <p:txBody>
          <a:bodyPr/>
          <a:lstStyle/>
          <a:p>
            <a:r>
              <a:rPr lang="en-US" dirty="0">
                <a:latin typeface="Times New Roman" panose="02020603050405020304" pitchFamily="18" charset="0"/>
                <a:cs typeface="Times New Roman" panose="02020603050405020304" pitchFamily="18" charset="0"/>
              </a:rPr>
              <a:t>Economics - Definition</a:t>
            </a:r>
          </a:p>
        </p:txBody>
      </p:sp>
      <p:sp>
        <p:nvSpPr>
          <p:cNvPr id="3" name="Content Placeholder 2"/>
          <p:cNvSpPr>
            <a:spLocks noGrp="1"/>
          </p:cNvSpPr>
          <p:nvPr>
            <p:ph idx="1"/>
          </p:nvPr>
        </p:nvSpPr>
        <p:spPr>
          <a:xfrm>
            <a:off x="1371599" y="1748118"/>
            <a:ext cx="10219765" cy="4908176"/>
          </a:xfrm>
        </p:spPr>
        <p:txBody>
          <a:bodyPr>
            <a:normAutofit/>
          </a:bodyPr>
          <a:lstStyle/>
          <a:p>
            <a:pPr algn="just">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According to Marshall, Economics studies </a:t>
            </a:r>
            <a:r>
              <a:rPr lang="en-US" sz="2800" b="1" dirty="0">
                <a:latin typeface="Times New Roman" panose="02020603050405020304" pitchFamily="18" charset="0"/>
                <a:cs typeface="Times New Roman" panose="02020603050405020304" pitchFamily="18" charset="0"/>
              </a:rPr>
              <a:t>not only the wealth </a:t>
            </a:r>
            <a:r>
              <a:rPr lang="en-US" sz="2800" dirty="0">
                <a:latin typeface="Times New Roman" panose="02020603050405020304" pitchFamily="18" charset="0"/>
                <a:cs typeface="Times New Roman" panose="02020603050405020304" pitchFamily="18" charset="0"/>
              </a:rPr>
              <a:t>but also the </a:t>
            </a:r>
            <a:r>
              <a:rPr lang="en-US" sz="2800" b="1" dirty="0">
                <a:latin typeface="Times New Roman" panose="02020603050405020304" pitchFamily="18" charset="0"/>
                <a:cs typeface="Times New Roman" panose="02020603050405020304" pitchFamily="18" charset="0"/>
              </a:rPr>
              <a:t>activities centering the wealth. </a:t>
            </a:r>
          </a:p>
          <a:p>
            <a:pPr marL="0" indent="0" algn="just">
              <a:buNone/>
            </a:pPr>
            <a:r>
              <a:rPr lang="en-US" sz="2800" dirty="0">
                <a:latin typeface="Times New Roman" panose="02020603050405020304" pitchFamily="18" charset="0"/>
                <a:cs typeface="Times New Roman" panose="02020603050405020304" pitchFamily="18" charset="0"/>
              </a:rPr>
              <a:t>In social life human wants are unlimited, but the means to satisfy those wants are scarce. Economics studies how to use the limited resources to satisfy the unlimited wants of men. </a:t>
            </a:r>
            <a:endParaRPr lang="en-US" sz="2800" dirty="0" smtClean="0">
              <a:latin typeface="Times New Roman" panose="02020603050405020304" pitchFamily="18" charset="0"/>
              <a:cs typeface="Times New Roman" panose="02020603050405020304" pitchFamily="18" charset="0"/>
            </a:endParaRPr>
          </a:p>
          <a:p>
            <a:pPr marL="0" indent="0" algn="just">
              <a:buNone/>
            </a:pPr>
            <a:endParaRPr lang="en-US" sz="28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According to </a:t>
            </a:r>
            <a:r>
              <a:rPr lang="en-US" sz="2800" b="1" i="1" dirty="0">
                <a:latin typeface="Times New Roman" panose="02020603050405020304" pitchFamily="18" charset="0"/>
                <a:cs typeface="Times New Roman" panose="02020603050405020304" pitchFamily="18" charset="0"/>
              </a:rPr>
              <a:t>Benjamin </a:t>
            </a:r>
            <a:r>
              <a:rPr lang="en-US" sz="2800" b="1" i="1" dirty="0" smtClean="0">
                <a:latin typeface="Times New Roman" panose="02020603050405020304" pitchFamily="18" charset="0"/>
                <a:cs typeface="Times New Roman" panose="02020603050405020304" pitchFamily="18" charset="0"/>
              </a:rPr>
              <a:t>Davis</a:t>
            </a:r>
            <a:endParaRPr lang="en-US" sz="2800" dirty="0" smtClean="0">
              <a:latin typeface="Times New Roman" panose="02020603050405020304" pitchFamily="18" charset="0"/>
              <a:cs typeface="Times New Roman" panose="02020603050405020304" pitchFamily="18" charset="0"/>
            </a:endParaRPr>
          </a:p>
          <a:p>
            <a:pPr marL="0" indent="0" algn="just">
              <a:buNone/>
            </a:pPr>
            <a:r>
              <a:rPr lang="en-US" sz="2800" dirty="0" smtClean="0">
                <a:latin typeface="Times New Roman" panose="02020603050405020304" pitchFamily="18" charset="0"/>
                <a:cs typeface="Times New Roman" panose="02020603050405020304" pitchFamily="18" charset="0"/>
              </a:rPr>
              <a:t>"Economics </a:t>
            </a:r>
            <a:r>
              <a:rPr lang="en-US" sz="2800" dirty="0">
                <a:latin typeface="Times New Roman" panose="02020603050405020304" pitchFamily="18" charset="0"/>
                <a:cs typeface="Times New Roman" panose="02020603050405020304" pitchFamily="18" charset="0"/>
              </a:rPr>
              <a:t>is the science that studies how scarce resources are allocated to meet competing and unlimited wants and how human beings satisfy their material wants and needs</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667151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430306"/>
            <a:ext cx="9601200" cy="860612"/>
          </a:xfrm>
        </p:spPr>
        <p:txBody>
          <a:bodyPr/>
          <a:lstStyle/>
          <a:p>
            <a:r>
              <a:rPr lang="en-US" dirty="0">
                <a:latin typeface="Times New Roman" panose="02020603050405020304" pitchFamily="18" charset="0"/>
                <a:cs typeface="Times New Roman" panose="02020603050405020304" pitchFamily="18" charset="0"/>
              </a:rPr>
              <a:t>Economics - Definition</a:t>
            </a:r>
          </a:p>
        </p:txBody>
      </p:sp>
      <p:sp>
        <p:nvSpPr>
          <p:cNvPr id="3" name="Content Placeholder 2"/>
          <p:cNvSpPr>
            <a:spLocks noGrp="1"/>
          </p:cNvSpPr>
          <p:nvPr>
            <p:ph idx="1"/>
          </p:nvPr>
        </p:nvSpPr>
        <p:spPr>
          <a:xfrm>
            <a:off x="1371599" y="1748118"/>
            <a:ext cx="10219765" cy="4908176"/>
          </a:xfrm>
        </p:spPr>
        <p:txBody>
          <a:bodyPr>
            <a:normAutofit/>
          </a:bodyPr>
          <a:lstStyle/>
          <a:p>
            <a:pPr>
              <a:buFont typeface="Wingdings" panose="05000000000000000000" pitchFamily="2" charset="2"/>
              <a:buChar char="Ø"/>
            </a:pPr>
            <a:r>
              <a:rPr lang="en-US" sz="2800" dirty="0" smtClean="0">
                <a:latin typeface="Times New Roman" panose="02020603050405020304" pitchFamily="18" charset="0"/>
                <a:cs typeface="Times New Roman" panose="02020603050405020304" pitchFamily="18" charset="0"/>
              </a:rPr>
              <a:t>According to</a:t>
            </a:r>
            <a:r>
              <a:rPr lang="en-US" sz="2800"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Bradely</a:t>
            </a:r>
            <a:r>
              <a:rPr lang="en-US" sz="2800" b="1" i="1" dirty="0">
                <a:latin typeface="Times New Roman" panose="02020603050405020304" pitchFamily="18" charset="0"/>
                <a:cs typeface="Times New Roman" panose="02020603050405020304" pitchFamily="18" charset="0"/>
              </a:rPr>
              <a:t> R. Schiller </a:t>
            </a:r>
            <a:endParaRPr lang="en-US" sz="2800" dirty="0" smtClean="0">
              <a:latin typeface="Times New Roman" panose="02020603050405020304" pitchFamily="18" charset="0"/>
              <a:cs typeface="Times New Roman" panose="02020603050405020304" pitchFamily="18" charset="0"/>
            </a:endParaRPr>
          </a:p>
          <a:p>
            <a:pPr marL="0" indent="0" algn="just">
              <a:buNone/>
            </a:pPr>
            <a:r>
              <a:rPr lang="en-US" sz="2800" i="1" dirty="0" smtClean="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Economics is the study of how best to allocate scarce resources among competing uses</a:t>
            </a:r>
            <a:r>
              <a:rPr lang="en-US" sz="2800" dirty="0" smtClean="0">
                <a:latin typeface="Times New Roman" panose="02020603050405020304" pitchFamily="18" charset="0"/>
                <a:cs typeface="Times New Roman" panose="02020603050405020304" pitchFamily="18" charset="0"/>
              </a:rPr>
              <a:t>.</a:t>
            </a:r>
            <a:r>
              <a:rPr lang="en-US" sz="2800" i="1" dirty="0" smtClean="0">
                <a:latin typeface="Times New Roman" panose="02020603050405020304" pitchFamily="18" charset="0"/>
                <a:cs typeface="Times New Roman" panose="02020603050405020304" pitchFamily="18" charset="0"/>
              </a:rPr>
              <a:t>“</a:t>
            </a:r>
          </a:p>
          <a:p>
            <a:pPr marL="0" indent="0">
              <a:buNone/>
            </a:pPr>
            <a:endParaRPr lang="en-US" sz="2800" i="1"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According to </a:t>
            </a:r>
            <a:r>
              <a:rPr lang="en-US" sz="2800" b="1" i="1" dirty="0">
                <a:latin typeface="Times New Roman" panose="02020603050405020304" pitchFamily="18" charset="0"/>
                <a:cs typeface="Times New Roman" panose="02020603050405020304" pitchFamily="18" charset="0"/>
              </a:rPr>
              <a:t>Jackson and </a:t>
            </a:r>
            <a:r>
              <a:rPr lang="en-US" sz="2800" b="1" i="1" dirty="0" err="1" smtClean="0">
                <a:latin typeface="Times New Roman" panose="02020603050405020304" pitchFamily="18" charset="0"/>
                <a:cs typeface="Times New Roman" panose="02020603050405020304" pitchFamily="18" charset="0"/>
              </a:rPr>
              <a:t>Mclver</a:t>
            </a:r>
            <a:endParaRPr lang="en-US" sz="2800" dirty="0" smtClean="0">
              <a:latin typeface="Times New Roman" panose="02020603050405020304" pitchFamily="18" charset="0"/>
              <a:cs typeface="Times New Roman" panose="02020603050405020304" pitchFamily="18" charset="0"/>
            </a:endParaRPr>
          </a:p>
          <a:p>
            <a:pPr marL="0" indent="0" algn="just">
              <a:buNone/>
            </a:pPr>
            <a:r>
              <a:rPr lang="en-US" sz="2800" dirty="0" smtClean="0">
                <a:latin typeface="Times New Roman" panose="02020603050405020304" pitchFamily="18" charset="0"/>
                <a:cs typeface="Times New Roman" panose="02020603050405020304" pitchFamily="18" charset="0"/>
              </a:rPr>
              <a:t>"Economics </a:t>
            </a:r>
            <a:r>
              <a:rPr lang="en-US" sz="2800" dirty="0">
                <a:latin typeface="Times New Roman" panose="02020603050405020304" pitchFamily="18" charset="0"/>
                <a:cs typeface="Times New Roman" panose="02020603050405020304" pitchFamily="18" charset="0"/>
              </a:rPr>
              <a:t>is concerned with the efficient use of limited productive resources for the purpose of attaining the maximum satisfaction of our material wants</a:t>
            </a:r>
            <a:r>
              <a:rPr lang="en-US" sz="28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23722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9600" dirty="0" smtClean="0">
                <a:latin typeface="Andalus" panose="02020603050405020304" pitchFamily="18" charset="-78"/>
                <a:cs typeface="Andalus" panose="02020603050405020304" pitchFamily="18" charset="-78"/>
              </a:rPr>
              <a:t>Thank You</a:t>
            </a:r>
            <a:endParaRPr lang="en-US" sz="96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42197588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0" dirty="0" smtClean="0">
                <a:latin typeface="Andalus" panose="02020603050405020304" pitchFamily="18" charset="-78"/>
                <a:cs typeface="Andalus" panose="02020603050405020304" pitchFamily="18" charset="-78"/>
              </a:rPr>
              <a:t>Lecture 02</a:t>
            </a:r>
            <a:endParaRPr lang="en-US" sz="8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84444870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44</TotalTime>
  <Words>1245</Words>
  <Application>Microsoft Office PowerPoint</Application>
  <PresentationFormat>Widescreen</PresentationFormat>
  <Paragraphs>97</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Andalus</vt:lpstr>
      <vt:lpstr>Franklin Gothic Book</vt:lpstr>
      <vt:lpstr>Times New Roman</vt:lpstr>
      <vt:lpstr>Wingdings</vt:lpstr>
      <vt:lpstr>Crop</vt:lpstr>
      <vt:lpstr>Introduction To Economics</vt:lpstr>
      <vt:lpstr>Lecture 01</vt:lpstr>
      <vt:lpstr>Origin of the word ‘Economics’</vt:lpstr>
      <vt:lpstr>Economics - Definition</vt:lpstr>
      <vt:lpstr>Economics - Definition</vt:lpstr>
      <vt:lpstr>Economics - Definition</vt:lpstr>
      <vt:lpstr>Economics - Definition</vt:lpstr>
      <vt:lpstr>PowerPoint Presentation</vt:lpstr>
      <vt:lpstr>Lecture 02</vt:lpstr>
      <vt:lpstr>Famous Economists and Their Contributions Adam Smith (1723 - 1790) </vt:lpstr>
      <vt:lpstr>Why read Wealth of Nations?</vt:lpstr>
      <vt:lpstr>Famous Economists and Their Contributions David Hume (1711 - 1776)</vt:lpstr>
      <vt:lpstr>Famous Economists and Their Contributions David Ricardo (1772 - 1823)</vt:lpstr>
      <vt:lpstr>Famous Economists and Their Contributions Karl Marx (1818 - 1883)</vt:lpstr>
      <vt:lpstr>Famous Economists and Their Contributions John Maynard Keynes (1883 - 1946)</vt:lpstr>
      <vt:lpstr>PowerPoint Presentation</vt:lpstr>
      <vt:lpstr>Lecture 03</vt:lpstr>
      <vt:lpstr>Famous Economists and Their Contributions P. A. Samuelson(1915 - 2009)</vt:lpstr>
      <vt:lpstr>Scope of Economics</vt:lpstr>
      <vt:lpstr>Scope of Economics</vt:lpstr>
      <vt:lpstr>Importance of the Study of Economics</vt:lpstr>
      <vt:lpstr>Importance of the Study of Economics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Economics</dc:title>
  <dc:creator>Kamrul</dc:creator>
  <cp:lastModifiedBy>Kamrul</cp:lastModifiedBy>
  <cp:revision>7</cp:revision>
  <dcterms:created xsi:type="dcterms:W3CDTF">2020-09-08T06:57:33Z</dcterms:created>
  <dcterms:modified xsi:type="dcterms:W3CDTF">2020-09-10T11:27:54Z</dcterms:modified>
</cp:coreProperties>
</file>