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86" r:id="rId2"/>
    <p:sldId id="288" r:id="rId3"/>
    <p:sldId id="289" r:id="rId4"/>
    <p:sldId id="292" r:id="rId5"/>
    <p:sldId id="258" r:id="rId6"/>
    <p:sldId id="260" r:id="rId7"/>
    <p:sldId id="262" r:id="rId8"/>
    <p:sldId id="261" r:id="rId9"/>
    <p:sldId id="259" r:id="rId10"/>
    <p:sldId id="263" r:id="rId11"/>
    <p:sldId id="291" r:id="rId12"/>
    <p:sldId id="26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098"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9741B5-E06E-4B79-B719-F91D3081D658}"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F72A5A38-0E05-4BA4-8C3F-928CDEC09D01}">
      <dgm:prSet phldrT="[Text]"/>
      <dgm:spPr/>
      <dgm:t>
        <a:bodyPr/>
        <a:lstStyle/>
        <a:p>
          <a:r>
            <a:rPr lang="en-US" dirty="0" smtClean="0"/>
            <a:t>Research</a:t>
          </a:r>
          <a:endParaRPr lang="en-US" dirty="0"/>
        </a:p>
      </dgm:t>
    </dgm:pt>
    <dgm:pt modelId="{B3FB1238-6AAC-492C-AE09-B69FB789D7C6}" type="parTrans" cxnId="{07877E47-776E-4889-BD85-C6809F2E0781}">
      <dgm:prSet/>
      <dgm:spPr/>
      <dgm:t>
        <a:bodyPr/>
        <a:lstStyle/>
        <a:p>
          <a:endParaRPr lang="en-US"/>
        </a:p>
      </dgm:t>
    </dgm:pt>
    <dgm:pt modelId="{14A64EEC-A479-4816-A903-C0BD78413876}" type="sibTrans" cxnId="{07877E47-776E-4889-BD85-C6809F2E0781}">
      <dgm:prSet/>
      <dgm:spPr/>
      <dgm:t>
        <a:bodyPr/>
        <a:lstStyle/>
        <a:p>
          <a:endParaRPr lang="en-US"/>
        </a:p>
      </dgm:t>
    </dgm:pt>
    <dgm:pt modelId="{C71F4E99-71FE-4AAB-B909-F92FE70670B5}">
      <dgm:prSet phldrT="[Text]"/>
      <dgm:spPr/>
      <dgm:t>
        <a:bodyPr/>
        <a:lstStyle/>
        <a:p>
          <a:r>
            <a:rPr lang="en-US" dirty="0" smtClean="0"/>
            <a:t>Explore new knowledge</a:t>
          </a:r>
          <a:endParaRPr lang="en-US" dirty="0"/>
        </a:p>
      </dgm:t>
    </dgm:pt>
    <dgm:pt modelId="{6C797E70-7EE6-496C-AD6F-7BEC607F7D49}" type="parTrans" cxnId="{0929FE49-964E-43AE-8F29-EC02B386DF85}">
      <dgm:prSet/>
      <dgm:spPr/>
      <dgm:t>
        <a:bodyPr/>
        <a:lstStyle/>
        <a:p>
          <a:endParaRPr lang="en-US"/>
        </a:p>
      </dgm:t>
    </dgm:pt>
    <dgm:pt modelId="{FC782A33-9EC1-4844-9E60-5358AEE36651}" type="sibTrans" cxnId="{0929FE49-964E-43AE-8F29-EC02B386DF85}">
      <dgm:prSet/>
      <dgm:spPr/>
      <dgm:t>
        <a:bodyPr/>
        <a:lstStyle/>
        <a:p>
          <a:endParaRPr lang="en-US"/>
        </a:p>
      </dgm:t>
    </dgm:pt>
    <dgm:pt modelId="{A174ADB3-7CEC-46F8-AB75-9FB2869CB4E5}">
      <dgm:prSet phldrT="[Text]"/>
      <dgm:spPr/>
      <dgm:t>
        <a:bodyPr/>
        <a:lstStyle/>
        <a:p>
          <a:r>
            <a:rPr lang="en-US" dirty="0" smtClean="0"/>
            <a:t>Keeping abreast of the updates in the relevant field</a:t>
          </a:r>
          <a:endParaRPr lang="en-US" dirty="0"/>
        </a:p>
      </dgm:t>
    </dgm:pt>
    <dgm:pt modelId="{669402E1-621C-44CE-BF9B-26ACB2E0B807}" type="parTrans" cxnId="{C419AD9C-A56B-40FE-A7DF-EE80F54CA987}">
      <dgm:prSet/>
      <dgm:spPr/>
      <dgm:t>
        <a:bodyPr/>
        <a:lstStyle/>
        <a:p>
          <a:endParaRPr lang="en-US"/>
        </a:p>
      </dgm:t>
    </dgm:pt>
    <dgm:pt modelId="{C49EBCEB-672D-4BFA-9B59-A580BBE06395}" type="sibTrans" cxnId="{C419AD9C-A56B-40FE-A7DF-EE80F54CA987}">
      <dgm:prSet/>
      <dgm:spPr/>
      <dgm:t>
        <a:bodyPr/>
        <a:lstStyle/>
        <a:p>
          <a:endParaRPr lang="en-US"/>
        </a:p>
      </dgm:t>
    </dgm:pt>
    <dgm:pt modelId="{4A50A5C7-5DEB-423D-A60A-F3737C33BE65}">
      <dgm:prSet phldrT="[Text]"/>
      <dgm:spPr/>
      <dgm:t>
        <a:bodyPr/>
        <a:lstStyle/>
        <a:p>
          <a:r>
            <a:rPr lang="en-US" dirty="0" smtClean="0"/>
            <a:t>Understand views, feedback and suggestions of the audience </a:t>
          </a:r>
          <a:endParaRPr lang="en-US" dirty="0"/>
        </a:p>
      </dgm:t>
    </dgm:pt>
    <dgm:pt modelId="{963705E8-598F-4A62-8784-E43D808AB53B}" type="parTrans" cxnId="{40F610DF-C13D-4859-AB7F-A362EB9605F7}">
      <dgm:prSet/>
      <dgm:spPr/>
      <dgm:t>
        <a:bodyPr/>
        <a:lstStyle/>
        <a:p>
          <a:endParaRPr lang="en-US"/>
        </a:p>
      </dgm:t>
    </dgm:pt>
    <dgm:pt modelId="{39714555-C3D9-47BE-B0BB-22F9F6966E08}" type="sibTrans" cxnId="{40F610DF-C13D-4859-AB7F-A362EB9605F7}">
      <dgm:prSet/>
      <dgm:spPr/>
      <dgm:t>
        <a:bodyPr/>
        <a:lstStyle/>
        <a:p>
          <a:endParaRPr lang="en-US"/>
        </a:p>
      </dgm:t>
    </dgm:pt>
    <dgm:pt modelId="{9DD756F8-921F-4C59-B6A3-7158155872B5}">
      <dgm:prSet/>
      <dgm:spPr/>
      <dgm:t>
        <a:bodyPr/>
        <a:lstStyle/>
        <a:p>
          <a:r>
            <a:rPr lang="en-US" dirty="0" smtClean="0"/>
            <a:t>Find gaps and limitations in supply side of the media content  </a:t>
          </a:r>
          <a:endParaRPr lang="en-US" dirty="0"/>
        </a:p>
      </dgm:t>
    </dgm:pt>
    <dgm:pt modelId="{C25B0274-58E7-4401-A713-C6F648E8A8A7}" type="parTrans" cxnId="{19FA3215-1B52-43DD-9884-B68325E20D0E}">
      <dgm:prSet/>
      <dgm:spPr/>
      <dgm:t>
        <a:bodyPr/>
        <a:lstStyle/>
        <a:p>
          <a:endParaRPr lang="en-US"/>
        </a:p>
      </dgm:t>
    </dgm:pt>
    <dgm:pt modelId="{A9CC60B2-B4C5-4270-8274-EDC00B4660E7}" type="sibTrans" cxnId="{19FA3215-1B52-43DD-9884-B68325E20D0E}">
      <dgm:prSet/>
      <dgm:spPr/>
      <dgm:t>
        <a:bodyPr/>
        <a:lstStyle/>
        <a:p>
          <a:endParaRPr lang="en-US"/>
        </a:p>
      </dgm:t>
    </dgm:pt>
    <dgm:pt modelId="{D43D3AC0-FDA7-4EAF-8737-369B1F34AB4F}">
      <dgm:prSet/>
      <dgm:spPr/>
      <dgm:t>
        <a:bodyPr/>
        <a:lstStyle/>
        <a:p>
          <a:r>
            <a:rPr lang="en-US" dirty="0" smtClean="0"/>
            <a:t>Suggests way forwards to adopt recent trends  in the field</a:t>
          </a:r>
          <a:endParaRPr lang="en-US" dirty="0"/>
        </a:p>
      </dgm:t>
    </dgm:pt>
    <dgm:pt modelId="{1019E8E4-2391-4236-8EC8-7AFF820333A2}" type="parTrans" cxnId="{20EFF7CF-018B-4AC8-98E0-B6909AC4831C}">
      <dgm:prSet/>
      <dgm:spPr/>
      <dgm:t>
        <a:bodyPr/>
        <a:lstStyle/>
        <a:p>
          <a:endParaRPr lang="en-US"/>
        </a:p>
      </dgm:t>
    </dgm:pt>
    <dgm:pt modelId="{035048EC-1CBE-49C8-BA7C-E74B8B94A971}" type="sibTrans" cxnId="{20EFF7CF-018B-4AC8-98E0-B6909AC4831C}">
      <dgm:prSet/>
      <dgm:spPr/>
      <dgm:t>
        <a:bodyPr/>
        <a:lstStyle/>
        <a:p>
          <a:endParaRPr lang="en-US"/>
        </a:p>
      </dgm:t>
    </dgm:pt>
    <dgm:pt modelId="{D999E4B4-1675-467F-A5A9-C1F925E457D0}" type="pres">
      <dgm:prSet presAssocID="{2B9741B5-E06E-4B79-B719-F91D3081D658}" presName="cycle" presStyleCnt="0">
        <dgm:presLayoutVars>
          <dgm:chMax val="1"/>
          <dgm:dir/>
          <dgm:animLvl val="ctr"/>
          <dgm:resizeHandles val="exact"/>
        </dgm:presLayoutVars>
      </dgm:prSet>
      <dgm:spPr/>
    </dgm:pt>
    <dgm:pt modelId="{229ADB0B-7605-427D-9040-1F764429391C}" type="pres">
      <dgm:prSet presAssocID="{F72A5A38-0E05-4BA4-8C3F-928CDEC09D01}" presName="centerShape" presStyleLbl="node0" presStyleIdx="0" presStyleCnt="1"/>
      <dgm:spPr/>
    </dgm:pt>
    <dgm:pt modelId="{8AEB177F-701D-4010-B7B8-495F2D017976}" type="pres">
      <dgm:prSet presAssocID="{6C797E70-7EE6-496C-AD6F-7BEC607F7D49}" presName="parTrans" presStyleLbl="bgSibTrans2D1" presStyleIdx="0" presStyleCnt="5"/>
      <dgm:spPr/>
    </dgm:pt>
    <dgm:pt modelId="{08EBB619-AF23-4A54-9DF3-70C605EFF4D3}" type="pres">
      <dgm:prSet presAssocID="{C71F4E99-71FE-4AAB-B909-F92FE70670B5}" presName="node" presStyleLbl="node1" presStyleIdx="0" presStyleCnt="5">
        <dgm:presLayoutVars>
          <dgm:bulletEnabled val="1"/>
        </dgm:presLayoutVars>
      </dgm:prSet>
      <dgm:spPr/>
    </dgm:pt>
    <dgm:pt modelId="{506839FF-7235-4CED-AB9C-6492A94E04B7}" type="pres">
      <dgm:prSet presAssocID="{669402E1-621C-44CE-BF9B-26ACB2E0B807}" presName="parTrans" presStyleLbl="bgSibTrans2D1" presStyleIdx="1" presStyleCnt="5"/>
      <dgm:spPr/>
    </dgm:pt>
    <dgm:pt modelId="{3B26E251-42D5-4210-8002-A07521FB9E73}" type="pres">
      <dgm:prSet presAssocID="{A174ADB3-7CEC-46F8-AB75-9FB2869CB4E5}" presName="node" presStyleLbl="node1" presStyleIdx="1" presStyleCnt="5">
        <dgm:presLayoutVars>
          <dgm:bulletEnabled val="1"/>
        </dgm:presLayoutVars>
      </dgm:prSet>
      <dgm:spPr/>
    </dgm:pt>
    <dgm:pt modelId="{C98F3CD4-42A1-441D-9E6C-FAD910FBB84A}" type="pres">
      <dgm:prSet presAssocID="{963705E8-598F-4A62-8784-E43D808AB53B}" presName="parTrans" presStyleLbl="bgSibTrans2D1" presStyleIdx="2" presStyleCnt="5"/>
      <dgm:spPr/>
    </dgm:pt>
    <dgm:pt modelId="{859BE2C8-B076-4046-BCB0-5DC050B39695}" type="pres">
      <dgm:prSet presAssocID="{4A50A5C7-5DEB-423D-A60A-F3737C33BE65}" presName="node" presStyleLbl="node1" presStyleIdx="2" presStyleCnt="5">
        <dgm:presLayoutVars>
          <dgm:bulletEnabled val="1"/>
        </dgm:presLayoutVars>
      </dgm:prSet>
      <dgm:spPr/>
      <dgm:t>
        <a:bodyPr/>
        <a:lstStyle/>
        <a:p>
          <a:endParaRPr lang="en-US"/>
        </a:p>
      </dgm:t>
    </dgm:pt>
    <dgm:pt modelId="{D956E8E6-7EBA-4B02-8DA6-C4F74EA699E2}" type="pres">
      <dgm:prSet presAssocID="{C25B0274-58E7-4401-A713-C6F648E8A8A7}" presName="parTrans" presStyleLbl="bgSibTrans2D1" presStyleIdx="3" presStyleCnt="5"/>
      <dgm:spPr/>
    </dgm:pt>
    <dgm:pt modelId="{CC816D8D-BD0A-462C-B7E9-C9460BA3983D}" type="pres">
      <dgm:prSet presAssocID="{9DD756F8-921F-4C59-B6A3-7158155872B5}" presName="node" presStyleLbl="node1" presStyleIdx="3" presStyleCnt="5">
        <dgm:presLayoutVars>
          <dgm:bulletEnabled val="1"/>
        </dgm:presLayoutVars>
      </dgm:prSet>
      <dgm:spPr/>
    </dgm:pt>
    <dgm:pt modelId="{BE8EC357-1B42-48C0-A23A-0E3300778136}" type="pres">
      <dgm:prSet presAssocID="{1019E8E4-2391-4236-8EC8-7AFF820333A2}" presName="parTrans" presStyleLbl="bgSibTrans2D1" presStyleIdx="4" presStyleCnt="5"/>
      <dgm:spPr/>
    </dgm:pt>
    <dgm:pt modelId="{B0BCCAC1-AFB5-4F09-B275-09C3398115E7}" type="pres">
      <dgm:prSet presAssocID="{D43D3AC0-FDA7-4EAF-8737-369B1F34AB4F}" presName="node" presStyleLbl="node1" presStyleIdx="4" presStyleCnt="5">
        <dgm:presLayoutVars>
          <dgm:bulletEnabled val="1"/>
        </dgm:presLayoutVars>
      </dgm:prSet>
      <dgm:spPr/>
      <dgm:t>
        <a:bodyPr/>
        <a:lstStyle/>
        <a:p>
          <a:endParaRPr lang="en-US"/>
        </a:p>
      </dgm:t>
    </dgm:pt>
  </dgm:ptLst>
  <dgm:cxnLst>
    <dgm:cxn modelId="{0929FE49-964E-43AE-8F29-EC02B386DF85}" srcId="{F72A5A38-0E05-4BA4-8C3F-928CDEC09D01}" destId="{C71F4E99-71FE-4AAB-B909-F92FE70670B5}" srcOrd="0" destOrd="0" parTransId="{6C797E70-7EE6-496C-AD6F-7BEC607F7D49}" sibTransId="{FC782A33-9EC1-4844-9E60-5358AEE36651}"/>
    <dgm:cxn modelId="{FAE4CE52-16F1-40D4-8DF3-3B5D02ECC30B}" type="presOf" srcId="{9DD756F8-921F-4C59-B6A3-7158155872B5}" destId="{CC816D8D-BD0A-462C-B7E9-C9460BA3983D}" srcOrd="0" destOrd="0" presId="urn:microsoft.com/office/officeart/2005/8/layout/radial4"/>
    <dgm:cxn modelId="{07877E47-776E-4889-BD85-C6809F2E0781}" srcId="{2B9741B5-E06E-4B79-B719-F91D3081D658}" destId="{F72A5A38-0E05-4BA4-8C3F-928CDEC09D01}" srcOrd="0" destOrd="0" parTransId="{B3FB1238-6AAC-492C-AE09-B69FB789D7C6}" sibTransId="{14A64EEC-A479-4816-A903-C0BD78413876}"/>
    <dgm:cxn modelId="{11A38F79-98DD-456A-8F4C-584C7C31EF6F}" type="presOf" srcId="{F72A5A38-0E05-4BA4-8C3F-928CDEC09D01}" destId="{229ADB0B-7605-427D-9040-1F764429391C}" srcOrd="0" destOrd="0" presId="urn:microsoft.com/office/officeart/2005/8/layout/radial4"/>
    <dgm:cxn modelId="{C93A7113-B4DA-4C57-90C2-75A07219C160}" type="presOf" srcId="{1019E8E4-2391-4236-8EC8-7AFF820333A2}" destId="{BE8EC357-1B42-48C0-A23A-0E3300778136}" srcOrd="0" destOrd="0" presId="urn:microsoft.com/office/officeart/2005/8/layout/radial4"/>
    <dgm:cxn modelId="{64DD0E51-2549-4BA8-8225-CFF132366CA5}" type="presOf" srcId="{D43D3AC0-FDA7-4EAF-8737-369B1F34AB4F}" destId="{B0BCCAC1-AFB5-4F09-B275-09C3398115E7}" srcOrd="0" destOrd="0" presId="urn:microsoft.com/office/officeart/2005/8/layout/radial4"/>
    <dgm:cxn modelId="{DB559A0A-77D0-4683-B3A9-A25CBDC1636C}" type="presOf" srcId="{6C797E70-7EE6-496C-AD6F-7BEC607F7D49}" destId="{8AEB177F-701D-4010-B7B8-495F2D017976}" srcOrd="0" destOrd="0" presId="urn:microsoft.com/office/officeart/2005/8/layout/radial4"/>
    <dgm:cxn modelId="{D98C1951-CBCF-4F0B-B5E7-5D3B21FD27A9}" type="presOf" srcId="{C71F4E99-71FE-4AAB-B909-F92FE70670B5}" destId="{08EBB619-AF23-4A54-9DF3-70C605EFF4D3}" srcOrd="0" destOrd="0" presId="urn:microsoft.com/office/officeart/2005/8/layout/radial4"/>
    <dgm:cxn modelId="{40F610DF-C13D-4859-AB7F-A362EB9605F7}" srcId="{F72A5A38-0E05-4BA4-8C3F-928CDEC09D01}" destId="{4A50A5C7-5DEB-423D-A60A-F3737C33BE65}" srcOrd="2" destOrd="0" parTransId="{963705E8-598F-4A62-8784-E43D808AB53B}" sibTransId="{39714555-C3D9-47BE-B0BB-22F9F6966E08}"/>
    <dgm:cxn modelId="{C419AD9C-A56B-40FE-A7DF-EE80F54CA987}" srcId="{F72A5A38-0E05-4BA4-8C3F-928CDEC09D01}" destId="{A174ADB3-7CEC-46F8-AB75-9FB2869CB4E5}" srcOrd="1" destOrd="0" parTransId="{669402E1-621C-44CE-BF9B-26ACB2E0B807}" sibTransId="{C49EBCEB-672D-4BFA-9B59-A580BBE06395}"/>
    <dgm:cxn modelId="{F8FFE9A0-805B-4005-BBFD-6ADA64989959}" type="presOf" srcId="{4A50A5C7-5DEB-423D-A60A-F3737C33BE65}" destId="{859BE2C8-B076-4046-BCB0-5DC050B39695}" srcOrd="0" destOrd="0" presId="urn:microsoft.com/office/officeart/2005/8/layout/radial4"/>
    <dgm:cxn modelId="{7407EBE8-7A02-408B-AD9F-16E6F602820B}" type="presOf" srcId="{A174ADB3-7CEC-46F8-AB75-9FB2869CB4E5}" destId="{3B26E251-42D5-4210-8002-A07521FB9E73}" srcOrd="0" destOrd="0" presId="urn:microsoft.com/office/officeart/2005/8/layout/radial4"/>
    <dgm:cxn modelId="{20EFF7CF-018B-4AC8-98E0-B6909AC4831C}" srcId="{F72A5A38-0E05-4BA4-8C3F-928CDEC09D01}" destId="{D43D3AC0-FDA7-4EAF-8737-369B1F34AB4F}" srcOrd="4" destOrd="0" parTransId="{1019E8E4-2391-4236-8EC8-7AFF820333A2}" sibTransId="{035048EC-1CBE-49C8-BA7C-E74B8B94A971}"/>
    <dgm:cxn modelId="{8C6FBEDF-0534-44CD-BD35-D798639C457C}" type="presOf" srcId="{963705E8-598F-4A62-8784-E43D808AB53B}" destId="{C98F3CD4-42A1-441D-9E6C-FAD910FBB84A}" srcOrd="0" destOrd="0" presId="urn:microsoft.com/office/officeart/2005/8/layout/radial4"/>
    <dgm:cxn modelId="{EB871144-D952-4C1E-BAB6-5F0DBB8517C7}" type="presOf" srcId="{C25B0274-58E7-4401-A713-C6F648E8A8A7}" destId="{D956E8E6-7EBA-4B02-8DA6-C4F74EA699E2}" srcOrd="0" destOrd="0" presId="urn:microsoft.com/office/officeart/2005/8/layout/radial4"/>
    <dgm:cxn modelId="{570C62E5-F08D-435D-8ECC-1BFF9F81297C}" type="presOf" srcId="{2B9741B5-E06E-4B79-B719-F91D3081D658}" destId="{D999E4B4-1675-467F-A5A9-C1F925E457D0}" srcOrd="0" destOrd="0" presId="urn:microsoft.com/office/officeart/2005/8/layout/radial4"/>
    <dgm:cxn modelId="{19FA3215-1B52-43DD-9884-B68325E20D0E}" srcId="{F72A5A38-0E05-4BA4-8C3F-928CDEC09D01}" destId="{9DD756F8-921F-4C59-B6A3-7158155872B5}" srcOrd="3" destOrd="0" parTransId="{C25B0274-58E7-4401-A713-C6F648E8A8A7}" sibTransId="{A9CC60B2-B4C5-4270-8274-EDC00B4660E7}"/>
    <dgm:cxn modelId="{6C0420AF-1143-4923-951C-4580B8DBE54C}" type="presOf" srcId="{669402E1-621C-44CE-BF9B-26ACB2E0B807}" destId="{506839FF-7235-4CED-AB9C-6492A94E04B7}" srcOrd="0" destOrd="0" presId="urn:microsoft.com/office/officeart/2005/8/layout/radial4"/>
    <dgm:cxn modelId="{ECACAD68-0441-4F14-AD19-1B5FA3DBF459}" type="presParOf" srcId="{D999E4B4-1675-467F-A5A9-C1F925E457D0}" destId="{229ADB0B-7605-427D-9040-1F764429391C}" srcOrd="0" destOrd="0" presId="urn:microsoft.com/office/officeart/2005/8/layout/radial4"/>
    <dgm:cxn modelId="{440333C1-6FAF-4BA7-9CB9-61A5D1A69C7E}" type="presParOf" srcId="{D999E4B4-1675-467F-A5A9-C1F925E457D0}" destId="{8AEB177F-701D-4010-B7B8-495F2D017976}" srcOrd="1" destOrd="0" presId="urn:microsoft.com/office/officeart/2005/8/layout/radial4"/>
    <dgm:cxn modelId="{60699B58-AE56-4AD9-B9E5-A9F2BBAF26EE}" type="presParOf" srcId="{D999E4B4-1675-467F-A5A9-C1F925E457D0}" destId="{08EBB619-AF23-4A54-9DF3-70C605EFF4D3}" srcOrd="2" destOrd="0" presId="urn:microsoft.com/office/officeart/2005/8/layout/radial4"/>
    <dgm:cxn modelId="{4C181D59-E1E7-47D0-9810-C637409DAA11}" type="presParOf" srcId="{D999E4B4-1675-467F-A5A9-C1F925E457D0}" destId="{506839FF-7235-4CED-AB9C-6492A94E04B7}" srcOrd="3" destOrd="0" presId="urn:microsoft.com/office/officeart/2005/8/layout/radial4"/>
    <dgm:cxn modelId="{A87A70D7-0EAB-48A1-BFB5-2B2D4687E8D3}" type="presParOf" srcId="{D999E4B4-1675-467F-A5A9-C1F925E457D0}" destId="{3B26E251-42D5-4210-8002-A07521FB9E73}" srcOrd="4" destOrd="0" presId="urn:microsoft.com/office/officeart/2005/8/layout/radial4"/>
    <dgm:cxn modelId="{23997498-41A9-4396-8587-B66E24A41CED}" type="presParOf" srcId="{D999E4B4-1675-467F-A5A9-C1F925E457D0}" destId="{C98F3CD4-42A1-441D-9E6C-FAD910FBB84A}" srcOrd="5" destOrd="0" presId="urn:microsoft.com/office/officeart/2005/8/layout/radial4"/>
    <dgm:cxn modelId="{892C455A-5EBE-4BD3-84F3-BFE0CF554171}" type="presParOf" srcId="{D999E4B4-1675-467F-A5A9-C1F925E457D0}" destId="{859BE2C8-B076-4046-BCB0-5DC050B39695}" srcOrd="6" destOrd="0" presId="urn:microsoft.com/office/officeart/2005/8/layout/radial4"/>
    <dgm:cxn modelId="{01BF2EA4-0A3A-41A9-BFF8-41D1018EA719}" type="presParOf" srcId="{D999E4B4-1675-467F-A5A9-C1F925E457D0}" destId="{D956E8E6-7EBA-4B02-8DA6-C4F74EA699E2}" srcOrd="7" destOrd="0" presId="urn:microsoft.com/office/officeart/2005/8/layout/radial4"/>
    <dgm:cxn modelId="{44B1D2B0-1949-4D94-9047-490AEA0FF68B}" type="presParOf" srcId="{D999E4B4-1675-467F-A5A9-C1F925E457D0}" destId="{CC816D8D-BD0A-462C-B7E9-C9460BA3983D}" srcOrd="8" destOrd="0" presId="urn:microsoft.com/office/officeart/2005/8/layout/radial4"/>
    <dgm:cxn modelId="{D83CE165-6E88-4C39-B093-0B5C0032D789}" type="presParOf" srcId="{D999E4B4-1675-467F-A5A9-C1F925E457D0}" destId="{BE8EC357-1B42-48C0-A23A-0E3300778136}" srcOrd="9" destOrd="0" presId="urn:microsoft.com/office/officeart/2005/8/layout/radial4"/>
    <dgm:cxn modelId="{8B2396EE-2084-4FC5-B6D1-5E01EE064442}" type="presParOf" srcId="{D999E4B4-1675-467F-A5A9-C1F925E457D0}" destId="{B0BCCAC1-AFB5-4F09-B275-09C3398115E7}" srcOrd="10"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9ADB0B-7605-427D-9040-1F764429391C}">
      <dsp:nvSpPr>
        <dsp:cNvPr id="0" name=""/>
        <dsp:cNvSpPr/>
      </dsp:nvSpPr>
      <dsp:spPr>
        <a:xfrm>
          <a:off x="3142678" y="2626838"/>
          <a:ext cx="1944242" cy="1944242"/>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en-US" sz="2700" kern="1200" dirty="0" smtClean="0"/>
            <a:t>Research</a:t>
          </a:r>
          <a:endParaRPr lang="en-US" sz="2700" kern="1200" dirty="0"/>
        </a:p>
      </dsp:txBody>
      <dsp:txXfrm>
        <a:off x="3427406" y="2911566"/>
        <a:ext cx="1374786" cy="1374786"/>
      </dsp:txXfrm>
    </dsp:sp>
    <dsp:sp modelId="{8AEB177F-701D-4010-B7B8-495F2D017976}">
      <dsp:nvSpPr>
        <dsp:cNvPr id="0" name=""/>
        <dsp:cNvSpPr/>
      </dsp:nvSpPr>
      <dsp:spPr>
        <a:xfrm rot="10800000">
          <a:off x="1255570" y="3321905"/>
          <a:ext cx="1783317" cy="554109"/>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8EBB619-AF23-4A54-9DF3-70C605EFF4D3}">
      <dsp:nvSpPr>
        <dsp:cNvPr id="0" name=""/>
        <dsp:cNvSpPr/>
      </dsp:nvSpPr>
      <dsp:spPr>
        <a:xfrm>
          <a:off x="332054" y="2860147"/>
          <a:ext cx="1847030" cy="147762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en-US" sz="1800" kern="1200" dirty="0" smtClean="0"/>
            <a:t>Explore new knowledge</a:t>
          </a:r>
          <a:endParaRPr lang="en-US" sz="1800" kern="1200" dirty="0"/>
        </a:p>
      </dsp:txBody>
      <dsp:txXfrm>
        <a:off x="375332" y="2903425"/>
        <a:ext cx="1760474" cy="1391068"/>
      </dsp:txXfrm>
    </dsp:sp>
    <dsp:sp modelId="{506839FF-7235-4CED-AB9C-6492A94E04B7}">
      <dsp:nvSpPr>
        <dsp:cNvPr id="0" name=""/>
        <dsp:cNvSpPr/>
      </dsp:nvSpPr>
      <dsp:spPr>
        <a:xfrm rot="13500000">
          <a:off x="1831858" y="1930622"/>
          <a:ext cx="1783317" cy="554109"/>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B26E251-42D5-4210-8002-A07521FB9E73}">
      <dsp:nvSpPr>
        <dsp:cNvPr id="0" name=""/>
        <dsp:cNvSpPr/>
      </dsp:nvSpPr>
      <dsp:spPr>
        <a:xfrm>
          <a:off x="1169503" y="838367"/>
          <a:ext cx="1847030" cy="147762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en-US" sz="1800" kern="1200" dirty="0" smtClean="0"/>
            <a:t>Keeping abreast of the updates in the relevant field</a:t>
          </a:r>
          <a:endParaRPr lang="en-US" sz="1800" kern="1200" dirty="0"/>
        </a:p>
      </dsp:txBody>
      <dsp:txXfrm>
        <a:off x="1212781" y="881645"/>
        <a:ext cx="1760474" cy="1391068"/>
      </dsp:txXfrm>
    </dsp:sp>
    <dsp:sp modelId="{C98F3CD4-42A1-441D-9E6C-FAD910FBB84A}">
      <dsp:nvSpPr>
        <dsp:cNvPr id="0" name=""/>
        <dsp:cNvSpPr/>
      </dsp:nvSpPr>
      <dsp:spPr>
        <a:xfrm rot="16200000">
          <a:off x="3223141" y="1354334"/>
          <a:ext cx="1783317" cy="554109"/>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59BE2C8-B076-4046-BCB0-5DC050B39695}">
      <dsp:nvSpPr>
        <dsp:cNvPr id="0" name=""/>
        <dsp:cNvSpPr/>
      </dsp:nvSpPr>
      <dsp:spPr>
        <a:xfrm>
          <a:off x="3191284" y="918"/>
          <a:ext cx="1847030" cy="147762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en-US" sz="1800" kern="1200" dirty="0" smtClean="0"/>
            <a:t>Understand views, feedback and suggestions of the audience </a:t>
          </a:r>
          <a:endParaRPr lang="en-US" sz="1800" kern="1200" dirty="0"/>
        </a:p>
      </dsp:txBody>
      <dsp:txXfrm>
        <a:off x="3234562" y="44196"/>
        <a:ext cx="1760474" cy="1391068"/>
      </dsp:txXfrm>
    </dsp:sp>
    <dsp:sp modelId="{D956E8E6-7EBA-4B02-8DA6-C4F74EA699E2}">
      <dsp:nvSpPr>
        <dsp:cNvPr id="0" name=""/>
        <dsp:cNvSpPr/>
      </dsp:nvSpPr>
      <dsp:spPr>
        <a:xfrm rot="18900000">
          <a:off x="4614424" y="1930622"/>
          <a:ext cx="1783317" cy="554109"/>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C816D8D-BD0A-462C-B7E9-C9460BA3983D}">
      <dsp:nvSpPr>
        <dsp:cNvPr id="0" name=""/>
        <dsp:cNvSpPr/>
      </dsp:nvSpPr>
      <dsp:spPr>
        <a:xfrm>
          <a:off x="5213065" y="838367"/>
          <a:ext cx="1847030" cy="147762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en-US" sz="1800" kern="1200" dirty="0" smtClean="0"/>
            <a:t>Find gaps and limitations in supply side of the media content  </a:t>
          </a:r>
          <a:endParaRPr lang="en-US" sz="1800" kern="1200" dirty="0"/>
        </a:p>
      </dsp:txBody>
      <dsp:txXfrm>
        <a:off x="5256343" y="881645"/>
        <a:ext cx="1760474" cy="1391068"/>
      </dsp:txXfrm>
    </dsp:sp>
    <dsp:sp modelId="{BE8EC357-1B42-48C0-A23A-0E3300778136}">
      <dsp:nvSpPr>
        <dsp:cNvPr id="0" name=""/>
        <dsp:cNvSpPr/>
      </dsp:nvSpPr>
      <dsp:spPr>
        <a:xfrm>
          <a:off x="5190712" y="3321905"/>
          <a:ext cx="1783317" cy="554109"/>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0BCCAC1-AFB5-4F09-B275-09C3398115E7}">
      <dsp:nvSpPr>
        <dsp:cNvPr id="0" name=""/>
        <dsp:cNvSpPr/>
      </dsp:nvSpPr>
      <dsp:spPr>
        <a:xfrm>
          <a:off x="6050514" y="2860147"/>
          <a:ext cx="1847030" cy="147762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en-US" sz="1800" kern="1200" dirty="0" smtClean="0"/>
            <a:t>Suggests way forwards to adopt recent trends  in the field</a:t>
          </a:r>
          <a:endParaRPr lang="en-US" sz="1800" kern="1200" dirty="0"/>
        </a:p>
      </dsp:txBody>
      <dsp:txXfrm>
        <a:off x="6093792" y="2903425"/>
        <a:ext cx="1760474" cy="1391068"/>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1D8BD707-D9CF-40AE-B4C6-C98DA3205C09}" type="datetimeFigureOut">
              <a:rPr lang="en-US" smtClean="0"/>
              <a:pPr/>
              <a:t>12/5/2017</a:t>
            </a:fld>
            <a:endParaRPr lang="en-US"/>
          </a:p>
        </p:txBody>
      </p:sp>
      <p:sp>
        <p:nvSpPr>
          <p:cNvPr id="16" name="Slide Number Placeholder 15"/>
          <p:cNvSpPr>
            <a:spLocks noGrp="1"/>
          </p:cNvSpPr>
          <p:nvPr>
            <p:ph type="sldNum" sz="quarter" idx="11"/>
          </p:nvPr>
        </p:nvSpPr>
        <p:spPr/>
        <p:txBody>
          <a:bodyPr/>
          <a:lstStyle/>
          <a:p>
            <a:fld id="{B6F15528-21DE-4FAA-801E-634DDDAF4B2B}"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1D8BD707-D9CF-40AE-B4C6-C98DA3205C09}" type="datetimeFigureOut">
              <a:rPr lang="en-US" smtClean="0"/>
              <a:pPr/>
              <a:t>12/5/2017</a:t>
            </a:fld>
            <a:endParaRPr lang="en-US"/>
          </a:p>
        </p:txBody>
      </p:sp>
      <p:sp>
        <p:nvSpPr>
          <p:cNvPr id="15" name="Slide Number Placeholder 14"/>
          <p:cNvSpPr>
            <a:spLocks noGrp="1"/>
          </p:cNvSpPr>
          <p:nvPr>
            <p:ph type="sldNum" sz="quarter" idx="15"/>
          </p:nvPr>
        </p:nvSpPr>
        <p:spPr/>
        <p:txBody>
          <a:bodyPr/>
          <a:lstStyle>
            <a:lvl1pPr algn="ctr">
              <a:defRPr/>
            </a:lvl1pPr>
          </a:lstStyle>
          <a:p>
            <a:fld id="{B6F15528-21DE-4FAA-801E-634DDDAF4B2B}"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D8BD707-D9CF-40AE-B4C6-C98DA3205C09}" type="datetimeFigureOut">
              <a:rPr lang="en-US" smtClean="0"/>
              <a:pPr/>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8BD707-D9CF-40AE-B4C6-C98DA3205C09}" type="datetimeFigureOut">
              <a:rPr lang="en-US" smtClean="0"/>
              <a:pPr/>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12/5/2017</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1D8BD707-D9CF-40AE-B4C6-C98DA3205C09}" type="datetimeFigureOut">
              <a:rPr lang="en-US" smtClean="0"/>
              <a:pPr/>
              <a:t>12/5/2017</a:t>
            </a:fld>
            <a:endParaRPr lang="en-US"/>
          </a:p>
        </p:txBody>
      </p:sp>
      <p:sp>
        <p:nvSpPr>
          <p:cNvPr id="9" name="Slide Number Placeholder 8"/>
          <p:cNvSpPr>
            <a:spLocks noGrp="1"/>
          </p:cNvSpPr>
          <p:nvPr>
            <p:ph type="sldNum" sz="quarter" idx="15"/>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pPr/>
              <a:t>12/5/2017</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1D8BD707-D9CF-40AE-B4C6-C98DA3205C09}" type="datetimeFigureOut">
              <a:rPr lang="en-US" smtClean="0"/>
              <a:pPr/>
              <a:t>12/5/2017</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6F15528-21DE-4FAA-801E-634DDDAF4B2B}"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762000"/>
            <a:ext cx="6400800" cy="5029200"/>
          </a:xfrm>
        </p:spPr>
        <p:txBody>
          <a:bodyPr>
            <a:normAutofit fontScale="92500" lnSpcReduction="10000"/>
          </a:bodyPr>
          <a:lstStyle/>
          <a:p>
            <a:r>
              <a:rPr lang="en-US" sz="3200" b="1" dirty="0" smtClean="0">
                <a:solidFill>
                  <a:srgbClr val="FFC000"/>
                </a:solidFill>
                <a:latin typeface="Arial" panose="020B0604020202020204" pitchFamily="34" charset="0"/>
                <a:cs typeface="Arial" panose="020B0604020202020204" pitchFamily="34" charset="0"/>
              </a:rPr>
              <a:t>Welcome to My </a:t>
            </a:r>
            <a:r>
              <a:rPr lang="en-US" sz="3200" b="1" dirty="0" smtClean="0">
                <a:solidFill>
                  <a:srgbClr val="FFC000"/>
                </a:solidFill>
                <a:latin typeface="Arial" panose="020B0604020202020204" pitchFamily="34" charset="0"/>
                <a:cs typeface="Arial" panose="020B0604020202020204" pitchFamily="34" charset="0"/>
              </a:rPr>
              <a:t>Presentation</a:t>
            </a:r>
            <a:endParaRPr lang="en-US" sz="3200" b="1" dirty="0" smtClean="0">
              <a:solidFill>
                <a:srgbClr val="FFC000"/>
              </a:solidFill>
              <a:latin typeface="Arial" panose="020B0604020202020204" pitchFamily="34" charset="0"/>
              <a:cs typeface="Arial" panose="020B0604020202020204" pitchFamily="34" charset="0"/>
            </a:endParaRPr>
          </a:p>
          <a:p>
            <a:endParaRPr lang="en-US" sz="3200" b="1" dirty="0" smtClean="0">
              <a:solidFill>
                <a:schemeClr val="accent3">
                  <a:lumMod val="20000"/>
                  <a:lumOff val="80000"/>
                </a:schemeClr>
              </a:solidFill>
              <a:latin typeface="Arial" panose="020B0604020202020204" pitchFamily="34" charset="0"/>
              <a:cs typeface="Arial" panose="020B0604020202020204" pitchFamily="34" charset="0"/>
            </a:endParaRPr>
          </a:p>
          <a:p>
            <a:r>
              <a:rPr lang="en-US" sz="3200" b="1" dirty="0" smtClean="0">
                <a:solidFill>
                  <a:schemeClr val="accent3">
                    <a:lumMod val="20000"/>
                    <a:lumOff val="80000"/>
                  </a:schemeClr>
                </a:solidFill>
                <a:latin typeface="Arial" panose="020B0604020202020204" pitchFamily="34" charset="0"/>
                <a:cs typeface="Arial" panose="020B0604020202020204" pitchFamily="34" charset="0"/>
              </a:rPr>
              <a:t>Communication Research in Bangladesh: Issues and Perspectives</a:t>
            </a:r>
          </a:p>
          <a:p>
            <a:endParaRPr lang="en-US" sz="1400" b="1" dirty="0">
              <a:solidFill>
                <a:srgbClr val="000000"/>
              </a:solidFill>
              <a:latin typeface="Times New Roman" pitchFamily="18" charset="0"/>
              <a:ea typeface="Times New Roman"/>
              <a:cs typeface="Times New Roman" pitchFamily="18" charset="0"/>
            </a:endParaRPr>
          </a:p>
          <a:p>
            <a:pPr>
              <a:lnSpc>
                <a:spcPct val="170000"/>
              </a:lnSpc>
            </a:pPr>
            <a:endParaRPr lang="en-US" sz="1700" b="1" dirty="0" smtClean="0">
              <a:solidFill>
                <a:schemeClr val="bg2">
                  <a:lumMod val="50000"/>
                </a:schemeClr>
              </a:solidFill>
              <a:latin typeface="Arial" panose="020B0604020202020204" pitchFamily="34" charset="0"/>
              <a:cs typeface="Arial" panose="020B0604020202020204" pitchFamily="34" charset="0"/>
            </a:endParaRPr>
          </a:p>
          <a:p>
            <a:pPr>
              <a:lnSpc>
                <a:spcPct val="170000"/>
              </a:lnSpc>
            </a:pPr>
            <a:endParaRPr lang="en-US" sz="1700" b="1" dirty="0">
              <a:solidFill>
                <a:schemeClr val="bg2">
                  <a:lumMod val="50000"/>
                </a:schemeClr>
              </a:solidFill>
              <a:latin typeface="Arial" panose="020B0604020202020204" pitchFamily="34" charset="0"/>
              <a:cs typeface="Arial" panose="020B0604020202020204" pitchFamily="34" charset="0"/>
            </a:endParaRPr>
          </a:p>
          <a:p>
            <a:pPr>
              <a:lnSpc>
                <a:spcPct val="170000"/>
              </a:lnSpc>
            </a:pPr>
            <a:endParaRPr lang="en-US" sz="1700" b="1" dirty="0" smtClean="0">
              <a:solidFill>
                <a:schemeClr val="bg2">
                  <a:lumMod val="50000"/>
                </a:schemeClr>
              </a:solidFill>
              <a:latin typeface="Arial" panose="020B0604020202020204" pitchFamily="34" charset="0"/>
              <a:cs typeface="Arial" panose="020B0604020202020204" pitchFamily="34" charset="0"/>
            </a:endParaRPr>
          </a:p>
          <a:p>
            <a:pPr>
              <a:lnSpc>
                <a:spcPct val="120000"/>
              </a:lnSpc>
              <a:spcBef>
                <a:spcPts val="0"/>
              </a:spcBef>
            </a:pPr>
            <a:r>
              <a:rPr lang="en-US" sz="1700" b="1" dirty="0" smtClean="0">
                <a:solidFill>
                  <a:schemeClr val="bg1"/>
                </a:solidFill>
                <a:latin typeface="Arial" panose="020B0604020202020204" pitchFamily="34" charset="0"/>
                <a:cs typeface="Arial" panose="020B0604020202020204" pitchFamily="34" charset="0"/>
              </a:rPr>
              <a:t>Sheikh </a:t>
            </a:r>
            <a:r>
              <a:rPr lang="en-US" sz="1700" b="1" dirty="0" err="1" smtClean="0">
                <a:solidFill>
                  <a:schemeClr val="bg1"/>
                </a:solidFill>
                <a:latin typeface="Arial" panose="020B0604020202020204" pitchFamily="34" charset="0"/>
                <a:cs typeface="Arial" panose="020B0604020202020204" pitchFamily="34" charset="0"/>
              </a:rPr>
              <a:t>Shafiul</a:t>
            </a:r>
            <a:r>
              <a:rPr lang="en-US" sz="1700" b="1" dirty="0" smtClean="0">
                <a:solidFill>
                  <a:schemeClr val="bg1"/>
                </a:solidFill>
                <a:latin typeface="Arial" panose="020B0604020202020204" pitchFamily="34" charset="0"/>
                <a:cs typeface="Arial" panose="020B0604020202020204" pitchFamily="34" charset="0"/>
              </a:rPr>
              <a:t> Islam</a:t>
            </a:r>
          </a:p>
          <a:p>
            <a:pPr>
              <a:lnSpc>
                <a:spcPct val="120000"/>
              </a:lnSpc>
              <a:spcBef>
                <a:spcPts val="0"/>
              </a:spcBef>
            </a:pPr>
            <a:r>
              <a:rPr lang="en-US" sz="1700" b="1" dirty="0" smtClean="0">
                <a:solidFill>
                  <a:schemeClr val="bg1"/>
                </a:solidFill>
                <a:latin typeface="Arial" panose="020B0604020202020204" pitchFamily="34" charset="0"/>
                <a:cs typeface="Arial" panose="020B0604020202020204" pitchFamily="34" charset="0"/>
              </a:rPr>
              <a:t>Associate Professor</a:t>
            </a:r>
          </a:p>
          <a:p>
            <a:pPr>
              <a:lnSpc>
                <a:spcPct val="120000"/>
              </a:lnSpc>
              <a:spcBef>
                <a:spcPts val="0"/>
              </a:spcBef>
            </a:pPr>
            <a:r>
              <a:rPr lang="en-US" sz="1700" b="1" dirty="0" smtClean="0">
                <a:solidFill>
                  <a:schemeClr val="bg1"/>
                </a:solidFill>
                <a:latin typeface="Arial" panose="020B0604020202020204" pitchFamily="34" charset="0"/>
                <a:cs typeface="Arial" panose="020B0604020202020204" pitchFamily="34" charset="0"/>
              </a:rPr>
              <a:t>Department of Journalism and Mass Communication</a:t>
            </a:r>
          </a:p>
          <a:p>
            <a:pPr>
              <a:lnSpc>
                <a:spcPct val="120000"/>
              </a:lnSpc>
              <a:spcBef>
                <a:spcPts val="0"/>
              </a:spcBef>
            </a:pPr>
            <a:r>
              <a:rPr lang="en-US" sz="1700" b="1" dirty="0" smtClean="0">
                <a:solidFill>
                  <a:schemeClr val="bg1"/>
                </a:solidFill>
                <a:latin typeface="Arial" panose="020B0604020202020204" pitchFamily="34" charset="0"/>
                <a:cs typeface="Arial" panose="020B0604020202020204" pitchFamily="34" charset="0"/>
              </a:rPr>
              <a:t>Daffodil International University </a:t>
            </a:r>
          </a:p>
          <a:p>
            <a:pPr>
              <a:lnSpc>
                <a:spcPct val="170000"/>
              </a:lnSpc>
            </a:pP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309194932"/>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200" dirty="0" smtClean="0">
                <a:latin typeface="Arial" panose="020B0604020202020204" pitchFamily="34" charset="0"/>
                <a:cs typeface="Arial" panose="020B0604020202020204" pitchFamily="34" charset="0"/>
              </a:rPr>
              <a:t>The ever-growing news media can conduct studies on demand and supply sides of the content-receivers</a:t>
            </a:r>
          </a:p>
          <a:p>
            <a:r>
              <a:rPr lang="en-US" sz="2200" dirty="0" smtClean="0">
                <a:latin typeface="Arial" panose="020B0604020202020204" pitchFamily="34" charset="0"/>
                <a:cs typeface="Arial" panose="020B0604020202020204" pitchFamily="34" charset="0"/>
              </a:rPr>
              <a:t>Perception studies on the news media </a:t>
            </a:r>
            <a:r>
              <a:rPr lang="en-US" sz="2200" dirty="0" err="1" smtClean="0">
                <a:latin typeface="Arial" panose="020B0604020202020204" pitchFamily="34" charset="0"/>
                <a:cs typeface="Arial" panose="020B0604020202020204" pitchFamily="34" charset="0"/>
              </a:rPr>
              <a:t>programmes</a:t>
            </a:r>
            <a:endParaRPr lang="en-US" sz="2200" dirty="0" smtClean="0">
              <a:latin typeface="Arial" panose="020B0604020202020204" pitchFamily="34" charset="0"/>
              <a:cs typeface="Arial" panose="020B0604020202020204" pitchFamily="34" charset="0"/>
            </a:endParaRPr>
          </a:p>
          <a:p>
            <a:r>
              <a:rPr lang="en-US" sz="2200" dirty="0" smtClean="0">
                <a:latin typeface="Arial" panose="020B0604020202020204" pitchFamily="34" charset="0"/>
                <a:cs typeface="Arial" panose="020B0604020202020204" pitchFamily="34" charset="0"/>
              </a:rPr>
              <a:t>KAP</a:t>
            </a:r>
          </a:p>
          <a:p>
            <a:r>
              <a:rPr lang="en-US" sz="2200" dirty="0" smtClean="0">
                <a:latin typeface="Arial" panose="020B0604020202020204" pitchFamily="34" charset="0"/>
                <a:cs typeface="Arial" panose="020B0604020202020204" pitchFamily="34" charset="0"/>
              </a:rPr>
              <a:t>Situation analysis</a:t>
            </a:r>
          </a:p>
          <a:p>
            <a:r>
              <a:rPr lang="en-US" sz="2200" dirty="0" smtClean="0">
                <a:latin typeface="Arial" panose="020B0604020202020204" pitchFamily="34" charset="0"/>
                <a:cs typeface="Arial" panose="020B0604020202020204" pitchFamily="34" charset="0"/>
              </a:rPr>
              <a:t>Discourse and pragmatics analysis</a:t>
            </a:r>
          </a:p>
          <a:p>
            <a:r>
              <a:rPr lang="en-US" sz="2200" dirty="0" smtClean="0">
                <a:latin typeface="Arial" panose="020B0604020202020204" pitchFamily="34" charset="0"/>
                <a:cs typeface="Arial" panose="020B0604020202020204" pitchFamily="34" charset="0"/>
              </a:rPr>
              <a:t>Media </a:t>
            </a:r>
            <a:r>
              <a:rPr lang="en-US" sz="2200" dirty="0" smtClean="0">
                <a:latin typeface="Arial" panose="020B0604020202020204" pitchFamily="34" charset="0"/>
                <a:cs typeface="Arial" panose="020B0604020202020204" pitchFamily="34" charset="0"/>
              </a:rPr>
              <a:t>in socialization process</a:t>
            </a:r>
          </a:p>
          <a:p>
            <a:r>
              <a:rPr lang="en-US" sz="2200" dirty="0" smtClean="0">
                <a:latin typeface="Arial" panose="020B0604020202020204" pitchFamily="34" charset="0"/>
                <a:cs typeface="Arial" panose="020B0604020202020204" pitchFamily="34" charset="0"/>
              </a:rPr>
              <a:t>Media, communication and development </a:t>
            </a:r>
          </a:p>
          <a:p>
            <a:r>
              <a:rPr lang="en-US" sz="2200" dirty="0" smtClean="0">
                <a:latin typeface="Arial" panose="020B0604020202020204" pitchFamily="34" charset="0"/>
                <a:cs typeface="Arial" panose="020B0604020202020204" pitchFamily="34" charset="0"/>
              </a:rPr>
              <a:t>Media, government and politics </a:t>
            </a:r>
          </a:p>
          <a:p>
            <a:r>
              <a:rPr lang="en-US" sz="2200" dirty="0" smtClean="0">
                <a:latin typeface="Arial" panose="020B0604020202020204" pitchFamily="34" charset="0"/>
                <a:cs typeface="Arial" panose="020B0604020202020204" pitchFamily="34" charset="0"/>
              </a:rPr>
              <a:t>Cultural analysis, symbols and semiotics, media framing</a:t>
            </a:r>
          </a:p>
          <a:p>
            <a:r>
              <a:rPr lang="en-US" sz="2200" dirty="0" smtClean="0">
                <a:latin typeface="Arial" panose="020B0604020202020204" pitchFamily="34" charset="0"/>
                <a:cs typeface="Arial" panose="020B0604020202020204" pitchFamily="34" charset="0"/>
              </a:rPr>
              <a:t>Political economy and media ownership structure</a:t>
            </a:r>
          </a:p>
          <a:p>
            <a:r>
              <a:rPr lang="en-US" sz="2200" dirty="0" smtClean="0">
                <a:latin typeface="Arial" panose="020B0604020202020204" pitchFamily="34" charset="0"/>
                <a:cs typeface="Arial" panose="020B0604020202020204" pitchFamily="34" charset="0"/>
              </a:rPr>
              <a:t>Impact of internet-generated media on mainstream journalism, media divergence and convergence    </a:t>
            </a:r>
          </a:p>
          <a:p>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pPr algn="ctr"/>
            <a:r>
              <a:rPr sz="2800" b="1" dirty="0" smtClean="0">
                <a:solidFill>
                  <a:schemeClr val="tx1"/>
                </a:solidFill>
                <a:latin typeface="Arial" panose="020B0604020202020204" pitchFamily="34" charset="0"/>
                <a:cs typeface="Arial" panose="020B0604020202020204" pitchFamily="34" charset="0"/>
              </a:rPr>
              <a:t>Options </a:t>
            </a:r>
            <a:endParaRPr lang="en-US" sz="2800" dirty="0">
              <a:solidFill>
                <a:schemeClr val="tx1"/>
              </a:solidFill>
              <a:latin typeface="Arial" panose="020B0604020202020204" pitchFamily="34" charset="0"/>
              <a:cs typeface="Arial" panose="020B0604020202020204" pitchFamily="34" charset="0"/>
            </a:endParaRPr>
          </a:p>
        </p:txBody>
      </p:sp>
    </p:spTree>
  </p:cSld>
  <p:clrMapOvr>
    <a:masterClrMapping/>
  </p:clrMapOvr>
  <p:transition>
    <p:comb/>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25000" lnSpcReduction="20000"/>
          </a:bodyPr>
          <a:lstStyle/>
          <a:p>
            <a:pPr marL="0" lvl="0" indent="0" algn="ctr">
              <a:buNone/>
            </a:pPr>
            <a:r>
              <a:rPr lang="en-US" sz="6200" b="1" dirty="0" smtClean="0">
                <a:latin typeface="Arial" panose="020B0604020202020204" pitchFamily="34" charset="0"/>
                <a:cs typeface="Arial" panose="020B0604020202020204" pitchFamily="34" charset="0"/>
              </a:rPr>
              <a:t>Some of the rigorous academic work : </a:t>
            </a:r>
          </a:p>
          <a:p>
            <a:pPr marL="0" lvl="0" indent="0" algn="ctr">
              <a:buNone/>
            </a:pPr>
            <a:endParaRPr lang="en-US" sz="6200" b="1" dirty="0" smtClean="0">
              <a:latin typeface="Arial" panose="020B0604020202020204" pitchFamily="34" charset="0"/>
              <a:cs typeface="Arial" panose="020B0604020202020204" pitchFamily="34" charset="0"/>
            </a:endParaRPr>
          </a:p>
          <a:p>
            <a:pPr lvl="0" algn="just"/>
            <a:r>
              <a:rPr lang="en-US" sz="6200" b="1" dirty="0" smtClean="0">
                <a:latin typeface="Arial" panose="020B0604020202020204" pitchFamily="34" charset="0"/>
                <a:cs typeface="Arial" panose="020B0604020202020204" pitchFamily="34" charset="0"/>
              </a:rPr>
              <a:t>Communication </a:t>
            </a:r>
            <a:r>
              <a:rPr lang="en-US" sz="6200" b="1" dirty="0">
                <a:latin typeface="Arial" panose="020B0604020202020204" pitchFamily="34" charset="0"/>
                <a:cs typeface="Arial" panose="020B0604020202020204" pitchFamily="34" charset="0"/>
              </a:rPr>
              <a:t>Issues in Bangladesh, </a:t>
            </a:r>
            <a:r>
              <a:rPr lang="en-US" sz="6200" b="1" dirty="0" err="1">
                <a:latin typeface="Arial" panose="020B0604020202020204" pitchFamily="34" charset="0"/>
                <a:cs typeface="Arial" panose="020B0604020202020204" pitchFamily="34" charset="0"/>
              </a:rPr>
              <a:t>Har-Anand</a:t>
            </a:r>
            <a:r>
              <a:rPr lang="en-US" sz="6200" b="1" dirty="0">
                <a:latin typeface="Arial" panose="020B0604020202020204" pitchFamily="34" charset="0"/>
                <a:cs typeface="Arial" panose="020B0604020202020204" pitchFamily="34" charset="0"/>
              </a:rPr>
              <a:t> </a:t>
            </a:r>
            <a:r>
              <a:rPr lang="en-US" sz="6200" b="1" dirty="0" err="1">
                <a:latin typeface="Arial" panose="020B0604020202020204" pitchFamily="34" charset="0"/>
                <a:cs typeface="Arial" panose="020B0604020202020204" pitchFamily="34" charset="0"/>
              </a:rPr>
              <a:t>Publiations</a:t>
            </a:r>
            <a:r>
              <a:rPr lang="en-US" sz="6200" b="1" dirty="0">
                <a:latin typeface="Arial" panose="020B0604020202020204" pitchFamily="34" charset="0"/>
                <a:cs typeface="Arial" panose="020B0604020202020204" pitchFamily="34" charset="0"/>
              </a:rPr>
              <a:t>, New Delhi, 1999., </a:t>
            </a:r>
            <a:endParaRPr lang="en-US" sz="6200" b="1" dirty="0" smtClean="0">
              <a:latin typeface="Arial" panose="020B0604020202020204" pitchFamily="34" charset="0"/>
              <a:cs typeface="Arial" panose="020B0604020202020204" pitchFamily="34" charset="0"/>
            </a:endParaRPr>
          </a:p>
          <a:p>
            <a:pPr lvl="0" algn="just"/>
            <a:r>
              <a:rPr lang="en-US" sz="6200" dirty="0" smtClean="0">
                <a:latin typeface="Arial" panose="020B0604020202020204" pitchFamily="34" charset="0"/>
                <a:cs typeface="Arial" panose="020B0604020202020204" pitchFamily="34" charset="0"/>
              </a:rPr>
              <a:t>Media </a:t>
            </a:r>
            <a:r>
              <a:rPr lang="en-US" sz="6200" dirty="0">
                <a:latin typeface="Arial" panose="020B0604020202020204" pitchFamily="34" charset="0"/>
                <a:cs typeface="Arial" panose="020B0604020202020204" pitchFamily="34" charset="0"/>
              </a:rPr>
              <a:t>Response and Campaign Strategies, </a:t>
            </a:r>
            <a:r>
              <a:rPr lang="en-US" sz="6200" dirty="0" err="1">
                <a:latin typeface="Arial" panose="020B0604020202020204" pitchFamily="34" charset="0"/>
                <a:cs typeface="Arial" panose="020B0604020202020204" pitchFamily="34" charset="0"/>
              </a:rPr>
              <a:t>Shrabon</a:t>
            </a:r>
            <a:r>
              <a:rPr lang="en-US" sz="6200" dirty="0">
                <a:latin typeface="Arial" panose="020B0604020202020204" pitchFamily="34" charset="0"/>
                <a:cs typeface="Arial" panose="020B0604020202020204" pitchFamily="34" charset="0"/>
              </a:rPr>
              <a:t> Publishing, Dhaka, </a:t>
            </a:r>
            <a:r>
              <a:rPr lang="en-US" sz="6200" dirty="0" smtClean="0">
                <a:latin typeface="Arial" panose="020B0604020202020204" pitchFamily="34" charset="0"/>
                <a:cs typeface="Arial" panose="020B0604020202020204" pitchFamily="34" charset="0"/>
              </a:rPr>
              <a:t>2005</a:t>
            </a:r>
            <a:r>
              <a:rPr lang="en-US" sz="6200" dirty="0">
                <a:latin typeface="Arial" panose="020B0604020202020204" pitchFamily="34" charset="0"/>
                <a:cs typeface="Arial" panose="020B0604020202020204" pitchFamily="34" charset="0"/>
              </a:rPr>
              <a:t> </a:t>
            </a:r>
            <a:r>
              <a:rPr lang="en-US" sz="6200" dirty="0" smtClean="0">
                <a:latin typeface="Arial" panose="020B0604020202020204" pitchFamily="34" charset="0"/>
                <a:cs typeface="Arial" panose="020B0604020202020204" pitchFamily="34" charset="0"/>
              </a:rPr>
              <a:t> </a:t>
            </a:r>
          </a:p>
          <a:p>
            <a:pPr marL="0" lvl="0" indent="0" algn="just">
              <a:buNone/>
            </a:pPr>
            <a:r>
              <a:rPr lang="en-US" sz="6200" dirty="0" smtClean="0">
                <a:latin typeface="Arial" panose="020B0604020202020204" pitchFamily="34" charset="0"/>
                <a:cs typeface="Arial" panose="020B0604020202020204" pitchFamily="34" charset="0"/>
              </a:rPr>
              <a:t>     By </a:t>
            </a:r>
            <a:r>
              <a:rPr lang="en-US" sz="6200" dirty="0">
                <a:latin typeface="Arial" panose="020B0604020202020204" pitchFamily="34" charset="0"/>
                <a:cs typeface="Arial" panose="020B0604020202020204" pitchFamily="34" charset="0"/>
              </a:rPr>
              <a:t>Prof. Dr. </a:t>
            </a:r>
            <a:r>
              <a:rPr lang="en-US" sz="6200" dirty="0" err="1">
                <a:latin typeface="Arial" panose="020B0604020202020204" pitchFamily="34" charset="0"/>
                <a:cs typeface="Arial" panose="020B0604020202020204" pitchFamily="34" charset="0"/>
              </a:rPr>
              <a:t>Golam</a:t>
            </a:r>
            <a:r>
              <a:rPr lang="en-US" sz="6200" dirty="0">
                <a:latin typeface="Arial" panose="020B0604020202020204" pitchFamily="34" charset="0"/>
                <a:cs typeface="Arial" panose="020B0604020202020204" pitchFamily="34" charset="0"/>
              </a:rPr>
              <a:t> Rahman </a:t>
            </a:r>
          </a:p>
          <a:p>
            <a:pPr marL="0" indent="0" algn="just">
              <a:buNone/>
            </a:pPr>
            <a:r>
              <a:rPr lang="en-US" sz="6200" dirty="0">
                <a:latin typeface="Arial" panose="020B0604020202020204" pitchFamily="34" charset="0"/>
                <a:cs typeface="Arial" panose="020B0604020202020204" pitchFamily="34" charset="0"/>
              </a:rPr>
              <a:t> </a:t>
            </a:r>
            <a:endParaRPr lang="en-US" sz="6200" dirty="0" smtClean="0">
              <a:latin typeface="Arial" panose="020B0604020202020204" pitchFamily="34" charset="0"/>
              <a:cs typeface="Arial" panose="020B0604020202020204" pitchFamily="34" charset="0"/>
            </a:endParaRPr>
          </a:p>
          <a:p>
            <a:pPr marL="0" indent="0" algn="just">
              <a:buNone/>
            </a:pPr>
            <a:endParaRPr lang="en-US" sz="6200" dirty="0">
              <a:latin typeface="Arial" panose="020B0604020202020204" pitchFamily="34" charset="0"/>
              <a:cs typeface="Arial" panose="020B0604020202020204" pitchFamily="34" charset="0"/>
            </a:endParaRPr>
          </a:p>
          <a:p>
            <a:pPr algn="just"/>
            <a:r>
              <a:rPr lang="en-US" sz="6200" b="1" dirty="0">
                <a:latin typeface="Arial" panose="020B0604020202020204" pitchFamily="34" charset="0"/>
                <a:cs typeface="Arial" panose="020B0604020202020204" pitchFamily="34" charset="0"/>
              </a:rPr>
              <a:t>Internet Governance and the Global South - Demand for a New Framework</a:t>
            </a:r>
            <a:endParaRPr lang="en-US" sz="6200" dirty="0">
              <a:latin typeface="Arial" panose="020B0604020202020204" pitchFamily="34" charset="0"/>
              <a:cs typeface="Arial" panose="020B0604020202020204" pitchFamily="34" charset="0"/>
            </a:endParaRPr>
          </a:p>
          <a:p>
            <a:pPr algn="just"/>
            <a:r>
              <a:rPr lang="en-US" sz="6200" dirty="0" smtClean="0">
                <a:latin typeface="Arial" panose="020B0604020202020204" pitchFamily="34" charset="0"/>
                <a:cs typeface="Arial" panose="020B0604020202020204" pitchFamily="34" charset="0"/>
              </a:rPr>
              <a:t>Digital </a:t>
            </a:r>
            <a:r>
              <a:rPr lang="en-US" sz="6200" dirty="0">
                <a:latin typeface="Arial" panose="020B0604020202020204" pitchFamily="34" charset="0"/>
                <a:cs typeface="Arial" panose="020B0604020202020204" pitchFamily="34" charset="0"/>
              </a:rPr>
              <a:t>Bangladesh’: Technology, Inequality and Social Change</a:t>
            </a:r>
            <a:endParaRPr lang="en-US" sz="6200" b="1" dirty="0">
              <a:latin typeface="Arial" panose="020B0604020202020204" pitchFamily="34" charset="0"/>
              <a:cs typeface="Arial" panose="020B0604020202020204" pitchFamily="34" charset="0"/>
            </a:endParaRPr>
          </a:p>
          <a:p>
            <a:pPr algn="just"/>
            <a:r>
              <a:rPr lang="en-US" sz="6200" dirty="0" smtClean="0">
                <a:latin typeface="Arial" panose="020B0604020202020204" pitchFamily="34" charset="0"/>
                <a:cs typeface="Arial" panose="020B0604020202020204" pitchFamily="34" charset="0"/>
              </a:rPr>
              <a:t>Agriculture Journalism</a:t>
            </a:r>
          </a:p>
          <a:p>
            <a:pPr algn="just"/>
            <a:r>
              <a:rPr lang="en-US" sz="6200" dirty="0" smtClean="0">
                <a:latin typeface="Arial" panose="020B0604020202020204" pitchFamily="34" charset="0"/>
                <a:cs typeface="Arial" panose="020B0604020202020204" pitchFamily="34" charset="0"/>
              </a:rPr>
              <a:t>The </a:t>
            </a:r>
            <a:r>
              <a:rPr lang="en-US" sz="6200" dirty="0">
                <a:latin typeface="Arial" panose="020B0604020202020204" pitchFamily="34" charset="0"/>
                <a:cs typeface="Arial" panose="020B0604020202020204" pitchFamily="34" charset="0"/>
              </a:rPr>
              <a:t>political economy of </a:t>
            </a:r>
            <a:r>
              <a:rPr lang="en-US" sz="6200" dirty="0" smtClean="0">
                <a:latin typeface="Arial" panose="020B0604020202020204" pitchFamily="34" charset="0"/>
                <a:cs typeface="Arial" panose="020B0604020202020204" pitchFamily="34" charset="0"/>
              </a:rPr>
              <a:t>mass </a:t>
            </a:r>
            <a:r>
              <a:rPr lang="en-US" sz="6200" dirty="0">
                <a:latin typeface="Arial" panose="020B0604020202020204" pitchFamily="34" charset="0"/>
                <a:cs typeface="Arial" panose="020B0604020202020204" pitchFamily="34" charset="0"/>
              </a:rPr>
              <a:t>communication in </a:t>
            </a:r>
            <a:r>
              <a:rPr lang="en-US" sz="6200" dirty="0" smtClean="0">
                <a:latin typeface="Arial" panose="020B0604020202020204" pitchFamily="34" charset="0"/>
                <a:cs typeface="Arial" panose="020B0604020202020204" pitchFamily="34" charset="0"/>
              </a:rPr>
              <a:t>Bangladesh</a:t>
            </a:r>
          </a:p>
          <a:p>
            <a:pPr marL="0" indent="0" algn="just">
              <a:buNone/>
            </a:pPr>
            <a:r>
              <a:rPr lang="en-US" sz="6200" dirty="0" smtClean="0">
                <a:latin typeface="Arial" panose="020B0604020202020204" pitchFamily="34" charset="0"/>
                <a:cs typeface="Arial" panose="020B0604020202020204" pitchFamily="34" charset="0"/>
              </a:rPr>
              <a:t>     By Professor Dr</a:t>
            </a:r>
            <a:r>
              <a:rPr lang="en-US" sz="6200" dirty="0">
                <a:latin typeface="Arial" panose="020B0604020202020204" pitchFamily="34" charset="0"/>
                <a:cs typeface="Arial" panose="020B0604020202020204" pitchFamily="34" charset="0"/>
              </a:rPr>
              <a:t>. Abu </a:t>
            </a:r>
            <a:r>
              <a:rPr lang="en-US" sz="6200" dirty="0" err="1">
                <a:latin typeface="Arial" panose="020B0604020202020204" pitchFamily="34" charset="0"/>
                <a:cs typeface="Arial" panose="020B0604020202020204" pitchFamily="34" charset="0"/>
              </a:rPr>
              <a:t>Jafar</a:t>
            </a:r>
            <a:r>
              <a:rPr lang="en-US" sz="6200" dirty="0">
                <a:latin typeface="Arial" panose="020B0604020202020204" pitchFamily="34" charset="0"/>
                <a:cs typeface="Arial" panose="020B0604020202020204" pitchFamily="34" charset="0"/>
              </a:rPr>
              <a:t> Md. </a:t>
            </a:r>
            <a:r>
              <a:rPr lang="en-US" sz="6200" dirty="0" err="1">
                <a:latin typeface="Arial" panose="020B0604020202020204" pitchFamily="34" charset="0"/>
                <a:cs typeface="Arial" panose="020B0604020202020204" pitchFamily="34" charset="0"/>
              </a:rPr>
              <a:t>Shafiul</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Alam</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Bhuiyan</a:t>
            </a:r>
            <a:endParaRPr lang="en-US" sz="6200" dirty="0">
              <a:latin typeface="Arial" panose="020B0604020202020204" pitchFamily="34" charset="0"/>
              <a:cs typeface="Arial" panose="020B0604020202020204" pitchFamily="34" charset="0"/>
            </a:endParaRPr>
          </a:p>
          <a:p>
            <a:pPr marL="0" indent="0" algn="just">
              <a:buNone/>
            </a:pPr>
            <a:r>
              <a:rPr lang="en-US" sz="6200" dirty="0">
                <a:latin typeface="Arial" panose="020B0604020202020204" pitchFamily="34" charset="0"/>
                <a:cs typeface="Arial" panose="020B0604020202020204" pitchFamily="34" charset="0"/>
              </a:rPr>
              <a:t> </a:t>
            </a:r>
          </a:p>
          <a:p>
            <a:pPr algn="just"/>
            <a:r>
              <a:rPr lang="en-US" sz="6200" dirty="0" err="1" smtClean="0">
                <a:latin typeface="Arial" panose="020B0604020202020204" pitchFamily="34" charset="0"/>
                <a:cs typeface="Arial" panose="020B0604020202020204" pitchFamily="34" charset="0"/>
              </a:rPr>
              <a:t>Tattho</a:t>
            </a:r>
            <a:r>
              <a:rPr lang="en-US" sz="6200" dirty="0" smtClean="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Adhikarer</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Shorup</a:t>
            </a:r>
            <a:r>
              <a:rPr lang="en-US" sz="6200" dirty="0">
                <a:latin typeface="Arial" panose="020B0604020202020204" pitchFamily="34" charset="0"/>
                <a:cs typeface="Arial" panose="020B0604020202020204" pitchFamily="34" charset="0"/>
              </a:rPr>
              <a:t> </a:t>
            </a:r>
            <a:r>
              <a:rPr lang="en-US" sz="6200" dirty="0" err="1">
                <a:latin typeface="Arial" panose="020B0604020202020204" pitchFamily="34" charset="0"/>
                <a:cs typeface="Arial" panose="020B0604020202020204" pitchFamily="34" charset="0"/>
              </a:rPr>
              <a:t>Shondhane</a:t>
            </a:r>
            <a:r>
              <a:rPr lang="en-US" sz="6200" dirty="0">
                <a:latin typeface="Arial" panose="020B0604020202020204" pitchFamily="34" charset="0"/>
                <a:cs typeface="Arial" panose="020B0604020202020204" pitchFamily="34" charset="0"/>
              </a:rPr>
              <a:t>, Mass-Line Media Centre, Dhaka </a:t>
            </a:r>
            <a:r>
              <a:rPr lang="en-US" sz="6200" dirty="0" smtClean="0">
                <a:latin typeface="Arial" panose="020B0604020202020204" pitchFamily="34" charset="0"/>
                <a:cs typeface="Arial" panose="020B0604020202020204" pitchFamily="34" charset="0"/>
              </a:rPr>
              <a:t>2008</a:t>
            </a:r>
          </a:p>
          <a:p>
            <a:pPr marL="0" indent="0" algn="just">
              <a:buNone/>
            </a:pPr>
            <a:r>
              <a:rPr lang="en-US" sz="6200" dirty="0" smtClean="0">
                <a:latin typeface="Arial" panose="020B0604020202020204" pitchFamily="34" charset="0"/>
                <a:cs typeface="Arial" panose="020B0604020202020204" pitchFamily="34" charset="0"/>
              </a:rPr>
              <a:t>      By Professor </a:t>
            </a:r>
            <a:r>
              <a:rPr lang="en-US" sz="6200" dirty="0" err="1" smtClean="0">
                <a:latin typeface="Arial" panose="020B0604020202020204" pitchFamily="34" charset="0"/>
                <a:cs typeface="Arial" panose="020B0604020202020204" pitchFamily="34" charset="0"/>
              </a:rPr>
              <a:t>Robaet</a:t>
            </a:r>
            <a:r>
              <a:rPr lang="en-US" sz="6200" dirty="0" smtClean="0">
                <a:latin typeface="Arial" panose="020B0604020202020204" pitchFamily="34" charset="0"/>
                <a:cs typeface="Arial" panose="020B0604020202020204" pitchFamily="34" charset="0"/>
              </a:rPr>
              <a:t> </a:t>
            </a:r>
            <a:r>
              <a:rPr lang="en-US" sz="6200" dirty="0" err="1" smtClean="0">
                <a:latin typeface="Arial" panose="020B0604020202020204" pitchFamily="34" charset="0"/>
                <a:cs typeface="Arial" panose="020B0604020202020204" pitchFamily="34" charset="0"/>
              </a:rPr>
              <a:t>Ferdous</a:t>
            </a:r>
            <a:endParaRPr lang="en-US" sz="6200" dirty="0">
              <a:latin typeface="Arial" panose="020B0604020202020204" pitchFamily="34" charset="0"/>
              <a:cs typeface="Arial" panose="020B0604020202020204" pitchFamily="34" charset="0"/>
            </a:endParaRPr>
          </a:p>
          <a:p>
            <a:pPr marL="0" indent="0">
              <a:buNone/>
            </a:pPr>
            <a:r>
              <a:rPr lang="en-US" sz="6200" dirty="0">
                <a:latin typeface="Arial" panose="020B0604020202020204" pitchFamily="34" charset="0"/>
                <a:cs typeface="Arial" panose="020B0604020202020204" pitchFamily="34" charset="0"/>
              </a:rPr>
              <a:t> </a:t>
            </a:r>
          </a:p>
          <a:p>
            <a:endParaRPr lang="en-US" dirty="0"/>
          </a:p>
        </p:txBody>
      </p:sp>
      <p:sp>
        <p:nvSpPr>
          <p:cNvPr id="3" name="Title 2"/>
          <p:cNvSpPr>
            <a:spLocks noGrp="1"/>
          </p:cNvSpPr>
          <p:nvPr>
            <p:ph type="title"/>
          </p:nvPr>
        </p:nvSpPr>
        <p:spPr/>
        <p:txBody>
          <a:bodyPr/>
          <a:lstStyle/>
          <a:p>
            <a:pPr algn="ctr"/>
            <a:r>
              <a:rPr lang="en-US" sz="3200" b="1" dirty="0" smtClean="0">
                <a:solidFill>
                  <a:schemeClr val="tx1"/>
                </a:solidFill>
                <a:latin typeface="Arial" panose="020B0604020202020204" pitchFamily="34" charset="0"/>
                <a:cs typeface="Arial" panose="020B0604020202020204" pitchFamily="34" charset="0"/>
              </a:rPr>
              <a:t>HOPE</a:t>
            </a:r>
            <a:r>
              <a:rPr lang="en-US" dirty="0" smtClean="0"/>
              <a:t> </a:t>
            </a:r>
            <a:endParaRPr lang="en-US" dirty="0"/>
          </a:p>
        </p:txBody>
      </p:sp>
    </p:spTree>
    <p:extLst>
      <p:ext uri="{BB962C8B-B14F-4D97-AF65-F5344CB8AC3E}">
        <p14:creationId xmlns:p14="http://schemas.microsoft.com/office/powerpoint/2010/main" val="9481948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dirty="0"/>
          </a:p>
        </p:txBody>
      </p:sp>
      <p:pic>
        <p:nvPicPr>
          <p:cNvPr id="2050" name="Picture 2" descr="C:\Documents and Settings\M\Desktop\thanks-MEU.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ransition>
    <p:push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Wingdings" panose="05000000000000000000" pitchFamily="2" charset="2"/>
              <a:buChar char="Ø"/>
            </a:pPr>
            <a:endParaRPr lang="en-US" sz="2400" dirty="0" smtClean="0">
              <a:latin typeface="Arial" pitchFamily="34" charset="0"/>
              <a:cs typeface="Arial" pitchFamily="34" charset="0"/>
            </a:endParaRPr>
          </a:p>
          <a:p>
            <a:pPr algn="just">
              <a:buFont typeface="Wingdings" panose="05000000000000000000" pitchFamily="2" charset="2"/>
              <a:buChar char="Ø"/>
            </a:pPr>
            <a:r>
              <a:rPr lang="en-US" sz="2400" dirty="0" smtClean="0">
                <a:latin typeface="Arial" pitchFamily="34" charset="0"/>
                <a:cs typeface="Arial" pitchFamily="34" charset="0"/>
              </a:rPr>
              <a:t>To </a:t>
            </a:r>
            <a:r>
              <a:rPr lang="en-US" sz="2400" dirty="0" smtClean="0">
                <a:latin typeface="Arial" pitchFamily="34" charset="0"/>
                <a:cs typeface="Arial" pitchFamily="34" charset="0"/>
              </a:rPr>
              <a:t>comprehend the  </a:t>
            </a:r>
            <a:r>
              <a:rPr lang="en-US" sz="2400" dirty="0" smtClean="0">
                <a:latin typeface="Arial" pitchFamily="34" charset="0"/>
                <a:cs typeface="Arial" pitchFamily="34" charset="0"/>
              </a:rPr>
              <a:t>tendency of research </a:t>
            </a:r>
            <a:r>
              <a:rPr lang="en-US" sz="2400" dirty="0" smtClean="0">
                <a:latin typeface="Arial" pitchFamily="34" charset="0"/>
                <a:cs typeface="Arial" pitchFamily="34" charset="0"/>
              </a:rPr>
              <a:t>in the fields of human communication and mass media in Bangladesh</a:t>
            </a:r>
          </a:p>
          <a:p>
            <a:pPr algn="just">
              <a:buFont typeface="Wingdings" panose="05000000000000000000" pitchFamily="2" charset="2"/>
              <a:buChar char="Ø"/>
            </a:pPr>
            <a:endParaRPr lang="en-US" sz="2400" dirty="0" smtClean="0">
              <a:latin typeface="Arial" pitchFamily="34" charset="0"/>
              <a:cs typeface="Arial" pitchFamily="34" charset="0"/>
            </a:endParaRPr>
          </a:p>
          <a:p>
            <a:pPr algn="just">
              <a:buFont typeface="Wingdings" panose="05000000000000000000" pitchFamily="2" charset="2"/>
              <a:buChar char="Ø"/>
            </a:pPr>
            <a:r>
              <a:rPr lang="en-US" sz="2400" dirty="0" smtClean="0">
                <a:latin typeface="Arial" pitchFamily="34" charset="0"/>
                <a:cs typeface="Arial" pitchFamily="34" charset="0"/>
              </a:rPr>
              <a:t>To figure out </a:t>
            </a:r>
            <a:r>
              <a:rPr lang="en-US" sz="2400" dirty="0" smtClean="0">
                <a:latin typeface="Arial" pitchFamily="34" charset="0"/>
                <a:cs typeface="Arial" pitchFamily="34" charset="0"/>
              </a:rPr>
              <a:t>the gaps </a:t>
            </a:r>
            <a:r>
              <a:rPr lang="en-US" sz="2400" dirty="0" smtClean="0">
                <a:latin typeface="Arial" pitchFamily="34" charset="0"/>
                <a:cs typeface="Arial" pitchFamily="34" charset="0"/>
              </a:rPr>
              <a:t>and challenges  in communication research</a:t>
            </a:r>
          </a:p>
          <a:p>
            <a:pPr algn="just">
              <a:buFont typeface="Wingdings" panose="05000000000000000000" pitchFamily="2" charset="2"/>
              <a:buChar char="Ø"/>
            </a:pPr>
            <a:endParaRPr lang="en-US" sz="2400" dirty="0" smtClean="0">
              <a:latin typeface="Arial" pitchFamily="34" charset="0"/>
              <a:cs typeface="Arial" pitchFamily="34" charset="0"/>
            </a:endParaRPr>
          </a:p>
          <a:p>
            <a:pPr algn="just">
              <a:buFont typeface="Wingdings" panose="05000000000000000000" pitchFamily="2" charset="2"/>
              <a:buChar char="Ø"/>
            </a:pPr>
            <a:r>
              <a:rPr lang="en-US" sz="2400" dirty="0" smtClean="0">
                <a:latin typeface="Arial" pitchFamily="34" charset="0"/>
                <a:cs typeface="Arial" pitchFamily="34" charset="0"/>
              </a:rPr>
              <a:t>To explore the options of communication research</a:t>
            </a:r>
            <a:endParaRPr lang="en-US" dirty="0" smtClean="0"/>
          </a:p>
          <a:p>
            <a:endParaRPr lang="en-US" dirty="0"/>
          </a:p>
        </p:txBody>
      </p:sp>
      <p:sp>
        <p:nvSpPr>
          <p:cNvPr id="3" name="Title 2"/>
          <p:cNvSpPr>
            <a:spLocks noGrp="1"/>
          </p:cNvSpPr>
          <p:nvPr>
            <p:ph type="title"/>
          </p:nvPr>
        </p:nvSpPr>
        <p:spPr/>
        <p:txBody>
          <a:bodyPr>
            <a:normAutofit/>
          </a:bodyPr>
          <a:lstStyle/>
          <a:p>
            <a:pPr algn="ctr"/>
            <a:r>
              <a:rPr sz="3200" b="1" dirty="0" smtClean="0">
                <a:latin typeface="Arial" pitchFamily="34" charset="0"/>
                <a:cs typeface="Arial" pitchFamily="34" charset="0"/>
              </a:rPr>
              <a:t>Objectives</a:t>
            </a:r>
            <a:endParaRPr lang="en-US" sz="3200" b="1" dirty="0">
              <a:latin typeface="Arial" pitchFamily="34" charset="0"/>
              <a:cs typeface="Arial" pitchFamily="34" charset="0"/>
            </a:endParaRP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sz="2400" dirty="0" smtClean="0">
              <a:latin typeface="Arial" panose="020B0604020202020204" pitchFamily="34" charset="0"/>
              <a:cs typeface="Arial" panose="020B0604020202020204" pitchFamily="34" charset="0"/>
            </a:endParaRPr>
          </a:p>
          <a:p>
            <a:pPr algn="just">
              <a:lnSpc>
                <a:spcPct val="150000"/>
              </a:lnSpc>
              <a:spcBef>
                <a:spcPts val="0"/>
              </a:spcBef>
            </a:pPr>
            <a:r>
              <a:rPr lang="en-US" sz="2000" dirty="0" smtClean="0">
                <a:latin typeface="Arial" panose="020B0604020202020204" pitchFamily="34" charset="0"/>
                <a:cs typeface="Arial" panose="020B0604020202020204" pitchFamily="34" charset="0"/>
              </a:rPr>
              <a:t>Intrapersonal </a:t>
            </a:r>
            <a:r>
              <a:rPr lang="en-US" sz="2000" dirty="0" smtClean="0">
                <a:latin typeface="Arial" panose="020B0604020202020204" pitchFamily="34" charset="0"/>
                <a:cs typeface="Arial" panose="020B0604020202020204" pitchFamily="34" charset="0"/>
              </a:rPr>
              <a:t>Communication : </a:t>
            </a:r>
            <a:r>
              <a:rPr lang="en-US" sz="2000" dirty="0" smtClean="0">
                <a:latin typeface="Arial" panose="020B0604020202020204" pitchFamily="34" charset="0"/>
                <a:cs typeface="Arial" panose="020B0604020202020204" pitchFamily="34" charset="0"/>
              </a:rPr>
              <a:t>Within </a:t>
            </a:r>
            <a:r>
              <a:rPr lang="en-US" sz="2000" dirty="0" smtClean="0">
                <a:latin typeface="Arial" panose="020B0604020202020204" pitchFamily="34" charset="0"/>
                <a:cs typeface="Arial" panose="020B0604020202020204" pitchFamily="34" charset="0"/>
              </a:rPr>
              <a:t>self</a:t>
            </a:r>
          </a:p>
          <a:p>
            <a:pPr algn="just">
              <a:lnSpc>
                <a:spcPct val="150000"/>
              </a:lnSpc>
              <a:spcBef>
                <a:spcPts val="0"/>
              </a:spcBef>
            </a:pPr>
            <a:r>
              <a:rPr lang="en-US" sz="2000" dirty="0" smtClean="0">
                <a:latin typeface="Arial" panose="020B0604020202020204" pitchFamily="34" charset="0"/>
                <a:cs typeface="Arial" panose="020B0604020202020204" pitchFamily="34" charset="0"/>
              </a:rPr>
              <a:t>Interpersonal Communication: </a:t>
            </a:r>
            <a:r>
              <a:rPr lang="en-US" sz="2000" dirty="0" smtClean="0">
                <a:latin typeface="Arial" panose="020B0604020202020204" pitchFamily="34" charset="0"/>
                <a:cs typeface="Arial" panose="020B0604020202020204" pitchFamily="34" charset="0"/>
              </a:rPr>
              <a:t> More </a:t>
            </a:r>
            <a:r>
              <a:rPr lang="en-US" sz="2000" dirty="0" smtClean="0">
                <a:latin typeface="Arial" panose="020B0604020202020204" pitchFamily="34" charset="0"/>
                <a:cs typeface="Arial" panose="020B0604020202020204" pitchFamily="34" charset="0"/>
              </a:rPr>
              <a:t>than one persons</a:t>
            </a:r>
          </a:p>
          <a:p>
            <a:pPr algn="just">
              <a:lnSpc>
                <a:spcPct val="150000"/>
              </a:lnSpc>
              <a:spcBef>
                <a:spcPts val="0"/>
              </a:spcBef>
            </a:pPr>
            <a:r>
              <a:rPr lang="en-US" sz="2000" dirty="0" smtClean="0">
                <a:latin typeface="Arial" panose="020B0604020202020204" pitchFamily="34" charset="0"/>
                <a:cs typeface="Arial" panose="020B0604020202020204" pitchFamily="34" charset="0"/>
              </a:rPr>
              <a:t>Group </a:t>
            </a:r>
            <a:r>
              <a:rPr lang="en-US" sz="2000" dirty="0" smtClean="0">
                <a:latin typeface="Arial" panose="020B0604020202020204" pitchFamily="34" charset="0"/>
                <a:cs typeface="Arial" panose="020B0604020202020204" pitchFamily="34" charset="0"/>
              </a:rPr>
              <a:t>and Organizational </a:t>
            </a:r>
            <a:r>
              <a:rPr lang="en-US" sz="2000" dirty="0" smtClean="0">
                <a:latin typeface="Arial" panose="020B0604020202020204" pitchFamily="34" charset="0"/>
                <a:cs typeface="Arial" panose="020B0604020202020204" pitchFamily="34" charset="0"/>
              </a:rPr>
              <a:t>Communication: Small </a:t>
            </a:r>
            <a:r>
              <a:rPr lang="en-US" sz="2000" dirty="0" smtClean="0">
                <a:latin typeface="Arial" panose="020B0604020202020204" pitchFamily="34" charset="0"/>
                <a:cs typeface="Arial" panose="020B0604020202020204" pitchFamily="34" charset="0"/>
              </a:rPr>
              <a:t>and </a:t>
            </a:r>
            <a:r>
              <a:rPr lang="en-US" sz="2000" dirty="0" smtClean="0">
                <a:latin typeface="Arial" panose="020B0604020202020204" pitchFamily="34" charset="0"/>
                <a:cs typeface="Arial" panose="020B0604020202020204" pitchFamily="34" charset="0"/>
              </a:rPr>
              <a:t> Large</a:t>
            </a:r>
            <a:endParaRPr lang="en-US" sz="2000" dirty="0" smtClean="0">
              <a:latin typeface="Arial" panose="020B0604020202020204" pitchFamily="34" charset="0"/>
              <a:cs typeface="Arial" panose="020B0604020202020204" pitchFamily="34" charset="0"/>
            </a:endParaRPr>
          </a:p>
          <a:p>
            <a:pPr algn="just">
              <a:lnSpc>
                <a:spcPct val="150000"/>
              </a:lnSpc>
              <a:spcBef>
                <a:spcPts val="0"/>
              </a:spcBef>
            </a:pPr>
            <a:r>
              <a:rPr lang="en-US" sz="2000" dirty="0" smtClean="0">
                <a:latin typeface="Arial" panose="020B0604020202020204" pitchFamily="34" charset="0"/>
                <a:cs typeface="Arial" panose="020B0604020202020204" pitchFamily="34" charset="0"/>
              </a:rPr>
              <a:t>Public  Communication: Using mass media tools</a:t>
            </a:r>
          </a:p>
          <a:p>
            <a:pPr algn="just">
              <a:lnSpc>
                <a:spcPct val="150000"/>
              </a:lnSpc>
              <a:spcBef>
                <a:spcPts val="0"/>
              </a:spcBef>
            </a:pPr>
            <a:r>
              <a:rPr lang="en-US" sz="2000" dirty="0" smtClean="0">
                <a:latin typeface="Arial" panose="020B0604020202020204" pitchFamily="34" charset="0"/>
                <a:cs typeface="Arial" panose="020B0604020202020204" pitchFamily="34" charset="0"/>
              </a:rPr>
              <a:t>Mass Communication : </a:t>
            </a:r>
            <a:r>
              <a:rPr lang="en-US" sz="2000" dirty="0" smtClean="0">
                <a:latin typeface="Arial" panose="020B0604020202020204" pitchFamily="34" charset="0"/>
                <a:cs typeface="Arial" panose="020B0604020202020204" pitchFamily="34" charset="0"/>
              </a:rPr>
              <a:t>Use of mass media (print</a:t>
            </a:r>
            <a:r>
              <a:rPr lang="en-US" sz="2000" dirty="0" smtClean="0">
                <a:latin typeface="Arial" panose="020B0604020202020204" pitchFamily="34" charset="0"/>
                <a:cs typeface="Arial" panose="020B0604020202020204" pitchFamily="34" charset="0"/>
              </a:rPr>
              <a:t>, broadcast, </a:t>
            </a:r>
            <a:r>
              <a:rPr lang="en-US" sz="2000" dirty="0" smtClean="0">
                <a:latin typeface="Arial" panose="020B0604020202020204" pitchFamily="34" charset="0"/>
                <a:cs typeface="Arial" panose="020B0604020202020204" pitchFamily="34" charset="0"/>
              </a:rPr>
              <a:t>online..)  </a:t>
            </a:r>
            <a:endParaRPr lang="en-US" sz="2000" dirty="0" smtClean="0">
              <a:latin typeface="Arial" panose="020B0604020202020204" pitchFamily="34" charset="0"/>
              <a:cs typeface="Arial" panose="020B0604020202020204" pitchFamily="34" charset="0"/>
            </a:endParaRPr>
          </a:p>
          <a:p>
            <a:pPr>
              <a:buNone/>
            </a:pPr>
            <a:endParaRPr lang="en-US" dirty="0"/>
          </a:p>
        </p:txBody>
      </p:sp>
      <p:sp>
        <p:nvSpPr>
          <p:cNvPr id="3" name="Title 2"/>
          <p:cNvSpPr>
            <a:spLocks noGrp="1"/>
          </p:cNvSpPr>
          <p:nvPr>
            <p:ph type="title"/>
          </p:nvPr>
        </p:nvSpPr>
        <p:spPr/>
        <p:txBody>
          <a:bodyPr>
            <a:normAutofit/>
          </a:bodyPr>
          <a:lstStyle/>
          <a:p>
            <a:pPr algn="ctr"/>
            <a:r>
              <a:rPr sz="2800" b="1" dirty="0" smtClean="0">
                <a:latin typeface="Arial" pitchFamily="34" charset="0"/>
                <a:cs typeface="Arial" pitchFamily="34" charset="0"/>
              </a:rPr>
              <a:t>Levels of Human Communication</a:t>
            </a:r>
            <a:endParaRPr lang="en-US"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590211074"/>
              </p:ext>
            </p:extLst>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normAutofit/>
          </a:bodyPr>
          <a:lstStyle/>
          <a:p>
            <a:pPr algn="ctr"/>
            <a:r>
              <a:rPr lang="en-US" sz="2400" b="1" dirty="0" smtClean="0">
                <a:solidFill>
                  <a:schemeClr val="accent2">
                    <a:lumMod val="40000"/>
                    <a:lumOff val="60000"/>
                  </a:schemeClr>
                </a:solidFill>
                <a:latin typeface="Arial" panose="020B0604020202020204" pitchFamily="34" charset="0"/>
                <a:cs typeface="Arial" panose="020B0604020202020204" pitchFamily="34" charset="0"/>
              </a:rPr>
              <a:t>Why is Communication Research ?</a:t>
            </a:r>
            <a:endParaRPr lang="en-US" sz="2400" b="1" dirty="0">
              <a:solidFill>
                <a:schemeClr val="accent2">
                  <a:lumMod val="40000"/>
                  <a:lumOff val="6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320882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lvl="0"/>
            <a:endParaRPr lang="en-US" sz="2000" dirty="0" smtClean="0">
              <a:latin typeface="Arial" panose="020B0604020202020204" pitchFamily="34" charset="0"/>
              <a:cs typeface="Arial" panose="020B0604020202020204" pitchFamily="34" charset="0"/>
            </a:endParaRPr>
          </a:p>
          <a:p>
            <a:pPr marL="285750" lvl="0" indent="-285750" algn="just"/>
            <a:r>
              <a:rPr lang="en-US" sz="2000" dirty="0" smtClean="0">
                <a:latin typeface="Arial" panose="020B0604020202020204" pitchFamily="34" charset="0"/>
                <a:cs typeface="Arial" panose="020B0604020202020204" pitchFamily="34" charset="0"/>
              </a:rPr>
              <a:t>Global : </a:t>
            </a:r>
            <a:r>
              <a:rPr lang="en-US" sz="2000" dirty="0" smtClean="0">
                <a:latin typeface="Arial" panose="020B0604020202020204" pitchFamily="34" charset="0"/>
                <a:cs typeface="Arial" panose="020B0604020202020204" pitchFamily="34" charset="0"/>
              </a:rPr>
              <a:t>Since </a:t>
            </a:r>
            <a:r>
              <a:rPr lang="en-US" sz="2000" dirty="0" smtClean="0">
                <a:latin typeface="Arial" panose="020B0604020202020204" pitchFamily="34" charset="0"/>
                <a:cs typeface="Arial" panose="020B0604020202020204" pitchFamily="34" charset="0"/>
              </a:rPr>
              <a:t>1930s  </a:t>
            </a:r>
            <a:r>
              <a:rPr lang="en-US" sz="2000" dirty="0" smtClean="0">
                <a:latin typeface="Arial" panose="020B0604020202020204" pitchFamily="34" charset="0"/>
                <a:cs typeface="Arial" panose="020B0604020202020204" pitchFamily="34" charset="0"/>
              </a:rPr>
              <a:t>in line with the mass media proliferation in some of the developed </a:t>
            </a:r>
            <a:r>
              <a:rPr lang="en-US" sz="2000" dirty="0" smtClean="0">
                <a:latin typeface="Arial" panose="020B0604020202020204" pitchFamily="34" charset="0"/>
                <a:cs typeface="Arial" panose="020B0604020202020204" pitchFamily="34" charset="0"/>
              </a:rPr>
              <a:t>countries</a:t>
            </a:r>
          </a:p>
          <a:p>
            <a:pPr marL="0" lvl="0" indent="0" algn="just">
              <a:buNone/>
            </a:pPr>
            <a:endParaRPr lang="en-US" sz="2000" dirty="0" smtClean="0">
              <a:latin typeface="Arial" panose="020B0604020202020204" pitchFamily="34" charset="0"/>
              <a:cs typeface="Arial" panose="020B0604020202020204" pitchFamily="34" charset="0"/>
            </a:endParaRPr>
          </a:p>
          <a:p>
            <a:pPr lvl="0" algn="just"/>
            <a:r>
              <a:rPr lang="en-US" sz="2000" dirty="0" smtClean="0">
                <a:latin typeface="Arial" panose="020B0604020202020204" pitchFamily="34" charset="0"/>
                <a:cs typeface="Arial" panose="020B0604020202020204" pitchFamily="34" charset="0"/>
              </a:rPr>
              <a:t>Mostly </a:t>
            </a:r>
            <a:r>
              <a:rPr lang="en-US" sz="2000" dirty="0" smtClean="0">
                <a:latin typeface="Arial" panose="020B0604020202020204" pitchFamily="34" charset="0"/>
                <a:cs typeface="Arial" panose="020B0604020202020204" pitchFamily="34" charset="0"/>
              </a:rPr>
              <a:t>functions </a:t>
            </a:r>
            <a:r>
              <a:rPr lang="en-US" sz="2000" dirty="0" smtClean="0">
                <a:latin typeface="Arial" panose="020B0604020202020204" pitchFamily="34" charset="0"/>
                <a:cs typeface="Arial" panose="020B0604020202020204" pitchFamily="34" charset="0"/>
              </a:rPr>
              <a:t>and effects based studies centering </a:t>
            </a:r>
            <a:r>
              <a:rPr lang="en-US" sz="2000" dirty="0" smtClean="0">
                <a:latin typeface="Arial" panose="020B0604020202020204" pitchFamily="34" charset="0"/>
                <a:cs typeface="Arial" panose="020B0604020202020204" pitchFamily="34" charset="0"/>
              </a:rPr>
              <a:t>the campaign  during the two </a:t>
            </a:r>
            <a:r>
              <a:rPr lang="en-US" sz="2000" dirty="0" smtClean="0">
                <a:latin typeface="Arial" panose="020B0604020202020204" pitchFamily="34" charset="0"/>
                <a:cs typeface="Arial" panose="020B0604020202020204" pitchFamily="34" charset="0"/>
              </a:rPr>
              <a:t>World </a:t>
            </a:r>
            <a:r>
              <a:rPr lang="en-US" sz="2000" dirty="0" smtClean="0">
                <a:latin typeface="Arial" panose="020B0604020202020204" pitchFamily="34" charset="0"/>
                <a:cs typeface="Arial" panose="020B0604020202020204" pitchFamily="34" charset="0"/>
              </a:rPr>
              <a:t>Wars</a:t>
            </a:r>
          </a:p>
          <a:p>
            <a:pPr marL="0" lvl="0" indent="0" algn="just">
              <a:buNone/>
            </a:pPr>
            <a:endParaRPr lang="en-US" sz="2000" dirty="0" smtClean="0">
              <a:latin typeface="Arial" panose="020B0604020202020204" pitchFamily="34" charset="0"/>
              <a:cs typeface="Arial" panose="020B0604020202020204" pitchFamily="34" charset="0"/>
            </a:endParaRPr>
          </a:p>
          <a:p>
            <a:pPr lvl="0" algn="just"/>
            <a:r>
              <a:rPr lang="en-US" sz="2000" dirty="0" smtClean="0">
                <a:latin typeface="Arial" panose="020B0604020202020204" pitchFamily="34" charset="0"/>
                <a:cs typeface="Arial" panose="020B0604020202020204" pitchFamily="34" charset="0"/>
              </a:rPr>
              <a:t>Bangladesh: Since 1960s with the launch of the Department of Mass Communication and Journalism at Dhaka </a:t>
            </a:r>
            <a:r>
              <a:rPr lang="en-US" sz="2000" dirty="0" smtClean="0">
                <a:latin typeface="Arial" panose="020B0604020202020204" pitchFamily="34" charset="0"/>
                <a:cs typeface="Arial" panose="020B0604020202020204" pitchFamily="34" charset="0"/>
              </a:rPr>
              <a:t>University</a:t>
            </a:r>
          </a:p>
          <a:p>
            <a:pPr marL="0" lvl="0" indent="0" algn="just">
              <a:buNone/>
            </a:pPr>
            <a:endParaRPr lang="en-US" sz="2000" dirty="0" smtClean="0">
              <a:latin typeface="Arial" panose="020B0604020202020204" pitchFamily="34" charset="0"/>
              <a:cs typeface="Arial" panose="020B0604020202020204" pitchFamily="34" charset="0"/>
            </a:endParaRPr>
          </a:p>
          <a:p>
            <a:pPr lvl="0" algn="just"/>
            <a:r>
              <a:rPr lang="en-US" sz="2000" dirty="0" smtClean="0">
                <a:latin typeface="Arial" panose="020B0604020202020204" pitchFamily="34" charset="0"/>
                <a:cs typeface="Arial" panose="020B0604020202020204" pitchFamily="34" charset="0"/>
              </a:rPr>
              <a:t>Mostly </a:t>
            </a:r>
            <a:r>
              <a:rPr lang="en-US" sz="2000" dirty="0" smtClean="0">
                <a:latin typeface="Arial" panose="020B0604020202020204" pitchFamily="34" charset="0"/>
                <a:cs typeface="Arial" panose="020B0604020202020204" pitchFamily="34" charset="0"/>
              </a:rPr>
              <a:t>effects based </a:t>
            </a:r>
            <a:r>
              <a:rPr lang="en-US" sz="2000" dirty="0" smtClean="0">
                <a:latin typeface="Arial" panose="020B0604020202020204" pitchFamily="34" charset="0"/>
                <a:cs typeface="Arial" panose="020B0604020202020204" pitchFamily="34" charset="0"/>
              </a:rPr>
              <a:t>studies  on the programme of </a:t>
            </a:r>
            <a:r>
              <a:rPr lang="en-US" sz="2000" dirty="0" smtClean="0">
                <a:latin typeface="Arial" panose="020B0604020202020204" pitchFamily="34" charset="0"/>
                <a:cs typeface="Arial" panose="020B0604020202020204" pitchFamily="34" charset="0"/>
              </a:rPr>
              <a:t>the state-run </a:t>
            </a:r>
            <a:r>
              <a:rPr lang="en-US" sz="2000" dirty="0" smtClean="0">
                <a:latin typeface="Arial" panose="020B0604020202020204" pitchFamily="34" charset="0"/>
                <a:cs typeface="Arial" panose="020B0604020202020204" pitchFamily="34" charset="0"/>
              </a:rPr>
              <a:t>broadcast media, BTV and Bangladesh </a:t>
            </a:r>
            <a:r>
              <a:rPr lang="en-US" sz="2000" dirty="0" err="1" smtClean="0">
                <a:latin typeface="Arial" panose="020B0604020202020204" pitchFamily="34" charset="0"/>
                <a:cs typeface="Arial" panose="020B0604020202020204" pitchFamily="34" charset="0"/>
              </a:rPr>
              <a:t>Betar</a:t>
            </a:r>
            <a:r>
              <a:rPr lang="en-US" sz="2000" dirty="0" smtClean="0">
                <a:latin typeface="Arial" panose="020B0604020202020204" pitchFamily="34" charset="0"/>
                <a:cs typeface="Arial" panose="020B0604020202020204" pitchFamily="34" charset="0"/>
              </a:rPr>
              <a:t> </a:t>
            </a:r>
            <a:endParaRPr lang="en-US" sz="2000" dirty="0" smtClean="0">
              <a:latin typeface="Arial" panose="020B0604020202020204" pitchFamily="34" charset="0"/>
              <a:cs typeface="Arial" panose="020B0604020202020204" pitchFamily="34" charset="0"/>
            </a:endParaRPr>
          </a:p>
          <a:p>
            <a:pPr lvl="0" algn="just"/>
            <a:endParaRPr lang="en-US" sz="2000" dirty="0" smtClean="0">
              <a:latin typeface="Arial" panose="020B0604020202020204" pitchFamily="34" charset="0"/>
              <a:cs typeface="Arial" panose="020B0604020202020204" pitchFamily="34" charset="0"/>
            </a:endParaRPr>
          </a:p>
          <a:p>
            <a:pPr lvl="0" algn="just"/>
            <a:r>
              <a:rPr lang="en-US" sz="2000" dirty="0" smtClean="0">
                <a:latin typeface="Arial" panose="020B0604020202020204" pitchFamily="34" charset="0"/>
                <a:cs typeface="Arial" panose="020B0604020202020204" pitchFamily="34" charset="0"/>
              </a:rPr>
              <a:t>A few doctoral studies were conducted on the effects of Bangladesh Radio and TV </a:t>
            </a:r>
            <a:r>
              <a:rPr lang="en-US" sz="2000" dirty="0" err="1" smtClean="0">
                <a:latin typeface="Arial" panose="020B0604020202020204" pitchFamily="34" charset="0"/>
                <a:cs typeface="Arial" panose="020B0604020202020204" pitchFamily="34" charset="0"/>
              </a:rPr>
              <a:t>programmes</a:t>
            </a:r>
            <a:r>
              <a:rPr lang="en-US" sz="2000" dirty="0" smtClean="0">
                <a:latin typeface="Arial" panose="020B0604020202020204" pitchFamily="34" charset="0"/>
                <a:cs typeface="Arial" panose="020B0604020202020204" pitchFamily="34" charset="0"/>
              </a:rPr>
              <a:t> </a:t>
            </a:r>
            <a:endParaRPr lang="en-US" sz="2000" dirty="0" smtClean="0">
              <a:latin typeface="Arial" panose="020B0604020202020204" pitchFamily="34" charset="0"/>
              <a:cs typeface="Arial" panose="020B0604020202020204" pitchFamily="34" charset="0"/>
            </a:endParaRPr>
          </a:p>
        </p:txBody>
      </p:sp>
      <p:sp>
        <p:nvSpPr>
          <p:cNvPr id="3" name="Title 2"/>
          <p:cNvSpPr>
            <a:spLocks noGrp="1"/>
          </p:cNvSpPr>
          <p:nvPr>
            <p:ph type="title"/>
          </p:nvPr>
        </p:nvSpPr>
        <p:spPr/>
        <p:txBody>
          <a:bodyPr>
            <a:normAutofit/>
          </a:bodyPr>
          <a:lstStyle/>
          <a:p>
            <a:pPr lvl="0" algn="ctr"/>
            <a:r>
              <a:rPr sz="2800" b="1" dirty="0" smtClean="0">
                <a:solidFill>
                  <a:schemeClr val="tx1"/>
                </a:solidFill>
                <a:latin typeface="Arial" panose="020B0604020202020204" pitchFamily="34" charset="0"/>
                <a:cs typeface="Arial" panose="020B0604020202020204" pitchFamily="34" charset="0"/>
              </a:rPr>
              <a:t>Context of Communication Research </a:t>
            </a:r>
            <a:endParaRPr sz="28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20942727"/>
      </p:ext>
    </p:extLst>
  </p:cSld>
  <p:clrMapOvr>
    <a:masterClrMapping/>
  </p:clrMapOvr>
  <p:transition spd="slow">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lvl="0" algn="just">
              <a:buFont typeface="Wingdings" pitchFamily="2" charset="2"/>
              <a:buChar char="Ø"/>
            </a:pPr>
            <a:r>
              <a:rPr lang="en-US" sz="2000" dirty="0" smtClean="0">
                <a:latin typeface="Arial" panose="020B0604020202020204" pitchFamily="34" charset="0"/>
                <a:cs typeface="Arial" panose="020B0604020202020204" pitchFamily="34" charset="0"/>
              </a:rPr>
              <a:t>Up to </a:t>
            </a:r>
            <a:r>
              <a:rPr lang="en-US" sz="2000" dirty="0" smtClean="0">
                <a:latin typeface="Arial" panose="020B0604020202020204" pitchFamily="34" charset="0"/>
                <a:cs typeface="Arial" panose="020B0604020202020204" pitchFamily="34" charset="0"/>
              </a:rPr>
              <a:t>1990s, the print media were the dominant actors with only two state-run Broadcast media </a:t>
            </a:r>
          </a:p>
          <a:p>
            <a:pPr lvl="0" algn="just">
              <a:buFont typeface="Wingdings" pitchFamily="2" charset="2"/>
              <a:buChar char="Ø"/>
            </a:pPr>
            <a:endParaRPr lang="en-US" sz="2000" dirty="0" smtClean="0">
              <a:latin typeface="Arial" panose="020B0604020202020204" pitchFamily="34" charset="0"/>
              <a:cs typeface="Arial" panose="020B0604020202020204" pitchFamily="34" charset="0"/>
            </a:endParaRPr>
          </a:p>
          <a:p>
            <a:pPr lvl="0" algn="just">
              <a:buFont typeface="Wingdings" pitchFamily="2" charset="2"/>
              <a:buChar char="Ø"/>
            </a:pPr>
            <a:r>
              <a:rPr lang="en-US" sz="2000" dirty="0" smtClean="0">
                <a:latin typeface="Arial" panose="020B0604020202020204" pitchFamily="34" charset="0"/>
                <a:cs typeface="Arial" panose="020B0604020202020204" pitchFamily="34" charset="0"/>
              </a:rPr>
              <a:t>Expansion of </a:t>
            </a:r>
            <a:r>
              <a:rPr lang="en-US" sz="2000" dirty="0" smtClean="0">
                <a:latin typeface="Arial" panose="020B0604020202020204" pitchFamily="34" charset="0"/>
                <a:cs typeface="Arial" panose="020B0604020202020204" pitchFamily="34" charset="0"/>
              </a:rPr>
              <a:t>TV channels and also the print media began since 1999 permitting a private TV channel to go on </a:t>
            </a:r>
            <a:r>
              <a:rPr lang="en-US" sz="2000" dirty="0" smtClean="0">
                <a:latin typeface="Arial" panose="020B0604020202020204" pitchFamily="34" charset="0"/>
                <a:cs typeface="Arial" panose="020B0604020202020204" pitchFamily="34" charset="0"/>
              </a:rPr>
              <a:t>air</a:t>
            </a:r>
          </a:p>
          <a:p>
            <a:pPr marL="0" lvl="0" indent="0" algn="just">
              <a:buNone/>
            </a:pPr>
            <a:endParaRPr lang="en-US" sz="2000" dirty="0" smtClean="0">
              <a:latin typeface="Arial" panose="020B0604020202020204" pitchFamily="34" charset="0"/>
              <a:cs typeface="Arial" panose="020B0604020202020204" pitchFamily="34" charset="0"/>
            </a:endParaRPr>
          </a:p>
          <a:p>
            <a:pPr lvl="0" algn="just">
              <a:buFont typeface="Wingdings" pitchFamily="2" charset="2"/>
              <a:buChar char="Ø"/>
            </a:pPr>
            <a:r>
              <a:rPr lang="en-US" sz="2000" dirty="0" smtClean="0">
                <a:latin typeface="Arial" panose="020B0604020202020204" pitchFamily="34" charset="0"/>
                <a:cs typeface="Arial" panose="020B0604020202020204" pitchFamily="34" charset="0"/>
              </a:rPr>
              <a:t>At present 41 channels are registered with the Ministry of </a:t>
            </a:r>
            <a:r>
              <a:rPr lang="en-US" sz="2000" dirty="0" smtClean="0">
                <a:latin typeface="Arial" panose="020B0604020202020204" pitchFamily="34" charset="0"/>
                <a:cs typeface="Arial" panose="020B0604020202020204" pitchFamily="34" charset="0"/>
              </a:rPr>
              <a:t>Information</a:t>
            </a:r>
          </a:p>
          <a:p>
            <a:pPr marL="0" lvl="0" indent="0" algn="just">
              <a:buNone/>
            </a:pPr>
            <a:endParaRPr lang="en-US" sz="2000" dirty="0" smtClean="0">
              <a:latin typeface="Arial" panose="020B0604020202020204" pitchFamily="34" charset="0"/>
              <a:cs typeface="Arial" panose="020B0604020202020204" pitchFamily="34" charset="0"/>
            </a:endParaRPr>
          </a:p>
          <a:p>
            <a:pPr lvl="0" algn="just">
              <a:buFont typeface="Wingdings" pitchFamily="2" charset="2"/>
              <a:buChar char="Ø"/>
            </a:pPr>
            <a:r>
              <a:rPr lang="en-US" sz="2000" dirty="0" smtClean="0">
                <a:latin typeface="Arial" panose="020B0604020202020204" pitchFamily="34" charset="0"/>
                <a:cs typeface="Arial" panose="020B0604020202020204" pitchFamily="34" charset="0"/>
              </a:rPr>
              <a:t>More than </a:t>
            </a:r>
            <a:r>
              <a:rPr lang="en-US" sz="2000" dirty="0" smtClean="0">
                <a:latin typeface="Arial" panose="020B0604020202020204" pitchFamily="34" charset="0"/>
                <a:cs typeface="Arial" panose="020B0604020202020204" pitchFamily="34" charset="0"/>
              </a:rPr>
              <a:t>350 registered daily newspapers, </a:t>
            </a:r>
            <a:r>
              <a:rPr lang="en-US" sz="2000" dirty="0" smtClean="0">
                <a:latin typeface="Arial" panose="020B0604020202020204" pitchFamily="34" charset="0"/>
                <a:cs typeface="Arial" panose="020B0604020202020204" pitchFamily="34" charset="0"/>
              </a:rPr>
              <a:t>dozens of weekly </a:t>
            </a:r>
            <a:r>
              <a:rPr lang="en-US" sz="2000" dirty="0" smtClean="0">
                <a:latin typeface="Arial" panose="020B0604020202020204" pitchFamily="34" charset="0"/>
                <a:cs typeface="Arial" panose="020B0604020202020204" pitchFamily="34" charset="0"/>
              </a:rPr>
              <a:t>magazines</a:t>
            </a:r>
          </a:p>
          <a:p>
            <a:pPr marL="0" lvl="0" indent="0" algn="just">
              <a:buNone/>
            </a:pPr>
            <a:endParaRPr lang="en-US" sz="2000" dirty="0" smtClean="0">
              <a:latin typeface="Arial" panose="020B0604020202020204" pitchFamily="34" charset="0"/>
              <a:cs typeface="Arial" panose="020B0604020202020204" pitchFamily="34" charset="0"/>
            </a:endParaRPr>
          </a:p>
          <a:p>
            <a:pPr lvl="0" algn="just">
              <a:buFont typeface="Wingdings" pitchFamily="2" charset="2"/>
              <a:buChar char="Ø"/>
            </a:pPr>
            <a:r>
              <a:rPr lang="en-US" sz="2000" dirty="0" smtClean="0">
                <a:latin typeface="Arial" panose="020B0604020202020204" pitchFamily="34" charset="0"/>
                <a:cs typeface="Arial" panose="020B0604020202020204" pitchFamily="34" charset="0"/>
              </a:rPr>
              <a:t>12 FM </a:t>
            </a:r>
            <a:r>
              <a:rPr lang="en-US" sz="2000" dirty="0" smtClean="0">
                <a:latin typeface="Arial" panose="020B0604020202020204" pitchFamily="34" charset="0"/>
                <a:cs typeface="Arial" panose="020B0604020202020204" pitchFamily="34" charset="0"/>
              </a:rPr>
              <a:t>radio channels, 14 Community radio </a:t>
            </a:r>
            <a:r>
              <a:rPr lang="en-US" sz="2000" dirty="0" smtClean="0">
                <a:latin typeface="Arial" panose="020B0604020202020204" pitchFamily="34" charset="0"/>
                <a:cs typeface="Arial" panose="020B0604020202020204" pitchFamily="34" charset="0"/>
              </a:rPr>
              <a:t>stations</a:t>
            </a:r>
          </a:p>
          <a:p>
            <a:pPr marL="0" lvl="0" indent="0" algn="just">
              <a:buNone/>
            </a:pPr>
            <a:endParaRPr lang="en-US" sz="2000" dirty="0" smtClean="0">
              <a:latin typeface="Arial" panose="020B0604020202020204" pitchFamily="34" charset="0"/>
              <a:cs typeface="Arial" panose="020B0604020202020204" pitchFamily="34" charset="0"/>
            </a:endParaRPr>
          </a:p>
          <a:p>
            <a:pPr lvl="0" algn="just">
              <a:buFont typeface="Wingdings" pitchFamily="2" charset="2"/>
              <a:buChar char="Ø"/>
            </a:pPr>
            <a:r>
              <a:rPr lang="en-US" sz="2000" dirty="0" smtClean="0">
                <a:latin typeface="Arial" panose="020B0604020202020204" pitchFamily="34" charset="0"/>
                <a:cs typeface="Arial" panose="020B0604020202020204" pitchFamily="34" charset="0"/>
              </a:rPr>
              <a:t>Several thousands online media </a:t>
            </a:r>
            <a:endParaRPr lang="en-US" sz="2000" dirty="0" smtClean="0">
              <a:latin typeface="Arial" panose="020B0604020202020204" pitchFamily="34" charset="0"/>
              <a:cs typeface="Arial" panose="020B0604020202020204" pitchFamily="34" charset="0"/>
            </a:endParaRPr>
          </a:p>
          <a:p>
            <a:pPr marL="0" lvl="0" indent="0" algn="just">
              <a:buNone/>
            </a:pPr>
            <a:endParaRPr lang="en-US" sz="2000" dirty="0" smtClean="0">
              <a:latin typeface="Arial" panose="020B0604020202020204" pitchFamily="34" charset="0"/>
              <a:cs typeface="Arial" panose="020B0604020202020204" pitchFamily="34" charset="0"/>
            </a:endParaRPr>
          </a:p>
          <a:p>
            <a:pPr lvl="0" algn="just">
              <a:buFont typeface="Wingdings" pitchFamily="2" charset="2"/>
              <a:buChar char="Ø"/>
            </a:pPr>
            <a:r>
              <a:rPr lang="en-US" sz="2000" dirty="0" smtClean="0">
                <a:latin typeface="Arial" panose="020B0604020202020204" pitchFamily="34" charset="0"/>
                <a:cs typeface="Arial" panose="020B0604020202020204" pitchFamily="34" charset="0"/>
              </a:rPr>
              <a:t>Films are still popular </a:t>
            </a:r>
            <a:endParaRPr lang="en-US" sz="2000" dirty="0" smtClean="0">
              <a:latin typeface="Arial" panose="020B0604020202020204" pitchFamily="34" charset="0"/>
              <a:cs typeface="Arial" panose="020B0604020202020204" pitchFamily="34" charset="0"/>
            </a:endParaRPr>
          </a:p>
          <a:p>
            <a:pPr lvl="0">
              <a:buNone/>
            </a:pPr>
            <a:endParaRPr lang="en-US" dirty="0" smtClean="0">
              <a:latin typeface="Times New Roman" pitchFamily="18" charset="0"/>
              <a:cs typeface="Times New Roman" pitchFamily="18" charset="0"/>
            </a:endParaRPr>
          </a:p>
          <a:p>
            <a:pPr lvl="0">
              <a:buNone/>
            </a:pPr>
            <a:endParaRPr lang="en-US" dirty="0" smtClean="0">
              <a:latin typeface="Times New Roman" pitchFamily="18" charset="0"/>
              <a:cs typeface="Times New Roman" pitchFamily="18" charset="0"/>
            </a:endParaRPr>
          </a:p>
          <a:p>
            <a:pPr lvl="0">
              <a:buNone/>
            </a:pPr>
            <a:endParaRPr lang="en-US" dirty="0" smtClean="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pPr algn="ctr"/>
            <a:r>
              <a:rPr sz="2400" b="1" dirty="0" smtClean="0">
                <a:solidFill>
                  <a:schemeClr val="tx1"/>
                </a:solidFill>
                <a:latin typeface="Arial" panose="020B0604020202020204" pitchFamily="34" charset="0"/>
                <a:cs typeface="Arial" panose="020B0604020202020204" pitchFamily="34" charset="0"/>
              </a:rPr>
              <a:t>Mass Media Scenario in Bangladesh</a:t>
            </a:r>
            <a:br>
              <a:rPr sz="2400" b="1" dirty="0" smtClean="0">
                <a:solidFill>
                  <a:schemeClr val="tx1"/>
                </a:solidFill>
                <a:latin typeface="Arial" panose="020B0604020202020204" pitchFamily="34" charset="0"/>
                <a:cs typeface="Arial" panose="020B0604020202020204" pitchFamily="34" charset="0"/>
              </a:rPr>
            </a:br>
            <a:endParaRPr lang="en-US" sz="24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20942727"/>
      </p:ext>
    </p:extLst>
  </p:cSld>
  <p:clrMapOvr>
    <a:masterClrMapping/>
  </p:clrMapOvr>
  <p:transition spd="slow">
    <p:cover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marL="0" indent="0" algn="just">
              <a:buNone/>
            </a:pPr>
            <a:r>
              <a:rPr lang="en-US" sz="1900" dirty="0" smtClean="0">
                <a:latin typeface="Arial" panose="020B0604020202020204" pitchFamily="34" charset="0"/>
                <a:cs typeface="Arial" panose="020B0604020202020204" pitchFamily="34" charset="0"/>
              </a:rPr>
              <a:t>Research has not emerged as an institutional culture in the field of human communication, media and development except some rigorous and useful studies conducted by some serious academics like Professor Dr. </a:t>
            </a:r>
            <a:r>
              <a:rPr lang="en-US" sz="1900" dirty="0" err="1" smtClean="0">
                <a:latin typeface="Arial" panose="020B0604020202020204" pitchFamily="34" charset="0"/>
                <a:cs typeface="Arial" panose="020B0604020202020204" pitchFamily="34" charset="0"/>
              </a:rPr>
              <a:t>Golam</a:t>
            </a:r>
            <a:r>
              <a:rPr lang="en-US" sz="1900" dirty="0" smtClean="0">
                <a:latin typeface="Arial" panose="020B0604020202020204" pitchFamily="34" charset="0"/>
                <a:cs typeface="Arial" panose="020B0604020202020204" pitchFamily="34" charset="0"/>
              </a:rPr>
              <a:t> Rahman, Professor Dr. Abu </a:t>
            </a:r>
            <a:r>
              <a:rPr lang="en-US" sz="1900" dirty="0" err="1">
                <a:latin typeface="Arial" panose="020B0604020202020204" pitchFamily="34" charset="0"/>
                <a:cs typeface="Arial" panose="020B0604020202020204" pitchFamily="34" charset="0"/>
              </a:rPr>
              <a:t>Jafar</a:t>
            </a:r>
            <a:r>
              <a:rPr lang="en-US" sz="1900" dirty="0">
                <a:latin typeface="Arial" panose="020B0604020202020204" pitchFamily="34" charset="0"/>
                <a:cs typeface="Arial" panose="020B0604020202020204" pitchFamily="34" charset="0"/>
              </a:rPr>
              <a:t> Md. </a:t>
            </a:r>
            <a:r>
              <a:rPr lang="en-US" sz="1900" dirty="0" err="1">
                <a:latin typeface="Arial" panose="020B0604020202020204" pitchFamily="34" charset="0"/>
                <a:cs typeface="Arial" panose="020B0604020202020204" pitchFamily="34" charset="0"/>
              </a:rPr>
              <a:t>Shafiul</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Alam</a:t>
            </a:r>
            <a:r>
              <a:rPr lang="en-US" sz="1900" dirty="0">
                <a:latin typeface="Arial" panose="020B0604020202020204" pitchFamily="34" charset="0"/>
                <a:cs typeface="Arial" panose="020B0604020202020204" pitchFamily="34" charset="0"/>
              </a:rPr>
              <a:t> </a:t>
            </a:r>
            <a:r>
              <a:rPr lang="en-US" sz="1900" dirty="0" err="1" smtClean="0">
                <a:latin typeface="Arial" panose="020B0604020202020204" pitchFamily="34" charset="0"/>
                <a:cs typeface="Arial" panose="020B0604020202020204" pitchFamily="34" charset="0"/>
              </a:rPr>
              <a:t>Bhuiyan</a:t>
            </a:r>
            <a:r>
              <a:rPr lang="en-US" sz="1900" dirty="0" smtClean="0">
                <a:latin typeface="Arial" panose="020B0604020202020204" pitchFamily="34" charset="0"/>
                <a:cs typeface="Arial" panose="020B0604020202020204" pitchFamily="34" charset="0"/>
              </a:rPr>
              <a:t>, Professor </a:t>
            </a:r>
            <a:r>
              <a:rPr lang="en-US" sz="1900" dirty="0" err="1" smtClean="0">
                <a:latin typeface="Arial" panose="020B0604020202020204" pitchFamily="34" charset="0"/>
                <a:cs typeface="Arial" panose="020B0604020202020204" pitchFamily="34" charset="0"/>
              </a:rPr>
              <a:t>Robaet</a:t>
            </a:r>
            <a:r>
              <a:rPr lang="en-US" sz="1900" dirty="0" smtClean="0">
                <a:latin typeface="Arial" panose="020B0604020202020204" pitchFamily="34" charset="0"/>
                <a:cs typeface="Arial" panose="020B0604020202020204" pitchFamily="34" charset="0"/>
              </a:rPr>
              <a:t> </a:t>
            </a:r>
            <a:r>
              <a:rPr lang="en-US" sz="1900" dirty="0" err="1" smtClean="0">
                <a:latin typeface="Arial" panose="020B0604020202020204" pitchFamily="34" charset="0"/>
                <a:cs typeface="Arial" panose="020B0604020202020204" pitchFamily="34" charset="0"/>
              </a:rPr>
              <a:t>Ferdous</a:t>
            </a:r>
            <a:r>
              <a:rPr lang="en-US" sz="1900" dirty="0" smtClean="0">
                <a:latin typeface="Arial" panose="020B0604020202020204" pitchFamily="34" charset="0"/>
                <a:cs typeface="Arial" panose="020B0604020202020204" pitchFamily="34" charset="0"/>
              </a:rPr>
              <a:t>.</a:t>
            </a:r>
          </a:p>
          <a:p>
            <a:pPr marL="0" indent="0" algn="just">
              <a:buNone/>
            </a:pPr>
            <a:endParaRPr lang="en-US" sz="1900" dirty="0">
              <a:latin typeface="Arial" panose="020B0604020202020204" pitchFamily="34" charset="0"/>
              <a:cs typeface="Arial" panose="020B0604020202020204" pitchFamily="34" charset="0"/>
            </a:endParaRPr>
          </a:p>
          <a:p>
            <a:pPr algn="just">
              <a:buFont typeface="Wingdings" pitchFamily="2" charset="2"/>
              <a:buChar char="Ø"/>
            </a:pPr>
            <a:r>
              <a:rPr lang="en-US" sz="2000" dirty="0" smtClean="0">
                <a:latin typeface="Arial" panose="020B0604020202020204" pitchFamily="34" charset="0"/>
                <a:cs typeface="Arial" panose="020B0604020202020204" pitchFamily="34" charset="0"/>
              </a:rPr>
              <a:t>Mostly </a:t>
            </a:r>
            <a:r>
              <a:rPr lang="en-US" sz="2000" dirty="0" smtClean="0">
                <a:latin typeface="Arial" panose="020B0604020202020204" pitchFamily="34" charset="0"/>
                <a:cs typeface="Arial" panose="020B0604020202020204" pitchFamily="34" charset="0"/>
              </a:rPr>
              <a:t>limited to Mass Communication and Mass </a:t>
            </a:r>
            <a:r>
              <a:rPr lang="en-US" sz="2000" dirty="0">
                <a:latin typeface="Arial" panose="020B0604020202020204" pitchFamily="34" charset="0"/>
                <a:cs typeface="Arial" panose="020B0604020202020204" pitchFamily="34" charset="0"/>
              </a:rPr>
              <a:t>M</a:t>
            </a:r>
            <a:r>
              <a:rPr lang="en-US" sz="2000" dirty="0" smtClean="0">
                <a:latin typeface="Arial" panose="020B0604020202020204" pitchFamily="34" charset="0"/>
                <a:cs typeface="Arial" panose="020B0604020202020204" pitchFamily="34" charset="0"/>
              </a:rPr>
              <a:t>edia</a:t>
            </a:r>
          </a:p>
          <a:p>
            <a:pPr algn="just">
              <a:buFont typeface="Wingdings" pitchFamily="2" charset="2"/>
              <a:buChar char="Ø"/>
            </a:pPr>
            <a:endParaRPr lang="en-US" sz="2000" dirty="0" smtClean="0">
              <a:latin typeface="Arial" panose="020B0604020202020204" pitchFamily="34" charset="0"/>
              <a:cs typeface="Arial" panose="020B0604020202020204" pitchFamily="34" charset="0"/>
            </a:endParaRPr>
          </a:p>
          <a:p>
            <a:pPr algn="just">
              <a:buFont typeface="Wingdings" pitchFamily="2" charset="2"/>
              <a:buChar char="Ø"/>
            </a:pPr>
            <a:r>
              <a:rPr lang="en-US" sz="2000" dirty="0" smtClean="0">
                <a:latin typeface="Arial" panose="020B0604020202020204" pitchFamily="34" charset="0"/>
                <a:cs typeface="Arial" panose="020B0604020202020204" pitchFamily="34" charset="0"/>
              </a:rPr>
              <a:t>For putting importance on mass media,  mostly content </a:t>
            </a:r>
            <a:r>
              <a:rPr lang="en-US" sz="2000" dirty="0" smtClean="0">
                <a:latin typeface="Arial" panose="020B0604020202020204" pitchFamily="34" charset="0"/>
                <a:cs typeface="Arial" panose="020B0604020202020204" pitchFamily="34" charset="0"/>
              </a:rPr>
              <a:t>analysis</a:t>
            </a:r>
          </a:p>
          <a:p>
            <a:pPr marL="0" indent="0" algn="just">
              <a:buNone/>
            </a:pPr>
            <a:endParaRPr lang="en-US" sz="2000" dirty="0" smtClean="0">
              <a:latin typeface="Arial" panose="020B0604020202020204" pitchFamily="34" charset="0"/>
              <a:cs typeface="Arial" panose="020B0604020202020204" pitchFamily="34" charset="0"/>
            </a:endParaRPr>
          </a:p>
          <a:p>
            <a:pPr algn="just">
              <a:buFont typeface="Wingdings" pitchFamily="2" charset="2"/>
              <a:buChar char="Ø"/>
            </a:pPr>
            <a:r>
              <a:rPr lang="en-US" sz="2000" dirty="0" smtClean="0">
                <a:latin typeface="Arial" panose="020B0604020202020204" pitchFamily="34" charset="0"/>
                <a:cs typeface="Arial" panose="020B0604020202020204" pitchFamily="34" charset="0"/>
              </a:rPr>
              <a:t>A </a:t>
            </a:r>
            <a:r>
              <a:rPr lang="en-US" sz="2000" dirty="0" smtClean="0">
                <a:latin typeface="Arial" panose="020B0604020202020204" pitchFamily="34" charset="0"/>
                <a:cs typeface="Arial" panose="020B0604020202020204" pitchFamily="34" charset="0"/>
              </a:rPr>
              <a:t>few audience </a:t>
            </a:r>
            <a:r>
              <a:rPr lang="en-US" sz="2000" dirty="0" smtClean="0">
                <a:latin typeface="Arial" panose="020B0604020202020204" pitchFamily="34" charset="0"/>
                <a:cs typeface="Arial" panose="020B0604020202020204" pitchFamily="34" charset="0"/>
              </a:rPr>
              <a:t>surveys</a:t>
            </a:r>
          </a:p>
          <a:p>
            <a:pPr marL="0" indent="0" algn="just">
              <a:buNone/>
            </a:pPr>
            <a:endParaRPr lang="en-US" sz="2000" dirty="0" smtClean="0">
              <a:latin typeface="Arial" panose="020B0604020202020204" pitchFamily="34" charset="0"/>
              <a:cs typeface="Arial" panose="020B0604020202020204" pitchFamily="34" charset="0"/>
            </a:endParaRPr>
          </a:p>
          <a:p>
            <a:pPr algn="just">
              <a:buFont typeface="Wingdings" pitchFamily="2" charset="2"/>
              <a:buChar char="Ø"/>
            </a:pPr>
            <a:r>
              <a:rPr lang="en-US" sz="2000" dirty="0" smtClean="0">
                <a:latin typeface="Arial" panose="020B0604020202020204" pitchFamily="34" charset="0"/>
                <a:cs typeface="Arial" panose="020B0604020202020204" pitchFamily="34" charset="0"/>
              </a:rPr>
              <a:t>Effects </a:t>
            </a:r>
            <a:r>
              <a:rPr lang="en-US" sz="2000" dirty="0" smtClean="0">
                <a:latin typeface="Arial" panose="020B0604020202020204" pitchFamily="34" charset="0"/>
                <a:cs typeface="Arial" panose="020B0604020202020204" pitchFamily="34" charset="0"/>
              </a:rPr>
              <a:t>of </a:t>
            </a:r>
            <a:r>
              <a:rPr lang="en-US" sz="2000" dirty="0" smtClean="0">
                <a:latin typeface="Arial" panose="020B0604020202020204" pitchFamily="34" charset="0"/>
                <a:cs typeface="Arial" panose="020B0604020202020204" pitchFamily="34" charset="0"/>
              </a:rPr>
              <a:t>media </a:t>
            </a:r>
            <a:r>
              <a:rPr lang="en-US" sz="2000" dirty="0" err="1" smtClean="0">
                <a:latin typeface="Arial" panose="020B0604020202020204" pitchFamily="34" charset="0"/>
                <a:cs typeface="Arial" panose="020B0604020202020204" pitchFamily="34" charset="0"/>
              </a:rPr>
              <a:t>programmes</a:t>
            </a:r>
            <a:r>
              <a:rPr lang="en-US" sz="2000" dirty="0" smtClean="0">
                <a:latin typeface="Arial" panose="020B0604020202020204" pitchFamily="34" charset="0"/>
                <a:cs typeface="Arial" panose="020B0604020202020204" pitchFamily="34" charset="0"/>
              </a:rPr>
              <a:t> are </a:t>
            </a:r>
            <a:r>
              <a:rPr lang="en-US" sz="2000" dirty="0" smtClean="0">
                <a:latin typeface="Arial" panose="020B0604020202020204" pitchFamily="34" charset="0"/>
                <a:cs typeface="Arial" panose="020B0604020202020204" pitchFamily="34" charset="0"/>
              </a:rPr>
              <a:t>carried out especially on women and the children  </a:t>
            </a:r>
            <a:endParaRPr lang="en-US" sz="2000" dirty="0" smtClean="0">
              <a:latin typeface="Arial" panose="020B0604020202020204" pitchFamily="34" charset="0"/>
              <a:cs typeface="Arial" panose="020B0604020202020204" pitchFamily="34" charset="0"/>
            </a:endParaRPr>
          </a:p>
          <a:p>
            <a:pPr marL="0" indent="0" algn="just">
              <a:buNone/>
            </a:pPr>
            <a:endParaRPr lang="en-US" sz="2000" dirty="0" smtClean="0">
              <a:latin typeface="Arial" panose="020B0604020202020204" pitchFamily="34" charset="0"/>
              <a:cs typeface="Arial" panose="020B0604020202020204" pitchFamily="34" charset="0"/>
            </a:endParaRPr>
          </a:p>
          <a:p>
            <a:pPr algn="just">
              <a:buFont typeface="Wingdings" pitchFamily="2" charset="2"/>
              <a:buChar char="Ø"/>
            </a:pPr>
            <a:r>
              <a:rPr lang="en-US" sz="2000" dirty="0" smtClean="0">
                <a:latin typeface="Arial" panose="020B0604020202020204" pitchFamily="34" charset="0"/>
                <a:cs typeface="Arial" panose="020B0604020202020204" pitchFamily="34" charset="0"/>
              </a:rPr>
              <a:t>Intra-personal</a:t>
            </a:r>
            <a:r>
              <a:rPr lang="en-US" sz="2000" dirty="0" smtClean="0">
                <a:latin typeface="Arial" panose="020B0604020202020204" pitchFamily="34" charset="0"/>
                <a:cs typeface="Arial" panose="020B0604020202020204" pitchFamily="34" charset="0"/>
              </a:rPr>
              <a:t>, interpersonal and public communication are mostly out of focus</a:t>
            </a:r>
          </a:p>
          <a:p>
            <a:pPr>
              <a:buFont typeface="Wingdings" pitchFamily="2" charset="2"/>
              <a:buChar char="Ø"/>
            </a:pP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pPr lvl="0" algn="ctr"/>
            <a:r>
              <a:rPr sz="2400" b="1" dirty="0" smtClean="0">
                <a:solidFill>
                  <a:schemeClr val="tx1"/>
                </a:solidFill>
                <a:latin typeface="Arial" panose="020B0604020202020204" pitchFamily="34" charset="0"/>
                <a:cs typeface="Arial" panose="020B0604020202020204" pitchFamily="34" charset="0"/>
              </a:rPr>
              <a:t>Nature of Communication </a:t>
            </a:r>
            <a:r>
              <a:rPr sz="2400" b="1" dirty="0" smtClean="0">
                <a:solidFill>
                  <a:schemeClr val="tx1"/>
                </a:solidFill>
                <a:latin typeface="Arial" panose="020B0604020202020204" pitchFamily="34" charset="0"/>
                <a:cs typeface="Arial" panose="020B0604020202020204" pitchFamily="34" charset="0"/>
              </a:rPr>
              <a:t>Research </a:t>
            </a:r>
            <a:r>
              <a:rPr sz="2400" b="1" dirty="0" smtClean="0">
                <a:solidFill>
                  <a:schemeClr val="tx1"/>
                </a:solidFill>
                <a:latin typeface="Arial" panose="020B0604020202020204" pitchFamily="34" charset="0"/>
                <a:cs typeface="Arial" panose="020B0604020202020204" pitchFamily="34" charset="0"/>
              </a:rPr>
              <a:t>in Bangladesh  </a:t>
            </a:r>
            <a:endParaRPr lang="en-US" sz="24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20942727"/>
      </p:ext>
    </p:extLst>
  </p:cSld>
  <p:clrMapOvr>
    <a:masterClrMapping/>
  </p:clrMapOvr>
  <p:transition spd="slow">
    <p:cover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229600" cy="4495800"/>
          </a:xfrm>
        </p:spPr>
        <p:txBody>
          <a:bodyPr>
            <a:normAutofit/>
          </a:bodyPr>
          <a:lstStyle/>
          <a:p>
            <a:pPr algn="just">
              <a:buFont typeface="Wingdings" pitchFamily="2" charset="2"/>
              <a:buChar char="Ø"/>
            </a:pPr>
            <a:r>
              <a:rPr lang="en-US" sz="2000" dirty="0" smtClean="0">
                <a:latin typeface="Arial" panose="020B0604020202020204" pitchFamily="34" charset="0"/>
                <a:cs typeface="Arial" panose="020B0604020202020204" pitchFamily="34" charset="0"/>
              </a:rPr>
              <a:t>University </a:t>
            </a:r>
            <a:r>
              <a:rPr lang="en-US" sz="2000" dirty="0" smtClean="0">
                <a:latin typeface="Arial" panose="020B0604020202020204" pitchFamily="34" charset="0"/>
                <a:cs typeface="Arial" panose="020B0604020202020204" pitchFamily="34" charset="0"/>
              </a:rPr>
              <a:t>faculties conduct researches for academic purposes mostly based on secondary data, content analysis and desk review</a:t>
            </a:r>
          </a:p>
          <a:p>
            <a:pPr algn="just">
              <a:buFont typeface="Wingdings" pitchFamily="2" charset="2"/>
              <a:buChar char="Ø"/>
            </a:pPr>
            <a:r>
              <a:rPr lang="en-US" sz="2000" dirty="0" smtClean="0">
                <a:latin typeface="Arial" panose="020B0604020202020204" pitchFamily="34" charset="0"/>
                <a:cs typeface="Arial" panose="020B0604020202020204" pitchFamily="34" charset="0"/>
              </a:rPr>
              <a:t>News media and NGOs  sometimes conduct audience survey to serve their project-based purposes, formulated communication strategies on health communication  </a:t>
            </a:r>
          </a:p>
          <a:p>
            <a:pPr algn="just">
              <a:buFont typeface="Wingdings" pitchFamily="2" charset="2"/>
              <a:buChar char="Ø"/>
            </a:pPr>
            <a:r>
              <a:rPr lang="en-US" sz="2000" dirty="0" smtClean="0">
                <a:latin typeface="Arial" panose="020B0604020202020204" pitchFamily="34" charset="0"/>
                <a:cs typeface="Arial" panose="020B0604020202020204" pitchFamily="34" charset="0"/>
              </a:rPr>
              <a:t>The universities and Institutes like PIB, NIMC are not equally serious about research works</a:t>
            </a:r>
          </a:p>
          <a:p>
            <a:pPr algn="just">
              <a:buFont typeface="Wingdings" pitchFamily="2" charset="2"/>
              <a:buChar char="Ø"/>
            </a:pPr>
            <a:r>
              <a:rPr lang="en-US" sz="2000" dirty="0" smtClean="0">
                <a:latin typeface="Arial" panose="020B0604020202020204" pitchFamily="34" charset="0"/>
                <a:cs typeface="Arial" panose="020B0604020202020204" pitchFamily="34" charset="0"/>
              </a:rPr>
              <a:t>The news media sometimes do market survey, newspaper circulation,  TV rating performance   </a:t>
            </a:r>
          </a:p>
          <a:p>
            <a:pPr algn="just">
              <a:buFont typeface="Wingdings" pitchFamily="2" charset="2"/>
              <a:buChar char="Ø"/>
            </a:pPr>
            <a:r>
              <a:rPr lang="en-US" sz="2000" dirty="0" smtClean="0">
                <a:latin typeface="Arial" panose="020B0604020202020204" pitchFamily="34" charset="0"/>
                <a:cs typeface="Arial" panose="020B0604020202020204" pitchFamily="34" charset="0"/>
              </a:rPr>
              <a:t>In-depth communication </a:t>
            </a:r>
            <a:r>
              <a:rPr lang="en-US" sz="2000" dirty="0" smtClean="0">
                <a:latin typeface="Arial" panose="020B0604020202020204" pitchFamily="34" charset="0"/>
                <a:cs typeface="Arial" panose="020B0604020202020204" pitchFamily="34" charset="0"/>
              </a:rPr>
              <a:t>researches accommodating multiple methods are </a:t>
            </a:r>
            <a:r>
              <a:rPr lang="en-US" sz="2000" dirty="0" smtClean="0">
                <a:latin typeface="Arial" panose="020B0604020202020204" pitchFamily="34" charset="0"/>
                <a:cs typeface="Arial" panose="020B0604020202020204" pitchFamily="34" charset="0"/>
              </a:rPr>
              <a:t>absent in many cases </a:t>
            </a:r>
            <a:endParaRPr lang="en-US" sz="2000" dirty="0" smtClean="0">
              <a:latin typeface="Arial" panose="020B0604020202020204" pitchFamily="34" charset="0"/>
              <a:cs typeface="Arial" panose="020B0604020202020204" pitchFamily="34"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pPr lvl="0" algn="ctr"/>
            <a:r>
              <a:rPr sz="2400" b="1" dirty="0" smtClean="0">
                <a:solidFill>
                  <a:schemeClr val="tx1"/>
                </a:solidFill>
                <a:latin typeface="Arial" panose="020B0604020202020204" pitchFamily="34" charset="0"/>
                <a:cs typeface="Arial" panose="020B0604020202020204" pitchFamily="34" charset="0"/>
              </a:rPr>
              <a:t>Nature</a:t>
            </a:r>
            <a:r>
              <a:rPr lang="en-US" sz="2400" b="1" dirty="0" smtClean="0">
                <a:solidFill>
                  <a:schemeClr val="tx1"/>
                </a:solidFill>
                <a:latin typeface="Arial" panose="020B0604020202020204" pitchFamily="34" charset="0"/>
                <a:cs typeface="Arial" panose="020B0604020202020204" pitchFamily="34" charset="0"/>
              </a:rPr>
              <a:t>….</a:t>
            </a:r>
            <a:endParaRPr lang="en-US" sz="2400" dirty="0">
              <a:solidFill>
                <a:schemeClr val="tx1"/>
              </a:solidFill>
              <a:latin typeface="Arial" panose="020B0604020202020204" pitchFamily="34" charset="0"/>
              <a:cs typeface="Arial" panose="020B0604020202020204" pitchFamily="34" charset="0"/>
            </a:endParaRPr>
          </a:p>
        </p:txBody>
      </p:sp>
    </p:spTree>
  </p:cSld>
  <p:clrMapOvr>
    <a:masterClrMapping/>
  </p:clrMapOvr>
  <p:transition>
    <p:cover dir="l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lgn="just"/>
            <a:r>
              <a:rPr lang="en-US" sz="2000" dirty="0" smtClean="0">
                <a:latin typeface="Arial" panose="020B0604020202020204" pitchFamily="34" charset="0"/>
                <a:cs typeface="Arial" panose="020B0604020202020204" pitchFamily="34" charset="0"/>
              </a:rPr>
              <a:t>Most of the researches </a:t>
            </a:r>
            <a:r>
              <a:rPr lang="en-US" sz="2000" dirty="0" smtClean="0">
                <a:latin typeface="Arial" panose="020B0604020202020204" pitchFamily="34" charset="0"/>
                <a:cs typeface="Arial" panose="020B0604020202020204" pitchFamily="34" charset="0"/>
              </a:rPr>
              <a:t>cannot</a:t>
            </a:r>
            <a:r>
              <a:rPr lang="en-US" sz="2000" dirty="0" smtClean="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contribute </a:t>
            </a:r>
            <a:r>
              <a:rPr lang="en-US" sz="2000" dirty="0" smtClean="0">
                <a:latin typeface="Arial" panose="020B0604020202020204" pitchFamily="34" charset="0"/>
                <a:cs typeface="Arial" panose="020B0604020202020204" pitchFamily="34" charset="0"/>
              </a:rPr>
              <a:t>properly to </a:t>
            </a:r>
            <a:r>
              <a:rPr lang="en-US" sz="2000" dirty="0" smtClean="0">
                <a:latin typeface="Arial" panose="020B0604020202020204" pitchFamily="34" charset="0"/>
                <a:cs typeface="Arial" panose="020B0604020202020204" pitchFamily="34" charset="0"/>
              </a:rPr>
              <a:t>knowledge generation and dissemination  since the researches are mostly conducted  to serve the purpose of the researchers, where the greater community </a:t>
            </a:r>
            <a:r>
              <a:rPr lang="en-US" sz="2000" dirty="0" smtClean="0">
                <a:latin typeface="Arial" panose="020B0604020202020204" pitchFamily="34" charset="0"/>
                <a:cs typeface="Arial" panose="020B0604020202020204" pitchFamily="34" charset="0"/>
              </a:rPr>
              <a:t>needs and interests </a:t>
            </a:r>
            <a:r>
              <a:rPr lang="en-US" sz="2000" dirty="0" smtClean="0">
                <a:latin typeface="Arial" panose="020B0604020202020204" pitchFamily="34" charset="0"/>
                <a:cs typeface="Arial" panose="020B0604020202020204" pitchFamily="34" charset="0"/>
              </a:rPr>
              <a:t>are not </a:t>
            </a:r>
            <a:r>
              <a:rPr lang="en-US" sz="2000" dirty="0" smtClean="0">
                <a:latin typeface="Arial" panose="020B0604020202020204" pitchFamily="34" charset="0"/>
                <a:cs typeface="Arial" panose="020B0604020202020204" pitchFamily="34" charset="0"/>
              </a:rPr>
              <a:t>reflected</a:t>
            </a:r>
          </a:p>
          <a:p>
            <a:pPr marL="0" lvl="0" indent="0" algn="just">
              <a:buNone/>
            </a:pPr>
            <a:endParaRPr lang="en-US" sz="2000" dirty="0" smtClean="0">
              <a:latin typeface="Arial" panose="020B0604020202020204" pitchFamily="34" charset="0"/>
              <a:cs typeface="Arial" panose="020B0604020202020204" pitchFamily="34" charset="0"/>
            </a:endParaRPr>
          </a:p>
          <a:p>
            <a:pPr algn="just"/>
            <a:r>
              <a:rPr lang="en-US" sz="2000" dirty="0" smtClean="0">
                <a:latin typeface="Arial" panose="020B0604020202020204" pitchFamily="34" charset="0"/>
                <a:cs typeface="Arial" panose="020B0604020202020204" pitchFamily="34" charset="0"/>
              </a:rPr>
              <a:t>Due to lack of primary data, the researches do not usually contain </a:t>
            </a:r>
            <a:r>
              <a:rPr lang="en-US" sz="2000" dirty="0" smtClean="0">
                <a:latin typeface="Arial" panose="020B0604020202020204" pitchFamily="34" charset="0"/>
                <a:cs typeface="Arial" panose="020B0604020202020204" pitchFamily="34" charset="0"/>
              </a:rPr>
              <a:t>comprehensive </a:t>
            </a:r>
            <a:r>
              <a:rPr lang="en-US" sz="2000" dirty="0" smtClean="0">
                <a:latin typeface="Arial" panose="020B0604020202020204" pitchFamily="34" charset="0"/>
                <a:cs typeface="Arial" panose="020B0604020202020204" pitchFamily="34" charset="0"/>
              </a:rPr>
              <a:t>information and analysis on an </a:t>
            </a:r>
            <a:r>
              <a:rPr lang="en-US" sz="2000" dirty="0" smtClean="0">
                <a:latin typeface="Arial" panose="020B0604020202020204" pitchFamily="34" charset="0"/>
                <a:cs typeface="Arial" panose="020B0604020202020204" pitchFamily="34" charset="0"/>
              </a:rPr>
              <a:t>issue, lacking </a:t>
            </a:r>
            <a:r>
              <a:rPr lang="en-US" sz="2000" dirty="0" smtClean="0">
                <a:latin typeface="Arial" panose="020B0604020202020204" pitchFamily="34" charset="0"/>
                <a:cs typeface="Arial" panose="020B0604020202020204" pitchFamily="34" charset="0"/>
              </a:rPr>
              <a:t>of field </a:t>
            </a:r>
            <a:r>
              <a:rPr lang="en-US" sz="2000" dirty="0" smtClean="0">
                <a:latin typeface="Arial" panose="020B0604020202020204" pitchFamily="34" charset="0"/>
                <a:cs typeface="Arial" panose="020B0604020202020204" pitchFamily="34" charset="0"/>
              </a:rPr>
              <a:t>level data</a:t>
            </a:r>
          </a:p>
          <a:p>
            <a:pPr marL="0" indent="0" algn="just">
              <a:buNone/>
            </a:pPr>
            <a:endParaRPr lang="en-US" sz="2000" dirty="0" smtClean="0">
              <a:latin typeface="Arial" panose="020B0604020202020204" pitchFamily="34" charset="0"/>
              <a:cs typeface="Arial" panose="020B0604020202020204" pitchFamily="34" charset="0"/>
            </a:endParaRPr>
          </a:p>
          <a:p>
            <a:pPr algn="just"/>
            <a:r>
              <a:rPr lang="en-US" sz="2000" dirty="0" smtClean="0">
                <a:latin typeface="Arial" panose="020B0604020202020204" pitchFamily="34" charset="0"/>
                <a:cs typeface="Arial" panose="020B0604020202020204" pitchFamily="34" charset="0"/>
              </a:rPr>
              <a:t>Lack of research in interpersonal communication does not offer to understand the human </a:t>
            </a:r>
            <a:r>
              <a:rPr lang="en-US" sz="2000" dirty="0" smtClean="0">
                <a:latin typeface="Arial" panose="020B0604020202020204" pitchFamily="34" charset="0"/>
                <a:cs typeface="Arial" panose="020B0604020202020204" pitchFamily="34" charset="0"/>
              </a:rPr>
              <a:t>relationship </a:t>
            </a:r>
            <a:r>
              <a:rPr lang="en-US" sz="2000" dirty="0" smtClean="0">
                <a:latin typeface="Arial" panose="020B0604020202020204" pitchFamily="34" charset="0"/>
                <a:cs typeface="Arial" panose="020B0604020202020204" pitchFamily="34" charset="0"/>
              </a:rPr>
              <a:t>dynamics, deterioration of  human values and ethics      </a:t>
            </a:r>
          </a:p>
        </p:txBody>
      </p:sp>
      <p:sp>
        <p:nvSpPr>
          <p:cNvPr id="3" name="Title 2"/>
          <p:cNvSpPr>
            <a:spLocks noGrp="1"/>
          </p:cNvSpPr>
          <p:nvPr>
            <p:ph type="title"/>
          </p:nvPr>
        </p:nvSpPr>
        <p:spPr/>
        <p:txBody>
          <a:bodyPr>
            <a:normAutofit/>
          </a:bodyPr>
          <a:lstStyle/>
          <a:p>
            <a:pPr algn="ctr"/>
            <a:r>
              <a:rPr sz="2400" b="1" dirty="0" smtClean="0">
                <a:solidFill>
                  <a:schemeClr val="tx1"/>
                </a:solidFill>
                <a:latin typeface="Arial" panose="020B0604020202020204" pitchFamily="34" charset="0"/>
                <a:cs typeface="Arial" panose="020B0604020202020204" pitchFamily="34" charset="0"/>
              </a:rPr>
              <a:t>Gaps and Options </a:t>
            </a:r>
            <a:r>
              <a:rPr sz="2400" b="1" dirty="0" smtClean="0">
                <a:solidFill>
                  <a:schemeClr val="tx1"/>
                </a:solidFill>
                <a:latin typeface="Arial" panose="020B0604020202020204" pitchFamily="34" charset="0"/>
                <a:cs typeface="Arial" panose="020B0604020202020204" pitchFamily="34" charset="0"/>
              </a:rPr>
              <a:t/>
            </a:r>
            <a:br>
              <a:rPr sz="2400" b="1" dirty="0" smtClean="0">
                <a:solidFill>
                  <a:schemeClr val="tx1"/>
                </a:solidFill>
                <a:latin typeface="Arial" panose="020B0604020202020204" pitchFamily="34" charset="0"/>
                <a:cs typeface="Arial" panose="020B0604020202020204" pitchFamily="34" charset="0"/>
              </a:rPr>
            </a:br>
            <a:endParaRPr lang="en-US" sz="24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20942727"/>
      </p:ext>
    </p:extLst>
  </p:cSld>
  <p:clrMapOvr>
    <a:masterClrMapping/>
  </p:clrMapOvr>
  <p:transition spd="slow">
    <p:pull dir="l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611</TotalTime>
  <Words>703</Words>
  <Application>Microsoft Office PowerPoint</Application>
  <PresentationFormat>On-screen Show (4:3)</PresentationFormat>
  <Paragraphs>112</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Constantia</vt:lpstr>
      <vt:lpstr>Times New Roman</vt:lpstr>
      <vt:lpstr>Wingdings</vt:lpstr>
      <vt:lpstr>Wingdings 2</vt:lpstr>
      <vt:lpstr>Paper</vt:lpstr>
      <vt:lpstr>PowerPoint Presentation</vt:lpstr>
      <vt:lpstr>Objectives</vt:lpstr>
      <vt:lpstr>Levels of Human Communication</vt:lpstr>
      <vt:lpstr>Why is Communication Research ?</vt:lpstr>
      <vt:lpstr>Context of Communication Research </vt:lpstr>
      <vt:lpstr>Mass Media Scenario in Bangladesh </vt:lpstr>
      <vt:lpstr>Nature of Communication Research in Bangladesh  </vt:lpstr>
      <vt:lpstr>Nature….</vt:lpstr>
      <vt:lpstr>Gaps and Options  </vt:lpstr>
      <vt:lpstr>Options </vt:lpstr>
      <vt:lpstr>HOPE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anik</dc:creator>
  <cp:lastModifiedBy>Administrator</cp:lastModifiedBy>
  <cp:revision>175</cp:revision>
  <dcterms:created xsi:type="dcterms:W3CDTF">2006-08-16T00:00:00Z</dcterms:created>
  <dcterms:modified xsi:type="dcterms:W3CDTF">2017-12-05T14:05:32Z</dcterms:modified>
</cp:coreProperties>
</file>