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3"/>
  </p:notesMasterIdLst>
  <p:handoutMasterIdLst>
    <p:handoutMasterId r:id="rId74"/>
  </p:handoutMasterIdLst>
  <p:sldIdLst>
    <p:sldId id="776" r:id="rId2"/>
    <p:sldId id="777" r:id="rId3"/>
    <p:sldId id="450" r:id="rId4"/>
    <p:sldId id="708" r:id="rId5"/>
    <p:sldId id="528" r:id="rId6"/>
    <p:sldId id="709" r:id="rId7"/>
    <p:sldId id="774" r:id="rId8"/>
    <p:sldId id="658" r:id="rId9"/>
    <p:sldId id="710" r:id="rId10"/>
    <p:sldId id="569" r:id="rId11"/>
    <p:sldId id="624" r:id="rId12"/>
    <p:sldId id="530" r:id="rId13"/>
    <p:sldId id="625" r:id="rId14"/>
    <p:sldId id="533" r:id="rId15"/>
    <p:sldId id="659" r:id="rId16"/>
    <p:sldId id="534" r:id="rId17"/>
    <p:sldId id="535" r:id="rId18"/>
    <p:sldId id="571" r:id="rId19"/>
    <p:sldId id="663" r:id="rId20"/>
    <p:sldId id="739" r:id="rId21"/>
    <p:sldId id="666" r:id="rId22"/>
    <p:sldId id="667" r:id="rId23"/>
    <p:sldId id="668" r:id="rId24"/>
    <p:sldId id="669" r:id="rId25"/>
    <p:sldId id="778" r:id="rId26"/>
    <p:sldId id="779" r:id="rId27"/>
    <p:sldId id="673" r:id="rId28"/>
    <p:sldId id="543" r:id="rId29"/>
    <p:sldId id="544" r:id="rId30"/>
    <p:sldId id="597" r:id="rId31"/>
    <p:sldId id="780" r:id="rId32"/>
    <p:sldId id="754" r:id="rId33"/>
    <p:sldId id="755" r:id="rId34"/>
    <p:sldId id="756" r:id="rId35"/>
    <p:sldId id="757" r:id="rId36"/>
    <p:sldId id="758" r:id="rId37"/>
    <p:sldId id="759" r:id="rId38"/>
    <p:sldId id="760" r:id="rId39"/>
    <p:sldId id="762" r:id="rId40"/>
    <p:sldId id="763" r:id="rId41"/>
    <p:sldId id="764" r:id="rId42"/>
    <p:sldId id="765" r:id="rId43"/>
    <p:sldId id="766" r:id="rId44"/>
    <p:sldId id="767" r:id="rId45"/>
    <p:sldId id="768" r:id="rId46"/>
    <p:sldId id="769" r:id="rId47"/>
    <p:sldId id="555" r:id="rId48"/>
    <p:sldId id="572" r:id="rId49"/>
    <p:sldId id="558" r:id="rId50"/>
    <p:sldId id="645" r:id="rId51"/>
    <p:sldId id="646" r:id="rId52"/>
    <p:sldId id="712" r:id="rId53"/>
    <p:sldId id="713" r:id="rId54"/>
    <p:sldId id="714" r:id="rId55"/>
    <p:sldId id="719" r:id="rId56"/>
    <p:sldId id="573" r:id="rId57"/>
    <p:sldId id="695" r:id="rId58"/>
    <p:sldId id="770" r:id="rId59"/>
    <p:sldId id="781" r:id="rId60"/>
    <p:sldId id="782" r:id="rId61"/>
    <p:sldId id="783" r:id="rId62"/>
    <p:sldId id="575" r:id="rId63"/>
    <p:sldId id="697" r:id="rId64"/>
    <p:sldId id="725" r:id="rId65"/>
    <p:sldId id="727" r:id="rId66"/>
    <p:sldId id="773" r:id="rId67"/>
    <p:sldId id="784" r:id="rId68"/>
    <p:sldId id="720" r:id="rId69"/>
    <p:sldId id="721" r:id="rId70"/>
    <p:sldId id="722" r:id="rId71"/>
    <p:sldId id="723" r:id="rId72"/>
  </p:sldIdLst>
  <p:sldSz cx="9144000" cy="6858000" type="screen4x3"/>
  <p:notesSz cx="7004050" cy="9290050"/>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00000"/>
    <a:srgbClr val="FF9900"/>
    <a:srgbClr val="0027A4"/>
    <a:srgbClr val="E6AF00"/>
    <a:srgbClr val="FFFF99"/>
    <a:srgbClr val="0000CC"/>
    <a:srgbClr val="A50021"/>
    <a:srgbClr val="00589A"/>
    <a:srgbClr val="003E6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62" autoAdjust="0"/>
    <p:restoredTop sz="94494" autoAdjust="0"/>
  </p:normalViewPr>
  <p:slideViewPr>
    <p:cSldViewPr>
      <p:cViewPr>
        <p:scale>
          <a:sx n="70" d="100"/>
          <a:sy n="70" d="100"/>
        </p:scale>
        <p:origin x="-312" y="-12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Lst>
  </p:outlineViewPr>
  <p:notesTextViewPr>
    <p:cViewPr>
      <p:scale>
        <a:sx n="100" d="100"/>
        <a:sy n="100" d="100"/>
      </p:scale>
      <p:origin x="0" y="0"/>
    </p:cViewPr>
  </p:notesTextViewPr>
  <p:sorterViewPr>
    <p:cViewPr>
      <p:scale>
        <a:sx n="150" d="100"/>
        <a:sy n="150" d="100"/>
      </p:scale>
      <p:origin x="0" y="15096"/>
    </p:cViewPr>
  </p:sorterViewPr>
  <p:notesViewPr>
    <p:cSldViewPr>
      <p:cViewPr>
        <p:scale>
          <a:sx n="75" d="100"/>
          <a:sy n="75" d="100"/>
        </p:scale>
        <p:origin x="-1776" y="-246"/>
      </p:cViewPr>
      <p:guideLst>
        <p:guide orient="horz" pos="2925"/>
        <p:guide pos="220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13" Type="http://schemas.openxmlformats.org/officeDocument/2006/relationships/slide" Target="slides/slide17.xml"/><Relationship Id="rId18" Type="http://schemas.openxmlformats.org/officeDocument/2006/relationships/slide" Target="slides/slide26.xml"/><Relationship Id="rId26" Type="http://schemas.openxmlformats.org/officeDocument/2006/relationships/slide" Target="slides/slide34.xml"/><Relationship Id="rId39" Type="http://schemas.openxmlformats.org/officeDocument/2006/relationships/slide" Target="slides/slide47.xml"/><Relationship Id="rId3" Type="http://schemas.openxmlformats.org/officeDocument/2006/relationships/slide" Target="slides/slide4.xml"/><Relationship Id="rId21" Type="http://schemas.openxmlformats.org/officeDocument/2006/relationships/slide" Target="slides/slide29.xml"/><Relationship Id="rId34" Type="http://schemas.openxmlformats.org/officeDocument/2006/relationships/slide" Target="slides/slide42.xml"/><Relationship Id="rId42" Type="http://schemas.openxmlformats.org/officeDocument/2006/relationships/slide" Target="slides/slide50.xml"/><Relationship Id="rId47" Type="http://schemas.openxmlformats.org/officeDocument/2006/relationships/slide" Target="slides/slide55.xml"/><Relationship Id="rId50" Type="http://schemas.openxmlformats.org/officeDocument/2006/relationships/slide" Target="slides/slide60.xml"/><Relationship Id="rId7" Type="http://schemas.openxmlformats.org/officeDocument/2006/relationships/slide" Target="slides/slide8.xml"/><Relationship Id="rId12" Type="http://schemas.openxmlformats.org/officeDocument/2006/relationships/slide" Target="slides/slide16.xml"/><Relationship Id="rId17" Type="http://schemas.openxmlformats.org/officeDocument/2006/relationships/slide" Target="slides/slide25.xml"/><Relationship Id="rId25" Type="http://schemas.openxmlformats.org/officeDocument/2006/relationships/slide" Target="slides/slide33.xml"/><Relationship Id="rId33" Type="http://schemas.openxmlformats.org/officeDocument/2006/relationships/slide" Target="slides/slide41.xml"/><Relationship Id="rId38" Type="http://schemas.openxmlformats.org/officeDocument/2006/relationships/slide" Target="slides/slide46.xml"/><Relationship Id="rId46" Type="http://schemas.openxmlformats.org/officeDocument/2006/relationships/slide" Target="slides/slide54.xml"/><Relationship Id="rId2" Type="http://schemas.openxmlformats.org/officeDocument/2006/relationships/slide" Target="slides/slide3.xml"/><Relationship Id="rId16" Type="http://schemas.openxmlformats.org/officeDocument/2006/relationships/slide" Target="slides/slide20.xml"/><Relationship Id="rId20" Type="http://schemas.openxmlformats.org/officeDocument/2006/relationships/slide" Target="slides/slide28.xml"/><Relationship Id="rId29" Type="http://schemas.openxmlformats.org/officeDocument/2006/relationships/slide" Target="slides/slide37.xml"/><Relationship Id="rId41" Type="http://schemas.openxmlformats.org/officeDocument/2006/relationships/slide" Target="slides/slide49.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15.xml"/><Relationship Id="rId24" Type="http://schemas.openxmlformats.org/officeDocument/2006/relationships/slide" Target="slides/slide32.xml"/><Relationship Id="rId32" Type="http://schemas.openxmlformats.org/officeDocument/2006/relationships/slide" Target="slides/slide40.xml"/><Relationship Id="rId37" Type="http://schemas.openxmlformats.org/officeDocument/2006/relationships/slide" Target="slides/slide45.xml"/><Relationship Id="rId40" Type="http://schemas.openxmlformats.org/officeDocument/2006/relationships/slide" Target="slides/slide48.xml"/><Relationship Id="rId45" Type="http://schemas.openxmlformats.org/officeDocument/2006/relationships/slide" Target="slides/slide53.xml"/><Relationship Id="rId5" Type="http://schemas.openxmlformats.org/officeDocument/2006/relationships/slide" Target="slides/slide6.xml"/><Relationship Id="rId15" Type="http://schemas.openxmlformats.org/officeDocument/2006/relationships/slide" Target="slides/slide19.xml"/><Relationship Id="rId23" Type="http://schemas.openxmlformats.org/officeDocument/2006/relationships/slide" Target="slides/slide31.xml"/><Relationship Id="rId28" Type="http://schemas.openxmlformats.org/officeDocument/2006/relationships/slide" Target="slides/slide36.xml"/><Relationship Id="rId36" Type="http://schemas.openxmlformats.org/officeDocument/2006/relationships/slide" Target="slides/slide44.xml"/><Relationship Id="rId49" Type="http://schemas.openxmlformats.org/officeDocument/2006/relationships/slide" Target="slides/slide59.xml"/><Relationship Id="rId10" Type="http://schemas.openxmlformats.org/officeDocument/2006/relationships/slide" Target="slides/slide14.xml"/><Relationship Id="rId19" Type="http://schemas.openxmlformats.org/officeDocument/2006/relationships/slide" Target="slides/slide27.xml"/><Relationship Id="rId31" Type="http://schemas.openxmlformats.org/officeDocument/2006/relationships/slide" Target="slides/slide39.xml"/><Relationship Id="rId44" Type="http://schemas.openxmlformats.org/officeDocument/2006/relationships/slide" Target="slides/slide52.xml"/><Relationship Id="rId4" Type="http://schemas.openxmlformats.org/officeDocument/2006/relationships/slide" Target="slides/slide5.xml"/><Relationship Id="rId9" Type="http://schemas.openxmlformats.org/officeDocument/2006/relationships/slide" Target="slides/slide12.xml"/><Relationship Id="rId14" Type="http://schemas.openxmlformats.org/officeDocument/2006/relationships/slide" Target="slides/slide18.xml"/><Relationship Id="rId22" Type="http://schemas.openxmlformats.org/officeDocument/2006/relationships/slide" Target="slides/slide30.xml"/><Relationship Id="rId27" Type="http://schemas.openxmlformats.org/officeDocument/2006/relationships/slide" Target="slides/slide35.xml"/><Relationship Id="rId30" Type="http://schemas.openxmlformats.org/officeDocument/2006/relationships/slide" Target="slides/slide38.xml"/><Relationship Id="rId35" Type="http://schemas.openxmlformats.org/officeDocument/2006/relationships/slide" Target="slides/slide43.xml"/><Relationship Id="rId43" Type="http://schemas.openxmlformats.org/officeDocument/2006/relationships/slide" Target="slides/slide51.xml"/><Relationship Id="rId48" Type="http://schemas.openxmlformats.org/officeDocument/2006/relationships/slide" Target="slides/slide58.xml"/><Relationship Id="rId8" Type="http://schemas.openxmlformats.org/officeDocument/2006/relationships/slide" Target="slides/slide9.xml"/><Relationship Id="rId51"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961313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388938" y="4413250"/>
            <a:ext cx="6303962" cy="4179888"/>
          </a:xfrm>
          <a:prstGeom prst="rect">
            <a:avLst/>
          </a:prstGeom>
          <a:noFill/>
          <a:ln w="12700">
            <a:noFill/>
            <a:miter lim="800000"/>
            <a:headEnd/>
            <a:tailEnd/>
          </a:ln>
          <a:effectLst/>
        </p:spPr>
        <p:txBody>
          <a:bodyPr vert="horz" wrap="square" lIns="91871" tIns="45130" rIns="91871" bIns="45130"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8851" name="Rectangle 3"/>
          <p:cNvSpPr>
            <a:spLocks noGrp="1" noRot="1" noChangeAspect="1" noChangeArrowheads="1" noTextEdit="1"/>
          </p:cNvSpPr>
          <p:nvPr>
            <p:ph type="sldImg" idx="2"/>
          </p:nvPr>
        </p:nvSpPr>
        <p:spPr bwMode="auto">
          <a:xfrm>
            <a:off x="1189038" y="703263"/>
            <a:ext cx="4627562" cy="34702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8906095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4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4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4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Grp="1" noRot="1" noChangeAspect="1" noChangeArrowheads="1" noTextEdit="1"/>
          </p:cNvSpPr>
          <p:nvPr>
            <p:ph type="sldImg"/>
          </p:nvPr>
        </p:nvSpPr>
        <p:spPr>
          <a:xfrm>
            <a:off x="1190625" y="704850"/>
            <a:ext cx="4624388" cy="3468688"/>
          </a:xfrm>
          <a:ln/>
        </p:spPr>
      </p:sp>
      <p:sp>
        <p:nvSpPr>
          <p:cNvPr id="466947" name="Rectangle 3"/>
          <p:cNvSpPr>
            <a:spLocks noGrp="1" noChangeArrowheads="1"/>
          </p:cNvSpPr>
          <p:nvPr>
            <p:ph type="body" idx="1"/>
          </p:nvPr>
        </p:nvSpPr>
        <p:spPr>
          <a:xfrm>
            <a:off x="389114" y="4413020"/>
            <a:ext cx="6303645" cy="4179379"/>
          </a:xfrm>
        </p:spPr>
        <p:txBody>
          <a:bodyPr/>
          <a:lstStyle/>
          <a:p>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189038" y="703263"/>
            <a:ext cx="4625975" cy="3470275"/>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1189038" y="703263"/>
            <a:ext cx="4625975" cy="3470275"/>
          </a:xfrm>
          <a:ln/>
        </p:spPr>
      </p:sp>
      <p:sp>
        <p:nvSpPr>
          <p:cNvPr id="962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xfrm>
            <a:off x="1189038" y="703263"/>
            <a:ext cx="4625975" cy="3470275"/>
          </a:xfrm>
          <a:ln/>
        </p:spPr>
      </p:sp>
      <p:sp>
        <p:nvSpPr>
          <p:cNvPr id="993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xfrm>
            <a:off x="1190625" y="703263"/>
            <a:ext cx="4625975" cy="3470275"/>
          </a:xfrm>
          <a:ln/>
        </p:spPr>
      </p:sp>
      <p:sp>
        <p:nvSpPr>
          <p:cNvPr id="100355"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1190625" y="703263"/>
            <a:ext cx="4625975" cy="3470275"/>
          </a:xfrm>
          <a:ln/>
        </p:spPr>
      </p:sp>
      <p:sp>
        <p:nvSpPr>
          <p:cNvPr id="1013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1190625" y="703263"/>
            <a:ext cx="4625975" cy="3470275"/>
          </a:xfrm>
          <a:ln/>
        </p:spPr>
      </p:sp>
      <p:sp>
        <p:nvSpPr>
          <p:cNvPr id="1013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1182688" y="698500"/>
            <a:ext cx="4640262" cy="3479800"/>
          </a:xfrm>
          <a:ln cap="flat"/>
        </p:spPr>
      </p:sp>
      <p:sp>
        <p:nvSpPr>
          <p:cNvPr id="107523" name="Rectangle 3"/>
          <p:cNvSpPr>
            <a:spLocks noGrp="1" noChangeArrowheads="1"/>
          </p:cNvSpPr>
          <p:nvPr>
            <p:ph type="body" idx="1"/>
          </p:nvPr>
        </p:nvSpPr>
        <p:spPr>
          <a:xfrm>
            <a:off x="933450" y="4413250"/>
            <a:ext cx="5137150" cy="41798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51" tIns="46876" rIns="93751" bIns="46876"/>
          <a:lstStyle/>
          <a:p>
            <a:endParaRPr lang="en-US" altLang="en-US" dirty="0"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xfrm>
            <a:off x="1182688" y="698500"/>
            <a:ext cx="4640262" cy="3479800"/>
          </a:xfrm>
          <a:ln cap="flat"/>
        </p:spPr>
      </p:sp>
      <p:sp>
        <p:nvSpPr>
          <p:cNvPr id="108547" name="Rectangle 3"/>
          <p:cNvSpPr>
            <a:spLocks noGrp="1" noChangeArrowheads="1"/>
          </p:cNvSpPr>
          <p:nvPr>
            <p:ph type="body" idx="1"/>
          </p:nvPr>
        </p:nvSpPr>
        <p:spPr>
          <a:xfrm>
            <a:off x="933450" y="4413250"/>
            <a:ext cx="5137150" cy="41798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51" tIns="46876" rIns="93751" bIns="46876"/>
          <a:lstStyle/>
          <a:p>
            <a:endParaRPr lang="en-US" altLang="en-US" dirty="0"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xfrm>
            <a:off x="1182688" y="698500"/>
            <a:ext cx="4640262" cy="3479800"/>
          </a:xfrm>
          <a:ln cap="flat"/>
        </p:spPr>
      </p:sp>
      <p:sp>
        <p:nvSpPr>
          <p:cNvPr id="109571" name="Rectangle 3"/>
          <p:cNvSpPr>
            <a:spLocks noGrp="1" noChangeArrowheads="1"/>
          </p:cNvSpPr>
          <p:nvPr>
            <p:ph type="body" idx="1"/>
          </p:nvPr>
        </p:nvSpPr>
        <p:spPr>
          <a:xfrm>
            <a:off x="933450" y="4413250"/>
            <a:ext cx="5137150" cy="41798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51" tIns="46876" rIns="93751" bIns="46876"/>
          <a:lstStyle/>
          <a:p>
            <a:endParaRPr lang="en-US" altLang="en-US" dirty="0"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xfrm>
            <a:off x="1182688" y="698500"/>
            <a:ext cx="4640262" cy="3479800"/>
          </a:xfrm>
          <a:ln cap="flat"/>
        </p:spPr>
      </p:sp>
      <p:sp>
        <p:nvSpPr>
          <p:cNvPr id="110595" name="Rectangle 3"/>
          <p:cNvSpPr>
            <a:spLocks noGrp="1" noChangeArrowheads="1"/>
          </p:cNvSpPr>
          <p:nvPr>
            <p:ph type="body" idx="1"/>
          </p:nvPr>
        </p:nvSpPr>
        <p:spPr>
          <a:xfrm>
            <a:off x="933450" y="4413250"/>
            <a:ext cx="5137150" cy="41798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51" tIns="46876" rIns="93751" bIns="46876"/>
          <a:lstStyle/>
          <a:p>
            <a:endParaRPr lang="en-US" altLang="en-US" dirty="0"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xfrm>
            <a:off x="1190625" y="703263"/>
            <a:ext cx="4625975" cy="3470275"/>
          </a:xfrm>
          <a:ln/>
        </p:spPr>
      </p:sp>
      <p:sp>
        <p:nvSpPr>
          <p:cNvPr id="1157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1190625" y="703263"/>
            <a:ext cx="4627563" cy="3470275"/>
          </a:xfrm>
          <a:ln/>
        </p:spPr>
      </p:sp>
      <p:sp>
        <p:nvSpPr>
          <p:cNvPr id="849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xfrm>
            <a:off x="1190625" y="703263"/>
            <a:ext cx="4625975" cy="3470275"/>
          </a:xfrm>
          <a:ln/>
        </p:spPr>
      </p:sp>
      <p:sp>
        <p:nvSpPr>
          <p:cNvPr id="1157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190625" y="703263"/>
            <a:ext cx="4625975" cy="3470275"/>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190625" y="703263"/>
            <a:ext cx="4625975" cy="3470275"/>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1190625" y="703263"/>
            <a:ext cx="4627563" cy="3470275"/>
          </a:xfrm>
          <a:ln/>
        </p:spPr>
      </p:sp>
      <p:sp>
        <p:nvSpPr>
          <p:cNvPr id="870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190625" y="703263"/>
            <a:ext cx="4625975" cy="3470275"/>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190625" y="703263"/>
            <a:ext cx="4625975" cy="3470275"/>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smtClean="0">
              <a:latin typeface="Arial"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smtClean="0">
              <a:latin typeface="Arial"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smtClean="0">
              <a:latin typeface="Arial"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smtClean="0">
              <a:latin typeface="Arial"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Rot="1" noChangeAspect="1" noChangeArrowheads="1" noTextEdit="1"/>
          </p:cNvSpPr>
          <p:nvPr>
            <p:ph type="sldImg"/>
          </p:nvPr>
        </p:nvSpPr>
        <p:spPr>
          <a:xfrm>
            <a:off x="1190625" y="704850"/>
            <a:ext cx="4624388" cy="3468688"/>
          </a:xfrm>
          <a:ln/>
        </p:spPr>
      </p:sp>
      <p:sp>
        <p:nvSpPr>
          <p:cNvPr id="373763" name="Rectangle 3"/>
          <p:cNvSpPr>
            <a:spLocks noGrp="1" noChangeArrowheads="1"/>
          </p:cNvSpPr>
          <p:nvPr>
            <p:ph type="body" idx="1"/>
          </p:nvPr>
        </p:nvSpPr>
        <p:spPr>
          <a:xfrm>
            <a:off x="389114" y="4413020"/>
            <a:ext cx="6303645" cy="4179379"/>
          </a:xfrm>
        </p:spPr>
        <p:txBody>
          <a:bodyPr/>
          <a:lstStyle/>
          <a:p>
            <a:endParaRPr lang="en-US" alt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smtClean="0">
              <a:latin typeface="Arial"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xfrm>
            <a:off x="1182688" y="698500"/>
            <a:ext cx="4638675" cy="3479800"/>
          </a:xfrm>
          <a:solidFill>
            <a:srgbClr val="FFFFFF"/>
          </a:solidFill>
          <a:ln cap="flat"/>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4627" name="Rectangle 3"/>
          <p:cNvSpPr>
            <a:spLocks noGrp="1" noChangeArrowheads="1"/>
          </p:cNvSpPr>
          <p:nvPr>
            <p:ph type="body" idx="1"/>
          </p:nvPr>
        </p:nvSpPr>
        <p:spPr>
          <a:xfrm>
            <a:off x="933450" y="4413250"/>
            <a:ext cx="5137150" cy="41798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482" tIns="46742" rIns="93482" bIns="46742"/>
          <a:lstStyle/>
          <a:p>
            <a:endParaRPr lang="en-US" altLang="en-US" dirty="0"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67479630"/>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67082917"/>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54013"/>
            <a:ext cx="2095500" cy="55895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54013"/>
            <a:ext cx="6134100" cy="55895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34656181"/>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9350" y="354013"/>
            <a:ext cx="7607300" cy="5603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143000"/>
            <a:ext cx="41148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1148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54586615"/>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44017799"/>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3423879"/>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08296835"/>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44114363"/>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29468862"/>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33304860"/>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48880385"/>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68826465"/>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7" name="Rectangle 13"/>
          <p:cNvSpPr>
            <a:spLocks noGrp="1" noChangeArrowheads="1"/>
          </p:cNvSpPr>
          <p:nvPr>
            <p:ph type="title"/>
          </p:nvPr>
        </p:nvSpPr>
        <p:spPr bwMode="auto">
          <a:xfrm>
            <a:off x="1149350" y="354013"/>
            <a:ext cx="7607300" cy="560387"/>
          </a:xfrm>
          <a:prstGeom prst="rect">
            <a:avLst/>
          </a:prstGeom>
          <a:solidFill>
            <a:srgbClr val="003399"/>
          </a:solidFill>
          <a:ln w="63500">
            <a:solidFill>
              <a:srgbClr val="54385C"/>
            </a:solid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8" name="Rectangle 14"/>
          <p:cNvSpPr>
            <a:spLocks noGrp="1" noChangeArrowheads="1"/>
          </p:cNvSpPr>
          <p:nvPr>
            <p:ph type="body" idx="1"/>
          </p:nvPr>
        </p:nvSpPr>
        <p:spPr bwMode="auto">
          <a:xfrm>
            <a:off x="381000" y="1143000"/>
            <a:ext cx="8382000" cy="4800600"/>
          </a:xfrm>
          <a:prstGeom prst="rect">
            <a:avLst/>
          </a:prstGeom>
          <a:noFill/>
          <a:ln w="12700">
            <a:noFill/>
            <a:miter lim="800000"/>
            <a:headEnd/>
            <a:tailEnd/>
          </a:ln>
          <a:effectLst/>
        </p:spPr>
        <p:txBody>
          <a:bodyPr vert="horz" wrap="square" lIns="182562" tIns="46038" rIns="182562"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0" name="Text Box 16"/>
          <p:cNvSpPr txBox="1">
            <a:spLocks noChangeArrowheads="1"/>
          </p:cNvSpPr>
          <p:nvPr/>
        </p:nvSpPr>
        <p:spPr bwMode="auto">
          <a:xfrm>
            <a:off x="76200" y="6400800"/>
            <a:ext cx="685800" cy="274638"/>
          </a:xfrm>
          <a:prstGeom prst="rect">
            <a:avLst/>
          </a:prstGeom>
          <a:noFill/>
          <a:ln w="12700">
            <a:noFill/>
            <a:miter lim="800000"/>
            <a:headEnd/>
            <a:tailEnd/>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200" b="1" dirty="0">
                <a:latin typeface="Arial" charset="0"/>
              </a:rPr>
              <a:t>1-</a:t>
            </a:r>
            <a:fld id="{7968B8A9-B123-4627-BD2C-A76E745EAADC}" type="slidenum">
              <a:rPr lang="en-US" altLang="en-US" sz="1200" b="1">
                <a:latin typeface="Arial" charset="0"/>
              </a:rPr>
              <a:pPr>
                <a:spcBef>
                  <a:spcPct val="50000"/>
                </a:spcBef>
              </a:pPr>
              <a:t>‹#›</a:t>
            </a:fld>
            <a:endParaRPr lang="en-US" altLang="en-US" sz="1200" b="1" dirty="0">
              <a:latin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wipe dir="r"/>
  </p:transition>
  <p:txStyles>
    <p:titleStyle>
      <a:lvl1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2pPr>
      <a:lvl3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3pPr>
      <a:lvl4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4pPr>
      <a:lvl5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5pPr>
      <a:lvl6pPr marL="4572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6pPr>
      <a:lvl7pPr marL="9144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7pPr>
      <a:lvl8pPr marL="13716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8pPr>
      <a:lvl9pPr marL="18288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l"/>
        <a:defRPr sz="2800" b="1">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Wingdings" pitchFamily="2" charset="2"/>
        <a:buChar char="l"/>
        <a:defRPr sz="2400" b="1">
          <a:solidFill>
            <a:schemeClr val="bg2"/>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10.wdp"/></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11.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microsoft.com/office/2007/relationships/hdphoto" Target="../media/hdphoto13.wdp"/><Relationship Id="rId5" Type="http://schemas.openxmlformats.org/officeDocument/2006/relationships/image" Target="../media/image22.png"/><Relationship Id="rId4" Type="http://schemas.microsoft.com/office/2007/relationships/hdphoto" Target="../media/hdphoto12.wdp"/></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6.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5.wdp"/></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microsoft.com/office/2007/relationships/hdphoto" Target="../media/hdphoto14.wdp"/></Relationships>
</file>

<file path=ppt/slides/_rels/slide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11.png"/><Relationship Id="rId4" Type="http://schemas.microsoft.com/office/2007/relationships/hdphoto" Target="../media/hdphoto6.wdp"/></Relationships>
</file>

<file path=ppt/slides/_rels/slide6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0.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1.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3.xml"/><Relationship Id="rId1" Type="http://schemas.openxmlformats.org/officeDocument/2006/relationships/slideLayout" Target="../slideLayouts/slideLayout7.xml"/><Relationship Id="rId6" Type="http://schemas.microsoft.com/office/2007/relationships/hdphoto" Target="../media/hdphoto16.wdp"/><Relationship Id="rId5" Type="http://schemas.openxmlformats.org/officeDocument/2006/relationships/image" Target="../media/image31.png"/><Relationship Id="rId4" Type="http://schemas.microsoft.com/office/2007/relationships/hdphoto" Target="../media/hdphoto15.wdp"/></Relationships>
</file>

<file path=ppt/slides/_rels/slide6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microsoft.com/office/2007/relationships/hdphoto" Target="../media/hdphoto9.wdp"/><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6"/>
          <p:cNvSpPr>
            <a:spLocks noChangeArrowheads="1"/>
          </p:cNvSpPr>
          <p:nvPr/>
        </p:nvSpPr>
        <p:spPr bwMode="auto">
          <a:xfrm>
            <a:off x="0" y="3352800"/>
            <a:ext cx="1378857" cy="677228"/>
          </a:xfrm>
          <a:prstGeom prst="rect">
            <a:avLst/>
          </a:prstGeom>
          <a:solidFill>
            <a:schemeClr val="bg1">
              <a:lumMod val="75000"/>
            </a:schemeClr>
          </a:solidFill>
          <a:ln>
            <a:noFill/>
          </a:ln>
          <a:effectLst/>
        </p:spPr>
        <p:txBody>
          <a:bodyPr wrap="none" lIns="86493" tIns="43247" rIns="86493" bIns="43247" anchor="ctr"/>
          <a:lstStyle/>
          <a:p>
            <a:pPr algn="ctr"/>
            <a:endParaRPr lang="en-US" altLang="en-US" dirty="0">
              <a:latin typeface="Liberation Sans" panose="020B0604020202020204" pitchFamily="34" charset="0"/>
            </a:endParaRPr>
          </a:p>
        </p:txBody>
      </p:sp>
      <p:sp>
        <p:nvSpPr>
          <p:cNvPr id="15" name="Rectangle 6"/>
          <p:cNvSpPr>
            <a:spLocks noChangeArrowheads="1"/>
          </p:cNvSpPr>
          <p:nvPr/>
        </p:nvSpPr>
        <p:spPr bwMode="auto">
          <a:xfrm>
            <a:off x="0" y="2590800"/>
            <a:ext cx="1378857" cy="677228"/>
          </a:xfrm>
          <a:prstGeom prst="rect">
            <a:avLst/>
          </a:prstGeom>
          <a:solidFill>
            <a:schemeClr val="bg1">
              <a:lumMod val="75000"/>
            </a:schemeClr>
          </a:solidFill>
          <a:ln>
            <a:noFill/>
          </a:ln>
          <a:effectLst/>
        </p:spPr>
        <p:txBody>
          <a:bodyPr wrap="none" lIns="86493" tIns="43247" rIns="86493" bIns="43247" anchor="ctr"/>
          <a:lstStyle/>
          <a:p>
            <a:pPr algn="ctr"/>
            <a:endParaRPr lang="en-US" altLang="en-US" dirty="0">
              <a:latin typeface="Liberation Sans" panose="020B0604020202020204" pitchFamily="34" charset="0"/>
            </a:endParaRPr>
          </a:p>
        </p:txBody>
      </p:sp>
      <p:sp>
        <p:nvSpPr>
          <p:cNvPr id="12" name="Rectangle 10"/>
          <p:cNvSpPr>
            <a:spLocks noChangeArrowheads="1"/>
          </p:cNvSpPr>
          <p:nvPr/>
        </p:nvSpPr>
        <p:spPr bwMode="auto">
          <a:xfrm>
            <a:off x="435429" y="1981200"/>
            <a:ext cx="4209143" cy="506621"/>
          </a:xfrm>
          <a:prstGeom prst="rect">
            <a:avLst/>
          </a:prstGeom>
          <a:noFill/>
          <a:ln>
            <a:noFill/>
          </a:ln>
          <a:effectLst/>
        </p:spPr>
        <p:txBody>
          <a:bodyPr wrap="square" lIns="86493" tIns="43247" rIns="86493" bIns="43247">
            <a:spAutoFit/>
          </a:bodyPr>
          <a:lstStyle>
            <a:lvl1pPr marL="461963" indent="-461963" eaLnBrk="0" hangingPunct="0">
              <a:defRPr sz="2400">
                <a:solidFill>
                  <a:schemeClr val="tx1"/>
                </a:solidFill>
                <a:latin typeface="Times New Roman" pitchFamily="18" charset="0"/>
              </a:defRPr>
            </a:lvl1pPr>
            <a:lvl2pPr marL="576263" eaLnBrk="0" hangingPunct="0">
              <a:defRPr sz="2400">
                <a:solidFill>
                  <a:schemeClr val="tx1"/>
                </a:solidFill>
                <a:latin typeface="Times New Roman" pitchFamily="18" charset="0"/>
              </a:defRPr>
            </a:lvl2pPr>
            <a:lvl3pPr eaLnBrk="0" hangingPunct="0">
              <a:defRPr sz="2400">
                <a:solidFill>
                  <a:schemeClr val="tx1"/>
                </a:solidFill>
                <a:latin typeface="Times New Roman" pitchFamily="18" charset="0"/>
              </a:defRPr>
            </a:lvl3pPr>
            <a:lvl4pPr eaLnBrk="0" hangingPunct="0">
              <a:defRPr sz="2400">
                <a:solidFill>
                  <a:schemeClr val="tx1"/>
                </a:solidFill>
                <a:latin typeface="Times New Roman" pitchFamily="18" charset="0"/>
              </a:defRPr>
            </a:lvl4pPr>
            <a:lvl5pPr eaLnBrk="0" hangingPunct="0">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indent="0" algn="l" eaLnBrk="1" hangingPunct="1">
              <a:lnSpc>
                <a:spcPct val="120000"/>
              </a:lnSpc>
              <a:spcBef>
                <a:spcPct val="30000"/>
              </a:spcBef>
            </a:pPr>
            <a:r>
              <a:rPr lang="en-US" altLang="en-US" sz="2500" b="1" dirty="0">
                <a:latin typeface="Liberation Sans" panose="020B0604020202020204" pitchFamily="34" charset="0"/>
              </a:rPr>
              <a:t>Learning Objectives</a:t>
            </a:r>
          </a:p>
        </p:txBody>
      </p:sp>
      <p:sp>
        <p:nvSpPr>
          <p:cNvPr id="13" name="Rectangle 5"/>
          <p:cNvSpPr>
            <a:spLocks noChangeArrowheads="1"/>
          </p:cNvSpPr>
          <p:nvPr/>
        </p:nvSpPr>
        <p:spPr bwMode="auto">
          <a:xfrm>
            <a:off x="1378857" y="2590800"/>
            <a:ext cx="7765143" cy="677228"/>
          </a:xfrm>
          <a:prstGeom prst="rect">
            <a:avLst/>
          </a:prstGeom>
          <a:solidFill>
            <a:srgbClr val="0027A4"/>
          </a:solidFill>
          <a:ln>
            <a:noFill/>
          </a:ln>
          <a:effectLst/>
        </p:spPr>
        <p:txBody>
          <a:bodyPr wrap="square" tIns="27432" anchor="ctr"/>
          <a:lstStyle/>
          <a:p>
            <a:pPr marL="117475" algn="l"/>
            <a:r>
              <a:rPr lang="en-US" sz="1800" b="1" dirty="0">
                <a:solidFill>
                  <a:schemeClr val="bg1"/>
                </a:solidFill>
                <a:latin typeface="Liberation Sans" panose="020B0604020202020204" pitchFamily="34" charset="0"/>
              </a:rPr>
              <a:t>Identify the activities and users associated with accounting.</a:t>
            </a:r>
          </a:p>
        </p:txBody>
      </p:sp>
      <p:sp>
        <p:nvSpPr>
          <p:cNvPr id="16" name="Rectangle 5"/>
          <p:cNvSpPr>
            <a:spLocks noChangeArrowheads="1"/>
          </p:cNvSpPr>
          <p:nvPr/>
        </p:nvSpPr>
        <p:spPr bwMode="auto">
          <a:xfrm>
            <a:off x="1378857" y="3352800"/>
            <a:ext cx="7765143" cy="677228"/>
          </a:xfrm>
          <a:prstGeom prst="rect">
            <a:avLst/>
          </a:prstGeom>
          <a:solidFill>
            <a:srgbClr val="0027A4"/>
          </a:solidFill>
          <a:ln>
            <a:noFill/>
          </a:ln>
          <a:effectLst/>
        </p:spPr>
        <p:txBody>
          <a:bodyPr wrap="square" tIns="27432" anchor="ctr"/>
          <a:lstStyle/>
          <a:p>
            <a:pPr marL="117475" algn="l"/>
            <a:r>
              <a:rPr lang="en-US" sz="1800" b="1" dirty="0">
                <a:solidFill>
                  <a:schemeClr val="bg1"/>
                </a:solidFill>
                <a:latin typeface="Liberation Sans" panose="020B0604020202020204" pitchFamily="34" charset="0"/>
              </a:rPr>
              <a:t>Explain the building blocks of accounting: ethics, principles, and assumptions.</a:t>
            </a:r>
          </a:p>
        </p:txBody>
      </p:sp>
      <p:sp>
        <p:nvSpPr>
          <p:cNvPr id="19" name="Rectangle 6"/>
          <p:cNvSpPr>
            <a:spLocks noChangeArrowheads="1"/>
          </p:cNvSpPr>
          <p:nvPr/>
        </p:nvSpPr>
        <p:spPr bwMode="auto">
          <a:xfrm>
            <a:off x="0" y="4114800"/>
            <a:ext cx="1378857" cy="677228"/>
          </a:xfrm>
          <a:prstGeom prst="rect">
            <a:avLst/>
          </a:prstGeom>
          <a:solidFill>
            <a:schemeClr val="bg1">
              <a:lumMod val="75000"/>
            </a:schemeClr>
          </a:solidFill>
          <a:ln>
            <a:noFill/>
          </a:ln>
          <a:effectLst/>
        </p:spPr>
        <p:txBody>
          <a:bodyPr wrap="none" lIns="86493" tIns="43247" rIns="86493" bIns="43247" anchor="ctr"/>
          <a:lstStyle/>
          <a:p>
            <a:pPr algn="ctr"/>
            <a:endParaRPr lang="en-US" altLang="en-US" dirty="0">
              <a:latin typeface="Liberation Sans" panose="020B0604020202020204" pitchFamily="34" charset="0"/>
            </a:endParaRPr>
          </a:p>
        </p:txBody>
      </p:sp>
      <p:sp>
        <p:nvSpPr>
          <p:cNvPr id="20" name="Rectangle 5"/>
          <p:cNvSpPr>
            <a:spLocks noChangeArrowheads="1"/>
          </p:cNvSpPr>
          <p:nvPr/>
        </p:nvSpPr>
        <p:spPr bwMode="auto">
          <a:xfrm>
            <a:off x="1378857" y="4114800"/>
            <a:ext cx="7765143" cy="677228"/>
          </a:xfrm>
          <a:prstGeom prst="rect">
            <a:avLst/>
          </a:prstGeom>
          <a:solidFill>
            <a:srgbClr val="0027A4"/>
          </a:solidFill>
          <a:ln>
            <a:noFill/>
          </a:ln>
          <a:effectLst/>
        </p:spPr>
        <p:txBody>
          <a:bodyPr wrap="square" tIns="27432" anchor="ctr"/>
          <a:lstStyle/>
          <a:p>
            <a:pPr marL="117475" algn="l"/>
            <a:r>
              <a:rPr lang="en-US" sz="1800" b="1" dirty="0">
                <a:solidFill>
                  <a:schemeClr val="bg1"/>
                </a:solidFill>
                <a:latin typeface="Liberation Sans" panose="020B0604020202020204" pitchFamily="34" charset="0"/>
              </a:rPr>
              <a:t>State the accounting equation, and define its components.</a:t>
            </a:r>
          </a:p>
        </p:txBody>
      </p:sp>
      <p:sp>
        <p:nvSpPr>
          <p:cNvPr id="21" name="Oval 20"/>
          <p:cNvSpPr/>
          <p:nvPr/>
        </p:nvSpPr>
        <p:spPr bwMode="auto">
          <a:xfrm>
            <a:off x="653143" y="4194810"/>
            <a:ext cx="522514" cy="51435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a:solidFill>
                  <a:schemeClr val="bg1"/>
                </a:solidFill>
                <a:latin typeface="Liberation Sans" panose="020B0604020202020204" pitchFamily="34" charset="0"/>
              </a:rPr>
              <a:t>3</a:t>
            </a:r>
          </a:p>
        </p:txBody>
      </p:sp>
      <p:sp>
        <p:nvSpPr>
          <p:cNvPr id="23" name="Rectangle 5"/>
          <p:cNvSpPr>
            <a:spLocks noChangeArrowheads="1"/>
          </p:cNvSpPr>
          <p:nvPr/>
        </p:nvSpPr>
        <p:spPr bwMode="auto">
          <a:xfrm>
            <a:off x="1378857" y="4876800"/>
            <a:ext cx="7765143" cy="677228"/>
          </a:xfrm>
          <a:prstGeom prst="rect">
            <a:avLst/>
          </a:prstGeom>
          <a:solidFill>
            <a:srgbClr val="0027A4"/>
          </a:solidFill>
          <a:ln>
            <a:noFill/>
          </a:ln>
          <a:effectLst/>
        </p:spPr>
        <p:txBody>
          <a:bodyPr wrap="square" tIns="27432" anchor="ctr"/>
          <a:lstStyle/>
          <a:p>
            <a:pPr marL="117475" algn="l"/>
            <a:r>
              <a:rPr lang="en-US" sz="1800" b="1" dirty="0">
                <a:solidFill>
                  <a:schemeClr val="bg1"/>
                </a:solidFill>
                <a:latin typeface="Liberation Sans" panose="020B0604020202020204" pitchFamily="34" charset="0"/>
              </a:rPr>
              <a:t>Analyze the effects of business transactions on the accounting equation.</a:t>
            </a:r>
          </a:p>
        </p:txBody>
      </p:sp>
      <p:sp>
        <p:nvSpPr>
          <p:cNvPr id="25" name="Oval 24"/>
          <p:cNvSpPr/>
          <p:nvPr/>
        </p:nvSpPr>
        <p:spPr bwMode="auto">
          <a:xfrm>
            <a:off x="653143" y="3444241"/>
            <a:ext cx="522514" cy="51435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a:solidFill>
                  <a:schemeClr val="bg1"/>
                </a:solidFill>
                <a:latin typeface="Liberation Sans" panose="020B0604020202020204" pitchFamily="34" charset="0"/>
              </a:rPr>
              <a:t>2</a:t>
            </a:r>
          </a:p>
        </p:txBody>
      </p:sp>
      <p:sp>
        <p:nvSpPr>
          <p:cNvPr id="26" name="Oval 25"/>
          <p:cNvSpPr/>
          <p:nvPr/>
        </p:nvSpPr>
        <p:spPr bwMode="auto">
          <a:xfrm>
            <a:off x="653143" y="2655570"/>
            <a:ext cx="522514" cy="51435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a:solidFill>
                  <a:schemeClr val="bg1"/>
                </a:solidFill>
                <a:latin typeface="Liberation Sans" panose="020B0604020202020204" pitchFamily="34" charset="0"/>
              </a:rPr>
              <a:t>1</a:t>
            </a:r>
          </a:p>
        </p:txBody>
      </p:sp>
      <p:sp>
        <p:nvSpPr>
          <p:cNvPr id="28" name="Rectangle 6"/>
          <p:cNvSpPr>
            <a:spLocks noChangeArrowheads="1"/>
          </p:cNvSpPr>
          <p:nvPr/>
        </p:nvSpPr>
        <p:spPr bwMode="auto">
          <a:xfrm>
            <a:off x="0" y="4876800"/>
            <a:ext cx="1378857" cy="677228"/>
          </a:xfrm>
          <a:prstGeom prst="rect">
            <a:avLst/>
          </a:prstGeom>
          <a:solidFill>
            <a:schemeClr val="bg1">
              <a:lumMod val="75000"/>
            </a:schemeClr>
          </a:solidFill>
          <a:ln>
            <a:noFill/>
          </a:ln>
          <a:effectLst/>
        </p:spPr>
        <p:txBody>
          <a:bodyPr wrap="none" lIns="86493" tIns="43247" rIns="86493" bIns="43247" anchor="ctr"/>
          <a:lstStyle/>
          <a:p>
            <a:pPr algn="ctr"/>
            <a:endParaRPr lang="en-US" altLang="en-US" dirty="0">
              <a:latin typeface="Liberation Sans" panose="020B0604020202020204" pitchFamily="34" charset="0"/>
            </a:endParaRPr>
          </a:p>
        </p:txBody>
      </p:sp>
      <p:sp>
        <p:nvSpPr>
          <p:cNvPr id="27" name="Oval 26"/>
          <p:cNvSpPr/>
          <p:nvPr/>
        </p:nvSpPr>
        <p:spPr bwMode="auto">
          <a:xfrm>
            <a:off x="653143" y="4968241"/>
            <a:ext cx="522514" cy="51435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a:solidFill>
                  <a:schemeClr val="bg1"/>
                </a:solidFill>
                <a:latin typeface="Liberation Sans" panose="020B0604020202020204" pitchFamily="34" charset="0"/>
              </a:rPr>
              <a:t>4</a:t>
            </a:r>
          </a:p>
        </p:txBody>
      </p:sp>
      <p:sp>
        <p:nvSpPr>
          <p:cNvPr id="22" name="Rectangle 5"/>
          <p:cNvSpPr>
            <a:spLocks noChangeArrowheads="1"/>
          </p:cNvSpPr>
          <p:nvPr/>
        </p:nvSpPr>
        <p:spPr bwMode="auto">
          <a:xfrm>
            <a:off x="1380744" y="5647372"/>
            <a:ext cx="7765143" cy="677228"/>
          </a:xfrm>
          <a:prstGeom prst="rect">
            <a:avLst/>
          </a:prstGeom>
          <a:solidFill>
            <a:srgbClr val="0027A4"/>
          </a:solidFill>
          <a:ln>
            <a:noFill/>
          </a:ln>
          <a:effectLst/>
        </p:spPr>
        <p:txBody>
          <a:bodyPr wrap="square" tIns="27432" anchor="ctr"/>
          <a:lstStyle/>
          <a:p>
            <a:pPr marL="117475" algn="l"/>
            <a:r>
              <a:rPr lang="en-US" sz="1800" b="1" dirty="0">
                <a:solidFill>
                  <a:schemeClr val="bg1"/>
                </a:solidFill>
                <a:latin typeface="Liberation Sans" panose="020B0604020202020204" pitchFamily="34" charset="0"/>
              </a:rPr>
              <a:t>Describe the four financial statements and how they are</a:t>
            </a:r>
          </a:p>
          <a:p>
            <a:pPr marL="117475" algn="l"/>
            <a:r>
              <a:rPr lang="en-US" sz="1800" b="1" dirty="0">
                <a:solidFill>
                  <a:schemeClr val="bg1"/>
                </a:solidFill>
                <a:latin typeface="Liberation Sans" panose="020B0604020202020204" pitchFamily="34" charset="0"/>
              </a:rPr>
              <a:t>prepared.</a:t>
            </a:r>
          </a:p>
        </p:txBody>
      </p:sp>
      <p:sp>
        <p:nvSpPr>
          <p:cNvPr id="24" name="Rectangle 6"/>
          <p:cNvSpPr>
            <a:spLocks noChangeArrowheads="1"/>
          </p:cNvSpPr>
          <p:nvPr/>
        </p:nvSpPr>
        <p:spPr bwMode="auto">
          <a:xfrm>
            <a:off x="4064" y="5647372"/>
            <a:ext cx="1378857" cy="677228"/>
          </a:xfrm>
          <a:prstGeom prst="rect">
            <a:avLst/>
          </a:prstGeom>
          <a:solidFill>
            <a:schemeClr val="bg1">
              <a:lumMod val="75000"/>
            </a:schemeClr>
          </a:solidFill>
          <a:ln>
            <a:noFill/>
          </a:ln>
          <a:effectLst/>
        </p:spPr>
        <p:txBody>
          <a:bodyPr wrap="none" lIns="86493" tIns="43247" rIns="86493" bIns="43247" anchor="ctr"/>
          <a:lstStyle/>
          <a:p>
            <a:pPr algn="ctr"/>
            <a:endParaRPr lang="en-US" altLang="en-US" dirty="0">
              <a:latin typeface="Liberation Sans" panose="020B0604020202020204" pitchFamily="34" charset="0"/>
            </a:endParaRPr>
          </a:p>
        </p:txBody>
      </p:sp>
      <p:sp>
        <p:nvSpPr>
          <p:cNvPr id="29" name="Oval 28"/>
          <p:cNvSpPr/>
          <p:nvPr/>
        </p:nvSpPr>
        <p:spPr bwMode="auto">
          <a:xfrm>
            <a:off x="658368" y="5738813"/>
            <a:ext cx="522514" cy="51435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a:solidFill>
                  <a:schemeClr val="bg1"/>
                </a:solidFill>
                <a:latin typeface="Liberation Sans" panose="020B0604020202020204" pitchFamily="34" charset="0"/>
              </a:rPr>
              <a:t>5</a:t>
            </a:r>
          </a:p>
        </p:txBody>
      </p:sp>
      <p:sp>
        <p:nvSpPr>
          <p:cNvPr id="30" name="Rectangle 5"/>
          <p:cNvSpPr>
            <a:spLocks noChangeArrowheads="1"/>
          </p:cNvSpPr>
          <p:nvPr/>
        </p:nvSpPr>
        <p:spPr bwMode="auto">
          <a:xfrm>
            <a:off x="0" y="228600"/>
            <a:ext cx="9144000" cy="1752600"/>
          </a:xfrm>
          <a:prstGeom prst="rect">
            <a:avLst/>
          </a:prstGeom>
          <a:solidFill>
            <a:srgbClr val="C5C5FF"/>
          </a:solidFill>
          <a:ln>
            <a:noFill/>
          </a:ln>
          <a:effectLst/>
        </p:spPr>
        <p:txBody>
          <a:bodyPr wrap="none" anchor="ctr"/>
          <a:lstStyle/>
          <a:p>
            <a:endParaRPr lang="en-US" dirty="0">
              <a:latin typeface="Liberation Sans" panose="020B0604020202020204" pitchFamily="34" charset="0"/>
            </a:endParaRPr>
          </a:p>
        </p:txBody>
      </p:sp>
      <p:sp>
        <p:nvSpPr>
          <p:cNvPr id="31" name="Rectangle 6"/>
          <p:cNvSpPr>
            <a:spLocks noChangeArrowheads="1"/>
          </p:cNvSpPr>
          <p:nvPr/>
        </p:nvSpPr>
        <p:spPr bwMode="auto">
          <a:xfrm>
            <a:off x="0" y="685800"/>
            <a:ext cx="2514600" cy="914400"/>
          </a:xfrm>
          <a:prstGeom prst="rect">
            <a:avLst/>
          </a:prstGeom>
          <a:solidFill>
            <a:schemeClr val="bg1">
              <a:lumMod val="65000"/>
            </a:schemeClr>
          </a:solidFill>
          <a:ln>
            <a:noFill/>
          </a:ln>
          <a:effectLst/>
        </p:spPr>
        <p:txBody>
          <a:bodyPr wrap="none" anchor="ctr"/>
          <a:lstStyle/>
          <a:p>
            <a:pPr algn="ctr"/>
            <a:endParaRPr lang="en-US" altLang="en-US" dirty="0">
              <a:latin typeface="Liberation Sans" panose="020B0604020202020204" pitchFamily="34" charset="0"/>
            </a:endParaRPr>
          </a:p>
        </p:txBody>
      </p:sp>
      <p:sp>
        <p:nvSpPr>
          <p:cNvPr id="32" name="Rectangle 8"/>
          <p:cNvSpPr txBox="1">
            <a:spLocks noChangeArrowheads="1"/>
          </p:cNvSpPr>
          <p:nvPr/>
        </p:nvSpPr>
        <p:spPr>
          <a:xfrm>
            <a:off x="2514600" y="533400"/>
            <a:ext cx="5943600" cy="1200329"/>
          </a:xfrm>
          <a:prstGeom prst="rect">
            <a:avLst/>
          </a:prstGeom>
          <a:solidFill>
            <a:schemeClr val="bg1"/>
          </a:solidFill>
          <a:ln w="28575" cap="flat" cmpd="sng" algn="ctr">
            <a:solidFill>
              <a:schemeClr val="bg1">
                <a:lumMod val="65000"/>
              </a:schemeClr>
            </a:solidFill>
            <a:prstDash val="solid"/>
            <a:miter lim="800000"/>
            <a:headEnd/>
            <a:tailEnd/>
          </a:ln>
        </p:spPr>
        <p:txBody>
          <a:bodyPr wrap="square" lIns="91440" tIns="45720" rIns="91440" bIns="45720" anchor="ctr" anchorCtr="0">
            <a:noAutofit/>
          </a:bodyPr>
          <a:lstStyle>
            <a:lvl1pPr marL="342900" indent="-342900" algn="l" rtl="0" eaLnBrk="0" fontAlgn="base" hangingPunct="0">
              <a:spcBef>
                <a:spcPct val="20000"/>
              </a:spcBef>
              <a:spcAft>
                <a:spcPct val="0"/>
              </a:spcAft>
              <a:buClr>
                <a:schemeClr val="accent2"/>
              </a:buClr>
              <a:buSzPct val="75000"/>
              <a:buFont typeface="Wingdings" pitchFamily="2" charset="2"/>
              <a:buChar char="l"/>
              <a:defRPr sz="2800" b="1">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Wingdings" pitchFamily="2" charset="2"/>
              <a:buChar char="l"/>
              <a:defRPr sz="2400" b="1">
                <a:solidFill>
                  <a:schemeClr val="bg2"/>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9pPr>
          </a:lstStyle>
          <a:p>
            <a:pPr marL="58738" indent="0">
              <a:spcBef>
                <a:spcPct val="50000"/>
              </a:spcBef>
              <a:buSzTx/>
              <a:buFontTx/>
              <a:buNone/>
            </a:pPr>
            <a:r>
              <a:rPr lang="en-US" altLang="en-US" sz="3800" kern="0" dirty="0" smtClean="0">
                <a:solidFill>
                  <a:srgbClr val="CC0000"/>
                </a:solidFill>
                <a:effectLst/>
                <a:latin typeface="Liberation Sans" panose="020B0604020202020204" pitchFamily="34" charset="0"/>
              </a:rPr>
              <a:t>Accounting in Action</a:t>
            </a:r>
            <a:endParaRPr lang="en-US" altLang="en-US" sz="3800" kern="0" dirty="0">
              <a:solidFill>
                <a:srgbClr val="CC0000"/>
              </a:solidFill>
              <a:effectLst/>
              <a:latin typeface="Liberation Sans" panose="020B0604020202020204" pitchFamily="34" charset="0"/>
            </a:endParaRPr>
          </a:p>
        </p:txBody>
      </p:sp>
      <p:sp>
        <p:nvSpPr>
          <p:cNvPr id="33" name="Oval 32"/>
          <p:cNvSpPr/>
          <p:nvPr/>
        </p:nvSpPr>
        <p:spPr bwMode="auto">
          <a:xfrm>
            <a:off x="762000" y="381000"/>
            <a:ext cx="1447800" cy="1447800"/>
          </a:xfrm>
          <a:prstGeom prst="ellipse">
            <a:avLst/>
          </a:prstGeom>
          <a:solidFill>
            <a:srgbClr val="0027A4"/>
          </a:solidFill>
          <a:ln w="12700" cap="flat" cmpd="sng" algn="ctr">
            <a:noFill/>
            <a:prstDash val="solid"/>
            <a:round/>
            <a:headEnd type="none" w="med" len="med"/>
            <a:tailEnd type="none" w="med" len="med"/>
          </a:ln>
          <a:effectLst/>
        </p:spPr>
        <p:txBody>
          <a:bodyPr vert="horz" wrap="square" lIns="91440" tIns="0" rIns="91440" bIns="45720" numCol="1" rtlCol="0" anchor="ctr" anchorCtr="0" compatLnSpc="1">
            <a:prstTxWarp prst="textNoShape">
              <a:avLst/>
            </a:prstTxWarp>
          </a:bodyPr>
          <a:lstStyle/>
          <a:p>
            <a:pPr algn="ctr"/>
            <a:r>
              <a:rPr lang="en-US" sz="10000" dirty="0" smtClean="0">
                <a:solidFill>
                  <a:schemeClr val="bg1"/>
                </a:solidFill>
                <a:latin typeface="Liberation Sans" panose="020B0604020202020204" pitchFamily="34" charset="0"/>
              </a:rPr>
              <a:t>1</a:t>
            </a:r>
            <a:endParaRPr lang="en-US" sz="10000" dirty="0">
              <a:solidFill>
                <a:schemeClr val="bg1"/>
              </a:solidFill>
              <a:latin typeface="Liberation Sans" panose="020B0604020202020204" pitchFamily="34" charset="0"/>
            </a:endParaRPr>
          </a:p>
        </p:txBody>
      </p:sp>
    </p:spTree>
    <p:extLst>
      <p:ext uri="{BB962C8B-B14F-4D97-AF65-F5344CB8AC3E}">
        <p14:creationId xmlns:p14="http://schemas.microsoft.com/office/powerpoint/2010/main" val="3137206690"/>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457200" y="1905000"/>
            <a:ext cx="8153400" cy="35052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182562" tIns="46038" rIns="182562" bIns="46038"/>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5613"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ct val="50000"/>
              </a:spcBef>
              <a:buClr>
                <a:schemeClr val="tx1"/>
              </a:buClr>
              <a:buSzTx/>
              <a:buFont typeface="Wingdings" pitchFamily="2" charset="2"/>
              <a:buNone/>
            </a:pPr>
            <a:r>
              <a:rPr lang="en-US" altLang="en-US" sz="2300" b="0" dirty="0">
                <a:solidFill>
                  <a:schemeClr val="tx1"/>
                </a:solidFill>
                <a:latin typeface="Liberation Sans" panose="020B0604020202020204" pitchFamily="34" charset="0"/>
              </a:rPr>
              <a:t>Ethics are the standards of conduct by which one's actions are judged as:  </a:t>
            </a:r>
          </a:p>
          <a:p>
            <a:pPr lvl="1">
              <a:lnSpc>
                <a:spcPct val="120000"/>
              </a:lnSpc>
              <a:spcBef>
                <a:spcPct val="50000"/>
              </a:spcBef>
              <a:buClr>
                <a:schemeClr val="tx1"/>
              </a:buClr>
              <a:buSzTx/>
              <a:buFont typeface="Wingdings" pitchFamily="2" charset="2"/>
              <a:buAutoNum type="alphaLcPeriod"/>
            </a:pPr>
            <a:r>
              <a:rPr lang="en-US" altLang="en-US" sz="2300" b="0" dirty="0">
                <a:solidFill>
                  <a:schemeClr val="tx1"/>
                </a:solidFill>
                <a:latin typeface="Liberation Sans" panose="020B0604020202020204" pitchFamily="34" charset="0"/>
              </a:rPr>
              <a:t>right or wrong. </a:t>
            </a:r>
          </a:p>
          <a:p>
            <a:pPr lvl="1">
              <a:lnSpc>
                <a:spcPct val="120000"/>
              </a:lnSpc>
              <a:spcBef>
                <a:spcPct val="50000"/>
              </a:spcBef>
              <a:buClr>
                <a:schemeClr val="tx1"/>
              </a:buClr>
              <a:buSzTx/>
              <a:buFont typeface="Wingdings" pitchFamily="2" charset="2"/>
              <a:buAutoNum type="alphaLcPeriod"/>
            </a:pPr>
            <a:r>
              <a:rPr lang="en-US" altLang="en-US" sz="2300" b="0" dirty="0">
                <a:solidFill>
                  <a:schemeClr val="tx1"/>
                </a:solidFill>
                <a:latin typeface="Liberation Sans" panose="020B0604020202020204" pitchFamily="34" charset="0"/>
              </a:rPr>
              <a:t>honest or dishonest.  </a:t>
            </a:r>
          </a:p>
          <a:p>
            <a:pPr lvl="1">
              <a:lnSpc>
                <a:spcPct val="120000"/>
              </a:lnSpc>
              <a:spcBef>
                <a:spcPct val="50000"/>
              </a:spcBef>
              <a:buClr>
                <a:schemeClr val="tx1"/>
              </a:buClr>
              <a:buSzTx/>
              <a:buFont typeface="Wingdings" pitchFamily="2" charset="2"/>
              <a:buAutoNum type="alphaLcPeriod"/>
            </a:pPr>
            <a:r>
              <a:rPr lang="en-US" altLang="en-US" sz="2300" b="0" dirty="0">
                <a:solidFill>
                  <a:schemeClr val="tx1"/>
                </a:solidFill>
                <a:latin typeface="Liberation Sans" panose="020B0604020202020204" pitchFamily="34" charset="0"/>
              </a:rPr>
              <a:t>fair or not fair. </a:t>
            </a:r>
          </a:p>
          <a:p>
            <a:pPr lvl="1">
              <a:lnSpc>
                <a:spcPct val="120000"/>
              </a:lnSpc>
              <a:spcBef>
                <a:spcPct val="50000"/>
              </a:spcBef>
              <a:buClr>
                <a:schemeClr val="tx1"/>
              </a:buClr>
              <a:buSzTx/>
              <a:buFont typeface="Wingdings" pitchFamily="2" charset="2"/>
              <a:buAutoNum type="alphaLcPeriod"/>
            </a:pPr>
            <a:r>
              <a:rPr lang="en-US" altLang="en-US" sz="2300" b="0" dirty="0">
                <a:solidFill>
                  <a:schemeClr val="tx1"/>
                </a:solidFill>
                <a:latin typeface="Liberation Sans" panose="020B0604020202020204" pitchFamily="34" charset="0"/>
              </a:rPr>
              <a:t>all of these options.</a:t>
            </a:r>
          </a:p>
        </p:txBody>
      </p:sp>
      <p:sp>
        <p:nvSpPr>
          <p:cNvPr id="14339" name="Rectangle 4"/>
          <p:cNvSpPr>
            <a:spLocks noChangeArrowheads="1"/>
          </p:cNvSpPr>
          <p:nvPr/>
        </p:nvSpPr>
        <p:spPr bwMode="auto">
          <a:xfrm>
            <a:off x="533400" y="1295400"/>
            <a:ext cx="5334000" cy="551433"/>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3000" dirty="0">
                <a:solidFill>
                  <a:schemeClr val="tx1"/>
                </a:solidFill>
                <a:latin typeface="Liberation Sans" panose="020B0604020202020204" pitchFamily="34" charset="0"/>
              </a:rPr>
              <a:t>Question</a:t>
            </a:r>
          </a:p>
        </p:txBody>
      </p:sp>
      <p:sp>
        <p:nvSpPr>
          <p:cNvPr id="14340"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4341"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75000"/>
                  </a:schemeClr>
                </a:solidFill>
                <a:latin typeface="Liberation Sans" panose="020B0604020202020204" pitchFamily="34" charset="0"/>
              </a:rPr>
              <a:t>Ethics in Financial Reporting</a:t>
            </a:r>
          </a:p>
        </p:txBody>
      </p:sp>
      <p:sp>
        <p:nvSpPr>
          <p:cNvPr id="14342"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2 </a:t>
            </a:r>
            <a:endParaRPr lang="en-US" altLang="en-US" sz="1600" i="1" dirty="0">
              <a:latin typeface="Liberation Sans" panose="020B0604020202020204" pitchFamily="34" charset="0"/>
            </a:endParaRPr>
          </a:p>
        </p:txBody>
      </p:sp>
      <p:sp>
        <p:nvSpPr>
          <p:cNvPr id="9" name="Notched Right Arrow 8"/>
          <p:cNvSpPr/>
          <p:nvPr/>
        </p:nvSpPr>
        <p:spPr bwMode="auto">
          <a:xfrm>
            <a:off x="152400" y="4724400"/>
            <a:ext cx="609600" cy="457200"/>
          </a:xfrm>
          <a:prstGeom prst="notchedRightArrow">
            <a:avLst/>
          </a:prstGeom>
          <a:solidFill>
            <a:schemeClr val="tx2">
              <a:lumMod val="75000"/>
            </a:schemeClr>
          </a:solidFill>
          <a:ln w="12700" cap="sq" cmpd="sng" algn="ctr">
            <a:solidFill>
              <a:schemeClr val="tx1"/>
            </a:solidFill>
            <a:prstDash val="solid"/>
            <a:round/>
            <a:headEnd type="none" w="sm" len="sm"/>
            <a:tailEnd type="none" w="sm" len="sm"/>
          </a:ln>
          <a:effec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2 </a:t>
            </a:r>
            <a:endParaRPr lang="en-US" altLang="en-US" sz="1600" i="1" dirty="0">
              <a:latin typeface="Liberation Sans" panose="020B060402020202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1109664"/>
            <a:ext cx="8610599" cy="3457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838200" y="1752600"/>
            <a:ext cx="2362200" cy="1125538"/>
          </a:xfrm>
          <a:prstGeom prst="rect">
            <a:avLst/>
          </a:prstGeom>
          <a:solidFill>
            <a:srgbClr val="FFFFFF"/>
          </a:solidFill>
          <a:ln w="28575" cap="sq">
            <a:solidFill>
              <a:schemeClr val="tx1"/>
            </a:solidFill>
            <a:miter lim="800000"/>
            <a:headEnd type="none" w="sm" len="sm"/>
            <a:tailEnd type="none" w="sm" len="sm"/>
          </a:ln>
          <a:effectLst>
            <a:outerShdw dist="35921" dir="2700000" algn="ctr" rotWithShape="0">
              <a:schemeClr val="bg2"/>
            </a:outerShdw>
          </a:effec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r>
              <a:rPr lang="en-US" altLang="en-US" sz="2200" b="0" dirty="0">
                <a:solidFill>
                  <a:schemeClr val="tx1"/>
                </a:solidFill>
                <a:latin typeface="Liberation Sans" panose="020B0604020202020204" pitchFamily="34" charset="0"/>
              </a:rPr>
              <a:t>Various users need financial information</a:t>
            </a:r>
          </a:p>
        </p:txBody>
      </p:sp>
      <p:sp>
        <p:nvSpPr>
          <p:cNvPr id="17411" name="Text Box 3"/>
          <p:cNvSpPr txBox="1">
            <a:spLocks noChangeArrowheads="1"/>
          </p:cNvSpPr>
          <p:nvPr/>
        </p:nvSpPr>
        <p:spPr bwMode="auto">
          <a:xfrm>
            <a:off x="228600" y="3997607"/>
            <a:ext cx="3657600" cy="1717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20000"/>
              </a:lnSpc>
              <a:spcBef>
                <a:spcPct val="0"/>
              </a:spcBef>
              <a:buClrTx/>
              <a:buSzTx/>
              <a:buFontTx/>
              <a:buNone/>
            </a:pPr>
            <a:r>
              <a:rPr lang="en-US" altLang="en-US" sz="2200" b="0" dirty="0">
                <a:solidFill>
                  <a:schemeClr val="tx1"/>
                </a:solidFill>
                <a:latin typeface="Liberation Sans" panose="020B0604020202020204" pitchFamily="34" charset="0"/>
              </a:rPr>
              <a:t>The accounting profession has </a:t>
            </a:r>
            <a:r>
              <a:rPr lang="en-US" altLang="en-US" sz="2200" b="0" dirty="0" smtClean="0">
                <a:solidFill>
                  <a:schemeClr val="tx1"/>
                </a:solidFill>
                <a:latin typeface="Liberation Sans" panose="020B0604020202020204" pitchFamily="34" charset="0"/>
              </a:rPr>
              <a:t>developed standards </a:t>
            </a:r>
            <a:r>
              <a:rPr lang="en-US" altLang="en-US" sz="2200" b="0" dirty="0">
                <a:solidFill>
                  <a:schemeClr val="tx1"/>
                </a:solidFill>
                <a:latin typeface="Liberation Sans" panose="020B0604020202020204" pitchFamily="34" charset="0"/>
              </a:rPr>
              <a:t>that are generally accepted and universally practiced.</a:t>
            </a:r>
          </a:p>
        </p:txBody>
      </p:sp>
      <p:sp>
        <p:nvSpPr>
          <p:cNvPr id="17412" name="AutoShape 4"/>
          <p:cNvSpPr>
            <a:spLocks noChangeArrowheads="1"/>
          </p:cNvSpPr>
          <p:nvPr/>
        </p:nvSpPr>
        <p:spPr bwMode="auto">
          <a:xfrm>
            <a:off x="3733800" y="2209800"/>
            <a:ext cx="838200" cy="304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990033"/>
          </a:solidFill>
          <a:ln w="12700" cap="sq">
            <a:solidFill>
              <a:schemeClr val="tx1"/>
            </a:solidFill>
            <a:miter lim="800000"/>
            <a:headEnd type="none" w="sm" len="sm"/>
            <a:tailEnd type="none" w="sm" len="sm"/>
          </a:ln>
        </p:spPr>
        <p:txBody>
          <a:bodyPr wrap="none" anchor="ctr"/>
          <a:lstStyle/>
          <a:p>
            <a:endParaRPr lang="en-US" dirty="0">
              <a:latin typeface="Liberation Sans" panose="020B0604020202020204" pitchFamily="34" charset="0"/>
            </a:endParaRPr>
          </a:p>
        </p:txBody>
      </p:sp>
      <p:sp>
        <p:nvSpPr>
          <p:cNvPr id="17413" name="Text Box 5"/>
          <p:cNvSpPr txBox="1">
            <a:spLocks noChangeArrowheads="1"/>
          </p:cNvSpPr>
          <p:nvPr/>
        </p:nvSpPr>
        <p:spPr bwMode="auto">
          <a:xfrm>
            <a:off x="4953000" y="1524000"/>
            <a:ext cx="3505200" cy="1689100"/>
          </a:xfrm>
          <a:prstGeom prst="rect">
            <a:avLst/>
          </a:prstGeom>
          <a:solidFill>
            <a:srgbClr val="FFFFFF"/>
          </a:solidFill>
          <a:ln w="28575" cap="sq">
            <a:solidFill>
              <a:schemeClr val="tx1"/>
            </a:solidFill>
            <a:miter lim="800000"/>
            <a:headEnd type="none" w="sm" len="sm"/>
            <a:tailEnd type="none" w="sm" len="sm"/>
          </a:ln>
          <a:effectLst>
            <a:outerShdw dist="35921" dir="2700000" algn="ctr" rotWithShape="0">
              <a:schemeClr val="bg2"/>
            </a:outerShdw>
          </a:effectLst>
        </p:spPr>
        <p:txBody>
          <a:bodyPr>
            <a:spAutoFit/>
          </a:bodyPr>
          <a:lstStyle>
            <a:lvl1pPr marL="57150" indent="-3175" algn="l">
              <a:spcBef>
                <a:spcPct val="20000"/>
              </a:spcBef>
              <a:buClr>
                <a:schemeClr val="accent2"/>
              </a:buClr>
              <a:buSzPct val="75000"/>
              <a:buFont typeface="Wingdings" pitchFamily="2" charset="2"/>
              <a:buChar char="l"/>
              <a:defRPr sz="2800" b="1">
                <a:solidFill>
                  <a:schemeClr val="bg2"/>
                </a:solidFill>
                <a:latin typeface="Arial" charset="0"/>
              </a:defRPr>
            </a:lvl1pPr>
            <a:lvl2pPr marL="5143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10000"/>
              </a:spcBef>
              <a:buClrTx/>
              <a:buSzTx/>
              <a:buFontTx/>
              <a:buNone/>
            </a:pPr>
            <a:r>
              <a:rPr lang="en-US" altLang="en-US" sz="2200" b="0" dirty="0">
                <a:solidFill>
                  <a:schemeClr val="tx1"/>
                </a:solidFill>
                <a:latin typeface="Liberation Sans" panose="020B0604020202020204" pitchFamily="34" charset="0"/>
              </a:rPr>
              <a:t>Financial Statements</a:t>
            </a:r>
          </a:p>
          <a:p>
            <a:pPr lvl="1">
              <a:lnSpc>
                <a:spcPct val="105000"/>
              </a:lnSpc>
              <a:buClr>
                <a:srgbClr val="800000"/>
              </a:buClr>
              <a:buSzPct val="80000"/>
              <a:buFont typeface="Wingdings" pitchFamily="2" charset="2"/>
              <a:buChar char="u"/>
            </a:pPr>
            <a:r>
              <a:rPr lang="en-US" altLang="en-US" sz="1400" b="0" dirty="0">
                <a:solidFill>
                  <a:schemeClr val="tx1"/>
                </a:solidFill>
                <a:latin typeface="Liberation Sans" panose="020B0604020202020204" pitchFamily="34" charset="0"/>
              </a:rPr>
              <a:t>Balance Sheet</a:t>
            </a:r>
          </a:p>
          <a:p>
            <a:pPr lvl="1">
              <a:lnSpc>
                <a:spcPct val="105000"/>
              </a:lnSpc>
              <a:spcBef>
                <a:spcPct val="0"/>
              </a:spcBef>
              <a:buClr>
                <a:srgbClr val="800000"/>
              </a:buClr>
              <a:buSzPct val="80000"/>
              <a:buFont typeface="Wingdings" pitchFamily="2" charset="2"/>
              <a:buChar char="u"/>
            </a:pPr>
            <a:r>
              <a:rPr lang="en-US" altLang="en-US" sz="1400" b="0" dirty="0">
                <a:solidFill>
                  <a:schemeClr val="tx1"/>
                </a:solidFill>
                <a:latin typeface="Liberation Sans" panose="020B0604020202020204" pitchFamily="34" charset="0"/>
              </a:rPr>
              <a:t>Income Statement</a:t>
            </a:r>
          </a:p>
          <a:p>
            <a:pPr lvl="1">
              <a:lnSpc>
                <a:spcPct val="105000"/>
              </a:lnSpc>
              <a:spcBef>
                <a:spcPct val="0"/>
              </a:spcBef>
              <a:buClr>
                <a:srgbClr val="800000"/>
              </a:buClr>
              <a:buSzPct val="80000"/>
              <a:buFont typeface="Wingdings" pitchFamily="2" charset="2"/>
              <a:buChar char="u"/>
            </a:pPr>
            <a:r>
              <a:rPr lang="en-US" altLang="en-US" sz="1400" b="0" dirty="0">
                <a:solidFill>
                  <a:schemeClr val="tx1"/>
                </a:solidFill>
                <a:latin typeface="Liberation Sans" panose="020B0604020202020204" pitchFamily="34" charset="0"/>
              </a:rPr>
              <a:t>Statement of </a:t>
            </a:r>
            <a:r>
              <a:rPr lang="en-US" altLang="en-US" sz="1400" b="0" dirty="0" smtClean="0">
                <a:solidFill>
                  <a:schemeClr val="tx1"/>
                </a:solidFill>
                <a:latin typeface="Liberation Sans" panose="020B0604020202020204" pitchFamily="34" charset="0"/>
              </a:rPr>
              <a:t>Owner's Equity</a:t>
            </a:r>
            <a:endParaRPr lang="en-US" altLang="en-US" sz="1400" b="0" dirty="0">
              <a:solidFill>
                <a:schemeClr val="tx1"/>
              </a:solidFill>
              <a:latin typeface="Liberation Sans" panose="020B0604020202020204" pitchFamily="34" charset="0"/>
            </a:endParaRPr>
          </a:p>
          <a:p>
            <a:pPr lvl="1">
              <a:lnSpc>
                <a:spcPct val="105000"/>
              </a:lnSpc>
              <a:spcBef>
                <a:spcPct val="0"/>
              </a:spcBef>
              <a:buClr>
                <a:srgbClr val="800000"/>
              </a:buClr>
              <a:buSzPct val="80000"/>
              <a:buFont typeface="Wingdings" pitchFamily="2" charset="2"/>
              <a:buChar char="u"/>
            </a:pPr>
            <a:r>
              <a:rPr lang="en-US" altLang="en-US" sz="1400" b="0" dirty="0">
                <a:solidFill>
                  <a:schemeClr val="tx1"/>
                </a:solidFill>
                <a:latin typeface="Liberation Sans" panose="020B0604020202020204" pitchFamily="34" charset="0"/>
              </a:rPr>
              <a:t>Statement of Cash Flows</a:t>
            </a:r>
          </a:p>
          <a:p>
            <a:pPr lvl="1">
              <a:lnSpc>
                <a:spcPct val="105000"/>
              </a:lnSpc>
              <a:spcBef>
                <a:spcPct val="0"/>
              </a:spcBef>
              <a:spcAft>
                <a:spcPct val="25000"/>
              </a:spcAft>
              <a:buClr>
                <a:srgbClr val="800000"/>
              </a:buClr>
              <a:buSzPct val="80000"/>
              <a:buFont typeface="Wingdings" pitchFamily="2" charset="2"/>
              <a:buChar char="u"/>
            </a:pPr>
            <a:r>
              <a:rPr lang="en-US" altLang="en-US" sz="1400" b="0" dirty="0">
                <a:solidFill>
                  <a:schemeClr val="tx1"/>
                </a:solidFill>
                <a:latin typeface="Liberation Sans" panose="020B0604020202020204" pitchFamily="34" charset="0"/>
              </a:rPr>
              <a:t>Note Disclosure</a:t>
            </a:r>
          </a:p>
          <a:p>
            <a:pPr lvl="1">
              <a:lnSpc>
                <a:spcPct val="105000"/>
              </a:lnSpc>
              <a:spcBef>
                <a:spcPct val="0"/>
              </a:spcBef>
              <a:spcAft>
                <a:spcPct val="25000"/>
              </a:spcAft>
              <a:buClr>
                <a:srgbClr val="800000"/>
              </a:buClr>
              <a:buSzPct val="80000"/>
              <a:buFont typeface="Wingdings" pitchFamily="2" charset="2"/>
              <a:buChar char="u"/>
            </a:pPr>
            <a:endParaRPr lang="en-US" altLang="en-US" sz="100" b="0" dirty="0">
              <a:solidFill>
                <a:schemeClr val="tx1"/>
              </a:solidFill>
              <a:latin typeface="Liberation Sans" panose="020B0604020202020204" pitchFamily="34" charset="0"/>
            </a:endParaRPr>
          </a:p>
        </p:txBody>
      </p:sp>
      <p:sp>
        <p:nvSpPr>
          <p:cNvPr id="519174" name="Rectangle 6"/>
          <p:cNvSpPr>
            <a:spLocks noChangeArrowheads="1"/>
          </p:cNvSpPr>
          <p:nvPr/>
        </p:nvSpPr>
        <p:spPr bwMode="auto">
          <a:xfrm>
            <a:off x="5105400" y="4114800"/>
            <a:ext cx="3200400" cy="1600200"/>
          </a:xfrm>
          <a:prstGeom prst="rect">
            <a:avLst/>
          </a:prstGeom>
          <a:solidFill>
            <a:srgbClr val="0000CC"/>
          </a:solidFill>
          <a:ln w="38100" cap="sq">
            <a:solidFill>
              <a:schemeClr val="tx1"/>
            </a:solidFill>
            <a:miter lim="800000"/>
            <a:headEnd type="none" w="sm" len="sm"/>
            <a:tailEnd type="none" w="sm" len="sm"/>
          </a:ln>
          <a:effectLst>
            <a:outerShdw dist="35921" dir="2700000" algn="ctr" rotWithShape="0">
              <a:schemeClr val="bg2"/>
            </a:outerShdw>
          </a:effectLst>
        </p:spPr>
        <p:txBody>
          <a:bodyPr tIns="0" anchor="ctr"/>
          <a:lstStyle/>
          <a:p>
            <a:pPr>
              <a:defRPr/>
            </a:pPr>
            <a:r>
              <a:rPr lang="en-US" b="1" dirty="0">
                <a:solidFill>
                  <a:schemeClr val="bg1"/>
                </a:solidFill>
                <a:effectLst>
                  <a:outerShdw blurRad="38100" dist="38100" dir="2700000" algn="tl">
                    <a:srgbClr val="000000"/>
                  </a:outerShdw>
                </a:effectLst>
                <a:latin typeface="Liberation Sans" panose="020B0604020202020204" pitchFamily="34" charset="0"/>
              </a:rPr>
              <a:t>Generally Accepted Accounting Principles (GAAP)</a:t>
            </a:r>
          </a:p>
        </p:txBody>
      </p:sp>
      <p:sp>
        <p:nvSpPr>
          <p:cNvPr id="17415" name="AutoShape 7"/>
          <p:cNvSpPr>
            <a:spLocks noChangeArrowheads="1"/>
          </p:cNvSpPr>
          <p:nvPr/>
        </p:nvSpPr>
        <p:spPr bwMode="auto">
          <a:xfrm>
            <a:off x="4038600" y="4724400"/>
            <a:ext cx="762000" cy="228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990033"/>
          </a:solidFill>
          <a:ln w="12700" cap="sq">
            <a:solidFill>
              <a:schemeClr val="tx1"/>
            </a:solidFill>
            <a:miter lim="800000"/>
            <a:headEnd type="none" w="sm" len="sm"/>
            <a:tailEnd type="none" w="sm" len="sm"/>
          </a:ln>
        </p:spPr>
        <p:txBody>
          <a:bodyPr wrap="none" anchor="ctr"/>
          <a:lstStyle/>
          <a:p>
            <a:endParaRPr lang="en-US" dirty="0">
              <a:latin typeface="Liberation Sans" panose="020B0604020202020204" pitchFamily="34" charset="0"/>
            </a:endParaRPr>
          </a:p>
        </p:txBody>
      </p:sp>
      <p:sp>
        <p:nvSpPr>
          <p:cNvPr id="17416" name="AutoShape 8"/>
          <p:cNvSpPr>
            <a:spLocks noChangeArrowheads="1"/>
          </p:cNvSpPr>
          <p:nvPr/>
        </p:nvSpPr>
        <p:spPr bwMode="auto">
          <a:xfrm rot="-5400000">
            <a:off x="6400800" y="3505200"/>
            <a:ext cx="533400" cy="228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990033"/>
          </a:solidFill>
          <a:ln w="12700" cap="sq">
            <a:solidFill>
              <a:schemeClr val="tx1"/>
            </a:solidFill>
            <a:miter lim="800000"/>
            <a:headEnd type="none" w="sm" len="sm"/>
            <a:tailEnd type="none" w="sm" len="sm"/>
          </a:ln>
        </p:spPr>
        <p:txBody>
          <a:bodyPr vert="eaVert" wrap="none" anchor="ctr"/>
          <a:lstStyle/>
          <a:p>
            <a:endParaRPr lang="en-US" dirty="0">
              <a:latin typeface="Liberation Sans" panose="020B0604020202020204" pitchFamily="34" charset="0"/>
            </a:endParaRPr>
          </a:p>
        </p:txBody>
      </p:sp>
      <p:sp>
        <p:nvSpPr>
          <p:cNvPr id="17417"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7418" name="Rectangle 7"/>
          <p:cNvSpPr>
            <a:spLocks noChangeArrowheads="1"/>
          </p:cNvSpPr>
          <p:nvPr/>
        </p:nvSpPr>
        <p:spPr bwMode="auto">
          <a:xfrm>
            <a:off x="457200" y="304800"/>
            <a:ext cx="8458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3200" dirty="0">
                <a:solidFill>
                  <a:schemeClr val="tx2">
                    <a:lumMod val="75000"/>
                  </a:schemeClr>
                </a:solidFill>
                <a:latin typeface="Liberation Sans" panose="020B0604020202020204" pitchFamily="34" charset="0"/>
              </a:rPr>
              <a:t>Generally Accepted Accounting Principles</a:t>
            </a:r>
          </a:p>
        </p:txBody>
      </p:sp>
      <p:sp>
        <p:nvSpPr>
          <p:cNvPr id="17419"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2 </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ChangeArrowheads="1"/>
          </p:cNvSpPr>
          <p:nvPr/>
        </p:nvSpPr>
        <p:spPr bwMode="auto">
          <a:xfrm>
            <a:off x="457200" y="1295400"/>
            <a:ext cx="8077200" cy="126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ct val="50000"/>
              </a:spcBef>
              <a:buClrTx/>
              <a:buSzTx/>
              <a:buFontTx/>
              <a:buNone/>
            </a:pPr>
            <a:r>
              <a:rPr lang="en-US" altLang="en-US" sz="2100" dirty="0">
                <a:solidFill>
                  <a:schemeClr val="tx2">
                    <a:lumMod val="75000"/>
                  </a:schemeClr>
                </a:solidFill>
                <a:latin typeface="Liberation Sans" panose="020B0604020202020204" pitchFamily="34" charset="0"/>
              </a:rPr>
              <a:t>Generally Accepted Accounting Principles (GAAP) </a:t>
            </a:r>
            <a:r>
              <a:rPr lang="en-US" altLang="en-US" sz="2100" dirty="0">
                <a:solidFill>
                  <a:schemeClr val="tx1"/>
                </a:solidFill>
                <a:latin typeface="Liberation Sans" panose="020B0604020202020204" pitchFamily="34" charset="0"/>
              </a:rPr>
              <a:t>– </a:t>
            </a:r>
            <a:r>
              <a:rPr lang="en-US" altLang="en-US" sz="2100" b="0" dirty="0">
                <a:solidFill>
                  <a:schemeClr val="tx1"/>
                </a:solidFill>
                <a:latin typeface="Liberation Sans" panose="020B0604020202020204" pitchFamily="34" charset="0"/>
              </a:rPr>
              <a:t>Standards that are generally accepted and universally practiced. These standards indicate how to report economic events.</a:t>
            </a:r>
          </a:p>
        </p:txBody>
      </p:sp>
      <p:sp>
        <p:nvSpPr>
          <p:cNvPr id="18435" name="Line 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8436" name="Rectangle 6"/>
          <p:cNvSpPr>
            <a:spLocks noChangeArrowheads="1"/>
          </p:cNvSpPr>
          <p:nvPr/>
        </p:nvSpPr>
        <p:spPr bwMode="auto">
          <a:xfrm>
            <a:off x="457200" y="2716537"/>
            <a:ext cx="4953000" cy="3266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ts val="1200"/>
              </a:spcBef>
              <a:buClrTx/>
              <a:buSzTx/>
              <a:buFontTx/>
              <a:buNone/>
            </a:pPr>
            <a:r>
              <a:rPr lang="en-US" altLang="en-US" sz="2100" dirty="0">
                <a:solidFill>
                  <a:schemeClr val="tx1"/>
                </a:solidFill>
                <a:latin typeface="Liberation Sans" panose="020B0604020202020204" pitchFamily="34" charset="0"/>
              </a:rPr>
              <a:t>Standard-setting bodies:</a:t>
            </a:r>
            <a:endParaRPr lang="en-US" altLang="en-US" sz="2100" b="0" dirty="0">
              <a:solidFill>
                <a:schemeClr val="tx1"/>
              </a:solidFill>
              <a:latin typeface="Liberation Sans" panose="020B0604020202020204" pitchFamily="34" charset="0"/>
            </a:endParaRPr>
          </a:p>
          <a:p>
            <a:pPr lvl="1">
              <a:lnSpc>
                <a:spcPct val="125000"/>
              </a:lnSpc>
              <a:spcBef>
                <a:spcPts val="1200"/>
              </a:spcBef>
              <a:buClr>
                <a:srgbClr val="800000"/>
              </a:buClr>
              <a:buSzPct val="80000"/>
              <a:buFont typeface="Arial" charset="0"/>
              <a:buChar char="►"/>
            </a:pPr>
            <a:r>
              <a:rPr lang="en-US" altLang="en-US" sz="2000" dirty="0">
                <a:solidFill>
                  <a:schemeClr val="tx2">
                    <a:lumMod val="75000"/>
                  </a:schemeClr>
                </a:solidFill>
                <a:latin typeface="Liberation Sans" panose="020B0604020202020204" pitchFamily="34" charset="0"/>
              </a:rPr>
              <a:t>Financial Accounting Standards Board (FASB)</a:t>
            </a:r>
          </a:p>
          <a:p>
            <a:pPr lvl="1">
              <a:lnSpc>
                <a:spcPct val="125000"/>
              </a:lnSpc>
              <a:spcBef>
                <a:spcPts val="1200"/>
              </a:spcBef>
              <a:buClr>
                <a:srgbClr val="800000"/>
              </a:buClr>
              <a:buSzPct val="80000"/>
              <a:buFont typeface="Arial" charset="0"/>
              <a:buChar char="►"/>
            </a:pPr>
            <a:r>
              <a:rPr lang="en-US" altLang="en-US" sz="2000" dirty="0">
                <a:solidFill>
                  <a:schemeClr val="tx2">
                    <a:lumMod val="75000"/>
                  </a:schemeClr>
                </a:solidFill>
                <a:latin typeface="Liberation Sans" panose="020B0604020202020204" pitchFamily="34" charset="0"/>
              </a:rPr>
              <a:t>Securities and Exchange Commission (SEC)</a:t>
            </a:r>
          </a:p>
          <a:p>
            <a:pPr lvl="1">
              <a:lnSpc>
                <a:spcPct val="125000"/>
              </a:lnSpc>
              <a:spcBef>
                <a:spcPts val="1200"/>
              </a:spcBef>
              <a:buClr>
                <a:srgbClr val="800000"/>
              </a:buClr>
              <a:buSzPct val="80000"/>
              <a:buFont typeface="Arial" charset="0"/>
              <a:buChar char="►"/>
            </a:pPr>
            <a:r>
              <a:rPr lang="en-US" altLang="en-US" sz="2000" dirty="0">
                <a:solidFill>
                  <a:schemeClr val="tx2">
                    <a:lumMod val="75000"/>
                  </a:schemeClr>
                </a:solidFill>
                <a:latin typeface="Liberation Sans" panose="020B0604020202020204" pitchFamily="34" charset="0"/>
              </a:rPr>
              <a:t>International Accounting Standards Board (IASB)</a:t>
            </a:r>
          </a:p>
        </p:txBody>
      </p:sp>
      <p:sp>
        <p:nvSpPr>
          <p:cNvPr id="18438" name="Rectangle 7"/>
          <p:cNvSpPr>
            <a:spLocks noChangeArrowheads="1"/>
          </p:cNvSpPr>
          <p:nvPr/>
        </p:nvSpPr>
        <p:spPr bwMode="auto">
          <a:xfrm>
            <a:off x="457200" y="304800"/>
            <a:ext cx="8458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75000"/>
                  </a:schemeClr>
                </a:solidFill>
                <a:latin typeface="Liberation Sans" panose="020B0604020202020204" pitchFamily="34" charset="0"/>
              </a:rPr>
              <a:t>Generally Accepted Accounting Principles</a:t>
            </a:r>
          </a:p>
        </p:txBody>
      </p:sp>
      <p:sp>
        <p:nvSpPr>
          <p:cNvPr id="18439"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2 </a:t>
            </a:r>
            <a:endParaRPr lang="en-US" altLang="en-US" sz="1600" i="1" dirty="0">
              <a:latin typeface="Liberation Sans" panose="020B0604020202020204" pitchFamily="34" charset="0"/>
            </a:endParaRPr>
          </a:p>
        </p:txBody>
      </p:sp>
      <p:pic>
        <p:nvPicPr>
          <p:cNvPr id="18440" name="Picture 8"/>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5791200" y="3657600"/>
            <a:ext cx="2996032" cy="2486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6" name="Picture 10"/>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5741288" y="3810000"/>
            <a:ext cx="2412112" cy="1981200"/>
          </a:xfrm>
          <a:prstGeom prst="rect">
            <a:avLst/>
          </a:prstGeom>
          <a:noFill/>
          <a:ln w="12700" cap="sq" cmpd="sng">
            <a:solidFill>
              <a:schemeClr val="tx1"/>
            </a:solidFill>
            <a:prstDash val="solid"/>
            <a:miter lim="800000"/>
            <a:headEnd type="none" w="sm" len="sm"/>
            <a:tailEnd type="none" w="sm" len="sm"/>
          </a:ln>
          <a:effectLst>
            <a:innerShdw blurRad="114300">
              <a:prstClr val="black"/>
            </a:innerShdw>
          </a:effectLst>
          <a:extLst>
            <a:ext uri="{909E8E84-426E-40DD-AFC4-6F175D3DCCD1}">
              <a14:hiddenFill xmlns:a14="http://schemas.microsoft.com/office/drawing/2010/main">
                <a:solidFill>
                  <a:schemeClr val="accent1"/>
                </a:solidFill>
              </a14:hiddenFill>
            </a:ext>
          </a:extLst>
        </p:spPr>
      </p:pic>
      <p:sp>
        <p:nvSpPr>
          <p:cNvPr id="19458"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9460" name="Rectangle 7"/>
          <p:cNvSpPr>
            <a:spLocks noChangeArrowheads="1"/>
          </p:cNvSpPr>
          <p:nvPr/>
        </p:nvSpPr>
        <p:spPr bwMode="auto">
          <a:xfrm>
            <a:off x="533400" y="304800"/>
            <a:ext cx="8458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chemeClr val="tx2">
                    <a:lumMod val="75000"/>
                  </a:schemeClr>
                </a:solidFill>
                <a:latin typeface="Liberation Sans" panose="020B0604020202020204" pitchFamily="34" charset="0"/>
              </a:rPr>
              <a:t>Measurement Principles</a:t>
            </a:r>
            <a:endParaRPr lang="en-US" altLang="en-US" sz="3200" b="1" dirty="0">
              <a:solidFill>
                <a:schemeClr val="tx2">
                  <a:lumMod val="75000"/>
                </a:schemeClr>
              </a:solidFill>
              <a:latin typeface="Liberation Sans" panose="020B0604020202020204" pitchFamily="34" charset="0"/>
            </a:endParaRPr>
          </a:p>
        </p:txBody>
      </p:sp>
      <p:sp>
        <p:nvSpPr>
          <p:cNvPr id="9" name="Text Box 2"/>
          <p:cNvSpPr txBox="1">
            <a:spLocks noChangeArrowheads="1"/>
          </p:cNvSpPr>
          <p:nvPr/>
        </p:nvSpPr>
        <p:spPr bwMode="auto">
          <a:xfrm>
            <a:off x="533400" y="1295400"/>
            <a:ext cx="8001000" cy="2407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lnSpc>
                <a:spcPct val="125000"/>
              </a:lnSpc>
              <a:spcBef>
                <a:spcPts val="1200"/>
              </a:spcBef>
              <a:spcAft>
                <a:spcPct val="20000"/>
              </a:spcAft>
              <a:buSzPct val="80000"/>
              <a:defRPr/>
            </a:pPr>
            <a:r>
              <a:rPr lang="en-US" sz="2300" b="1" dirty="0" smtClean="0">
                <a:latin typeface="Liberation Sans" panose="020B0604020202020204" pitchFamily="34" charset="0"/>
              </a:rPr>
              <a:t>HISTORICAL COST PRINCIPLE </a:t>
            </a:r>
            <a:r>
              <a:rPr lang="en-US" sz="2100" dirty="0" smtClean="0">
                <a:latin typeface="Liberation Sans" panose="020B0604020202020204" pitchFamily="34" charset="0"/>
              </a:rPr>
              <a:t>(or cost principle) dictates that companies record assets at their cost.</a:t>
            </a:r>
          </a:p>
          <a:p>
            <a:pPr algn="l">
              <a:lnSpc>
                <a:spcPct val="125000"/>
              </a:lnSpc>
              <a:spcBef>
                <a:spcPts val="1200"/>
              </a:spcBef>
              <a:defRPr/>
            </a:pPr>
            <a:r>
              <a:rPr lang="en-US" sz="2300" b="1" dirty="0" smtClean="0">
                <a:latin typeface="Liberation Sans" panose="020B0604020202020204" pitchFamily="34" charset="0"/>
              </a:rPr>
              <a:t>FAIR VALUE PRINCIPLE </a:t>
            </a:r>
            <a:r>
              <a:rPr lang="en-US" sz="2100" dirty="0" smtClean="0">
                <a:latin typeface="Liberation Sans" panose="020B0604020202020204" pitchFamily="34" charset="0"/>
              </a:rPr>
              <a:t>states that assets and liabilities should be reported at fair value (the price received to sell an asset or settle a liability). </a:t>
            </a:r>
          </a:p>
        </p:txBody>
      </p:sp>
      <p:sp>
        <p:nvSpPr>
          <p:cNvPr id="10" name="Text Box 2"/>
          <p:cNvSpPr txBox="1">
            <a:spLocks noChangeArrowheads="1"/>
          </p:cNvSpPr>
          <p:nvPr/>
        </p:nvSpPr>
        <p:spPr bwMode="auto">
          <a:xfrm>
            <a:off x="533400" y="3778240"/>
            <a:ext cx="4495800"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lnSpc>
                <a:spcPct val="125000"/>
              </a:lnSpc>
              <a:spcBef>
                <a:spcPts val="1200"/>
              </a:spcBef>
              <a:defRPr/>
            </a:pPr>
            <a:r>
              <a:rPr lang="en-US" sz="2100" dirty="0" smtClean="0">
                <a:latin typeface="Liberation Sans" panose="020B0604020202020204" pitchFamily="34" charset="0"/>
              </a:rPr>
              <a:t>Selection of which principle to follow generally relates to trade-offs between </a:t>
            </a:r>
            <a:r>
              <a:rPr lang="en-US" sz="2100" b="1" dirty="0" smtClean="0">
                <a:solidFill>
                  <a:srgbClr val="000099"/>
                </a:solidFill>
                <a:latin typeface="Liberation Sans" panose="020B0604020202020204" pitchFamily="34" charset="0"/>
              </a:rPr>
              <a:t>relevance</a:t>
            </a:r>
            <a:r>
              <a:rPr lang="en-US" sz="2100" dirty="0" smtClean="0">
                <a:latin typeface="Liberation Sans" panose="020B0604020202020204" pitchFamily="34" charset="0"/>
              </a:rPr>
              <a:t> and </a:t>
            </a:r>
            <a:r>
              <a:rPr lang="en-US" sz="2100" b="1" dirty="0">
                <a:solidFill>
                  <a:srgbClr val="000099"/>
                </a:solidFill>
                <a:latin typeface="Liberation Sans" panose="020B0604020202020204" pitchFamily="34" charset="0"/>
              </a:rPr>
              <a:t>faithful</a:t>
            </a:r>
            <a:r>
              <a:rPr lang="en-US" sz="2100" dirty="0" smtClean="0">
                <a:solidFill>
                  <a:srgbClr val="0000CC"/>
                </a:solidFill>
                <a:latin typeface="Liberation Sans" panose="020B0604020202020204" pitchFamily="34" charset="0"/>
              </a:rPr>
              <a:t> </a:t>
            </a:r>
            <a:r>
              <a:rPr lang="en-US" sz="2100" b="1" dirty="0">
                <a:solidFill>
                  <a:srgbClr val="000099"/>
                </a:solidFill>
                <a:latin typeface="Liberation Sans" panose="020B0604020202020204" pitchFamily="34" charset="0"/>
              </a:rPr>
              <a:t>representation</a:t>
            </a:r>
            <a:r>
              <a:rPr lang="en-US" sz="2100" dirty="0" smtClean="0">
                <a:latin typeface="Liberation Sans" panose="020B0604020202020204" pitchFamily="34" charset="0"/>
              </a:rPr>
              <a:t>.</a:t>
            </a:r>
          </a:p>
        </p:txBody>
      </p:sp>
      <p:sp>
        <p:nvSpPr>
          <p:cNvPr id="19464"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2 </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Text Box 2"/>
          <p:cNvSpPr txBox="1">
            <a:spLocks noChangeArrowheads="1"/>
          </p:cNvSpPr>
          <p:nvPr/>
        </p:nvSpPr>
        <p:spPr bwMode="auto">
          <a:xfrm>
            <a:off x="533400" y="1295400"/>
            <a:ext cx="8001000" cy="4523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685800" indent="-457200">
              <a:defRPr sz="2400">
                <a:solidFill>
                  <a:schemeClr val="tx1"/>
                </a:solidFill>
                <a:latin typeface="Times New Roman" pitchFamily="18" charset="0"/>
              </a:defRPr>
            </a:lvl2pPr>
            <a:lvl3pPr marL="12573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lnSpc>
                <a:spcPct val="125000"/>
              </a:lnSpc>
              <a:spcBef>
                <a:spcPts val="1200"/>
              </a:spcBef>
              <a:spcAft>
                <a:spcPct val="20000"/>
              </a:spcAft>
              <a:buSzPct val="80000"/>
              <a:defRPr/>
            </a:pPr>
            <a:r>
              <a:rPr lang="en-US" sz="2300" b="1" dirty="0" smtClean="0">
                <a:latin typeface="Liberation Sans" panose="020B0604020202020204" pitchFamily="34" charset="0"/>
              </a:rPr>
              <a:t>MONETARY UNIT ASSUMPTION </a:t>
            </a:r>
            <a:r>
              <a:rPr lang="en-US" sz="2100" dirty="0" smtClean="0">
                <a:latin typeface="Liberation Sans" panose="020B0604020202020204" pitchFamily="34" charset="0"/>
              </a:rPr>
              <a:t>requires that companies include in the accounting records only transaction data that can be expressed in terms of money.</a:t>
            </a:r>
          </a:p>
          <a:p>
            <a:pPr algn="l">
              <a:lnSpc>
                <a:spcPct val="125000"/>
              </a:lnSpc>
              <a:spcBef>
                <a:spcPts val="1200"/>
              </a:spcBef>
              <a:defRPr/>
            </a:pPr>
            <a:r>
              <a:rPr lang="en-US" sz="2300" b="1" dirty="0">
                <a:latin typeface="Liberation Sans" panose="020B0604020202020204" pitchFamily="34" charset="0"/>
              </a:rPr>
              <a:t>ECONOMIC</a:t>
            </a:r>
            <a:r>
              <a:rPr lang="en-US" sz="2500" b="1" dirty="0" smtClean="0">
                <a:solidFill>
                  <a:srgbClr val="000099"/>
                </a:solidFill>
                <a:latin typeface="Liberation Sans" panose="020B0604020202020204" pitchFamily="34" charset="0"/>
              </a:rPr>
              <a:t> </a:t>
            </a:r>
            <a:r>
              <a:rPr lang="en-US" sz="2300" b="1" dirty="0">
                <a:latin typeface="Liberation Sans" panose="020B0604020202020204" pitchFamily="34" charset="0"/>
              </a:rPr>
              <a:t>ENTITY</a:t>
            </a:r>
            <a:r>
              <a:rPr lang="en-US" sz="2500" b="1" dirty="0" smtClean="0">
                <a:solidFill>
                  <a:srgbClr val="000099"/>
                </a:solidFill>
                <a:latin typeface="Liberation Sans" panose="020B0604020202020204" pitchFamily="34" charset="0"/>
              </a:rPr>
              <a:t> </a:t>
            </a:r>
            <a:r>
              <a:rPr lang="en-US" sz="2300" b="1" dirty="0">
                <a:latin typeface="Liberation Sans" panose="020B0604020202020204" pitchFamily="34" charset="0"/>
              </a:rPr>
              <a:t>ASSUMPTION</a:t>
            </a:r>
            <a:r>
              <a:rPr lang="en-US" sz="2500" b="1" dirty="0" smtClean="0">
                <a:solidFill>
                  <a:srgbClr val="000099"/>
                </a:solidFill>
                <a:latin typeface="Liberation Sans" panose="020B0604020202020204" pitchFamily="34" charset="0"/>
              </a:rPr>
              <a:t> </a:t>
            </a:r>
            <a:r>
              <a:rPr lang="en-US" sz="2100" dirty="0" smtClean="0">
                <a:latin typeface="Liberation Sans" panose="020B0604020202020204" pitchFamily="34" charset="0"/>
              </a:rPr>
              <a:t>requires that activities of the entity be kept separate and distinct from the activities of its owner and all other economic entities.</a:t>
            </a:r>
          </a:p>
          <a:p>
            <a:pPr lvl="1" algn="l">
              <a:lnSpc>
                <a:spcPct val="125000"/>
              </a:lnSpc>
              <a:spcBef>
                <a:spcPts val="1200"/>
              </a:spcBef>
              <a:buClr>
                <a:srgbClr val="800000"/>
              </a:buClr>
              <a:buSzPct val="80000"/>
              <a:buFont typeface="Wingdings" pitchFamily="2" charset="2"/>
              <a:buChar char="u"/>
              <a:defRPr/>
            </a:pPr>
            <a:r>
              <a:rPr lang="en-US" sz="2100" b="1" dirty="0" smtClean="0">
                <a:latin typeface="Liberation Sans" panose="020B0604020202020204" pitchFamily="34" charset="0"/>
              </a:rPr>
              <a:t>Proprietorship</a:t>
            </a:r>
          </a:p>
          <a:p>
            <a:pPr lvl="1" algn="l">
              <a:lnSpc>
                <a:spcPct val="125000"/>
              </a:lnSpc>
              <a:spcBef>
                <a:spcPts val="1200"/>
              </a:spcBef>
              <a:buClr>
                <a:srgbClr val="800000"/>
              </a:buClr>
              <a:buSzPct val="80000"/>
              <a:buFont typeface="Wingdings" pitchFamily="2" charset="2"/>
              <a:buChar char="u"/>
              <a:defRPr/>
            </a:pPr>
            <a:r>
              <a:rPr lang="en-US" sz="2100" b="1" dirty="0" smtClean="0">
                <a:latin typeface="Liberation Sans" panose="020B0604020202020204" pitchFamily="34" charset="0"/>
              </a:rPr>
              <a:t>Partnership</a:t>
            </a:r>
          </a:p>
          <a:p>
            <a:pPr lvl="1" algn="l">
              <a:lnSpc>
                <a:spcPct val="125000"/>
              </a:lnSpc>
              <a:spcBef>
                <a:spcPts val="1200"/>
              </a:spcBef>
              <a:buClr>
                <a:srgbClr val="800000"/>
              </a:buClr>
              <a:buSzPct val="80000"/>
              <a:buFont typeface="Wingdings" pitchFamily="2" charset="2"/>
              <a:buChar char="u"/>
              <a:defRPr/>
            </a:pPr>
            <a:r>
              <a:rPr lang="en-US" sz="2100" b="1" dirty="0" smtClean="0">
                <a:latin typeface="Liberation Sans" panose="020B0604020202020204" pitchFamily="34" charset="0"/>
              </a:rPr>
              <a:t>Corporation</a:t>
            </a:r>
          </a:p>
        </p:txBody>
      </p:sp>
      <p:sp>
        <p:nvSpPr>
          <p:cNvPr id="22531" name="AutoShape 5"/>
          <p:cNvSpPr>
            <a:spLocks/>
          </p:cNvSpPr>
          <p:nvPr/>
        </p:nvSpPr>
        <p:spPr bwMode="auto">
          <a:xfrm>
            <a:off x="3581400" y="4267200"/>
            <a:ext cx="381000" cy="1447800"/>
          </a:xfrm>
          <a:prstGeom prst="rightBrace">
            <a:avLst>
              <a:gd name="adj1" fmla="val 31667"/>
              <a:gd name="adj2" fmla="val 50000"/>
            </a:avLst>
          </a:prstGeom>
          <a:noFill/>
          <a:ln w="28575" cap="sq">
            <a:solidFill>
              <a:srgbClr val="8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22532" name="Text Box 6"/>
          <p:cNvSpPr txBox="1">
            <a:spLocks noChangeArrowheads="1"/>
          </p:cNvSpPr>
          <p:nvPr/>
        </p:nvSpPr>
        <p:spPr bwMode="auto">
          <a:xfrm>
            <a:off x="4419600" y="4572000"/>
            <a:ext cx="3276600" cy="830997"/>
          </a:xfrm>
          <a:prstGeom prst="rect">
            <a:avLst/>
          </a:prstGeom>
          <a:solidFill>
            <a:srgbClr val="FFFF99"/>
          </a:solidFill>
          <a:ln w="28575" cap="sq">
            <a:solidFill>
              <a:schemeClr val="tx1"/>
            </a:solidFill>
            <a:miter lim="800000"/>
            <a:headEnd type="none" w="sm" len="sm"/>
            <a:tailEnd type="none" w="sm" len="sm"/>
          </a:ln>
          <a:effectLst>
            <a:innerShdw blurRad="114300">
              <a:prstClr val="black"/>
            </a:innerShdw>
          </a:effectLst>
        </p:spPr>
        <p:txBody>
          <a:bodyPr tIns="91440" bIns="91440">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2100" dirty="0">
                <a:solidFill>
                  <a:schemeClr val="tx1"/>
                </a:solidFill>
                <a:latin typeface="Liberation Sans" panose="020B0604020202020204" pitchFamily="34" charset="0"/>
              </a:rPr>
              <a:t>Forms of Business Ownership</a:t>
            </a:r>
          </a:p>
        </p:txBody>
      </p:sp>
      <p:sp>
        <p:nvSpPr>
          <p:cNvPr id="22533" name="Line 6"/>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2534" name="Rectangle 7"/>
          <p:cNvSpPr>
            <a:spLocks noChangeArrowheads="1"/>
          </p:cNvSpPr>
          <p:nvPr/>
        </p:nvSpPr>
        <p:spPr bwMode="auto">
          <a:xfrm>
            <a:off x="533400" y="304800"/>
            <a:ext cx="8458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chemeClr val="tx2">
                    <a:lumMod val="75000"/>
                  </a:schemeClr>
                </a:solidFill>
                <a:latin typeface="Liberation Sans" panose="020B0604020202020204" pitchFamily="34" charset="0"/>
              </a:rPr>
              <a:t>Assumptions</a:t>
            </a:r>
            <a:endParaRPr lang="en-US" altLang="en-US" sz="3200" b="1" dirty="0">
              <a:solidFill>
                <a:schemeClr val="tx2">
                  <a:lumMod val="75000"/>
                </a:schemeClr>
              </a:solidFill>
              <a:latin typeface="Liberation Sans" panose="020B0604020202020204" pitchFamily="34" charset="0"/>
            </a:endParaRPr>
          </a:p>
        </p:txBody>
      </p:sp>
      <p:sp>
        <p:nvSpPr>
          <p:cNvPr id="22536"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2 </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609600" y="1371600"/>
            <a:ext cx="2362200" cy="762000"/>
          </a:xfrm>
          <a:prstGeom prst="rect">
            <a:avLst/>
          </a:prstGeom>
          <a:solidFill>
            <a:srgbClr val="FFFF99"/>
          </a:solidFill>
          <a:ln w="38100">
            <a:solidFill>
              <a:schemeClr val="tx1"/>
            </a:solidFill>
            <a:miter lim="800000"/>
            <a:headEnd/>
            <a:tailEnd/>
          </a:ln>
          <a:effectLst>
            <a:innerShdw blurRad="114300">
              <a:prstClr val="black"/>
            </a:innerShdw>
          </a:effectLst>
        </p:spPr>
        <p:txBody>
          <a:bodyPr lIns="90488" tIns="0" rIns="90488" bIns="44450" anchor="ctr"/>
          <a:lstStyle/>
          <a:p>
            <a:pPr>
              <a:spcBef>
                <a:spcPct val="15000"/>
              </a:spcBef>
              <a:buClr>
                <a:schemeClr val="accent2"/>
              </a:buClr>
              <a:buSzPct val="75000"/>
              <a:buFont typeface="Wingdings" pitchFamily="2" charset="2"/>
              <a:buNone/>
            </a:pPr>
            <a:r>
              <a:rPr lang="en-US" altLang="en-US" b="1" dirty="0">
                <a:latin typeface="Liberation Sans" panose="020B0604020202020204" pitchFamily="34" charset="0"/>
              </a:rPr>
              <a:t>Proprietorship</a:t>
            </a:r>
          </a:p>
        </p:txBody>
      </p:sp>
      <p:sp>
        <p:nvSpPr>
          <p:cNvPr id="23555" name="Rectangle 3"/>
          <p:cNvSpPr>
            <a:spLocks noChangeArrowheads="1"/>
          </p:cNvSpPr>
          <p:nvPr/>
        </p:nvSpPr>
        <p:spPr bwMode="auto">
          <a:xfrm>
            <a:off x="3429000" y="1371600"/>
            <a:ext cx="2362200" cy="762000"/>
          </a:xfrm>
          <a:prstGeom prst="rect">
            <a:avLst/>
          </a:prstGeom>
          <a:solidFill>
            <a:srgbClr val="FFFF99"/>
          </a:solidFill>
          <a:ln w="38100">
            <a:solidFill>
              <a:schemeClr val="tx1"/>
            </a:solidFill>
            <a:miter lim="800000"/>
            <a:headEnd/>
            <a:tailEnd/>
          </a:ln>
          <a:effectLst>
            <a:innerShdw blurRad="114300">
              <a:prstClr val="black"/>
            </a:innerShdw>
          </a:effectLst>
        </p:spPr>
        <p:txBody>
          <a:bodyPr lIns="90488" tIns="0" rIns="90488" bIns="44450" anchor="ctr"/>
          <a:lstStyle/>
          <a:p>
            <a:pPr>
              <a:spcBef>
                <a:spcPct val="15000"/>
              </a:spcBef>
              <a:buClr>
                <a:schemeClr val="accent2"/>
              </a:buClr>
              <a:buSzPct val="75000"/>
              <a:buFont typeface="Wingdings" pitchFamily="2" charset="2"/>
              <a:buNone/>
            </a:pPr>
            <a:r>
              <a:rPr lang="en-US" altLang="en-US" b="1" dirty="0">
                <a:latin typeface="Liberation Sans" panose="020B0604020202020204" pitchFamily="34" charset="0"/>
              </a:rPr>
              <a:t>Partnership</a:t>
            </a:r>
          </a:p>
        </p:txBody>
      </p:sp>
      <p:sp>
        <p:nvSpPr>
          <p:cNvPr id="23556" name="Rectangle 4"/>
          <p:cNvSpPr>
            <a:spLocks noChangeArrowheads="1"/>
          </p:cNvSpPr>
          <p:nvPr/>
        </p:nvSpPr>
        <p:spPr bwMode="auto">
          <a:xfrm>
            <a:off x="6221413" y="1390650"/>
            <a:ext cx="2465387" cy="742950"/>
          </a:xfrm>
          <a:prstGeom prst="rect">
            <a:avLst/>
          </a:prstGeom>
          <a:solidFill>
            <a:srgbClr val="FFFF99"/>
          </a:solidFill>
          <a:ln w="38100">
            <a:solidFill>
              <a:schemeClr val="tx1"/>
            </a:solidFill>
            <a:miter lim="800000"/>
            <a:headEnd/>
            <a:tailEnd/>
          </a:ln>
          <a:effectLst>
            <a:innerShdw blurRad="114300">
              <a:prstClr val="black"/>
            </a:innerShdw>
          </a:effectLst>
        </p:spPr>
        <p:txBody>
          <a:bodyPr lIns="90488" tIns="0" rIns="90488" bIns="44450" anchor="ctr"/>
          <a:lstStyle/>
          <a:p>
            <a:pPr>
              <a:spcBef>
                <a:spcPct val="15000"/>
              </a:spcBef>
              <a:buClr>
                <a:schemeClr val="accent2"/>
              </a:buClr>
              <a:buSzPct val="75000"/>
              <a:buFont typeface="Wingdings" pitchFamily="2" charset="2"/>
              <a:buNone/>
            </a:pPr>
            <a:r>
              <a:rPr lang="en-US" altLang="en-US" b="1" dirty="0">
                <a:latin typeface="Liberation Sans" panose="020B0604020202020204" pitchFamily="34" charset="0"/>
              </a:rPr>
              <a:t>Corporation</a:t>
            </a:r>
          </a:p>
        </p:txBody>
      </p:sp>
      <p:sp>
        <p:nvSpPr>
          <p:cNvPr id="23557" name="Rectangle 5"/>
          <p:cNvSpPr>
            <a:spLocks noChangeArrowheads="1"/>
          </p:cNvSpPr>
          <p:nvPr/>
        </p:nvSpPr>
        <p:spPr bwMode="auto">
          <a:xfrm>
            <a:off x="3352800" y="2228850"/>
            <a:ext cx="2455863" cy="401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88" tIns="109728" rIns="90488" bIns="44450"/>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10000"/>
              </a:lnSpc>
              <a:spcBef>
                <a:spcPct val="45000"/>
              </a:spcBef>
              <a:buClr>
                <a:srgbClr val="800000"/>
              </a:buClr>
              <a:buSzPct val="80000"/>
              <a:buFont typeface="Wingdings" pitchFamily="2" charset="2"/>
              <a:buChar char="u"/>
            </a:pPr>
            <a:r>
              <a:rPr lang="en-US" altLang="en-US" sz="1900" b="0" dirty="0">
                <a:solidFill>
                  <a:schemeClr val="tx1"/>
                </a:solidFill>
                <a:latin typeface="Liberation Sans" panose="020B0604020202020204" pitchFamily="34" charset="0"/>
              </a:rPr>
              <a:t>Owned by two or more </a:t>
            </a:r>
            <a:r>
              <a:rPr lang="en-US" altLang="en-US" sz="1900" b="0" dirty="0" smtClean="0">
                <a:solidFill>
                  <a:schemeClr val="tx1"/>
                </a:solidFill>
                <a:latin typeface="Liberation Sans" panose="020B0604020202020204" pitchFamily="34" charset="0"/>
              </a:rPr>
              <a:t>persons</a:t>
            </a:r>
            <a:endParaRPr lang="en-US" altLang="en-US" sz="1900" b="0" dirty="0">
              <a:solidFill>
                <a:schemeClr val="tx1"/>
              </a:solidFill>
              <a:latin typeface="Liberation Sans" panose="020B0604020202020204" pitchFamily="34" charset="0"/>
            </a:endParaRPr>
          </a:p>
          <a:p>
            <a:pPr>
              <a:lnSpc>
                <a:spcPct val="110000"/>
              </a:lnSpc>
              <a:spcBef>
                <a:spcPct val="45000"/>
              </a:spcBef>
              <a:buClr>
                <a:srgbClr val="800000"/>
              </a:buClr>
              <a:buSzPct val="80000"/>
              <a:buFont typeface="Wingdings" pitchFamily="2" charset="2"/>
              <a:buChar char="u"/>
            </a:pPr>
            <a:r>
              <a:rPr lang="en-US" altLang="en-US" sz="1900" b="0" dirty="0">
                <a:solidFill>
                  <a:schemeClr val="tx1"/>
                </a:solidFill>
                <a:latin typeface="Liberation Sans" panose="020B0604020202020204" pitchFamily="34" charset="0"/>
              </a:rPr>
              <a:t>Often retail and service-type businesses</a:t>
            </a:r>
          </a:p>
          <a:p>
            <a:pPr>
              <a:lnSpc>
                <a:spcPct val="110000"/>
              </a:lnSpc>
              <a:spcBef>
                <a:spcPct val="45000"/>
              </a:spcBef>
              <a:buClr>
                <a:srgbClr val="800000"/>
              </a:buClr>
              <a:buSzPct val="80000"/>
              <a:buFont typeface="Wingdings" pitchFamily="2" charset="2"/>
              <a:buChar char="u"/>
            </a:pPr>
            <a:r>
              <a:rPr lang="en-US" altLang="en-US" sz="1900" b="0" dirty="0">
                <a:solidFill>
                  <a:schemeClr val="tx1"/>
                </a:solidFill>
                <a:latin typeface="Liberation Sans" panose="020B0604020202020204" pitchFamily="34" charset="0"/>
              </a:rPr>
              <a:t>Generally unlimited personal liability</a:t>
            </a:r>
          </a:p>
          <a:p>
            <a:pPr>
              <a:lnSpc>
                <a:spcPct val="110000"/>
              </a:lnSpc>
              <a:spcBef>
                <a:spcPct val="45000"/>
              </a:spcBef>
              <a:buClr>
                <a:srgbClr val="800000"/>
              </a:buClr>
              <a:buSzPct val="80000"/>
              <a:buFont typeface="Wingdings" pitchFamily="2" charset="2"/>
              <a:buChar char="u"/>
            </a:pPr>
            <a:r>
              <a:rPr lang="en-US" altLang="en-US" sz="1900" b="0" dirty="0">
                <a:solidFill>
                  <a:schemeClr val="tx1"/>
                </a:solidFill>
                <a:latin typeface="Liberation Sans" panose="020B0604020202020204" pitchFamily="34" charset="0"/>
              </a:rPr>
              <a:t>Partnership agreement</a:t>
            </a:r>
          </a:p>
        </p:txBody>
      </p:sp>
      <p:sp>
        <p:nvSpPr>
          <p:cNvPr id="23558" name="Rectangle 6"/>
          <p:cNvSpPr>
            <a:spLocks noChangeArrowheads="1"/>
          </p:cNvSpPr>
          <p:nvPr/>
        </p:nvSpPr>
        <p:spPr bwMode="auto">
          <a:xfrm>
            <a:off x="6221413" y="2228850"/>
            <a:ext cx="2455862"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88" tIns="109728" rIns="90488" bIns="44450"/>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10000"/>
              </a:lnSpc>
              <a:spcBef>
                <a:spcPct val="45000"/>
              </a:spcBef>
              <a:buClr>
                <a:srgbClr val="800000"/>
              </a:buClr>
              <a:buSzPct val="80000"/>
              <a:buFont typeface="Wingdings" pitchFamily="2" charset="2"/>
              <a:buChar char="u"/>
            </a:pPr>
            <a:r>
              <a:rPr lang="en-US" altLang="en-US" sz="1900" b="0" dirty="0">
                <a:solidFill>
                  <a:schemeClr val="tx1"/>
                </a:solidFill>
                <a:latin typeface="Liberation Sans" panose="020B0604020202020204" pitchFamily="34" charset="0"/>
              </a:rPr>
              <a:t>Ownership divided into shares of stock</a:t>
            </a:r>
          </a:p>
          <a:p>
            <a:pPr>
              <a:lnSpc>
                <a:spcPct val="110000"/>
              </a:lnSpc>
              <a:spcBef>
                <a:spcPct val="45000"/>
              </a:spcBef>
              <a:buClr>
                <a:srgbClr val="800000"/>
              </a:buClr>
              <a:buSzPct val="80000"/>
              <a:buFont typeface="Wingdings" pitchFamily="2" charset="2"/>
              <a:buChar char="u"/>
            </a:pPr>
            <a:r>
              <a:rPr lang="en-US" altLang="en-US" sz="1900" b="0" dirty="0">
                <a:solidFill>
                  <a:schemeClr val="tx1"/>
                </a:solidFill>
                <a:latin typeface="Liberation Sans" panose="020B0604020202020204" pitchFamily="34" charset="0"/>
              </a:rPr>
              <a:t>Separate legal entity organized under state corporation law</a:t>
            </a:r>
          </a:p>
          <a:p>
            <a:pPr>
              <a:lnSpc>
                <a:spcPct val="110000"/>
              </a:lnSpc>
              <a:spcBef>
                <a:spcPct val="45000"/>
              </a:spcBef>
              <a:buClr>
                <a:srgbClr val="800000"/>
              </a:buClr>
              <a:buSzPct val="80000"/>
              <a:buFont typeface="Wingdings" pitchFamily="2" charset="2"/>
              <a:buChar char="u"/>
            </a:pPr>
            <a:r>
              <a:rPr lang="en-US" altLang="en-US" sz="1900" b="0" dirty="0">
                <a:solidFill>
                  <a:schemeClr val="tx1"/>
                </a:solidFill>
                <a:latin typeface="Liberation Sans" panose="020B0604020202020204" pitchFamily="34" charset="0"/>
              </a:rPr>
              <a:t>Limited liability</a:t>
            </a:r>
          </a:p>
          <a:p>
            <a:pPr>
              <a:lnSpc>
                <a:spcPct val="110000"/>
              </a:lnSpc>
              <a:spcBef>
                <a:spcPct val="45000"/>
              </a:spcBef>
              <a:buClr>
                <a:srgbClr val="800000"/>
              </a:buClr>
              <a:buSzPct val="80000"/>
              <a:buFont typeface="Wingdings" pitchFamily="2" charset="2"/>
              <a:buChar char="u"/>
            </a:pPr>
            <a:endParaRPr lang="en-US" altLang="en-US" sz="1900" b="0" dirty="0">
              <a:solidFill>
                <a:schemeClr val="tx1"/>
              </a:solidFill>
              <a:latin typeface="Liberation Sans" panose="020B0604020202020204" pitchFamily="34" charset="0"/>
            </a:endParaRPr>
          </a:p>
        </p:txBody>
      </p:sp>
      <p:sp>
        <p:nvSpPr>
          <p:cNvPr id="23559" name="Rectangle 8"/>
          <p:cNvSpPr>
            <a:spLocks noChangeArrowheads="1"/>
          </p:cNvSpPr>
          <p:nvPr/>
        </p:nvSpPr>
        <p:spPr bwMode="auto">
          <a:xfrm>
            <a:off x="533400" y="2209800"/>
            <a:ext cx="25908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88" tIns="109728" rIns="90488" bIns="44450"/>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10000"/>
              </a:lnSpc>
              <a:spcBef>
                <a:spcPct val="45000"/>
              </a:spcBef>
              <a:buClr>
                <a:srgbClr val="800000"/>
              </a:buClr>
              <a:buSzPct val="80000"/>
              <a:buFont typeface="Wingdings" pitchFamily="2" charset="2"/>
              <a:buChar char="u"/>
            </a:pPr>
            <a:r>
              <a:rPr lang="en-US" altLang="en-US" sz="1900" b="0" dirty="0" smtClean="0">
                <a:solidFill>
                  <a:schemeClr val="tx1"/>
                </a:solidFill>
                <a:latin typeface="Liberation Sans" panose="020B0604020202020204" pitchFamily="34" charset="0"/>
              </a:rPr>
              <a:t>Owned </a:t>
            </a:r>
            <a:r>
              <a:rPr lang="en-US" altLang="en-US" sz="1900" b="0" dirty="0">
                <a:solidFill>
                  <a:schemeClr val="tx1"/>
                </a:solidFill>
                <a:latin typeface="Liberation Sans" panose="020B0604020202020204" pitchFamily="34" charset="0"/>
              </a:rPr>
              <a:t>by one </a:t>
            </a:r>
            <a:r>
              <a:rPr lang="en-US" altLang="en-US" sz="1900" b="0" dirty="0" smtClean="0">
                <a:solidFill>
                  <a:schemeClr val="tx1"/>
                </a:solidFill>
                <a:latin typeface="Liberation Sans" panose="020B0604020202020204" pitchFamily="34" charset="0"/>
              </a:rPr>
              <a:t>person</a:t>
            </a:r>
            <a:endParaRPr lang="en-US" altLang="en-US" sz="1900" b="0" dirty="0">
              <a:solidFill>
                <a:schemeClr val="tx1"/>
              </a:solidFill>
              <a:latin typeface="Liberation Sans" panose="020B0604020202020204" pitchFamily="34" charset="0"/>
            </a:endParaRPr>
          </a:p>
          <a:p>
            <a:pPr>
              <a:lnSpc>
                <a:spcPct val="110000"/>
              </a:lnSpc>
              <a:spcBef>
                <a:spcPct val="45000"/>
              </a:spcBef>
              <a:buClr>
                <a:srgbClr val="800000"/>
              </a:buClr>
              <a:buSzPct val="80000"/>
              <a:buFont typeface="Wingdings" pitchFamily="2" charset="2"/>
              <a:buChar char="u"/>
            </a:pPr>
            <a:r>
              <a:rPr lang="en-US" altLang="en-US" sz="1900" b="0" dirty="0" smtClean="0">
                <a:solidFill>
                  <a:schemeClr val="tx1"/>
                </a:solidFill>
                <a:latin typeface="Liberation Sans" panose="020B0604020202020204" pitchFamily="34" charset="0"/>
              </a:rPr>
              <a:t>Owner is often manager/operator</a:t>
            </a:r>
            <a:endParaRPr lang="en-US" altLang="en-US" sz="1900" b="0" dirty="0">
              <a:solidFill>
                <a:schemeClr val="tx1"/>
              </a:solidFill>
              <a:latin typeface="Liberation Sans" panose="020B0604020202020204" pitchFamily="34" charset="0"/>
            </a:endParaRPr>
          </a:p>
          <a:p>
            <a:pPr>
              <a:lnSpc>
                <a:spcPct val="110000"/>
              </a:lnSpc>
              <a:spcBef>
                <a:spcPct val="45000"/>
              </a:spcBef>
              <a:buClr>
                <a:srgbClr val="800000"/>
              </a:buClr>
              <a:buSzPct val="80000"/>
              <a:buFont typeface="Wingdings" pitchFamily="2" charset="2"/>
              <a:buChar char="u"/>
            </a:pPr>
            <a:r>
              <a:rPr lang="en-US" altLang="en-US" sz="1900" b="0" dirty="0">
                <a:solidFill>
                  <a:schemeClr val="tx1"/>
                </a:solidFill>
                <a:latin typeface="Liberation Sans" panose="020B0604020202020204" pitchFamily="34" charset="0"/>
              </a:rPr>
              <a:t>Owner receives any profits, suffers any losses, and is personally liable for all </a:t>
            </a:r>
            <a:r>
              <a:rPr lang="en-US" altLang="en-US" sz="1900" b="0" dirty="0" smtClean="0">
                <a:solidFill>
                  <a:schemeClr val="tx1"/>
                </a:solidFill>
                <a:latin typeface="Liberation Sans" panose="020B0604020202020204" pitchFamily="34" charset="0"/>
              </a:rPr>
              <a:t>debts</a:t>
            </a:r>
            <a:endParaRPr lang="en-US" altLang="en-US" sz="1900" b="0" dirty="0">
              <a:solidFill>
                <a:schemeClr val="tx1"/>
              </a:solidFill>
              <a:latin typeface="Liberation Sans" panose="020B0604020202020204" pitchFamily="34" charset="0"/>
            </a:endParaRPr>
          </a:p>
        </p:txBody>
      </p:sp>
      <p:sp>
        <p:nvSpPr>
          <p:cNvPr id="23560"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3561"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latin typeface="Liberation Sans" panose="020B0604020202020204" pitchFamily="34" charset="0"/>
              </a:rPr>
              <a:t>Forms of Business Ownership</a:t>
            </a:r>
          </a:p>
        </p:txBody>
      </p:sp>
      <p:sp>
        <p:nvSpPr>
          <p:cNvPr id="23562"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2 </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559"/>
                                        </p:tgtEl>
                                        <p:attrNameLst>
                                          <p:attrName>style.visibility</p:attrName>
                                        </p:attrNameLst>
                                      </p:cBhvr>
                                      <p:to>
                                        <p:strVal val="visible"/>
                                      </p:to>
                                    </p:set>
                                    <p:animEffect transition="in" filter="wipe(up)">
                                      <p:cBhvr>
                                        <p:cTn id="7" dur="500"/>
                                        <p:tgtEl>
                                          <p:spTgt spid="235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3557"/>
                                        </p:tgtEl>
                                        <p:attrNameLst>
                                          <p:attrName>style.visibility</p:attrName>
                                        </p:attrNameLst>
                                      </p:cBhvr>
                                      <p:to>
                                        <p:strVal val="visible"/>
                                      </p:to>
                                    </p:set>
                                    <p:animEffect transition="in" filter="wipe(up)">
                                      <p:cBhvr>
                                        <p:cTn id="12" dur="500"/>
                                        <p:tgtEl>
                                          <p:spTgt spid="2355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3558"/>
                                        </p:tgtEl>
                                        <p:attrNameLst>
                                          <p:attrName>style.visibility</p:attrName>
                                        </p:attrNameLst>
                                      </p:cBhvr>
                                      <p:to>
                                        <p:strVal val="visible"/>
                                      </p:to>
                                    </p:set>
                                    <p:animEffect transition="in" filter="wipe(up)">
                                      <p:cBhvr>
                                        <p:cTn id="17" dur="500"/>
                                        <p:tgtEl>
                                          <p:spTgt spid="23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p:bldP spid="23558" grpId="0"/>
      <p:bldP spid="2355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ChangeArrowheads="1"/>
          </p:cNvSpPr>
          <p:nvPr/>
        </p:nvSpPr>
        <p:spPr bwMode="auto">
          <a:xfrm>
            <a:off x="533400" y="1295400"/>
            <a:ext cx="5334000" cy="551433"/>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p>
            <a:pPr algn="l"/>
            <a:r>
              <a:rPr lang="en-US" altLang="en-US" sz="3000" b="1" dirty="0">
                <a:latin typeface="Liberation Sans" panose="020B0604020202020204" pitchFamily="34" charset="0"/>
              </a:rPr>
              <a:t>Question</a:t>
            </a:r>
          </a:p>
        </p:txBody>
      </p:sp>
      <p:sp>
        <p:nvSpPr>
          <p:cNvPr id="26627" name="Rectangle 2"/>
          <p:cNvSpPr>
            <a:spLocks noChangeArrowheads="1"/>
          </p:cNvSpPr>
          <p:nvPr/>
        </p:nvSpPr>
        <p:spPr bwMode="auto">
          <a:xfrm>
            <a:off x="533400" y="1905000"/>
            <a:ext cx="7696200" cy="3352800"/>
          </a:xfrm>
          <a:prstGeom prst="rect">
            <a:avLst/>
          </a:prstGeom>
          <a:solidFill>
            <a:schemeClr val="bg1"/>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46038" bIns="46038"/>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5613"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ct val="50000"/>
              </a:spcBef>
              <a:buClr>
                <a:schemeClr val="tx1"/>
              </a:buClr>
              <a:buSzTx/>
              <a:buFont typeface="Wingdings" pitchFamily="2" charset="2"/>
              <a:buNone/>
            </a:pPr>
            <a:r>
              <a:rPr lang="en-US" altLang="en-US" sz="2300" b="0" dirty="0">
                <a:solidFill>
                  <a:schemeClr val="tx1"/>
                </a:solidFill>
                <a:latin typeface="Liberation Sans" panose="020B0604020202020204" pitchFamily="34" charset="0"/>
              </a:rPr>
              <a:t>Combining the activities of Kellogg and General Mills would violate the  </a:t>
            </a:r>
          </a:p>
          <a:p>
            <a:pPr lvl="1">
              <a:lnSpc>
                <a:spcPct val="120000"/>
              </a:lnSpc>
              <a:spcBef>
                <a:spcPct val="50000"/>
              </a:spcBef>
              <a:buClr>
                <a:schemeClr val="tx1"/>
              </a:buClr>
              <a:buSzTx/>
              <a:buFont typeface="Wingdings" pitchFamily="2" charset="2"/>
              <a:buAutoNum type="alphaLcPeriod"/>
            </a:pPr>
            <a:r>
              <a:rPr lang="en-US" altLang="en-US" sz="2300" b="0" dirty="0">
                <a:solidFill>
                  <a:schemeClr val="tx1"/>
                </a:solidFill>
                <a:latin typeface="Liberation Sans" panose="020B0604020202020204" pitchFamily="34" charset="0"/>
              </a:rPr>
              <a:t>cost principle.  </a:t>
            </a:r>
          </a:p>
          <a:p>
            <a:pPr lvl="1">
              <a:lnSpc>
                <a:spcPct val="120000"/>
              </a:lnSpc>
              <a:spcBef>
                <a:spcPct val="50000"/>
              </a:spcBef>
              <a:buClr>
                <a:schemeClr val="tx1"/>
              </a:buClr>
              <a:buSzTx/>
              <a:buFont typeface="Wingdings" pitchFamily="2" charset="2"/>
              <a:buAutoNum type="alphaLcPeriod"/>
            </a:pPr>
            <a:r>
              <a:rPr lang="en-US" altLang="en-US" sz="2300" b="0" dirty="0">
                <a:solidFill>
                  <a:schemeClr val="tx1"/>
                </a:solidFill>
                <a:latin typeface="Liberation Sans" panose="020B0604020202020204" pitchFamily="34" charset="0"/>
              </a:rPr>
              <a:t>economic entity assumption. </a:t>
            </a:r>
          </a:p>
          <a:p>
            <a:pPr lvl="1">
              <a:lnSpc>
                <a:spcPct val="120000"/>
              </a:lnSpc>
              <a:spcBef>
                <a:spcPct val="50000"/>
              </a:spcBef>
              <a:buClr>
                <a:schemeClr val="tx1"/>
              </a:buClr>
              <a:buSzTx/>
              <a:buFont typeface="Wingdings" pitchFamily="2" charset="2"/>
              <a:buAutoNum type="alphaLcPeriod"/>
            </a:pPr>
            <a:r>
              <a:rPr lang="en-US" altLang="en-US" sz="2300" b="0" dirty="0">
                <a:solidFill>
                  <a:schemeClr val="tx1"/>
                </a:solidFill>
                <a:latin typeface="Liberation Sans" panose="020B0604020202020204" pitchFamily="34" charset="0"/>
              </a:rPr>
              <a:t>monetary unit assumption.  </a:t>
            </a:r>
          </a:p>
          <a:p>
            <a:pPr lvl="1">
              <a:lnSpc>
                <a:spcPct val="120000"/>
              </a:lnSpc>
              <a:spcBef>
                <a:spcPct val="50000"/>
              </a:spcBef>
              <a:buClr>
                <a:schemeClr val="tx1"/>
              </a:buClr>
              <a:buSzTx/>
              <a:buFont typeface="Wingdings" pitchFamily="2" charset="2"/>
              <a:buAutoNum type="alphaLcPeriod"/>
            </a:pPr>
            <a:r>
              <a:rPr lang="en-US" altLang="en-US" sz="2300" b="0" dirty="0">
                <a:solidFill>
                  <a:schemeClr val="tx1"/>
                </a:solidFill>
                <a:latin typeface="Liberation Sans" panose="020B0604020202020204" pitchFamily="34" charset="0"/>
              </a:rPr>
              <a:t>ethics principle.</a:t>
            </a:r>
          </a:p>
        </p:txBody>
      </p:sp>
      <p:sp>
        <p:nvSpPr>
          <p:cNvPr id="26628"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6630"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2 </a:t>
            </a:r>
            <a:endParaRPr lang="en-US" altLang="en-US" sz="1600" i="1" dirty="0">
              <a:latin typeface="Liberation Sans" panose="020B0604020202020204" pitchFamily="34" charset="0"/>
            </a:endParaRPr>
          </a:p>
        </p:txBody>
      </p:sp>
      <p:sp>
        <p:nvSpPr>
          <p:cNvPr id="10" name="Notched Right Arrow 9"/>
          <p:cNvSpPr/>
          <p:nvPr/>
        </p:nvSpPr>
        <p:spPr bwMode="auto">
          <a:xfrm>
            <a:off x="152400" y="3566160"/>
            <a:ext cx="609600" cy="457200"/>
          </a:xfrm>
          <a:prstGeom prst="notchedRightArrow">
            <a:avLst/>
          </a:prstGeom>
          <a:solidFill>
            <a:schemeClr val="tx2">
              <a:lumMod val="75000"/>
            </a:schemeClr>
          </a:solidFill>
          <a:ln w="12700" cap="sq" cmpd="sng" algn="ctr">
            <a:solidFill>
              <a:schemeClr val="tx1"/>
            </a:solidFill>
            <a:prstDash val="solid"/>
            <a:round/>
            <a:headEnd type="none" w="sm" len="sm"/>
            <a:tailEnd type="none" w="sm" len="sm"/>
          </a:ln>
          <a:effec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dirty="0">
              <a:latin typeface="Liberation Sans" panose="020B0604020202020204" pitchFamily="34" charset="0"/>
            </a:endParaRPr>
          </a:p>
        </p:txBody>
      </p:sp>
      <p:sp>
        <p:nvSpPr>
          <p:cNvPr id="11" name="Rectangle 7"/>
          <p:cNvSpPr>
            <a:spLocks noChangeArrowheads="1"/>
          </p:cNvSpPr>
          <p:nvPr/>
        </p:nvSpPr>
        <p:spPr bwMode="auto">
          <a:xfrm>
            <a:off x="533400" y="304800"/>
            <a:ext cx="8458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chemeClr val="tx2">
                    <a:lumMod val="75000"/>
                  </a:schemeClr>
                </a:solidFill>
                <a:latin typeface="Liberation Sans" panose="020B0604020202020204" pitchFamily="34" charset="0"/>
              </a:rPr>
              <a:t>Assumptions</a:t>
            </a:r>
            <a:endParaRPr lang="en-US" altLang="en-US" sz="3200" b="1" dirty="0">
              <a:solidFill>
                <a:schemeClr val="tx2">
                  <a:lumMod val="75000"/>
                </a:schemeClr>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533400" y="1905000"/>
            <a:ext cx="8153400" cy="3733800"/>
          </a:xfrm>
          <a:prstGeom prst="rect">
            <a:avLst/>
          </a:prstGeom>
          <a:solidFill>
            <a:schemeClr val="bg1"/>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46038" bIns="46038"/>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5613"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ct val="50000"/>
              </a:spcBef>
              <a:buClr>
                <a:schemeClr val="tx1"/>
              </a:buClr>
              <a:buSzTx/>
              <a:buFont typeface="Wingdings" pitchFamily="2" charset="2"/>
              <a:buNone/>
            </a:pPr>
            <a:r>
              <a:rPr lang="en-US" altLang="en-US" sz="2300" b="0" dirty="0">
                <a:solidFill>
                  <a:schemeClr val="tx1"/>
                </a:solidFill>
                <a:latin typeface="Liberation Sans" panose="020B0604020202020204" pitchFamily="34" charset="0"/>
              </a:rPr>
              <a:t>A business organized as a separate legal entity under state law having ownership divided into shares of stock is a  </a:t>
            </a:r>
          </a:p>
          <a:p>
            <a:pPr lvl="1">
              <a:lnSpc>
                <a:spcPct val="120000"/>
              </a:lnSpc>
              <a:spcBef>
                <a:spcPct val="50000"/>
              </a:spcBef>
              <a:buClr>
                <a:schemeClr val="tx1"/>
              </a:buClr>
              <a:buSzTx/>
              <a:buFont typeface="Wingdings" pitchFamily="2" charset="2"/>
              <a:buAutoNum type="alphaLcPeriod"/>
            </a:pPr>
            <a:r>
              <a:rPr lang="en-US" altLang="en-US" sz="2300" b="0" dirty="0">
                <a:solidFill>
                  <a:schemeClr val="tx1"/>
                </a:solidFill>
                <a:latin typeface="Liberation Sans" panose="020B0604020202020204" pitchFamily="34" charset="0"/>
              </a:rPr>
              <a:t>proprietorship.  </a:t>
            </a:r>
          </a:p>
          <a:p>
            <a:pPr lvl="1">
              <a:lnSpc>
                <a:spcPct val="120000"/>
              </a:lnSpc>
              <a:spcBef>
                <a:spcPct val="50000"/>
              </a:spcBef>
              <a:buClr>
                <a:schemeClr val="tx1"/>
              </a:buClr>
              <a:buSzTx/>
              <a:buFont typeface="Wingdings" pitchFamily="2" charset="2"/>
              <a:buAutoNum type="alphaLcPeriod"/>
            </a:pPr>
            <a:r>
              <a:rPr lang="en-US" altLang="en-US" sz="2300" b="0" dirty="0">
                <a:solidFill>
                  <a:schemeClr val="tx1"/>
                </a:solidFill>
                <a:latin typeface="Liberation Sans" panose="020B0604020202020204" pitchFamily="34" charset="0"/>
              </a:rPr>
              <a:t>partnership.  </a:t>
            </a:r>
          </a:p>
          <a:p>
            <a:pPr lvl="1">
              <a:lnSpc>
                <a:spcPct val="120000"/>
              </a:lnSpc>
              <a:spcBef>
                <a:spcPct val="50000"/>
              </a:spcBef>
              <a:buClr>
                <a:schemeClr val="tx1"/>
              </a:buClr>
              <a:buSzTx/>
              <a:buFont typeface="Wingdings" pitchFamily="2" charset="2"/>
              <a:buAutoNum type="alphaLcPeriod"/>
            </a:pPr>
            <a:r>
              <a:rPr lang="en-US" altLang="en-US" sz="2300" b="0" dirty="0">
                <a:solidFill>
                  <a:schemeClr val="tx1"/>
                </a:solidFill>
                <a:latin typeface="Liberation Sans" panose="020B0604020202020204" pitchFamily="34" charset="0"/>
              </a:rPr>
              <a:t>corporation.  </a:t>
            </a:r>
          </a:p>
          <a:p>
            <a:pPr lvl="1">
              <a:lnSpc>
                <a:spcPct val="120000"/>
              </a:lnSpc>
              <a:spcBef>
                <a:spcPct val="50000"/>
              </a:spcBef>
              <a:buClr>
                <a:schemeClr val="tx1"/>
              </a:buClr>
              <a:buSzTx/>
              <a:buFont typeface="Wingdings" pitchFamily="2" charset="2"/>
              <a:buAutoNum type="alphaLcPeriod"/>
            </a:pPr>
            <a:r>
              <a:rPr lang="en-US" altLang="en-US" sz="2300" b="0" dirty="0">
                <a:solidFill>
                  <a:schemeClr val="tx1"/>
                </a:solidFill>
                <a:latin typeface="Liberation Sans" panose="020B0604020202020204" pitchFamily="34" charset="0"/>
              </a:rPr>
              <a:t>sole proprietorship.</a:t>
            </a:r>
          </a:p>
        </p:txBody>
      </p:sp>
      <p:sp>
        <p:nvSpPr>
          <p:cNvPr id="27651" name="Rectangle 6"/>
          <p:cNvSpPr>
            <a:spLocks noChangeArrowheads="1"/>
          </p:cNvSpPr>
          <p:nvPr/>
        </p:nvSpPr>
        <p:spPr bwMode="auto">
          <a:xfrm>
            <a:off x="533400" y="1295400"/>
            <a:ext cx="5334000" cy="551433"/>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3000" dirty="0">
                <a:solidFill>
                  <a:schemeClr val="tx1"/>
                </a:solidFill>
                <a:latin typeface="Liberation Sans" panose="020B0604020202020204" pitchFamily="34" charset="0"/>
              </a:rPr>
              <a:t>Question</a:t>
            </a:r>
          </a:p>
        </p:txBody>
      </p:sp>
      <p:sp>
        <p:nvSpPr>
          <p:cNvPr id="27652"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7654"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2 </a:t>
            </a:r>
            <a:endParaRPr lang="en-US" altLang="en-US" sz="1600" i="1" dirty="0">
              <a:latin typeface="Liberation Sans" panose="020B0604020202020204" pitchFamily="34" charset="0"/>
            </a:endParaRPr>
          </a:p>
        </p:txBody>
      </p:sp>
      <p:sp>
        <p:nvSpPr>
          <p:cNvPr id="10" name="Notched Right Arrow 9"/>
          <p:cNvSpPr/>
          <p:nvPr/>
        </p:nvSpPr>
        <p:spPr bwMode="auto">
          <a:xfrm>
            <a:off x="152400" y="4151376"/>
            <a:ext cx="609600" cy="457200"/>
          </a:xfrm>
          <a:prstGeom prst="notchedRightArrow">
            <a:avLst/>
          </a:prstGeom>
          <a:solidFill>
            <a:schemeClr val="tx2">
              <a:lumMod val="75000"/>
            </a:schemeClr>
          </a:solidFill>
          <a:ln w="12700" cap="sq" cmpd="sng" algn="ctr">
            <a:solidFill>
              <a:schemeClr val="tx1"/>
            </a:solidFill>
            <a:prstDash val="solid"/>
            <a:round/>
            <a:headEnd type="none" w="sm" len="sm"/>
            <a:tailEnd type="none" w="sm" len="sm"/>
          </a:ln>
          <a:effec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dirty="0">
              <a:latin typeface="Liberation Sans" panose="020B0604020202020204" pitchFamily="34" charset="0"/>
            </a:endParaRPr>
          </a:p>
        </p:txBody>
      </p:sp>
      <p:sp>
        <p:nvSpPr>
          <p:cNvPr id="11" name="Rectangle 7"/>
          <p:cNvSpPr>
            <a:spLocks noChangeArrowheads="1"/>
          </p:cNvSpPr>
          <p:nvPr/>
        </p:nvSpPr>
        <p:spPr bwMode="auto">
          <a:xfrm>
            <a:off x="533400" y="304800"/>
            <a:ext cx="8458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chemeClr val="tx2">
                    <a:lumMod val="75000"/>
                  </a:schemeClr>
                </a:solidFill>
                <a:latin typeface="Liberation Sans" panose="020B0604020202020204" pitchFamily="34" charset="0"/>
              </a:rPr>
              <a:t>Assumptions</a:t>
            </a:r>
            <a:endParaRPr lang="en-US" altLang="en-US" sz="3200" b="1" dirty="0">
              <a:solidFill>
                <a:schemeClr val="tx2">
                  <a:lumMod val="75000"/>
                </a:schemeClr>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609600" y="1393825"/>
            <a:ext cx="7924800" cy="832279"/>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nSpc>
                <a:spcPct val="120000"/>
              </a:lnSpc>
              <a:spcBef>
                <a:spcPct val="0"/>
              </a:spcBef>
              <a:buClrTx/>
              <a:buSzTx/>
              <a:buFontTx/>
              <a:buNone/>
            </a:pPr>
            <a:r>
              <a:rPr lang="en-US" altLang="en-US" sz="2100" dirty="0">
                <a:solidFill>
                  <a:schemeClr val="tx1"/>
                </a:solidFill>
                <a:latin typeface="Liberation Sans" panose="020B0604020202020204" pitchFamily="34" charset="0"/>
              </a:rPr>
              <a:t>Indicate whether each of the following statements presented below is </a:t>
            </a:r>
            <a:r>
              <a:rPr lang="en-US" altLang="en-US" sz="2100" dirty="0">
                <a:solidFill>
                  <a:schemeClr val="hlink"/>
                </a:solidFill>
                <a:latin typeface="Liberation Sans" panose="020B0604020202020204" pitchFamily="34" charset="0"/>
              </a:rPr>
              <a:t>true</a:t>
            </a:r>
            <a:r>
              <a:rPr lang="en-US" altLang="en-US" sz="2100" dirty="0">
                <a:solidFill>
                  <a:schemeClr val="tx1"/>
                </a:solidFill>
                <a:latin typeface="Liberation Sans" panose="020B0604020202020204" pitchFamily="34" charset="0"/>
              </a:rPr>
              <a:t> or </a:t>
            </a:r>
            <a:r>
              <a:rPr lang="en-US" altLang="en-US" sz="2100" dirty="0">
                <a:solidFill>
                  <a:srgbClr val="800000"/>
                </a:solidFill>
                <a:latin typeface="Liberation Sans" panose="020B0604020202020204" pitchFamily="34" charset="0"/>
              </a:rPr>
              <a:t>false</a:t>
            </a:r>
            <a:r>
              <a:rPr lang="en-US" altLang="en-US" sz="2100" dirty="0">
                <a:solidFill>
                  <a:schemeClr val="tx1"/>
                </a:solidFill>
                <a:latin typeface="Liberation Sans" panose="020B0604020202020204" pitchFamily="34" charset="0"/>
              </a:rPr>
              <a:t>.</a:t>
            </a:r>
          </a:p>
        </p:txBody>
      </p:sp>
      <p:sp>
        <p:nvSpPr>
          <p:cNvPr id="24579" name="Rectangle 7"/>
          <p:cNvSpPr>
            <a:spLocks noChangeArrowheads="1"/>
          </p:cNvSpPr>
          <p:nvPr/>
        </p:nvSpPr>
        <p:spPr bwMode="auto">
          <a:xfrm>
            <a:off x="609600" y="2346325"/>
            <a:ext cx="6324600" cy="4156522"/>
          </a:xfrm>
          <a:prstGeom prst="rect">
            <a:avLst/>
          </a:prstGeom>
          <a:solidFill>
            <a:schemeClr val="bg1"/>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nSpc>
                <a:spcPct val="125000"/>
              </a:lnSpc>
              <a:spcBef>
                <a:spcPct val="70000"/>
              </a:spcBef>
              <a:buClrTx/>
              <a:buSzTx/>
              <a:buFontTx/>
              <a:buAutoNum type="arabicPeriod"/>
            </a:pPr>
            <a:r>
              <a:rPr lang="en-US" sz="1900" b="0" dirty="0" smtClean="0">
                <a:solidFill>
                  <a:schemeClr val="tx1"/>
                </a:solidFill>
                <a:latin typeface="Liberation Sans" panose="020B0604020202020204" pitchFamily="34" charset="0"/>
              </a:rPr>
              <a:t>Congress </a:t>
            </a:r>
            <a:r>
              <a:rPr lang="en-US" sz="1900" b="0" dirty="0">
                <a:solidFill>
                  <a:schemeClr val="tx1"/>
                </a:solidFill>
                <a:latin typeface="Liberation Sans" panose="020B0604020202020204" pitchFamily="34" charset="0"/>
              </a:rPr>
              <a:t>passed the Sarbanes-Oxley Act to reduce unethical behavior and </a:t>
            </a:r>
            <a:r>
              <a:rPr lang="en-US" sz="1900" b="0" dirty="0" smtClean="0">
                <a:solidFill>
                  <a:schemeClr val="tx1"/>
                </a:solidFill>
                <a:latin typeface="Liberation Sans" panose="020B0604020202020204" pitchFamily="34" charset="0"/>
              </a:rPr>
              <a:t>decrease the </a:t>
            </a:r>
            <a:r>
              <a:rPr lang="en-US" sz="1900" b="0" dirty="0">
                <a:solidFill>
                  <a:schemeClr val="tx1"/>
                </a:solidFill>
                <a:latin typeface="Liberation Sans" panose="020B0604020202020204" pitchFamily="34" charset="0"/>
              </a:rPr>
              <a:t>likelihood of future corporate </a:t>
            </a:r>
            <a:r>
              <a:rPr lang="en-US" sz="1900" b="0" dirty="0" smtClean="0">
                <a:solidFill>
                  <a:schemeClr val="tx1"/>
                </a:solidFill>
                <a:latin typeface="Liberation Sans" panose="020B0604020202020204" pitchFamily="34" charset="0"/>
              </a:rPr>
              <a:t>scandals.</a:t>
            </a:r>
          </a:p>
          <a:p>
            <a:pPr>
              <a:lnSpc>
                <a:spcPct val="125000"/>
              </a:lnSpc>
              <a:spcBef>
                <a:spcPct val="70000"/>
              </a:spcBef>
              <a:buClrTx/>
              <a:buSzTx/>
              <a:buFontTx/>
              <a:buAutoNum type="arabicPeriod"/>
            </a:pPr>
            <a:r>
              <a:rPr lang="en-US" sz="1900" b="0" dirty="0" smtClean="0">
                <a:solidFill>
                  <a:schemeClr val="tx1"/>
                </a:solidFill>
                <a:latin typeface="Liberation Sans" panose="020B0604020202020204" pitchFamily="34" charset="0"/>
              </a:rPr>
              <a:t>The </a:t>
            </a:r>
            <a:r>
              <a:rPr lang="en-US" sz="1900" b="0" dirty="0">
                <a:solidFill>
                  <a:schemeClr val="tx1"/>
                </a:solidFill>
                <a:latin typeface="Liberation Sans" panose="020B0604020202020204" pitchFamily="34" charset="0"/>
              </a:rPr>
              <a:t>primary accounting standard-setting body in the United States is the </a:t>
            </a:r>
            <a:r>
              <a:rPr lang="en-US" sz="1900" b="0" dirty="0" smtClean="0">
                <a:solidFill>
                  <a:schemeClr val="tx1"/>
                </a:solidFill>
                <a:latin typeface="Liberation Sans" panose="020B0604020202020204" pitchFamily="34" charset="0"/>
              </a:rPr>
              <a:t>Financial Accounting </a:t>
            </a:r>
            <a:r>
              <a:rPr lang="en-US" sz="1900" b="0" dirty="0">
                <a:solidFill>
                  <a:schemeClr val="tx1"/>
                </a:solidFill>
                <a:latin typeface="Liberation Sans" panose="020B0604020202020204" pitchFamily="34" charset="0"/>
              </a:rPr>
              <a:t>Standards Board (FASB</a:t>
            </a:r>
            <a:r>
              <a:rPr lang="en-US" sz="1900" b="0" dirty="0" smtClean="0">
                <a:solidFill>
                  <a:schemeClr val="tx1"/>
                </a:solidFill>
                <a:latin typeface="Liberation Sans" panose="020B0604020202020204" pitchFamily="34" charset="0"/>
              </a:rPr>
              <a:t>).</a:t>
            </a:r>
          </a:p>
          <a:p>
            <a:pPr>
              <a:lnSpc>
                <a:spcPct val="125000"/>
              </a:lnSpc>
              <a:spcBef>
                <a:spcPct val="70000"/>
              </a:spcBef>
              <a:buClrTx/>
              <a:buSzTx/>
              <a:buFontTx/>
              <a:buAutoNum type="arabicPeriod"/>
            </a:pPr>
            <a:r>
              <a:rPr lang="en-US" sz="1900" b="0" dirty="0" smtClean="0">
                <a:solidFill>
                  <a:schemeClr val="tx1"/>
                </a:solidFill>
                <a:latin typeface="Liberation Sans" panose="020B0604020202020204" pitchFamily="34" charset="0"/>
              </a:rPr>
              <a:t>The </a:t>
            </a:r>
            <a:r>
              <a:rPr lang="en-US" sz="1900" b="0" dirty="0">
                <a:solidFill>
                  <a:schemeClr val="tx1"/>
                </a:solidFill>
                <a:latin typeface="Liberation Sans" panose="020B0604020202020204" pitchFamily="34" charset="0"/>
              </a:rPr>
              <a:t>historical cost principle dictates that companies record assets at their cost. </a:t>
            </a:r>
            <a:r>
              <a:rPr lang="en-US" sz="1900" b="0" dirty="0" smtClean="0">
                <a:solidFill>
                  <a:schemeClr val="tx1"/>
                </a:solidFill>
                <a:latin typeface="Liberation Sans" panose="020B0604020202020204" pitchFamily="34" charset="0"/>
              </a:rPr>
              <a:t>In later </a:t>
            </a:r>
            <a:r>
              <a:rPr lang="en-US" sz="1900" b="0" dirty="0">
                <a:solidFill>
                  <a:schemeClr val="tx1"/>
                </a:solidFill>
                <a:latin typeface="Liberation Sans" panose="020B0604020202020204" pitchFamily="34" charset="0"/>
              </a:rPr>
              <a:t>periods, however, the fair value of the asset must be used if fair value is </a:t>
            </a:r>
            <a:r>
              <a:rPr lang="en-US" sz="1900" b="0" dirty="0" smtClean="0">
                <a:solidFill>
                  <a:schemeClr val="tx1"/>
                </a:solidFill>
                <a:latin typeface="Liberation Sans" panose="020B0604020202020204" pitchFamily="34" charset="0"/>
              </a:rPr>
              <a:t>higher than </a:t>
            </a:r>
            <a:r>
              <a:rPr lang="en-US" sz="1900" b="0" dirty="0">
                <a:solidFill>
                  <a:schemeClr val="tx1"/>
                </a:solidFill>
                <a:latin typeface="Liberation Sans" panose="020B0604020202020204" pitchFamily="34" charset="0"/>
              </a:rPr>
              <a:t>its cost.</a:t>
            </a:r>
            <a:endParaRPr lang="en-US" altLang="en-US" sz="1900" b="0" dirty="0">
              <a:solidFill>
                <a:schemeClr val="tx1"/>
              </a:solidFill>
              <a:latin typeface="Liberation Sans" panose="020B0604020202020204" pitchFamily="34" charset="0"/>
            </a:endParaRPr>
          </a:p>
        </p:txBody>
      </p:sp>
      <p:sp>
        <p:nvSpPr>
          <p:cNvPr id="278536" name="AutoShape 8"/>
          <p:cNvSpPr>
            <a:spLocks noChangeArrowheads="1"/>
          </p:cNvSpPr>
          <p:nvPr/>
        </p:nvSpPr>
        <p:spPr bwMode="auto">
          <a:xfrm>
            <a:off x="7391400" y="2568575"/>
            <a:ext cx="1143000" cy="533400"/>
          </a:xfrm>
          <a:prstGeom prst="bevel">
            <a:avLst>
              <a:gd name="adj" fmla="val 12500"/>
            </a:avLst>
          </a:prstGeom>
          <a:solidFill>
            <a:srgbClr val="000066"/>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27432" anchor="ctr"/>
          <a:lstStyle/>
          <a:p>
            <a:r>
              <a:rPr lang="en-US" altLang="en-US" b="1" dirty="0">
                <a:solidFill>
                  <a:schemeClr val="bg1"/>
                </a:solidFill>
                <a:latin typeface="Liberation Sans" panose="020B0604020202020204" pitchFamily="34" charset="0"/>
              </a:rPr>
              <a:t>True</a:t>
            </a:r>
          </a:p>
        </p:txBody>
      </p:sp>
      <p:sp>
        <p:nvSpPr>
          <p:cNvPr id="278537" name="AutoShape 9"/>
          <p:cNvSpPr>
            <a:spLocks noChangeArrowheads="1"/>
          </p:cNvSpPr>
          <p:nvPr/>
        </p:nvSpPr>
        <p:spPr bwMode="auto">
          <a:xfrm>
            <a:off x="7391400" y="5181600"/>
            <a:ext cx="1143000" cy="533400"/>
          </a:xfrm>
          <a:prstGeom prst="bevel">
            <a:avLst>
              <a:gd name="adj" fmla="val 12500"/>
            </a:avLst>
          </a:prstGeom>
          <a:solidFill>
            <a:srgbClr val="8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27432"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r>
              <a:rPr lang="en-US" altLang="en-US" sz="2400" dirty="0">
                <a:solidFill>
                  <a:schemeClr val="bg1"/>
                </a:solidFill>
                <a:latin typeface="Liberation Sans" panose="020B0604020202020204" pitchFamily="34" charset="0"/>
              </a:rPr>
              <a:t>False</a:t>
            </a:r>
          </a:p>
        </p:txBody>
      </p:sp>
      <p:sp>
        <p:nvSpPr>
          <p:cNvPr id="278538" name="AutoShape 10"/>
          <p:cNvSpPr>
            <a:spLocks noChangeArrowheads="1"/>
          </p:cNvSpPr>
          <p:nvPr/>
        </p:nvSpPr>
        <p:spPr bwMode="auto">
          <a:xfrm>
            <a:off x="7391400" y="3810000"/>
            <a:ext cx="1143000" cy="533400"/>
          </a:xfrm>
          <a:prstGeom prst="bevel">
            <a:avLst>
              <a:gd name="adj" fmla="val 12500"/>
            </a:avLst>
          </a:prstGeom>
          <a:solidFill>
            <a:srgbClr val="000066"/>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27432"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r>
              <a:rPr lang="en-US" altLang="en-US" sz="2400" dirty="0">
                <a:solidFill>
                  <a:schemeClr val="bg1"/>
                </a:solidFill>
                <a:latin typeface="Liberation Sans" panose="020B0604020202020204" pitchFamily="34" charset="0"/>
              </a:rPr>
              <a:t>True</a:t>
            </a:r>
          </a:p>
        </p:txBody>
      </p:sp>
      <p:sp>
        <p:nvSpPr>
          <p:cNvPr id="24584"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2 </a:t>
            </a:r>
            <a:endParaRPr lang="en-US" altLang="en-US" sz="1600" i="1" dirty="0">
              <a:latin typeface="Liberation Sans" panose="020B0604020202020204" pitchFamily="34" charset="0"/>
            </a:endParaRPr>
          </a:p>
        </p:txBody>
      </p:sp>
      <p:pic>
        <p:nvPicPr>
          <p:cNvPr id="17"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3472" y="571501"/>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20" name="TextBox 19"/>
          <p:cNvSpPr txBox="1"/>
          <p:nvPr/>
        </p:nvSpPr>
        <p:spPr>
          <a:xfrm>
            <a:off x="0" y="428624"/>
            <a:ext cx="3276600" cy="691039"/>
          </a:xfrm>
          <a:prstGeom prst="rect">
            <a:avLst/>
          </a:prstGeom>
          <a:solidFill>
            <a:schemeClr val="bg1">
              <a:lumMod val="85000"/>
            </a:schemeClr>
          </a:solidFill>
        </p:spPr>
        <p:txBody>
          <a:bodyPr wrap="square" lIns="0" tIns="0" rtlCol="0">
            <a:noAutofit/>
          </a:bodyPr>
          <a:lstStyle/>
          <a:p>
            <a:pPr marL="519113" algn="l"/>
            <a:r>
              <a:rPr lang="en-US" sz="4200" b="1" dirty="0" smtClean="0">
                <a:solidFill>
                  <a:srgbClr val="FF9900"/>
                </a:solidFill>
                <a:effectLst>
                  <a:outerShdw blurRad="38100" dist="38100" dir="2700000" algn="tl">
                    <a:srgbClr val="000000">
                      <a:alpha val="43137"/>
                    </a:srgbClr>
                  </a:outerShdw>
                </a:effectLst>
                <a:latin typeface="Liberation Sans" panose="020B0604020202020204" pitchFamily="34" charset="0"/>
              </a:rPr>
              <a:t>DO IT!</a:t>
            </a:r>
            <a:endPar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endParaRPr>
          </a:p>
        </p:txBody>
      </p:sp>
      <p:sp>
        <p:nvSpPr>
          <p:cNvPr id="21" name="Oval 20"/>
          <p:cNvSpPr/>
          <p:nvPr/>
        </p:nvSpPr>
        <p:spPr bwMode="auto">
          <a:xfrm>
            <a:off x="2286000" y="428626"/>
            <a:ext cx="762000" cy="691038"/>
          </a:xfrm>
          <a:prstGeom prst="ellipse">
            <a:avLst/>
          </a:prstGeom>
          <a:solidFill>
            <a:schemeClr val="accent3"/>
          </a:solidFill>
          <a:ln w="12700" cap="sq" cmpd="sng" algn="ctr">
            <a:solidFill>
              <a:schemeClr val="bg1">
                <a:lumMod val="50000"/>
              </a:schemeClr>
            </a:solidFill>
            <a:prstDash val="sysDash"/>
            <a:round/>
            <a:headEnd type="none" w="sm" len="sm"/>
            <a:tailEnd type="none" w="sm" len="sm"/>
          </a:ln>
          <a:effectLst/>
        </p:spPr>
        <p:txBody>
          <a:bodyPr vert="horz" wrap="square" lIns="91440" tIns="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9900"/>
                </a:solidFill>
                <a:effectLst>
                  <a:outerShdw blurRad="38100" dist="38100" dir="2700000" algn="tl">
                    <a:srgbClr val="000000">
                      <a:alpha val="43137"/>
                    </a:srgbClr>
                  </a:outerShdw>
                </a:effectLst>
                <a:latin typeface="Liberation Sans" panose="020B0604020202020204" pitchFamily="34" charset="0"/>
              </a:rPr>
              <a:t>2</a:t>
            </a:r>
          </a:p>
        </p:txBody>
      </p:sp>
      <p:sp>
        <p:nvSpPr>
          <p:cNvPr id="22" name="TextBox 21"/>
          <p:cNvSpPr txBox="1"/>
          <p:nvPr/>
        </p:nvSpPr>
        <p:spPr>
          <a:xfrm>
            <a:off x="3276600" y="501929"/>
            <a:ext cx="5867400" cy="566928"/>
          </a:xfrm>
          <a:prstGeom prst="rect">
            <a:avLst/>
          </a:prstGeom>
          <a:solidFill>
            <a:srgbClr val="0027A4"/>
          </a:solidFill>
        </p:spPr>
        <p:txBody>
          <a:bodyPr wrap="square" lIns="86493" tIns="43247" rIns="86493" bIns="43247" rtlCol="0">
            <a:noAutofit/>
          </a:bodyPr>
          <a:lstStyle/>
          <a:p>
            <a:pPr marL="111120" algn="l"/>
            <a:r>
              <a:rPr lang="en-US" sz="2800" b="1" dirty="0" smtClean="0">
                <a:solidFill>
                  <a:schemeClr val="bg1"/>
                </a:solidFill>
                <a:latin typeface="Liberation Sans" panose="020B0604020202020204" pitchFamily="34" charset="0"/>
              </a:rPr>
              <a:t>Building Blocks of Accounting</a:t>
            </a:r>
            <a:endParaRPr lang="en-US" sz="2800" b="1" dirty="0">
              <a:solidFill>
                <a:schemeClr val="bg1"/>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8536"/>
                                        </p:tgtEl>
                                        <p:attrNameLst>
                                          <p:attrName>style.visibility</p:attrName>
                                        </p:attrNameLst>
                                      </p:cBhvr>
                                      <p:to>
                                        <p:strVal val="visible"/>
                                      </p:to>
                                    </p:set>
                                    <p:animEffect transition="in" filter="wipe(left)">
                                      <p:cBhvr>
                                        <p:cTn id="7" dur="500"/>
                                        <p:tgtEl>
                                          <p:spTgt spid="2785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8538"/>
                                        </p:tgtEl>
                                        <p:attrNameLst>
                                          <p:attrName>style.visibility</p:attrName>
                                        </p:attrNameLst>
                                      </p:cBhvr>
                                      <p:to>
                                        <p:strVal val="visible"/>
                                      </p:to>
                                    </p:set>
                                    <p:animEffect transition="in" filter="wipe(left)">
                                      <p:cBhvr>
                                        <p:cTn id="12" dur="500"/>
                                        <p:tgtEl>
                                          <p:spTgt spid="27853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8537"/>
                                        </p:tgtEl>
                                        <p:attrNameLst>
                                          <p:attrName>style.visibility</p:attrName>
                                        </p:attrNameLst>
                                      </p:cBhvr>
                                      <p:to>
                                        <p:strVal val="visible"/>
                                      </p:to>
                                    </p:set>
                                    <p:animEffect transition="in" filter="wipe(left)">
                                      <p:cBhvr>
                                        <p:cTn id="17" dur="500"/>
                                        <p:tgtEl>
                                          <p:spTgt spid="2785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6" grpId="0" animBg="1"/>
      <p:bldP spid="278537" grpId="0" animBg="1"/>
      <p:bldP spid="2785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ChangeArrowheads="1"/>
          </p:cNvSpPr>
          <p:nvPr/>
        </p:nvSpPr>
        <p:spPr bwMode="auto">
          <a:xfrm>
            <a:off x="533400" y="1487487"/>
            <a:ext cx="8153400" cy="300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ct val="70000"/>
              </a:spcBef>
              <a:buClrTx/>
              <a:buSzPct val="95000"/>
              <a:buFontTx/>
              <a:buNone/>
            </a:pPr>
            <a:r>
              <a:rPr lang="en-US" altLang="en-US" sz="2500" dirty="0">
                <a:solidFill>
                  <a:schemeClr val="hlink"/>
                </a:solidFill>
                <a:latin typeface="Liberation Sans" panose="020B0604020202020204" pitchFamily="34" charset="0"/>
              </a:rPr>
              <a:t>Accounting</a:t>
            </a:r>
            <a:r>
              <a:rPr lang="en-US" altLang="en-US" sz="2300" dirty="0">
                <a:solidFill>
                  <a:schemeClr val="hlink"/>
                </a:solidFill>
                <a:latin typeface="Liberation Sans" panose="020B0604020202020204" pitchFamily="34" charset="0"/>
              </a:rPr>
              <a:t> </a:t>
            </a:r>
            <a:r>
              <a:rPr lang="en-US" altLang="en-US" sz="2300" b="0" dirty="0">
                <a:solidFill>
                  <a:schemeClr val="tx1"/>
                </a:solidFill>
                <a:latin typeface="Liberation Sans" panose="020B0604020202020204" pitchFamily="34" charset="0"/>
              </a:rPr>
              <a:t>consists of three basic activities—it</a:t>
            </a:r>
          </a:p>
          <a:p>
            <a:pPr lvl="1">
              <a:lnSpc>
                <a:spcPct val="120000"/>
              </a:lnSpc>
              <a:spcBef>
                <a:spcPct val="70000"/>
              </a:spcBef>
              <a:buClr>
                <a:srgbClr val="800000"/>
              </a:buClr>
              <a:buSzPct val="80000"/>
              <a:buFont typeface="Wingdings" pitchFamily="2" charset="2"/>
              <a:buChar char="u"/>
            </a:pPr>
            <a:r>
              <a:rPr lang="en-US" altLang="en-US" sz="2200" dirty="0">
                <a:solidFill>
                  <a:schemeClr val="tx1"/>
                </a:solidFill>
                <a:latin typeface="Liberation Sans" panose="020B0604020202020204" pitchFamily="34" charset="0"/>
              </a:rPr>
              <a:t>identifies</a:t>
            </a:r>
            <a:r>
              <a:rPr lang="en-US" altLang="en-US" sz="2200" b="0" dirty="0">
                <a:solidFill>
                  <a:schemeClr val="tx1"/>
                </a:solidFill>
                <a:latin typeface="Liberation Sans" panose="020B0604020202020204" pitchFamily="34" charset="0"/>
              </a:rPr>
              <a:t>, </a:t>
            </a:r>
          </a:p>
          <a:p>
            <a:pPr lvl="1">
              <a:lnSpc>
                <a:spcPct val="120000"/>
              </a:lnSpc>
              <a:spcBef>
                <a:spcPct val="70000"/>
              </a:spcBef>
              <a:buClr>
                <a:srgbClr val="800000"/>
              </a:buClr>
              <a:buSzPct val="80000"/>
              <a:buFont typeface="Wingdings" pitchFamily="2" charset="2"/>
              <a:buChar char="u"/>
            </a:pPr>
            <a:r>
              <a:rPr lang="en-US" altLang="en-US" sz="2200" dirty="0">
                <a:solidFill>
                  <a:schemeClr val="tx1"/>
                </a:solidFill>
                <a:latin typeface="Liberation Sans" panose="020B0604020202020204" pitchFamily="34" charset="0"/>
              </a:rPr>
              <a:t>records</a:t>
            </a:r>
            <a:r>
              <a:rPr lang="en-US" altLang="en-US" sz="2200" b="0" dirty="0">
                <a:solidFill>
                  <a:schemeClr val="tx1"/>
                </a:solidFill>
                <a:latin typeface="Liberation Sans" panose="020B0604020202020204" pitchFamily="34" charset="0"/>
              </a:rPr>
              <a:t>, and </a:t>
            </a:r>
          </a:p>
          <a:p>
            <a:pPr lvl="1">
              <a:lnSpc>
                <a:spcPct val="120000"/>
              </a:lnSpc>
              <a:spcBef>
                <a:spcPct val="70000"/>
              </a:spcBef>
              <a:buClr>
                <a:srgbClr val="800000"/>
              </a:buClr>
              <a:buSzPct val="80000"/>
              <a:buFont typeface="Wingdings" pitchFamily="2" charset="2"/>
              <a:buChar char="u"/>
            </a:pPr>
            <a:r>
              <a:rPr lang="en-US" altLang="en-US" sz="2200" dirty="0">
                <a:solidFill>
                  <a:schemeClr val="tx1"/>
                </a:solidFill>
                <a:latin typeface="Liberation Sans" panose="020B0604020202020204" pitchFamily="34" charset="0"/>
              </a:rPr>
              <a:t>communicates</a:t>
            </a:r>
            <a:r>
              <a:rPr lang="en-US" altLang="en-US" sz="2200" b="0" dirty="0">
                <a:solidFill>
                  <a:schemeClr val="tx1"/>
                </a:solidFill>
                <a:latin typeface="Liberation Sans" panose="020B0604020202020204" pitchFamily="34" charset="0"/>
              </a:rPr>
              <a:t> </a:t>
            </a:r>
          </a:p>
          <a:p>
            <a:pPr lvl="1">
              <a:lnSpc>
                <a:spcPct val="120000"/>
              </a:lnSpc>
              <a:spcBef>
                <a:spcPct val="70000"/>
              </a:spcBef>
              <a:buClr>
                <a:srgbClr val="800000"/>
              </a:buClr>
              <a:buSzPct val="80000"/>
              <a:buFont typeface="Wingdings" pitchFamily="2" charset="2"/>
              <a:buNone/>
            </a:pPr>
            <a:r>
              <a:rPr lang="en-US" altLang="en-US" sz="2200" b="0" dirty="0">
                <a:solidFill>
                  <a:schemeClr val="tx1"/>
                </a:solidFill>
                <a:latin typeface="Liberation Sans" panose="020B0604020202020204" pitchFamily="34" charset="0"/>
              </a:rPr>
              <a:t>the economic events of an organization to interested users.	</a:t>
            </a:r>
          </a:p>
        </p:txBody>
      </p:sp>
      <p:sp>
        <p:nvSpPr>
          <p:cNvPr id="6" name="Rectangle 6"/>
          <p:cNvSpPr>
            <a:spLocks noChangeArrowheads="1"/>
          </p:cNvSpPr>
          <p:nvPr/>
        </p:nvSpPr>
        <p:spPr bwMode="auto">
          <a:xfrm>
            <a:off x="0" y="405765"/>
            <a:ext cx="2540000" cy="677228"/>
          </a:xfrm>
          <a:prstGeom prst="rect">
            <a:avLst/>
          </a:prstGeom>
          <a:solidFill>
            <a:schemeClr val="bg1">
              <a:lumMod val="85000"/>
            </a:schemeClr>
          </a:solidFill>
          <a:ln>
            <a:noFill/>
          </a:ln>
          <a:effectLst/>
        </p:spPr>
        <p:txBody>
          <a:bodyPr wrap="none" lIns="86493" tIns="43247" rIns="86493" bIns="43247" anchor="ctr"/>
          <a:lstStyle/>
          <a:p>
            <a:pPr marL="231775" algn="l"/>
            <a:r>
              <a:rPr lang="en-US" altLang="en-US" sz="1700" b="1" dirty="0">
                <a:latin typeface="Liberation Sans" panose="020B0604020202020204" pitchFamily="34" charset="0"/>
              </a:rPr>
              <a:t>LEARNING</a:t>
            </a:r>
          </a:p>
          <a:p>
            <a:pPr marL="231775" algn="l"/>
            <a:r>
              <a:rPr lang="en-US" altLang="en-US" sz="1700" b="1" dirty="0">
                <a:latin typeface="Liberation Sans" panose="020B0604020202020204" pitchFamily="34" charset="0"/>
              </a:rPr>
              <a:t>OBJECTIVE</a:t>
            </a:r>
          </a:p>
        </p:txBody>
      </p:sp>
      <p:sp>
        <p:nvSpPr>
          <p:cNvPr id="7" name="Rectangle 5"/>
          <p:cNvSpPr>
            <a:spLocks noChangeArrowheads="1"/>
          </p:cNvSpPr>
          <p:nvPr/>
        </p:nvSpPr>
        <p:spPr bwMode="auto">
          <a:xfrm>
            <a:off x="2540000" y="274320"/>
            <a:ext cx="6604000" cy="928688"/>
          </a:xfrm>
          <a:prstGeom prst="rect">
            <a:avLst/>
          </a:prstGeom>
          <a:solidFill>
            <a:srgbClr val="0027A4"/>
          </a:solidFill>
          <a:ln>
            <a:noFill/>
          </a:ln>
          <a:effectLst/>
        </p:spPr>
        <p:txBody>
          <a:bodyPr wrap="square" tIns="27432" anchor="ctr"/>
          <a:lstStyle/>
          <a:p>
            <a:pPr marL="117475" algn="l"/>
            <a:r>
              <a:rPr lang="en-US" sz="2300" b="1" dirty="0">
                <a:solidFill>
                  <a:schemeClr val="bg1"/>
                </a:solidFill>
                <a:effectLst>
                  <a:outerShdw blurRad="38100" dist="38100" dir="2700000" algn="tl">
                    <a:srgbClr val="000000">
                      <a:alpha val="43137"/>
                    </a:srgbClr>
                  </a:outerShdw>
                </a:effectLst>
                <a:latin typeface="Liberation Sans" panose="020B0604020202020204" pitchFamily="34" charset="0"/>
              </a:rPr>
              <a:t>Identify the activities and users </a:t>
            </a:r>
          </a:p>
          <a:p>
            <a:pPr marL="117475" algn="l"/>
            <a:r>
              <a:rPr lang="en-US" sz="2300" b="1" dirty="0">
                <a:solidFill>
                  <a:schemeClr val="bg1"/>
                </a:solidFill>
                <a:effectLst>
                  <a:outerShdw blurRad="38100" dist="38100" dir="2700000" algn="tl">
                    <a:srgbClr val="000000">
                      <a:alpha val="43137"/>
                    </a:srgbClr>
                  </a:outerShdw>
                </a:effectLst>
                <a:latin typeface="Liberation Sans" panose="020B0604020202020204" pitchFamily="34" charset="0"/>
              </a:rPr>
              <a:t>associated with accounting.</a:t>
            </a:r>
          </a:p>
        </p:txBody>
      </p:sp>
      <p:sp>
        <p:nvSpPr>
          <p:cNvPr id="8" name="Oval 7"/>
          <p:cNvSpPr/>
          <p:nvPr/>
        </p:nvSpPr>
        <p:spPr bwMode="auto">
          <a:xfrm>
            <a:off x="1872343" y="485775"/>
            <a:ext cx="522514" cy="51435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86493" tIns="0" rIns="86493" bIns="43247" numCol="1" spcCol="0" rtlCol="0" fromWordArt="0" anchor="ctr" anchorCtr="0" forceAA="0" compatLnSpc="1">
            <a:prstTxWarp prst="textNoShape">
              <a:avLst/>
            </a:prstTxWarp>
            <a:noAutofit/>
          </a:bodyPr>
          <a:lstStyle/>
          <a:p>
            <a:r>
              <a:rPr lang="en-US" sz="2500" b="1" dirty="0">
                <a:solidFill>
                  <a:schemeClr val="bg1"/>
                </a:solidFill>
                <a:effectLst>
                  <a:outerShdw blurRad="38100" dist="38100" dir="2700000" algn="tl">
                    <a:srgbClr val="000000">
                      <a:alpha val="43137"/>
                    </a:srgbClr>
                  </a:outerShdw>
                </a:effectLst>
                <a:latin typeface="Liberation Sans" panose="020B0604020202020204" pitchFamily="34" charset="0"/>
              </a:rPr>
              <a:t>1</a:t>
            </a:r>
          </a:p>
        </p:txBody>
      </p:sp>
      <p:sp>
        <p:nvSpPr>
          <p:cNvPr id="11" name="Text Box 1037"/>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spTree>
    <p:extLst>
      <p:ext uri="{BB962C8B-B14F-4D97-AF65-F5344CB8AC3E}">
        <p14:creationId xmlns:p14="http://schemas.microsoft.com/office/powerpoint/2010/main" val="3211854979"/>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7"/>
          <p:cNvSpPr>
            <a:spLocks noChangeArrowheads="1"/>
          </p:cNvSpPr>
          <p:nvPr/>
        </p:nvSpPr>
        <p:spPr bwMode="auto">
          <a:xfrm>
            <a:off x="609600" y="2346325"/>
            <a:ext cx="6324600" cy="2124428"/>
          </a:xfrm>
          <a:prstGeom prst="rect">
            <a:avLst/>
          </a:prstGeom>
          <a:solidFill>
            <a:schemeClr val="bg1"/>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nSpc>
                <a:spcPct val="125000"/>
              </a:lnSpc>
              <a:spcBef>
                <a:spcPct val="70000"/>
              </a:spcBef>
              <a:buClrTx/>
              <a:buSzTx/>
              <a:buFont typeface="+mj-lt"/>
              <a:buAutoNum type="arabicPeriod" startAt="4"/>
            </a:pPr>
            <a:r>
              <a:rPr lang="en-US" sz="1900" b="0" dirty="0" smtClean="0">
                <a:solidFill>
                  <a:schemeClr val="tx1"/>
                </a:solidFill>
                <a:latin typeface="Liberation Sans" panose="020B0604020202020204" pitchFamily="34" charset="0"/>
              </a:rPr>
              <a:t>Relevance </a:t>
            </a:r>
            <a:r>
              <a:rPr lang="en-US" sz="1900" b="0" dirty="0">
                <a:solidFill>
                  <a:schemeClr val="tx1"/>
                </a:solidFill>
                <a:latin typeface="Liberation Sans" panose="020B0604020202020204" pitchFamily="34" charset="0"/>
              </a:rPr>
              <a:t>means that </a:t>
            </a:r>
            <a:r>
              <a:rPr lang="en-US" sz="1900" b="0" dirty="0" smtClean="0">
                <a:solidFill>
                  <a:schemeClr val="tx1"/>
                </a:solidFill>
                <a:latin typeface="Liberation Sans" panose="020B0604020202020204" pitchFamily="34" charset="0"/>
              </a:rPr>
              <a:t>financial </a:t>
            </a:r>
            <a:r>
              <a:rPr lang="en-US" sz="1900" b="0" dirty="0">
                <a:solidFill>
                  <a:schemeClr val="tx1"/>
                </a:solidFill>
                <a:latin typeface="Liberation Sans" panose="020B0604020202020204" pitchFamily="34" charset="0"/>
              </a:rPr>
              <a:t>information matches what really happened; the </a:t>
            </a:r>
            <a:r>
              <a:rPr lang="en-US" sz="1900" b="0" dirty="0" smtClean="0">
                <a:solidFill>
                  <a:schemeClr val="tx1"/>
                </a:solidFill>
                <a:latin typeface="Liberation Sans" panose="020B0604020202020204" pitchFamily="34" charset="0"/>
              </a:rPr>
              <a:t>information is factual.</a:t>
            </a:r>
          </a:p>
          <a:p>
            <a:pPr>
              <a:lnSpc>
                <a:spcPct val="125000"/>
              </a:lnSpc>
              <a:spcBef>
                <a:spcPct val="70000"/>
              </a:spcBef>
              <a:buClrTx/>
              <a:buSzTx/>
              <a:buFont typeface="+mj-lt"/>
              <a:buAutoNum type="arabicPeriod" startAt="4"/>
            </a:pPr>
            <a:r>
              <a:rPr lang="en-US" sz="1900" b="0" dirty="0" smtClean="0">
                <a:solidFill>
                  <a:schemeClr val="tx1"/>
                </a:solidFill>
                <a:latin typeface="Liberation Sans" panose="020B0604020202020204" pitchFamily="34" charset="0"/>
              </a:rPr>
              <a:t>A </a:t>
            </a:r>
            <a:r>
              <a:rPr lang="en-US" sz="1900" b="0" dirty="0">
                <a:solidFill>
                  <a:schemeClr val="tx1"/>
                </a:solidFill>
                <a:latin typeface="Liberation Sans" panose="020B0604020202020204" pitchFamily="34" charset="0"/>
              </a:rPr>
              <a:t>business </a:t>
            </a:r>
            <a:r>
              <a:rPr lang="en-US" sz="1900" b="0" dirty="0" smtClean="0">
                <a:solidFill>
                  <a:schemeClr val="tx1"/>
                </a:solidFill>
                <a:latin typeface="Liberation Sans" panose="020B0604020202020204" pitchFamily="34" charset="0"/>
              </a:rPr>
              <a:t>owner’s </a:t>
            </a:r>
            <a:r>
              <a:rPr lang="en-US" sz="1900" b="0" dirty="0">
                <a:solidFill>
                  <a:schemeClr val="tx1"/>
                </a:solidFill>
                <a:latin typeface="Liberation Sans" panose="020B0604020202020204" pitchFamily="34" charset="0"/>
              </a:rPr>
              <a:t>personal expenses must be separated from expenses of the </a:t>
            </a:r>
            <a:r>
              <a:rPr lang="en-US" sz="1900" b="0" dirty="0" smtClean="0">
                <a:solidFill>
                  <a:schemeClr val="tx1"/>
                </a:solidFill>
                <a:latin typeface="Liberation Sans" panose="020B0604020202020204" pitchFamily="34" charset="0"/>
              </a:rPr>
              <a:t>business to </a:t>
            </a:r>
            <a:r>
              <a:rPr lang="en-US" sz="1900" b="0" dirty="0">
                <a:solidFill>
                  <a:schemeClr val="tx1"/>
                </a:solidFill>
                <a:latin typeface="Liberation Sans" panose="020B0604020202020204" pitchFamily="34" charset="0"/>
              </a:rPr>
              <a:t>comply with </a:t>
            </a:r>
            <a:r>
              <a:rPr lang="en-US" sz="1900" b="0" dirty="0" smtClean="0">
                <a:solidFill>
                  <a:schemeClr val="tx1"/>
                </a:solidFill>
                <a:latin typeface="Liberation Sans" panose="020B0604020202020204" pitchFamily="34" charset="0"/>
              </a:rPr>
              <a:t>accounting’s </a:t>
            </a:r>
            <a:r>
              <a:rPr lang="en-US" sz="1900" b="0" dirty="0">
                <a:solidFill>
                  <a:schemeClr val="tx1"/>
                </a:solidFill>
                <a:latin typeface="Liberation Sans" panose="020B0604020202020204" pitchFamily="34" charset="0"/>
              </a:rPr>
              <a:t>economic entity assumption.</a:t>
            </a:r>
            <a:endParaRPr lang="en-US" altLang="en-US" sz="1900" b="0" dirty="0">
              <a:solidFill>
                <a:schemeClr val="tx1"/>
              </a:solidFill>
              <a:latin typeface="Liberation Sans" panose="020B0604020202020204" pitchFamily="34" charset="0"/>
            </a:endParaRPr>
          </a:p>
        </p:txBody>
      </p:sp>
      <p:sp>
        <p:nvSpPr>
          <p:cNvPr id="278537" name="AutoShape 9"/>
          <p:cNvSpPr>
            <a:spLocks noChangeArrowheads="1"/>
          </p:cNvSpPr>
          <p:nvPr/>
        </p:nvSpPr>
        <p:spPr bwMode="auto">
          <a:xfrm>
            <a:off x="7391400" y="2514600"/>
            <a:ext cx="1143000" cy="533400"/>
          </a:xfrm>
          <a:prstGeom prst="bevel">
            <a:avLst>
              <a:gd name="adj" fmla="val 12500"/>
            </a:avLst>
          </a:prstGeom>
          <a:solidFill>
            <a:srgbClr val="8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27432" anchor="ctr"/>
          <a:lstStyle/>
          <a:p>
            <a:r>
              <a:rPr lang="en-US" altLang="en-US" b="1" dirty="0">
                <a:solidFill>
                  <a:schemeClr val="bg1"/>
                </a:solidFill>
                <a:latin typeface="Liberation Sans" panose="020B0604020202020204" pitchFamily="34" charset="0"/>
              </a:rPr>
              <a:t>False</a:t>
            </a:r>
          </a:p>
        </p:txBody>
      </p:sp>
      <p:sp>
        <p:nvSpPr>
          <p:cNvPr id="278538" name="AutoShape 10"/>
          <p:cNvSpPr>
            <a:spLocks noChangeArrowheads="1"/>
          </p:cNvSpPr>
          <p:nvPr/>
        </p:nvSpPr>
        <p:spPr bwMode="auto">
          <a:xfrm>
            <a:off x="7391400" y="3505200"/>
            <a:ext cx="1143000" cy="533400"/>
          </a:xfrm>
          <a:prstGeom prst="bevel">
            <a:avLst>
              <a:gd name="adj" fmla="val 12500"/>
            </a:avLst>
          </a:prstGeom>
          <a:solidFill>
            <a:srgbClr val="000066"/>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27432" anchor="ctr"/>
          <a:lstStyle/>
          <a:p>
            <a:r>
              <a:rPr lang="en-US" altLang="en-US" b="1" dirty="0">
                <a:solidFill>
                  <a:schemeClr val="bg1"/>
                </a:solidFill>
                <a:latin typeface="Liberation Sans" panose="020B0604020202020204" pitchFamily="34" charset="0"/>
              </a:rPr>
              <a:t>True</a:t>
            </a:r>
          </a:p>
        </p:txBody>
      </p:sp>
      <p:sp>
        <p:nvSpPr>
          <p:cNvPr id="24584"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2 </a:t>
            </a:r>
            <a:endParaRPr lang="en-US" altLang="en-US" sz="1600" i="1" dirty="0">
              <a:latin typeface="Liberation Sans" panose="020B0604020202020204" pitchFamily="34" charset="0"/>
            </a:endParaRPr>
          </a:p>
        </p:txBody>
      </p:sp>
      <p:pic>
        <p:nvPicPr>
          <p:cNvPr id="17"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3472" y="571501"/>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20" name="Rectangle 2"/>
          <p:cNvSpPr>
            <a:spLocks noChangeArrowheads="1"/>
          </p:cNvSpPr>
          <p:nvPr/>
        </p:nvSpPr>
        <p:spPr bwMode="auto">
          <a:xfrm>
            <a:off x="609600" y="1393825"/>
            <a:ext cx="7924800" cy="832279"/>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nSpc>
                <a:spcPct val="120000"/>
              </a:lnSpc>
              <a:spcBef>
                <a:spcPct val="0"/>
              </a:spcBef>
              <a:buClrTx/>
              <a:buSzTx/>
              <a:buFontTx/>
              <a:buNone/>
            </a:pPr>
            <a:r>
              <a:rPr lang="en-US" altLang="en-US" sz="2100" dirty="0">
                <a:solidFill>
                  <a:schemeClr val="tx1"/>
                </a:solidFill>
                <a:latin typeface="Liberation Sans" panose="020B0604020202020204" pitchFamily="34" charset="0"/>
              </a:rPr>
              <a:t>Indicate whether each of the following statements presented below is </a:t>
            </a:r>
            <a:r>
              <a:rPr lang="en-US" altLang="en-US" sz="2100" dirty="0">
                <a:solidFill>
                  <a:schemeClr val="hlink"/>
                </a:solidFill>
                <a:latin typeface="Liberation Sans" panose="020B0604020202020204" pitchFamily="34" charset="0"/>
              </a:rPr>
              <a:t>true</a:t>
            </a:r>
            <a:r>
              <a:rPr lang="en-US" altLang="en-US" sz="2100" dirty="0">
                <a:solidFill>
                  <a:schemeClr val="tx1"/>
                </a:solidFill>
                <a:latin typeface="Liberation Sans" panose="020B0604020202020204" pitchFamily="34" charset="0"/>
              </a:rPr>
              <a:t> or </a:t>
            </a:r>
            <a:r>
              <a:rPr lang="en-US" altLang="en-US" sz="2100" dirty="0">
                <a:solidFill>
                  <a:srgbClr val="800000"/>
                </a:solidFill>
                <a:latin typeface="Liberation Sans" panose="020B0604020202020204" pitchFamily="34" charset="0"/>
              </a:rPr>
              <a:t>false</a:t>
            </a:r>
            <a:r>
              <a:rPr lang="en-US" altLang="en-US" sz="2100" dirty="0">
                <a:solidFill>
                  <a:schemeClr val="tx1"/>
                </a:solidFill>
                <a:latin typeface="Liberation Sans" panose="020B0604020202020204" pitchFamily="34" charset="0"/>
              </a:rPr>
              <a:t>.</a:t>
            </a:r>
          </a:p>
        </p:txBody>
      </p:sp>
      <p:sp>
        <p:nvSpPr>
          <p:cNvPr id="21" name="TextBox 20"/>
          <p:cNvSpPr txBox="1"/>
          <p:nvPr/>
        </p:nvSpPr>
        <p:spPr>
          <a:xfrm>
            <a:off x="0" y="428624"/>
            <a:ext cx="3276600" cy="691039"/>
          </a:xfrm>
          <a:prstGeom prst="rect">
            <a:avLst/>
          </a:prstGeom>
          <a:solidFill>
            <a:schemeClr val="bg1">
              <a:lumMod val="85000"/>
            </a:schemeClr>
          </a:solidFill>
        </p:spPr>
        <p:txBody>
          <a:bodyPr wrap="square" lIns="0" tIns="0" rtlCol="0">
            <a:noAutofit/>
          </a:bodyPr>
          <a:lstStyle/>
          <a:p>
            <a:pPr marL="519113" algn="l"/>
            <a:r>
              <a:rPr lang="en-US" sz="4200" b="1" dirty="0" smtClean="0">
                <a:solidFill>
                  <a:srgbClr val="FF9900"/>
                </a:solidFill>
                <a:effectLst>
                  <a:outerShdw blurRad="38100" dist="38100" dir="2700000" algn="tl">
                    <a:srgbClr val="000000">
                      <a:alpha val="43137"/>
                    </a:srgbClr>
                  </a:outerShdw>
                </a:effectLst>
                <a:latin typeface="Liberation Sans" panose="020B0604020202020204" pitchFamily="34" charset="0"/>
              </a:rPr>
              <a:t>DO IT!</a:t>
            </a:r>
            <a:endPar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endParaRPr>
          </a:p>
        </p:txBody>
      </p:sp>
      <p:sp>
        <p:nvSpPr>
          <p:cNvPr id="22" name="Oval 21"/>
          <p:cNvSpPr/>
          <p:nvPr/>
        </p:nvSpPr>
        <p:spPr bwMode="auto">
          <a:xfrm>
            <a:off x="2286000" y="428626"/>
            <a:ext cx="762000" cy="691038"/>
          </a:xfrm>
          <a:prstGeom prst="ellipse">
            <a:avLst/>
          </a:prstGeom>
          <a:solidFill>
            <a:schemeClr val="accent3"/>
          </a:solidFill>
          <a:ln w="12700" cap="sq" cmpd="sng" algn="ctr">
            <a:solidFill>
              <a:schemeClr val="bg1">
                <a:lumMod val="50000"/>
              </a:schemeClr>
            </a:solidFill>
            <a:prstDash val="sysDash"/>
            <a:round/>
            <a:headEnd type="none" w="sm" len="sm"/>
            <a:tailEnd type="none" w="sm" len="sm"/>
          </a:ln>
          <a:effectLst/>
        </p:spPr>
        <p:txBody>
          <a:bodyPr vert="horz" wrap="square" lIns="91440" tIns="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9900"/>
                </a:solidFill>
                <a:effectLst>
                  <a:outerShdw blurRad="38100" dist="38100" dir="2700000" algn="tl">
                    <a:srgbClr val="000000">
                      <a:alpha val="43137"/>
                    </a:srgbClr>
                  </a:outerShdw>
                </a:effectLst>
                <a:latin typeface="Liberation Sans" panose="020B0604020202020204" pitchFamily="34" charset="0"/>
              </a:rPr>
              <a:t>2</a:t>
            </a:r>
          </a:p>
        </p:txBody>
      </p:sp>
      <p:sp>
        <p:nvSpPr>
          <p:cNvPr id="23" name="TextBox 22"/>
          <p:cNvSpPr txBox="1"/>
          <p:nvPr/>
        </p:nvSpPr>
        <p:spPr>
          <a:xfrm>
            <a:off x="3276600" y="501929"/>
            <a:ext cx="5867400" cy="566928"/>
          </a:xfrm>
          <a:prstGeom prst="rect">
            <a:avLst/>
          </a:prstGeom>
          <a:solidFill>
            <a:srgbClr val="0027A4"/>
          </a:solidFill>
        </p:spPr>
        <p:txBody>
          <a:bodyPr wrap="square" lIns="86493" tIns="43247" rIns="86493" bIns="43247" rtlCol="0">
            <a:noAutofit/>
          </a:bodyPr>
          <a:lstStyle/>
          <a:p>
            <a:pPr marL="111120" algn="l"/>
            <a:r>
              <a:rPr lang="en-US" sz="2800" b="1" dirty="0" smtClean="0">
                <a:solidFill>
                  <a:schemeClr val="bg1"/>
                </a:solidFill>
                <a:latin typeface="Liberation Sans" panose="020B0604020202020204" pitchFamily="34" charset="0"/>
              </a:rPr>
              <a:t>Building Blocks of Accounting</a:t>
            </a:r>
            <a:endParaRPr lang="en-US" sz="2800" b="1" dirty="0">
              <a:solidFill>
                <a:schemeClr val="bg1"/>
              </a:solidFill>
              <a:latin typeface="Liberation Sans" panose="020B0604020202020204" pitchFamily="34" charset="0"/>
            </a:endParaRPr>
          </a:p>
        </p:txBody>
      </p:sp>
    </p:spTree>
    <p:extLst>
      <p:ext uri="{BB962C8B-B14F-4D97-AF65-F5344CB8AC3E}">
        <p14:creationId xmlns:p14="http://schemas.microsoft.com/office/powerpoint/2010/main" val="403008961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8537"/>
                                        </p:tgtEl>
                                        <p:attrNameLst>
                                          <p:attrName>style.visibility</p:attrName>
                                        </p:attrNameLst>
                                      </p:cBhvr>
                                      <p:to>
                                        <p:strVal val="visible"/>
                                      </p:to>
                                    </p:set>
                                    <p:animEffect transition="in" filter="wipe(left)">
                                      <p:cBhvr>
                                        <p:cTn id="7" dur="500"/>
                                        <p:tgtEl>
                                          <p:spTgt spid="2785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8538"/>
                                        </p:tgtEl>
                                        <p:attrNameLst>
                                          <p:attrName>style.visibility</p:attrName>
                                        </p:attrNameLst>
                                      </p:cBhvr>
                                      <p:to>
                                        <p:strVal val="visible"/>
                                      </p:to>
                                    </p:set>
                                    <p:animEffect transition="in" filter="wipe(left)">
                                      <p:cBhvr>
                                        <p:cTn id="12" dur="500"/>
                                        <p:tgtEl>
                                          <p:spTgt spid="278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7" grpId="0" animBg="1"/>
      <p:bldP spid="2785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ChangeArrowheads="1"/>
          </p:cNvSpPr>
          <p:nvPr/>
        </p:nvSpPr>
        <p:spPr bwMode="auto">
          <a:xfrm>
            <a:off x="685800" y="1600200"/>
            <a:ext cx="2057400" cy="914400"/>
          </a:xfrm>
          <a:prstGeom prst="rect">
            <a:avLst/>
          </a:prstGeom>
          <a:solidFill>
            <a:srgbClr val="CBDCFF"/>
          </a:solidFill>
          <a:ln w="28575">
            <a:solidFill>
              <a:schemeClr val="tx1"/>
            </a:solidFill>
            <a:miter lim="800000"/>
            <a:headEnd type="none" w="sm" len="sm"/>
            <a:tailEnd type="none" w="sm" len="sm"/>
          </a:ln>
          <a:effectLst>
            <a:outerShdw dist="35921" dir="2700000" algn="ctr" rotWithShape="0">
              <a:schemeClr val="bg2"/>
            </a:outerShdw>
          </a:effectLst>
        </p:spPr>
        <p:txBody>
          <a:bodyPr lIns="182562" tIns="0" rIns="182562" bIns="64008" anchor="ctr" anchorCtr="0"/>
          <a:lstStyle/>
          <a:p>
            <a:pPr>
              <a:spcBef>
                <a:spcPts val="0"/>
              </a:spcBef>
              <a:buClr>
                <a:schemeClr val="accent2"/>
              </a:buClr>
              <a:buSzPct val="75000"/>
              <a:buFont typeface="Wingdings" pitchFamily="2" charset="2"/>
              <a:buNone/>
            </a:pPr>
            <a:r>
              <a:rPr lang="en-US" b="1" dirty="0">
                <a:latin typeface="Liberation Sans" panose="020B0604020202020204" pitchFamily="34" charset="0"/>
              </a:rPr>
              <a:t>Assets</a:t>
            </a:r>
          </a:p>
        </p:txBody>
      </p:sp>
      <p:sp>
        <p:nvSpPr>
          <p:cNvPr id="529411" name="Text Box 3"/>
          <p:cNvSpPr txBox="1">
            <a:spLocks noChangeArrowheads="1"/>
          </p:cNvSpPr>
          <p:nvPr/>
        </p:nvSpPr>
        <p:spPr bwMode="auto">
          <a:xfrm>
            <a:off x="3429000" y="1600200"/>
            <a:ext cx="2057400" cy="914400"/>
          </a:xfrm>
          <a:prstGeom prst="rect">
            <a:avLst/>
          </a:prstGeom>
          <a:solidFill>
            <a:srgbClr val="CBDCFF"/>
          </a:solidFill>
          <a:ln w="28575">
            <a:solidFill>
              <a:schemeClr val="tx1"/>
            </a:solidFill>
            <a:miter lim="800000"/>
            <a:headEnd type="none" w="sm" len="sm"/>
            <a:tailEnd type="none" w="sm" len="sm"/>
          </a:ln>
          <a:effectLst>
            <a:outerShdw dist="35921" dir="2700000" algn="ctr" rotWithShape="0">
              <a:schemeClr val="bg2"/>
            </a:outerShdw>
          </a:effectLst>
        </p:spPr>
        <p:txBody>
          <a:bodyPr lIns="182562" tIns="0" rIns="182562" bIns="64008" anchor="ctr" anchorCtr="0"/>
          <a:lstStyle>
            <a:defPPr>
              <a:defRPr lang="en-US"/>
            </a:defPPr>
            <a:lvl1pPr>
              <a:spcBef>
                <a:spcPts val="0"/>
              </a:spcBef>
              <a:buClr>
                <a:schemeClr val="accent2"/>
              </a:buClr>
              <a:buSzPct val="75000"/>
              <a:buFont typeface="Wingdings" pitchFamily="2" charset="2"/>
              <a:buNone/>
              <a:defRPr b="1">
                <a:latin typeface="Liberation Sans" panose="020B0604020202020204" pitchFamily="34" charset="0"/>
              </a:defRPr>
            </a:lvl1pPr>
          </a:lstStyle>
          <a:p>
            <a:r>
              <a:rPr lang="en-US" dirty="0"/>
              <a:t>Liabilities</a:t>
            </a:r>
          </a:p>
        </p:txBody>
      </p:sp>
      <p:sp>
        <p:nvSpPr>
          <p:cNvPr id="529412" name="Text Box 4"/>
          <p:cNvSpPr txBox="1">
            <a:spLocks noChangeArrowheads="1"/>
          </p:cNvSpPr>
          <p:nvPr/>
        </p:nvSpPr>
        <p:spPr bwMode="auto">
          <a:xfrm>
            <a:off x="6096000" y="1600200"/>
            <a:ext cx="2438400" cy="914400"/>
          </a:xfrm>
          <a:prstGeom prst="rect">
            <a:avLst/>
          </a:prstGeom>
          <a:solidFill>
            <a:srgbClr val="CBDCFF"/>
          </a:solidFill>
          <a:ln w="28575">
            <a:solidFill>
              <a:schemeClr val="tx1"/>
            </a:solidFill>
            <a:miter lim="800000"/>
            <a:headEnd type="none" w="sm" len="sm"/>
            <a:tailEnd type="none" w="sm" len="sm"/>
          </a:ln>
          <a:effectLst>
            <a:outerShdw dist="35921" dir="2700000" algn="ctr" rotWithShape="0">
              <a:schemeClr val="bg2"/>
            </a:outerShdw>
          </a:effectLst>
        </p:spPr>
        <p:txBody>
          <a:bodyPr lIns="182562" tIns="0" rIns="182562" bIns="64008" anchor="ctr" anchorCtr="0"/>
          <a:lstStyle>
            <a:defPPr>
              <a:defRPr lang="en-US"/>
            </a:defPPr>
            <a:lvl1pPr>
              <a:spcBef>
                <a:spcPts val="0"/>
              </a:spcBef>
              <a:buClr>
                <a:schemeClr val="accent2"/>
              </a:buClr>
              <a:buSzPct val="75000"/>
              <a:buFont typeface="Wingdings" pitchFamily="2" charset="2"/>
              <a:buNone/>
              <a:defRPr b="1">
                <a:latin typeface="Liberation Sans" panose="020B0604020202020204" pitchFamily="34" charset="0"/>
              </a:defRPr>
            </a:lvl1pPr>
          </a:lstStyle>
          <a:p>
            <a:r>
              <a:rPr lang="en-US" dirty="0" smtClean="0"/>
              <a:t>Owner's Equity</a:t>
            </a:r>
            <a:endParaRPr lang="en-US" dirty="0"/>
          </a:p>
        </p:txBody>
      </p:sp>
      <p:sp>
        <p:nvSpPr>
          <p:cNvPr id="30725" name="Rectangle 5"/>
          <p:cNvSpPr>
            <a:spLocks noChangeArrowheads="1"/>
          </p:cNvSpPr>
          <p:nvPr/>
        </p:nvSpPr>
        <p:spPr bwMode="auto">
          <a:xfrm>
            <a:off x="2895600" y="1831975"/>
            <a:ext cx="441325"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50000"/>
              </a:spcBef>
              <a:buClrTx/>
              <a:buSzTx/>
              <a:buFontTx/>
              <a:buNone/>
            </a:pPr>
            <a:r>
              <a:rPr lang="en-US" altLang="en-US" sz="2400" dirty="0">
                <a:solidFill>
                  <a:schemeClr val="tx1"/>
                </a:solidFill>
                <a:latin typeface="Liberation Sans" panose="020B0604020202020204" pitchFamily="34" charset="0"/>
              </a:rPr>
              <a:t>=</a:t>
            </a:r>
          </a:p>
        </p:txBody>
      </p:sp>
      <p:sp>
        <p:nvSpPr>
          <p:cNvPr id="30726" name="Rectangle 6"/>
          <p:cNvSpPr>
            <a:spLocks noChangeArrowheads="1"/>
          </p:cNvSpPr>
          <p:nvPr/>
        </p:nvSpPr>
        <p:spPr bwMode="auto">
          <a:xfrm>
            <a:off x="5562600" y="1817688"/>
            <a:ext cx="441325"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2400" dirty="0">
                <a:solidFill>
                  <a:schemeClr val="tx1"/>
                </a:solidFill>
                <a:latin typeface="Liberation Sans" panose="020B0604020202020204" pitchFamily="34" charset="0"/>
              </a:rPr>
              <a:t>+</a:t>
            </a:r>
          </a:p>
        </p:txBody>
      </p:sp>
      <p:sp>
        <p:nvSpPr>
          <p:cNvPr id="30727" name="Text Box 7"/>
          <p:cNvSpPr txBox="1">
            <a:spLocks noChangeArrowheads="1"/>
          </p:cNvSpPr>
          <p:nvPr/>
        </p:nvSpPr>
        <p:spPr bwMode="auto">
          <a:xfrm>
            <a:off x="1295400" y="35814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endParaRPr lang="en-US" altLang="en-US" sz="2400" b="0" dirty="0">
              <a:solidFill>
                <a:schemeClr val="tx1"/>
              </a:solidFill>
              <a:latin typeface="Liberation Sans" panose="020B0604020202020204" pitchFamily="34" charset="0"/>
            </a:endParaRPr>
          </a:p>
        </p:txBody>
      </p:sp>
      <p:sp>
        <p:nvSpPr>
          <p:cNvPr id="30731"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3 </a:t>
            </a:r>
            <a:endParaRPr lang="en-US" altLang="en-US" sz="1600" i="1" dirty="0">
              <a:latin typeface="Liberation Sans" panose="020B0604020202020204" pitchFamily="34" charset="0"/>
            </a:endParaRPr>
          </a:p>
        </p:txBody>
      </p:sp>
      <p:sp>
        <p:nvSpPr>
          <p:cNvPr id="12" name="Rectangle 11"/>
          <p:cNvSpPr>
            <a:spLocks noChangeArrowheads="1"/>
          </p:cNvSpPr>
          <p:nvPr/>
        </p:nvSpPr>
        <p:spPr bwMode="auto">
          <a:xfrm>
            <a:off x="0" y="405765"/>
            <a:ext cx="2540000" cy="677228"/>
          </a:xfrm>
          <a:prstGeom prst="rect">
            <a:avLst/>
          </a:prstGeom>
          <a:solidFill>
            <a:schemeClr val="bg1">
              <a:lumMod val="85000"/>
            </a:schemeClr>
          </a:solidFill>
          <a:ln>
            <a:noFill/>
          </a:ln>
          <a:effectLst/>
        </p:spPr>
        <p:txBody>
          <a:bodyPr wrap="none" lIns="86493" tIns="43247" rIns="86493" bIns="43247" anchor="ctr"/>
          <a:lstStyle/>
          <a:p>
            <a:pPr marL="231775" algn="l"/>
            <a:r>
              <a:rPr lang="en-US" altLang="en-US" sz="1700" b="1" dirty="0">
                <a:latin typeface="Liberation Sans" panose="020B0604020202020204" pitchFamily="34" charset="0"/>
              </a:rPr>
              <a:t>LEARNING</a:t>
            </a:r>
          </a:p>
          <a:p>
            <a:pPr marL="231775" algn="l"/>
            <a:r>
              <a:rPr lang="en-US" altLang="en-US" sz="1700" b="1" dirty="0">
                <a:latin typeface="Liberation Sans" panose="020B0604020202020204" pitchFamily="34" charset="0"/>
              </a:rPr>
              <a:t>OBJECTIVE</a:t>
            </a:r>
          </a:p>
        </p:txBody>
      </p:sp>
      <p:sp>
        <p:nvSpPr>
          <p:cNvPr id="13" name="Rectangle 5"/>
          <p:cNvSpPr>
            <a:spLocks noChangeArrowheads="1"/>
          </p:cNvSpPr>
          <p:nvPr/>
        </p:nvSpPr>
        <p:spPr bwMode="auto">
          <a:xfrm>
            <a:off x="2540000" y="274320"/>
            <a:ext cx="6604000" cy="928688"/>
          </a:xfrm>
          <a:prstGeom prst="rect">
            <a:avLst/>
          </a:prstGeom>
          <a:solidFill>
            <a:srgbClr val="0027A4"/>
          </a:solidFill>
          <a:ln>
            <a:noFill/>
          </a:ln>
          <a:effectLst/>
        </p:spPr>
        <p:txBody>
          <a:bodyPr wrap="square" lIns="86493" tIns="34597" rIns="365760" bIns="43247" anchor="ctr"/>
          <a:lstStyle/>
          <a:p>
            <a:pPr marL="111120" algn="l">
              <a:tabLst>
                <a:tab pos="6169025" algn="r"/>
              </a:tabLst>
            </a:pPr>
            <a:r>
              <a:rPr lang="en-US" sz="2300" b="1" dirty="0" smtClean="0">
                <a:solidFill>
                  <a:schemeClr val="bg1"/>
                </a:solidFill>
                <a:latin typeface="Liberation Sans" panose="020B0604020202020204" pitchFamily="34" charset="0"/>
              </a:rPr>
              <a:t>State </a:t>
            </a:r>
            <a:r>
              <a:rPr lang="en-US" sz="2300" b="1" dirty="0">
                <a:solidFill>
                  <a:schemeClr val="bg1"/>
                </a:solidFill>
                <a:latin typeface="Liberation Sans" panose="020B0604020202020204" pitchFamily="34" charset="0"/>
              </a:rPr>
              <a:t>the accounting equation, and </a:t>
            </a:r>
            <a:r>
              <a:rPr lang="en-US" sz="2300" b="1" dirty="0" smtClean="0">
                <a:solidFill>
                  <a:schemeClr val="bg1"/>
                </a:solidFill>
                <a:latin typeface="Liberation Sans" panose="020B0604020202020204" pitchFamily="34" charset="0"/>
              </a:rPr>
              <a:t>define </a:t>
            </a:r>
            <a:r>
              <a:rPr lang="en-US" sz="2300" b="1" dirty="0">
                <a:solidFill>
                  <a:schemeClr val="bg1"/>
                </a:solidFill>
                <a:latin typeface="Liberation Sans" panose="020B0604020202020204" pitchFamily="34" charset="0"/>
              </a:rPr>
              <a:t>its components.</a:t>
            </a:r>
          </a:p>
        </p:txBody>
      </p:sp>
      <p:sp>
        <p:nvSpPr>
          <p:cNvPr id="14" name="Oval 13"/>
          <p:cNvSpPr/>
          <p:nvPr/>
        </p:nvSpPr>
        <p:spPr bwMode="auto">
          <a:xfrm>
            <a:off x="1872343" y="485775"/>
            <a:ext cx="522514" cy="514350"/>
          </a:xfrm>
          <a:prstGeom prst="ellipse">
            <a:avLst/>
          </a:prstGeom>
          <a:solidFill>
            <a:srgbClr val="FF9900"/>
          </a:solidFill>
          <a:ln w="12700" cap="flat" cmpd="sng" algn="ctr">
            <a:noFill/>
            <a:prstDash val="solid"/>
            <a:round/>
            <a:headEnd type="none" w="med" len="med"/>
            <a:tailEnd type="none" w="med" len="med"/>
          </a:ln>
          <a:effectLst/>
        </p:spPr>
        <p:txBody>
          <a:bodyPr rot="0" spcFirstLastPara="0" vertOverflow="overflow" horzOverflow="overflow" vert="horz" wrap="square" lIns="86493" tIns="0" rIns="86493" bIns="43247" numCol="1" spcCol="0" rtlCol="0" fromWordArt="0" anchor="ctr" anchorCtr="0" forceAA="0" compatLnSpc="1">
            <a:prstTxWarp prst="textNoShape">
              <a:avLst/>
            </a:prstTxWarp>
            <a:noAutofit/>
          </a:bodyPr>
          <a:lstStyle/>
          <a:p>
            <a:pPr algn="ctr"/>
            <a:r>
              <a:rPr lang="en-US" sz="2500" b="1" dirty="0" smtClean="0">
                <a:solidFill>
                  <a:schemeClr val="bg1"/>
                </a:solidFill>
                <a:effectLst>
                  <a:outerShdw blurRad="38100" dist="38100" dir="2700000" algn="tl">
                    <a:srgbClr val="000000">
                      <a:alpha val="43137"/>
                    </a:srgbClr>
                  </a:outerShdw>
                </a:effectLst>
                <a:latin typeface="Liberation Sans" panose="020B0604020202020204" pitchFamily="34" charset="0"/>
              </a:rPr>
              <a:t>3</a:t>
            </a:r>
            <a:endParaRPr lang="en-US" sz="2500" b="1" dirty="0">
              <a:solidFill>
                <a:schemeClr val="bg1"/>
              </a:solidFill>
              <a:effectLst>
                <a:outerShdw blurRad="38100" dist="38100" dir="2700000" algn="tl">
                  <a:srgbClr val="000000">
                    <a:alpha val="43137"/>
                  </a:srgbClr>
                </a:outerShdw>
              </a:effectLst>
              <a:latin typeface="Liberation Sans" panose="020B0604020202020204" pitchFamily="34" charset="0"/>
            </a:endParaRPr>
          </a:p>
        </p:txBody>
      </p:sp>
      <p:sp>
        <p:nvSpPr>
          <p:cNvPr id="15" name="Text Box 3"/>
          <p:cNvSpPr txBox="1">
            <a:spLocks noChangeArrowheads="1"/>
          </p:cNvSpPr>
          <p:nvPr/>
        </p:nvSpPr>
        <p:spPr bwMode="auto">
          <a:xfrm>
            <a:off x="533400" y="2895600"/>
            <a:ext cx="7772400" cy="506413"/>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dirty="0" smtClean="0">
                <a:solidFill>
                  <a:schemeClr val="tx2">
                    <a:lumMod val="75000"/>
                  </a:schemeClr>
                </a:solidFill>
                <a:latin typeface="Liberation Sans" panose="020B0604020202020204" pitchFamily="34" charset="0"/>
              </a:rPr>
              <a:t>Basic Accounting Equation</a:t>
            </a:r>
            <a:endParaRPr lang="en-US" altLang="en-US" dirty="0">
              <a:solidFill>
                <a:schemeClr val="tx2">
                  <a:lumMod val="75000"/>
                </a:schemeClr>
              </a:solidFill>
              <a:latin typeface="Liberation Sans" panose="020B0604020202020204" pitchFamily="34" charset="0"/>
            </a:endParaRPr>
          </a:p>
        </p:txBody>
      </p:sp>
      <p:sp>
        <p:nvSpPr>
          <p:cNvPr id="16" name="Text Box 11"/>
          <p:cNvSpPr txBox="1">
            <a:spLocks noChangeArrowheads="1"/>
          </p:cNvSpPr>
          <p:nvPr/>
        </p:nvSpPr>
        <p:spPr bwMode="auto">
          <a:xfrm>
            <a:off x="533400" y="3478213"/>
            <a:ext cx="8229600" cy="23391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682625" indent="-450850">
              <a:lnSpc>
                <a:spcPct val="120000"/>
              </a:lnSpc>
              <a:spcBef>
                <a:spcPts val="1200"/>
              </a:spcBef>
              <a:buClr>
                <a:srgbClr val="800000"/>
              </a:buClr>
              <a:buSzPct val="80000"/>
              <a:buFont typeface="Wingdings" panose="05000000000000000000" pitchFamily="2" charset="2"/>
              <a:buChar char="u"/>
            </a:pPr>
            <a:r>
              <a:rPr lang="en-US" altLang="en-US" sz="2100" b="0" dirty="0" smtClean="0">
                <a:latin typeface="Liberation Sans" panose="020B0604020202020204" pitchFamily="34" charset="0"/>
              </a:rPr>
              <a:t>Provides </a:t>
            </a:r>
            <a:r>
              <a:rPr lang="en-US" altLang="en-US" sz="2100" b="0" dirty="0">
                <a:latin typeface="Liberation Sans" panose="020B0604020202020204" pitchFamily="34" charset="0"/>
              </a:rPr>
              <a:t>the </a:t>
            </a:r>
            <a:r>
              <a:rPr lang="en-US" altLang="en-US" sz="2100" dirty="0">
                <a:latin typeface="Liberation Sans" panose="020B0604020202020204" pitchFamily="34" charset="0"/>
              </a:rPr>
              <a:t>underlying framework</a:t>
            </a:r>
            <a:r>
              <a:rPr lang="en-US" altLang="en-US" sz="2100" b="0" dirty="0">
                <a:latin typeface="Liberation Sans" panose="020B0604020202020204" pitchFamily="34" charset="0"/>
              </a:rPr>
              <a:t> for recording and summarizing economic events.</a:t>
            </a:r>
          </a:p>
          <a:p>
            <a:pPr marL="682625" indent="-450850">
              <a:lnSpc>
                <a:spcPct val="120000"/>
              </a:lnSpc>
              <a:spcBef>
                <a:spcPts val="1200"/>
              </a:spcBef>
              <a:buClr>
                <a:srgbClr val="800000"/>
              </a:buClr>
              <a:buSzPct val="80000"/>
              <a:buFont typeface="Wingdings" panose="05000000000000000000" pitchFamily="2" charset="2"/>
              <a:buChar char="u"/>
            </a:pPr>
            <a:r>
              <a:rPr lang="en-US" altLang="en-US" sz="2100" b="0" dirty="0">
                <a:latin typeface="Liberation Sans" panose="020B0604020202020204" pitchFamily="34" charset="0"/>
              </a:rPr>
              <a:t>Assets are claimed by either creditors or owners.</a:t>
            </a:r>
          </a:p>
          <a:p>
            <a:pPr marL="682625" indent="-450850">
              <a:lnSpc>
                <a:spcPct val="120000"/>
              </a:lnSpc>
              <a:spcBef>
                <a:spcPts val="1200"/>
              </a:spcBef>
              <a:buClr>
                <a:srgbClr val="800000"/>
              </a:buClr>
              <a:buSzPct val="80000"/>
              <a:buFont typeface="Wingdings" panose="05000000000000000000" pitchFamily="2" charset="2"/>
              <a:buChar char="u"/>
            </a:pPr>
            <a:r>
              <a:rPr lang="en-US" altLang="en-US" sz="2100" b="0" dirty="0">
                <a:latin typeface="Liberation Sans" panose="020B0604020202020204" pitchFamily="34" charset="0"/>
              </a:rPr>
              <a:t>If a business is liquidated, claims of creditors must be paid before ownership claims.</a:t>
            </a: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2"/>
          <p:cNvSpPr>
            <a:spLocks noChangeArrowheads="1"/>
          </p:cNvSpPr>
          <p:nvPr/>
        </p:nvSpPr>
        <p:spPr bwMode="auto">
          <a:xfrm>
            <a:off x="685800" y="1600200"/>
            <a:ext cx="2057400" cy="914400"/>
          </a:xfrm>
          <a:prstGeom prst="rect">
            <a:avLst/>
          </a:prstGeom>
          <a:solidFill>
            <a:schemeClr val="bg1"/>
          </a:solidFill>
          <a:ln w="28575">
            <a:solidFill>
              <a:schemeClr val="tx1"/>
            </a:solidFill>
            <a:miter lim="800000"/>
            <a:headEnd type="none" w="sm" len="sm"/>
            <a:tailEnd type="none" w="sm" len="sm"/>
          </a:ln>
          <a:effectLst>
            <a:outerShdw dist="35921" dir="2700000" algn="ctr" rotWithShape="0">
              <a:schemeClr val="bg2"/>
            </a:outerShdw>
          </a:effectLst>
        </p:spPr>
        <p:txBody>
          <a:bodyPr lIns="182562" tIns="0" rIns="182562" bIns="64008" anchor="ctr" anchorCtr="0"/>
          <a:lstStyle/>
          <a:p>
            <a:pPr>
              <a:spcBef>
                <a:spcPts val="0"/>
              </a:spcBef>
              <a:buClr>
                <a:schemeClr val="accent2"/>
              </a:buClr>
              <a:buSzPct val="75000"/>
              <a:buFont typeface="Wingdings" pitchFamily="2" charset="2"/>
              <a:buNone/>
            </a:pPr>
            <a:r>
              <a:rPr lang="en-US" b="1" dirty="0">
                <a:latin typeface="Liberation Sans" panose="020B0604020202020204" pitchFamily="34" charset="0"/>
              </a:rPr>
              <a:t>Assets</a:t>
            </a:r>
          </a:p>
        </p:txBody>
      </p:sp>
      <p:sp>
        <p:nvSpPr>
          <p:cNvPr id="31747" name="Text Box 7"/>
          <p:cNvSpPr txBox="1">
            <a:spLocks noChangeArrowheads="1"/>
          </p:cNvSpPr>
          <p:nvPr/>
        </p:nvSpPr>
        <p:spPr bwMode="auto">
          <a:xfrm>
            <a:off x="1295400" y="35814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endParaRPr lang="en-US" altLang="en-US" sz="2400" b="0" dirty="0">
              <a:solidFill>
                <a:schemeClr val="tx1"/>
              </a:solidFill>
              <a:latin typeface="Liberation Sans" panose="020B0604020202020204" pitchFamily="34" charset="0"/>
            </a:endParaRPr>
          </a:p>
        </p:txBody>
      </p:sp>
      <p:sp>
        <p:nvSpPr>
          <p:cNvPr id="529411" name="Text Box 3"/>
          <p:cNvSpPr txBox="1">
            <a:spLocks noChangeArrowheads="1"/>
          </p:cNvSpPr>
          <p:nvPr/>
        </p:nvSpPr>
        <p:spPr bwMode="auto">
          <a:xfrm>
            <a:off x="3429000" y="1600200"/>
            <a:ext cx="2057400" cy="914400"/>
          </a:xfrm>
          <a:prstGeom prst="rect">
            <a:avLst/>
          </a:prstGeom>
          <a:solidFill>
            <a:srgbClr val="CBDCFF"/>
          </a:solidFill>
          <a:ln w="28575">
            <a:solidFill>
              <a:schemeClr val="tx1"/>
            </a:solidFill>
            <a:miter lim="800000"/>
            <a:headEnd type="none" w="sm" len="sm"/>
            <a:tailEnd type="none" w="sm" len="sm"/>
          </a:ln>
          <a:effectLst>
            <a:outerShdw dist="35921" dir="2700000" algn="ctr" rotWithShape="0">
              <a:schemeClr val="bg2"/>
            </a:outerShdw>
          </a:effectLst>
        </p:spPr>
        <p:txBody>
          <a:bodyPr lIns="182562" tIns="0" rIns="182562" bIns="64008" anchor="ctr" anchorCtr="0"/>
          <a:lstStyle>
            <a:defPPr>
              <a:defRPr lang="en-US"/>
            </a:defPPr>
            <a:lvl1pPr>
              <a:spcBef>
                <a:spcPts val="0"/>
              </a:spcBef>
              <a:buClr>
                <a:schemeClr val="accent2"/>
              </a:buClr>
              <a:buSzPct val="75000"/>
              <a:buFont typeface="Wingdings" pitchFamily="2" charset="2"/>
              <a:buNone/>
              <a:defRPr b="1">
                <a:latin typeface="Liberation Sans" panose="020B0604020202020204" pitchFamily="34" charset="0"/>
              </a:defRPr>
            </a:lvl1pPr>
          </a:lstStyle>
          <a:p>
            <a:r>
              <a:rPr lang="en-US" dirty="0"/>
              <a:t>Liabilities</a:t>
            </a:r>
          </a:p>
        </p:txBody>
      </p:sp>
      <p:sp>
        <p:nvSpPr>
          <p:cNvPr id="529412" name="Text Box 4"/>
          <p:cNvSpPr txBox="1">
            <a:spLocks noChangeArrowheads="1"/>
          </p:cNvSpPr>
          <p:nvPr/>
        </p:nvSpPr>
        <p:spPr bwMode="auto">
          <a:xfrm>
            <a:off x="6096000" y="1600200"/>
            <a:ext cx="2438400" cy="914400"/>
          </a:xfrm>
          <a:prstGeom prst="rect">
            <a:avLst/>
          </a:prstGeom>
          <a:solidFill>
            <a:srgbClr val="CBDCFF"/>
          </a:solidFill>
          <a:ln w="28575">
            <a:solidFill>
              <a:schemeClr val="tx1"/>
            </a:solidFill>
            <a:miter lim="800000"/>
            <a:headEnd type="none" w="sm" len="sm"/>
            <a:tailEnd type="none" w="sm" len="sm"/>
          </a:ln>
          <a:effectLst>
            <a:outerShdw dist="35921" dir="2700000" algn="ctr" rotWithShape="0">
              <a:schemeClr val="bg2"/>
            </a:outerShdw>
          </a:effectLst>
        </p:spPr>
        <p:txBody>
          <a:bodyPr lIns="182562" tIns="0" rIns="182562" bIns="64008" anchor="ctr" anchorCtr="0"/>
          <a:lstStyle>
            <a:defPPr>
              <a:defRPr lang="en-US"/>
            </a:defPPr>
            <a:lvl1pPr>
              <a:spcBef>
                <a:spcPts val="0"/>
              </a:spcBef>
              <a:buClr>
                <a:schemeClr val="accent2"/>
              </a:buClr>
              <a:buSzPct val="75000"/>
              <a:buFont typeface="Wingdings" pitchFamily="2" charset="2"/>
              <a:buNone/>
              <a:defRPr b="1">
                <a:latin typeface="Liberation Sans" panose="020B0604020202020204" pitchFamily="34" charset="0"/>
              </a:defRPr>
            </a:lvl1pPr>
          </a:lstStyle>
          <a:p>
            <a:r>
              <a:rPr lang="en-US" dirty="0" smtClean="0"/>
              <a:t>Owner's Equity</a:t>
            </a:r>
            <a:endParaRPr lang="en-US" dirty="0"/>
          </a:p>
        </p:txBody>
      </p:sp>
      <p:sp>
        <p:nvSpPr>
          <p:cNvPr id="31750" name="Rectangle 5"/>
          <p:cNvSpPr>
            <a:spLocks noChangeArrowheads="1"/>
          </p:cNvSpPr>
          <p:nvPr/>
        </p:nvSpPr>
        <p:spPr bwMode="auto">
          <a:xfrm>
            <a:off x="2895600" y="1831975"/>
            <a:ext cx="441325"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50000"/>
              </a:spcBef>
              <a:buClrTx/>
              <a:buSzTx/>
              <a:buFontTx/>
              <a:buNone/>
            </a:pPr>
            <a:r>
              <a:rPr lang="en-US" altLang="en-US" sz="2400" dirty="0">
                <a:solidFill>
                  <a:schemeClr val="tx1"/>
                </a:solidFill>
                <a:latin typeface="Liberation Sans" panose="020B0604020202020204" pitchFamily="34" charset="0"/>
              </a:rPr>
              <a:t>=</a:t>
            </a:r>
          </a:p>
        </p:txBody>
      </p:sp>
      <p:sp>
        <p:nvSpPr>
          <p:cNvPr id="31751" name="Rectangle 6"/>
          <p:cNvSpPr>
            <a:spLocks noChangeArrowheads="1"/>
          </p:cNvSpPr>
          <p:nvPr/>
        </p:nvSpPr>
        <p:spPr bwMode="auto">
          <a:xfrm>
            <a:off x="5562600" y="1817688"/>
            <a:ext cx="441325"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2400" dirty="0">
                <a:solidFill>
                  <a:schemeClr val="tx1"/>
                </a:solidFill>
                <a:latin typeface="Liberation Sans" panose="020B0604020202020204" pitchFamily="34" charset="0"/>
              </a:rPr>
              <a:t>+</a:t>
            </a:r>
          </a:p>
        </p:txBody>
      </p:sp>
      <p:sp>
        <p:nvSpPr>
          <p:cNvPr id="31752" name="Line 1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31754" name="Text Box 11"/>
          <p:cNvSpPr txBox="1">
            <a:spLocks noChangeArrowheads="1"/>
          </p:cNvSpPr>
          <p:nvPr/>
        </p:nvSpPr>
        <p:spPr bwMode="auto">
          <a:xfrm>
            <a:off x="533400" y="3478213"/>
            <a:ext cx="8229600" cy="16496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lvl="1">
              <a:lnSpc>
                <a:spcPct val="120000"/>
              </a:lnSpc>
              <a:spcBef>
                <a:spcPts val="1200"/>
              </a:spcBef>
              <a:buClr>
                <a:srgbClr val="800000"/>
              </a:buClr>
              <a:buSzPct val="80000"/>
              <a:buFont typeface="Wingdings" pitchFamily="2" charset="2"/>
              <a:buChar char="u"/>
            </a:pPr>
            <a:r>
              <a:rPr lang="en-US" altLang="en-US" sz="2200" b="0" dirty="0">
                <a:latin typeface="Liberation Sans" panose="020B0604020202020204" pitchFamily="34" charset="0"/>
              </a:rPr>
              <a:t>Resources a business owns.</a:t>
            </a:r>
          </a:p>
          <a:p>
            <a:pPr lvl="1">
              <a:lnSpc>
                <a:spcPct val="120000"/>
              </a:lnSpc>
              <a:spcBef>
                <a:spcPts val="1200"/>
              </a:spcBef>
              <a:buClr>
                <a:srgbClr val="800000"/>
              </a:buClr>
              <a:buSzPct val="80000"/>
              <a:buFont typeface="Wingdings" pitchFamily="2" charset="2"/>
              <a:buChar char="u"/>
            </a:pPr>
            <a:r>
              <a:rPr lang="en-US" altLang="en-US" sz="2200" b="0" dirty="0">
                <a:latin typeface="Liberation Sans" panose="020B0604020202020204" pitchFamily="34" charset="0"/>
              </a:rPr>
              <a:t>Provide future services or benefits.</a:t>
            </a:r>
          </a:p>
          <a:p>
            <a:pPr lvl="1">
              <a:lnSpc>
                <a:spcPct val="120000"/>
              </a:lnSpc>
              <a:spcBef>
                <a:spcPts val="1200"/>
              </a:spcBef>
              <a:buClr>
                <a:srgbClr val="800000"/>
              </a:buClr>
              <a:buSzPct val="80000"/>
              <a:buFont typeface="Wingdings" pitchFamily="2" charset="2"/>
              <a:buChar char="u"/>
            </a:pPr>
            <a:r>
              <a:rPr lang="en-US" altLang="en-US" sz="2200" b="0" dirty="0">
                <a:latin typeface="Liberation Sans" panose="020B0604020202020204" pitchFamily="34" charset="0"/>
              </a:rPr>
              <a:t>Cash, Supplies, Equipment, etc.</a:t>
            </a:r>
          </a:p>
        </p:txBody>
      </p:sp>
      <p:sp>
        <p:nvSpPr>
          <p:cNvPr id="31755" name="Text Box 3"/>
          <p:cNvSpPr txBox="1">
            <a:spLocks noChangeArrowheads="1"/>
          </p:cNvSpPr>
          <p:nvPr/>
        </p:nvSpPr>
        <p:spPr bwMode="auto">
          <a:xfrm>
            <a:off x="533400" y="2895600"/>
            <a:ext cx="7772400" cy="506413"/>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dirty="0">
                <a:solidFill>
                  <a:schemeClr val="tx2">
                    <a:lumMod val="75000"/>
                  </a:schemeClr>
                </a:solidFill>
                <a:latin typeface="Liberation Sans" panose="020B0604020202020204" pitchFamily="34" charset="0"/>
              </a:rPr>
              <a:t>Assets</a:t>
            </a:r>
          </a:p>
        </p:txBody>
      </p:sp>
      <p:sp>
        <p:nvSpPr>
          <p:cNvPr id="31756"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3 </a:t>
            </a:r>
            <a:endParaRPr lang="en-US" altLang="en-US" sz="1600" i="1" dirty="0">
              <a:latin typeface="Liberation Sans" panose="020B0604020202020204" pitchFamily="34" charset="0"/>
            </a:endParaRPr>
          </a:p>
        </p:txBody>
      </p:sp>
      <p:sp>
        <p:nvSpPr>
          <p:cNvPr id="13"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chemeClr val="tx2">
                    <a:lumMod val="75000"/>
                  </a:schemeClr>
                </a:solidFill>
                <a:latin typeface="Liberation Sans" panose="020B0604020202020204" pitchFamily="34" charset="0"/>
              </a:rPr>
              <a:t>Basic </a:t>
            </a:r>
            <a:r>
              <a:rPr lang="en-US" altLang="en-US" sz="3200" b="1" dirty="0">
                <a:solidFill>
                  <a:schemeClr val="tx2">
                    <a:lumMod val="75000"/>
                  </a:schemeClr>
                </a:solidFill>
                <a:latin typeface="Liberation Sans" panose="020B0604020202020204" pitchFamily="34" charset="0"/>
              </a:rPr>
              <a:t>Accounting Equation</a:t>
            </a: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7"/>
          <p:cNvSpPr txBox="1">
            <a:spLocks noChangeArrowheads="1"/>
          </p:cNvSpPr>
          <p:nvPr/>
        </p:nvSpPr>
        <p:spPr bwMode="auto">
          <a:xfrm>
            <a:off x="1295400" y="35814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endParaRPr lang="en-US" altLang="en-US" sz="2400" b="0" dirty="0">
              <a:solidFill>
                <a:schemeClr val="tx1"/>
              </a:solidFill>
              <a:latin typeface="Liberation Sans" panose="020B0604020202020204" pitchFamily="34" charset="0"/>
            </a:endParaRPr>
          </a:p>
        </p:txBody>
      </p:sp>
      <p:sp>
        <p:nvSpPr>
          <p:cNvPr id="529410" name="Rectangle 2"/>
          <p:cNvSpPr>
            <a:spLocks noChangeArrowheads="1"/>
          </p:cNvSpPr>
          <p:nvPr/>
        </p:nvSpPr>
        <p:spPr bwMode="auto">
          <a:xfrm>
            <a:off x="685800" y="1600200"/>
            <a:ext cx="2057400" cy="914400"/>
          </a:xfrm>
          <a:prstGeom prst="rect">
            <a:avLst/>
          </a:prstGeom>
          <a:solidFill>
            <a:srgbClr val="CBDCFF"/>
          </a:solidFill>
          <a:ln w="28575">
            <a:solidFill>
              <a:schemeClr val="tx1"/>
            </a:solidFill>
            <a:miter lim="800000"/>
            <a:headEnd type="none" w="sm" len="sm"/>
            <a:tailEnd type="none" w="sm" len="sm"/>
          </a:ln>
          <a:effectLst>
            <a:outerShdw dist="35921" dir="2700000" algn="ctr" rotWithShape="0">
              <a:schemeClr val="bg2"/>
            </a:outerShdw>
          </a:effectLst>
        </p:spPr>
        <p:txBody>
          <a:bodyPr lIns="182562" tIns="0" rIns="182562" bIns="64008" anchor="ctr" anchorCtr="0"/>
          <a:lstStyle/>
          <a:p>
            <a:pPr>
              <a:spcBef>
                <a:spcPts val="0"/>
              </a:spcBef>
              <a:buClr>
                <a:schemeClr val="accent2"/>
              </a:buClr>
              <a:buSzPct val="75000"/>
              <a:buFont typeface="Wingdings" pitchFamily="2" charset="2"/>
              <a:buNone/>
            </a:pPr>
            <a:r>
              <a:rPr lang="en-US" b="1" dirty="0">
                <a:latin typeface="Liberation Sans" panose="020B0604020202020204" pitchFamily="34" charset="0"/>
              </a:rPr>
              <a:t>Assets</a:t>
            </a:r>
          </a:p>
        </p:txBody>
      </p:sp>
      <p:sp>
        <p:nvSpPr>
          <p:cNvPr id="529411" name="Text Box 3"/>
          <p:cNvSpPr txBox="1">
            <a:spLocks noChangeArrowheads="1"/>
          </p:cNvSpPr>
          <p:nvPr/>
        </p:nvSpPr>
        <p:spPr bwMode="auto">
          <a:xfrm>
            <a:off x="3429000" y="1600200"/>
            <a:ext cx="2057400" cy="914400"/>
          </a:xfrm>
          <a:prstGeom prst="rect">
            <a:avLst/>
          </a:prstGeom>
          <a:solidFill>
            <a:schemeClr val="bg1"/>
          </a:solidFill>
          <a:ln w="28575">
            <a:solidFill>
              <a:schemeClr val="tx1"/>
            </a:solidFill>
            <a:miter lim="800000"/>
            <a:headEnd type="none" w="sm" len="sm"/>
            <a:tailEnd type="none" w="sm" len="sm"/>
          </a:ln>
          <a:effectLst>
            <a:outerShdw dist="35921" dir="2700000" algn="ctr" rotWithShape="0">
              <a:schemeClr val="bg2"/>
            </a:outerShdw>
          </a:effectLst>
        </p:spPr>
        <p:txBody>
          <a:bodyPr lIns="182562" tIns="0" rIns="182562" bIns="64008" anchor="ctr" anchorCtr="0"/>
          <a:lstStyle>
            <a:defPPr>
              <a:defRPr lang="en-US"/>
            </a:defPPr>
            <a:lvl1pPr>
              <a:spcBef>
                <a:spcPts val="0"/>
              </a:spcBef>
              <a:buClr>
                <a:schemeClr val="accent2"/>
              </a:buClr>
              <a:buSzPct val="75000"/>
              <a:buFont typeface="Wingdings" pitchFamily="2" charset="2"/>
              <a:buNone/>
              <a:defRPr b="1">
                <a:latin typeface="Liberation Sans" panose="020B0604020202020204" pitchFamily="34" charset="0"/>
              </a:defRPr>
            </a:lvl1pPr>
          </a:lstStyle>
          <a:p>
            <a:r>
              <a:rPr lang="en-US" dirty="0"/>
              <a:t>Liabilities</a:t>
            </a:r>
          </a:p>
        </p:txBody>
      </p:sp>
      <p:sp>
        <p:nvSpPr>
          <p:cNvPr id="529412" name="Text Box 4"/>
          <p:cNvSpPr txBox="1">
            <a:spLocks noChangeArrowheads="1"/>
          </p:cNvSpPr>
          <p:nvPr/>
        </p:nvSpPr>
        <p:spPr bwMode="auto">
          <a:xfrm>
            <a:off x="6096000" y="1600200"/>
            <a:ext cx="2438400" cy="914400"/>
          </a:xfrm>
          <a:prstGeom prst="rect">
            <a:avLst/>
          </a:prstGeom>
          <a:solidFill>
            <a:srgbClr val="CBDCFF"/>
          </a:solidFill>
          <a:ln w="28575">
            <a:solidFill>
              <a:schemeClr val="tx1"/>
            </a:solidFill>
            <a:miter lim="800000"/>
            <a:headEnd type="none" w="sm" len="sm"/>
            <a:tailEnd type="none" w="sm" len="sm"/>
          </a:ln>
          <a:effectLst>
            <a:outerShdw dist="35921" dir="2700000" algn="ctr" rotWithShape="0">
              <a:schemeClr val="bg2"/>
            </a:outerShdw>
          </a:effectLst>
        </p:spPr>
        <p:txBody>
          <a:bodyPr lIns="182562" tIns="0" rIns="182562" bIns="64008" anchor="ctr" anchorCtr="0"/>
          <a:lstStyle>
            <a:defPPr>
              <a:defRPr lang="en-US"/>
            </a:defPPr>
            <a:lvl1pPr>
              <a:spcBef>
                <a:spcPts val="0"/>
              </a:spcBef>
              <a:buClr>
                <a:schemeClr val="accent2"/>
              </a:buClr>
              <a:buSzPct val="75000"/>
              <a:buFont typeface="Wingdings" pitchFamily="2" charset="2"/>
              <a:buNone/>
              <a:defRPr b="1">
                <a:latin typeface="Liberation Sans" panose="020B0604020202020204" pitchFamily="34" charset="0"/>
              </a:defRPr>
            </a:lvl1pPr>
          </a:lstStyle>
          <a:p>
            <a:r>
              <a:rPr lang="en-US" dirty="0" smtClean="0"/>
              <a:t>Owner's Equity</a:t>
            </a:r>
            <a:endParaRPr lang="en-US" dirty="0"/>
          </a:p>
        </p:txBody>
      </p:sp>
      <p:sp>
        <p:nvSpPr>
          <p:cNvPr id="32774" name="Rectangle 5"/>
          <p:cNvSpPr>
            <a:spLocks noChangeArrowheads="1"/>
          </p:cNvSpPr>
          <p:nvPr/>
        </p:nvSpPr>
        <p:spPr bwMode="auto">
          <a:xfrm>
            <a:off x="2895600" y="1831975"/>
            <a:ext cx="441325"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50000"/>
              </a:spcBef>
              <a:buClrTx/>
              <a:buSzTx/>
              <a:buFontTx/>
              <a:buNone/>
            </a:pPr>
            <a:r>
              <a:rPr lang="en-US" altLang="en-US" sz="2400" dirty="0">
                <a:solidFill>
                  <a:schemeClr val="tx1"/>
                </a:solidFill>
                <a:latin typeface="Liberation Sans" panose="020B0604020202020204" pitchFamily="34" charset="0"/>
              </a:rPr>
              <a:t>=</a:t>
            </a:r>
          </a:p>
        </p:txBody>
      </p:sp>
      <p:sp>
        <p:nvSpPr>
          <p:cNvPr id="32775" name="Rectangle 6"/>
          <p:cNvSpPr>
            <a:spLocks noChangeArrowheads="1"/>
          </p:cNvSpPr>
          <p:nvPr/>
        </p:nvSpPr>
        <p:spPr bwMode="auto">
          <a:xfrm>
            <a:off x="5562600" y="1817688"/>
            <a:ext cx="441325"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2400" dirty="0">
                <a:solidFill>
                  <a:schemeClr val="tx1"/>
                </a:solidFill>
                <a:latin typeface="Liberation Sans" panose="020B0604020202020204" pitchFamily="34" charset="0"/>
              </a:rPr>
              <a:t>+</a:t>
            </a:r>
          </a:p>
        </p:txBody>
      </p:sp>
      <p:sp>
        <p:nvSpPr>
          <p:cNvPr id="32776" name="Line 1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32777"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chemeClr val="tx2">
                    <a:lumMod val="75000"/>
                  </a:schemeClr>
                </a:solidFill>
                <a:latin typeface="Liberation Sans" panose="020B0604020202020204" pitchFamily="34" charset="0"/>
              </a:rPr>
              <a:t>Basic </a:t>
            </a:r>
            <a:r>
              <a:rPr lang="en-US" altLang="en-US" sz="3200" b="1" dirty="0">
                <a:solidFill>
                  <a:schemeClr val="tx2">
                    <a:lumMod val="75000"/>
                  </a:schemeClr>
                </a:solidFill>
                <a:latin typeface="Liberation Sans" panose="020B0604020202020204" pitchFamily="34" charset="0"/>
              </a:rPr>
              <a:t>Accounting Equation</a:t>
            </a:r>
          </a:p>
        </p:txBody>
      </p:sp>
      <p:sp>
        <p:nvSpPr>
          <p:cNvPr id="32778" name="Text Box 11"/>
          <p:cNvSpPr txBox="1">
            <a:spLocks noChangeArrowheads="1"/>
          </p:cNvSpPr>
          <p:nvPr/>
        </p:nvSpPr>
        <p:spPr bwMode="auto">
          <a:xfrm>
            <a:off x="533400" y="3478213"/>
            <a:ext cx="8229600" cy="20559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lvl="1">
              <a:lnSpc>
                <a:spcPct val="120000"/>
              </a:lnSpc>
              <a:spcBef>
                <a:spcPct val="50000"/>
              </a:spcBef>
              <a:buClr>
                <a:srgbClr val="800000"/>
              </a:buClr>
              <a:buSzPct val="80000"/>
              <a:buFont typeface="Wingdings" pitchFamily="2" charset="2"/>
              <a:buChar char="u"/>
            </a:pPr>
            <a:r>
              <a:rPr lang="en-US" altLang="en-US" sz="2200" b="0" dirty="0">
                <a:latin typeface="Liberation Sans" panose="020B0604020202020204" pitchFamily="34" charset="0"/>
              </a:rPr>
              <a:t>Claims against assets (debts and obligations).</a:t>
            </a:r>
          </a:p>
          <a:p>
            <a:pPr lvl="1">
              <a:lnSpc>
                <a:spcPct val="120000"/>
              </a:lnSpc>
              <a:spcBef>
                <a:spcPct val="50000"/>
              </a:spcBef>
              <a:buClr>
                <a:srgbClr val="800000"/>
              </a:buClr>
              <a:buSzPct val="80000"/>
              <a:buFont typeface="Wingdings" pitchFamily="2" charset="2"/>
              <a:buChar char="u"/>
            </a:pPr>
            <a:r>
              <a:rPr lang="en-US" altLang="en-US" sz="2200" b="0" dirty="0">
                <a:latin typeface="Liberation Sans" panose="020B0604020202020204" pitchFamily="34" charset="0"/>
              </a:rPr>
              <a:t>Creditors </a:t>
            </a:r>
            <a:r>
              <a:rPr lang="en-US" altLang="en-US" sz="2200" b="0" dirty="0" smtClean="0">
                <a:latin typeface="Liberation Sans" panose="020B0604020202020204" pitchFamily="34" charset="0"/>
              </a:rPr>
              <a:t>(party </a:t>
            </a:r>
            <a:r>
              <a:rPr lang="en-US" altLang="en-US" sz="2200" b="0" dirty="0">
                <a:latin typeface="Liberation Sans" panose="020B0604020202020204" pitchFamily="34" charset="0"/>
              </a:rPr>
              <a:t>to whom money is </a:t>
            </a:r>
            <a:r>
              <a:rPr lang="en-US" altLang="en-US" sz="2200" b="0" dirty="0" smtClean="0">
                <a:latin typeface="Liberation Sans" panose="020B0604020202020204" pitchFamily="34" charset="0"/>
              </a:rPr>
              <a:t>owed).</a:t>
            </a:r>
            <a:endParaRPr lang="en-US" altLang="en-US" sz="2200" b="0" dirty="0">
              <a:latin typeface="Liberation Sans" panose="020B0604020202020204" pitchFamily="34" charset="0"/>
            </a:endParaRPr>
          </a:p>
          <a:p>
            <a:pPr lvl="1">
              <a:lnSpc>
                <a:spcPct val="120000"/>
              </a:lnSpc>
              <a:spcBef>
                <a:spcPct val="50000"/>
              </a:spcBef>
              <a:buClr>
                <a:srgbClr val="800000"/>
              </a:buClr>
              <a:buSzPct val="80000"/>
              <a:buFont typeface="Wingdings" pitchFamily="2" charset="2"/>
              <a:buChar char="u"/>
            </a:pPr>
            <a:r>
              <a:rPr lang="en-US" altLang="en-US" sz="2200" b="0" dirty="0">
                <a:latin typeface="Liberation Sans" panose="020B0604020202020204" pitchFamily="34" charset="0"/>
              </a:rPr>
              <a:t>Accounts </a:t>
            </a:r>
            <a:r>
              <a:rPr lang="en-US" altLang="en-US" sz="2200" b="0" dirty="0" smtClean="0">
                <a:latin typeface="Liberation Sans" panose="020B0604020202020204" pitchFamily="34" charset="0"/>
              </a:rPr>
              <a:t>Payable</a:t>
            </a:r>
            <a:r>
              <a:rPr lang="en-US" altLang="en-US" sz="2200" b="0" dirty="0">
                <a:latin typeface="Liberation Sans" panose="020B0604020202020204" pitchFamily="34" charset="0"/>
              </a:rPr>
              <a:t>, Notes </a:t>
            </a:r>
            <a:r>
              <a:rPr lang="en-US" altLang="en-US" sz="2200" b="0" dirty="0" smtClean="0">
                <a:latin typeface="Liberation Sans" panose="020B0604020202020204" pitchFamily="34" charset="0"/>
              </a:rPr>
              <a:t>Payable</a:t>
            </a:r>
            <a:r>
              <a:rPr lang="en-US" altLang="en-US" sz="2200" b="0" dirty="0">
                <a:latin typeface="Liberation Sans" panose="020B0604020202020204" pitchFamily="34" charset="0"/>
              </a:rPr>
              <a:t>, </a:t>
            </a:r>
            <a:r>
              <a:rPr lang="en-US" altLang="en-US" sz="2200" b="0" dirty="0" smtClean="0">
                <a:latin typeface="Liberation Sans" panose="020B0604020202020204" pitchFamily="34" charset="0"/>
              </a:rPr>
              <a:t>Salaries and Wages Payable, etc</a:t>
            </a:r>
            <a:r>
              <a:rPr lang="en-US" altLang="en-US" sz="2200" b="0" dirty="0">
                <a:latin typeface="Liberation Sans" panose="020B0604020202020204" pitchFamily="34" charset="0"/>
              </a:rPr>
              <a:t>.</a:t>
            </a:r>
          </a:p>
        </p:txBody>
      </p:sp>
      <p:sp>
        <p:nvSpPr>
          <p:cNvPr id="32779" name="Text Box 3"/>
          <p:cNvSpPr txBox="1">
            <a:spLocks noChangeArrowheads="1"/>
          </p:cNvSpPr>
          <p:nvPr/>
        </p:nvSpPr>
        <p:spPr bwMode="auto">
          <a:xfrm>
            <a:off x="533400" y="2895600"/>
            <a:ext cx="7772400" cy="506413"/>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defPPr>
              <a:defRPr lang="en-US"/>
            </a:defPPr>
            <a:lvl1pPr algn="l">
              <a:buClrTx/>
              <a:buSzTx/>
              <a:buFontTx/>
              <a:buNone/>
              <a:defRPr sz="2800" b="1">
                <a:solidFill>
                  <a:schemeClr val="tx2">
                    <a:lumMod val="75000"/>
                  </a:schemeClr>
                </a:solidFill>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r>
              <a:rPr lang="en-US" altLang="en-US" dirty="0"/>
              <a:t>Liabilities</a:t>
            </a:r>
          </a:p>
        </p:txBody>
      </p:sp>
      <p:sp>
        <p:nvSpPr>
          <p:cNvPr id="32780"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3 </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7"/>
          <p:cNvSpPr txBox="1">
            <a:spLocks noChangeArrowheads="1"/>
          </p:cNvSpPr>
          <p:nvPr/>
        </p:nvSpPr>
        <p:spPr bwMode="auto">
          <a:xfrm>
            <a:off x="1295400" y="35814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endParaRPr lang="en-US" altLang="en-US" sz="2400" b="0" dirty="0">
              <a:solidFill>
                <a:schemeClr val="tx1"/>
              </a:solidFill>
              <a:latin typeface="Liberation Sans" panose="020B0604020202020204" pitchFamily="34" charset="0"/>
            </a:endParaRPr>
          </a:p>
        </p:txBody>
      </p:sp>
      <p:sp>
        <p:nvSpPr>
          <p:cNvPr id="33796" name="Rectangle 12"/>
          <p:cNvSpPr>
            <a:spLocks noChangeArrowheads="1"/>
          </p:cNvSpPr>
          <p:nvPr/>
        </p:nvSpPr>
        <p:spPr bwMode="auto">
          <a:xfrm>
            <a:off x="533400" y="2895600"/>
            <a:ext cx="4038600" cy="457200"/>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2800" b="1" dirty="0" smtClean="0">
                <a:solidFill>
                  <a:schemeClr val="tx2">
                    <a:lumMod val="75000"/>
                  </a:schemeClr>
                </a:solidFill>
                <a:latin typeface="Liberation Sans" panose="020B0604020202020204" pitchFamily="34" charset="0"/>
              </a:rPr>
              <a:t>Owner's Equity</a:t>
            </a:r>
            <a:endParaRPr lang="en-US" altLang="en-US" sz="2800" b="1" dirty="0">
              <a:solidFill>
                <a:schemeClr val="tx2">
                  <a:lumMod val="75000"/>
                </a:schemeClr>
              </a:solidFill>
              <a:latin typeface="Liberation Sans" panose="020B0604020202020204" pitchFamily="34" charset="0"/>
            </a:endParaRPr>
          </a:p>
        </p:txBody>
      </p:sp>
      <p:sp>
        <p:nvSpPr>
          <p:cNvPr id="529410" name="Rectangle 2"/>
          <p:cNvSpPr>
            <a:spLocks noChangeArrowheads="1"/>
          </p:cNvSpPr>
          <p:nvPr/>
        </p:nvSpPr>
        <p:spPr bwMode="auto">
          <a:xfrm>
            <a:off x="685800" y="1600200"/>
            <a:ext cx="2057400" cy="914400"/>
          </a:xfrm>
          <a:prstGeom prst="rect">
            <a:avLst/>
          </a:prstGeom>
          <a:solidFill>
            <a:srgbClr val="CBDCFF"/>
          </a:solidFill>
          <a:ln w="28575">
            <a:solidFill>
              <a:schemeClr val="tx1"/>
            </a:solidFill>
            <a:miter lim="800000"/>
            <a:headEnd type="none" w="sm" len="sm"/>
            <a:tailEnd type="none" w="sm" len="sm"/>
          </a:ln>
          <a:effectLst>
            <a:outerShdw dist="35921" dir="2700000" algn="ctr" rotWithShape="0">
              <a:schemeClr val="bg2"/>
            </a:outerShdw>
          </a:effectLst>
        </p:spPr>
        <p:txBody>
          <a:bodyPr lIns="182562" tIns="0" rIns="182562" bIns="64008" anchor="ctr" anchorCtr="0"/>
          <a:lstStyle/>
          <a:p>
            <a:pPr>
              <a:spcBef>
                <a:spcPts val="0"/>
              </a:spcBef>
              <a:buClr>
                <a:schemeClr val="accent2"/>
              </a:buClr>
              <a:buSzPct val="75000"/>
              <a:buFont typeface="Wingdings" pitchFamily="2" charset="2"/>
              <a:buNone/>
            </a:pPr>
            <a:r>
              <a:rPr lang="en-US" b="1" dirty="0">
                <a:latin typeface="Liberation Sans" panose="020B0604020202020204" pitchFamily="34" charset="0"/>
              </a:rPr>
              <a:t>Assets</a:t>
            </a:r>
          </a:p>
        </p:txBody>
      </p:sp>
      <p:sp>
        <p:nvSpPr>
          <p:cNvPr id="529411" name="Text Box 3"/>
          <p:cNvSpPr txBox="1">
            <a:spLocks noChangeArrowheads="1"/>
          </p:cNvSpPr>
          <p:nvPr/>
        </p:nvSpPr>
        <p:spPr bwMode="auto">
          <a:xfrm>
            <a:off x="3429000" y="1600200"/>
            <a:ext cx="2057400" cy="914400"/>
          </a:xfrm>
          <a:prstGeom prst="rect">
            <a:avLst/>
          </a:prstGeom>
          <a:solidFill>
            <a:srgbClr val="CBDCFF"/>
          </a:solidFill>
          <a:ln w="28575">
            <a:solidFill>
              <a:schemeClr val="tx1"/>
            </a:solidFill>
            <a:miter lim="800000"/>
            <a:headEnd type="none" w="sm" len="sm"/>
            <a:tailEnd type="none" w="sm" len="sm"/>
          </a:ln>
          <a:effectLst>
            <a:outerShdw dist="35921" dir="2700000" algn="ctr" rotWithShape="0">
              <a:schemeClr val="bg2"/>
            </a:outerShdw>
          </a:effectLst>
        </p:spPr>
        <p:txBody>
          <a:bodyPr lIns="182562" tIns="0" rIns="182562" bIns="64008" anchor="ctr" anchorCtr="0"/>
          <a:lstStyle>
            <a:defPPr>
              <a:defRPr lang="en-US"/>
            </a:defPPr>
            <a:lvl1pPr>
              <a:spcBef>
                <a:spcPts val="0"/>
              </a:spcBef>
              <a:buClr>
                <a:schemeClr val="accent2"/>
              </a:buClr>
              <a:buSzPct val="75000"/>
              <a:buFont typeface="Wingdings" pitchFamily="2" charset="2"/>
              <a:buNone/>
              <a:defRPr b="1">
                <a:latin typeface="Liberation Sans" panose="020B0604020202020204" pitchFamily="34" charset="0"/>
              </a:defRPr>
            </a:lvl1pPr>
          </a:lstStyle>
          <a:p>
            <a:r>
              <a:rPr lang="en-US" dirty="0"/>
              <a:t>Liabilities</a:t>
            </a:r>
          </a:p>
        </p:txBody>
      </p:sp>
      <p:sp>
        <p:nvSpPr>
          <p:cNvPr id="529412" name="Text Box 4"/>
          <p:cNvSpPr txBox="1">
            <a:spLocks noChangeArrowheads="1"/>
          </p:cNvSpPr>
          <p:nvPr/>
        </p:nvSpPr>
        <p:spPr bwMode="auto">
          <a:xfrm>
            <a:off x="6096000" y="1600200"/>
            <a:ext cx="2438400" cy="914400"/>
          </a:xfrm>
          <a:prstGeom prst="rect">
            <a:avLst/>
          </a:prstGeom>
          <a:solidFill>
            <a:schemeClr val="bg1"/>
          </a:solidFill>
          <a:ln w="28575">
            <a:solidFill>
              <a:schemeClr val="tx1"/>
            </a:solidFill>
            <a:miter lim="800000"/>
            <a:headEnd type="none" w="sm" len="sm"/>
            <a:tailEnd type="none" w="sm" len="sm"/>
          </a:ln>
          <a:effectLst>
            <a:outerShdw dist="35921" dir="2700000" algn="ctr" rotWithShape="0">
              <a:schemeClr val="bg2"/>
            </a:outerShdw>
          </a:effectLst>
        </p:spPr>
        <p:txBody>
          <a:bodyPr lIns="182562" tIns="0" rIns="182562" bIns="64008" anchor="ctr" anchorCtr="0"/>
          <a:lstStyle>
            <a:defPPr>
              <a:defRPr lang="en-US"/>
            </a:defPPr>
            <a:lvl1pPr>
              <a:spcBef>
                <a:spcPts val="0"/>
              </a:spcBef>
              <a:buClr>
                <a:schemeClr val="accent2"/>
              </a:buClr>
              <a:buSzPct val="75000"/>
              <a:buFont typeface="Wingdings" pitchFamily="2" charset="2"/>
              <a:buNone/>
              <a:defRPr b="1">
                <a:latin typeface="Liberation Sans" panose="020B0604020202020204" pitchFamily="34" charset="0"/>
              </a:defRPr>
            </a:lvl1pPr>
          </a:lstStyle>
          <a:p>
            <a:r>
              <a:rPr lang="en-US" dirty="0" smtClean="0"/>
              <a:t>Owner's Equity</a:t>
            </a:r>
            <a:endParaRPr lang="en-US" dirty="0"/>
          </a:p>
        </p:txBody>
      </p:sp>
      <p:sp>
        <p:nvSpPr>
          <p:cNvPr id="33800" name="Rectangle 5"/>
          <p:cNvSpPr>
            <a:spLocks noChangeArrowheads="1"/>
          </p:cNvSpPr>
          <p:nvPr/>
        </p:nvSpPr>
        <p:spPr bwMode="auto">
          <a:xfrm>
            <a:off x="2895600" y="1831975"/>
            <a:ext cx="441325"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50000"/>
              </a:spcBef>
              <a:buClrTx/>
              <a:buSzTx/>
              <a:buFontTx/>
              <a:buNone/>
            </a:pPr>
            <a:r>
              <a:rPr lang="en-US" altLang="en-US" sz="2400" dirty="0">
                <a:solidFill>
                  <a:schemeClr val="tx1"/>
                </a:solidFill>
                <a:latin typeface="Liberation Sans" panose="020B0604020202020204" pitchFamily="34" charset="0"/>
              </a:rPr>
              <a:t>=</a:t>
            </a:r>
          </a:p>
        </p:txBody>
      </p:sp>
      <p:sp>
        <p:nvSpPr>
          <p:cNvPr id="33801" name="Rectangle 6"/>
          <p:cNvSpPr>
            <a:spLocks noChangeArrowheads="1"/>
          </p:cNvSpPr>
          <p:nvPr/>
        </p:nvSpPr>
        <p:spPr bwMode="auto">
          <a:xfrm>
            <a:off x="5562600" y="1817688"/>
            <a:ext cx="441325"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2400" dirty="0">
                <a:solidFill>
                  <a:schemeClr val="tx1"/>
                </a:solidFill>
                <a:latin typeface="Liberation Sans" panose="020B0604020202020204" pitchFamily="34" charset="0"/>
              </a:rPr>
              <a:t>+</a:t>
            </a:r>
          </a:p>
        </p:txBody>
      </p:sp>
      <p:sp>
        <p:nvSpPr>
          <p:cNvPr id="33802" name="Line 1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33803"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chemeClr val="tx2">
                    <a:lumMod val="75000"/>
                  </a:schemeClr>
                </a:solidFill>
                <a:latin typeface="Liberation Sans" panose="020B0604020202020204" pitchFamily="34" charset="0"/>
              </a:rPr>
              <a:t>Basic </a:t>
            </a:r>
            <a:r>
              <a:rPr lang="en-US" altLang="en-US" sz="3200" b="1" dirty="0">
                <a:solidFill>
                  <a:schemeClr val="tx2">
                    <a:lumMod val="75000"/>
                  </a:schemeClr>
                </a:solidFill>
                <a:latin typeface="Liberation Sans" panose="020B0604020202020204" pitchFamily="34" charset="0"/>
              </a:rPr>
              <a:t>Accounting Equation</a:t>
            </a:r>
          </a:p>
        </p:txBody>
      </p:sp>
      <p:sp>
        <p:nvSpPr>
          <p:cNvPr id="33804"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3 </a:t>
            </a:r>
            <a:endParaRPr lang="en-US" altLang="en-US" sz="1600" i="1" dirty="0">
              <a:latin typeface="Liberation Sans" panose="020B0604020202020204" pitchFamily="34" charset="0"/>
            </a:endParaRPr>
          </a:p>
        </p:txBody>
      </p:sp>
      <p:sp>
        <p:nvSpPr>
          <p:cNvPr id="13" name="Text Box 11"/>
          <p:cNvSpPr txBox="1">
            <a:spLocks noChangeArrowheads="1"/>
          </p:cNvSpPr>
          <p:nvPr/>
        </p:nvSpPr>
        <p:spPr bwMode="auto">
          <a:xfrm>
            <a:off x="533400" y="3478213"/>
            <a:ext cx="8229600" cy="21236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lvl="1">
              <a:lnSpc>
                <a:spcPct val="120000"/>
              </a:lnSpc>
              <a:spcBef>
                <a:spcPct val="50000"/>
              </a:spcBef>
              <a:buClr>
                <a:srgbClr val="800000"/>
              </a:buClr>
              <a:buSzPct val="80000"/>
              <a:buFont typeface="Wingdings" pitchFamily="2" charset="2"/>
              <a:buChar char="u"/>
            </a:pPr>
            <a:r>
              <a:rPr lang="en-US" altLang="en-US" sz="2200" b="0" dirty="0" smtClean="0">
                <a:latin typeface="Liberation Sans" panose="020B0604020202020204" pitchFamily="34" charset="0"/>
              </a:rPr>
              <a:t>Ownership claim on total assets.</a:t>
            </a:r>
          </a:p>
          <a:p>
            <a:pPr lvl="1">
              <a:lnSpc>
                <a:spcPct val="120000"/>
              </a:lnSpc>
              <a:spcBef>
                <a:spcPct val="50000"/>
              </a:spcBef>
              <a:buClr>
                <a:srgbClr val="800000"/>
              </a:buClr>
              <a:buSzPct val="80000"/>
              <a:buFont typeface="Wingdings" pitchFamily="2" charset="2"/>
              <a:buChar char="u"/>
            </a:pPr>
            <a:r>
              <a:rPr lang="en-US" altLang="en-US" sz="2200" b="0" dirty="0">
                <a:latin typeface="Liberation Sans" panose="020B0604020202020204" pitchFamily="34" charset="0"/>
              </a:rPr>
              <a:t>Referred to as residual equity.</a:t>
            </a:r>
          </a:p>
          <a:p>
            <a:pPr lvl="1">
              <a:lnSpc>
                <a:spcPct val="120000"/>
              </a:lnSpc>
              <a:spcBef>
                <a:spcPct val="30000"/>
              </a:spcBef>
              <a:spcAft>
                <a:spcPct val="10000"/>
              </a:spcAft>
              <a:buClr>
                <a:srgbClr val="800000"/>
              </a:buClr>
              <a:buSzPct val="80000"/>
              <a:buFont typeface="Wingdings" pitchFamily="2" charset="2"/>
              <a:buChar char="u"/>
            </a:pPr>
            <a:r>
              <a:rPr lang="en-US" altLang="en-US" sz="2200" b="0" dirty="0">
                <a:latin typeface="Liberation Sans" panose="020B0604020202020204" pitchFamily="34" charset="0"/>
              </a:rPr>
              <a:t>Investment by owners and revenues (+)</a:t>
            </a:r>
          </a:p>
          <a:p>
            <a:pPr lvl="1">
              <a:lnSpc>
                <a:spcPct val="120000"/>
              </a:lnSpc>
              <a:spcBef>
                <a:spcPct val="30000"/>
              </a:spcBef>
              <a:spcAft>
                <a:spcPct val="10000"/>
              </a:spcAft>
              <a:buClr>
                <a:srgbClr val="800000"/>
              </a:buClr>
              <a:buSzPct val="80000"/>
              <a:buFont typeface="Wingdings" pitchFamily="2" charset="2"/>
              <a:buChar char="u"/>
            </a:pPr>
            <a:r>
              <a:rPr lang="en-US" altLang="en-US" sz="2200" b="0" dirty="0">
                <a:latin typeface="Liberation Sans" panose="020B0604020202020204" pitchFamily="34" charset="0"/>
              </a:rPr>
              <a:t>Drawings and expenses (-).</a:t>
            </a:r>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3"/>
          <p:cNvSpPr txBox="1">
            <a:spLocks noChangeArrowheads="1"/>
          </p:cNvSpPr>
          <p:nvPr/>
        </p:nvSpPr>
        <p:spPr bwMode="auto">
          <a:xfrm>
            <a:off x="685800" y="3195856"/>
            <a:ext cx="8153400" cy="2708275"/>
          </a:xfrm>
          <a:prstGeom prst="rect">
            <a:avLst/>
          </a:prstGeom>
          <a:solidFill>
            <a:schemeClr val="bg1"/>
          </a:solidFill>
          <a:ln>
            <a:noFill/>
          </a:ln>
          <a:extLs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marL="463550" indent="-463550">
              <a:defRPr sz="2400">
                <a:solidFill>
                  <a:schemeClr val="tx1"/>
                </a:solidFill>
                <a:latin typeface="Times New Roman" pitchFamily="18" charset="0"/>
              </a:defRPr>
            </a:lvl1pPr>
            <a:lvl2pPr marL="1146175" indent="-4635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lnSpc>
                <a:spcPts val="3000"/>
              </a:lnSpc>
              <a:spcBef>
                <a:spcPts val="1200"/>
              </a:spcBef>
              <a:buClr>
                <a:srgbClr val="800000"/>
              </a:buClr>
              <a:buSzPct val="80000"/>
              <a:buFont typeface="Wingdings" panose="05000000000000000000" pitchFamily="2" charset="2"/>
              <a:buChar char="u"/>
            </a:pPr>
            <a:r>
              <a:rPr lang="en-US" altLang="en-US" sz="2100" b="1" dirty="0">
                <a:solidFill>
                  <a:srgbClr val="0000CC"/>
                </a:solidFill>
                <a:latin typeface="Liberation Sans" panose="020B0604020202020204" pitchFamily="34" charset="0"/>
              </a:rPr>
              <a:t>Investments by owner </a:t>
            </a:r>
            <a:r>
              <a:rPr lang="en-US" altLang="en-US" sz="2100" dirty="0">
                <a:solidFill>
                  <a:srgbClr val="000000"/>
                </a:solidFill>
                <a:latin typeface="Liberation Sans" panose="020B0604020202020204" pitchFamily="34" charset="0"/>
              </a:rPr>
              <a:t>are the assets the owner puts into the business.</a:t>
            </a:r>
          </a:p>
          <a:p>
            <a:pPr algn="l">
              <a:lnSpc>
                <a:spcPts val="3000"/>
              </a:lnSpc>
              <a:spcBef>
                <a:spcPts val="1200"/>
              </a:spcBef>
              <a:buClr>
                <a:srgbClr val="800000"/>
              </a:buClr>
              <a:buSzPct val="80000"/>
              <a:buFont typeface="Wingdings" panose="05000000000000000000" pitchFamily="2" charset="2"/>
              <a:buChar char="u"/>
            </a:pPr>
            <a:r>
              <a:rPr lang="en-US" altLang="en-US" sz="2100" b="1" dirty="0">
                <a:solidFill>
                  <a:srgbClr val="0000CC"/>
                </a:solidFill>
                <a:latin typeface="Liberation Sans" panose="020B0604020202020204" pitchFamily="34" charset="0"/>
              </a:rPr>
              <a:t>Revenues</a:t>
            </a:r>
            <a:r>
              <a:rPr lang="en-US" altLang="en-US" sz="2100" b="1" dirty="0">
                <a:solidFill>
                  <a:srgbClr val="00FFFF"/>
                </a:solidFill>
                <a:latin typeface="Liberation Sans" panose="020B0604020202020204" pitchFamily="34" charset="0"/>
              </a:rPr>
              <a:t> </a:t>
            </a:r>
            <a:r>
              <a:rPr lang="en-US" altLang="en-US" sz="2100" dirty="0">
                <a:solidFill>
                  <a:srgbClr val="000000"/>
                </a:solidFill>
                <a:latin typeface="Liberation Sans" panose="020B0604020202020204" pitchFamily="34" charset="0"/>
              </a:rPr>
              <a:t>result from business activities entered into for the purpose of earning income.</a:t>
            </a:r>
          </a:p>
          <a:p>
            <a:pPr lvl="1" algn="l">
              <a:lnSpc>
                <a:spcPts val="3000"/>
              </a:lnSpc>
              <a:spcBef>
                <a:spcPts val="1200"/>
              </a:spcBef>
              <a:buClr>
                <a:srgbClr val="800000"/>
              </a:buClr>
              <a:buSzPct val="80000"/>
              <a:buFont typeface="Arial" panose="020B0604020202020204" pitchFamily="34" charset="0"/>
              <a:buChar char="►"/>
            </a:pPr>
            <a:r>
              <a:rPr lang="en-US" altLang="en-US" sz="1900" b="1" dirty="0">
                <a:solidFill>
                  <a:srgbClr val="000000"/>
                </a:solidFill>
                <a:latin typeface="Liberation Sans" panose="020B0604020202020204" pitchFamily="34" charset="0"/>
              </a:rPr>
              <a:t>Common sources of revenue</a:t>
            </a:r>
            <a:r>
              <a:rPr lang="en-US" altLang="en-US" sz="1900" dirty="0">
                <a:solidFill>
                  <a:srgbClr val="000000"/>
                </a:solidFill>
                <a:latin typeface="Liberation Sans" panose="020B0604020202020204" pitchFamily="34" charset="0"/>
              </a:rPr>
              <a:t> are: sales, fees, services, commissions, interest, dividends, royalties, and rent.</a:t>
            </a:r>
          </a:p>
        </p:txBody>
      </p:sp>
      <p:sp>
        <p:nvSpPr>
          <p:cNvPr id="27653" name="Line 1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7654" name="Rectangle 7"/>
          <p:cNvSpPr>
            <a:spLocks noChangeArrowheads="1"/>
          </p:cNvSpPr>
          <p:nvPr/>
        </p:nvSpPr>
        <p:spPr bwMode="auto">
          <a:xfrm>
            <a:off x="533400" y="304800"/>
            <a:ext cx="6477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75000"/>
                  </a:schemeClr>
                </a:solidFill>
                <a:latin typeface="Liberation Sans" panose="020B0604020202020204" pitchFamily="34" charset="0"/>
              </a:rPr>
              <a:t>Owner’s Equity</a:t>
            </a:r>
          </a:p>
        </p:txBody>
      </p:sp>
      <p:pic>
        <p:nvPicPr>
          <p:cNvPr id="27655"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82931"/>
            <a:ext cx="85344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6" name="Text Box 3"/>
          <p:cNvSpPr txBox="1">
            <a:spLocks noChangeArrowheads="1"/>
          </p:cNvSpPr>
          <p:nvPr/>
        </p:nvSpPr>
        <p:spPr bwMode="auto">
          <a:xfrm>
            <a:off x="533400" y="2587844"/>
            <a:ext cx="8153400" cy="534762"/>
          </a:xfrm>
          <a:prstGeom prst="rect">
            <a:avLst/>
          </a:prstGeom>
          <a:solidFill>
            <a:schemeClr val="bg1"/>
          </a:solidFill>
          <a:ln>
            <a:noFill/>
          </a:ln>
          <a:extLs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lnSpc>
                <a:spcPct val="115000"/>
              </a:lnSpc>
              <a:spcBef>
                <a:spcPct val="45000"/>
              </a:spcBef>
              <a:buSzPct val="80000"/>
            </a:pPr>
            <a:r>
              <a:rPr lang="en-US" altLang="en-US" sz="2500" b="1" dirty="0">
                <a:latin typeface="Liberation Sans" panose="020B0604020202020204" pitchFamily="34" charset="0"/>
              </a:rPr>
              <a:t>Increases in Owner’s Equity</a:t>
            </a:r>
            <a:endParaRPr lang="en-US" altLang="en-US" sz="2500" dirty="0">
              <a:latin typeface="Liberation Sans" panose="020B0604020202020204" pitchFamily="34" charset="0"/>
            </a:endParaRPr>
          </a:p>
        </p:txBody>
      </p:sp>
      <p:sp>
        <p:nvSpPr>
          <p:cNvPr id="27651" name="Text Box 5"/>
          <p:cNvSpPr txBox="1">
            <a:spLocks noChangeArrowheads="1"/>
          </p:cNvSpPr>
          <p:nvPr/>
        </p:nvSpPr>
        <p:spPr bwMode="auto">
          <a:xfrm>
            <a:off x="7086600" y="685800"/>
            <a:ext cx="1828800" cy="646331"/>
          </a:xfrm>
          <a:prstGeom prst="rect">
            <a:avLst/>
          </a:prstGeom>
          <a:solidFill>
            <a:schemeClr val="accent3"/>
          </a:solidFill>
          <a:ln>
            <a:noFill/>
          </a:ln>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altLang="en-US" sz="1200" b="1" dirty="0">
                <a:latin typeface="Liberation Sans" panose="020B0604020202020204" pitchFamily="34" charset="0"/>
              </a:rPr>
              <a:t>Illustration </a:t>
            </a:r>
            <a:r>
              <a:rPr lang="en-US" altLang="en-US" sz="1200" b="1" dirty="0" smtClean="0">
                <a:latin typeface="Liberation Sans" panose="020B0604020202020204" pitchFamily="34" charset="0"/>
              </a:rPr>
              <a:t>1-6</a:t>
            </a:r>
          </a:p>
          <a:p>
            <a:pPr algn="l"/>
            <a:r>
              <a:rPr lang="en-US" altLang="en-US" sz="1200" b="1" dirty="0" smtClean="0">
                <a:latin typeface="Liberation Sans" panose="020B0604020202020204" pitchFamily="34" charset="0"/>
              </a:rPr>
              <a:t>Expanded accounting equation</a:t>
            </a:r>
            <a:endParaRPr lang="en-US" altLang="en-US" sz="1200" dirty="0">
              <a:latin typeface="Liberation Sans" panose="020B0604020202020204" pitchFamily="34" charset="0"/>
            </a:endParaRPr>
          </a:p>
        </p:txBody>
      </p:sp>
      <p:sp>
        <p:nvSpPr>
          <p:cNvPr id="9"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3 </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3408778747"/>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3"/>
          <p:cNvSpPr txBox="1">
            <a:spLocks noChangeArrowheads="1"/>
          </p:cNvSpPr>
          <p:nvPr/>
        </p:nvSpPr>
        <p:spPr bwMode="auto">
          <a:xfrm>
            <a:off x="685800" y="3198813"/>
            <a:ext cx="8153400" cy="3246437"/>
          </a:xfrm>
          <a:prstGeom prst="rect">
            <a:avLst/>
          </a:prstGeom>
          <a:solidFill>
            <a:schemeClr val="bg1"/>
          </a:solidFill>
          <a:ln>
            <a:noFill/>
          </a:ln>
          <a:extLs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marL="463550" indent="-463550">
              <a:defRPr sz="2400">
                <a:solidFill>
                  <a:schemeClr val="tx1"/>
                </a:solidFill>
                <a:latin typeface="Times New Roman" pitchFamily="18" charset="0"/>
              </a:defRPr>
            </a:lvl1pPr>
            <a:lvl2pPr marL="1146175" indent="-4635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lnSpc>
                <a:spcPts val="3000"/>
              </a:lnSpc>
              <a:spcBef>
                <a:spcPts val="1200"/>
              </a:spcBef>
              <a:buClr>
                <a:srgbClr val="800000"/>
              </a:buClr>
              <a:buSzPct val="80000"/>
              <a:buFont typeface="Wingdings" panose="05000000000000000000" pitchFamily="2" charset="2"/>
              <a:buChar char="u"/>
            </a:pPr>
            <a:r>
              <a:rPr lang="en-US" altLang="en-US" sz="2100" b="1" dirty="0">
                <a:solidFill>
                  <a:srgbClr val="0000CC"/>
                </a:solidFill>
                <a:latin typeface="Liberation Sans" panose="020B0604020202020204" pitchFamily="34" charset="0"/>
              </a:rPr>
              <a:t>Drawings  </a:t>
            </a:r>
            <a:r>
              <a:rPr lang="en-US" altLang="en-US" sz="2100" dirty="0">
                <a:solidFill>
                  <a:srgbClr val="000000"/>
                </a:solidFill>
                <a:latin typeface="Liberation Sans" panose="020B0604020202020204" pitchFamily="34" charset="0"/>
              </a:rPr>
              <a:t>An owner may withdraw cash or other assets for personal use.</a:t>
            </a:r>
          </a:p>
          <a:p>
            <a:pPr algn="l">
              <a:lnSpc>
                <a:spcPts val="3000"/>
              </a:lnSpc>
              <a:spcBef>
                <a:spcPts val="1200"/>
              </a:spcBef>
              <a:buClr>
                <a:srgbClr val="800000"/>
              </a:buClr>
              <a:buSzPct val="80000"/>
              <a:buFont typeface="Wingdings" panose="05000000000000000000" pitchFamily="2" charset="2"/>
              <a:buChar char="u"/>
            </a:pPr>
            <a:r>
              <a:rPr lang="en-US" altLang="en-US" sz="2100" b="1" dirty="0">
                <a:solidFill>
                  <a:srgbClr val="0000CC"/>
                </a:solidFill>
                <a:latin typeface="Liberation Sans" panose="020B0604020202020204" pitchFamily="34" charset="0"/>
              </a:rPr>
              <a:t>Expenses </a:t>
            </a:r>
            <a:r>
              <a:rPr lang="en-US" altLang="en-US" sz="2000" dirty="0">
                <a:solidFill>
                  <a:srgbClr val="000000"/>
                </a:solidFill>
                <a:latin typeface="Liberation Sans" panose="020B0604020202020204" pitchFamily="34" charset="0"/>
              </a:rPr>
              <a:t>are the cost of assets consumed or services used in the process of earning revenue.</a:t>
            </a:r>
            <a:endParaRPr lang="en-US" altLang="en-US" sz="2100" dirty="0">
              <a:solidFill>
                <a:srgbClr val="000000"/>
              </a:solidFill>
              <a:latin typeface="Liberation Sans" panose="020B0604020202020204" pitchFamily="34" charset="0"/>
            </a:endParaRPr>
          </a:p>
          <a:p>
            <a:pPr lvl="1" algn="l">
              <a:lnSpc>
                <a:spcPts val="3000"/>
              </a:lnSpc>
              <a:spcBef>
                <a:spcPts val="1200"/>
              </a:spcBef>
              <a:buClr>
                <a:srgbClr val="800000"/>
              </a:buClr>
              <a:buSzPct val="80000"/>
              <a:buFont typeface="Arial" panose="020B0604020202020204" pitchFamily="34" charset="0"/>
              <a:buChar char="►"/>
            </a:pPr>
            <a:r>
              <a:rPr lang="en-US" altLang="en-US" sz="1900" b="1" dirty="0">
                <a:solidFill>
                  <a:srgbClr val="000000"/>
                </a:solidFill>
                <a:latin typeface="Liberation Sans" panose="020B0604020202020204" pitchFamily="34" charset="0"/>
              </a:rPr>
              <a:t>Common expenses</a:t>
            </a:r>
            <a:r>
              <a:rPr lang="en-US" altLang="en-US" sz="1900" dirty="0">
                <a:solidFill>
                  <a:srgbClr val="000000"/>
                </a:solidFill>
                <a:latin typeface="Liberation Sans" panose="020B0604020202020204" pitchFamily="34" charset="0"/>
              </a:rPr>
              <a:t> are: salaries expense, rent expense, utilities expense, tax expense, etc.</a:t>
            </a:r>
          </a:p>
          <a:p>
            <a:pPr lvl="1" algn="l">
              <a:lnSpc>
                <a:spcPts val="3000"/>
              </a:lnSpc>
              <a:spcBef>
                <a:spcPts val="1200"/>
              </a:spcBef>
              <a:buClr>
                <a:srgbClr val="800000"/>
              </a:buClr>
              <a:buSzPct val="100000"/>
              <a:buFont typeface="Wingdings" pitchFamily="2" charset="2"/>
              <a:buChar char="Ø"/>
            </a:pPr>
            <a:endParaRPr lang="en-US" altLang="en-US" sz="1900" dirty="0">
              <a:solidFill>
                <a:srgbClr val="000000"/>
              </a:solidFill>
              <a:latin typeface="Liberation Sans" panose="020B0604020202020204" pitchFamily="34" charset="0"/>
            </a:endParaRPr>
          </a:p>
        </p:txBody>
      </p:sp>
      <p:sp>
        <p:nvSpPr>
          <p:cNvPr id="28677" name="Line 1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8678"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75000"/>
                  </a:schemeClr>
                </a:solidFill>
                <a:latin typeface="Liberation Sans" panose="020B0604020202020204" pitchFamily="34" charset="0"/>
              </a:rPr>
              <a:t>Owner’s Equity</a:t>
            </a:r>
          </a:p>
        </p:txBody>
      </p:sp>
      <p:sp>
        <p:nvSpPr>
          <p:cNvPr id="28679" name="Text Box 3"/>
          <p:cNvSpPr txBox="1">
            <a:spLocks noChangeArrowheads="1"/>
          </p:cNvSpPr>
          <p:nvPr/>
        </p:nvSpPr>
        <p:spPr bwMode="auto">
          <a:xfrm>
            <a:off x="533400" y="2590800"/>
            <a:ext cx="8153400" cy="534988"/>
          </a:xfrm>
          <a:prstGeom prst="rect">
            <a:avLst/>
          </a:prstGeom>
          <a:solidFill>
            <a:schemeClr val="bg1"/>
          </a:solidFill>
          <a:ln>
            <a:noFill/>
          </a:ln>
          <a:extLs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lnSpc>
                <a:spcPct val="115000"/>
              </a:lnSpc>
              <a:spcBef>
                <a:spcPct val="45000"/>
              </a:spcBef>
              <a:buSzPct val="80000"/>
            </a:pPr>
            <a:r>
              <a:rPr lang="en-US" altLang="en-US" sz="2500" b="1" dirty="0">
                <a:latin typeface="Liberation Sans" panose="020B0604020202020204" pitchFamily="34" charset="0"/>
              </a:rPr>
              <a:t>Decreases in Owner’s Equity</a:t>
            </a:r>
            <a:endParaRPr lang="en-US" altLang="en-US" sz="2500" dirty="0">
              <a:latin typeface="Liberation Sans" panose="020B0604020202020204" pitchFamily="34" charset="0"/>
            </a:endParaRPr>
          </a:p>
        </p:txBody>
      </p:sp>
      <p:sp>
        <p:nvSpPr>
          <p:cNvPr id="9" name="Text Box 5"/>
          <p:cNvSpPr txBox="1">
            <a:spLocks noChangeArrowheads="1"/>
          </p:cNvSpPr>
          <p:nvPr/>
        </p:nvSpPr>
        <p:spPr bwMode="auto">
          <a:xfrm>
            <a:off x="7086600" y="685800"/>
            <a:ext cx="1828800" cy="646331"/>
          </a:xfrm>
          <a:prstGeom prst="rect">
            <a:avLst/>
          </a:prstGeom>
          <a:solidFill>
            <a:schemeClr val="accent3"/>
          </a:solidFill>
          <a:ln>
            <a:noFill/>
          </a:ln>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altLang="en-US" sz="1200" b="1" dirty="0">
                <a:latin typeface="Liberation Sans" panose="020B0604020202020204" pitchFamily="34" charset="0"/>
              </a:rPr>
              <a:t>Illustration </a:t>
            </a:r>
            <a:r>
              <a:rPr lang="en-US" altLang="en-US" sz="1200" b="1" dirty="0" smtClean="0">
                <a:latin typeface="Liberation Sans" panose="020B0604020202020204" pitchFamily="34" charset="0"/>
              </a:rPr>
              <a:t>1-6</a:t>
            </a:r>
          </a:p>
          <a:p>
            <a:pPr algn="l"/>
            <a:r>
              <a:rPr lang="en-US" altLang="en-US" sz="1200" b="1" dirty="0" smtClean="0">
                <a:latin typeface="Liberation Sans" panose="020B0604020202020204" pitchFamily="34" charset="0"/>
              </a:rPr>
              <a:t>Expanded accounting equation</a:t>
            </a:r>
            <a:endParaRPr lang="en-US" altLang="en-US" sz="1200" dirty="0">
              <a:latin typeface="Liberation Sans" panose="020B0604020202020204" pitchFamily="34" charset="0"/>
            </a:endParaRPr>
          </a:p>
        </p:txBody>
      </p:sp>
      <p:sp>
        <p:nvSpPr>
          <p:cNvPr id="10"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3 </a:t>
            </a:r>
            <a:endParaRPr lang="en-US" altLang="en-US" sz="1600" i="1" dirty="0">
              <a:latin typeface="Liberation Sans" panose="020B0604020202020204" pitchFamily="34" charset="0"/>
            </a:endParaRPr>
          </a:p>
        </p:txBody>
      </p:sp>
      <p:pic>
        <p:nvPicPr>
          <p:cNvPr id="11"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82931"/>
            <a:ext cx="85344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2785455"/>
      </p:ext>
    </p:extLst>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19"/>
          <p:cNvSpPr txBox="1">
            <a:spLocks noChangeArrowheads="1"/>
          </p:cNvSpPr>
          <p:nvPr/>
        </p:nvSpPr>
        <p:spPr bwMode="auto">
          <a:xfrm>
            <a:off x="4267200" y="5508625"/>
            <a:ext cx="1828800" cy="511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gn="ctr">
              <a:lnSpc>
                <a:spcPct val="125000"/>
              </a:lnSpc>
              <a:spcBef>
                <a:spcPct val="50000"/>
              </a:spcBef>
              <a:buClrTx/>
              <a:buSzTx/>
              <a:buFontTx/>
              <a:buNone/>
            </a:pPr>
            <a:r>
              <a:rPr lang="en-US" altLang="en-US" sz="2200" b="0" dirty="0">
                <a:solidFill>
                  <a:schemeClr val="tx1"/>
                </a:solidFill>
                <a:latin typeface="Liberation Sans" panose="020B0604020202020204" pitchFamily="34" charset="0"/>
              </a:rPr>
              <a:t>Expense</a:t>
            </a:r>
          </a:p>
        </p:txBody>
      </p:sp>
      <p:sp>
        <p:nvSpPr>
          <p:cNvPr id="38915" name="Text Box 20"/>
          <p:cNvSpPr txBox="1">
            <a:spLocks noChangeArrowheads="1"/>
          </p:cNvSpPr>
          <p:nvPr/>
        </p:nvSpPr>
        <p:spPr bwMode="auto">
          <a:xfrm>
            <a:off x="6553200" y="5508625"/>
            <a:ext cx="1828800" cy="511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gn="ctr">
              <a:lnSpc>
                <a:spcPct val="125000"/>
              </a:lnSpc>
              <a:spcBef>
                <a:spcPct val="50000"/>
              </a:spcBef>
              <a:buClrTx/>
              <a:buSzTx/>
              <a:buFontTx/>
              <a:buNone/>
            </a:pPr>
            <a:r>
              <a:rPr lang="en-US" altLang="en-US" sz="2200" b="0" dirty="0">
                <a:solidFill>
                  <a:schemeClr val="tx1"/>
                </a:solidFill>
                <a:latin typeface="Liberation Sans" panose="020B0604020202020204" pitchFamily="34" charset="0"/>
              </a:rPr>
              <a:t>Decrease</a:t>
            </a:r>
          </a:p>
        </p:txBody>
      </p:sp>
      <p:sp>
        <p:nvSpPr>
          <p:cNvPr id="38923" name="Text Box 13"/>
          <p:cNvSpPr txBox="1">
            <a:spLocks noChangeArrowheads="1"/>
          </p:cNvSpPr>
          <p:nvPr/>
        </p:nvSpPr>
        <p:spPr bwMode="auto">
          <a:xfrm>
            <a:off x="4267200" y="3429000"/>
            <a:ext cx="1828800" cy="511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gn="ctr">
              <a:lnSpc>
                <a:spcPct val="125000"/>
              </a:lnSpc>
              <a:spcBef>
                <a:spcPct val="50000"/>
              </a:spcBef>
              <a:buClrTx/>
              <a:buSzTx/>
              <a:buFontTx/>
              <a:buNone/>
            </a:pPr>
            <a:r>
              <a:rPr lang="en-US" altLang="en-US" sz="2200" b="0" dirty="0">
                <a:solidFill>
                  <a:schemeClr val="tx1"/>
                </a:solidFill>
                <a:latin typeface="Liberation Sans" panose="020B0604020202020204" pitchFamily="34" charset="0"/>
              </a:rPr>
              <a:t>Expense</a:t>
            </a:r>
          </a:p>
        </p:txBody>
      </p:sp>
      <p:sp>
        <p:nvSpPr>
          <p:cNvPr id="38924" name="Text Box 14"/>
          <p:cNvSpPr txBox="1">
            <a:spLocks noChangeArrowheads="1"/>
          </p:cNvSpPr>
          <p:nvPr/>
        </p:nvSpPr>
        <p:spPr bwMode="auto">
          <a:xfrm>
            <a:off x="6553200" y="3429000"/>
            <a:ext cx="1828800" cy="511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gn="ctr">
              <a:lnSpc>
                <a:spcPct val="125000"/>
              </a:lnSpc>
              <a:spcBef>
                <a:spcPct val="50000"/>
              </a:spcBef>
              <a:buClrTx/>
              <a:buSzTx/>
              <a:buFontTx/>
              <a:buNone/>
            </a:pPr>
            <a:r>
              <a:rPr lang="en-US" altLang="en-US" sz="2200" b="0" dirty="0">
                <a:solidFill>
                  <a:schemeClr val="tx1"/>
                </a:solidFill>
                <a:latin typeface="Liberation Sans" panose="020B0604020202020204" pitchFamily="34" charset="0"/>
              </a:rPr>
              <a:t>Decrease</a:t>
            </a:r>
          </a:p>
        </p:txBody>
      </p:sp>
      <p:sp>
        <p:nvSpPr>
          <p:cNvPr id="38925" name="Text Box 15"/>
          <p:cNvSpPr txBox="1">
            <a:spLocks noChangeArrowheads="1"/>
          </p:cNvSpPr>
          <p:nvPr/>
        </p:nvSpPr>
        <p:spPr bwMode="auto">
          <a:xfrm>
            <a:off x="4267200" y="4038600"/>
            <a:ext cx="1828800" cy="511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gn="ctr">
              <a:lnSpc>
                <a:spcPct val="125000"/>
              </a:lnSpc>
              <a:spcBef>
                <a:spcPct val="50000"/>
              </a:spcBef>
              <a:buClrTx/>
              <a:buSzTx/>
              <a:buFontTx/>
              <a:buNone/>
            </a:pPr>
            <a:r>
              <a:rPr lang="en-US" altLang="en-US" sz="2200" b="0" dirty="0">
                <a:solidFill>
                  <a:schemeClr val="tx1"/>
                </a:solidFill>
                <a:latin typeface="Liberation Sans" panose="020B0604020202020204" pitchFamily="34" charset="0"/>
              </a:rPr>
              <a:t>Revenue</a:t>
            </a:r>
          </a:p>
        </p:txBody>
      </p:sp>
      <p:sp>
        <p:nvSpPr>
          <p:cNvPr id="38926" name="Text Box 16"/>
          <p:cNvSpPr txBox="1">
            <a:spLocks noChangeArrowheads="1"/>
          </p:cNvSpPr>
          <p:nvPr/>
        </p:nvSpPr>
        <p:spPr bwMode="auto">
          <a:xfrm>
            <a:off x="6553200" y="4038600"/>
            <a:ext cx="1828800" cy="511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gn="ctr">
              <a:lnSpc>
                <a:spcPct val="125000"/>
              </a:lnSpc>
              <a:spcBef>
                <a:spcPct val="50000"/>
              </a:spcBef>
              <a:buClrTx/>
              <a:buSzTx/>
              <a:buFontTx/>
              <a:buNone/>
            </a:pPr>
            <a:r>
              <a:rPr lang="en-US" altLang="en-US" sz="2200" b="0" dirty="0">
                <a:solidFill>
                  <a:schemeClr val="tx1"/>
                </a:solidFill>
                <a:latin typeface="Liberation Sans" panose="020B0604020202020204" pitchFamily="34" charset="0"/>
              </a:rPr>
              <a:t>Increase</a:t>
            </a:r>
          </a:p>
        </p:txBody>
      </p:sp>
      <p:sp>
        <p:nvSpPr>
          <p:cNvPr id="38927" name="Text Box 17"/>
          <p:cNvSpPr txBox="1">
            <a:spLocks noChangeArrowheads="1"/>
          </p:cNvSpPr>
          <p:nvPr/>
        </p:nvSpPr>
        <p:spPr bwMode="auto">
          <a:xfrm>
            <a:off x="4267200" y="4648200"/>
            <a:ext cx="1828800" cy="4739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gn="ctr">
              <a:lnSpc>
                <a:spcPct val="125000"/>
              </a:lnSpc>
              <a:spcBef>
                <a:spcPct val="50000"/>
              </a:spcBef>
              <a:buClrTx/>
              <a:buSzTx/>
              <a:buFontTx/>
              <a:buNone/>
            </a:pPr>
            <a:r>
              <a:rPr lang="en-US" altLang="en-US" sz="2200" b="0" dirty="0" smtClean="0">
                <a:solidFill>
                  <a:schemeClr val="tx1"/>
                </a:solidFill>
                <a:latin typeface="Liberation Sans" panose="020B0604020202020204" pitchFamily="34" charset="0"/>
              </a:rPr>
              <a:t>Drawings</a:t>
            </a:r>
            <a:endParaRPr lang="en-US" altLang="en-US" sz="2200" b="0" dirty="0">
              <a:solidFill>
                <a:schemeClr val="tx1"/>
              </a:solidFill>
              <a:latin typeface="Liberation Sans" panose="020B0604020202020204" pitchFamily="34" charset="0"/>
            </a:endParaRPr>
          </a:p>
        </p:txBody>
      </p:sp>
      <p:sp>
        <p:nvSpPr>
          <p:cNvPr id="38928" name="Text Box 18"/>
          <p:cNvSpPr txBox="1">
            <a:spLocks noChangeArrowheads="1"/>
          </p:cNvSpPr>
          <p:nvPr/>
        </p:nvSpPr>
        <p:spPr bwMode="auto">
          <a:xfrm>
            <a:off x="6553200" y="4670425"/>
            <a:ext cx="1828800" cy="511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gn="ctr">
              <a:lnSpc>
                <a:spcPct val="125000"/>
              </a:lnSpc>
              <a:spcBef>
                <a:spcPct val="50000"/>
              </a:spcBef>
              <a:buClrTx/>
              <a:buSzTx/>
              <a:buFontTx/>
              <a:buNone/>
            </a:pPr>
            <a:r>
              <a:rPr lang="en-US" altLang="en-US" sz="2200" b="0" dirty="0">
                <a:solidFill>
                  <a:schemeClr val="tx1"/>
                </a:solidFill>
                <a:latin typeface="Liberation Sans" panose="020B0604020202020204" pitchFamily="34" charset="0"/>
              </a:rPr>
              <a:t>Decrease</a:t>
            </a:r>
          </a:p>
        </p:txBody>
      </p:sp>
      <p:sp>
        <p:nvSpPr>
          <p:cNvPr id="299035" name="Rectangle 27"/>
          <p:cNvSpPr>
            <a:spLocks noChangeArrowheads="1"/>
          </p:cNvSpPr>
          <p:nvPr/>
        </p:nvSpPr>
        <p:spPr bwMode="auto">
          <a:xfrm>
            <a:off x="4267200" y="5562600"/>
            <a:ext cx="1905000" cy="457200"/>
          </a:xfrm>
          <a:prstGeom prst="rect">
            <a:avLst/>
          </a:prstGeom>
          <a:solidFill>
            <a:schemeClr val="bg1"/>
          </a:solidFill>
          <a:ln w="1905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299036" name="Rectangle 28"/>
          <p:cNvSpPr>
            <a:spLocks noChangeArrowheads="1"/>
          </p:cNvSpPr>
          <p:nvPr/>
        </p:nvSpPr>
        <p:spPr bwMode="auto">
          <a:xfrm>
            <a:off x="6553200" y="5562600"/>
            <a:ext cx="1905000" cy="457200"/>
          </a:xfrm>
          <a:prstGeom prst="rect">
            <a:avLst/>
          </a:prstGeom>
          <a:solidFill>
            <a:schemeClr val="bg1"/>
          </a:solidFill>
          <a:ln w="1905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299029" name="Rectangle 21"/>
          <p:cNvSpPr>
            <a:spLocks noChangeArrowheads="1"/>
          </p:cNvSpPr>
          <p:nvPr/>
        </p:nvSpPr>
        <p:spPr bwMode="auto">
          <a:xfrm>
            <a:off x="4267200" y="3505200"/>
            <a:ext cx="1905000" cy="457200"/>
          </a:xfrm>
          <a:prstGeom prst="rect">
            <a:avLst/>
          </a:prstGeom>
          <a:solidFill>
            <a:schemeClr val="bg1"/>
          </a:solidFill>
          <a:ln w="1905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299030" name="Rectangle 22"/>
          <p:cNvSpPr>
            <a:spLocks noChangeArrowheads="1"/>
          </p:cNvSpPr>
          <p:nvPr/>
        </p:nvSpPr>
        <p:spPr bwMode="auto">
          <a:xfrm>
            <a:off x="6553200" y="3505200"/>
            <a:ext cx="1905000" cy="457200"/>
          </a:xfrm>
          <a:prstGeom prst="rect">
            <a:avLst/>
          </a:prstGeom>
          <a:solidFill>
            <a:schemeClr val="bg1"/>
          </a:solidFill>
          <a:ln w="1905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299031" name="Rectangle 23"/>
          <p:cNvSpPr>
            <a:spLocks noChangeArrowheads="1"/>
          </p:cNvSpPr>
          <p:nvPr/>
        </p:nvSpPr>
        <p:spPr bwMode="auto">
          <a:xfrm>
            <a:off x="4267200" y="4114800"/>
            <a:ext cx="1905000" cy="457200"/>
          </a:xfrm>
          <a:prstGeom prst="rect">
            <a:avLst/>
          </a:prstGeom>
          <a:solidFill>
            <a:schemeClr val="bg1"/>
          </a:solidFill>
          <a:ln w="1905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299032" name="Rectangle 24"/>
          <p:cNvSpPr>
            <a:spLocks noChangeArrowheads="1"/>
          </p:cNvSpPr>
          <p:nvPr/>
        </p:nvSpPr>
        <p:spPr bwMode="auto">
          <a:xfrm>
            <a:off x="6553200" y="4114800"/>
            <a:ext cx="1905000" cy="457200"/>
          </a:xfrm>
          <a:prstGeom prst="rect">
            <a:avLst/>
          </a:prstGeom>
          <a:solidFill>
            <a:schemeClr val="bg1"/>
          </a:solidFill>
          <a:ln w="1905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299034" name="Rectangle 26"/>
          <p:cNvSpPr>
            <a:spLocks noChangeArrowheads="1"/>
          </p:cNvSpPr>
          <p:nvPr/>
        </p:nvSpPr>
        <p:spPr bwMode="auto">
          <a:xfrm>
            <a:off x="6553200" y="4724400"/>
            <a:ext cx="1905000" cy="457200"/>
          </a:xfrm>
          <a:prstGeom prst="rect">
            <a:avLst/>
          </a:prstGeom>
          <a:solidFill>
            <a:schemeClr val="bg1"/>
          </a:solidFill>
          <a:ln w="1905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299033" name="Rectangle 25"/>
          <p:cNvSpPr>
            <a:spLocks noChangeArrowheads="1"/>
          </p:cNvSpPr>
          <p:nvPr/>
        </p:nvSpPr>
        <p:spPr bwMode="auto">
          <a:xfrm>
            <a:off x="4267200" y="4724400"/>
            <a:ext cx="1905000" cy="457200"/>
          </a:xfrm>
          <a:prstGeom prst="rect">
            <a:avLst/>
          </a:prstGeom>
          <a:solidFill>
            <a:schemeClr val="bg1"/>
          </a:solidFill>
          <a:ln w="1905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38918" name="Text Box 2"/>
          <p:cNvSpPr txBox="1">
            <a:spLocks noChangeArrowheads="1"/>
          </p:cNvSpPr>
          <p:nvPr/>
        </p:nvSpPr>
        <p:spPr bwMode="auto">
          <a:xfrm>
            <a:off x="4114800" y="2925763"/>
            <a:ext cx="22098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2200" b="0" dirty="0">
                <a:solidFill>
                  <a:schemeClr val="tx1"/>
                </a:solidFill>
                <a:latin typeface="Liberation Sans" panose="020B0604020202020204" pitchFamily="34" charset="0"/>
              </a:rPr>
              <a:t>Classification</a:t>
            </a:r>
          </a:p>
        </p:txBody>
      </p:sp>
      <p:sp>
        <p:nvSpPr>
          <p:cNvPr id="38919" name="Rectangle 3"/>
          <p:cNvSpPr>
            <a:spLocks noChangeArrowheads="1"/>
          </p:cNvSpPr>
          <p:nvPr/>
        </p:nvSpPr>
        <p:spPr bwMode="auto">
          <a:xfrm>
            <a:off x="609600" y="1393825"/>
            <a:ext cx="7924800" cy="1361911"/>
          </a:xfrm>
          <a:prstGeom prst="rect">
            <a:avLst/>
          </a:prstGeom>
          <a:solidFill>
            <a:schemeClr val="bg1"/>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ct val="50000"/>
              </a:spcBef>
              <a:buClrTx/>
              <a:buSzTx/>
              <a:buFontTx/>
              <a:buNone/>
            </a:pPr>
            <a:r>
              <a:rPr lang="en-US" sz="2200" b="0" dirty="0" smtClean="0">
                <a:solidFill>
                  <a:schemeClr val="tx1"/>
                </a:solidFill>
                <a:latin typeface="Liberation Sans" panose="020B0604020202020204" pitchFamily="34" charset="0"/>
              </a:rPr>
              <a:t>Classify </a:t>
            </a:r>
            <a:r>
              <a:rPr lang="en-US" sz="2200" b="0" dirty="0">
                <a:solidFill>
                  <a:schemeClr val="tx1"/>
                </a:solidFill>
                <a:latin typeface="Liberation Sans" panose="020B0604020202020204" pitchFamily="34" charset="0"/>
              </a:rPr>
              <a:t>the following items as investment by </a:t>
            </a:r>
            <a:r>
              <a:rPr lang="en-US" sz="2200" b="0" dirty="0" smtClean="0">
                <a:solidFill>
                  <a:schemeClr val="tx1"/>
                </a:solidFill>
                <a:latin typeface="Liberation Sans" panose="020B0604020202020204" pitchFamily="34" charset="0"/>
              </a:rPr>
              <a:t>owner, </a:t>
            </a:r>
            <a:r>
              <a:rPr lang="en-US" sz="2200" b="0" dirty="0">
                <a:solidFill>
                  <a:schemeClr val="tx1"/>
                </a:solidFill>
                <a:latin typeface="Liberation Sans" panose="020B0604020202020204" pitchFamily="34" charset="0"/>
              </a:rPr>
              <a:t>owner’s </a:t>
            </a:r>
            <a:r>
              <a:rPr lang="en-US" sz="2200" b="0" dirty="0" smtClean="0">
                <a:solidFill>
                  <a:schemeClr val="tx1"/>
                </a:solidFill>
                <a:latin typeface="Liberation Sans" panose="020B0604020202020204" pitchFamily="34" charset="0"/>
              </a:rPr>
              <a:t>drawings, revenue, </a:t>
            </a:r>
            <a:r>
              <a:rPr lang="en-US" sz="2200" b="0" dirty="0">
                <a:solidFill>
                  <a:schemeClr val="tx1"/>
                </a:solidFill>
                <a:latin typeface="Liberation Sans" panose="020B0604020202020204" pitchFamily="34" charset="0"/>
              </a:rPr>
              <a:t>or </a:t>
            </a:r>
            <a:r>
              <a:rPr lang="en-US" sz="2200" b="0" dirty="0" smtClean="0">
                <a:solidFill>
                  <a:schemeClr val="tx1"/>
                </a:solidFill>
                <a:latin typeface="Liberation Sans" panose="020B0604020202020204" pitchFamily="34" charset="0"/>
              </a:rPr>
              <a:t>expenses. </a:t>
            </a:r>
            <a:r>
              <a:rPr lang="en-US" sz="2200" b="0" dirty="0">
                <a:solidFill>
                  <a:schemeClr val="tx1"/>
                </a:solidFill>
                <a:latin typeface="Liberation Sans" panose="020B0604020202020204" pitchFamily="34" charset="0"/>
              </a:rPr>
              <a:t>Then indicate whether each item increases or decreases </a:t>
            </a:r>
            <a:r>
              <a:rPr lang="en-US" sz="2200" b="0" dirty="0" smtClean="0">
                <a:solidFill>
                  <a:schemeClr val="tx1"/>
                </a:solidFill>
                <a:latin typeface="Liberation Sans" panose="020B0604020202020204" pitchFamily="34" charset="0"/>
              </a:rPr>
              <a:t>owner’s equity</a:t>
            </a:r>
            <a:r>
              <a:rPr lang="en-US" sz="2200" b="0" dirty="0">
                <a:solidFill>
                  <a:schemeClr val="tx1"/>
                </a:solidFill>
                <a:latin typeface="Liberation Sans" panose="020B0604020202020204" pitchFamily="34" charset="0"/>
              </a:rPr>
              <a:t>.</a:t>
            </a:r>
            <a:endParaRPr lang="en-US" altLang="en-US" sz="2200" b="0" dirty="0">
              <a:solidFill>
                <a:schemeClr val="tx1"/>
              </a:solidFill>
              <a:latin typeface="Liberation Sans" panose="020B0604020202020204" pitchFamily="34" charset="0"/>
            </a:endParaRPr>
          </a:p>
        </p:txBody>
      </p:sp>
      <p:sp>
        <p:nvSpPr>
          <p:cNvPr id="38920" name="Rectangle 6"/>
          <p:cNvSpPr>
            <a:spLocks noChangeArrowheads="1"/>
          </p:cNvSpPr>
          <p:nvPr/>
        </p:nvSpPr>
        <p:spPr bwMode="auto">
          <a:xfrm>
            <a:off x="609600" y="3441700"/>
            <a:ext cx="3276600" cy="2800350"/>
          </a:xfrm>
          <a:prstGeom prst="rect">
            <a:avLst/>
          </a:prstGeom>
          <a:solidFill>
            <a:schemeClr val="bg1"/>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nSpc>
                <a:spcPct val="130000"/>
              </a:lnSpc>
              <a:spcBef>
                <a:spcPct val="50000"/>
              </a:spcBef>
              <a:buClrTx/>
              <a:buSzTx/>
              <a:buFontTx/>
              <a:buAutoNum type="arabicPeriod"/>
            </a:pPr>
            <a:r>
              <a:rPr lang="en-US" altLang="en-US" sz="2200" b="0" dirty="0">
                <a:solidFill>
                  <a:schemeClr val="tx1"/>
                </a:solidFill>
                <a:latin typeface="Liberation Sans" panose="020B0604020202020204" pitchFamily="34" charset="0"/>
              </a:rPr>
              <a:t>Rent Expense</a:t>
            </a:r>
          </a:p>
          <a:p>
            <a:pPr>
              <a:lnSpc>
                <a:spcPct val="130000"/>
              </a:lnSpc>
              <a:spcBef>
                <a:spcPct val="50000"/>
              </a:spcBef>
              <a:buClrTx/>
              <a:buSzTx/>
              <a:buFontTx/>
              <a:buAutoNum type="arabicPeriod"/>
            </a:pPr>
            <a:r>
              <a:rPr lang="en-US" altLang="en-US" sz="2200" b="0" dirty="0">
                <a:solidFill>
                  <a:schemeClr val="tx1"/>
                </a:solidFill>
                <a:latin typeface="Liberation Sans" panose="020B0604020202020204" pitchFamily="34" charset="0"/>
              </a:rPr>
              <a:t>Service Revenue</a:t>
            </a:r>
          </a:p>
          <a:p>
            <a:pPr>
              <a:lnSpc>
                <a:spcPct val="130000"/>
              </a:lnSpc>
              <a:spcBef>
                <a:spcPct val="50000"/>
              </a:spcBef>
              <a:buClrTx/>
              <a:buSzTx/>
              <a:buFontTx/>
              <a:buAutoNum type="arabicPeriod"/>
            </a:pPr>
            <a:r>
              <a:rPr lang="en-US" altLang="en-US" sz="2200" b="0" dirty="0" smtClean="0">
                <a:solidFill>
                  <a:schemeClr val="tx1"/>
                </a:solidFill>
                <a:latin typeface="Liberation Sans" panose="020B0604020202020204" pitchFamily="34" charset="0"/>
              </a:rPr>
              <a:t>Drawings</a:t>
            </a:r>
            <a:endParaRPr lang="en-US" altLang="en-US" sz="2200" b="0" dirty="0">
              <a:solidFill>
                <a:schemeClr val="tx1"/>
              </a:solidFill>
              <a:latin typeface="Liberation Sans" panose="020B0604020202020204" pitchFamily="34" charset="0"/>
            </a:endParaRPr>
          </a:p>
          <a:p>
            <a:pPr>
              <a:lnSpc>
                <a:spcPct val="130000"/>
              </a:lnSpc>
              <a:spcBef>
                <a:spcPct val="50000"/>
              </a:spcBef>
              <a:buClrTx/>
              <a:buSzTx/>
              <a:buFontTx/>
              <a:buAutoNum type="arabicPeriod"/>
            </a:pPr>
            <a:r>
              <a:rPr lang="en-US" altLang="en-US" sz="2200" b="0" dirty="0">
                <a:solidFill>
                  <a:schemeClr val="tx1"/>
                </a:solidFill>
                <a:latin typeface="Liberation Sans" panose="020B0604020202020204" pitchFamily="34" charset="0"/>
              </a:rPr>
              <a:t>Salaries and Wages </a:t>
            </a:r>
            <a:r>
              <a:rPr lang="en-US" altLang="en-US" sz="2200" b="0" dirty="0" smtClean="0">
                <a:solidFill>
                  <a:schemeClr val="tx1"/>
                </a:solidFill>
                <a:latin typeface="Liberation Sans" panose="020B0604020202020204" pitchFamily="34" charset="0"/>
              </a:rPr>
              <a:t>Expense</a:t>
            </a:r>
            <a:endParaRPr lang="en-US" altLang="en-US" sz="2200" b="0" dirty="0">
              <a:solidFill>
                <a:schemeClr val="tx1"/>
              </a:solidFill>
              <a:latin typeface="Liberation Sans" panose="020B0604020202020204" pitchFamily="34" charset="0"/>
            </a:endParaRPr>
          </a:p>
        </p:txBody>
      </p:sp>
      <p:sp>
        <p:nvSpPr>
          <p:cNvPr id="38921" name="Line 10"/>
          <p:cNvSpPr>
            <a:spLocks noChangeShapeType="1"/>
          </p:cNvSpPr>
          <p:nvPr/>
        </p:nvSpPr>
        <p:spPr bwMode="auto">
          <a:xfrm>
            <a:off x="4267200" y="3352800"/>
            <a:ext cx="19050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38922" name="Text Box 11"/>
          <p:cNvSpPr txBox="1">
            <a:spLocks noChangeArrowheads="1"/>
          </p:cNvSpPr>
          <p:nvPr/>
        </p:nvSpPr>
        <p:spPr bwMode="auto">
          <a:xfrm>
            <a:off x="6400800" y="2925763"/>
            <a:ext cx="22098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2200" b="0" dirty="0">
                <a:solidFill>
                  <a:schemeClr val="tx1"/>
                </a:solidFill>
                <a:latin typeface="Liberation Sans" panose="020B0604020202020204" pitchFamily="34" charset="0"/>
              </a:rPr>
              <a:t>Effect on Equity</a:t>
            </a:r>
          </a:p>
        </p:txBody>
      </p:sp>
      <p:sp>
        <p:nvSpPr>
          <p:cNvPr id="38935" name="Line 32"/>
          <p:cNvSpPr>
            <a:spLocks noChangeShapeType="1"/>
          </p:cNvSpPr>
          <p:nvPr/>
        </p:nvSpPr>
        <p:spPr bwMode="auto">
          <a:xfrm>
            <a:off x="6553200" y="3352800"/>
            <a:ext cx="19050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38937"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3 </a:t>
            </a:r>
            <a:endParaRPr lang="en-US" altLang="en-US" sz="1600" i="1" dirty="0">
              <a:latin typeface="Liberation Sans" panose="020B0604020202020204" pitchFamily="34" charset="0"/>
            </a:endParaRPr>
          </a:p>
        </p:txBody>
      </p:sp>
      <p:pic>
        <p:nvPicPr>
          <p:cNvPr id="31"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3472" y="571501"/>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34" name="TextBox 33"/>
          <p:cNvSpPr txBox="1"/>
          <p:nvPr/>
        </p:nvSpPr>
        <p:spPr>
          <a:xfrm>
            <a:off x="0" y="428624"/>
            <a:ext cx="3276600" cy="691039"/>
          </a:xfrm>
          <a:prstGeom prst="rect">
            <a:avLst/>
          </a:prstGeom>
          <a:solidFill>
            <a:schemeClr val="bg1">
              <a:lumMod val="85000"/>
            </a:schemeClr>
          </a:solidFill>
        </p:spPr>
        <p:txBody>
          <a:bodyPr wrap="square" lIns="0" tIns="0" rtlCol="0">
            <a:noAutofit/>
          </a:bodyPr>
          <a:lstStyle/>
          <a:p>
            <a:pPr marL="519113" algn="l"/>
            <a:r>
              <a:rPr lang="en-US" sz="4200" b="1" dirty="0" smtClean="0">
                <a:solidFill>
                  <a:srgbClr val="FF9900"/>
                </a:solidFill>
                <a:effectLst>
                  <a:outerShdw blurRad="38100" dist="38100" dir="2700000" algn="tl">
                    <a:srgbClr val="000000">
                      <a:alpha val="43137"/>
                    </a:srgbClr>
                  </a:outerShdw>
                </a:effectLst>
                <a:latin typeface="Liberation Sans" panose="020B0604020202020204" pitchFamily="34" charset="0"/>
              </a:rPr>
              <a:t>DO IT!</a:t>
            </a:r>
            <a:endPar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endParaRPr>
          </a:p>
        </p:txBody>
      </p:sp>
      <p:sp>
        <p:nvSpPr>
          <p:cNvPr id="35" name="Oval 34"/>
          <p:cNvSpPr/>
          <p:nvPr/>
        </p:nvSpPr>
        <p:spPr bwMode="auto">
          <a:xfrm>
            <a:off x="2286000" y="428626"/>
            <a:ext cx="762000" cy="691038"/>
          </a:xfrm>
          <a:prstGeom prst="ellipse">
            <a:avLst/>
          </a:prstGeom>
          <a:solidFill>
            <a:schemeClr val="accent3"/>
          </a:solidFill>
          <a:ln w="12700" cap="sq" cmpd="sng" algn="ctr">
            <a:solidFill>
              <a:schemeClr val="bg1">
                <a:lumMod val="50000"/>
              </a:schemeClr>
            </a:solidFill>
            <a:prstDash val="sysDash"/>
            <a:round/>
            <a:headEnd type="none" w="sm" len="sm"/>
            <a:tailEnd type="none" w="sm" len="sm"/>
          </a:ln>
          <a:effectLst/>
        </p:spPr>
        <p:txBody>
          <a:bodyPr vert="horz" wrap="square" lIns="91440" tIns="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9900"/>
                </a:solidFill>
                <a:effectLst>
                  <a:outerShdw blurRad="38100" dist="38100" dir="2700000" algn="tl">
                    <a:srgbClr val="000000">
                      <a:alpha val="43137"/>
                    </a:srgbClr>
                  </a:outerShdw>
                </a:effectLst>
                <a:latin typeface="Liberation Sans" panose="020B0604020202020204" pitchFamily="34" charset="0"/>
              </a:rPr>
              <a:t>3</a:t>
            </a:r>
          </a:p>
        </p:txBody>
      </p:sp>
      <p:sp>
        <p:nvSpPr>
          <p:cNvPr id="36" name="TextBox 35"/>
          <p:cNvSpPr txBox="1"/>
          <p:nvPr/>
        </p:nvSpPr>
        <p:spPr>
          <a:xfrm>
            <a:off x="3276600" y="501929"/>
            <a:ext cx="5867400" cy="566928"/>
          </a:xfrm>
          <a:prstGeom prst="rect">
            <a:avLst/>
          </a:prstGeom>
          <a:solidFill>
            <a:srgbClr val="0027A4"/>
          </a:solidFill>
        </p:spPr>
        <p:txBody>
          <a:bodyPr wrap="square" lIns="86493" tIns="43247" rIns="86493" bIns="43247" rtlCol="0">
            <a:noAutofit/>
          </a:bodyPr>
          <a:lstStyle/>
          <a:p>
            <a:pPr marL="111120" algn="l"/>
            <a:r>
              <a:rPr lang="en-US" sz="2800" b="1" dirty="0" smtClean="0">
                <a:solidFill>
                  <a:schemeClr val="bg1"/>
                </a:solidFill>
                <a:latin typeface="Liberation Sans" panose="020B0604020202020204" pitchFamily="34" charset="0"/>
              </a:rPr>
              <a:t>Owner's Equity Effects</a:t>
            </a:r>
            <a:endParaRPr lang="en-US" sz="2800" b="1" dirty="0">
              <a:solidFill>
                <a:schemeClr val="bg1"/>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500"/>
                                        <p:tgtEl>
                                          <p:spTgt spid="299029"/>
                                        </p:tgtEl>
                                      </p:cBhvr>
                                    </p:animEffect>
                                    <p:set>
                                      <p:cBhvr>
                                        <p:cTn id="7" dur="1" fill="hold">
                                          <p:stCondLst>
                                            <p:cond delay="499"/>
                                          </p:stCondLst>
                                        </p:cTn>
                                        <p:tgtEl>
                                          <p:spTgt spid="299029"/>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8" fill="hold" grpId="0" nodeType="clickEffect">
                                  <p:stCondLst>
                                    <p:cond delay="0"/>
                                  </p:stCondLst>
                                  <p:childTnLst>
                                    <p:animEffect transition="out" filter="wipe(left)">
                                      <p:cBhvr>
                                        <p:cTn id="11" dur="500"/>
                                        <p:tgtEl>
                                          <p:spTgt spid="299030"/>
                                        </p:tgtEl>
                                      </p:cBhvr>
                                    </p:animEffect>
                                    <p:set>
                                      <p:cBhvr>
                                        <p:cTn id="12" dur="1" fill="hold">
                                          <p:stCondLst>
                                            <p:cond delay="499"/>
                                          </p:stCondLst>
                                        </p:cTn>
                                        <p:tgtEl>
                                          <p:spTgt spid="299030"/>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xit" presetSubtype="8" fill="hold" grpId="0" nodeType="clickEffect">
                                  <p:stCondLst>
                                    <p:cond delay="0"/>
                                  </p:stCondLst>
                                  <p:childTnLst>
                                    <p:animEffect transition="out" filter="wipe(left)">
                                      <p:cBhvr>
                                        <p:cTn id="16" dur="500"/>
                                        <p:tgtEl>
                                          <p:spTgt spid="299031"/>
                                        </p:tgtEl>
                                      </p:cBhvr>
                                    </p:animEffect>
                                    <p:set>
                                      <p:cBhvr>
                                        <p:cTn id="17" dur="1" fill="hold">
                                          <p:stCondLst>
                                            <p:cond delay="499"/>
                                          </p:stCondLst>
                                        </p:cTn>
                                        <p:tgtEl>
                                          <p:spTgt spid="299031"/>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xit" presetSubtype="8" fill="hold" grpId="0" nodeType="clickEffect">
                                  <p:stCondLst>
                                    <p:cond delay="0"/>
                                  </p:stCondLst>
                                  <p:childTnLst>
                                    <p:animEffect transition="out" filter="wipe(left)">
                                      <p:cBhvr>
                                        <p:cTn id="21" dur="500"/>
                                        <p:tgtEl>
                                          <p:spTgt spid="299032"/>
                                        </p:tgtEl>
                                      </p:cBhvr>
                                    </p:animEffect>
                                    <p:set>
                                      <p:cBhvr>
                                        <p:cTn id="22" dur="1" fill="hold">
                                          <p:stCondLst>
                                            <p:cond delay="499"/>
                                          </p:stCondLst>
                                        </p:cTn>
                                        <p:tgtEl>
                                          <p:spTgt spid="299032"/>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xit" presetSubtype="8" fill="hold" grpId="0" nodeType="clickEffect">
                                  <p:stCondLst>
                                    <p:cond delay="0"/>
                                  </p:stCondLst>
                                  <p:childTnLst>
                                    <p:animEffect transition="out" filter="wipe(left)">
                                      <p:cBhvr>
                                        <p:cTn id="26" dur="500"/>
                                        <p:tgtEl>
                                          <p:spTgt spid="299033"/>
                                        </p:tgtEl>
                                      </p:cBhvr>
                                    </p:animEffect>
                                    <p:set>
                                      <p:cBhvr>
                                        <p:cTn id="27" dur="1" fill="hold">
                                          <p:stCondLst>
                                            <p:cond delay="499"/>
                                          </p:stCondLst>
                                        </p:cTn>
                                        <p:tgtEl>
                                          <p:spTgt spid="299033"/>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xit" presetSubtype="8" fill="hold" grpId="0" nodeType="clickEffect">
                                  <p:stCondLst>
                                    <p:cond delay="0"/>
                                  </p:stCondLst>
                                  <p:childTnLst>
                                    <p:animEffect transition="out" filter="wipe(left)">
                                      <p:cBhvr>
                                        <p:cTn id="31" dur="500"/>
                                        <p:tgtEl>
                                          <p:spTgt spid="299034"/>
                                        </p:tgtEl>
                                      </p:cBhvr>
                                    </p:animEffect>
                                    <p:set>
                                      <p:cBhvr>
                                        <p:cTn id="32" dur="1" fill="hold">
                                          <p:stCondLst>
                                            <p:cond delay="499"/>
                                          </p:stCondLst>
                                        </p:cTn>
                                        <p:tgtEl>
                                          <p:spTgt spid="299034"/>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xit" presetSubtype="8" fill="hold" grpId="0" nodeType="clickEffect">
                                  <p:stCondLst>
                                    <p:cond delay="0"/>
                                  </p:stCondLst>
                                  <p:childTnLst>
                                    <p:animEffect transition="out" filter="wipe(left)">
                                      <p:cBhvr>
                                        <p:cTn id="36" dur="500"/>
                                        <p:tgtEl>
                                          <p:spTgt spid="299035"/>
                                        </p:tgtEl>
                                      </p:cBhvr>
                                    </p:animEffect>
                                    <p:set>
                                      <p:cBhvr>
                                        <p:cTn id="37" dur="1" fill="hold">
                                          <p:stCondLst>
                                            <p:cond delay="499"/>
                                          </p:stCondLst>
                                        </p:cTn>
                                        <p:tgtEl>
                                          <p:spTgt spid="299035"/>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xit" presetSubtype="8" fill="hold" grpId="0" nodeType="clickEffect">
                                  <p:stCondLst>
                                    <p:cond delay="0"/>
                                  </p:stCondLst>
                                  <p:childTnLst>
                                    <p:animEffect transition="out" filter="wipe(left)">
                                      <p:cBhvr>
                                        <p:cTn id="41" dur="500"/>
                                        <p:tgtEl>
                                          <p:spTgt spid="299036"/>
                                        </p:tgtEl>
                                      </p:cBhvr>
                                    </p:animEffect>
                                    <p:set>
                                      <p:cBhvr>
                                        <p:cTn id="42" dur="1" fill="hold">
                                          <p:stCondLst>
                                            <p:cond delay="499"/>
                                          </p:stCondLst>
                                        </p:cTn>
                                        <p:tgtEl>
                                          <p:spTgt spid="2990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35" grpId="0" animBg="1"/>
      <p:bldP spid="299036" grpId="0" animBg="1"/>
      <p:bldP spid="299029" grpId="0" animBg="1"/>
      <p:bldP spid="299030" grpId="0" animBg="1"/>
      <p:bldP spid="299031" grpId="0" animBg="1"/>
      <p:bldP spid="299032" grpId="0" animBg="1"/>
      <p:bldP spid="299034" grpId="0" animBg="1"/>
      <p:bldP spid="29903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3"/>
          <p:cNvSpPr txBox="1">
            <a:spLocks noChangeArrowheads="1"/>
          </p:cNvSpPr>
          <p:nvPr/>
        </p:nvSpPr>
        <p:spPr bwMode="auto">
          <a:xfrm>
            <a:off x="533400" y="1479550"/>
            <a:ext cx="7772400" cy="3090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ts val="1200"/>
              </a:spcBef>
              <a:buClr>
                <a:srgbClr val="800000"/>
              </a:buClr>
              <a:buSzPct val="80000"/>
              <a:buFont typeface="Wingdings" pitchFamily="2" charset="2"/>
              <a:buNone/>
            </a:pPr>
            <a:r>
              <a:rPr lang="en-US" altLang="en-US" sz="2300" dirty="0">
                <a:solidFill>
                  <a:schemeClr val="hlink"/>
                </a:solidFill>
                <a:latin typeface="Liberation Sans" panose="020B0604020202020204" pitchFamily="34" charset="0"/>
              </a:rPr>
              <a:t>Transactions</a:t>
            </a:r>
            <a:r>
              <a:rPr lang="en-US" altLang="en-US" sz="2300" b="0" dirty="0">
                <a:latin typeface="Liberation Sans" panose="020B0604020202020204" pitchFamily="34" charset="0"/>
              </a:rPr>
              <a:t> are a business’s economic events recorded by accountants.</a:t>
            </a:r>
          </a:p>
          <a:p>
            <a:pPr lvl="1">
              <a:lnSpc>
                <a:spcPct val="125000"/>
              </a:lnSpc>
              <a:spcBef>
                <a:spcPts val="1200"/>
              </a:spcBef>
              <a:buClr>
                <a:srgbClr val="800000"/>
              </a:buClr>
              <a:buSzPct val="80000"/>
              <a:buFont typeface="Wingdings" pitchFamily="2" charset="2"/>
              <a:buChar char="u"/>
            </a:pPr>
            <a:r>
              <a:rPr lang="en-US" altLang="en-US" sz="2200" b="0" dirty="0">
                <a:latin typeface="Liberation Sans" panose="020B0604020202020204" pitchFamily="34" charset="0"/>
              </a:rPr>
              <a:t>May be </a:t>
            </a:r>
            <a:r>
              <a:rPr lang="en-US" altLang="en-US" sz="2200" dirty="0">
                <a:latin typeface="Liberation Sans" panose="020B0604020202020204" pitchFamily="34" charset="0"/>
              </a:rPr>
              <a:t>external</a:t>
            </a:r>
            <a:r>
              <a:rPr lang="en-US" altLang="en-US" sz="2200" b="0" dirty="0">
                <a:latin typeface="Liberation Sans" panose="020B0604020202020204" pitchFamily="34" charset="0"/>
              </a:rPr>
              <a:t> or </a:t>
            </a:r>
            <a:r>
              <a:rPr lang="en-US" altLang="en-US" sz="2200" dirty="0">
                <a:latin typeface="Liberation Sans" panose="020B0604020202020204" pitchFamily="34" charset="0"/>
              </a:rPr>
              <a:t>internal</a:t>
            </a:r>
            <a:r>
              <a:rPr lang="en-US" altLang="en-US" sz="2200" b="0" dirty="0">
                <a:latin typeface="Liberation Sans" panose="020B0604020202020204" pitchFamily="34" charset="0"/>
              </a:rPr>
              <a:t>.</a:t>
            </a:r>
          </a:p>
          <a:p>
            <a:pPr lvl="1">
              <a:lnSpc>
                <a:spcPct val="125000"/>
              </a:lnSpc>
              <a:spcBef>
                <a:spcPts val="1200"/>
              </a:spcBef>
              <a:buClr>
                <a:srgbClr val="800000"/>
              </a:buClr>
              <a:buSzPct val="80000"/>
              <a:buFont typeface="Wingdings" pitchFamily="2" charset="2"/>
              <a:buChar char="u"/>
            </a:pPr>
            <a:r>
              <a:rPr lang="en-US" altLang="en-US" sz="2200" b="0" dirty="0">
                <a:latin typeface="Liberation Sans" panose="020B0604020202020204" pitchFamily="34" charset="0"/>
              </a:rPr>
              <a:t>Not all activities represent transactions.</a:t>
            </a:r>
          </a:p>
          <a:p>
            <a:pPr lvl="1">
              <a:lnSpc>
                <a:spcPct val="125000"/>
              </a:lnSpc>
              <a:spcBef>
                <a:spcPts val="1200"/>
              </a:spcBef>
              <a:buClr>
                <a:srgbClr val="800000"/>
              </a:buClr>
              <a:buSzPct val="80000"/>
              <a:buFont typeface="Wingdings" pitchFamily="2" charset="2"/>
              <a:buChar char="u"/>
            </a:pPr>
            <a:r>
              <a:rPr lang="en-US" altLang="en-US" sz="2200" b="0" dirty="0">
                <a:latin typeface="Liberation Sans" panose="020B0604020202020204" pitchFamily="34" charset="0"/>
              </a:rPr>
              <a:t>Each transaction has a dual effect on the accounting equation.</a:t>
            </a:r>
          </a:p>
        </p:txBody>
      </p:sp>
      <p:sp>
        <p:nvSpPr>
          <p:cNvPr id="40965"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4 </a:t>
            </a:r>
            <a:endParaRPr lang="en-US" altLang="en-US" sz="1600" i="1" dirty="0">
              <a:latin typeface="Liberation Sans" panose="020B0604020202020204" pitchFamily="34" charset="0"/>
            </a:endParaRPr>
          </a:p>
        </p:txBody>
      </p:sp>
      <p:sp>
        <p:nvSpPr>
          <p:cNvPr id="6" name="Rectangle 5"/>
          <p:cNvSpPr>
            <a:spLocks noChangeArrowheads="1"/>
          </p:cNvSpPr>
          <p:nvPr/>
        </p:nvSpPr>
        <p:spPr bwMode="auto">
          <a:xfrm>
            <a:off x="0" y="405765"/>
            <a:ext cx="2540000" cy="677228"/>
          </a:xfrm>
          <a:prstGeom prst="rect">
            <a:avLst/>
          </a:prstGeom>
          <a:solidFill>
            <a:schemeClr val="bg1">
              <a:lumMod val="85000"/>
            </a:schemeClr>
          </a:solidFill>
          <a:ln>
            <a:noFill/>
          </a:ln>
          <a:effectLst/>
        </p:spPr>
        <p:txBody>
          <a:bodyPr wrap="none" lIns="86493" tIns="43247" rIns="86493" bIns="43247" anchor="ctr"/>
          <a:lstStyle/>
          <a:p>
            <a:pPr marL="231775" algn="l"/>
            <a:r>
              <a:rPr lang="en-US" altLang="en-US" sz="1700" b="1" dirty="0">
                <a:latin typeface="Liberation Sans" panose="020B0604020202020204" pitchFamily="34" charset="0"/>
              </a:rPr>
              <a:t>LEARNING</a:t>
            </a:r>
          </a:p>
          <a:p>
            <a:pPr marL="231775" algn="l"/>
            <a:r>
              <a:rPr lang="en-US" altLang="en-US" sz="1700" b="1" dirty="0">
                <a:latin typeface="Liberation Sans" panose="020B0604020202020204" pitchFamily="34" charset="0"/>
              </a:rPr>
              <a:t>OBJECTIVE</a:t>
            </a:r>
          </a:p>
        </p:txBody>
      </p:sp>
      <p:sp>
        <p:nvSpPr>
          <p:cNvPr id="7" name="Rectangle 5"/>
          <p:cNvSpPr>
            <a:spLocks noChangeArrowheads="1"/>
          </p:cNvSpPr>
          <p:nvPr/>
        </p:nvSpPr>
        <p:spPr bwMode="auto">
          <a:xfrm>
            <a:off x="2540000" y="274320"/>
            <a:ext cx="6604000" cy="928688"/>
          </a:xfrm>
          <a:prstGeom prst="rect">
            <a:avLst/>
          </a:prstGeom>
          <a:solidFill>
            <a:srgbClr val="0027A4"/>
          </a:solidFill>
          <a:ln>
            <a:noFill/>
          </a:ln>
          <a:effectLst/>
        </p:spPr>
        <p:txBody>
          <a:bodyPr wrap="square" lIns="86493" tIns="34597" rIns="86493" bIns="43247" anchor="ctr"/>
          <a:lstStyle/>
          <a:p>
            <a:pPr marL="111120" algn="l"/>
            <a:r>
              <a:rPr lang="en-US" sz="2300" b="1" dirty="0" smtClean="0">
                <a:solidFill>
                  <a:schemeClr val="bg1"/>
                </a:solidFill>
                <a:latin typeface="Liberation Sans" panose="020B0604020202020204" pitchFamily="34" charset="0"/>
              </a:rPr>
              <a:t>Analyze </a:t>
            </a:r>
            <a:r>
              <a:rPr lang="en-US" sz="2300" b="1" dirty="0">
                <a:solidFill>
                  <a:schemeClr val="bg1"/>
                </a:solidFill>
                <a:latin typeface="Liberation Sans" panose="020B0604020202020204" pitchFamily="34" charset="0"/>
              </a:rPr>
              <a:t>the effects of </a:t>
            </a:r>
            <a:r>
              <a:rPr lang="en-US" sz="2300" b="1" dirty="0" smtClean="0">
                <a:solidFill>
                  <a:schemeClr val="bg1"/>
                </a:solidFill>
                <a:latin typeface="Liberation Sans" panose="020B0604020202020204" pitchFamily="34" charset="0"/>
              </a:rPr>
              <a:t>business transactions </a:t>
            </a:r>
            <a:r>
              <a:rPr lang="en-US" sz="2300" b="1" dirty="0">
                <a:solidFill>
                  <a:schemeClr val="bg1"/>
                </a:solidFill>
                <a:latin typeface="Liberation Sans" panose="020B0604020202020204" pitchFamily="34" charset="0"/>
              </a:rPr>
              <a:t>on </a:t>
            </a:r>
            <a:r>
              <a:rPr lang="en-US" sz="2300" b="1" dirty="0" smtClean="0">
                <a:solidFill>
                  <a:schemeClr val="bg1"/>
                </a:solidFill>
                <a:latin typeface="Liberation Sans" panose="020B0604020202020204" pitchFamily="34" charset="0"/>
              </a:rPr>
              <a:t>the accounting </a:t>
            </a:r>
            <a:r>
              <a:rPr lang="en-US" sz="2300" b="1" dirty="0">
                <a:solidFill>
                  <a:schemeClr val="bg1"/>
                </a:solidFill>
                <a:latin typeface="Liberation Sans" panose="020B0604020202020204" pitchFamily="34" charset="0"/>
              </a:rPr>
              <a:t>equation.</a:t>
            </a:r>
          </a:p>
        </p:txBody>
      </p:sp>
      <p:sp>
        <p:nvSpPr>
          <p:cNvPr id="8" name="Oval 7"/>
          <p:cNvSpPr/>
          <p:nvPr/>
        </p:nvSpPr>
        <p:spPr bwMode="auto">
          <a:xfrm>
            <a:off x="1872343" y="485775"/>
            <a:ext cx="522514" cy="514350"/>
          </a:xfrm>
          <a:prstGeom prst="ellipse">
            <a:avLst/>
          </a:prstGeom>
          <a:solidFill>
            <a:srgbClr val="FF9900"/>
          </a:solidFill>
          <a:ln w="12700" cap="flat" cmpd="sng" algn="ctr">
            <a:noFill/>
            <a:prstDash val="solid"/>
            <a:round/>
            <a:headEnd type="none" w="med" len="med"/>
            <a:tailEnd type="none" w="med" len="med"/>
          </a:ln>
          <a:effectLst/>
        </p:spPr>
        <p:txBody>
          <a:bodyPr rot="0" spcFirstLastPara="0" vertOverflow="overflow" horzOverflow="overflow" vert="horz" wrap="square" lIns="86493" tIns="0" rIns="86493" bIns="43247" numCol="1" spcCol="0" rtlCol="0" fromWordArt="0" anchor="ctr" anchorCtr="0" forceAA="0" compatLnSpc="1">
            <a:prstTxWarp prst="textNoShape">
              <a:avLst/>
            </a:prstTxWarp>
            <a:noAutofit/>
          </a:bodyPr>
          <a:lstStyle/>
          <a:p>
            <a:pPr algn="ctr"/>
            <a:r>
              <a:rPr lang="en-US" sz="2500" b="1" dirty="0" smtClean="0">
                <a:solidFill>
                  <a:schemeClr val="bg1"/>
                </a:solidFill>
                <a:effectLst>
                  <a:outerShdw blurRad="38100" dist="38100" dir="2700000" algn="tl">
                    <a:srgbClr val="000000">
                      <a:alpha val="43137"/>
                    </a:srgbClr>
                  </a:outerShdw>
                </a:effectLst>
                <a:latin typeface="Liberation Sans" panose="020B0604020202020204" pitchFamily="34" charset="0"/>
              </a:rPr>
              <a:t>4</a:t>
            </a:r>
            <a:endParaRPr lang="en-US" sz="2500" b="1" dirty="0">
              <a:solidFill>
                <a:schemeClr val="bg1"/>
              </a:solidFill>
              <a:effectLst>
                <a:outerShdw blurRad="38100" dist="38100" dir="2700000" algn="tl">
                  <a:srgbClr val="000000">
                    <a:alpha val="43137"/>
                  </a:srgbClr>
                </a:outerShdw>
              </a:effectLst>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533400" y="1295400"/>
            <a:ext cx="830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50000"/>
              </a:spcBef>
              <a:buClrTx/>
              <a:buSzTx/>
              <a:buFontTx/>
              <a:buNone/>
            </a:pPr>
            <a:r>
              <a:rPr lang="en-US" altLang="en-US" sz="2200" dirty="0">
                <a:solidFill>
                  <a:srgbClr val="990000"/>
                </a:solidFill>
                <a:latin typeface="Liberation Sans" panose="020B0604020202020204" pitchFamily="34" charset="0"/>
              </a:rPr>
              <a:t>Illustration:</a:t>
            </a:r>
            <a:r>
              <a:rPr lang="en-US" altLang="en-US" sz="2200" dirty="0">
                <a:solidFill>
                  <a:schemeClr val="tx1"/>
                </a:solidFill>
                <a:latin typeface="Liberation Sans" panose="020B0604020202020204" pitchFamily="34" charset="0"/>
              </a:rPr>
              <a:t>  </a:t>
            </a:r>
            <a:r>
              <a:rPr lang="en-US" altLang="en-US" sz="2200" b="0" dirty="0">
                <a:latin typeface="Liberation Sans" panose="020B0604020202020204" pitchFamily="34" charset="0"/>
              </a:rPr>
              <a:t>Are the following events recorded in the accounting records?</a:t>
            </a:r>
          </a:p>
        </p:txBody>
      </p:sp>
      <p:sp>
        <p:nvSpPr>
          <p:cNvPr id="41987" name="Text Box 3"/>
          <p:cNvSpPr txBox="1">
            <a:spLocks noChangeArrowheads="1"/>
          </p:cNvSpPr>
          <p:nvPr/>
        </p:nvSpPr>
        <p:spPr bwMode="auto">
          <a:xfrm>
            <a:off x="533400" y="2438400"/>
            <a:ext cx="11430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50000"/>
              </a:spcBef>
              <a:buClrTx/>
              <a:buSzTx/>
              <a:buFontTx/>
              <a:buNone/>
            </a:pPr>
            <a:r>
              <a:rPr lang="en-US" altLang="en-US" sz="2200" dirty="0">
                <a:solidFill>
                  <a:schemeClr val="tx1"/>
                </a:solidFill>
                <a:latin typeface="Liberation Sans" panose="020B0604020202020204" pitchFamily="34" charset="0"/>
                <a:cs typeface="Arial" charset="0"/>
              </a:rPr>
              <a:t>Event</a:t>
            </a:r>
          </a:p>
        </p:txBody>
      </p:sp>
      <p:sp>
        <p:nvSpPr>
          <p:cNvPr id="41988" name="Text Box 4"/>
          <p:cNvSpPr txBox="1">
            <a:spLocks noChangeArrowheads="1"/>
          </p:cNvSpPr>
          <p:nvPr/>
        </p:nvSpPr>
        <p:spPr bwMode="auto">
          <a:xfrm>
            <a:off x="2514600" y="2270125"/>
            <a:ext cx="18288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2100" b="0" dirty="0">
                <a:solidFill>
                  <a:schemeClr val="tx1"/>
                </a:solidFill>
                <a:latin typeface="Liberation Sans" panose="020B0604020202020204" pitchFamily="34" charset="0"/>
                <a:cs typeface="Arial" charset="0"/>
              </a:rPr>
              <a:t>Purchase </a:t>
            </a:r>
            <a:r>
              <a:rPr lang="en-US" altLang="en-US" sz="2100" b="0" dirty="0" smtClean="0">
                <a:solidFill>
                  <a:schemeClr val="tx1"/>
                </a:solidFill>
                <a:latin typeface="Liberation Sans" panose="020B0604020202020204" pitchFamily="34" charset="0"/>
                <a:cs typeface="Arial" charset="0"/>
              </a:rPr>
              <a:t>computer</a:t>
            </a:r>
            <a:endParaRPr lang="en-US" altLang="en-US" sz="2100" b="0" dirty="0">
              <a:solidFill>
                <a:schemeClr val="tx1"/>
              </a:solidFill>
              <a:latin typeface="Liberation Sans" panose="020B0604020202020204" pitchFamily="34" charset="0"/>
              <a:cs typeface="Arial" charset="0"/>
            </a:endParaRPr>
          </a:p>
        </p:txBody>
      </p:sp>
      <p:sp>
        <p:nvSpPr>
          <p:cNvPr id="41989" name="Text Box 5"/>
          <p:cNvSpPr txBox="1">
            <a:spLocks noChangeArrowheads="1"/>
          </p:cNvSpPr>
          <p:nvPr/>
        </p:nvSpPr>
        <p:spPr bwMode="auto">
          <a:xfrm>
            <a:off x="533400" y="3733800"/>
            <a:ext cx="15240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50000"/>
              </a:spcBef>
              <a:buClrTx/>
              <a:buSzTx/>
              <a:buFontTx/>
              <a:buNone/>
            </a:pPr>
            <a:r>
              <a:rPr lang="en-US" altLang="en-US" sz="2200" dirty="0">
                <a:solidFill>
                  <a:schemeClr val="tx1"/>
                </a:solidFill>
                <a:latin typeface="Liberation Sans" panose="020B0604020202020204" pitchFamily="34" charset="0"/>
                <a:cs typeface="Arial" charset="0"/>
              </a:rPr>
              <a:t>Criterion</a:t>
            </a:r>
          </a:p>
        </p:txBody>
      </p:sp>
      <p:sp>
        <p:nvSpPr>
          <p:cNvPr id="41990" name="Text Box 6"/>
          <p:cNvSpPr txBox="1">
            <a:spLocks noChangeArrowheads="1"/>
          </p:cNvSpPr>
          <p:nvPr/>
        </p:nvSpPr>
        <p:spPr bwMode="auto">
          <a:xfrm>
            <a:off x="2438400" y="3657600"/>
            <a:ext cx="6324600" cy="762000"/>
          </a:xfrm>
          <a:prstGeom prst="rect">
            <a:avLst/>
          </a:prstGeom>
          <a:solidFill>
            <a:srgbClr val="C5C5FF"/>
          </a:solidFill>
          <a:ln w="28575">
            <a:solidFill>
              <a:schemeClr val="tx1"/>
            </a:solidFill>
            <a:miter lim="800000"/>
            <a:headEnd/>
            <a:tailEnd/>
          </a:ln>
        </p:spPr>
        <p:txBody>
          <a:bodyPr anchor="ctr" anchorCtr="0">
            <a:no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None/>
            </a:pPr>
            <a:r>
              <a:rPr lang="en-US" altLang="en-US" sz="2100" b="0" dirty="0" smtClean="0">
                <a:solidFill>
                  <a:schemeClr val="tx1"/>
                </a:solidFill>
                <a:latin typeface="Liberation Sans" panose="020B0604020202020204" pitchFamily="34" charset="0"/>
                <a:cs typeface="Arial" charset="0"/>
              </a:rPr>
              <a:t>Is </a:t>
            </a:r>
            <a:r>
              <a:rPr lang="en-US" altLang="en-US" sz="2100" b="0" dirty="0">
                <a:solidFill>
                  <a:schemeClr val="tx1"/>
                </a:solidFill>
                <a:latin typeface="Liberation Sans" panose="020B0604020202020204" pitchFamily="34" charset="0"/>
                <a:cs typeface="Arial" charset="0"/>
              </a:rPr>
              <a:t>the financial position (assets, liabilities, or owner’s equity) of the company changed</a:t>
            </a:r>
            <a:r>
              <a:rPr lang="en-US" altLang="en-US" sz="2100" b="0" dirty="0" smtClean="0">
                <a:solidFill>
                  <a:schemeClr val="tx1"/>
                </a:solidFill>
                <a:latin typeface="Liberation Sans" panose="020B0604020202020204" pitchFamily="34" charset="0"/>
                <a:cs typeface="Arial" charset="0"/>
              </a:rPr>
              <a:t>?</a:t>
            </a:r>
            <a:endParaRPr lang="en-US" altLang="en-US" sz="2100" b="0" dirty="0">
              <a:solidFill>
                <a:schemeClr val="tx1"/>
              </a:solidFill>
              <a:latin typeface="Liberation Sans" panose="020B0604020202020204" pitchFamily="34" charset="0"/>
              <a:cs typeface="Arial" charset="0"/>
            </a:endParaRPr>
          </a:p>
        </p:txBody>
      </p:sp>
      <p:sp>
        <p:nvSpPr>
          <p:cNvPr id="41991" name="Line 9"/>
          <p:cNvSpPr>
            <a:spLocks noChangeShapeType="1"/>
          </p:cNvSpPr>
          <p:nvPr/>
        </p:nvSpPr>
        <p:spPr bwMode="auto">
          <a:xfrm flipV="1">
            <a:off x="3429000" y="3352800"/>
            <a:ext cx="0" cy="30480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41992" name="Text Box 10"/>
          <p:cNvSpPr txBox="1">
            <a:spLocks noChangeArrowheads="1"/>
          </p:cNvSpPr>
          <p:nvPr/>
        </p:nvSpPr>
        <p:spPr bwMode="auto">
          <a:xfrm>
            <a:off x="4419600" y="2108200"/>
            <a:ext cx="236220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2100" b="0" dirty="0">
                <a:solidFill>
                  <a:schemeClr val="tx1"/>
                </a:solidFill>
                <a:latin typeface="Liberation Sans" panose="020B0604020202020204" pitchFamily="34" charset="0"/>
                <a:cs typeface="Arial" charset="0"/>
              </a:rPr>
              <a:t>Discuss product design with potential </a:t>
            </a:r>
            <a:r>
              <a:rPr lang="en-US" altLang="en-US" sz="2100" b="0" dirty="0" smtClean="0">
                <a:solidFill>
                  <a:schemeClr val="tx1"/>
                </a:solidFill>
                <a:latin typeface="Liberation Sans" panose="020B0604020202020204" pitchFamily="34" charset="0"/>
                <a:cs typeface="Arial" charset="0"/>
              </a:rPr>
              <a:t>customer</a:t>
            </a:r>
            <a:endParaRPr lang="en-US" altLang="en-US" sz="2100" b="0" dirty="0">
              <a:solidFill>
                <a:schemeClr val="tx1"/>
              </a:solidFill>
              <a:latin typeface="Liberation Sans" panose="020B0604020202020204" pitchFamily="34" charset="0"/>
              <a:cs typeface="Arial" charset="0"/>
            </a:endParaRPr>
          </a:p>
        </p:txBody>
      </p:sp>
      <p:sp>
        <p:nvSpPr>
          <p:cNvPr id="41993" name="Text Box 12"/>
          <p:cNvSpPr txBox="1">
            <a:spLocks noChangeArrowheads="1"/>
          </p:cNvSpPr>
          <p:nvPr/>
        </p:nvSpPr>
        <p:spPr bwMode="auto">
          <a:xfrm>
            <a:off x="6629400" y="2438400"/>
            <a:ext cx="20574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2100" b="0" dirty="0">
                <a:solidFill>
                  <a:schemeClr val="tx1"/>
                </a:solidFill>
                <a:latin typeface="Liberation Sans" panose="020B0604020202020204" pitchFamily="34" charset="0"/>
                <a:cs typeface="Arial" charset="0"/>
              </a:rPr>
              <a:t>Pay </a:t>
            </a:r>
            <a:r>
              <a:rPr lang="en-US" altLang="en-US" sz="2100" b="0" dirty="0" smtClean="0">
                <a:solidFill>
                  <a:schemeClr val="tx1"/>
                </a:solidFill>
                <a:latin typeface="Liberation Sans" panose="020B0604020202020204" pitchFamily="34" charset="0"/>
                <a:cs typeface="Arial" charset="0"/>
              </a:rPr>
              <a:t>rent</a:t>
            </a:r>
            <a:endParaRPr lang="en-US" altLang="en-US" sz="2100" b="0" dirty="0">
              <a:solidFill>
                <a:schemeClr val="tx1"/>
              </a:solidFill>
              <a:latin typeface="Liberation Sans" panose="020B0604020202020204" pitchFamily="34" charset="0"/>
              <a:cs typeface="Arial" charset="0"/>
            </a:endParaRPr>
          </a:p>
        </p:txBody>
      </p:sp>
      <p:sp>
        <p:nvSpPr>
          <p:cNvPr id="41994" name="Line 13"/>
          <p:cNvSpPr>
            <a:spLocks noChangeShapeType="1"/>
          </p:cNvSpPr>
          <p:nvPr/>
        </p:nvSpPr>
        <p:spPr bwMode="auto">
          <a:xfrm flipV="1">
            <a:off x="7696200" y="3352800"/>
            <a:ext cx="0" cy="30480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sp>
        <p:nvSpPr>
          <p:cNvPr id="41995" name="Text Box 16"/>
          <p:cNvSpPr txBox="1">
            <a:spLocks noChangeArrowheads="1"/>
          </p:cNvSpPr>
          <p:nvPr/>
        </p:nvSpPr>
        <p:spPr bwMode="auto">
          <a:xfrm>
            <a:off x="533400" y="4945063"/>
            <a:ext cx="2133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ts val="0"/>
              </a:spcBef>
              <a:buClrTx/>
              <a:buSzTx/>
              <a:buFontTx/>
              <a:buNone/>
            </a:pPr>
            <a:r>
              <a:rPr lang="en-US" altLang="en-US" sz="2200" dirty="0">
                <a:solidFill>
                  <a:schemeClr val="tx1"/>
                </a:solidFill>
                <a:latin typeface="Liberation Sans" panose="020B0604020202020204" pitchFamily="34" charset="0"/>
                <a:cs typeface="Arial" charset="0"/>
              </a:rPr>
              <a:t>Record/  </a:t>
            </a:r>
            <a:endParaRPr lang="en-US" altLang="en-US" sz="2200" dirty="0" smtClean="0">
              <a:solidFill>
                <a:schemeClr val="tx1"/>
              </a:solidFill>
              <a:latin typeface="Liberation Sans" panose="020B0604020202020204" pitchFamily="34" charset="0"/>
              <a:cs typeface="Arial" charset="0"/>
            </a:endParaRPr>
          </a:p>
          <a:p>
            <a:pPr>
              <a:spcBef>
                <a:spcPts val="0"/>
              </a:spcBef>
              <a:buClrTx/>
              <a:buSzTx/>
              <a:buFontTx/>
              <a:buNone/>
            </a:pPr>
            <a:r>
              <a:rPr lang="en-US" altLang="en-US" sz="2200" dirty="0" smtClean="0">
                <a:solidFill>
                  <a:schemeClr val="tx1"/>
                </a:solidFill>
                <a:latin typeface="Liberation Sans" panose="020B0604020202020204" pitchFamily="34" charset="0"/>
                <a:cs typeface="Arial" charset="0"/>
              </a:rPr>
              <a:t>Don’t </a:t>
            </a:r>
            <a:r>
              <a:rPr lang="en-US" altLang="en-US" sz="2200" dirty="0">
                <a:solidFill>
                  <a:schemeClr val="tx1"/>
                </a:solidFill>
                <a:latin typeface="Liberation Sans" panose="020B0604020202020204" pitchFamily="34" charset="0"/>
                <a:cs typeface="Arial" charset="0"/>
              </a:rPr>
              <a:t>Record</a:t>
            </a:r>
          </a:p>
        </p:txBody>
      </p:sp>
      <p:sp>
        <p:nvSpPr>
          <p:cNvPr id="41996" name="Freeform 18"/>
          <p:cNvSpPr>
            <a:spLocks/>
          </p:cNvSpPr>
          <p:nvPr/>
        </p:nvSpPr>
        <p:spPr bwMode="auto">
          <a:xfrm>
            <a:off x="3429000" y="4419600"/>
            <a:ext cx="3175" cy="339725"/>
          </a:xfrm>
          <a:custGeom>
            <a:avLst/>
            <a:gdLst>
              <a:gd name="T0" fmla="*/ 2147483647 w 2"/>
              <a:gd name="T1" fmla="*/ 0 h 214"/>
              <a:gd name="T2" fmla="*/ 0 w 2"/>
              <a:gd name="T3" fmla="*/ 2147483647 h 214"/>
              <a:gd name="T4" fmla="*/ 0 60000 65536"/>
              <a:gd name="T5" fmla="*/ 0 60000 65536"/>
              <a:gd name="T6" fmla="*/ 0 w 2"/>
              <a:gd name="T7" fmla="*/ 0 h 214"/>
              <a:gd name="T8" fmla="*/ 2 w 2"/>
              <a:gd name="T9" fmla="*/ 214 h 214"/>
            </a:gdLst>
            <a:ahLst/>
            <a:cxnLst>
              <a:cxn ang="T4">
                <a:pos x="T0" y="T1"/>
              </a:cxn>
              <a:cxn ang="T5">
                <a:pos x="T2" y="T3"/>
              </a:cxn>
            </a:cxnLst>
            <a:rect l="T6" t="T7" r="T8" b="T9"/>
            <a:pathLst>
              <a:path w="2" h="214">
                <a:moveTo>
                  <a:pt x="2" y="0"/>
                </a:moveTo>
                <a:lnTo>
                  <a:pt x="0" y="214"/>
                </a:lnTo>
              </a:path>
            </a:pathLst>
          </a:custGeom>
          <a:noFill/>
          <a:ln w="28575" cap="sq">
            <a:solidFill>
              <a:schemeClr val="tx1"/>
            </a:solidFill>
            <a:round/>
            <a:headEnd type="none" w="sm" len="sm"/>
            <a:tailEnd type="triangle" w="sm" len="sm"/>
          </a:ln>
          <a:extLst>
            <a:ext uri="{909E8E84-426E-40DD-AFC4-6F175D3DCCD1}">
              <a14:hiddenFill xmlns:a14="http://schemas.microsoft.com/office/drawing/2010/main">
                <a:solidFill>
                  <a:srgbClr val="FFFFFF"/>
                </a:solidFill>
              </a14:hiddenFill>
            </a:ext>
          </a:extLst>
        </p:spPr>
        <p:txBody>
          <a:bodyPr/>
          <a:lstStyle/>
          <a:p>
            <a:endParaRPr lang="en-US" dirty="0">
              <a:latin typeface="Liberation Sans" panose="020B0604020202020204" pitchFamily="34" charset="0"/>
            </a:endParaRPr>
          </a:p>
        </p:txBody>
      </p:sp>
      <p:sp>
        <p:nvSpPr>
          <p:cNvPr id="41997" name="Freeform 19"/>
          <p:cNvSpPr>
            <a:spLocks/>
          </p:cNvSpPr>
          <p:nvPr/>
        </p:nvSpPr>
        <p:spPr bwMode="auto">
          <a:xfrm>
            <a:off x="5559425" y="4419600"/>
            <a:ext cx="3175" cy="339725"/>
          </a:xfrm>
          <a:custGeom>
            <a:avLst/>
            <a:gdLst>
              <a:gd name="T0" fmla="*/ 2147483647 w 2"/>
              <a:gd name="T1" fmla="*/ 0 h 214"/>
              <a:gd name="T2" fmla="*/ 0 w 2"/>
              <a:gd name="T3" fmla="*/ 2147483647 h 214"/>
              <a:gd name="T4" fmla="*/ 0 60000 65536"/>
              <a:gd name="T5" fmla="*/ 0 60000 65536"/>
              <a:gd name="T6" fmla="*/ 0 w 2"/>
              <a:gd name="T7" fmla="*/ 0 h 214"/>
              <a:gd name="T8" fmla="*/ 2 w 2"/>
              <a:gd name="T9" fmla="*/ 214 h 214"/>
            </a:gdLst>
            <a:ahLst/>
            <a:cxnLst>
              <a:cxn ang="T4">
                <a:pos x="T0" y="T1"/>
              </a:cxn>
              <a:cxn ang="T5">
                <a:pos x="T2" y="T3"/>
              </a:cxn>
            </a:cxnLst>
            <a:rect l="T6" t="T7" r="T8" b="T9"/>
            <a:pathLst>
              <a:path w="2" h="214">
                <a:moveTo>
                  <a:pt x="2" y="0"/>
                </a:moveTo>
                <a:lnTo>
                  <a:pt x="0" y="214"/>
                </a:lnTo>
              </a:path>
            </a:pathLst>
          </a:custGeom>
          <a:noFill/>
          <a:ln w="28575" cap="sq">
            <a:solidFill>
              <a:schemeClr val="tx1"/>
            </a:solidFill>
            <a:round/>
            <a:headEnd type="none" w="sm" len="sm"/>
            <a:tailEnd type="triangle" w="sm" len="sm"/>
          </a:ln>
          <a:extLst>
            <a:ext uri="{909E8E84-426E-40DD-AFC4-6F175D3DCCD1}">
              <a14:hiddenFill xmlns:a14="http://schemas.microsoft.com/office/drawing/2010/main">
                <a:solidFill>
                  <a:srgbClr val="FFFFFF"/>
                </a:solidFill>
              </a14:hiddenFill>
            </a:ext>
          </a:extLst>
        </p:spPr>
        <p:txBody>
          <a:bodyPr/>
          <a:lstStyle/>
          <a:p>
            <a:endParaRPr lang="en-US" dirty="0">
              <a:latin typeface="Liberation Sans" panose="020B0604020202020204" pitchFamily="34" charset="0"/>
            </a:endParaRPr>
          </a:p>
        </p:txBody>
      </p:sp>
      <p:sp>
        <p:nvSpPr>
          <p:cNvPr id="41998" name="Freeform 20"/>
          <p:cNvSpPr>
            <a:spLocks/>
          </p:cNvSpPr>
          <p:nvPr/>
        </p:nvSpPr>
        <p:spPr bwMode="auto">
          <a:xfrm>
            <a:off x="7696200" y="4419600"/>
            <a:ext cx="4763" cy="334963"/>
          </a:xfrm>
          <a:custGeom>
            <a:avLst/>
            <a:gdLst>
              <a:gd name="T0" fmla="*/ 0 w 3"/>
              <a:gd name="T1" fmla="*/ 0 h 211"/>
              <a:gd name="T2" fmla="*/ 2147483647 w 3"/>
              <a:gd name="T3" fmla="*/ 2147483647 h 211"/>
              <a:gd name="T4" fmla="*/ 0 60000 65536"/>
              <a:gd name="T5" fmla="*/ 0 60000 65536"/>
              <a:gd name="T6" fmla="*/ 0 w 3"/>
              <a:gd name="T7" fmla="*/ 0 h 211"/>
              <a:gd name="T8" fmla="*/ 3 w 3"/>
              <a:gd name="T9" fmla="*/ 211 h 211"/>
            </a:gdLst>
            <a:ahLst/>
            <a:cxnLst>
              <a:cxn ang="T4">
                <a:pos x="T0" y="T1"/>
              </a:cxn>
              <a:cxn ang="T5">
                <a:pos x="T2" y="T3"/>
              </a:cxn>
            </a:cxnLst>
            <a:rect l="T6" t="T7" r="T8" b="T9"/>
            <a:pathLst>
              <a:path w="3" h="211">
                <a:moveTo>
                  <a:pt x="0" y="0"/>
                </a:moveTo>
                <a:lnTo>
                  <a:pt x="3" y="211"/>
                </a:lnTo>
              </a:path>
            </a:pathLst>
          </a:custGeom>
          <a:noFill/>
          <a:ln w="28575" cap="sq">
            <a:solidFill>
              <a:schemeClr val="tx1"/>
            </a:solidFill>
            <a:round/>
            <a:headEnd type="none" w="sm" len="sm"/>
            <a:tailEnd type="triangle" w="sm" len="sm"/>
          </a:ln>
          <a:extLst>
            <a:ext uri="{909E8E84-426E-40DD-AFC4-6F175D3DCCD1}">
              <a14:hiddenFill xmlns:a14="http://schemas.microsoft.com/office/drawing/2010/main">
                <a:solidFill>
                  <a:srgbClr val="FFFFFF"/>
                </a:solidFill>
              </a14:hiddenFill>
            </a:ext>
          </a:extLst>
        </p:spPr>
        <p:txBody>
          <a:bodyPr/>
          <a:lstStyle/>
          <a:p>
            <a:endParaRPr lang="en-US" dirty="0">
              <a:latin typeface="Liberation Sans" panose="020B0604020202020204" pitchFamily="34" charset="0"/>
            </a:endParaRPr>
          </a:p>
        </p:txBody>
      </p:sp>
      <p:sp>
        <p:nvSpPr>
          <p:cNvPr id="41999" name="Line 2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42000"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chemeClr val="tx2">
                    <a:lumMod val="75000"/>
                  </a:schemeClr>
                </a:solidFill>
                <a:latin typeface="Liberation Sans" panose="020B0604020202020204" pitchFamily="34" charset="0"/>
              </a:rPr>
              <a:t>Transaction Analysis</a:t>
            </a:r>
            <a:endParaRPr lang="en-US" altLang="en-US" sz="3200" b="1" dirty="0">
              <a:solidFill>
                <a:schemeClr val="tx2">
                  <a:lumMod val="75000"/>
                </a:schemeClr>
              </a:solidFill>
              <a:latin typeface="Liberation Sans" panose="020B0604020202020204" pitchFamily="34" charset="0"/>
            </a:endParaRPr>
          </a:p>
        </p:txBody>
      </p:sp>
      <p:sp>
        <p:nvSpPr>
          <p:cNvPr id="42001" name="Line 9"/>
          <p:cNvSpPr>
            <a:spLocks noChangeShapeType="1"/>
          </p:cNvSpPr>
          <p:nvPr/>
        </p:nvSpPr>
        <p:spPr bwMode="auto">
          <a:xfrm flipV="1">
            <a:off x="5562600" y="3352800"/>
            <a:ext cx="0" cy="30480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Liberation Sans" panose="020B0604020202020204" pitchFamily="34" charset="0"/>
            </a:endParaRPr>
          </a:p>
        </p:txBody>
      </p:sp>
      <p:pic>
        <p:nvPicPr>
          <p:cNvPr id="22" name="Picture 25"/>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5105400" y="4872038"/>
            <a:ext cx="952500" cy="140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4"/>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7315200" y="4864100"/>
            <a:ext cx="755650"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4"/>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054350" y="4876800"/>
            <a:ext cx="755650"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005"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4 </a:t>
            </a:r>
            <a:endParaRPr lang="en-US" altLang="en-US" sz="1600" i="1" dirty="0">
              <a:latin typeface="Liberation Sans" panose="020B0604020202020204" pitchFamily="34" charset="0"/>
            </a:endParaRPr>
          </a:p>
        </p:txBody>
      </p:sp>
      <p:sp>
        <p:nvSpPr>
          <p:cNvPr id="42007" name="Rectangle 9"/>
          <p:cNvSpPr>
            <a:spLocks noChangeArrowheads="1"/>
          </p:cNvSpPr>
          <p:nvPr/>
        </p:nvSpPr>
        <p:spPr bwMode="auto">
          <a:xfrm>
            <a:off x="7239000" y="1933575"/>
            <a:ext cx="14097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0"/>
              </a:spcBef>
              <a:buClrTx/>
              <a:buSzTx/>
              <a:buFontTx/>
              <a:buNone/>
            </a:pPr>
            <a:r>
              <a:rPr lang="en-US" altLang="en-US" sz="1200" dirty="0">
                <a:solidFill>
                  <a:schemeClr val="tx1"/>
                </a:solidFill>
                <a:latin typeface="Liberation Sans" panose="020B0604020202020204" pitchFamily="34" charset="0"/>
              </a:rPr>
              <a:t>Illustration 1-7</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up)">
                                      <p:cBhvr>
                                        <p:cTn id="12" dur="500"/>
                                        <p:tgtEl>
                                          <p:spTgt spid="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up)">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Text Box 15"/>
          <p:cNvSpPr txBox="1">
            <a:spLocks noChangeArrowheads="1"/>
          </p:cNvSpPr>
          <p:nvPr/>
        </p:nvSpPr>
        <p:spPr bwMode="auto">
          <a:xfrm>
            <a:off x="533400" y="1334869"/>
            <a:ext cx="2971800" cy="461665"/>
          </a:xfrm>
          <a:prstGeom prst="rect">
            <a:avLst/>
          </a:prstGeom>
          <a:noFill/>
          <a:ln>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cap="sq">
                <a:solidFill>
                  <a:srgbClr val="800000"/>
                </a:solidFill>
                <a:miter lim="800000"/>
                <a:headEnd type="none" w="sm" len="sm"/>
                <a:tailEnd type="none" w="sm" len="sm"/>
              </a14:hiddenLine>
            </a:ext>
          </a:extLst>
        </p:spPr>
        <p:txBody>
          <a:bodyPr wrap="square">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200" dirty="0">
                <a:solidFill>
                  <a:schemeClr val="tx1"/>
                </a:solidFill>
                <a:latin typeface="Liberation Sans" panose="020B0604020202020204" pitchFamily="34" charset="0"/>
              </a:rPr>
              <a:t>Illustration 1-1</a:t>
            </a:r>
          </a:p>
          <a:p>
            <a:pPr>
              <a:spcBef>
                <a:spcPct val="0"/>
              </a:spcBef>
              <a:buClrTx/>
              <a:buSzTx/>
              <a:buFontTx/>
              <a:buNone/>
            </a:pPr>
            <a:r>
              <a:rPr lang="en-US" altLang="en-US" sz="1200" b="0" dirty="0">
                <a:solidFill>
                  <a:schemeClr val="tx1"/>
                </a:solidFill>
                <a:latin typeface="Liberation Sans" panose="020B0604020202020204" pitchFamily="34" charset="0"/>
              </a:rPr>
              <a:t>The activities of the accounting process</a:t>
            </a:r>
          </a:p>
        </p:txBody>
      </p:sp>
      <p:sp>
        <p:nvSpPr>
          <p:cNvPr id="6151" name="AutoShape 18"/>
          <p:cNvSpPr>
            <a:spLocks noChangeArrowheads="1"/>
          </p:cNvSpPr>
          <p:nvPr/>
        </p:nvSpPr>
        <p:spPr bwMode="auto">
          <a:xfrm>
            <a:off x="914400" y="4876800"/>
            <a:ext cx="4648200" cy="1219200"/>
          </a:xfrm>
          <a:prstGeom prst="bevel">
            <a:avLst>
              <a:gd name="adj" fmla="val 12500"/>
            </a:avLst>
          </a:prstGeom>
          <a:solidFill>
            <a:srgbClr val="FFFFCC"/>
          </a:solidFill>
          <a:ln w="12700">
            <a:solidFill>
              <a:schemeClr val="tx1"/>
            </a:solidFill>
            <a:miter lim="800000"/>
            <a:headEnd/>
            <a:tailEnd/>
          </a:ln>
        </p:spPr>
        <p:txBody>
          <a:bodyPr wrap="none" tIns="0"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
              </a:spcBef>
              <a:buClrTx/>
              <a:buSzTx/>
              <a:buFontTx/>
              <a:buNone/>
            </a:pPr>
            <a:r>
              <a:rPr lang="en-US" altLang="en-US" sz="2000" b="0" dirty="0">
                <a:solidFill>
                  <a:schemeClr val="tx1"/>
                </a:solidFill>
                <a:latin typeface="Liberation Sans" panose="020B0604020202020204" pitchFamily="34" charset="0"/>
              </a:rPr>
              <a:t>The accounting process includes</a:t>
            </a:r>
            <a:r>
              <a:rPr lang="en-US" altLang="en-US" sz="2000" dirty="0">
                <a:solidFill>
                  <a:schemeClr val="tx1"/>
                </a:solidFill>
                <a:latin typeface="Liberation Sans" panose="020B0604020202020204" pitchFamily="34" charset="0"/>
              </a:rPr>
              <a:t> </a:t>
            </a:r>
          </a:p>
          <a:p>
            <a:pPr algn="ctr">
              <a:spcBef>
                <a:spcPct val="5000"/>
              </a:spcBef>
              <a:buClrTx/>
              <a:buSzTx/>
              <a:buFontTx/>
              <a:buNone/>
            </a:pPr>
            <a:r>
              <a:rPr lang="en-US" altLang="en-US" sz="2000" b="0" dirty="0">
                <a:solidFill>
                  <a:schemeClr val="tx1"/>
                </a:solidFill>
                <a:latin typeface="Liberation Sans" panose="020B0604020202020204" pitchFamily="34" charset="0"/>
              </a:rPr>
              <a:t>the </a:t>
            </a:r>
            <a:r>
              <a:rPr lang="en-US" altLang="en-US" sz="2000" dirty="0">
                <a:solidFill>
                  <a:schemeClr val="hlink"/>
                </a:solidFill>
                <a:latin typeface="Liberation Sans" panose="020B0604020202020204" pitchFamily="34" charset="0"/>
              </a:rPr>
              <a:t>bookkeeping</a:t>
            </a:r>
            <a:r>
              <a:rPr lang="en-US" altLang="en-US" sz="2000" b="0" dirty="0">
                <a:solidFill>
                  <a:schemeClr val="tx1"/>
                </a:solidFill>
                <a:latin typeface="Liberation Sans" panose="020B0604020202020204" pitchFamily="34" charset="0"/>
              </a:rPr>
              <a:t> function.</a:t>
            </a:r>
          </a:p>
        </p:txBody>
      </p:sp>
      <p:sp>
        <p:nvSpPr>
          <p:cNvPr id="6152"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75000"/>
                  </a:schemeClr>
                </a:solidFill>
                <a:latin typeface="Liberation Sans" panose="020B0604020202020204" pitchFamily="34" charset="0"/>
              </a:rPr>
              <a:t>Three Activities</a:t>
            </a:r>
          </a:p>
        </p:txBody>
      </p:sp>
      <p:sp>
        <p:nvSpPr>
          <p:cNvPr id="6153"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155" name="Text Box 1037"/>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pic>
        <p:nvPicPr>
          <p:cNvPr id="615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763" y="2397125"/>
            <a:ext cx="3006037" cy="225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pic>
        <p:nvPicPr>
          <p:cNvPr id="6157"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024918"/>
            <a:ext cx="2790825" cy="2166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pic>
        <p:nvPicPr>
          <p:cNvPr id="6158"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1662" y="1295400"/>
            <a:ext cx="3081338" cy="2153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pic>
        <p:nvPicPr>
          <p:cNvPr id="6159"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3866960"/>
            <a:ext cx="2669967" cy="2076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Line 4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44037"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75000"/>
                  </a:schemeClr>
                </a:solidFill>
                <a:latin typeface="Liberation Sans" panose="020B0604020202020204" pitchFamily="34" charset="0"/>
              </a:rPr>
              <a:t>Transaction Analysis</a:t>
            </a:r>
          </a:p>
        </p:txBody>
      </p:sp>
      <p:sp>
        <p:nvSpPr>
          <p:cNvPr id="44051" name="Text Box 2"/>
          <p:cNvSpPr txBox="1">
            <a:spLocks noChangeArrowheads="1"/>
          </p:cNvSpPr>
          <p:nvPr/>
        </p:nvSpPr>
        <p:spPr bwMode="auto">
          <a:xfrm>
            <a:off x="533400" y="1295400"/>
            <a:ext cx="8229600" cy="140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15000"/>
              </a:lnSpc>
              <a:spcBef>
                <a:spcPct val="50000"/>
              </a:spcBef>
              <a:buClrTx/>
              <a:buSzTx/>
              <a:buFontTx/>
              <a:buNone/>
            </a:pPr>
            <a:r>
              <a:rPr lang="en-US" altLang="en-US" sz="1900" dirty="0" smtClean="0">
                <a:solidFill>
                  <a:schemeClr val="tx1"/>
                </a:solidFill>
                <a:latin typeface="Liberation Sans" panose="020B0604020202020204" pitchFamily="34" charset="0"/>
              </a:rPr>
              <a:t>TRANSACTION 1. INVESTMENT BY OWNER</a:t>
            </a:r>
            <a:r>
              <a:rPr lang="en-US" altLang="en-US" sz="1900" b="0" dirty="0" smtClean="0">
                <a:solidFill>
                  <a:schemeClr val="tx1"/>
                </a:solidFill>
                <a:latin typeface="Liberation Sans" panose="020B0604020202020204" pitchFamily="34" charset="0"/>
              </a:rPr>
              <a:t>  </a:t>
            </a:r>
            <a:r>
              <a:rPr lang="en-US" sz="1900" b="0" dirty="0" smtClean="0">
                <a:solidFill>
                  <a:schemeClr val="tx1"/>
                </a:solidFill>
                <a:latin typeface="Liberation Sans" panose="020B0604020202020204" pitchFamily="34" charset="0"/>
              </a:rPr>
              <a:t>Ray Neal decides </a:t>
            </a:r>
            <a:r>
              <a:rPr lang="en-US" sz="1900" b="0" dirty="0">
                <a:solidFill>
                  <a:schemeClr val="tx1"/>
                </a:solidFill>
                <a:latin typeface="Liberation Sans" panose="020B0604020202020204" pitchFamily="34" charset="0"/>
              </a:rPr>
              <a:t>to start a </a:t>
            </a:r>
            <a:r>
              <a:rPr lang="en-US" sz="1900" b="0" dirty="0" smtClean="0">
                <a:solidFill>
                  <a:schemeClr val="tx1"/>
                </a:solidFill>
                <a:latin typeface="Liberation Sans" panose="020B0604020202020204" pitchFamily="34" charset="0"/>
              </a:rPr>
              <a:t>smartphone app </a:t>
            </a:r>
            <a:r>
              <a:rPr lang="en-US" sz="1900" b="0" dirty="0">
                <a:solidFill>
                  <a:schemeClr val="tx1"/>
                </a:solidFill>
                <a:latin typeface="Liberation Sans" panose="020B0604020202020204" pitchFamily="34" charset="0"/>
              </a:rPr>
              <a:t>development company which he names </a:t>
            </a:r>
            <a:r>
              <a:rPr lang="en-US" sz="1900" b="0" dirty="0" err="1">
                <a:solidFill>
                  <a:schemeClr val="tx1"/>
                </a:solidFill>
                <a:latin typeface="Liberation Sans" panose="020B0604020202020204" pitchFamily="34" charset="0"/>
              </a:rPr>
              <a:t>Softbyte</a:t>
            </a:r>
            <a:r>
              <a:rPr lang="en-US" sz="1900" b="0" dirty="0">
                <a:solidFill>
                  <a:schemeClr val="tx1"/>
                </a:solidFill>
                <a:latin typeface="Liberation Sans" panose="020B0604020202020204" pitchFamily="34" charset="0"/>
              </a:rPr>
              <a:t>. On September 1</a:t>
            </a:r>
            <a:r>
              <a:rPr lang="en-US" sz="1900" b="0" dirty="0" smtClean="0">
                <a:solidFill>
                  <a:schemeClr val="tx1"/>
                </a:solidFill>
                <a:latin typeface="Liberation Sans" panose="020B0604020202020204" pitchFamily="34" charset="0"/>
              </a:rPr>
              <a:t>, 2017</a:t>
            </a:r>
            <a:r>
              <a:rPr lang="en-US" sz="1900" b="0" dirty="0">
                <a:solidFill>
                  <a:schemeClr val="tx1"/>
                </a:solidFill>
                <a:latin typeface="Liberation Sans" panose="020B0604020202020204" pitchFamily="34" charset="0"/>
              </a:rPr>
              <a:t>, he invests </a:t>
            </a:r>
            <a:r>
              <a:rPr lang="en-US" sz="1900" dirty="0">
                <a:solidFill>
                  <a:schemeClr val="tx1"/>
                </a:solidFill>
                <a:latin typeface="Liberation Sans" panose="020B0604020202020204" pitchFamily="34" charset="0"/>
              </a:rPr>
              <a:t>$15,000 cash </a:t>
            </a:r>
            <a:r>
              <a:rPr lang="en-US" sz="1900" b="0" dirty="0">
                <a:solidFill>
                  <a:schemeClr val="tx1"/>
                </a:solidFill>
                <a:latin typeface="Liberation Sans" panose="020B0604020202020204" pitchFamily="34" charset="0"/>
              </a:rPr>
              <a:t>in the business. This transaction results in an </a:t>
            </a:r>
            <a:r>
              <a:rPr lang="en-US" sz="1900" b="0" dirty="0" smtClean="0">
                <a:solidFill>
                  <a:schemeClr val="tx1"/>
                </a:solidFill>
                <a:latin typeface="Liberation Sans" panose="020B0604020202020204" pitchFamily="34" charset="0"/>
              </a:rPr>
              <a:t>equal increase </a:t>
            </a:r>
            <a:r>
              <a:rPr lang="en-US" sz="1900" b="0" dirty="0">
                <a:solidFill>
                  <a:schemeClr val="tx1"/>
                </a:solidFill>
                <a:latin typeface="Liberation Sans" panose="020B0604020202020204" pitchFamily="34" charset="0"/>
              </a:rPr>
              <a:t>in assets and owner’s equity.</a:t>
            </a:r>
            <a:endParaRPr lang="en-US" altLang="en-US" sz="1900" b="0" dirty="0">
              <a:solidFill>
                <a:schemeClr val="tx1"/>
              </a:solidFill>
              <a:latin typeface="Liberation Sans" panose="020B0604020202020204" pitchFamily="34" charset="0"/>
            </a:endParaRPr>
          </a:p>
        </p:txBody>
      </p:sp>
      <p:sp>
        <p:nvSpPr>
          <p:cNvPr id="6" name="TextBox 5"/>
          <p:cNvSpPr txBox="1"/>
          <p:nvPr/>
        </p:nvSpPr>
        <p:spPr>
          <a:xfrm>
            <a:off x="228600" y="32766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dirty="0"/>
              <a:t>Trans-</a:t>
            </a:r>
          </a:p>
          <a:p>
            <a:r>
              <a:rPr lang="en-US" dirty="0"/>
              <a:t>action</a:t>
            </a:r>
          </a:p>
        </p:txBody>
      </p:sp>
      <p:sp>
        <p:nvSpPr>
          <p:cNvPr id="7" name="TextBox 6"/>
          <p:cNvSpPr txBox="1"/>
          <p:nvPr/>
        </p:nvSpPr>
        <p:spPr>
          <a:xfrm>
            <a:off x="914400" y="32766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300" dirty="0" smtClean="0"/>
              <a:t>Cash   </a:t>
            </a:r>
            <a:endParaRPr lang="en-US" sz="1300" dirty="0"/>
          </a:p>
        </p:txBody>
      </p:sp>
      <p:sp>
        <p:nvSpPr>
          <p:cNvPr id="8" name="TextBox 7"/>
          <p:cNvSpPr txBox="1"/>
          <p:nvPr/>
        </p:nvSpPr>
        <p:spPr>
          <a:xfrm>
            <a:off x="1752600" y="3276600"/>
            <a:ext cx="914400" cy="523220"/>
          </a:xfrm>
          <a:prstGeom prst="rect">
            <a:avLst/>
          </a:prstGeom>
          <a:noFill/>
          <a:ln>
            <a:noFill/>
          </a:ln>
        </p:spPr>
        <p:txBody>
          <a:bodyPr wrap="square" lIns="0" rIns="0" rtlCol="0" anchor="ctr" anchorCtr="0">
            <a:noAutofit/>
          </a:bodyPr>
          <a:lstStyle>
            <a:defPPr>
              <a:defRPr lang="en-US"/>
            </a:defPPr>
            <a:lvl1pPr>
              <a:defRPr sz="1200" b="1">
                <a:latin typeface="Liberation Sans" panose="020B0604020202020204" pitchFamily="34" charset="0"/>
              </a:defRPr>
            </a:lvl1pPr>
          </a:lstStyle>
          <a:p>
            <a:r>
              <a:rPr lang="en-US" dirty="0"/>
              <a:t>Accounts</a:t>
            </a:r>
          </a:p>
          <a:p>
            <a:r>
              <a:rPr lang="en-US" dirty="0"/>
              <a:t>Receivable</a:t>
            </a:r>
          </a:p>
        </p:txBody>
      </p:sp>
      <p:sp>
        <p:nvSpPr>
          <p:cNvPr id="9" name="TextBox 8"/>
          <p:cNvSpPr txBox="1"/>
          <p:nvPr/>
        </p:nvSpPr>
        <p:spPr>
          <a:xfrm>
            <a:off x="2857500" y="3276600"/>
            <a:ext cx="800100" cy="523220"/>
          </a:xfrm>
          <a:prstGeom prst="rect">
            <a:avLst/>
          </a:prstGeom>
          <a:noFill/>
          <a:ln>
            <a:noFill/>
          </a:ln>
        </p:spPr>
        <p:txBody>
          <a:bodyPr wrap="square" lIns="0" rtlCol="0" anchor="ctr" anchorCtr="0">
            <a:noAutofit/>
          </a:bodyPr>
          <a:lstStyle>
            <a:defPPr>
              <a:defRPr lang="en-US"/>
            </a:defPPr>
            <a:lvl1pPr>
              <a:defRPr sz="1400" b="1">
                <a:latin typeface="Liberation Sans" panose="020B0604020202020204" pitchFamily="34" charset="0"/>
              </a:defRPr>
            </a:lvl1pPr>
          </a:lstStyle>
          <a:p>
            <a:r>
              <a:rPr lang="en-US" sz="1200" dirty="0" smtClean="0"/>
              <a:t>Supplies</a:t>
            </a:r>
            <a:endParaRPr lang="en-US" sz="1200" dirty="0"/>
          </a:p>
        </p:txBody>
      </p:sp>
      <p:sp>
        <p:nvSpPr>
          <p:cNvPr id="10" name="TextBox 9"/>
          <p:cNvSpPr txBox="1"/>
          <p:nvPr/>
        </p:nvSpPr>
        <p:spPr>
          <a:xfrm>
            <a:off x="3657600" y="3276600"/>
            <a:ext cx="9906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Equipment</a:t>
            </a:r>
            <a:endParaRPr lang="en-US" sz="1200" dirty="0"/>
          </a:p>
        </p:txBody>
      </p:sp>
      <p:sp>
        <p:nvSpPr>
          <p:cNvPr id="11" name="TextBox 10"/>
          <p:cNvSpPr txBox="1"/>
          <p:nvPr/>
        </p:nvSpPr>
        <p:spPr>
          <a:xfrm>
            <a:off x="4648200" y="3276600"/>
            <a:ext cx="990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pPr>
              <a:spcBef>
                <a:spcPts val="0"/>
              </a:spcBef>
            </a:pPr>
            <a:r>
              <a:rPr lang="en-US" dirty="0"/>
              <a:t>Accounts</a:t>
            </a:r>
          </a:p>
          <a:p>
            <a:pPr>
              <a:spcBef>
                <a:spcPts val="0"/>
              </a:spcBef>
            </a:pPr>
            <a:r>
              <a:rPr lang="en-US" dirty="0"/>
              <a:t>Payable</a:t>
            </a:r>
          </a:p>
        </p:txBody>
      </p:sp>
      <p:sp>
        <p:nvSpPr>
          <p:cNvPr id="12" name="TextBox 11"/>
          <p:cNvSpPr txBox="1"/>
          <p:nvPr/>
        </p:nvSpPr>
        <p:spPr>
          <a:xfrm>
            <a:off x="5638800" y="3276600"/>
            <a:ext cx="9144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Owner's Capital</a:t>
            </a:r>
            <a:endParaRPr lang="en-US" dirty="0"/>
          </a:p>
        </p:txBody>
      </p:sp>
      <p:sp>
        <p:nvSpPr>
          <p:cNvPr id="14" name="Text Box 10"/>
          <p:cNvSpPr txBox="1">
            <a:spLocks noChangeArrowheads="1"/>
          </p:cNvSpPr>
          <p:nvPr/>
        </p:nvSpPr>
        <p:spPr bwMode="auto">
          <a:xfrm>
            <a:off x="381000" y="38100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5949950" algn="r"/>
              </a:tabLst>
            </a:pPr>
            <a:r>
              <a:rPr lang="en-US" altLang="en-US" sz="1400" b="1" dirty="0" smtClean="0">
                <a:latin typeface="Liberation Sans" panose="020B0604020202020204" pitchFamily="34" charset="0"/>
              </a:rPr>
              <a:t>	1.</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endParaRPr lang="en-US" altLang="en-US" sz="1400" b="1" dirty="0">
              <a:latin typeface="Liberation Sans" panose="020B0604020202020204" pitchFamily="34" charset="0"/>
            </a:endParaRPr>
          </a:p>
        </p:txBody>
      </p:sp>
      <p:cxnSp>
        <p:nvCxnSpPr>
          <p:cNvPr id="15" name="Straight Connector 14"/>
          <p:cNvCxnSpPr/>
          <p:nvPr/>
        </p:nvCxnSpPr>
        <p:spPr bwMode="auto">
          <a:xfrm>
            <a:off x="978408" y="38100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6" name="Rectangle 15"/>
          <p:cNvSpPr/>
          <p:nvPr/>
        </p:nvSpPr>
        <p:spPr bwMode="auto">
          <a:xfrm>
            <a:off x="1676400" y="37338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7" name="Rectangle 16"/>
          <p:cNvSpPr/>
          <p:nvPr/>
        </p:nvSpPr>
        <p:spPr bwMode="auto">
          <a:xfrm>
            <a:off x="2743200" y="37338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8" name="Rectangle 17"/>
          <p:cNvSpPr/>
          <p:nvPr/>
        </p:nvSpPr>
        <p:spPr bwMode="auto">
          <a:xfrm>
            <a:off x="3581400" y="37338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9" name="Rectangle 18"/>
          <p:cNvSpPr/>
          <p:nvPr/>
        </p:nvSpPr>
        <p:spPr bwMode="auto">
          <a:xfrm>
            <a:off x="4648200" y="37338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20" name="Rectangle 19"/>
          <p:cNvSpPr/>
          <p:nvPr/>
        </p:nvSpPr>
        <p:spPr bwMode="auto">
          <a:xfrm>
            <a:off x="5638800" y="37338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21" name="Rectangle 20"/>
          <p:cNvSpPr/>
          <p:nvPr/>
        </p:nvSpPr>
        <p:spPr bwMode="auto">
          <a:xfrm>
            <a:off x="6553200" y="37338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22" name="Rectangle 21"/>
          <p:cNvSpPr/>
          <p:nvPr/>
        </p:nvSpPr>
        <p:spPr bwMode="auto">
          <a:xfrm>
            <a:off x="7391400" y="37338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23" name="Rectangle 22"/>
          <p:cNvSpPr/>
          <p:nvPr/>
        </p:nvSpPr>
        <p:spPr bwMode="auto">
          <a:xfrm>
            <a:off x="8153400" y="37338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24" name="TextBox 23"/>
          <p:cNvSpPr txBox="1"/>
          <p:nvPr/>
        </p:nvSpPr>
        <p:spPr>
          <a:xfrm>
            <a:off x="914399" y="2971800"/>
            <a:ext cx="7924801" cy="26161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pPr algn="l">
              <a:tabLst>
                <a:tab pos="1651000" algn="ctr"/>
                <a:tab pos="4121150" algn="ctr"/>
                <a:tab pos="6223000" algn="ctr"/>
              </a:tabLst>
            </a:pPr>
            <a:r>
              <a:rPr lang="en-US" sz="1400" dirty="0" smtClean="0"/>
              <a:t>	Assets	= Liabilities +	Owner's Equity</a:t>
            </a:r>
            <a:endParaRPr lang="en-US" sz="1400" dirty="0"/>
          </a:p>
        </p:txBody>
      </p:sp>
      <p:cxnSp>
        <p:nvCxnSpPr>
          <p:cNvPr id="25" name="Straight Connector 24"/>
          <p:cNvCxnSpPr/>
          <p:nvPr/>
        </p:nvCxnSpPr>
        <p:spPr bwMode="auto">
          <a:xfrm>
            <a:off x="990600" y="32766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26" name="TextBox 25"/>
          <p:cNvSpPr txBox="1"/>
          <p:nvPr/>
        </p:nvSpPr>
        <p:spPr>
          <a:xfrm>
            <a:off x="5562600" y="32766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27" name="TextBox 26"/>
          <p:cNvSpPr txBox="1"/>
          <p:nvPr/>
        </p:nvSpPr>
        <p:spPr>
          <a:xfrm>
            <a:off x="6477000" y="32766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28" name="TextBox 27"/>
          <p:cNvSpPr txBox="1"/>
          <p:nvPr/>
        </p:nvSpPr>
        <p:spPr>
          <a:xfrm>
            <a:off x="3581400" y="32766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29" name="TextBox 28"/>
          <p:cNvSpPr txBox="1"/>
          <p:nvPr/>
        </p:nvSpPr>
        <p:spPr>
          <a:xfrm>
            <a:off x="2667000" y="32766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30" name="TextBox 29"/>
          <p:cNvSpPr txBox="1"/>
          <p:nvPr/>
        </p:nvSpPr>
        <p:spPr>
          <a:xfrm>
            <a:off x="1600200" y="32766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31" name="TextBox 30"/>
          <p:cNvSpPr txBox="1"/>
          <p:nvPr/>
        </p:nvSpPr>
        <p:spPr>
          <a:xfrm>
            <a:off x="4572000" y="32766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cxnSp>
        <p:nvCxnSpPr>
          <p:cNvPr id="32" name="Straight Connector 31"/>
          <p:cNvCxnSpPr/>
          <p:nvPr/>
        </p:nvCxnSpPr>
        <p:spPr bwMode="auto">
          <a:xfrm>
            <a:off x="990600" y="41148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34"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4 </a:t>
            </a:r>
            <a:endParaRPr lang="en-US" altLang="en-US" sz="1600" i="1" dirty="0">
              <a:latin typeface="Liberation Sans" panose="020B0604020202020204" pitchFamily="34" charset="0"/>
            </a:endParaRPr>
          </a:p>
        </p:txBody>
      </p:sp>
      <p:sp>
        <p:nvSpPr>
          <p:cNvPr id="35" name="TextBox 34"/>
          <p:cNvSpPr txBox="1"/>
          <p:nvPr/>
        </p:nvSpPr>
        <p:spPr>
          <a:xfrm>
            <a:off x="6553200" y="3276600"/>
            <a:ext cx="9144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Owner's Drawings</a:t>
            </a:r>
            <a:endParaRPr lang="en-US" dirty="0"/>
          </a:p>
        </p:txBody>
      </p:sp>
      <p:sp>
        <p:nvSpPr>
          <p:cNvPr id="36" name="TextBox 35"/>
          <p:cNvSpPr txBox="1"/>
          <p:nvPr/>
        </p:nvSpPr>
        <p:spPr>
          <a:xfrm>
            <a:off x="7467600" y="3276600"/>
            <a:ext cx="609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Rev.</a:t>
            </a:r>
            <a:endParaRPr lang="en-US" dirty="0"/>
          </a:p>
        </p:txBody>
      </p:sp>
      <p:sp>
        <p:nvSpPr>
          <p:cNvPr id="37" name="TextBox 36"/>
          <p:cNvSpPr txBox="1"/>
          <p:nvPr/>
        </p:nvSpPr>
        <p:spPr>
          <a:xfrm>
            <a:off x="8153400" y="3276600"/>
            <a:ext cx="609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Exp.</a:t>
            </a:r>
            <a:endParaRPr lang="en-US" dirty="0"/>
          </a:p>
        </p:txBody>
      </p:sp>
      <p:sp>
        <p:nvSpPr>
          <p:cNvPr id="38" name="TextBox 37"/>
          <p:cNvSpPr txBox="1"/>
          <p:nvPr/>
        </p:nvSpPr>
        <p:spPr>
          <a:xfrm>
            <a:off x="7391400" y="32766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39" name="TextBox 38"/>
          <p:cNvSpPr txBox="1"/>
          <p:nvPr/>
        </p:nvSpPr>
        <p:spPr>
          <a:xfrm>
            <a:off x="8077200" y="32766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2" name="Rectangle 1"/>
          <p:cNvSpPr/>
          <p:nvPr/>
        </p:nvSpPr>
        <p:spPr>
          <a:xfrm>
            <a:off x="304800" y="4382869"/>
            <a:ext cx="16573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a:latin typeface="Liberation Sans" panose="020B0604020202020204" pitchFamily="34" charset="0"/>
              </a:rPr>
              <a:t>Illustration 1-8</a:t>
            </a:r>
          </a:p>
          <a:p>
            <a:pPr algn="l"/>
            <a:r>
              <a:rPr lang="en-US" sz="1200" dirty="0">
                <a:latin typeface="Liberation Sans" panose="020B0604020202020204" pitchFamily="34" charset="0"/>
              </a:rPr>
              <a:t>Tabular summary of </a:t>
            </a:r>
            <a:r>
              <a:rPr lang="en-US" sz="1200" dirty="0" smtClean="0">
                <a:latin typeface="Liberation Sans" panose="020B0604020202020204" pitchFamily="34" charset="0"/>
              </a:rPr>
              <a:t>Softbyte transactions</a:t>
            </a:r>
            <a:endParaRPr lang="en-US" sz="1200"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ext Box 10"/>
          <p:cNvSpPr txBox="1">
            <a:spLocks noChangeArrowheads="1"/>
          </p:cNvSpPr>
          <p:nvPr/>
        </p:nvSpPr>
        <p:spPr bwMode="auto">
          <a:xfrm>
            <a:off x="381000" y="51083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8</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-250				-250</a:t>
            </a:r>
            <a:endParaRPr lang="en-US" altLang="en-US" sz="1400" b="1" dirty="0">
              <a:latin typeface="Liberation Sans" panose="020B0604020202020204" pitchFamily="34" charset="0"/>
            </a:endParaRPr>
          </a:p>
        </p:txBody>
      </p:sp>
      <p:sp>
        <p:nvSpPr>
          <p:cNvPr id="132" name="Text Box 10"/>
          <p:cNvSpPr txBox="1">
            <a:spLocks noChangeArrowheads="1"/>
          </p:cNvSpPr>
          <p:nvPr/>
        </p:nvSpPr>
        <p:spPr bwMode="auto">
          <a:xfrm>
            <a:off x="381000" y="54131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9</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+600	-600</a:t>
            </a:r>
            <a:endParaRPr lang="en-US" altLang="en-US" sz="1400" b="1" dirty="0">
              <a:latin typeface="Liberation Sans" panose="020B0604020202020204" pitchFamily="34" charset="0"/>
            </a:endParaRPr>
          </a:p>
        </p:txBody>
      </p:sp>
      <p:sp>
        <p:nvSpPr>
          <p:cNvPr id="134" name="Text Box 10"/>
          <p:cNvSpPr txBox="1">
            <a:spLocks noChangeArrowheads="1"/>
          </p:cNvSpPr>
          <p:nvPr/>
        </p:nvSpPr>
        <p:spPr bwMode="auto">
          <a:xfrm>
            <a:off x="381000" y="57179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10.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-1,300								-1,300</a:t>
            </a:r>
            <a:endParaRPr lang="en-US" altLang="en-US" sz="1400" b="1" dirty="0">
              <a:latin typeface="Liberation Sans" panose="020B0604020202020204" pitchFamily="34" charset="0"/>
            </a:endParaRPr>
          </a:p>
        </p:txBody>
      </p:sp>
      <p:sp>
        <p:nvSpPr>
          <p:cNvPr id="102" name="Text Box 10"/>
          <p:cNvSpPr txBox="1">
            <a:spLocks noChangeArrowheads="1"/>
          </p:cNvSpPr>
          <p:nvPr/>
        </p:nvSpPr>
        <p:spPr bwMode="auto">
          <a:xfrm>
            <a:off x="381000" y="3657600"/>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5.</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a:t>
            </a:r>
            <a:endParaRPr lang="en-US" altLang="en-US" sz="1400" b="1" dirty="0">
              <a:latin typeface="Liberation Sans" panose="020B0604020202020204" pitchFamily="34" charset="0"/>
            </a:endParaRPr>
          </a:p>
        </p:txBody>
      </p:sp>
      <p:sp>
        <p:nvSpPr>
          <p:cNvPr id="113" name="Text Box 10"/>
          <p:cNvSpPr txBox="1">
            <a:spLocks noChangeArrowheads="1"/>
          </p:cNvSpPr>
          <p:nvPr/>
        </p:nvSpPr>
        <p:spPr bwMode="auto">
          <a:xfrm>
            <a:off x="381000" y="33528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6796088" algn="r"/>
              </a:tabLst>
            </a:pPr>
            <a:r>
              <a:rPr lang="en-US" altLang="en-US" sz="1400" b="1" dirty="0" smtClean="0">
                <a:latin typeface="Liberation Sans" panose="020B0604020202020204" pitchFamily="34" charset="0"/>
              </a:rPr>
              <a:t>	4.</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+1,200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1,200</a:t>
            </a:r>
            <a:endParaRPr lang="en-US" altLang="en-US" sz="1400" b="1" dirty="0">
              <a:latin typeface="Liberation Sans" panose="020B0604020202020204" pitchFamily="34" charset="0"/>
            </a:endParaRPr>
          </a:p>
        </p:txBody>
      </p:sp>
      <p:sp>
        <p:nvSpPr>
          <p:cNvPr id="124" name="Text Box 10"/>
          <p:cNvSpPr txBox="1">
            <a:spLocks noChangeArrowheads="1"/>
          </p:cNvSpPr>
          <p:nvPr/>
        </p:nvSpPr>
        <p:spPr bwMode="auto">
          <a:xfrm>
            <a:off x="381000" y="4267200"/>
            <a:ext cx="8610600" cy="81560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3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7.</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-1,700							-600</a:t>
            </a:r>
          </a:p>
          <a:p>
            <a:pPr>
              <a:spcBef>
                <a:spcPts val="3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-900</a:t>
            </a:r>
          </a:p>
          <a:p>
            <a:pPr>
              <a:spcBef>
                <a:spcPts val="3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-200</a:t>
            </a:r>
            <a:endParaRPr lang="en-US" altLang="en-US" sz="1400" b="1" dirty="0">
              <a:latin typeface="Liberation Sans" panose="020B0604020202020204" pitchFamily="34" charset="0"/>
            </a:endParaRPr>
          </a:p>
        </p:txBody>
      </p:sp>
      <p:sp>
        <p:nvSpPr>
          <p:cNvPr id="24" name="TextBox 23"/>
          <p:cNvSpPr txBox="1"/>
          <p:nvPr/>
        </p:nvSpPr>
        <p:spPr>
          <a:xfrm>
            <a:off x="228600" y="19050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dirty="0"/>
              <a:t>Trans-</a:t>
            </a:r>
          </a:p>
          <a:p>
            <a:r>
              <a:rPr lang="en-US" dirty="0"/>
              <a:t>action</a:t>
            </a:r>
          </a:p>
        </p:txBody>
      </p:sp>
      <p:sp>
        <p:nvSpPr>
          <p:cNvPr id="26" name="TextBox 25"/>
          <p:cNvSpPr txBox="1"/>
          <p:nvPr/>
        </p:nvSpPr>
        <p:spPr>
          <a:xfrm>
            <a:off x="914400" y="19050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300" dirty="0" smtClean="0"/>
              <a:t>Cash   </a:t>
            </a:r>
            <a:endParaRPr lang="en-US" sz="1300" dirty="0"/>
          </a:p>
        </p:txBody>
      </p:sp>
      <p:sp>
        <p:nvSpPr>
          <p:cNvPr id="27" name="TextBox 26"/>
          <p:cNvSpPr txBox="1"/>
          <p:nvPr/>
        </p:nvSpPr>
        <p:spPr>
          <a:xfrm>
            <a:off x="1752600" y="1905000"/>
            <a:ext cx="914400" cy="523220"/>
          </a:xfrm>
          <a:prstGeom prst="rect">
            <a:avLst/>
          </a:prstGeom>
          <a:noFill/>
          <a:ln>
            <a:noFill/>
          </a:ln>
        </p:spPr>
        <p:txBody>
          <a:bodyPr wrap="square" lIns="0" rIns="0" rtlCol="0" anchor="ctr" anchorCtr="0">
            <a:noAutofit/>
          </a:bodyPr>
          <a:lstStyle>
            <a:defPPr>
              <a:defRPr lang="en-US"/>
            </a:defPPr>
            <a:lvl1pPr>
              <a:defRPr sz="1200" b="1">
                <a:latin typeface="Liberation Sans" panose="020B0604020202020204" pitchFamily="34" charset="0"/>
              </a:defRPr>
            </a:lvl1pPr>
          </a:lstStyle>
          <a:p>
            <a:r>
              <a:rPr lang="en-US" dirty="0"/>
              <a:t>Accounts</a:t>
            </a:r>
          </a:p>
          <a:p>
            <a:r>
              <a:rPr lang="en-US" dirty="0"/>
              <a:t>Receivable</a:t>
            </a:r>
          </a:p>
        </p:txBody>
      </p:sp>
      <p:sp>
        <p:nvSpPr>
          <p:cNvPr id="28" name="TextBox 27"/>
          <p:cNvSpPr txBox="1"/>
          <p:nvPr/>
        </p:nvSpPr>
        <p:spPr>
          <a:xfrm>
            <a:off x="2857500" y="1905000"/>
            <a:ext cx="800100" cy="523220"/>
          </a:xfrm>
          <a:prstGeom prst="rect">
            <a:avLst/>
          </a:prstGeom>
          <a:noFill/>
          <a:ln>
            <a:noFill/>
          </a:ln>
        </p:spPr>
        <p:txBody>
          <a:bodyPr wrap="square" lIns="0" rtlCol="0" anchor="ctr" anchorCtr="0">
            <a:noAutofit/>
          </a:bodyPr>
          <a:lstStyle>
            <a:defPPr>
              <a:defRPr lang="en-US"/>
            </a:defPPr>
            <a:lvl1pPr>
              <a:defRPr sz="1400" b="1">
                <a:latin typeface="Liberation Sans" panose="020B0604020202020204" pitchFamily="34" charset="0"/>
              </a:defRPr>
            </a:lvl1pPr>
          </a:lstStyle>
          <a:p>
            <a:r>
              <a:rPr lang="en-US" sz="1200" dirty="0" smtClean="0"/>
              <a:t>Supplies</a:t>
            </a:r>
            <a:endParaRPr lang="en-US" sz="1200" dirty="0"/>
          </a:p>
        </p:txBody>
      </p:sp>
      <p:sp>
        <p:nvSpPr>
          <p:cNvPr id="29" name="TextBox 28"/>
          <p:cNvSpPr txBox="1"/>
          <p:nvPr/>
        </p:nvSpPr>
        <p:spPr>
          <a:xfrm>
            <a:off x="3657600" y="1905000"/>
            <a:ext cx="9906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Equipment</a:t>
            </a:r>
            <a:endParaRPr lang="en-US" sz="1200" dirty="0"/>
          </a:p>
        </p:txBody>
      </p:sp>
      <p:sp>
        <p:nvSpPr>
          <p:cNvPr id="30" name="TextBox 29"/>
          <p:cNvSpPr txBox="1"/>
          <p:nvPr/>
        </p:nvSpPr>
        <p:spPr>
          <a:xfrm>
            <a:off x="4648200" y="1905000"/>
            <a:ext cx="990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pPr>
              <a:spcBef>
                <a:spcPts val="0"/>
              </a:spcBef>
            </a:pPr>
            <a:r>
              <a:rPr lang="en-US" dirty="0"/>
              <a:t>Accounts</a:t>
            </a:r>
          </a:p>
          <a:p>
            <a:pPr>
              <a:spcBef>
                <a:spcPts val="0"/>
              </a:spcBef>
            </a:pPr>
            <a:r>
              <a:rPr lang="en-US" dirty="0"/>
              <a:t>Payable</a:t>
            </a:r>
          </a:p>
        </p:txBody>
      </p:sp>
      <p:cxnSp>
        <p:nvCxnSpPr>
          <p:cNvPr id="11" name="Straight Connector 10"/>
          <p:cNvCxnSpPr/>
          <p:nvPr/>
        </p:nvCxnSpPr>
        <p:spPr bwMode="auto">
          <a:xfrm>
            <a:off x="978408" y="2438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 name="Rectangle 11"/>
          <p:cNvSpPr/>
          <p:nvPr/>
        </p:nvSpPr>
        <p:spPr bwMode="auto">
          <a:xfrm>
            <a:off x="16764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7" name="Rectangle 46"/>
          <p:cNvSpPr/>
          <p:nvPr/>
        </p:nvSpPr>
        <p:spPr bwMode="auto">
          <a:xfrm>
            <a:off x="2743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8" name="Rectangle 47"/>
          <p:cNvSpPr/>
          <p:nvPr/>
        </p:nvSpPr>
        <p:spPr bwMode="auto">
          <a:xfrm>
            <a:off x="35814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9" name="Rectangle 48"/>
          <p:cNvSpPr/>
          <p:nvPr/>
        </p:nvSpPr>
        <p:spPr bwMode="auto">
          <a:xfrm>
            <a:off x="4648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0" name="Rectangle 49"/>
          <p:cNvSpPr/>
          <p:nvPr/>
        </p:nvSpPr>
        <p:spPr bwMode="auto">
          <a:xfrm>
            <a:off x="56388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1" name="Rectangle 50"/>
          <p:cNvSpPr/>
          <p:nvPr/>
        </p:nvSpPr>
        <p:spPr bwMode="auto">
          <a:xfrm>
            <a:off x="6553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2" name="Rectangle 51"/>
          <p:cNvSpPr/>
          <p:nvPr/>
        </p:nvSpPr>
        <p:spPr bwMode="auto">
          <a:xfrm>
            <a:off x="7315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3" name="Rectangle 52"/>
          <p:cNvSpPr/>
          <p:nvPr/>
        </p:nvSpPr>
        <p:spPr bwMode="auto">
          <a:xfrm>
            <a:off x="8077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4" name="TextBox 53"/>
          <p:cNvSpPr txBox="1"/>
          <p:nvPr/>
        </p:nvSpPr>
        <p:spPr>
          <a:xfrm>
            <a:off x="914399" y="1600200"/>
            <a:ext cx="7924801" cy="26161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pPr algn="l">
              <a:tabLst>
                <a:tab pos="1651000" algn="ctr"/>
                <a:tab pos="4121150" algn="ctr"/>
                <a:tab pos="6223000" algn="ctr"/>
              </a:tabLst>
            </a:pPr>
            <a:r>
              <a:rPr lang="en-US" sz="1400" dirty="0" smtClean="0"/>
              <a:t>	Assets	= Liabilities +	Owner's Equity</a:t>
            </a:r>
            <a:endParaRPr lang="en-US" sz="1400" dirty="0"/>
          </a:p>
        </p:txBody>
      </p:sp>
      <p:cxnSp>
        <p:nvCxnSpPr>
          <p:cNvPr id="55" name="Straight Connector 54"/>
          <p:cNvCxnSpPr/>
          <p:nvPr/>
        </p:nvCxnSpPr>
        <p:spPr bwMode="auto">
          <a:xfrm>
            <a:off x="990600" y="19050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56" name="TextBox 55"/>
          <p:cNvSpPr txBox="1"/>
          <p:nvPr/>
        </p:nvSpPr>
        <p:spPr>
          <a:xfrm>
            <a:off x="55626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7" name="TextBox 56"/>
          <p:cNvSpPr txBox="1"/>
          <p:nvPr/>
        </p:nvSpPr>
        <p:spPr>
          <a:xfrm>
            <a:off x="6477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8" name="TextBox 57"/>
          <p:cNvSpPr txBox="1"/>
          <p:nvPr/>
        </p:nvSpPr>
        <p:spPr>
          <a:xfrm>
            <a:off x="35814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9" name="TextBox 58"/>
          <p:cNvSpPr txBox="1"/>
          <p:nvPr/>
        </p:nvSpPr>
        <p:spPr>
          <a:xfrm>
            <a:off x="2667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0" name="TextBox 59"/>
          <p:cNvSpPr txBox="1"/>
          <p:nvPr/>
        </p:nvSpPr>
        <p:spPr>
          <a:xfrm>
            <a:off x="16002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1" name="TextBox 60"/>
          <p:cNvSpPr txBox="1"/>
          <p:nvPr/>
        </p:nvSpPr>
        <p:spPr>
          <a:xfrm>
            <a:off x="4572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10" name="Text Box 10"/>
          <p:cNvSpPr txBox="1">
            <a:spLocks noChangeArrowheads="1"/>
          </p:cNvSpPr>
          <p:nvPr/>
        </p:nvSpPr>
        <p:spPr bwMode="auto">
          <a:xfrm>
            <a:off x="381000" y="2484567"/>
            <a:ext cx="8458201" cy="261610"/>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146175" algn="r"/>
                <a:tab pos="6005513" algn="r"/>
              </a:tabLst>
            </a:pPr>
            <a:r>
              <a:rPr lang="en-US" altLang="en-US" sz="1400" b="1" dirty="0" smtClean="0">
                <a:latin typeface="Liberation Sans" panose="020B0604020202020204" pitchFamily="34" charset="0"/>
              </a:rPr>
              <a:t>	1.</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endParaRPr lang="en-US" altLang="en-US" sz="1400" b="1" dirty="0">
              <a:latin typeface="Liberation Sans" panose="020B0604020202020204" pitchFamily="34" charset="0"/>
            </a:endParaRPr>
          </a:p>
        </p:txBody>
      </p:sp>
      <p:sp>
        <p:nvSpPr>
          <p:cNvPr id="111" name="Text Box 10"/>
          <p:cNvSpPr txBox="1">
            <a:spLocks noChangeArrowheads="1"/>
          </p:cNvSpPr>
          <p:nvPr/>
        </p:nvSpPr>
        <p:spPr bwMode="auto">
          <a:xfrm>
            <a:off x="381000" y="2746177"/>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3998913" algn="r"/>
              </a:tabLst>
            </a:pPr>
            <a:r>
              <a:rPr lang="en-US" altLang="en-US" sz="1400" b="1" dirty="0" smtClean="0">
                <a:latin typeface="Liberation Sans" panose="020B0604020202020204" pitchFamily="34" charset="0"/>
              </a:rPr>
              <a:t>	2.</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endParaRPr lang="en-US" altLang="en-US" sz="1400" b="1" dirty="0">
              <a:latin typeface="Liberation Sans" panose="020B0604020202020204" pitchFamily="34" charset="0"/>
            </a:endParaRPr>
          </a:p>
        </p:txBody>
      </p:sp>
      <p:cxnSp>
        <p:nvCxnSpPr>
          <p:cNvPr id="104" name="Straight Connector 103"/>
          <p:cNvCxnSpPr/>
          <p:nvPr/>
        </p:nvCxnSpPr>
        <p:spPr bwMode="auto">
          <a:xfrm>
            <a:off x="990600" y="2746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6" name="Straight Connector 105"/>
          <p:cNvCxnSpPr/>
          <p:nvPr/>
        </p:nvCxnSpPr>
        <p:spPr bwMode="auto">
          <a:xfrm>
            <a:off x="990600" y="3050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9" name="Straight Connector 108"/>
          <p:cNvCxnSpPr/>
          <p:nvPr/>
        </p:nvCxnSpPr>
        <p:spPr bwMode="auto">
          <a:xfrm>
            <a:off x="990600" y="3355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4" name="Straight Connector 113"/>
          <p:cNvCxnSpPr/>
          <p:nvPr/>
        </p:nvCxnSpPr>
        <p:spPr bwMode="auto">
          <a:xfrm>
            <a:off x="990600" y="36605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5" name="Straight Connector 114"/>
          <p:cNvCxnSpPr/>
          <p:nvPr/>
        </p:nvCxnSpPr>
        <p:spPr bwMode="auto">
          <a:xfrm>
            <a:off x="990600" y="39653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6" name="Straight Connector 115"/>
          <p:cNvCxnSpPr/>
          <p:nvPr/>
        </p:nvCxnSpPr>
        <p:spPr bwMode="auto">
          <a:xfrm>
            <a:off x="990600" y="4270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12" name="Text Box 10"/>
          <p:cNvSpPr txBox="1">
            <a:spLocks noChangeArrowheads="1"/>
          </p:cNvSpPr>
          <p:nvPr/>
        </p:nvSpPr>
        <p:spPr bwMode="auto">
          <a:xfrm>
            <a:off x="381000" y="30480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3030538" algn="r"/>
                <a:tab pos="5035550" algn="r"/>
              </a:tabLst>
            </a:pPr>
            <a:r>
              <a:rPr lang="en-US" altLang="en-US" sz="1400" b="1" dirty="0" smtClean="0">
                <a:latin typeface="Liberation Sans" panose="020B0604020202020204" pitchFamily="34" charset="0"/>
              </a:rPr>
              <a:t>	3.</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endParaRPr lang="en-US" altLang="en-US" sz="1400" b="1" dirty="0">
              <a:latin typeface="Liberation Sans" panose="020B0604020202020204" pitchFamily="34" charset="0"/>
            </a:endParaRPr>
          </a:p>
        </p:txBody>
      </p:sp>
      <p:sp>
        <p:nvSpPr>
          <p:cNvPr id="125" name="Text Box 10"/>
          <p:cNvSpPr txBox="1">
            <a:spLocks noChangeArrowheads="1"/>
          </p:cNvSpPr>
          <p:nvPr/>
        </p:nvSpPr>
        <p:spPr bwMode="auto">
          <a:xfrm>
            <a:off x="381000" y="3962400"/>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6.</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	+2,000					+3,500</a:t>
            </a:r>
            <a:endParaRPr lang="en-US" altLang="en-US" sz="1400" b="1" dirty="0">
              <a:latin typeface="Liberation Sans" panose="020B0604020202020204" pitchFamily="34" charset="0"/>
            </a:endParaRPr>
          </a:p>
        </p:txBody>
      </p:sp>
      <p:cxnSp>
        <p:nvCxnSpPr>
          <p:cNvPr id="128" name="Straight Connector 127"/>
          <p:cNvCxnSpPr/>
          <p:nvPr/>
        </p:nvCxnSpPr>
        <p:spPr bwMode="auto">
          <a:xfrm>
            <a:off x="990600" y="51113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29" name="Straight Connector 128"/>
          <p:cNvCxnSpPr/>
          <p:nvPr/>
        </p:nvCxnSpPr>
        <p:spPr bwMode="auto">
          <a:xfrm>
            <a:off x="990600" y="54161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0" name="Straight Connector 129"/>
          <p:cNvCxnSpPr/>
          <p:nvPr/>
        </p:nvCxnSpPr>
        <p:spPr bwMode="auto">
          <a:xfrm>
            <a:off x="990600" y="57209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7" name="Straight Connector 136"/>
          <p:cNvCxnSpPr/>
          <p:nvPr/>
        </p:nvCxnSpPr>
        <p:spPr bwMode="auto">
          <a:xfrm>
            <a:off x="990600" y="6022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38" name="Rectangle 137"/>
          <p:cNvSpPr/>
          <p:nvPr/>
        </p:nvSpPr>
        <p:spPr bwMode="auto">
          <a:xfrm>
            <a:off x="16885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9" name="Rectangle 138"/>
          <p:cNvSpPr/>
          <p:nvPr/>
        </p:nvSpPr>
        <p:spPr bwMode="auto">
          <a:xfrm>
            <a:off x="2755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0" name="Rectangle 139"/>
          <p:cNvSpPr/>
          <p:nvPr/>
        </p:nvSpPr>
        <p:spPr bwMode="auto">
          <a:xfrm>
            <a:off x="35935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1" name="Rectangle 140"/>
          <p:cNvSpPr/>
          <p:nvPr/>
        </p:nvSpPr>
        <p:spPr bwMode="auto">
          <a:xfrm>
            <a:off x="4660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2" name="Rectangle 141"/>
          <p:cNvSpPr/>
          <p:nvPr/>
        </p:nvSpPr>
        <p:spPr bwMode="auto">
          <a:xfrm>
            <a:off x="56509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3" name="Rectangle 142"/>
          <p:cNvSpPr/>
          <p:nvPr/>
        </p:nvSpPr>
        <p:spPr bwMode="auto">
          <a:xfrm>
            <a:off x="6565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4" name="Rectangle 143"/>
          <p:cNvSpPr/>
          <p:nvPr/>
        </p:nvSpPr>
        <p:spPr bwMode="auto">
          <a:xfrm>
            <a:off x="7327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5" name="Rectangle 144"/>
          <p:cNvSpPr/>
          <p:nvPr/>
        </p:nvSpPr>
        <p:spPr bwMode="auto">
          <a:xfrm>
            <a:off x="8089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46" name="Straight Connector 145"/>
          <p:cNvCxnSpPr/>
          <p:nvPr/>
        </p:nvCxnSpPr>
        <p:spPr bwMode="auto">
          <a:xfrm>
            <a:off x="990600" y="6403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47" name="Rectangle 146"/>
          <p:cNvSpPr/>
          <p:nvPr/>
        </p:nvSpPr>
        <p:spPr bwMode="auto">
          <a:xfrm>
            <a:off x="16885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8" name="Rectangle 147"/>
          <p:cNvSpPr/>
          <p:nvPr/>
        </p:nvSpPr>
        <p:spPr bwMode="auto">
          <a:xfrm>
            <a:off x="2755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9" name="Rectangle 148"/>
          <p:cNvSpPr/>
          <p:nvPr/>
        </p:nvSpPr>
        <p:spPr bwMode="auto">
          <a:xfrm>
            <a:off x="35935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0" name="Rectangle 149"/>
          <p:cNvSpPr/>
          <p:nvPr/>
        </p:nvSpPr>
        <p:spPr bwMode="auto">
          <a:xfrm>
            <a:off x="4660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1" name="Rectangle 150"/>
          <p:cNvSpPr/>
          <p:nvPr/>
        </p:nvSpPr>
        <p:spPr bwMode="auto">
          <a:xfrm>
            <a:off x="56509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2" name="Rectangle 151"/>
          <p:cNvSpPr/>
          <p:nvPr/>
        </p:nvSpPr>
        <p:spPr bwMode="auto">
          <a:xfrm>
            <a:off x="6565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3" name="Rectangle 152"/>
          <p:cNvSpPr/>
          <p:nvPr/>
        </p:nvSpPr>
        <p:spPr bwMode="auto">
          <a:xfrm>
            <a:off x="7327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4" name="Rectangle 153"/>
          <p:cNvSpPr/>
          <p:nvPr/>
        </p:nvSpPr>
        <p:spPr bwMode="auto">
          <a:xfrm>
            <a:off x="8089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55" name="Straight Connector 154"/>
          <p:cNvCxnSpPr/>
          <p:nvPr/>
        </p:nvCxnSpPr>
        <p:spPr bwMode="auto">
          <a:xfrm>
            <a:off x="990600" y="6479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56" name="Rectangle 155"/>
          <p:cNvSpPr/>
          <p:nvPr/>
        </p:nvSpPr>
        <p:spPr bwMode="auto">
          <a:xfrm>
            <a:off x="16885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7" name="Rectangle 156"/>
          <p:cNvSpPr/>
          <p:nvPr/>
        </p:nvSpPr>
        <p:spPr bwMode="auto">
          <a:xfrm>
            <a:off x="2755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8" name="Rectangle 157"/>
          <p:cNvSpPr/>
          <p:nvPr/>
        </p:nvSpPr>
        <p:spPr bwMode="auto">
          <a:xfrm>
            <a:off x="35935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9" name="Rectangle 158"/>
          <p:cNvSpPr/>
          <p:nvPr/>
        </p:nvSpPr>
        <p:spPr bwMode="auto">
          <a:xfrm>
            <a:off x="4660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0" name="Rectangle 159"/>
          <p:cNvSpPr/>
          <p:nvPr/>
        </p:nvSpPr>
        <p:spPr bwMode="auto">
          <a:xfrm>
            <a:off x="56509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1" name="Rectangle 160"/>
          <p:cNvSpPr/>
          <p:nvPr/>
        </p:nvSpPr>
        <p:spPr bwMode="auto">
          <a:xfrm>
            <a:off x="6565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2" name="Rectangle 161"/>
          <p:cNvSpPr/>
          <p:nvPr/>
        </p:nvSpPr>
        <p:spPr bwMode="auto">
          <a:xfrm>
            <a:off x="7327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3" name="Rectangle 162"/>
          <p:cNvSpPr/>
          <p:nvPr/>
        </p:nvSpPr>
        <p:spPr bwMode="auto">
          <a:xfrm>
            <a:off x="8089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4" name="Text Box 10"/>
          <p:cNvSpPr txBox="1">
            <a:spLocks noChangeArrowheads="1"/>
          </p:cNvSpPr>
          <p:nvPr/>
        </p:nvSpPr>
        <p:spPr bwMode="auto">
          <a:xfrm>
            <a:off x="381000" y="6062401"/>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$8,050	$1,400	$1,600	$7,000	$1,600	$15,000	$4,700	$1,950	$1,300</a:t>
            </a:r>
            <a:endParaRPr lang="en-US" altLang="en-US" sz="1400" b="1" dirty="0">
              <a:latin typeface="Liberation Sans" panose="020B0604020202020204" pitchFamily="34" charset="0"/>
            </a:endParaRPr>
          </a:p>
        </p:txBody>
      </p:sp>
      <p:sp>
        <p:nvSpPr>
          <p:cNvPr id="165" name="TextBox 164"/>
          <p:cNvSpPr txBox="1"/>
          <p:nvPr/>
        </p:nvSpPr>
        <p:spPr>
          <a:xfrm>
            <a:off x="56388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6" name="TextBox 165"/>
          <p:cNvSpPr txBox="1"/>
          <p:nvPr/>
        </p:nvSpPr>
        <p:spPr>
          <a:xfrm>
            <a:off x="6553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7" name="TextBox 166"/>
          <p:cNvSpPr txBox="1"/>
          <p:nvPr/>
        </p:nvSpPr>
        <p:spPr>
          <a:xfrm>
            <a:off x="35814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8" name="TextBox 167"/>
          <p:cNvSpPr txBox="1"/>
          <p:nvPr/>
        </p:nvSpPr>
        <p:spPr>
          <a:xfrm>
            <a:off x="2743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9" name="TextBox 168"/>
          <p:cNvSpPr txBox="1"/>
          <p:nvPr/>
        </p:nvSpPr>
        <p:spPr>
          <a:xfrm>
            <a:off x="1676400" y="5956757"/>
            <a:ext cx="152400" cy="523220"/>
          </a:xfrm>
          <a:prstGeom prst="rect">
            <a:avLst/>
          </a:prstGeom>
          <a:noFill/>
          <a:ln>
            <a:noFill/>
          </a:ln>
        </p:spPr>
        <p:txBody>
          <a:bodyPr wrap="square" lIns="0" t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70" name="TextBox 169"/>
          <p:cNvSpPr txBox="1"/>
          <p:nvPr/>
        </p:nvSpPr>
        <p:spPr>
          <a:xfrm>
            <a:off x="4648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71" name="TextBox 170"/>
          <p:cNvSpPr txBox="1"/>
          <p:nvPr/>
        </p:nvSpPr>
        <p:spPr>
          <a:xfrm>
            <a:off x="7315200" y="59465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smtClean="0"/>
              <a:t>-</a:t>
            </a:r>
            <a:endParaRPr lang="en-US" dirty="0"/>
          </a:p>
        </p:txBody>
      </p:sp>
      <p:sp>
        <p:nvSpPr>
          <p:cNvPr id="172" name="TextBox 171"/>
          <p:cNvSpPr txBox="1"/>
          <p:nvPr/>
        </p:nvSpPr>
        <p:spPr>
          <a:xfrm>
            <a:off x="8077200" y="59465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83" name="Text Box 2"/>
          <p:cNvSpPr txBox="1">
            <a:spLocks noChangeArrowheads="1"/>
          </p:cNvSpPr>
          <p:nvPr/>
        </p:nvSpPr>
        <p:spPr bwMode="auto">
          <a:xfrm>
            <a:off x="533400" y="381000"/>
            <a:ext cx="8229600" cy="76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defPPr>
              <a:defRPr lang="en-US"/>
            </a:defPPr>
            <a:lvl1pPr algn="l">
              <a:lnSpc>
                <a:spcPct val="115000"/>
              </a:lnSpc>
              <a:spcBef>
                <a:spcPct val="50000"/>
              </a:spcBef>
              <a:buClrTx/>
              <a:buSzTx/>
              <a:buFontTx/>
              <a:buNone/>
              <a:defRPr sz="1900" b="1">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r>
              <a:rPr lang="en-US" dirty="0"/>
              <a:t>TRANSACTION 2. PURCHASE OF EQUIPMENT FOR CASH </a:t>
            </a:r>
            <a:r>
              <a:rPr lang="en-US" dirty="0" smtClean="0"/>
              <a:t> </a:t>
            </a:r>
            <a:r>
              <a:rPr lang="en-US" b="0" dirty="0" smtClean="0"/>
              <a:t>Softbyte </a:t>
            </a:r>
            <a:r>
              <a:rPr lang="en-US" b="0" dirty="0"/>
              <a:t>Inc. </a:t>
            </a:r>
            <a:r>
              <a:rPr lang="en-US" b="0" dirty="0" smtClean="0"/>
              <a:t>purchases computer </a:t>
            </a:r>
            <a:r>
              <a:rPr lang="en-US" b="0" dirty="0"/>
              <a:t>equipment for </a:t>
            </a:r>
            <a:r>
              <a:rPr lang="en-US" dirty="0"/>
              <a:t>$7,000 cash</a:t>
            </a:r>
            <a:r>
              <a:rPr lang="en-US" b="0" dirty="0"/>
              <a:t>.</a:t>
            </a:r>
            <a:endParaRPr lang="en-US" altLang="en-US" b="0" dirty="0"/>
          </a:p>
        </p:txBody>
      </p:sp>
      <p:sp>
        <p:nvSpPr>
          <p:cNvPr id="2" name="Rectangle 1"/>
          <p:cNvSpPr/>
          <p:nvPr/>
        </p:nvSpPr>
        <p:spPr bwMode="auto">
          <a:xfrm>
            <a:off x="381000" y="3087553"/>
            <a:ext cx="8610600" cy="3008447"/>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5" name="Rectangle 84"/>
          <p:cNvSpPr/>
          <p:nvPr/>
        </p:nvSpPr>
        <p:spPr bwMode="auto">
          <a:xfrm>
            <a:off x="762000" y="6025754"/>
            <a:ext cx="8229600" cy="527446"/>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6" name="Rectangle 84"/>
          <p:cNvSpPr>
            <a:spLocks noChangeArrowheads="1"/>
          </p:cNvSpPr>
          <p:nvPr/>
        </p:nvSpPr>
        <p:spPr bwMode="auto">
          <a:xfrm>
            <a:off x="7620000" y="1219200"/>
            <a:ext cx="1295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0"/>
              </a:spcBef>
              <a:buClrTx/>
              <a:buSzTx/>
              <a:buFontTx/>
              <a:buNone/>
            </a:pPr>
            <a:r>
              <a:rPr lang="en-US" altLang="en-US" sz="1200" dirty="0" smtClean="0">
                <a:solidFill>
                  <a:schemeClr val="tx1"/>
                </a:solidFill>
                <a:latin typeface="Liberation Sans" panose="020B0604020202020204" pitchFamily="34" charset="0"/>
              </a:rPr>
              <a:t>Illustration 1-8</a:t>
            </a:r>
            <a:endParaRPr lang="en-US" altLang="en-US" sz="1200" b="0" dirty="0">
              <a:solidFill>
                <a:schemeClr val="tx1"/>
              </a:solidFill>
              <a:latin typeface="Liberation Sans" panose="020B0604020202020204" pitchFamily="34" charset="0"/>
            </a:endParaRPr>
          </a:p>
        </p:txBody>
      </p:sp>
      <p:sp>
        <p:nvSpPr>
          <p:cNvPr id="87"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4 </a:t>
            </a:r>
            <a:endParaRPr lang="en-US" altLang="en-US" sz="1600" i="1" dirty="0">
              <a:latin typeface="Liberation Sans" panose="020B0604020202020204" pitchFamily="34" charset="0"/>
            </a:endParaRPr>
          </a:p>
        </p:txBody>
      </p:sp>
      <p:sp>
        <p:nvSpPr>
          <p:cNvPr id="88" name="TextBox 87"/>
          <p:cNvSpPr txBox="1"/>
          <p:nvPr/>
        </p:nvSpPr>
        <p:spPr>
          <a:xfrm>
            <a:off x="5638800" y="1905000"/>
            <a:ext cx="9144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Owner's Capital</a:t>
            </a:r>
            <a:endParaRPr lang="en-US" dirty="0"/>
          </a:p>
        </p:txBody>
      </p:sp>
      <p:sp>
        <p:nvSpPr>
          <p:cNvPr id="89" name="TextBox 88"/>
          <p:cNvSpPr txBox="1"/>
          <p:nvPr/>
        </p:nvSpPr>
        <p:spPr>
          <a:xfrm>
            <a:off x="6553200" y="1905000"/>
            <a:ext cx="9144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Owner's Drawings</a:t>
            </a:r>
            <a:endParaRPr lang="en-US" dirty="0"/>
          </a:p>
        </p:txBody>
      </p:sp>
      <p:sp>
        <p:nvSpPr>
          <p:cNvPr id="90" name="TextBox 89"/>
          <p:cNvSpPr txBox="1"/>
          <p:nvPr/>
        </p:nvSpPr>
        <p:spPr>
          <a:xfrm>
            <a:off x="7467600" y="1905000"/>
            <a:ext cx="609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Rev.</a:t>
            </a:r>
            <a:endParaRPr lang="en-US" dirty="0"/>
          </a:p>
        </p:txBody>
      </p:sp>
      <p:sp>
        <p:nvSpPr>
          <p:cNvPr id="91" name="TextBox 90"/>
          <p:cNvSpPr txBox="1"/>
          <p:nvPr/>
        </p:nvSpPr>
        <p:spPr>
          <a:xfrm>
            <a:off x="8153400" y="1905000"/>
            <a:ext cx="609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Exp.</a:t>
            </a:r>
            <a:endParaRPr lang="en-US" dirty="0"/>
          </a:p>
        </p:txBody>
      </p:sp>
      <p:sp>
        <p:nvSpPr>
          <p:cNvPr id="92" name="TextBox 91"/>
          <p:cNvSpPr txBox="1"/>
          <p:nvPr/>
        </p:nvSpPr>
        <p:spPr>
          <a:xfrm>
            <a:off x="73914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93" name="TextBox 92"/>
          <p:cNvSpPr txBox="1"/>
          <p:nvPr/>
        </p:nvSpPr>
        <p:spPr>
          <a:xfrm>
            <a:off x="80772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Tree>
    <p:extLst>
      <p:ext uri="{BB962C8B-B14F-4D97-AF65-F5344CB8AC3E}">
        <p14:creationId xmlns:p14="http://schemas.microsoft.com/office/powerpoint/2010/main" val="40934551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ext Box 10"/>
          <p:cNvSpPr txBox="1">
            <a:spLocks noChangeArrowheads="1"/>
          </p:cNvSpPr>
          <p:nvPr/>
        </p:nvSpPr>
        <p:spPr bwMode="auto">
          <a:xfrm>
            <a:off x="381000" y="51083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8</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-250				-250</a:t>
            </a:r>
            <a:endParaRPr lang="en-US" altLang="en-US" sz="1400" b="1" dirty="0">
              <a:latin typeface="Liberation Sans" panose="020B0604020202020204" pitchFamily="34" charset="0"/>
            </a:endParaRPr>
          </a:p>
        </p:txBody>
      </p:sp>
      <p:sp>
        <p:nvSpPr>
          <p:cNvPr id="132" name="Text Box 10"/>
          <p:cNvSpPr txBox="1">
            <a:spLocks noChangeArrowheads="1"/>
          </p:cNvSpPr>
          <p:nvPr/>
        </p:nvSpPr>
        <p:spPr bwMode="auto">
          <a:xfrm>
            <a:off x="381000" y="54131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9</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+600	-600</a:t>
            </a:r>
            <a:endParaRPr lang="en-US" altLang="en-US" sz="1400" b="1" dirty="0">
              <a:latin typeface="Liberation Sans" panose="020B0604020202020204" pitchFamily="34" charset="0"/>
            </a:endParaRPr>
          </a:p>
        </p:txBody>
      </p:sp>
      <p:sp>
        <p:nvSpPr>
          <p:cNvPr id="134" name="Text Box 10"/>
          <p:cNvSpPr txBox="1">
            <a:spLocks noChangeArrowheads="1"/>
          </p:cNvSpPr>
          <p:nvPr/>
        </p:nvSpPr>
        <p:spPr bwMode="auto">
          <a:xfrm>
            <a:off x="381000" y="57179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10.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-1,300								-1,300</a:t>
            </a:r>
            <a:endParaRPr lang="en-US" altLang="en-US" sz="1400" b="1" dirty="0">
              <a:latin typeface="Liberation Sans" panose="020B0604020202020204" pitchFamily="34" charset="0"/>
            </a:endParaRPr>
          </a:p>
        </p:txBody>
      </p:sp>
      <p:sp>
        <p:nvSpPr>
          <p:cNvPr id="102" name="Text Box 10"/>
          <p:cNvSpPr txBox="1">
            <a:spLocks noChangeArrowheads="1"/>
          </p:cNvSpPr>
          <p:nvPr/>
        </p:nvSpPr>
        <p:spPr bwMode="auto">
          <a:xfrm>
            <a:off x="381000" y="3657600"/>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5.</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a:t>
            </a:r>
            <a:endParaRPr lang="en-US" altLang="en-US" sz="1400" b="1" dirty="0">
              <a:latin typeface="Liberation Sans" panose="020B0604020202020204" pitchFamily="34" charset="0"/>
            </a:endParaRPr>
          </a:p>
        </p:txBody>
      </p:sp>
      <p:sp>
        <p:nvSpPr>
          <p:cNvPr id="113" name="Text Box 10"/>
          <p:cNvSpPr txBox="1">
            <a:spLocks noChangeArrowheads="1"/>
          </p:cNvSpPr>
          <p:nvPr/>
        </p:nvSpPr>
        <p:spPr bwMode="auto">
          <a:xfrm>
            <a:off x="381000" y="33528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6796088" algn="r"/>
              </a:tabLst>
            </a:pPr>
            <a:r>
              <a:rPr lang="en-US" altLang="en-US" sz="1400" b="1" dirty="0" smtClean="0">
                <a:latin typeface="Liberation Sans" panose="020B0604020202020204" pitchFamily="34" charset="0"/>
              </a:rPr>
              <a:t>	4.</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+1,200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1,200</a:t>
            </a:r>
            <a:endParaRPr lang="en-US" altLang="en-US" sz="1400" b="1" dirty="0">
              <a:latin typeface="Liberation Sans" panose="020B0604020202020204" pitchFamily="34" charset="0"/>
            </a:endParaRPr>
          </a:p>
        </p:txBody>
      </p:sp>
      <p:sp>
        <p:nvSpPr>
          <p:cNvPr id="124" name="Text Box 10"/>
          <p:cNvSpPr txBox="1">
            <a:spLocks noChangeArrowheads="1"/>
          </p:cNvSpPr>
          <p:nvPr/>
        </p:nvSpPr>
        <p:spPr bwMode="auto">
          <a:xfrm>
            <a:off x="381000" y="4267200"/>
            <a:ext cx="8610600" cy="81560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3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7.</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-1,700							-600</a:t>
            </a:r>
          </a:p>
          <a:p>
            <a:pPr>
              <a:spcBef>
                <a:spcPts val="3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-900</a:t>
            </a:r>
          </a:p>
          <a:p>
            <a:pPr>
              <a:spcBef>
                <a:spcPts val="3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-200</a:t>
            </a:r>
            <a:endParaRPr lang="en-US" altLang="en-US" sz="1400" b="1" dirty="0">
              <a:latin typeface="Liberation Sans" panose="020B0604020202020204" pitchFamily="34" charset="0"/>
            </a:endParaRPr>
          </a:p>
        </p:txBody>
      </p:sp>
      <p:sp>
        <p:nvSpPr>
          <p:cNvPr id="24" name="TextBox 23"/>
          <p:cNvSpPr txBox="1"/>
          <p:nvPr/>
        </p:nvSpPr>
        <p:spPr>
          <a:xfrm>
            <a:off x="228600" y="19050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dirty="0"/>
              <a:t>Trans-</a:t>
            </a:r>
          </a:p>
          <a:p>
            <a:r>
              <a:rPr lang="en-US" dirty="0"/>
              <a:t>action</a:t>
            </a:r>
          </a:p>
        </p:txBody>
      </p:sp>
      <p:sp>
        <p:nvSpPr>
          <p:cNvPr id="26" name="TextBox 25"/>
          <p:cNvSpPr txBox="1"/>
          <p:nvPr/>
        </p:nvSpPr>
        <p:spPr>
          <a:xfrm>
            <a:off x="914400" y="19050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300" dirty="0" smtClean="0"/>
              <a:t>Cash   </a:t>
            </a:r>
            <a:endParaRPr lang="en-US" sz="1300" dirty="0"/>
          </a:p>
        </p:txBody>
      </p:sp>
      <p:sp>
        <p:nvSpPr>
          <p:cNvPr id="27" name="TextBox 26"/>
          <p:cNvSpPr txBox="1"/>
          <p:nvPr/>
        </p:nvSpPr>
        <p:spPr>
          <a:xfrm>
            <a:off x="1752600" y="1905000"/>
            <a:ext cx="914400" cy="523220"/>
          </a:xfrm>
          <a:prstGeom prst="rect">
            <a:avLst/>
          </a:prstGeom>
          <a:noFill/>
          <a:ln>
            <a:noFill/>
          </a:ln>
        </p:spPr>
        <p:txBody>
          <a:bodyPr wrap="square" lIns="0" rIns="0" rtlCol="0" anchor="ctr" anchorCtr="0">
            <a:noAutofit/>
          </a:bodyPr>
          <a:lstStyle>
            <a:defPPr>
              <a:defRPr lang="en-US"/>
            </a:defPPr>
            <a:lvl1pPr>
              <a:defRPr sz="1200" b="1">
                <a:latin typeface="Liberation Sans" panose="020B0604020202020204" pitchFamily="34" charset="0"/>
              </a:defRPr>
            </a:lvl1pPr>
          </a:lstStyle>
          <a:p>
            <a:r>
              <a:rPr lang="en-US" dirty="0"/>
              <a:t>Accounts</a:t>
            </a:r>
          </a:p>
          <a:p>
            <a:r>
              <a:rPr lang="en-US" dirty="0"/>
              <a:t>Receivable</a:t>
            </a:r>
          </a:p>
        </p:txBody>
      </p:sp>
      <p:sp>
        <p:nvSpPr>
          <p:cNvPr id="28" name="TextBox 27"/>
          <p:cNvSpPr txBox="1"/>
          <p:nvPr/>
        </p:nvSpPr>
        <p:spPr>
          <a:xfrm>
            <a:off x="2857500" y="1905000"/>
            <a:ext cx="800100" cy="523220"/>
          </a:xfrm>
          <a:prstGeom prst="rect">
            <a:avLst/>
          </a:prstGeom>
          <a:noFill/>
          <a:ln>
            <a:noFill/>
          </a:ln>
        </p:spPr>
        <p:txBody>
          <a:bodyPr wrap="square" lIns="0" rtlCol="0" anchor="ctr" anchorCtr="0">
            <a:noAutofit/>
          </a:bodyPr>
          <a:lstStyle>
            <a:defPPr>
              <a:defRPr lang="en-US"/>
            </a:defPPr>
            <a:lvl1pPr>
              <a:defRPr sz="1400" b="1">
                <a:latin typeface="Liberation Sans" panose="020B0604020202020204" pitchFamily="34" charset="0"/>
              </a:defRPr>
            </a:lvl1pPr>
          </a:lstStyle>
          <a:p>
            <a:r>
              <a:rPr lang="en-US" sz="1200" dirty="0" smtClean="0"/>
              <a:t>Supplies</a:t>
            </a:r>
            <a:endParaRPr lang="en-US" sz="1200" dirty="0"/>
          </a:p>
        </p:txBody>
      </p:sp>
      <p:sp>
        <p:nvSpPr>
          <p:cNvPr id="29" name="TextBox 28"/>
          <p:cNvSpPr txBox="1"/>
          <p:nvPr/>
        </p:nvSpPr>
        <p:spPr>
          <a:xfrm>
            <a:off x="3657600" y="1905000"/>
            <a:ext cx="9906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Equipment</a:t>
            </a:r>
            <a:endParaRPr lang="en-US" sz="1200" dirty="0"/>
          </a:p>
        </p:txBody>
      </p:sp>
      <p:sp>
        <p:nvSpPr>
          <p:cNvPr id="30" name="TextBox 29"/>
          <p:cNvSpPr txBox="1"/>
          <p:nvPr/>
        </p:nvSpPr>
        <p:spPr>
          <a:xfrm>
            <a:off x="4648200" y="1905000"/>
            <a:ext cx="990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pPr>
              <a:spcBef>
                <a:spcPts val="0"/>
              </a:spcBef>
            </a:pPr>
            <a:r>
              <a:rPr lang="en-US" dirty="0"/>
              <a:t>Accounts</a:t>
            </a:r>
          </a:p>
          <a:p>
            <a:pPr>
              <a:spcBef>
                <a:spcPts val="0"/>
              </a:spcBef>
            </a:pPr>
            <a:r>
              <a:rPr lang="en-US" dirty="0"/>
              <a:t>Payable</a:t>
            </a:r>
          </a:p>
        </p:txBody>
      </p:sp>
      <p:cxnSp>
        <p:nvCxnSpPr>
          <p:cNvPr id="11" name="Straight Connector 10"/>
          <p:cNvCxnSpPr/>
          <p:nvPr/>
        </p:nvCxnSpPr>
        <p:spPr bwMode="auto">
          <a:xfrm>
            <a:off x="978408" y="2438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 name="Rectangle 11"/>
          <p:cNvSpPr/>
          <p:nvPr/>
        </p:nvSpPr>
        <p:spPr bwMode="auto">
          <a:xfrm>
            <a:off x="16764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7" name="Rectangle 46"/>
          <p:cNvSpPr/>
          <p:nvPr/>
        </p:nvSpPr>
        <p:spPr bwMode="auto">
          <a:xfrm>
            <a:off x="2743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8" name="Rectangle 47"/>
          <p:cNvSpPr/>
          <p:nvPr/>
        </p:nvSpPr>
        <p:spPr bwMode="auto">
          <a:xfrm>
            <a:off x="35814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9" name="Rectangle 48"/>
          <p:cNvSpPr/>
          <p:nvPr/>
        </p:nvSpPr>
        <p:spPr bwMode="auto">
          <a:xfrm>
            <a:off x="4648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0" name="Rectangle 49"/>
          <p:cNvSpPr/>
          <p:nvPr/>
        </p:nvSpPr>
        <p:spPr bwMode="auto">
          <a:xfrm>
            <a:off x="56388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1" name="Rectangle 50"/>
          <p:cNvSpPr/>
          <p:nvPr/>
        </p:nvSpPr>
        <p:spPr bwMode="auto">
          <a:xfrm>
            <a:off x="6553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2" name="Rectangle 51"/>
          <p:cNvSpPr/>
          <p:nvPr/>
        </p:nvSpPr>
        <p:spPr bwMode="auto">
          <a:xfrm>
            <a:off x="7315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3" name="Rectangle 52"/>
          <p:cNvSpPr/>
          <p:nvPr/>
        </p:nvSpPr>
        <p:spPr bwMode="auto">
          <a:xfrm>
            <a:off x="8077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4" name="TextBox 53"/>
          <p:cNvSpPr txBox="1"/>
          <p:nvPr/>
        </p:nvSpPr>
        <p:spPr>
          <a:xfrm>
            <a:off x="914399" y="1600200"/>
            <a:ext cx="7924801" cy="26161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pPr algn="l">
              <a:tabLst>
                <a:tab pos="1651000" algn="ctr"/>
                <a:tab pos="4121150" algn="ctr"/>
                <a:tab pos="6223000" algn="ctr"/>
              </a:tabLst>
            </a:pPr>
            <a:r>
              <a:rPr lang="en-US" sz="1400" dirty="0" smtClean="0"/>
              <a:t>	Assets	= Liabilities +	Owner's Equity</a:t>
            </a:r>
            <a:endParaRPr lang="en-US" sz="1400" dirty="0"/>
          </a:p>
        </p:txBody>
      </p:sp>
      <p:cxnSp>
        <p:nvCxnSpPr>
          <p:cNvPr id="55" name="Straight Connector 54"/>
          <p:cNvCxnSpPr/>
          <p:nvPr/>
        </p:nvCxnSpPr>
        <p:spPr bwMode="auto">
          <a:xfrm>
            <a:off x="990600" y="19050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56" name="TextBox 55"/>
          <p:cNvSpPr txBox="1"/>
          <p:nvPr/>
        </p:nvSpPr>
        <p:spPr>
          <a:xfrm>
            <a:off x="55626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7" name="TextBox 56"/>
          <p:cNvSpPr txBox="1"/>
          <p:nvPr/>
        </p:nvSpPr>
        <p:spPr>
          <a:xfrm>
            <a:off x="6477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8" name="TextBox 57"/>
          <p:cNvSpPr txBox="1"/>
          <p:nvPr/>
        </p:nvSpPr>
        <p:spPr>
          <a:xfrm>
            <a:off x="35814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9" name="TextBox 58"/>
          <p:cNvSpPr txBox="1"/>
          <p:nvPr/>
        </p:nvSpPr>
        <p:spPr>
          <a:xfrm>
            <a:off x="2667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0" name="TextBox 59"/>
          <p:cNvSpPr txBox="1"/>
          <p:nvPr/>
        </p:nvSpPr>
        <p:spPr>
          <a:xfrm>
            <a:off x="16002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1" name="TextBox 60"/>
          <p:cNvSpPr txBox="1"/>
          <p:nvPr/>
        </p:nvSpPr>
        <p:spPr>
          <a:xfrm>
            <a:off x="4572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10" name="Text Box 10"/>
          <p:cNvSpPr txBox="1">
            <a:spLocks noChangeArrowheads="1"/>
          </p:cNvSpPr>
          <p:nvPr/>
        </p:nvSpPr>
        <p:spPr bwMode="auto">
          <a:xfrm>
            <a:off x="381000" y="2484567"/>
            <a:ext cx="8458201" cy="261610"/>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146175" algn="r"/>
                <a:tab pos="6005513" algn="r"/>
              </a:tabLst>
            </a:pPr>
            <a:r>
              <a:rPr lang="en-US" altLang="en-US" sz="1400" b="1" dirty="0" smtClean="0">
                <a:latin typeface="Liberation Sans" panose="020B0604020202020204" pitchFamily="34" charset="0"/>
              </a:rPr>
              <a:t>	1.</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endParaRPr lang="en-US" altLang="en-US" sz="1400" b="1" dirty="0">
              <a:latin typeface="Liberation Sans" panose="020B0604020202020204" pitchFamily="34" charset="0"/>
            </a:endParaRPr>
          </a:p>
        </p:txBody>
      </p:sp>
      <p:sp>
        <p:nvSpPr>
          <p:cNvPr id="111" name="Text Box 10"/>
          <p:cNvSpPr txBox="1">
            <a:spLocks noChangeArrowheads="1"/>
          </p:cNvSpPr>
          <p:nvPr/>
        </p:nvSpPr>
        <p:spPr bwMode="auto">
          <a:xfrm>
            <a:off x="381000" y="2746177"/>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3998913" algn="r"/>
              </a:tabLst>
            </a:pPr>
            <a:r>
              <a:rPr lang="en-US" altLang="en-US" sz="1400" b="1" dirty="0" smtClean="0">
                <a:latin typeface="Liberation Sans" panose="020B0604020202020204" pitchFamily="34" charset="0"/>
              </a:rPr>
              <a:t>	2.</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endParaRPr lang="en-US" altLang="en-US" sz="1400" b="1" dirty="0">
              <a:latin typeface="Liberation Sans" panose="020B0604020202020204" pitchFamily="34" charset="0"/>
            </a:endParaRPr>
          </a:p>
        </p:txBody>
      </p:sp>
      <p:cxnSp>
        <p:nvCxnSpPr>
          <p:cNvPr id="104" name="Straight Connector 103"/>
          <p:cNvCxnSpPr/>
          <p:nvPr/>
        </p:nvCxnSpPr>
        <p:spPr bwMode="auto">
          <a:xfrm>
            <a:off x="990600" y="2746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6" name="Straight Connector 105"/>
          <p:cNvCxnSpPr/>
          <p:nvPr/>
        </p:nvCxnSpPr>
        <p:spPr bwMode="auto">
          <a:xfrm>
            <a:off x="990600" y="3050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9" name="Straight Connector 108"/>
          <p:cNvCxnSpPr/>
          <p:nvPr/>
        </p:nvCxnSpPr>
        <p:spPr bwMode="auto">
          <a:xfrm>
            <a:off x="990600" y="3355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4" name="Straight Connector 113"/>
          <p:cNvCxnSpPr/>
          <p:nvPr/>
        </p:nvCxnSpPr>
        <p:spPr bwMode="auto">
          <a:xfrm>
            <a:off x="990600" y="36605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5" name="Straight Connector 114"/>
          <p:cNvCxnSpPr/>
          <p:nvPr/>
        </p:nvCxnSpPr>
        <p:spPr bwMode="auto">
          <a:xfrm>
            <a:off x="990600" y="39653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6" name="Straight Connector 115"/>
          <p:cNvCxnSpPr/>
          <p:nvPr/>
        </p:nvCxnSpPr>
        <p:spPr bwMode="auto">
          <a:xfrm>
            <a:off x="990600" y="4270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12" name="Text Box 10"/>
          <p:cNvSpPr txBox="1">
            <a:spLocks noChangeArrowheads="1"/>
          </p:cNvSpPr>
          <p:nvPr/>
        </p:nvSpPr>
        <p:spPr bwMode="auto">
          <a:xfrm>
            <a:off x="381000" y="30480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3030538" algn="r"/>
                <a:tab pos="5035550" algn="r"/>
              </a:tabLst>
            </a:pPr>
            <a:r>
              <a:rPr lang="en-US" altLang="en-US" sz="1400" b="1" dirty="0" smtClean="0">
                <a:latin typeface="Liberation Sans" panose="020B0604020202020204" pitchFamily="34" charset="0"/>
              </a:rPr>
              <a:t>	3.</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endParaRPr lang="en-US" altLang="en-US" sz="1400" b="1" dirty="0">
              <a:latin typeface="Liberation Sans" panose="020B0604020202020204" pitchFamily="34" charset="0"/>
            </a:endParaRPr>
          </a:p>
        </p:txBody>
      </p:sp>
      <p:sp>
        <p:nvSpPr>
          <p:cNvPr id="125" name="Text Box 10"/>
          <p:cNvSpPr txBox="1">
            <a:spLocks noChangeArrowheads="1"/>
          </p:cNvSpPr>
          <p:nvPr/>
        </p:nvSpPr>
        <p:spPr bwMode="auto">
          <a:xfrm>
            <a:off x="381000" y="3962400"/>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6.</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	+2,000					+3,500</a:t>
            </a:r>
            <a:endParaRPr lang="en-US" altLang="en-US" sz="1400" b="1" dirty="0">
              <a:latin typeface="Liberation Sans" panose="020B0604020202020204" pitchFamily="34" charset="0"/>
            </a:endParaRPr>
          </a:p>
        </p:txBody>
      </p:sp>
      <p:cxnSp>
        <p:nvCxnSpPr>
          <p:cNvPr id="128" name="Straight Connector 127"/>
          <p:cNvCxnSpPr/>
          <p:nvPr/>
        </p:nvCxnSpPr>
        <p:spPr bwMode="auto">
          <a:xfrm>
            <a:off x="990600" y="51113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29" name="Straight Connector 128"/>
          <p:cNvCxnSpPr/>
          <p:nvPr/>
        </p:nvCxnSpPr>
        <p:spPr bwMode="auto">
          <a:xfrm>
            <a:off x="990600" y="54161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0" name="Straight Connector 129"/>
          <p:cNvCxnSpPr/>
          <p:nvPr/>
        </p:nvCxnSpPr>
        <p:spPr bwMode="auto">
          <a:xfrm>
            <a:off x="990600" y="57209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7" name="Straight Connector 136"/>
          <p:cNvCxnSpPr/>
          <p:nvPr/>
        </p:nvCxnSpPr>
        <p:spPr bwMode="auto">
          <a:xfrm>
            <a:off x="990600" y="6022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38" name="Rectangle 137"/>
          <p:cNvSpPr/>
          <p:nvPr/>
        </p:nvSpPr>
        <p:spPr bwMode="auto">
          <a:xfrm>
            <a:off x="16885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9" name="Rectangle 138"/>
          <p:cNvSpPr/>
          <p:nvPr/>
        </p:nvSpPr>
        <p:spPr bwMode="auto">
          <a:xfrm>
            <a:off x="2755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0" name="Rectangle 139"/>
          <p:cNvSpPr/>
          <p:nvPr/>
        </p:nvSpPr>
        <p:spPr bwMode="auto">
          <a:xfrm>
            <a:off x="35935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1" name="Rectangle 140"/>
          <p:cNvSpPr/>
          <p:nvPr/>
        </p:nvSpPr>
        <p:spPr bwMode="auto">
          <a:xfrm>
            <a:off x="4660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2" name="Rectangle 141"/>
          <p:cNvSpPr/>
          <p:nvPr/>
        </p:nvSpPr>
        <p:spPr bwMode="auto">
          <a:xfrm>
            <a:off x="56509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3" name="Rectangle 142"/>
          <p:cNvSpPr/>
          <p:nvPr/>
        </p:nvSpPr>
        <p:spPr bwMode="auto">
          <a:xfrm>
            <a:off x="6565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4" name="Rectangle 143"/>
          <p:cNvSpPr/>
          <p:nvPr/>
        </p:nvSpPr>
        <p:spPr bwMode="auto">
          <a:xfrm>
            <a:off x="7327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5" name="Rectangle 144"/>
          <p:cNvSpPr/>
          <p:nvPr/>
        </p:nvSpPr>
        <p:spPr bwMode="auto">
          <a:xfrm>
            <a:off x="8089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46" name="Straight Connector 145"/>
          <p:cNvCxnSpPr/>
          <p:nvPr/>
        </p:nvCxnSpPr>
        <p:spPr bwMode="auto">
          <a:xfrm>
            <a:off x="990600" y="6403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47" name="Rectangle 146"/>
          <p:cNvSpPr/>
          <p:nvPr/>
        </p:nvSpPr>
        <p:spPr bwMode="auto">
          <a:xfrm>
            <a:off x="16885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8" name="Rectangle 147"/>
          <p:cNvSpPr/>
          <p:nvPr/>
        </p:nvSpPr>
        <p:spPr bwMode="auto">
          <a:xfrm>
            <a:off x="2755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9" name="Rectangle 148"/>
          <p:cNvSpPr/>
          <p:nvPr/>
        </p:nvSpPr>
        <p:spPr bwMode="auto">
          <a:xfrm>
            <a:off x="35935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0" name="Rectangle 149"/>
          <p:cNvSpPr/>
          <p:nvPr/>
        </p:nvSpPr>
        <p:spPr bwMode="auto">
          <a:xfrm>
            <a:off x="4660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1" name="Rectangle 150"/>
          <p:cNvSpPr/>
          <p:nvPr/>
        </p:nvSpPr>
        <p:spPr bwMode="auto">
          <a:xfrm>
            <a:off x="56509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2" name="Rectangle 151"/>
          <p:cNvSpPr/>
          <p:nvPr/>
        </p:nvSpPr>
        <p:spPr bwMode="auto">
          <a:xfrm>
            <a:off x="6565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3" name="Rectangle 152"/>
          <p:cNvSpPr/>
          <p:nvPr/>
        </p:nvSpPr>
        <p:spPr bwMode="auto">
          <a:xfrm>
            <a:off x="7327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4" name="Rectangle 153"/>
          <p:cNvSpPr/>
          <p:nvPr/>
        </p:nvSpPr>
        <p:spPr bwMode="auto">
          <a:xfrm>
            <a:off x="8089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55" name="Straight Connector 154"/>
          <p:cNvCxnSpPr/>
          <p:nvPr/>
        </p:nvCxnSpPr>
        <p:spPr bwMode="auto">
          <a:xfrm>
            <a:off x="990600" y="6479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56" name="Rectangle 155"/>
          <p:cNvSpPr/>
          <p:nvPr/>
        </p:nvSpPr>
        <p:spPr bwMode="auto">
          <a:xfrm>
            <a:off x="16885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7" name="Rectangle 156"/>
          <p:cNvSpPr/>
          <p:nvPr/>
        </p:nvSpPr>
        <p:spPr bwMode="auto">
          <a:xfrm>
            <a:off x="2755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8" name="Rectangle 157"/>
          <p:cNvSpPr/>
          <p:nvPr/>
        </p:nvSpPr>
        <p:spPr bwMode="auto">
          <a:xfrm>
            <a:off x="35935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9" name="Rectangle 158"/>
          <p:cNvSpPr/>
          <p:nvPr/>
        </p:nvSpPr>
        <p:spPr bwMode="auto">
          <a:xfrm>
            <a:off x="4660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0" name="Rectangle 159"/>
          <p:cNvSpPr/>
          <p:nvPr/>
        </p:nvSpPr>
        <p:spPr bwMode="auto">
          <a:xfrm>
            <a:off x="56509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1" name="Rectangle 160"/>
          <p:cNvSpPr/>
          <p:nvPr/>
        </p:nvSpPr>
        <p:spPr bwMode="auto">
          <a:xfrm>
            <a:off x="6565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2" name="Rectangle 161"/>
          <p:cNvSpPr/>
          <p:nvPr/>
        </p:nvSpPr>
        <p:spPr bwMode="auto">
          <a:xfrm>
            <a:off x="7327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3" name="Rectangle 162"/>
          <p:cNvSpPr/>
          <p:nvPr/>
        </p:nvSpPr>
        <p:spPr bwMode="auto">
          <a:xfrm>
            <a:off x="8089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4" name="Text Box 10"/>
          <p:cNvSpPr txBox="1">
            <a:spLocks noChangeArrowheads="1"/>
          </p:cNvSpPr>
          <p:nvPr/>
        </p:nvSpPr>
        <p:spPr bwMode="auto">
          <a:xfrm>
            <a:off x="381000" y="6062401"/>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$8,050	$1,400	$1,600	$7,000	$1,600	$15,000	$4,700	$1,950	$1,300</a:t>
            </a:r>
            <a:endParaRPr lang="en-US" altLang="en-US" sz="1400" b="1" dirty="0">
              <a:latin typeface="Liberation Sans" panose="020B0604020202020204" pitchFamily="34" charset="0"/>
            </a:endParaRPr>
          </a:p>
        </p:txBody>
      </p:sp>
      <p:sp>
        <p:nvSpPr>
          <p:cNvPr id="165" name="TextBox 164"/>
          <p:cNvSpPr txBox="1"/>
          <p:nvPr/>
        </p:nvSpPr>
        <p:spPr>
          <a:xfrm>
            <a:off x="56388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6" name="TextBox 165"/>
          <p:cNvSpPr txBox="1"/>
          <p:nvPr/>
        </p:nvSpPr>
        <p:spPr>
          <a:xfrm>
            <a:off x="6553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7" name="TextBox 166"/>
          <p:cNvSpPr txBox="1"/>
          <p:nvPr/>
        </p:nvSpPr>
        <p:spPr>
          <a:xfrm>
            <a:off x="35814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8" name="TextBox 167"/>
          <p:cNvSpPr txBox="1"/>
          <p:nvPr/>
        </p:nvSpPr>
        <p:spPr>
          <a:xfrm>
            <a:off x="2743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9" name="TextBox 168"/>
          <p:cNvSpPr txBox="1"/>
          <p:nvPr/>
        </p:nvSpPr>
        <p:spPr>
          <a:xfrm>
            <a:off x="1676400" y="5956757"/>
            <a:ext cx="152400" cy="523220"/>
          </a:xfrm>
          <a:prstGeom prst="rect">
            <a:avLst/>
          </a:prstGeom>
          <a:noFill/>
          <a:ln>
            <a:noFill/>
          </a:ln>
        </p:spPr>
        <p:txBody>
          <a:bodyPr wrap="square" lIns="0" t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70" name="TextBox 169"/>
          <p:cNvSpPr txBox="1"/>
          <p:nvPr/>
        </p:nvSpPr>
        <p:spPr>
          <a:xfrm>
            <a:off x="4648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71" name="TextBox 170"/>
          <p:cNvSpPr txBox="1"/>
          <p:nvPr/>
        </p:nvSpPr>
        <p:spPr>
          <a:xfrm>
            <a:off x="7315200" y="59465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smtClean="0"/>
              <a:t>-</a:t>
            </a:r>
            <a:endParaRPr lang="en-US" dirty="0"/>
          </a:p>
        </p:txBody>
      </p:sp>
      <p:sp>
        <p:nvSpPr>
          <p:cNvPr id="172" name="TextBox 171"/>
          <p:cNvSpPr txBox="1"/>
          <p:nvPr/>
        </p:nvSpPr>
        <p:spPr>
          <a:xfrm>
            <a:off x="8077200" y="59465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2" name="Rectangle 1"/>
          <p:cNvSpPr/>
          <p:nvPr/>
        </p:nvSpPr>
        <p:spPr bwMode="auto">
          <a:xfrm>
            <a:off x="381000" y="3431977"/>
            <a:ext cx="8610600" cy="2740223"/>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5" name="Rectangle 84"/>
          <p:cNvSpPr/>
          <p:nvPr/>
        </p:nvSpPr>
        <p:spPr bwMode="auto">
          <a:xfrm>
            <a:off x="762000" y="6025754"/>
            <a:ext cx="8229600" cy="527446"/>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6" name="Text Box 2"/>
          <p:cNvSpPr txBox="1">
            <a:spLocks noChangeArrowheads="1"/>
          </p:cNvSpPr>
          <p:nvPr/>
        </p:nvSpPr>
        <p:spPr bwMode="auto">
          <a:xfrm>
            <a:off x="533400" y="381000"/>
            <a:ext cx="8229600" cy="110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defPPr>
              <a:defRPr lang="en-US"/>
            </a:defPPr>
            <a:lvl1pPr algn="l">
              <a:lnSpc>
                <a:spcPct val="115000"/>
              </a:lnSpc>
              <a:spcBef>
                <a:spcPct val="50000"/>
              </a:spcBef>
              <a:buClrTx/>
              <a:buSzTx/>
              <a:buFontTx/>
              <a:buNone/>
              <a:defRPr sz="1900" b="1">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r>
              <a:rPr lang="en-US" dirty="0"/>
              <a:t>TRANSACTION 3. PURCHASE OF SUPPLIES ON CREDIT </a:t>
            </a:r>
            <a:r>
              <a:rPr lang="en-US" dirty="0" smtClean="0"/>
              <a:t> </a:t>
            </a:r>
            <a:r>
              <a:rPr lang="en-US" b="0" dirty="0" smtClean="0"/>
              <a:t>Softbyte </a:t>
            </a:r>
            <a:r>
              <a:rPr lang="en-US" b="0" dirty="0"/>
              <a:t>Inc. </a:t>
            </a:r>
            <a:r>
              <a:rPr lang="en-US" dirty="0"/>
              <a:t>purchases</a:t>
            </a:r>
            <a:r>
              <a:rPr lang="en-US" b="0" dirty="0"/>
              <a:t> </a:t>
            </a:r>
            <a:r>
              <a:rPr lang="en-US" dirty="0"/>
              <a:t>for</a:t>
            </a:r>
            <a:r>
              <a:rPr lang="en-US" b="0" dirty="0" smtClean="0"/>
              <a:t> </a:t>
            </a:r>
            <a:r>
              <a:rPr lang="en-US" dirty="0" smtClean="0"/>
              <a:t>$</a:t>
            </a:r>
            <a:r>
              <a:rPr lang="en-US" dirty="0"/>
              <a:t>1,600 </a:t>
            </a:r>
            <a:r>
              <a:rPr lang="en-US" b="0" dirty="0" smtClean="0"/>
              <a:t>headsets </a:t>
            </a:r>
            <a:r>
              <a:rPr lang="en-US" b="0" dirty="0"/>
              <a:t>and other </a:t>
            </a:r>
            <a:r>
              <a:rPr lang="en-US" b="0" dirty="0" smtClean="0"/>
              <a:t>accessories expected to </a:t>
            </a:r>
            <a:r>
              <a:rPr lang="en-US" b="0" dirty="0"/>
              <a:t>last several months. </a:t>
            </a:r>
            <a:r>
              <a:rPr lang="en-US" b="0" dirty="0" smtClean="0"/>
              <a:t>The supplier allows </a:t>
            </a:r>
            <a:r>
              <a:rPr lang="en-US" b="0" dirty="0"/>
              <a:t>Softbyte to pay this </a:t>
            </a:r>
            <a:r>
              <a:rPr lang="en-US" b="0" dirty="0" smtClean="0"/>
              <a:t>bill in </a:t>
            </a:r>
            <a:r>
              <a:rPr lang="en-US" b="0" dirty="0"/>
              <a:t>October.</a:t>
            </a:r>
            <a:endParaRPr lang="en-US" altLang="en-US" b="0" dirty="0"/>
          </a:p>
        </p:txBody>
      </p:sp>
      <p:sp>
        <p:nvSpPr>
          <p:cNvPr id="88" name="Rectangle 84"/>
          <p:cNvSpPr>
            <a:spLocks noChangeArrowheads="1"/>
          </p:cNvSpPr>
          <p:nvPr/>
        </p:nvSpPr>
        <p:spPr bwMode="auto">
          <a:xfrm>
            <a:off x="304800" y="1554162"/>
            <a:ext cx="1295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200" dirty="0" smtClean="0">
                <a:solidFill>
                  <a:schemeClr val="tx1"/>
                </a:solidFill>
                <a:latin typeface="Liberation Sans" panose="020B0604020202020204" pitchFamily="34" charset="0"/>
              </a:rPr>
              <a:t>Illustration 1-8</a:t>
            </a:r>
            <a:endParaRPr lang="en-US" altLang="en-US" sz="1200" b="0" dirty="0">
              <a:solidFill>
                <a:schemeClr val="tx1"/>
              </a:solidFill>
              <a:latin typeface="Liberation Sans" panose="020B0604020202020204" pitchFamily="34" charset="0"/>
            </a:endParaRPr>
          </a:p>
        </p:txBody>
      </p:sp>
      <p:sp>
        <p:nvSpPr>
          <p:cNvPr id="87"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4 </a:t>
            </a:r>
            <a:endParaRPr lang="en-US" altLang="en-US" sz="1600" i="1" dirty="0">
              <a:latin typeface="Liberation Sans" panose="020B0604020202020204" pitchFamily="34" charset="0"/>
            </a:endParaRPr>
          </a:p>
        </p:txBody>
      </p:sp>
      <p:sp>
        <p:nvSpPr>
          <p:cNvPr id="89" name="TextBox 88"/>
          <p:cNvSpPr txBox="1"/>
          <p:nvPr/>
        </p:nvSpPr>
        <p:spPr>
          <a:xfrm>
            <a:off x="5638800" y="1905000"/>
            <a:ext cx="9144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Owner's Capital</a:t>
            </a:r>
            <a:endParaRPr lang="en-US" dirty="0"/>
          </a:p>
        </p:txBody>
      </p:sp>
      <p:sp>
        <p:nvSpPr>
          <p:cNvPr id="90" name="TextBox 89"/>
          <p:cNvSpPr txBox="1"/>
          <p:nvPr/>
        </p:nvSpPr>
        <p:spPr>
          <a:xfrm>
            <a:off x="6553200" y="1905000"/>
            <a:ext cx="9144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Owner's Drawings</a:t>
            </a:r>
            <a:endParaRPr lang="en-US" dirty="0"/>
          </a:p>
        </p:txBody>
      </p:sp>
      <p:sp>
        <p:nvSpPr>
          <p:cNvPr id="91" name="TextBox 90"/>
          <p:cNvSpPr txBox="1"/>
          <p:nvPr/>
        </p:nvSpPr>
        <p:spPr>
          <a:xfrm>
            <a:off x="7467600" y="1905000"/>
            <a:ext cx="609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Rev.</a:t>
            </a:r>
            <a:endParaRPr lang="en-US" dirty="0"/>
          </a:p>
        </p:txBody>
      </p:sp>
      <p:sp>
        <p:nvSpPr>
          <p:cNvPr id="92" name="TextBox 91"/>
          <p:cNvSpPr txBox="1"/>
          <p:nvPr/>
        </p:nvSpPr>
        <p:spPr>
          <a:xfrm>
            <a:off x="8153400" y="1905000"/>
            <a:ext cx="609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Exp.</a:t>
            </a:r>
            <a:endParaRPr lang="en-US" dirty="0"/>
          </a:p>
        </p:txBody>
      </p:sp>
      <p:sp>
        <p:nvSpPr>
          <p:cNvPr id="93" name="TextBox 92"/>
          <p:cNvSpPr txBox="1"/>
          <p:nvPr/>
        </p:nvSpPr>
        <p:spPr>
          <a:xfrm>
            <a:off x="73914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94" name="TextBox 93"/>
          <p:cNvSpPr txBox="1"/>
          <p:nvPr/>
        </p:nvSpPr>
        <p:spPr>
          <a:xfrm>
            <a:off x="80772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Tree>
    <p:extLst>
      <p:ext uri="{BB962C8B-B14F-4D97-AF65-F5344CB8AC3E}">
        <p14:creationId xmlns:p14="http://schemas.microsoft.com/office/powerpoint/2010/main" val="1945108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ext Box 10"/>
          <p:cNvSpPr txBox="1">
            <a:spLocks noChangeArrowheads="1"/>
          </p:cNvSpPr>
          <p:nvPr/>
        </p:nvSpPr>
        <p:spPr bwMode="auto">
          <a:xfrm>
            <a:off x="381000" y="51083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8</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-250				-250</a:t>
            </a:r>
            <a:endParaRPr lang="en-US" altLang="en-US" sz="1400" b="1" dirty="0">
              <a:latin typeface="Liberation Sans" panose="020B0604020202020204" pitchFamily="34" charset="0"/>
            </a:endParaRPr>
          </a:p>
        </p:txBody>
      </p:sp>
      <p:sp>
        <p:nvSpPr>
          <p:cNvPr id="132" name="Text Box 10"/>
          <p:cNvSpPr txBox="1">
            <a:spLocks noChangeArrowheads="1"/>
          </p:cNvSpPr>
          <p:nvPr/>
        </p:nvSpPr>
        <p:spPr bwMode="auto">
          <a:xfrm>
            <a:off x="381000" y="54131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9</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+600	-600</a:t>
            </a:r>
            <a:endParaRPr lang="en-US" altLang="en-US" sz="1400" b="1" dirty="0">
              <a:latin typeface="Liberation Sans" panose="020B0604020202020204" pitchFamily="34" charset="0"/>
            </a:endParaRPr>
          </a:p>
        </p:txBody>
      </p:sp>
      <p:sp>
        <p:nvSpPr>
          <p:cNvPr id="134" name="Text Box 10"/>
          <p:cNvSpPr txBox="1">
            <a:spLocks noChangeArrowheads="1"/>
          </p:cNvSpPr>
          <p:nvPr/>
        </p:nvSpPr>
        <p:spPr bwMode="auto">
          <a:xfrm>
            <a:off x="381000" y="57179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10.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-1,300								-1,300</a:t>
            </a:r>
            <a:endParaRPr lang="en-US" altLang="en-US" sz="1400" b="1" dirty="0">
              <a:latin typeface="Liberation Sans" panose="020B0604020202020204" pitchFamily="34" charset="0"/>
            </a:endParaRPr>
          </a:p>
        </p:txBody>
      </p:sp>
      <p:sp>
        <p:nvSpPr>
          <p:cNvPr id="102" name="Text Box 10"/>
          <p:cNvSpPr txBox="1">
            <a:spLocks noChangeArrowheads="1"/>
          </p:cNvSpPr>
          <p:nvPr/>
        </p:nvSpPr>
        <p:spPr bwMode="auto">
          <a:xfrm>
            <a:off x="381000" y="3657600"/>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5.</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a:t>
            </a:r>
            <a:endParaRPr lang="en-US" altLang="en-US" sz="1400" b="1" dirty="0">
              <a:latin typeface="Liberation Sans" panose="020B0604020202020204" pitchFamily="34" charset="0"/>
            </a:endParaRPr>
          </a:p>
        </p:txBody>
      </p:sp>
      <p:sp>
        <p:nvSpPr>
          <p:cNvPr id="124" name="Text Box 10"/>
          <p:cNvSpPr txBox="1">
            <a:spLocks noChangeArrowheads="1"/>
          </p:cNvSpPr>
          <p:nvPr/>
        </p:nvSpPr>
        <p:spPr bwMode="auto">
          <a:xfrm>
            <a:off x="381000" y="4267200"/>
            <a:ext cx="8610600" cy="81560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3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7.</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-1,700							-600</a:t>
            </a:r>
          </a:p>
          <a:p>
            <a:pPr>
              <a:spcBef>
                <a:spcPts val="3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-900</a:t>
            </a:r>
          </a:p>
          <a:p>
            <a:pPr>
              <a:spcBef>
                <a:spcPts val="3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-200</a:t>
            </a:r>
            <a:endParaRPr lang="en-US" altLang="en-US" sz="1400" b="1" dirty="0">
              <a:latin typeface="Liberation Sans" panose="020B0604020202020204" pitchFamily="34" charset="0"/>
            </a:endParaRPr>
          </a:p>
        </p:txBody>
      </p:sp>
      <p:sp>
        <p:nvSpPr>
          <p:cNvPr id="24" name="TextBox 23"/>
          <p:cNvSpPr txBox="1"/>
          <p:nvPr/>
        </p:nvSpPr>
        <p:spPr>
          <a:xfrm>
            <a:off x="228600" y="19050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dirty="0"/>
              <a:t>Trans-</a:t>
            </a:r>
          </a:p>
          <a:p>
            <a:r>
              <a:rPr lang="en-US" dirty="0"/>
              <a:t>action</a:t>
            </a:r>
          </a:p>
        </p:txBody>
      </p:sp>
      <p:sp>
        <p:nvSpPr>
          <p:cNvPr id="26" name="TextBox 25"/>
          <p:cNvSpPr txBox="1"/>
          <p:nvPr/>
        </p:nvSpPr>
        <p:spPr>
          <a:xfrm>
            <a:off x="914400" y="19050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300" dirty="0" smtClean="0"/>
              <a:t>Cash   </a:t>
            </a:r>
            <a:endParaRPr lang="en-US" sz="1300" dirty="0"/>
          </a:p>
        </p:txBody>
      </p:sp>
      <p:sp>
        <p:nvSpPr>
          <p:cNvPr id="27" name="TextBox 26"/>
          <p:cNvSpPr txBox="1"/>
          <p:nvPr/>
        </p:nvSpPr>
        <p:spPr>
          <a:xfrm>
            <a:off x="1752600" y="1905000"/>
            <a:ext cx="914400" cy="523220"/>
          </a:xfrm>
          <a:prstGeom prst="rect">
            <a:avLst/>
          </a:prstGeom>
          <a:noFill/>
          <a:ln>
            <a:noFill/>
          </a:ln>
        </p:spPr>
        <p:txBody>
          <a:bodyPr wrap="square" lIns="0" rIns="0" rtlCol="0" anchor="ctr" anchorCtr="0">
            <a:noAutofit/>
          </a:bodyPr>
          <a:lstStyle>
            <a:defPPr>
              <a:defRPr lang="en-US"/>
            </a:defPPr>
            <a:lvl1pPr>
              <a:defRPr sz="1200" b="1">
                <a:latin typeface="Liberation Sans" panose="020B0604020202020204" pitchFamily="34" charset="0"/>
              </a:defRPr>
            </a:lvl1pPr>
          </a:lstStyle>
          <a:p>
            <a:r>
              <a:rPr lang="en-US" dirty="0"/>
              <a:t>Accounts</a:t>
            </a:r>
          </a:p>
          <a:p>
            <a:r>
              <a:rPr lang="en-US" dirty="0"/>
              <a:t>Receivable</a:t>
            </a:r>
          </a:p>
        </p:txBody>
      </p:sp>
      <p:sp>
        <p:nvSpPr>
          <p:cNvPr id="28" name="TextBox 27"/>
          <p:cNvSpPr txBox="1"/>
          <p:nvPr/>
        </p:nvSpPr>
        <p:spPr>
          <a:xfrm>
            <a:off x="2857500" y="1905000"/>
            <a:ext cx="800100" cy="523220"/>
          </a:xfrm>
          <a:prstGeom prst="rect">
            <a:avLst/>
          </a:prstGeom>
          <a:noFill/>
          <a:ln>
            <a:noFill/>
          </a:ln>
        </p:spPr>
        <p:txBody>
          <a:bodyPr wrap="square" lIns="0" rtlCol="0" anchor="ctr" anchorCtr="0">
            <a:noAutofit/>
          </a:bodyPr>
          <a:lstStyle>
            <a:defPPr>
              <a:defRPr lang="en-US"/>
            </a:defPPr>
            <a:lvl1pPr>
              <a:defRPr sz="1400" b="1">
                <a:latin typeface="Liberation Sans" panose="020B0604020202020204" pitchFamily="34" charset="0"/>
              </a:defRPr>
            </a:lvl1pPr>
          </a:lstStyle>
          <a:p>
            <a:r>
              <a:rPr lang="en-US" sz="1200" dirty="0" smtClean="0"/>
              <a:t>Supplies</a:t>
            </a:r>
            <a:endParaRPr lang="en-US" sz="1200" dirty="0"/>
          </a:p>
        </p:txBody>
      </p:sp>
      <p:sp>
        <p:nvSpPr>
          <p:cNvPr id="29" name="TextBox 28"/>
          <p:cNvSpPr txBox="1"/>
          <p:nvPr/>
        </p:nvSpPr>
        <p:spPr>
          <a:xfrm>
            <a:off x="3657600" y="1905000"/>
            <a:ext cx="9906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Equipment</a:t>
            </a:r>
            <a:endParaRPr lang="en-US" sz="1200" dirty="0"/>
          </a:p>
        </p:txBody>
      </p:sp>
      <p:sp>
        <p:nvSpPr>
          <p:cNvPr id="30" name="TextBox 29"/>
          <p:cNvSpPr txBox="1"/>
          <p:nvPr/>
        </p:nvSpPr>
        <p:spPr>
          <a:xfrm>
            <a:off x="4648200" y="1905000"/>
            <a:ext cx="990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pPr>
              <a:spcBef>
                <a:spcPts val="0"/>
              </a:spcBef>
            </a:pPr>
            <a:r>
              <a:rPr lang="en-US" dirty="0"/>
              <a:t>Accounts</a:t>
            </a:r>
          </a:p>
          <a:p>
            <a:pPr>
              <a:spcBef>
                <a:spcPts val="0"/>
              </a:spcBef>
            </a:pPr>
            <a:r>
              <a:rPr lang="en-US" dirty="0"/>
              <a:t>Payable</a:t>
            </a:r>
          </a:p>
        </p:txBody>
      </p:sp>
      <p:cxnSp>
        <p:nvCxnSpPr>
          <p:cNvPr id="11" name="Straight Connector 10"/>
          <p:cNvCxnSpPr/>
          <p:nvPr/>
        </p:nvCxnSpPr>
        <p:spPr bwMode="auto">
          <a:xfrm>
            <a:off x="978408" y="2438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 name="Rectangle 11"/>
          <p:cNvSpPr/>
          <p:nvPr/>
        </p:nvSpPr>
        <p:spPr bwMode="auto">
          <a:xfrm>
            <a:off x="16764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7" name="Rectangle 46"/>
          <p:cNvSpPr/>
          <p:nvPr/>
        </p:nvSpPr>
        <p:spPr bwMode="auto">
          <a:xfrm>
            <a:off x="2743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8" name="Rectangle 47"/>
          <p:cNvSpPr/>
          <p:nvPr/>
        </p:nvSpPr>
        <p:spPr bwMode="auto">
          <a:xfrm>
            <a:off x="35814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9" name="Rectangle 48"/>
          <p:cNvSpPr/>
          <p:nvPr/>
        </p:nvSpPr>
        <p:spPr bwMode="auto">
          <a:xfrm>
            <a:off x="4648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0" name="Rectangle 49"/>
          <p:cNvSpPr/>
          <p:nvPr/>
        </p:nvSpPr>
        <p:spPr bwMode="auto">
          <a:xfrm>
            <a:off x="56388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1" name="Rectangle 50"/>
          <p:cNvSpPr/>
          <p:nvPr/>
        </p:nvSpPr>
        <p:spPr bwMode="auto">
          <a:xfrm>
            <a:off x="6553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2" name="Rectangle 51"/>
          <p:cNvSpPr/>
          <p:nvPr/>
        </p:nvSpPr>
        <p:spPr bwMode="auto">
          <a:xfrm>
            <a:off x="7315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3" name="Rectangle 52"/>
          <p:cNvSpPr/>
          <p:nvPr/>
        </p:nvSpPr>
        <p:spPr bwMode="auto">
          <a:xfrm>
            <a:off x="8077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4" name="TextBox 53"/>
          <p:cNvSpPr txBox="1"/>
          <p:nvPr/>
        </p:nvSpPr>
        <p:spPr>
          <a:xfrm>
            <a:off x="914399" y="1600200"/>
            <a:ext cx="7924801" cy="26161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pPr algn="l">
              <a:tabLst>
                <a:tab pos="1651000" algn="ctr"/>
                <a:tab pos="4121150" algn="ctr"/>
                <a:tab pos="6223000" algn="ctr"/>
              </a:tabLst>
            </a:pPr>
            <a:r>
              <a:rPr lang="en-US" sz="1400" dirty="0" smtClean="0"/>
              <a:t>	Assets	= Liabilities +	Owner's Equity</a:t>
            </a:r>
            <a:endParaRPr lang="en-US" sz="1400" dirty="0"/>
          </a:p>
        </p:txBody>
      </p:sp>
      <p:cxnSp>
        <p:nvCxnSpPr>
          <p:cNvPr id="55" name="Straight Connector 54"/>
          <p:cNvCxnSpPr/>
          <p:nvPr/>
        </p:nvCxnSpPr>
        <p:spPr bwMode="auto">
          <a:xfrm>
            <a:off x="990600" y="19050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56" name="TextBox 55"/>
          <p:cNvSpPr txBox="1"/>
          <p:nvPr/>
        </p:nvSpPr>
        <p:spPr>
          <a:xfrm>
            <a:off x="55626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7" name="TextBox 56"/>
          <p:cNvSpPr txBox="1"/>
          <p:nvPr/>
        </p:nvSpPr>
        <p:spPr>
          <a:xfrm>
            <a:off x="6477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8" name="TextBox 57"/>
          <p:cNvSpPr txBox="1"/>
          <p:nvPr/>
        </p:nvSpPr>
        <p:spPr>
          <a:xfrm>
            <a:off x="35814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9" name="TextBox 58"/>
          <p:cNvSpPr txBox="1"/>
          <p:nvPr/>
        </p:nvSpPr>
        <p:spPr>
          <a:xfrm>
            <a:off x="2667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0" name="TextBox 59"/>
          <p:cNvSpPr txBox="1"/>
          <p:nvPr/>
        </p:nvSpPr>
        <p:spPr>
          <a:xfrm>
            <a:off x="16002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1" name="TextBox 60"/>
          <p:cNvSpPr txBox="1"/>
          <p:nvPr/>
        </p:nvSpPr>
        <p:spPr>
          <a:xfrm>
            <a:off x="4572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10" name="Text Box 10"/>
          <p:cNvSpPr txBox="1">
            <a:spLocks noChangeArrowheads="1"/>
          </p:cNvSpPr>
          <p:nvPr/>
        </p:nvSpPr>
        <p:spPr bwMode="auto">
          <a:xfrm>
            <a:off x="381000" y="2484567"/>
            <a:ext cx="8458201" cy="261610"/>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146175" algn="r"/>
                <a:tab pos="6005513" algn="r"/>
              </a:tabLst>
            </a:pPr>
            <a:r>
              <a:rPr lang="en-US" altLang="en-US" sz="1400" b="1" dirty="0" smtClean="0">
                <a:latin typeface="Liberation Sans" panose="020B0604020202020204" pitchFamily="34" charset="0"/>
              </a:rPr>
              <a:t>	1.</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endParaRPr lang="en-US" altLang="en-US" sz="1400" b="1" dirty="0">
              <a:latin typeface="Liberation Sans" panose="020B0604020202020204" pitchFamily="34" charset="0"/>
            </a:endParaRPr>
          </a:p>
        </p:txBody>
      </p:sp>
      <p:sp>
        <p:nvSpPr>
          <p:cNvPr id="111" name="Text Box 10"/>
          <p:cNvSpPr txBox="1">
            <a:spLocks noChangeArrowheads="1"/>
          </p:cNvSpPr>
          <p:nvPr/>
        </p:nvSpPr>
        <p:spPr bwMode="auto">
          <a:xfrm>
            <a:off x="381000" y="2746177"/>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3998913" algn="r"/>
              </a:tabLst>
            </a:pPr>
            <a:r>
              <a:rPr lang="en-US" altLang="en-US" sz="1400" b="1" dirty="0" smtClean="0">
                <a:latin typeface="Liberation Sans" panose="020B0604020202020204" pitchFamily="34" charset="0"/>
              </a:rPr>
              <a:t>	2.</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endParaRPr lang="en-US" altLang="en-US" sz="1400" b="1" dirty="0">
              <a:latin typeface="Liberation Sans" panose="020B0604020202020204" pitchFamily="34" charset="0"/>
            </a:endParaRPr>
          </a:p>
        </p:txBody>
      </p:sp>
      <p:cxnSp>
        <p:nvCxnSpPr>
          <p:cNvPr id="104" name="Straight Connector 103"/>
          <p:cNvCxnSpPr/>
          <p:nvPr/>
        </p:nvCxnSpPr>
        <p:spPr bwMode="auto">
          <a:xfrm>
            <a:off x="990600" y="2746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6" name="Straight Connector 105"/>
          <p:cNvCxnSpPr/>
          <p:nvPr/>
        </p:nvCxnSpPr>
        <p:spPr bwMode="auto">
          <a:xfrm>
            <a:off x="990600" y="3050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9" name="Straight Connector 108"/>
          <p:cNvCxnSpPr/>
          <p:nvPr/>
        </p:nvCxnSpPr>
        <p:spPr bwMode="auto">
          <a:xfrm>
            <a:off x="990600" y="3355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4" name="Straight Connector 113"/>
          <p:cNvCxnSpPr/>
          <p:nvPr/>
        </p:nvCxnSpPr>
        <p:spPr bwMode="auto">
          <a:xfrm>
            <a:off x="990600" y="36605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5" name="Straight Connector 114"/>
          <p:cNvCxnSpPr/>
          <p:nvPr/>
        </p:nvCxnSpPr>
        <p:spPr bwMode="auto">
          <a:xfrm>
            <a:off x="990600" y="39653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6" name="Straight Connector 115"/>
          <p:cNvCxnSpPr/>
          <p:nvPr/>
        </p:nvCxnSpPr>
        <p:spPr bwMode="auto">
          <a:xfrm>
            <a:off x="990600" y="4270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12" name="Text Box 10"/>
          <p:cNvSpPr txBox="1">
            <a:spLocks noChangeArrowheads="1"/>
          </p:cNvSpPr>
          <p:nvPr/>
        </p:nvSpPr>
        <p:spPr bwMode="auto">
          <a:xfrm>
            <a:off x="381000" y="30480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3030538" algn="r"/>
                <a:tab pos="5035550" algn="r"/>
              </a:tabLst>
            </a:pPr>
            <a:r>
              <a:rPr lang="en-US" altLang="en-US" sz="1400" b="1" dirty="0" smtClean="0">
                <a:latin typeface="Liberation Sans" panose="020B0604020202020204" pitchFamily="34" charset="0"/>
              </a:rPr>
              <a:t>	3.</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endParaRPr lang="en-US" altLang="en-US" sz="1400" b="1" dirty="0">
              <a:latin typeface="Liberation Sans" panose="020B0604020202020204" pitchFamily="34" charset="0"/>
            </a:endParaRPr>
          </a:p>
        </p:txBody>
      </p:sp>
      <p:sp>
        <p:nvSpPr>
          <p:cNvPr id="125" name="Text Box 10"/>
          <p:cNvSpPr txBox="1">
            <a:spLocks noChangeArrowheads="1"/>
          </p:cNvSpPr>
          <p:nvPr/>
        </p:nvSpPr>
        <p:spPr bwMode="auto">
          <a:xfrm>
            <a:off x="381000" y="3962400"/>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6.</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	+2,000					+3,500</a:t>
            </a:r>
            <a:endParaRPr lang="en-US" altLang="en-US" sz="1400" b="1" dirty="0">
              <a:latin typeface="Liberation Sans" panose="020B0604020202020204" pitchFamily="34" charset="0"/>
            </a:endParaRPr>
          </a:p>
        </p:txBody>
      </p:sp>
      <p:cxnSp>
        <p:nvCxnSpPr>
          <p:cNvPr id="128" name="Straight Connector 127"/>
          <p:cNvCxnSpPr/>
          <p:nvPr/>
        </p:nvCxnSpPr>
        <p:spPr bwMode="auto">
          <a:xfrm>
            <a:off x="990600" y="51113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29" name="Straight Connector 128"/>
          <p:cNvCxnSpPr/>
          <p:nvPr/>
        </p:nvCxnSpPr>
        <p:spPr bwMode="auto">
          <a:xfrm>
            <a:off x="990600" y="54161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0" name="Straight Connector 129"/>
          <p:cNvCxnSpPr/>
          <p:nvPr/>
        </p:nvCxnSpPr>
        <p:spPr bwMode="auto">
          <a:xfrm>
            <a:off x="990600" y="57209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7" name="Straight Connector 136"/>
          <p:cNvCxnSpPr/>
          <p:nvPr/>
        </p:nvCxnSpPr>
        <p:spPr bwMode="auto">
          <a:xfrm>
            <a:off x="990600" y="6022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38" name="Rectangle 137"/>
          <p:cNvSpPr/>
          <p:nvPr/>
        </p:nvSpPr>
        <p:spPr bwMode="auto">
          <a:xfrm>
            <a:off x="16885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9" name="Rectangle 138"/>
          <p:cNvSpPr/>
          <p:nvPr/>
        </p:nvSpPr>
        <p:spPr bwMode="auto">
          <a:xfrm>
            <a:off x="2755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0" name="Rectangle 139"/>
          <p:cNvSpPr/>
          <p:nvPr/>
        </p:nvSpPr>
        <p:spPr bwMode="auto">
          <a:xfrm>
            <a:off x="35935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1" name="Rectangle 140"/>
          <p:cNvSpPr/>
          <p:nvPr/>
        </p:nvSpPr>
        <p:spPr bwMode="auto">
          <a:xfrm>
            <a:off x="4660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2" name="Rectangle 141"/>
          <p:cNvSpPr/>
          <p:nvPr/>
        </p:nvSpPr>
        <p:spPr bwMode="auto">
          <a:xfrm>
            <a:off x="56509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3" name="Rectangle 142"/>
          <p:cNvSpPr/>
          <p:nvPr/>
        </p:nvSpPr>
        <p:spPr bwMode="auto">
          <a:xfrm>
            <a:off x="6565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4" name="Rectangle 143"/>
          <p:cNvSpPr/>
          <p:nvPr/>
        </p:nvSpPr>
        <p:spPr bwMode="auto">
          <a:xfrm>
            <a:off x="7327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5" name="Rectangle 144"/>
          <p:cNvSpPr/>
          <p:nvPr/>
        </p:nvSpPr>
        <p:spPr bwMode="auto">
          <a:xfrm>
            <a:off x="8089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46" name="Straight Connector 145"/>
          <p:cNvCxnSpPr/>
          <p:nvPr/>
        </p:nvCxnSpPr>
        <p:spPr bwMode="auto">
          <a:xfrm>
            <a:off x="990600" y="6403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47" name="Rectangle 146"/>
          <p:cNvSpPr/>
          <p:nvPr/>
        </p:nvSpPr>
        <p:spPr bwMode="auto">
          <a:xfrm>
            <a:off x="16885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8" name="Rectangle 147"/>
          <p:cNvSpPr/>
          <p:nvPr/>
        </p:nvSpPr>
        <p:spPr bwMode="auto">
          <a:xfrm>
            <a:off x="2755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9" name="Rectangle 148"/>
          <p:cNvSpPr/>
          <p:nvPr/>
        </p:nvSpPr>
        <p:spPr bwMode="auto">
          <a:xfrm>
            <a:off x="35935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0" name="Rectangle 149"/>
          <p:cNvSpPr/>
          <p:nvPr/>
        </p:nvSpPr>
        <p:spPr bwMode="auto">
          <a:xfrm>
            <a:off x="4660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1" name="Rectangle 150"/>
          <p:cNvSpPr/>
          <p:nvPr/>
        </p:nvSpPr>
        <p:spPr bwMode="auto">
          <a:xfrm>
            <a:off x="56509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2" name="Rectangle 151"/>
          <p:cNvSpPr/>
          <p:nvPr/>
        </p:nvSpPr>
        <p:spPr bwMode="auto">
          <a:xfrm>
            <a:off x="6565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3" name="Rectangle 152"/>
          <p:cNvSpPr/>
          <p:nvPr/>
        </p:nvSpPr>
        <p:spPr bwMode="auto">
          <a:xfrm>
            <a:off x="7327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4" name="Rectangle 153"/>
          <p:cNvSpPr/>
          <p:nvPr/>
        </p:nvSpPr>
        <p:spPr bwMode="auto">
          <a:xfrm>
            <a:off x="8089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55" name="Straight Connector 154"/>
          <p:cNvCxnSpPr/>
          <p:nvPr/>
        </p:nvCxnSpPr>
        <p:spPr bwMode="auto">
          <a:xfrm>
            <a:off x="990600" y="6479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56" name="Rectangle 155"/>
          <p:cNvSpPr/>
          <p:nvPr/>
        </p:nvSpPr>
        <p:spPr bwMode="auto">
          <a:xfrm>
            <a:off x="16885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7" name="Rectangle 156"/>
          <p:cNvSpPr/>
          <p:nvPr/>
        </p:nvSpPr>
        <p:spPr bwMode="auto">
          <a:xfrm>
            <a:off x="2755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8" name="Rectangle 157"/>
          <p:cNvSpPr/>
          <p:nvPr/>
        </p:nvSpPr>
        <p:spPr bwMode="auto">
          <a:xfrm>
            <a:off x="35935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9" name="Rectangle 158"/>
          <p:cNvSpPr/>
          <p:nvPr/>
        </p:nvSpPr>
        <p:spPr bwMode="auto">
          <a:xfrm>
            <a:off x="4660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0" name="Rectangle 159"/>
          <p:cNvSpPr/>
          <p:nvPr/>
        </p:nvSpPr>
        <p:spPr bwMode="auto">
          <a:xfrm>
            <a:off x="56509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1" name="Rectangle 160"/>
          <p:cNvSpPr/>
          <p:nvPr/>
        </p:nvSpPr>
        <p:spPr bwMode="auto">
          <a:xfrm>
            <a:off x="6565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2" name="Rectangle 161"/>
          <p:cNvSpPr/>
          <p:nvPr/>
        </p:nvSpPr>
        <p:spPr bwMode="auto">
          <a:xfrm>
            <a:off x="7327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3" name="Rectangle 162"/>
          <p:cNvSpPr/>
          <p:nvPr/>
        </p:nvSpPr>
        <p:spPr bwMode="auto">
          <a:xfrm>
            <a:off x="8089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4" name="Text Box 10"/>
          <p:cNvSpPr txBox="1">
            <a:spLocks noChangeArrowheads="1"/>
          </p:cNvSpPr>
          <p:nvPr/>
        </p:nvSpPr>
        <p:spPr bwMode="auto">
          <a:xfrm>
            <a:off x="381000" y="6062401"/>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$8,050	$1,400	$1,600	$7,000	$1,600	$15,000	$4,700	$1,950	$1,300</a:t>
            </a:r>
            <a:endParaRPr lang="en-US" altLang="en-US" sz="1400" b="1" dirty="0">
              <a:latin typeface="Liberation Sans" panose="020B0604020202020204" pitchFamily="34" charset="0"/>
            </a:endParaRPr>
          </a:p>
        </p:txBody>
      </p:sp>
      <p:sp>
        <p:nvSpPr>
          <p:cNvPr id="165" name="TextBox 164"/>
          <p:cNvSpPr txBox="1"/>
          <p:nvPr/>
        </p:nvSpPr>
        <p:spPr>
          <a:xfrm>
            <a:off x="56388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6" name="TextBox 165"/>
          <p:cNvSpPr txBox="1"/>
          <p:nvPr/>
        </p:nvSpPr>
        <p:spPr>
          <a:xfrm>
            <a:off x="6553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7" name="TextBox 166"/>
          <p:cNvSpPr txBox="1"/>
          <p:nvPr/>
        </p:nvSpPr>
        <p:spPr>
          <a:xfrm>
            <a:off x="35814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8" name="TextBox 167"/>
          <p:cNvSpPr txBox="1"/>
          <p:nvPr/>
        </p:nvSpPr>
        <p:spPr>
          <a:xfrm>
            <a:off x="2743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9" name="TextBox 168"/>
          <p:cNvSpPr txBox="1"/>
          <p:nvPr/>
        </p:nvSpPr>
        <p:spPr>
          <a:xfrm>
            <a:off x="1676400" y="5956757"/>
            <a:ext cx="152400" cy="523220"/>
          </a:xfrm>
          <a:prstGeom prst="rect">
            <a:avLst/>
          </a:prstGeom>
          <a:noFill/>
          <a:ln>
            <a:noFill/>
          </a:ln>
        </p:spPr>
        <p:txBody>
          <a:bodyPr wrap="square" lIns="0" t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70" name="TextBox 169"/>
          <p:cNvSpPr txBox="1"/>
          <p:nvPr/>
        </p:nvSpPr>
        <p:spPr>
          <a:xfrm>
            <a:off x="4648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71" name="TextBox 170"/>
          <p:cNvSpPr txBox="1"/>
          <p:nvPr/>
        </p:nvSpPr>
        <p:spPr>
          <a:xfrm>
            <a:off x="7315200" y="59465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smtClean="0"/>
              <a:t>-</a:t>
            </a:r>
            <a:endParaRPr lang="en-US" dirty="0"/>
          </a:p>
        </p:txBody>
      </p:sp>
      <p:sp>
        <p:nvSpPr>
          <p:cNvPr id="172" name="TextBox 171"/>
          <p:cNvSpPr txBox="1"/>
          <p:nvPr/>
        </p:nvSpPr>
        <p:spPr>
          <a:xfrm>
            <a:off x="8077200" y="59465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2" name="Rectangle 1"/>
          <p:cNvSpPr/>
          <p:nvPr/>
        </p:nvSpPr>
        <p:spPr bwMode="auto">
          <a:xfrm>
            <a:off x="381000" y="3733800"/>
            <a:ext cx="8610600" cy="2360712"/>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5" name="Rectangle 84"/>
          <p:cNvSpPr/>
          <p:nvPr/>
        </p:nvSpPr>
        <p:spPr bwMode="auto">
          <a:xfrm>
            <a:off x="762000" y="6025754"/>
            <a:ext cx="8229600" cy="527446"/>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7" name="Text Box 2"/>
          <p:cNvSpPr txBox="1">
            <a:spLocks noChangeArrowheads="1"/>
          </p:cNvSpPr>
          <p:nvPr/>
        </p:nvSpPr>
        <p:spPr bwMode="auto">
          <a:xfrm>
            <a:off x="533400" y="381000"/>
            <a:ext cx="8229600" cy="110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defPPr>
              <a:defRPr lang="en-US"/>
            </a:defPPr>
            <a:lvl1pPr algn="l">
              <a:lnSpc>
                <a:spcPct val="115000"/>
              </a:lnSpc>
              <a:spcBef>
                <a:spcPct val="50000"/>
              </a:spcBef>
              <a:buClrTx/>
              <a:buSzTx/>
              <a:buFontTx/>
              <a:buNone/>
              <a:defRPr sz="1900" b="1">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r>
              <a:rPr lang="en-US" dirty="0"/>
              <a:t>TRANSACTION 4. SERVICES PERFORMED FOR CASH </a:t>
            </a:r>
            <a:r>
              <a:rPr lang="en-US" dirty="0" smtClean="0"/>
              <a:t> </a:t>
            </a:r>
            <a:r>
              <a:rPr lang="en-US" b="0" dirty="0" smtClean="0"/>
              <a:t>Softbyte </a:t>
            </a:r>
            <a:r>
              <a:rPr lang="en-US" b="0" dirty="0"/>
              <a:t>Inc. receives </a:t>
            </a:r>
            <a:r>
              <a:rPr lang="en-US" dirty="0"/>
              <a:t>$1,200</a:t>
            </a:r>
            <a:r>
              <a:rPr lang="en-US" b="0" dirty="0" smtClean="0"/>
              <a:t> </a:t>
            </a:r>
            <a:r>
              <a:rPr lang="en-US" dirty="0"/>
              <a:t>cash</a:t>
            </a:r>
            <a:r>
              <a:rPr lang="en-US" b="0" dirty="0" smtClean="0"/>
              <a:t> </a:t>
            </a:r>
            <a:r>
              <a:rPr lang="en-US" b="0" dirty="0"/>
              <a:t>from customers for app development services it has performed.</a:t>
            </a:r>
            <a:endParaRPr lang="en-US" altLang="en-US" b="0" dirty="0"/>
          </a:p>
        </p:txBody>
      </p:sp>
      <p:sp>
        <p:nvSpPr>
          <p:cNvPr id="88" name="Rectangle 84"/>
          <p:cNvSpPr>
            <a:spLocks noChangeArrowheads="1"/>
          </p:cNvSpPr>
          <p:nvPr/>
        </p:nvSpPr>
        <p:spPr bwMode="auto">
          <a:xfrm>
            <a:off x="7620000" y="1219200"/>
            <a:ext cx="1295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0"/>
              </a:spcBef>
              <a:buClrTx/>
              <a:buSzTx/>
              <a:buFontTx/>
              <a:buNone/>
            </a:pPr>
            <a:r>
              <a:rPr lang="en-US" altLang="en-US" sz="1200" dirty="0" smtClean="0">
                <a:solidFill>
                  <a:schemeClr val="tx1"/>
                </a:solidFill>
                <a:latin typeface="Liberation Sans" panose="020B0604020202020204" pitchFamily="34" charset="0"/>
              </a:rPr>
              <a:t>Illustration 1-8</a:t>
            </a:r>
            <a:endParaRPr lang="en-US" altLang="en-US" sz="1200" b="0" dirty="0">
              <a:solidFill>
                <a:schemeClr val="tx1"/>
              </a:solidFill>
              <a:latin typeface="Liberation Sans" panose="020B0604020202020204" pitchFamily="34" charset="0"/>
            </a:endParaRPr>
          </a:p>
        </p:txBody>
      </p:sp>
      <p:sp>
        <p:nvSpPr>
          <p:cNvPr id="86"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4 </a:t>
            </a:r>
            <a:endParaRPr lang="en-US" altLang="en-US" sz="1600" i="1" dirty="0">
              <a:latin typeface="Liberation Sans" panose="020B0604020202020204" pitchFamily="34" charset="0"/>
            </a:endParaRPr>
          </a:p>
        </p:txBody>
      </p:sp>
      <p:sp>
        <p:nvSpPr>
          <p:cNvPr id="89" name="Text Box 10"/>
          <p:cNvSpPr txBox="1">
            <a:spLocks noChangeArrowheads="1"/>
          </p:cNvSpPr>
          <p:nvPr/>
        </p:nvSpPr>
        <p:spPr bwMode="auto">
          <a:xfrm>
            <a:off x="381000" y="33528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6796088" algn="r"/>
                <a:tab pos="7546975" algn="r"/>
                <a:tab pos="7656513" algn="l"/>
              </a:tabLst>
            </a:pPr>
            <a:r>
              <a:rPr lang="en-US" altLang="en-US" sz="1400" b="1" dirty="0" smtClean="0">
                <a:latin typeface="Liberation Sans" panose="020B0604020202020204" pitchFamily="34" charset="0"/>
              </a:rPr>
              <a:t>	4.</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+1,200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+1,200	</a:t>
            </a:r>
            <a:endParaRPr lang="en-US" altLang="en-US" sz="1400" b="1" dirty="0">
              <a:solidFill>
                <a:schemeClr val="accent6">
                  <a:lumMod val="50000"/>
                </a:schemeClr>
              </a:solidFill>
              <a:latin typeface="Liberation Sans" panose="020B0604020202020204" pitchFamily="34" charset="0"/>
            </a:endParaRPr>
          </a:p>
        </p:txBody>
      </p:sp>
      <p:sp>
        <p:nvSpPr>
          <p:cNvPr id="90" name="TextBox 89"/>
          <p:cNvSpPr txBox="1"/>
          <p:nvPr/>
        </p:nvSpPr>
        <p:spPr>
          <a:xfrm>
            <a:off x="5638800" y="1905000"/>
            <a:ext cx="9144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Owner's Capital</a:t>
            </a:r>
            <a:endParaRPr lang="en-US" dirty="0"/>
          </a:p>
        </p:txBody>
      </p:sp>
      <p:sp>
        <p:nvSpPr>
          <p:cNvPr id="91" name="TextBox 90"/>
          <p:cNvSpPr txBox="1"/>
          <p:nvPr/>
        </p:nvSpPr>
        <p:spPr>
          <a:xfrm>
            <a:off x="6553200" y="1905000"/>
            <a:ext cx="9144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Owner's Drawings</a:t>
            </a:r>
            <a:endParaRPr lang="en-US" dirty="0"/>
          </a:p>
        </p:txBody>
      </p:sp>
      <p:sp>
        <p:nvSpPr>
          <p:cNvPr id="92" name="TextBox 91"/>
          <p:cNvSpPr txBox="1"/>
          <p:nvPr/>
        </p:nvSpPr>
        <p:spPr>
          <a:xfrm>
            <a:off x="7467600" y="1905000"/>
            <a:ext cx="609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Rev.</a:t>
            </a:r>
            <a:endParaRPr lang="en-US" dirty="0"/>
          </a:p>
        </p:txBody>
      </p:sp>
      <p:sp>
        <p:nvSpPr>
          <p:cNvPr id="93" name="TextBox 92"/>
          <p:cNvSpPr txBox="1"/>
          <p:nvPr/>
        </p:nvSpPr>
        <p:spPr>
          <a:xfrm>
            <a:off x="8153400" y="1905000"/>
            <a:ext cx="609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Exp.</a:t>
            </a:r>
            <a:endParaRPr lang="en-US" dirty="0"/>
          </a:p>
        </p:txBody>
      </p:sp>
      <p:sp>
        <p:nvSpPr>
          <p:cNvPr id="94" name="TextBox 93"/>
          <p:cNvSpPr txBox="1"/>
          <p:nvPr/>
        </p:nvSpPr>
        <p:spPr>
          <a:xfrm>
            <a:off x="73914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95" name="TextBox 94"/>
          <p:cNvSpPr txBox="1"/>
          <p:nvPr/>
        </p:nvSpPr>
        <p:spPr>
          <a:xfrm>
            <a:off x="80772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Tree>
    <p:extLst>
      <p:ext uri="{BB962C8B-B14F-4D97-AF65-F5344CB8AC3E}">
        <p14:creationId xmlns:p14="http://schemas.microsoft.com/office/powerpoint/2010/main" val="3381405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left)">
                                      <p:cBhvr>
                                        <p:cTn id="7"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ext Box 10"/>
          <p:cNvSpPr txBox="1">
            <a:spLocks noChangeArrowheads="1"/>
          </p:cNvSpPr>
          <p:nvPr/>
        </p:nvSpPr>
        <p:spPr bwMode="auto">
          <a:xfrm>
            <a:off x="381000" y="51083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8</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-250				-250</a:t>
            </a:r>
            <a:endParaRPr lang="en-US" altLang="en-US" sz="1400" b="1" dirty="0">
              <a:latin typeface="Liberation Sans" panose="020B0604020202020204" pitchFamily="34" charset="0"/>
            </a:endParaRPr>
          </a:p>
        </p:txBody>
      </p:sp>
      <p:sp>
        <p:nvSpPr>
          <p:cNvPr id="132" name="Text Box 10"/>
          <p:cNvSpPr txBox="1">
            <a:spLocks noChangeArrowheads="1"/>
          </p:cNvSpPr>
          <p:nvPr/>
        </p:nvSpPr>
        <p:spPr bwMode="auto">
          <a:xfrm>
            <a:off x="381000" y="54131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9</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+600	-600</a:t>
            </a:r>
            <a:endParaRPr lang="en-US" altLang="en-US" sz="1400" b="1" dirty="0">
              <a:latin typeface="Liberation Sans" panose="020B0604020202020204" pitchFamily="34" charset="0"/>
            </a:endParaRPr>
          </a:p>
        </p:txBody>
      </p:sp>
      <p:sp>
        <p:nvSpPr>
          <p:cNvPr id="134" name="Text Box 10"/>
          <p:cNvSpPr txBox="1">
            <a:spLocks noChangeArrowheads="1"/>
          </p:cNvSpPr>
          <p:nvPr/>
        </p:nvSpPr>
        <p:spPr bwMode="auto">
          <a:xfrm>
            <a:off x="381000" y="57179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10.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-1,300								-1,300</a:t>
            </a:r>
            <a:endParaRPr lang="en-US" altLang="en-US" sz="1400" b="1" dirty="0">
              <a:latin typeface="Liberation Sans" panose="020B0604020202020204" pitchFamily="34" charset="0"/>
            </a:endParaRPr>
          </a:p>
        </p:txBody>
      </p:sp>
      <p:sp>
        <p:nvSpPr>
          <p:cNvPr id="124" name="Text Box 10"/>
          <p:cNvSpPr txBox="1">
            <a:spLocks noChangeArrowheads="1"/>
          </p:cNvSpPr>
          <p:nvPr/>
        </p:nvSpPr>
        <p:spPr bwMode="auto">
          <a:xfrm>
            <a:off x="381000" y="4267200"/>
            <a:ext cx="8610600" cy="81560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3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7.</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-1,700							-600</a:t>
            </a:r>
          </a:p>
          <a:p>
            <a:pPr>
              <a:spcBef>
                <a:spcPts val="3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-900</a:t>
            </a:r>
          </a:p>
          <a:p>
            <a:pPr>
              <a:spcBef>
                <a:spcPts val="3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-200</a:t>
            </a:r>
            <a:endParaRPr lang="en-US" altLang="en-US" sz="1400" b="1" dirty="0">
              <a:latin typeface="Liberation Sans" panose="020B0604020202020204" pitchFamily="34" charset="0"/>
            </a:endParaRPr>
          </a:p>
        </p:txBody>
      </p:sp>
      <p:sp>
        <p:nvSpPr>
          <p:cNvPr id="24" name="TextBox 23"/>
          <p:cNvSpPr txBox="1"/>
          <p:nvPr/>
        </p:nvSpPr>
        <p:spPr>
          <a:xfrm>
            <a:off x="228600" y="19050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dirty="0"/>
              <a:t>Trans-</a:t>
            </a:r>
          </a:p>
          <a:p>
            <a:r>
              <a:rPr lang="en-US" dirty="0"/>
              <a:t>action</a:t>
            </a:r>
          </a:p>
        </p:txBody>
      </p:sp>
      <p:sp>
        <p:nvSpPr>
          <p:cNvPr id="26" name="TextBox 25"/>
          <p:cNvSpPr txBox="1"/>
          <p:nvPr/>
        </p:nvSpPr>
        <p:spPr>
          <a:xfrm>
            <a:off x="914400" y="19050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300" dirty="0" smtClean="0"/>
              <a:t>Cash   </a:t>
            </a:r>
            <a:endParaRPr lang="en-US" sz="1300" dirty="0"/>
          </a:p>
        </p:txBody>
      </p:sp>
      <p:sp>
        <p:nvSpPr>
          <p:cNvPr id="27" name="TextBox 26"/>
          <p:cNvSpPr txBox="1"/>
          <p:nvPr/>
        </p:nvSpPr>
        <p:spPr>
          <a:xfrm>
            <a:off x="1752600" y="1905000"/>
            <a:ext cx="914400" cy="523220"/>
          </a:xfrm>
          <a:prstGeom prst="rect">
            <a:avLst/>
          </a:prstGeom>
          <a:noFill/>
          <a:ln>
            <a:noFill/>
          </a:ln>
        </p:spPr>
        <p:txBody>
          <a:bodyPr wrap="square" lIns="0" rIns="0" rtlCol="0" anchor="ctr" anchorCtr="0">
            <a:noAutofit/>
          </a:bodyPr>
          <a:lstStyle>
            <a:defPPr>
              <a:defRPr lang="en-US"/>
            </a:defPPr>
            <a:lvl1pPr>
              <a:defRPr sz="1200" b="1">
                <a:latin typeface="Liberation Sans" panose="020B0604020202020204" pitchFamily="34" charset="0"/>
              </a:defRPr>
            </a:lvl1pPr>
          </a:lstStyle>
          <a:p>
            <a:r>
              <a:rPr lang="en-US" dirty="0"/>
              <a:t>Accounts</a:t>
            </a:r>
          </a:p>
          <a:p>
            <a:r>
              <a:rPr lang="en-US" dirty="0"/>
              <a:t>Receivable</a:t>
            </a:r>
          </a:p>
        </p:txBody>
      </p:sp>
      <p:sp>
        <p:nvSpPr>
          <p:cNvPr id="28" name="TextBox 27"/>
          <p:cNvSpPr txBox="1"/>
          <p:nvPr/>
        </p:nvSpPr>
        <p:spPr>
          <a:xfrm>
            <a:off x="2857500" y="1905000"/>
            <a:ext cx="800100" cy="523220"/>
          </a:xfrm>
          <a:prstGeom prst="rect">
            <a:avLst/>
          </a:prstGeom>
          <a:noFill/>
          <a:ln>
            <a:noFill/>
          </a:ln>
        </p:spPr>
        <p:txBody>
          <a:bodyPr wrap="square" lIns="0" rtlCol="0" anchor="ctr" anchorCtr="0">
            <a:noAutofit/>
          </a:bodyPr>
          <a:lstStyle>
            <a:defPPr>
              <a:defRPr lang="en-US"/>
            </a:defPPr>
            <a:lvl1pPr>
              <a:defRPr sz="1400" b="1">
                <a:latin typeface="Liberation Sans" panose="020B0604020202020204" pitchFamily="34" charset="0"/>
              </a:defRPr>
            </a:lvl1pPr>
          </a:lstStyle>
          <a:p>
            <a:r>
              <a:rPr lang="en-US" sz="1200" dirty="0" smtClean="0"/>
              <a:t>Supplies</a:t>
            </a:r>
            <a:endParaRPr lang="en-US" sz="1200" dirty="0"/>
          </a:p>
        </p:txBody>
      </p:sp>
      <p:sp>
        <p:nvSpPr>
          <p:cNvPr id="29" name="TextBox 28"/>
          <p:cNvSpPr txBox="1"/>
          <p:nvPr/>
        </p:nvSpPr>
        <p:spPr>
          <a:xfrm>
            <a:off x="3657600" y="1905000"/>
            <a:ext cx="9906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Equipment</a:t>
            </a:r>
            <a:endParaRPr lang="en-US" sz="1200" dirty="0"/>
          </a:p>
        </p:txBody>
      </p:sp>
      <p:sp>
        <p:nvSpPr>
          <p:cNvPr id="30" name="TextBox 29"/>
          <p:cNvSpPr txBox="1"/>
          <p:nvPr/>
        </p:nvSpPr>
        <p:spPr>
          <a:xfrm>
            <a:off x="4648200" y="1905000"/>
            <a:ext cx="990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pPr>
              <a:spcBef>
                <a:spcPts val="0"/>
              </a:spcBef>
            </a:pPr>
            <a:r>
              <a:rPr lang="en-US" dirty="0"/>
              <a:t>Accounts</a:t>
            </a:r>
          </a:p>
          <a:p>
            <a:pPr>
              <a:spcBef>
                <a:spcPts val="0"/>
              </a:spcBef>
            </a:pPr>
            <a:r>
              <a:rPr lang="en-US" dirty="0"/>
              <a:t>Payable</a:t>
            </a:r>
          </a:p>
        </p:txBody>
      </p:sp>
      <p:cxnSp>
        <p:nvCxnSpPr>
          <p:cNvPr id="11" name="Straight Connector 10"/>
          <p:cNvCxnSpPr/>
          <p:nvPr/>
        </p:nvCxnSpPr>
        <p:spPr bwMode="auto">
          <a:xfrm>
            <a:off x="978408" y="2438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 name="Rectangle 11"/>
          <p:cNvSpPr/>
          <p:nvPr/>
        </p:nvSpPr>
        <p:spPr bwMode="auto">
          <a:xfrm>
            <a:off x="16764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7" name="Rectangle 46"/>
          <p:cNvSpPr/>
          <p:nvPr/>
        </p:nvSpPr>
        <p:spPr bwMode="auto">
          <a:xfrm>
            <a:off x="2743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8" name="Rectangle 47"/>
          <p:cNvSpPr/>
          <p:nvPr/>
        </p:nvSpPr>
        <p:spPr bwMode="auto">
          <a:xfrm>
            <a:off x="35814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9" name="Rectangle 48"/>
          <p:cNvSpPr/>
          <p:nvPr/>
        </p:nvSpPr>
        <p:spPr bwMode="auto">
          <a:xfrm>
            <a:off x="4648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0" name="Rectangle 49"/>
          <p:cNvSpPr/>
          <p:nvPr/>
        </p:nvSpPr>
        <p:spPr bwMode="auto">
          <a:xfrm>
            <a:off x="56388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1" name="Rectangle 50"/>
          <p:cNvSpPr/>
          <p:nvPr/>
        </p:nvSpPr>
        <p:spPr bwMode="auto">
          <a:xfrm>
            <a:off x="6553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2" name="Rectangle 51"/>
          <p:cNvSpPr/>
          <p:nvPr/>
        </p:nvSpPr>
        <p:spPr bwMode="auto">
          <a:xfrm>
            <a:off x="7315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3" name="Rectangle 52"/>
          <p:cNvSpPr/>
          <p:nvPr/>
        </p:nvSpPr>
        <p:spPr bwMode="auto">
          <a:xfrm>
            <a:off x="8077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4" name="TextBox 53"/>
          <p:cNvSpPr txBox="1"/>
          <p:nvPr/>
        </p:nvSpPr>
        <p:spPr>
          <a:xfrm>
            <a:off x="914399" y="1600200"/>
            <a:ext cx="7924801" cy="26161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pPr algn="l">
              <a:tabLst>
                <a:tab pos="1651000" algn="ctr"/>
                <a:tab pos="4121150" algn="ctr"/>
                <a:tab pos="6223000" algn="ctr"/>
              </a:tabLst>
            </a:pPr>
            <a:r>
              <a:rPr lang="en-US" sz="1400" dirty="0" smtClean="0"/>
              <a:t>	Assets	= Liabilities +	Owner's Equity</a:t>
            </a:r>
            <a:endParaRPr lang="en-US" sz="1400" dirty="0"/>
          </a:p>
        </p:txBody>
      </p:sp>
      <p:cxnSp>
        <p:nvCxnSpPr>
          <p:cNvPr id="55" name="Straight Connector 54"/>
          <p:cNvCxnSpPr/>
          <p:nvPr/>
        </p:nvCxnSpPr>
        <p:spPr bwMode="auto">
          <a:xfrm>
            <a:off x="990600" y="19050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56" name="TextBox 55"/>
          <p:cNvSpPr txBox="1"/>
          <p:nvPr/>
        </p:nvSpPr>
        <p:spPr>
          <a:xfrm>
            <a:off x="55626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7" name="TextBox 56"/>
          <p:cNvSpPr txBox="1"/>
          <p:nvPr/>
        </p:nvSpPr>
        <p:spPr>
          <a:xfrm>
            <a:off x="6477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8" name="TextBox 57"/>
          <p:cNvSpPr txBox="1"/>
          <p:nvPr/>
        </p:nvSpPr>
        <p:spPr>
          <a:xfrm>
            <a:off x="35814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9" name="TextBox 58"/>
          <p:cNvSpPr txBox="1"/>
          <p:nvPr/>
        </p:nvSpPr>
        <p:spPr>
          <a:xfrm>
            <a:off x="2667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0" name="TextBox 59"/>
          <p:cNvSpPr txBox="1"/>
          <p:nvPr/>
        </p:nvSpPr>
        <p:spPr>
          <a:xfrm>
            <a:off x="16002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1" name="TextBox 60"/>
          <p:cNvSpPr txBox="1"/>
          <p:nvPr/>
        </p:nvSpPr>
        <p:spPr>
          <a:xfrm>
            <a:off x="4572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10" name="Text Box 10"/>
          <p:cNvSpPr txBox="1">
            <a:spLocks noChangeArrowheads="1"/>
          </p:cNvSpPr>
          <p:nvPr/>
        </p:nvSpPr>
        <p:spPr bwMode="auto">
          <a:xfrm>
            <a:off x="381000" y="2484567"/>
            <a:ext cx="8458201" cy="261610"/>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146175" algn="r"/>
                <a:tab pos="6005513" algn="r"/>
              </a:tabLst>
            </a:pPr>
            <a:r>
              <a:rPr lang="en-US" altLang="en-US" sz="1400" b="1" dirty="0" smtClean="0">
                <a:latin typeface="Liberation Sans" panose="020B0604020202020204" pitchFamily="34" charset="0"/>
              </a:rPr>
              <a:t>	1.</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endParaRPr lang="en-US" altLang="en-US" sz="1400" b="1" dirty="0">
              <a:latin typeface="Liberation Sans" panose="020B0604020202020204" pitchFamily="34" charset="0"/>
            </a:endParaRPr>
          </a:p>
        </p:txBody>
      </p:sp>
      <p:sp>
        <p:nvSpPr>
          <p:cNvPr id="111" name="Text Box 10"/>
          <p:cNvSpPr txBox="1">
            <a:spLocks noChangeArrowheads="1"/>
          </p:cNvSpPr>
          <p:nvPr/>
        </p:nvSpPr>
        <p:spPr bwMode="auto">
          <a:xfrm>
            <a:off x="381000" y="2746177"/>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3998913" algn="r"/>
              </a:tabLst>
            </a:pPr>
            <a:r>
              <a:rPr lang="en-US" altLang="en-US" sz="1400" b="1" dirty="0" smtClean="0">
                <a:latin typeface="Liberation Sans" panose="020B0604020202020204" pitchFamily="34" charset="0"/>
              </a:rPr>
              <a:t>	2.</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endParaRPr lang="en-US" altLang="en-US" sz="1400" b="1" dirty="0">
              <a:latin typeface="Liberation Sans" panose="020B0604020202020204" pitchFamily="34" charset="0"/>
            </a:endParaRPr>
          </a:p>
        </p:txBody>
      </p:sp>
      <p:cxnSp>
        <p:nvCxnSpPr>
          <p:cNvPr id="104" name="Straight Connector 103"/>
          <p:cNvCxnSpPr/>
          <p:nvPr/>
        </p:nvCxnSpPr>
        <p:spPr bwMode="auto">
          <a:xfrm>
            <a:off x="990600" y="2746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6" name="Straight Connector 105"/>
          <p:cNvCxnSpPr/>
          <p:nvPr/>
        </p:nvCxnSpPr>
        <p:spPr bwMode="auto">
          <a:xfrm>
            <a:off x="990600" y="3050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9" name="Straight Connector 108"/>
          <p:cNvCxnSpPr/>
          <p:nvPr/>
        </p:nvCxnSpPr>
        <p:spPr bwMode="auto">
          <a:xfrm>
            <a:off x="990600" y="3355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4" name="Straight Connector 113"/>
          <p:cNvCxnSpPr/>
          <p:nvPr/>
        </p:nvCxnSpPr>
        <p:spPr bwMode="auto">
          <a:xfrm>
            <a:off x="990600" y="36605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5" name="Straight Connector 114"/>
          <p:cNvCxnSpPr/>
          <p:nvPr/>
        </p:nvCxnSpPr>
        <p:spPr bwMode="auto">
          <a:xfrm>
            <a:off x="990600" y="39653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6" name="Straight Connector 115"/>
          <p:cNvCxnSpPr/>
          <p:nvPr/>
        </p:nvCxnSpPr>
        <p:spPr bwMode="auto">
          <a:xfrm>
            <a:off x="990600" y="4270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12" name="Text Box 10"/>
          <p:cNvSpPr txBox="1">
            <a:spLocks noChangeArrowheads="1"/>
          </p:cNvSpPr>
          <p:nvPr/>
        </p:nvSpPr>
        <p:spPr bwMode="auto">
          <a:xfrm>
            <a:off x="381000" y="30480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3030538" algn="r"/>
                <a:tab pos="5035550" algn="r"/>
              </a:tabLst>
            </a:pPr>
            <a:r>
              <a:rPr lang="en-US" altLang="en-US" sz="1400" b="1" dirty="0" smtClean="0">
                <a:latin typeface="Liberation Sans" panose="020B0604020202020204" pitchFamily="34" charset="0"/>
              </a:rPr>
              <a:t>	3.</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endParaRPr lang="en-US" altLang="en-US" sz="1400" b="1" dirty="0">
              <a:latin typeface="Liberation Sans" panose="020B0604020202020204" pitchFamily="34" charset="0"/>
            </a:endParaRPr>
          </a:p>
        </p:txBody>
      </p:sp>
      <p:sp>
        <p:nvSpPr>
          <p:cNvPr id="125" name="Text Box 10"/>
          <p:cNvSpPr txBox="1">
            <a:spLocks noChangeArrowheads="1"/>
          </p:cNvSpPr>
          <p:nvPr/>
        </p:nvSpPr>
        <p:spPr bwMode="auto">
          <a:xfrm>
            <a:off x="381000" y="3962400"/>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6.</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	+2,000					+3,500</a:t>
            </a:r>
            <a:endParaRPr lang="en-US" altLang="en-US" sz="1400" b="1" dirty="0">
              <a:latin typeface="Liberation Sans" panose="020B0604020202020204" pitchFamily="34" charset="0"/>
            </a:endParaRPr>
          </a:p>
        </p:txBody>
      </p:sp>
      <p:cxnSp>
        <p:nvCxnSpPr>
          <p:cNvPr id="128" name="Straight Connector 127"/>
          <p:cNvCxnSpPr/>
          <p:nvPr/>
        </p:nvCxnSpPr>
        <p:spPr bwMode="auto">
          <a:xfrm>
            <a:off x="990600" y="51113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29" name="Straight Connector 128"/>
          <p:cNvCxnSpPr/>
          <p:nvPr/>
        </p:nvCxnSpPr>
        <p:spPr bwMode="auto">
          <a:xfrm>
            <a:off x="990600" y="54161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0" name="Straight Connector 129"/>
          <p:cNvCxnSpPr/>
          <p:nvPr/>
        </p:nvCxnSpPr>
        <p:spPr bwMode="auto">
          <a:xfrm>
            <a:off x="990600" y="57209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7" name="Straight Connector 136"/>
          <p:cNvCxnSpPr/>
          <p:nvPr/>
        </p:nvCxnSpPr>
        <p:spPr bwMode="auto">
          <a:xfrm>
            <a:off x="990600" y="6022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38" name="Rectangle 137"/>
          <p:cNvSpPr/>
          <p:nvPr/>
        </p:nvSpPr>
        <p:spPr bwMode="auto">
          <a:xfrm>
            <a:off x="16885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9" name="Rectangle 138"/>
          <p:cNvSpPr/>
          <p:nvPr/>
        </p:nvSpPr>
        <p:spPr bwMode="auto">
          <a:xfrm>
            <a:off x="2755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0" name="Rectangle 139"/>
          <p:cNvSpPr/>
          <p:nvPr/>
        </p:nvSpPr>
        <p:spPr bwMode="auto">
          <a:xfrm>
            <a:off x="35935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1" name="Rectangle 140"/>
          <p:cNvSpPr/>
          <p:nvPr/>
        </p:nvSpPr>
        <p:spPr bwMode="auto">
          <a:xfrm>
            <a:off x="4660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2" name="Rectangle 141"/>
          <p:cNvSpPr/>
          <p:nvPr/>
        </p:nvSpPr>
        <p:spPr bwMode="auto">
          <a:xfrm>
            <a:off x="56509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3" name="Rectangle 142"/>
          <p:cNvSpPr/>
          <p:nvPr/>
        </p:nvSpPr>
        <p:spPr bwMode="auto">
          <a:xfrm>
            <a:off x="6565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4" name="Rectangle 143"/>
          <p:cNvSpPr/>
          <p:nvPr/>
        </p:nvSpPr>
        <p:spPr bwMode="auto">
          <a:xfrm>
            <a:off x="7327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5" name="Rectangle 144"/>
          <p:cNvSpPr/>
          <p:nvPr/>
        </p:nvSpPr>
        <p:spPr bwMode="auto">
          <a:xfrm>
            <a:off x="8089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46" name="Straight Connector 145"/>
          <p:cNvCxnSpPr/>
          <p:nvPr/>
        </p:nvCxnSpPr>
        <p:spPr bwMode="auto">
          <a:xfrm>
            <a:off x="990600" y="6403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47" name="Rectangle 146"/>
          <p:cNvSpPr/>
          <p:nvPr/>
        </p:nvSpPr>
        <p:spPr bwMode="auto">
          <a:xfrm>
            <a:off x="16885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8" name="Rectangle 147"/>
          <p:cNvSpPr/>
          <p:nvPr/>
        </p:nvSpPr>
        <p:spPr bwMode="auto">
          <a:xfrm>
            <a:off x="2755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9" name="Rectangle 148"/>
          <p:cNvSpPr/>
          <p:nvPr/>
        </p:nvSpPr>
        <p:spPr bwMode="auto">
          <a:xfrm>
            <a:off x="35935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0" name="Rectangle 149"/>
          <p:cNvSpPr/>
          <p:nvPr/>
        </p:nvSpPr>
        <p:spPr bwMode="auto">
          <a:xfrm>
            <a:off x="4660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1" name="Rectangle 150"/>
          <p:cNvSpPr/>
          <p:nvPr/>
        </p:nvSpPr>
        <p:spPr bwMode="auto">
          <a:xfrm>
            <a:off x="56509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2" name="Rectangle 151"/>
          <p:cNvSpPr/>
          <p:nvPr/>
        </p:nvSpPr>
        <p:spPr bwMode="auto">
          <a:xfrm>
            <a:off x="6565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3" name="Rectangle 152"/>
          <p:cNvSpPr/>
          <p:nvPr/>
        </p:nvSpPr>
        <p:spPr bwMode="auto">
          <a:xfrm>
            <a:off x="7327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4" name="Rectangle 153"/>
          <p:cNvSpPr/>
          <p:nvPr/>
        </p:nvSpPr>
        <p:spPr bwMode="auto">
          <a:xfrm>
            <a:off x="8089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55" name="Straight Connector 154"/>
          <p:cNvCxnSpPr/>
          <p:nvPr/>
        </p:nvCxnSpPr>
        <p:spPr bwMode="auto">
          <a:xfrm>
            <a:off x="990600" y="6479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56" name="Rectangle 155"/>
          <p:cNvSpPr/>
          <p:nvPr/>
        </p:nvSpPr>
        <p:spPr bwMode="auto">
          <a:xfrm>
            <a:off x="16885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7" name="Rectangle 156"/>
          <p:cNvSpPr/>
          <p:nvPr/>
        </p:nvSpPr>
        <p:spPr bwMode="auto">
          <a:xfrm>
            <a:off x="2755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8" name="Rectangle 157"/>
          <p:cNvSpPr/>
          <p:nvPr/>
        </p:nvSpPr>
        <p:spPr bwMode="auto">
          <a:xfrm>
            <a:off x="35935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9" name="Rectangle 158"/>
          <p:cNvSpPr/>
          <p:nvPr/>
        </p:nvSpPr>
        <p:spPr bwMode="auto">
          <a:xfrm>
            <a:off x="4660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0" name="Rectangle 159"/>
          <p:cNvSpPr/>
          <p:nvPr/>
        </p:nvSpPr>
        <p:spPr bwMode="auto">
          <a:xfrm>
            <a:off x="56509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1" name="Rectangle 160"/>
          <p:cNvSpPr/>
          <p:nvPr/>
        </p:nvSpPr>
        <p:spPr bwMode="auto">
          <a:xfrm>
            <a:off x="6565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2" name="Rectangle 161"/>
          <p:cNvSpPr/>
          <p:nvPr/>
        </p:nvSpPr>
        <p:spPr bwMode="auto">
          <a:xfrm>
            <a:off x="7327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3" name="Rectangle 162"/>
          <p:cNvSpPr/>
          <p:nvPr/>
        </p:nvSpPr>
        <p:spPr bwMode="auto">
          <a:xfrm>
            <a:off x="8089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4" name="Text Box 10"/>
          <p:cNvSpPr txBox="1">
            <a:spLocks noChangeArrowheads="1"/>
          </p:cNvSpPr>
          <p:nvPr/>
        </p:nvSpPr>
        <p:spPr bwMode="auto">
          <a:xfrm>
            <a:off x="381000" y="6062401"/>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$8,050	$1,400	$1,600	$7,000	$1,600	$15,000	$4,700	$1,950	$1,300</a:t>
            </a:r>
            <a:endParaRPr lang="en-US" altLang="en-US" sz="1400" b="1" dirty="0">
              <a:latin typeface="Liberation Sans" panose="020B0604020202020204" pitchFamily="34" charset="0"/>
            </a:endParaRPr>
          </a:p>
        </p:txBody>
      </p:sp>
      <p:sp>
        <p:nvSpPr>
          <p:cNvPr id="165" name="TextBox 164"/>
          <p:cNvSpPr txBox="1"/>
          <p:nvPr/>
        </p:nvSpPr>
        <p:spPr>
          <a:xfrm>
            <a:off x="56388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6" name="TextBox 165"/>
          <p:cNvSpPr txBox="1"/>
          <p:nvPr/>
        </p:nvSpPr>
        <p:spPr>
          <a:xfrm>
            <a:off x="6553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7" name="TextBox 166"/>
          <p:cNvSpPr txBox="1"/>
          <p:nvPr/>
        </p:nvSpPr>
        <p:spPr>
          <a:xfrm>
            <a:off x="35814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8" name="TextBox 167"/>
          <p:cNvSpPr txBox="1"/>
          <p:nvPr/>
        </p:nvSpPr>
        <p:spPr>
          <a:xfrm>
            <a:off x="2743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9" name="TextBox 168"/>
          <p:cNvSpPr txBox="1"/>
          <p:nvPr/>
        </p:nvSpPr>
        <p:spPr>
          <a:xfrm>
            <a:off x="1676400" y="5956757"/>
            <a:ext cx="152400" cy="523220"/>
          </a:xfrm>
          <a:prstGeom prst="rect">
            <a:avLst/>
          </a:prstGeom>
          <a:noFill/>
          <a:ln>
            <a:noFill/>
          </a:ln>
        </p:spPr>
        <p:txBody>
          <a:bodyPr wrap="square" lIns="0" t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70" name="TextBox 169"/>
          <p:cNvSpPr txBox="1"/>
          <p:nvPr/>
        </p:nvSpPr>
        <p:spPr>
          <a:xfrm>
            <a:off x="4648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71" name="TextBox 170"/>
          <p:cNvSpPr txBox="1"/>
          <p:nvPr/>
        </p:nvSpPr>
        <p:spPr>
          <a:xfrm>
            <a:off x="7315200" y="59465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smtClean="0"/>
              <a:t>-</a:t>
            </a:r>
            <a:endParaRPr lang="en-US" dirty="0"/>
          </a:p>
        </p:txBody>
      </p:sp>
      <p:sp>
        <p:nvSpPr>
          <p:cNvPr id="172" name="TextBox 171"/>
          <p:cNvSpPr txBox="1"/>
          <p:nvPr/>
        </p:nvSpPr>
        <p:spPr>
          <a:xfrm>
            <a:off x="8077200" y="59465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2" name="Rectangle 1"/>
          <p:cNvSpPr/>
          <p:nvPr/>
        </p:nvSpPr>
        <p:spPr bwMode="auto">
          <a:xfrm>
            <a:off x="381000" y="4038599"/>
            <a:ext cx="8610600" cy="2179767"/>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5" name="Rectangle 84"/>
          <p:cNvSpPr/>
          <p:nvPr/>
        </p:nvSpPr>
        <p:spPr bwMode="auto">
          <a:xfrm>
            <a:off x="762000" y="6025754"/>
            <a:ext cx="8229600" cy="527446"/>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6" name="Text Box 2"/>
          <p:cNvSpPr txBox="1">
            <a:spLocks noChangeArrowheads="1"/>
          </p:cNvSpPr>
          <p:nvPr/>
        </p:nvSpPr>
        <p:spPr bwMode="auto">
          <a:xfrm>
            <a:off x="533400" y="381000"/>
            <a:ext cx="8229600" cy="110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defPPr>
              <a:defRPr lang="en-US"/>
            </a:defPPr>
            <a:lvl1pPr algn="l">
              <a:lnSpc>
                <a:spcPct val="115000"/>
              </a:lnSpc>
              <a:spcBef>
                <a:spcPct val="50000"/>
              </a:spcBef>
              <a:buClrTx/>
              <a:buSzTx/>
              <a:buFontTx/>
              <a:buNone/>
              <a:defRPr sz="1900" b="1">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r>
              <a:rPr lang="en-US" dirty="0"/>
              <a:t>TRANSACTION 5. PURCHASE OF ADVERTISING ON CREDIT </a:t>
            </a:r>
            <a:r>
              <a:rPr lang="en-US" dirty="0" smtClean="0"/>
              <a:t> </a:t>
            </a:r>
            <a:r>
              <a:rPr lang="en-US" b="0" dirty="0" smtClean="0"/>
              <a:t>Softbyte </a:t>
            </a:r>
            <a:r>
              <a:rPr lang="en-US" b="0" dirty="0"/>
              <a:t>Inc. receives </a:t>
            </a:r>
            <a:r>
              <a:rPr lang="en-US" b="0" dirty="0" smtClean="0"/>
              <a:t>a </a:t>
            </a:r>
            <a:r>
              <a:rPr lang="en-US" dirty="0" smtClean="0"/>
              <a:t>bill </a:t>
            </a:r>
            <a:r>
              <a:rPr lang="en-US" dirty="0"/>
              <a:t>for $250 </a:t>
            </a:r>
            <a:r>
              <a:rPr lang="en-US" b="0" dirty="0"/>
              <a:t>from the </a:t>
            </a:r>
            <a:r>
              <a:rPr lang="en-US" b="0" i="1" dirty="0"/>
              <a:t>Daily News </a:t>
            </a:r>
            <a:r>
              <a:rPr lang="en-US" b="0" dirty="0"/>
              <a:t>for advertising on its online website but </a:t>
            </a:r>
            <a:r>
              <a:rPr lang="en-US" b="0" dirty="0" smtClean="0"/>
              <a:t>postpones payment </a:t>
            </a:r>
            <a:r>
              <a:rPr lang="en-US" b="0" dirty="0"/>
              <a:t>until a later date.</a:t>
            </a:r>
            <a:endParaRPr lang="en-US" altLang="en-US" b="0" dirty="0"/>
          </a:p>
        </p:txBody>
      </p:sp>
      <p:sp>
        <p:nvSpPr>
          <p:cNvPr id="88" name="Rectangle 84"/>
          <p:cNvSpPr>
            <a:spLocks noChangeArrowheads="1"/>
          </p:cNvSpPr>
          <p:nvPr/>
        </p:nvSpPr>
        <p:spPr bwMode="auto">
          <a:xfrm>
            <a:off x="7620000" y="1219200"/>
            <a:ext cx="1295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0"/>
              </a:spcBef>
              <a:buClrTx/>
              <a:buSzTx/>
              <a:buFontTx/>
              <a:buNone/>
            </a:pPr>
            <a:r>
              <a:rPr lang="en-US" altLang="en-US" sz="1200" dirty="0" smtClean="0">
                <a:solidFill>
                  <a:schemeClr val="tx1"/>
                </a:solidFill>
                <a:latin typeface="Liberation Sans" panose="020B0604020202020204" pitchFamily="34" charset="0"/>
              </a:rPr>
              <a:t>Illustration 1-8</a:t>
            </a:r>
            <a:endParaRPr lang="en-US" altLang="en-US" sz="1200" b="0" dirty="0">
              <a:solidFill>
                <a:schemeClr val="tx1"/>
              </a:solidFill>
              <a:latin typeface="Liberation Sans" panose="020B0604020202020204" pitchFamily="34" charset="0"/>
            </a:endParaRPr>
          </a:p>
        </p:txBody>
      </p:sp>
      <p:sp>
        <p:nvSpPr>
          <p:cNvPr id="87"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4 </a:t>
            </a:r>
            <a:endParaRPr lang="en-US" altLang="en-US" sz="1600" i="1" dirty="0">
              <a:latin typeface="Liberation Sans" panose="020B0604020202020204" pitchFamily="34" charset="0"/>
            </a:endParaRPr>
          </a:p>
        </p:txBody>
      </p:sp>
      <p:sp>
        <p:nvSpPr>
          <p:cNvPr id="91" name="TextBox 90"/>
          <p:cNvSpPr txBox="1"/>
          <p:nvPr/>
        </p:nvSpPr>
        <p:spPr>
          <a:xfrm>
            <a:off x="5638800" y="1905000"/>
            <a:ext cx="9144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Owner's Capital</a:t>
            </a:r>
            <a:endParaRPr lang="en-US" dirty="0"/>
          </a:p>
        </p:txBody>
      </p:sp>
      <p:sp>
        <p:nvSpPr>
          <p:cNvPr id="92" name="TextBox 91"/>
          <p:cNvSpPr txBox="1"/>
          <p:nvPr/>
        </p:nvSpPr>
        <p:spPr>
          <a:xfrm>
            <a:off x="6553200" y="1905000"/>
            <a:ext cx="9144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Owner's Drawings</a:t>
            </a:r>
            <a:endParaRPr lang="en-US" dirty="0"/>
          </a:p>
        </p:txBody>
      </p:sp>
      <p:sp>
        <p:nvSpPr>
          <p:cNvPr id="93" name="TextBox 92"/>
          <p:cNvSpPr txBox="1"/>
          <p:nvPr/>
        </p:nvSpPr>
        <p:spPr>
          <a:xfrm>
            <a:off x="7467600" y="1905000"/>
            <a:ext cx="609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Rev.</a:t>
            </a:r>
            <a:endParaRPr lang="en-US" dirty="0"/>
          </a:p>
        </p:txBody>
      </p:sp>
      <p:sp>
        <p:nvSpPr>
          <p:cNvPr id="94" name="TextBox 93"/>
          <p:cNvSpPr txBox="1"/>
          <p:nvPr/>
        </p:nvSpPr>
        <p:spPr>
          <a:xfrm>
            <a:off x="8153400" y="1905000"/>
            <a:ext cx="609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Exp.</a:t>
            </a:r>
            <a:endParaRPr lang="en-US" dirty="0"/>
          </a:p>
        </p:txBody>
      </p:sp>
      <p:sp>
        <p:nvSpPr>
          <p:cNvPr id="95" name="TextBox 94"/>
          <p:cNvSpPr txBox="1"/>
          <p:nvPr/>
        </p:nvSpPr>
        <p:spPr>
          <a:xfrm>
            <a:off x="73914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96" name="TextBox 95"/>
          <p:cNvSpPr txBox="1"/>
          <p:nvPr/>
        </p:nvSpPr>
        <p:spPr>
          <a:xfrm>
            <a:off x="80772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97" name="Text Box 10"/>
          <p:cNvSpPr txBox="1">
            <a:spLocks noChangeArrowheads="1"/>
          </p:cNvSpPr>
          <p:nvPr/>
        </p:nvSpPr>
        <p:spPr bwMode="auto">
          <a:xfrm>
            <a:off x="381000" y="33528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6796088" algn="r"/>
                <a:tab pos="7546975" algn="r"/>
                <a:tab pos="7656513" algn="l"/>
              </a:tabLst>
            </a:pPr>
            <a:r>
              <a:rPr lang="en-US" altLang="en-US" sz="1400" b="1" dirty="0" smtClean="0">
                <a:latin typeface="Liberation Sans" panose="020B0604020202020204" pitchFamily="34" charset="0"/>
              </a:rPr>
              <a:t>	4.</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+1,200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+1,200	</a:t>
            </a:r>
            <a:endParaRPr lang="en-US" altLang="en-US" sz="1400" b="1" dirty="0">
              <a:solidFill>
                <a:schemeClr val="accent6">
                  <a:lumMod val="50000"/>
                </a:schemeClr>
              </a:solidFill>
              <a:latin typeface="Liberation Sans" panose="020B0604020202020204" pitchFamily="34" charset="0"/>
            </a:endParaRPr>
          </a:p>
        </p:txBody>
      </p:sp>
      <p:sp>
        <p:nvSpPr>
          <p:cNvPr id="98" name="Text Box 10"/>
          <p:cNvSpPr txBox="1">
            <a:spLocks noChangeArrowheads="1"/>
          </p:cNvSpPr>
          <p:nvPr/>
        </p:nvSpPr>
        <p:spPr bwMode="auto">
          <a:xfrm>
            <a:off x="381000" y="3680192"/>
            <a:ext cx="87630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7656513" algn="l"/>
                <a:tab pos="8283575" algn="r"/>
              </a:tabLst>
            </a:pPr>
            <a:r>
              <a:rPr lang="en-US" altLang="en-US" sz="1400" b="1" dirty="0" smtClean="0">
                <a:latin typeface="Liberation Sans" panose="020B0604020202020204" pitchFamily="34" charset="0"/>
              </a:rPr>
              <a:t>	5.</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a:t>
            </a:r>
            <a:endParaRPr lang="en-US" altLang="en-US" sz="1200" b="1" dirty="0">
              <a:solidFill>
                <a:schemeClr val="accent6">
                  <a:lumMod val="50000"/>
                </a:schemeClr>
              </a:solidFill>
              <a:latin typeface="Liberation Sans" panose="020B0604020202020204" pitchFamily="34" charset="0"/>
            </a:endParaRPr>
          </a:p>
        </p:txBody>
      </p:sp>
    </p:spTree>
    <p:extLst>
      <p:ext uri="{BB962C8B-B14F-4D97-AF65-F5344CB8AC3E}">
        <p14:creationId xmlns:p14="http://schemas.microsoft.com/office/powerpoint/2010/main" val="286022123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ext Box 10"/>
          <p:cNvSpPr txBox="1">
            <a:spLocks noChangeArrowheads="1"/>
          </p:cNvSpPr>
          <p:nvPr/>
        </p:nvSpPr>
        <p:spPr bwMode="auto">
          <a:xfrm>
            <a:off x="381000" y="51083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8</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-250				-250</a:t>
            </a:r>
            <a:endParaRPr lang="en-US" altLang="en-US" sz="1400" b="1" dirty="0">
              <a:latin typeface="Liberation Sans" panose="020B0604020202020204" pitchFamily="34" charset="0"/>
            </a:endParaRPr>
          </a:p>
        </p:txBody>
      </p:sp>
      <p:sp>
        <p:nvSpPr>
          <p:cNvPr id="132" name="Text Box 10"/>
          <p:cNvSpPr txBox="1">
            <a:spLocks noChangeArrowheads="1"/>
          </p:cNvSpPr>
          <p:nvPr/>
        </p:nvSpPr>
        <p:spPr bwMode="auto">
          <a:xfrm>
            <a:off x="381000" y="54131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9</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+600	-600</a:t>
            </a:r>
            <a:endParaRPr lang="en-US" altLang="en-US" sz="1400" b="1" dirty="0">
              <a:latin typeface="Liberation Sans" panose="020B0604020202020204" pitchFamily="34" charset="0"/>
            </a:endParaRPr>
          </a:p>
        </p:txBody>
      </p:sp>
      <p:sp>
        <p:nvSpPr>
          <p:cNvPr id="134" name="Text Box 10"/>
          <p:cNvSpPr txBox="1">
            <a:spLocks noChangeArrowheads="1"/>
          </p:cNvSpPr>
          <p:nvPr/>
        </p:nvSpPr>
        <p:spPr bwMode="auto">
          <a:xfrm>
            <a:off x="381000" y="57179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10.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-1,300								-1,300</a:t>
            </a:r>
            <a:endParaRPr lang="en-US" altLang="en-US" sz="1400" b="1" dirty="0">
              <a:latin typeface="Liberation Sans" panose="020B0604020202020204" pitchFamily="34" charset="0"/>
            </a:endParaRPr>
          </a:p>
        </p:txBody>
      </p:sp>
      <p:sp>
        <p:nvSpPr>
          <p:cNvPr id="124" name="Text Box 10"/>
          <p:cNvSpPr txBox="1">
            <a:spLocks noChangeArrowheads="1"/>
          </p:cNvSpPr>
          <p:nvPr/>
        </p:nvSpPr>
        <p:spPr bwMode="auto">
          <a:xfrm>
            <a:off x="381000" y="4267200"/>
            <a:ext cx="8610600" cy="81560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3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7.</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-1,700							-600</a:t>
            </a:r>
          </a:p>
          <a:p>
            <a:pPr>
              <a:spcBef>
                <a:spcPts val="3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-900</a:t>
            </a:r>
          </a:p>
          <a:p>
            <a:pPr>
              <a:spcBef>
                <a:spcPts val="3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-200</a:t>
            </a:r>
            <a:endParaRPr lang="en-US" altLang="en-US" sz="1400" b="1" dirty="0">
              <a:latin typeface="Liberation Sans" panose="020B0604020202020204" pitchFamily="34" charset="0"/>
            </a:endParaRPr>
          </a:p>
        </p:txBody>
      </p:sp>
      <p:sp>
        <p:nvSpPr>
          <p:cNvPr id="24" name="TextBox 23"/>
          <p:cNvSpPr txBox="1"/>
          <p:nvPr/>
        </p:nvSpPr>
        <p:spPr>
          <a:xfrm>
            <a:off x="228600" y="19050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dirty="0"/>
              <a:t>Trans-</a:t>
            </a:r>
          </a:p>
          <a:p>
            <a:r>
              <a:rPr lang="en-US" dirty="0"/>
              <a:t>action</a:t>
            </a:r>
          </a:p>
        </p:txBody>
      </p:sp>
      <p:sp>
        <p:nvSpPr>
          <p:cNvPr id="26" name="TextBox 25"/>
          <p:cNvSpPr txBox="1"/>
          <p:nvPr/>
        </p:nvSpPr>
        <p:spPr>
          <a:xfrm>
            <a:off x="914400" y="19050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300" dirty="0" smtClean="0"/>
              <a:t>Cash   </a:t>
            </a:r>
            <a:endParaRPr lang="en-US" sz="1300" dirty="0"/>
          </a:p>
        </p:txBody>
      </p:sp>
      <p:sp>
        <p:nvSpPr>
          <p:cNvPr id="27" name="TextBox 26"/>
          <p:cNvSpPr txBox="1"/>
          <p:nvPr/>
        </p:nvSpPr>
        <p:spPr>
          <a:xfrm>
            <a:off x="1752600" y="1905000"/>
            <a:ext cx="914400" cy="523220"/>
          </a:xfrm>
          <a:prstGeom prst="rect">
            <a:avLst/>
          </a:prstGeom>
          <a:noFill/>
          <a:ln>
            <a:noFill/>
          </a:ln>
        </p:spPr>
        <p:txBody>
          <a:bodyPr wrap="square" lIns="0" rIns="0" rtlCol="0" anchor="ctr" anchorCtr="0">
            <a:noAutofit/>
          </a:bodyPr>
          <a:lstStyle>
            <a:defPPr>
              <a:defRPr lang="en-US"/>
            </a:defPPr>
            <a:lvl1pPr>
              <a:defRPr sz="1200" b="1">
                <a:latin typeface="Liberation Sans" panose="020B0604020202020204" pitchFamily="34" charset="0"/>
              </a:defRPr>
            </a:lvl1pPr>
          </a:lstStyle>
          <a:p>
            <a:r>
              <a:rPr lang="en-US" dirty="0"/>
              <a:t>Accounts</a:t>
            </a:r>
          </a:p>
          <a:p>
            <a:r>
              <a:rPr lang="en-US" dirty="0"/>
              <a:t>Receivable</a:t>
            </a:r>
          </a:p>
        </p:txBody>
      </p:sp>
      <p:sp>
        <p:nvSpPr>
          <p:cNvPr id="28" name="TextBox 27"/>
          <p:cNvSpPr txBox="1"/>
          <p:nvPr/>
        </p:nvSpPr>
        <p:spPr>
          <a:xfrm>
            <a:off x="2857500" y="1905000"/>
            <a:ext cx="800100" cy="523220"/>
          </a:xfrm>
          <a:prstGeom prst="rect">
            <a:avLst/>
          </a:prstGeom>
          <a:noFill/>
          <a:ln>
            <a:noFill/>
          </a:ln>
        </p:spPr>
        <p:txBody>
          <a:bodyPr wrap="square" lIns="0" rtlCol="0" anchor="ctr" anchorCtr="0">
            <a:noAutofit/>
          </a:bodyPr>
          <a:lstStyle>
            <a:defPPr>
              <a:defRPr lang="en-US"/>
            </a:defPPr>
            <a:lvl1pPr>
              <a:defRPr sz="1400" b="1">
                <a:latin typeface="Liberation Sans" panose="020B0604020202020204" pitchFamily="34" charset="0"/>
              </a:defRPr>
            </a:lvl1pPr>
          </a:lstStyle>
          <a:p>
            <a:r>
              <a:rPr lang="en-US" sz="1200" dirty="0" smtClean="0"/>
              <a:t>Supplies</a:t>
            </a:r>
            <a:endParaRPr lang="en-US" sz="1200" dirty="0"/>
          </a:p>
        </p:txBody>
      </p:sp>
      <p:sp>
        <p:nvSpPr>
          <p:cNvPr id="29" name="TextBox 28"/>
          <p:cNvSpPr txBox="1"/>
          <p:nvPr/>
        </p:nvSpPr>
        <p:spPr>
          <a:xfrm>
            <a:off x="3657600" y="1905000"/>
            <a:ext cx="9906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Equipment</a:t>
            </a:r>
            <a:endParaRPr lang="en-US" sz="1200" dirty="0"/>
          </a:p>
        </p:txBody>
      </p:sp>
      <p:sp>
        <p:nvSpPr>
          <p:cNvPr id="30" name="TextBox 29"/>
          <p:cNvSpPr txBox="1"/>
          <p:nvPr/>
        </p:nvSpPr>
        <p:spPr>
          <a:xfrm>
            <a:off x="4648200" y="1905000"/>
            <a:ext cx="990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pPr>
              <a:spcBef>
                <a:spcPts val="0"/>
              </a:spcBef>
            </a:pPr>
            <a:r>
              <a:rPr lang="en-US" dirty="0"/>
              <a:t>Accounts</a:t>
            </a:r>
          </a:p>
          <a:p>
            <a:pPr>
              <a:spcBef>
                <a:spcPts val="0"/>
              </a:spcBef>
            </a:pPr>
            <a:r>
              <a:rPr lang="en-US" dirty="0"/>
              <a:t>Payable</a:t>
            </a:r>
          </a:p>
        </p:txBody>
      </p:sp>
      <p:cxnSp>
        <p:nvCxnSpPr>
          <p:cNvPr id="11" name="Straight Connector 10"/>
          <p:cNvCxnSpPr/>
          <p:nvPr/>
        </p:nvCxnSpPr>
        <p:spPr bwMode="auto">
          <a:xfrm>
            <a:off x="978408" y="2438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 name="Rectangle 11"/>
          <p:cNvSpPr/>
          <p:nvPr/>
        </p:nvSpPr>
        <p:spPr bwMode="auto">
          <a:xfrm>
            <a:off x="16764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7" name="Rectangle 46"/>
          <p:cNvSpPr/>
          <p:nvPr/>
        </p:nvSpPr>
        <p:spPr bwMode="auto">
          <a:xfrm>
            <a:off x="2743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8" name="Rectangle 47"/>
          <p:cNvSpPr/>
          <p:nvPr/>
        </p:nvSpPr>
        <p:spPr bwMode="auto">
          <a:xfrm>
            <a:off x="35814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9" name="Rectangle 48"/>
          <p:cNvSpPr/>
          <p:nvPr/>
        </p:nvSpPr>
        <p:spPr bwMode="auto">
          <a:xfrm>
            <a:off x="4648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0" name="Rectangle 49"/>
          <p:cNvSpPr/>
          <p:nvPr/>
        </p:nvSpPr>
        <p:spPr bwMode="auto">
          <a:xfrm>
            <a:off x="56388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1" name="Rectangle 50"/>
          <p:cNvSpPr/>
          <p:nvPr/>
        </p:nvSpPr>
        <p:spPr bwMode="auto">
          <a:xfrm>
            <a:off x="6553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2" name="Rectangle 51"/>
          <p:cNvSpPr/>
          <p:nvPr/>
        </p:nvSpPr>
        <p:spPr bwMode="auto">
          <a:xfrm>
            <a:off x="7315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3" name="Rectangle 52"/>
          <p:cNvSpPr/>
          <p:nvPr/>
        </p:nvSpPr>
        <p:spPr bwMode="auto">
          <a:xfrm>
            <a:off x="8077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4" name="TextBox 53"/>
          <p:cNvSpPr txBox="1"/>
          <p:nvPr/>
        </p:nvSpPr>
        <p:spPr>
          <a:xfrm>
            <a:off x="914399" y="1600200"/>
            <a:ext cx="7924801" cy="26161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pPr algn="l">
              <a:tabLst>
                <a:tab pos="1651000" algn="ctr"/>
                <a:tab pos="4121150" algn="ctr"/>
                <a:tab pos="6223000" algn="ctr"/>
              </a:tabLst>
            </a:pPr>
            <a:r>
              <a:rPr lang="en-US" sz="1400" dirty="0" smtClean="0"/>
              <a:t>	Assets	= Liabilities +	Owner's Equity</a:t>
            </a:r>
            <a:endParaRPr lang="en-US" sz="1400" dirty="0"/>
          </a:p>
        </p:txBody>
      </p:sp>
      <p:cxnSp>
        <p:nvCxnSpPr>
          <p:cNvPr id="55" name="Straight Connector 54"/>
          <p:cNvCxnSpPr/>
          <p:nvPr/>
        </p:nvCxnSpPr>
        <p:spPr bwMode="auto">
          <a:xfrm>
            <a:off x="990600" y="19050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56" name="TextBox 55"/>
          <p:cNvSpPr txBox="1"/>
          <p:nvPr/>
        </p:nvSpPr>
        <p:spPr>
          <a:xfrm>
            <a:off x="55626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7" name="TextBox 56"/>
          <p:cNvSpPr txBox="1"/>
          <p:nvPr/>
        </p:nvSpPr>
        <p:spPr>
          <a:xfrm>
            <a:off x="6477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8" name="TextBox 57"/>
          <p:cNvSpPr txBox="1"/>
          <p:nvPr/>
        </p:nvSpPr>
        <p:spPr>
          <a:xfrm>
            <a:off x="35814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9" name="TextBox 58"/>
          <p:cNvSpPr txBox="1"/>
          <p:nvPr/>
        </p:nvSpPr>
        <p:spPr>
          <a:xfrm>
            <a:off x="2667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0" name="TextBox 59"/>
          <p:cNvSpPr txBox="1"/>
          <p:nvPr/>
        </p:nvSpPr>
        <p:spPr>
          <a:xfrm>
            <a:off x="16002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1" name="TextBox 60"/>
          <p:cNvSpPr txBox="1"/>
          <p:nvPr/>
        </p:nvSpPr>
        <p:spPr>
          <a:xfrm>
            <a:off x="4572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10" name="Text Box 10"/>
          <p:cNvSpPr txBox="1">
            <a:spLocks noChangeArrowheads="1"/>
          </p:cNvSpPr>
          <p:nvPr/>
        </p:nvSpPr>
        <p:spPr bwMode="auto">
          <a:xfrm>
            <a:off x="381000" y="2484567"/>
            <a:ext cx="8458201" cy="261610"/>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146175" algn="r"/>
                <a:tab pos="6005513" algn="r"/>
              </a:tabLst>
            </a:pPr>
            <a:r>
              <a:rPr lang="en-US" altLang="en-US" sz="1400" b="1" dirty="0" smtClean="0">
                <a:latin typeface="Liberation Sans" panose="020B0604020202020204" pitchFamily="34" charset="0"/>
              </a:rPr>
              <a:t>	1.</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endParaRPr lang="en-US" altLang="en-US" sz="1400" b="1" dirty="0">
              <a:latin typeface="Liberation Sans" panose="020B0604020202020204" pitchFamily="34" charset="0"/>
            </a:endParaRPr>
          </a:p>
        </p:txBody>
      </p:sp>
      <p:sp>
        <p:nvSpPr>
          <p:cNvPr id="111" name="Text Box 10"/>
          <p:cNvSpPr txBox="1">
            <a:spLocks noChangeArrowheads="1"/>
          </p:cNvSpPr>
          <p:nvPr/>
        </p:nvSpPr>
        <p:spPr bwMode="auto">
          <a:xfrm>
            <a:off x="381000" y="2746177"/>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3998913" algn="r"/>
              </a:tabLst>
            </a:pPr>
            <a:r>
              <a:rPr lang="en-US" altLang="en-US" sz="1400" b="1" dirty="0" smtClean="0">
                <a:latin typeface="Liberation Sans" panose="020B0604020202020204" pitchFamily="34" charset="0"/>
              </a:rPr>
              <a:t>	2.</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endParaRPr lang="en-US" altLang="en-US" sz="1400" b="1" dirty="0">
              <a:latin typeface="Liberation Sans" panose="020B0604020202020204" pitchFamily="34" charset="0"/>
            </a:endParaRPr>
          </a:p>
        </p:txBody>
      </p:sp>
      <p:cxnSp>
        <p:nvCxnSpPr>
          <p:cNvPr id="104" name="Straight Connector 103"/>
          <p:cNvCxnSpPr/>
          <p:nvPr/>
        </p:nvCxnSpPr>
        <p:spPr bwMode="auto">
          <a:xfrm>
            <a:off x="990600" y="2746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6" name="Straight Connector 105"/>
          <p:cNvCxnSpPr/>
          <p:nvPr/>
        </p:nvCxnSpPr>
        <p:spPr bwMode="auto">
          <a:xfrm>
            <a:off x="990600" y="3050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9" name="Straight Connector 108"/>
          <p:cNvCxnSpPr/>
          <p:nvPr/>
        </p:nvCxnSpPr>
        <p:spPr bwMode="auto">
          <a:xfrm>
            <a:off x="990600" y="3355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4" name="Straight Connector 113"/>
          <p:cNvCxnSpPr/>
          <p:nvPr/>
        </p:nvCxnSpPr>
        <p:spPr bwMode="auto">
          <a:xfrm>
            <a:off x="990600" y="36605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5" name="Straight Connector 114"/>
          <p:cNvCxnSpPr/>
          <p:nvPr/>
        </p:nvCxnSpPr>
        <p:spPr bwMode="auto">
          <a:xfrm>
            <a:off x="990600" y="39653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6" name="Straight Connector 115"/>
          <p:cNvCxnSpPr/>
          <p:nvPr/>
        </p:nvCxnSpPr>
        <p:spPr bwMode="auto">
          <a:xfrm>
            <a:off x="990600" y="4270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12" name="Text Box 10"/>
          <p:cNvSpPr txBox="1">
            <a:spLocks noChangeArrowheads="1"/>
          </p:cNvSpPr>
          <p:nvPr/>
        </p:nvSpPr>
        <p:spPr bwMode="auto">
          <a:xfrm>
            <a:off x="381000" y="30480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3030538" algn="r"/>
                <a:tab pos="5035550" algn="r"/>
              </a:tabLst>
            </a:pPr>
            <a:r>
              <a:rPr lang="en-US" altLang="en-US" sz="1400" b="1" dirty="0" smtClean="0">
                <a:latin typeface="Liberation Sans" panose="020B0604020202020204" pitchFamily="34" charset="0"/>
              </a:rPr>
              <a:t>	3.</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endParaRPr lang="en-US" altLang="en-US" sz="1400" b="1" dirty="0">
              <a:latin typeface="Liberation Sans" panose="020B0604020202020204" pitchFamily="34" charset="0"/>
            </a:endParaRPr>
          </a:p>
        </p:txBody>
      </p:sp>
      <p:cxnSp>
        <p:nvCxnSpPr>
          <p:cNvPr id="128" name="Straight Connector 127"/>
          <p:cNvCxnSpPr/>
          <p:nvPr/>
        </p:nvCxnSpPr>
        <p:spPr bwMode="auto">
          <a:xfrm>
            <a:off x="990600" y="51113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29" name="Straight Connector 128"/>
          <p:cNvCxnSpPr/>
          <p:nvPr/>
        </p:nvCxnSpPr>
        <p:spPr bwMode="auto">
          <a:xfrm>
            <a:off x="990600" y="54161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0" name="Straight Connector 129"/>
          <p:cNvCxnSpPr/>
          <p:nvPr/>
        </p:nvCxnSpPr>
        <p:spPr bwMode="auto">
          <a:xfrm>
            <a:off x="990600" y="57209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7" name="Straight Connector 136"/>
          <p:cNvCxnSpPr/>
          <p:nvPr/>
        </p:nvCxnSpPr>
        <p:spPr bwMode="auto">
          <a:xfrm>
            <a:off x="990600" y="6022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38" name="Rectangle 137"/>
          <p:cNvSpPr/>
          <p:nvPr/>
        </p:nvSpPr>
        <p:spPr bwMode="auto">
          <a:xfrm>
            <a:off x="16885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9" name="Rectangle 138"/>
          <p:cNvSpPr/>
          <p:nvPr/>
        </p:nvSpPr>
        <p:spPr bwMode="auto">
          <a:xfrm>
            <a:off x="2755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0" name="Rectangle 139"/>
          <p:cNvSpPr/>
          <p:nvPr/>
        </p:nvSpPr>
        <p:spPr bwMode="auto">
          <a:xfrm>
            <a:off x="35935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1" name="Rectangle 140"/>
          <p:cNvSpPr/>
          <p:nvPr/>
        </p:nvSpPr>
        <p:spPr bwMode="auto">
          <a:xfrm>
            <a:off x="4660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2" name="Rectangle 141"/>
          <p:cNvSpPr/>
          <p:nvPr/>
        </p:nvSpPr>
        <p:spPr bwMode="auto">
          <a:xfrm>
            <a:off x="56509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3" name="Rectangle 142"/>
          <p:cNvSpPr/>
          <p:nvPr/>
        </p:nvSpPr>
        <p:spPr bwMode="auto">
          <a:xfrm>
            <a:off x="6565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4" name="Rectangle 143"/>
          <p:cNvSpPr/>
          <p:nvPr/>
        </p:nvSpPr>
        <p:spPr bwMode="auto">
          <a:xfrm>
            <a:off x="7327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5" name="Rectangle 144"/>
          <p:cNvSpPr/>
          <p:nvPr/>
        </p:nvSpPr>
        <p:spPr bwMode="auto">
          <a:xfrm>
            <a:off x="8089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46" name="Straight Connector 145"/>
          <p:cNvCxnSpPr/>
          <p:nvPr/>
        </p:nvCxnSpPr>
        <p:spPr bwMode="auto">
          <a:xfrm>
            <a:off x="990600" y="6403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47" name="Rectangle 146"/>
          <p:cNvSpPr/>
          <p:nvPr/>
        </p:nvSpPr>
        <p:spPr bwMode="auto">
          <a:xfrm>
            <a:off x="16885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8" name="Rectangle 147"/>
          <p:cNvSpPr/>
          <p:nvPr/>
        </p:nvSpPr>
        <p:spPr bwMode="auto">
          <a:xfrm>
            <a:off x="2755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9" name="Rectangle 148"/>
          <p:cNvSpPr/>
          <p:nvPr/>
        </p:nvSpPr>
        <p:spPr bwMode="auto">
          <a:xfrm>
            <a:off x="35935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0" name="Rectangle 149"/>
          <p:cNvSpPr/>
          <p:nvPr/>
        </p:nvSpPr>
        <p:spPr bwMode="auto">
          <a:xfrm>
            <a:off x="4660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1" name="Rectangle 150"/>
          <p:cNvSpPr/>
          <p:nvPr/>
        </p:nvSpPr>
        <p:spPr bwMode="auto">
          <a:xfrm>
            <a:off x="56509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2" name="Rectangle 151"/>
          <p:cNvSpPr/>
          <p:nvPr/>
        </p:nvSpPr>
        <p:spPr bwMode="auto">
          <a:xfrm>
            <a:off x="6565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3" name="Rectangle 152"/>
          <p:cNvSpPr/>
          <p:nvPr/>
        </p:nvSpPr>
        <p:spPr bwMode="auto">
          <a:xfrm>
            <a:off x="7327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4" name="Rectangle 153"/>
          <p:cNvSpPr/>
          <p:nvPr/>
        </p:nvSpPr>
        <p:spPr bwMode="auto">
          <a:xfrm>
            <a:off x="8089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55" name="Straight Connector 154"/>
          <p:cNvCxnSpPr/>
          <p:nvPr/>
        </p:nvCxnSpPr>
        <p:spPr bwMode="auto">
          <a:xfrm>
            <a:off x="990600" y="6479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56" name="Rectangle 155"/>
          <p:cNvSpPr/>
          <p:nvPr/>
        </p:nvSpPr>
        <p:spPr bwMode="auto">
          <a:xfrm>
            <a:off x="16885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7" name="Rectangle 156"/>
          <p:cNvSpPr/>
          <p:nvPr/>
        </p:nvSpPr>
        <p:spPr bwMode="auto">
          <a:xfrm>
            <a:off x="2755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8" name="Rectangle 157"/>
          <p:cNvSpPr/>
          <p:nvPr/>
        </p:nvSpPr>
        <p:spPr bwMode="auto">
          <a:xfrm>
            <a:off x="35935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9" name="Rectangle 158"/>
          <p:cNvSpPr/>
          <p:nvPr/>
        </p:nvSpPr>
        <p:spPr bwMode="auto">
          <a:xfrm>
            <a:off x="4660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0" name="Rectangle 159"/>
          <p:cNvSpPr/>
          <p:nvPr/>
        </p:nvSpPr>
        <p:spPr bwMode="auto">
          <a:xfrm>
            <a:off x="56509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1" name="Rectangle 160"/>
          <p:cNvSpPr/>
          <p:nvPr/>
        </p:nvSpPr>
        <p:spPr bwMode="auto">
          <a:xfrm>
            <a:off x="6565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2" name="Rectangle 161"/>
          <p:cNvSpPr/>
          <p:nvPr/>
        </p:nvSpPr>
        <p:spPr bwMode="auto">
          <a:xfrm>
            <a:off x="7327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3" name="Rectangle 162"/>
          <p:cNvSpPr/>
          <p:nvPr/>
        </p:nvSpPr>
        <p:spPr bwMode="auto">
          <a:xfrm>
            <a:off x="8089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4" name="Text Box 10"/>
          <p:cNvSpPr txBox="1">
            <a:spLocks noChangeArrowheads="1"/>
          </p:cNvSpPr>
          <p:nvPr/>
        </p:nvSpPr>
        <p:spPr bwMode="auto">
          <a:xfrm>
            <a:off x="381000" y="6062401"/>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$8,050	$1,400	$1,600	$7,000	$1,600	$15,000	$4,700	$1,950	$1,300</a:t>
            </a:r>
            <a:endParaRPr lang="en-US" altLang="en-US" sz="1400" b="1" dirty="0">
              <a:latin typeface="Liberation Sans" panose="020B0604020202020204" pitchFamily="34" charset="0"/>
            </a:endParaRPr>
          </a:p>
        </p:txBody>
      </p:sp>
      <p:sp>
        <p:nvSpPr>
          <p:cNvPr id="165" name="TextBox 164"/>
          <p:cNvSpPr txBox="1"/>
          <p:nvPr/>
        </p:nvSpPr>
        <p:spPr>
          <a:xfrm>
            <a:off x="56388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6" name="TextBox 165"/>
          <p:cNvSpPr txBox="1"/>
          <p:nvPr/>
        </p:nvSpPr>
        <p:spPr>
          <a:xfrm>
            <a:off x="6553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7" name="TextBox 166"/>
          <p:cNvSpPr txBox="1"/>
          <p:nvPr/>
        </p:nvSpPr>
        <p:spPr>
          <a:xfrm>
            <a:off x="35814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8" name="TextBox 167"/>
          <p:cNvSpPr txBox="1"/>
          <p:nvPr/>
        </p:nvSpPr>
        <p:spPr>
          <a:xfrm>
            <a:off x="2743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9" name="TextBox 168"/>
          <p:cNvSpPr txBox="1"/>
          <p:nvPr/>
        </p:nvSpPr>
        <p:spPr>
          <a:xfrm>
            <a:off x="1676400" y="5956757"/>
            <a:ext cx="152400" cy="523220"/>
          </a:xfrm>
          <a:prstGeom prst="rect">
            <a:avLst/>
          </a:prstGeom>
          <a:noFill/>
          <a:ln>
            <a:noFill/>
          </a:ln>
        </p:spPr>
        <p:txBody>
          <a:bodyPr wrap="square" lIns="0" t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70" name="TextBox 169"/>
          <p:cNvSpPr txBox="1"/>
          <p:nvPr/>
        </p:nvSpPr>
        <p:spPr>
          <a:xfrm>
            <a:off x="4648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71" name="TextBox 170"/>
          <p:cNvSpPr txBox="1"/>
          <p:nvPr/>
        </p:nvSpPr>
        <p:spPr>
          <a:xfrm>
            <a:off x="7315200" y="59465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smtClean="0"/>
              <a:t>-</a:t>
            </a:r>
            <a:endParaRPr lang="en-US" dirty="0"/>
          </a:p>
        </p:txBody>
      </p:sp>
      <p:sp>
        <p:nvSpPr>
          <p:cNvPr id="172" name="TextBox 171"/>
          <p:cNvSpPr txBox="1"/>
          <p:nvPr/>
        </p:nvSpPr>
        <p:spPr>
          <a:xfrm>
            <a:off x="8077200" y="59465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2" name="Rectangle 1"/>
          <p:cNvSpPr/>
          <p:nvPr/>
        </p:nvSpPr>
        <p:spPr bwMode="auto">
          <a:xfrm>
            <a:off x="381000" y="4343400"/>
            <a:ext cx="8610600" cy="1798766"/>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5" name="Rectangle 84"/>
          <p:cNvSpPr/>
          <p:nvPr/>
        </p:nvSpPr>
        <p:spPr bwMode="auto">
          <a:xfrm>
            <a:off x="762000" y="6025754"/>
            <a:ext cx="8229600" cy="527446"/>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7" name="Text Box 2"/>
          <p:cNvSpPr txBox="1">
            <a:spLocks noChangeArrowheads="1"/>
          </p:cNvSpPr>
          <p:nvPr/>
        </p:nvSpPr>
        <p:spPr bwMode="auto">
          <a:xfrm>
            <a:off x="533400" y="381000"/>
            <a:ext cx="8229600" cy="110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15000"/>
              </a:lnSpc>
              <a:spcBef>
                <a:spcPct val="50000"/>
              </a:spcBef>
              <a:buClrTx/>
              <a:buSzTx/>
              <a:buFontTx/>
              <a:buNone/>
            </a:pPr>
            <a:r>
              <a:rPr lang="en-US" altLang="en-US" sz="1900" dirty="0" smtClean="0">
                <a:solidFill>
                  <a:schemeClr val="tx1"/>
                </a:solidFill>
                <a:latin typeface="Liberation Sans" panose="020B0604020202020204" pitchFamily="34" charset="0"/>
              </a:rPr>
              <a:t>TRANSACTION 6. SERVICES PERFORMED FOR CASH AND CREDIT.</a:t>
            </a:r>
            <a:r>
              <a:rPr lang="en-US" altLang="en-US" sz="1900" b="0" dirty="0" smtClean="0">
                <a:solidFill>
                  <a:schemeClr val="tx1"/>
                </a:solidFill>
                <a:latin typeface="Liberation Sans" panose="020B0604020202020204" pitchFamily="34" charset="0"/>
              </a:rPr>
              <a:t> Softbyte performs </a:t>
            </a:r>
            <a:r>
              <a:rPr lang="en-US" altLang="en-US" sz="1900" dirty="0">
                <a:solidFill>
                  <a:schemeClr val="tx1"/>
                </a:solidFill>
                <a:latin typeface="Liberation Sans" panose="020B0604020202020204" pitchFamily="34" charset="0"/>
              </a:rPr>
              <a:t>$3,500 of </a:t>
            </a:r>
            <a:r>
              <a:rPr lang="en-US" altLang="en-US" sz="1900" dirty="0" smtClean="0">
                <a:solidFill>
                  <a:schemeClr val="tx1"/>
                </a:solidFill>
                <a:latin typeface="Liberation Sans" panose="020B0604020202020204" pitchFamily="34" charset="0"/>
              </a:rPr>
              <a:t>services</a:t>
            </a:r>
            <a:r>
              <a:rPr lang="en-US" altLang="en-US" sz="1900" b="0" dirty="0" smtClean="0">
                <a:solidFill>
                  <a:schemeClr val="tx1"/>
                </a:solidFill>
                <a:latin typeface="Liberation Sans" panose="020B0604020202020204" pitchFamily="34" charset="0"/>
              </a:rPr>
              <a:t>. </a:t>
            </a:r>
            <a:r>
              <a:rPr lang="en-US" altLang="en-US" sz="1900" b="0" dirty="0">
                <a:solidFill>
                  <a:schemeClr val="tx1"/>
                </a:solidFill>
                <a:latin typeface="Liberation Sans" panose="020B0604020202020204" pitchFamily="34" charset="0"/>
              </a:rPr>
              <a:t>The company receives </a:t>
            </a:r>
            <a:r>
              <a:rPr lang="en-US" altLang="en-US" sz="1900" dirty="0">
                <a:solidFill>
                  <a:schemeClr val="tx1"/>
                </a:solidFill>
                <a:latin typeface="Liberation Sans" panose="020B0604020202020204" pitchFamily="34" charset="0"/>
              </a:rPr>
              <a:t>cash of $1,500 </a:t>
            </a:r>
            <a:r>
              <a:rPr lang="en-US" altLang="en-US" sz="1900" b="0" dirty="0">
                <a:solidFill>
                  <a:schemeClr val="tx1"/>
                </a:solidFill>
                <a:latin typeface="Liberation Sans" panose="020B0604020202020204" pitchFamily="34" charset="0"/>
              </a:rPr>
              <a:t>from customers, and it bills the balance of </a:t>
            </a:r>
            <a:r>
              <a:rPr lang="en-US" altLang="en-US" sz="1900" dirty="0">
                <a:solidFill>
                  <a:schemeClr val="tx1"/>
                </a:solidFill>
                <a:latin typeface="Liberation Sans" panose="020B0604020202020204" pitchFamily="34" charset="0"/>
              </a:rPr>
              <a:t>$2,000 on account</a:t>
            </a:r>
            <a:r>
              <a:rPr lang="en-US" altLang="en-US" sz="1900" b="0" dirty="0">
                <a:solidFill>
                  <a:schemeClr val="tx1"/>
                </a:solidFill>
                <a:latin typeface="Liberation Sans" panose="020B0604020202020204" pitchFamily="34" charset="0"/>
              </a:rPr>
              <a:t>.</a:t>
            </a:r>
          </a:p>
        </p:txBody>
      </p:sp>
      <p:sp>
        <p:nvSpPr>
          <p:cNvPr id="88" name="Rectangle 84"/>
          <p:cNvSpPr>
            <a:spLocks noChangeArrowheads="1"/>
          </p:cNvSpPr>
          <p:nvPr/>
        </p:nvSpPr>
        <p:spPr bwMode="auto">
          <a:xfrm>
            <a:off x="304800" y="1554162"/>
            <a:ext cx="1295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200" dirty="0" smtClean="0">
                <a:solidFill>
                  <a:schemeClr val="tx1"/>
                </a:solidFill>
                <a:latin typeface="Liberation Sans" panose="020B0604020202020204" pitchFamily="34" charset="0"/>
              </a:rPr>
              <a:t>Illustration 1-8</a:t>
            </a:r>
            <a:endParaRPr lang="en-US" altLang="en-US" sz="1200" b="0" dirty="0">
              <a:solidFill>
                <a:schemeClr val="tx1"/>
              </a:solidFill>
              <a:latin typeface="Liberation Sans" panose="020B0604020202020204" pitchFamily="34" charset="0"/>
            </a:endParaRPr>
          </a:p>
        </p:txBody>
      </p:sp>
      <p:sp>
        <p:nvSpPr>
          <p:cNvPr id="86"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4 </a:t>
            </a:r>
            <a:endParaRPr lang="en-US" altLang="en-US" sz="1600" i="1" dirty="0">
              <a:latin typeface="Liberation Sans" panose="020B0604020202020204" pitchFamily="34" charset="0"/>
            </a:endParaRPr>
          </a:p>
        </p:txBody>
      </p:sp>
      <p:sp>
        <p:nvSpPr>
          <p:cNvPr id="92" name="TextBox 91"/>
          <p:cNvSpPr txBox="1"/>
          <p:nvPr/>
        </p:nvSpPr>
        <p:spPr>
          <a:xfrm>
            <a:off x="5638800" y="1905000"/>
            <a:ext cx="9144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Owner's Capital</a:t>
            </a:r>
            <a:endParaRPr lang="en-US" dirty="0"/>
          </a:p>
        </p:txBody>
      </p:sp>
      <p:sp>
        <p:nvSpPr>
          <p:cNvPr id="93" name="TextBox 92"/>
          <p:cNvSpPr txBox="1"/>
          <p:nvPr/>
        </p:nvSpPr>
        <p:spPr>
          <a:xfrm>
            <a:off x="6553200" y="1905000"/>
            <a:ext cx="9144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Owner's Drawings</a:t>
            </a:r>
            <a:endParaRPr lang="en-US" dirty="0"/>
          </a:p>
        </p:txBody>
      </p:sp>
      <p:sp>
        <p:nvSpPr>
          <p:cNvPr id="94" name="TextBox 93"/>
          <p:cNvSpPr txBox="1"/>
          <p:nvPr/>
        </p:nvSpPr>
        <p:spPr>
          <a:xfrm>
            <a:off x="7467600" y="1905000"/>
            <a:ext cx="609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Rev.</a:t>
            </a:r>
            <a:endParaRPr lang="en-US" dirty="0"/>
          </a:p>
        </p:txBody>
      </p:sp>
      <p:sp>
        <p:nvSpPr>
          <p:cNvPr id="95" name="TextBox 94"/>
          <p:cNvSpPr txBox="1"/>
          <p:nvPr/>
        </p:nvSpPr>
        <p:spPr>
          <a:xfrm>
            <a:off x="8153400" y="1905000"/>
            <a:ext cx="609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Exp.</a:t>
            </a:r>
            <a:endParaRPr lang="en-US" dirty="0"/>
          </a:p>
        </p:txBody>
      </p:sp>
      <p:sp>
        <p:nvSpPr>
          <p:cNvPr id="96" name="TextBox 95"/>
          <p:cNvSpPr txBox="1"/>
          <p:nvPr/>
        </p:nvSpPr>
        <p:spPr>
          <a:xfrm>
            <a:off x="73914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97" name="TextBox 96"/>
          <p:cNvSpPr txBox="1"/>
          <p:nvPr/>
        </p:nvSpPr>
        <p:spPr>
          <a:xfrm>
            <a:off x="80772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98" name="Text Box 10"/>
          <p:cNvSpPr txBox="1">
            <a:spLocks noChangeArrowheads="1"/>
          </p:cNvSpPr>
          <p:nvPr/>
        </p:nvSpPr>
        <p:spPr bwMode="auto">
          <a:xfrm>
            <a:off x="381000" y="33528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6796088" algn="r"/>
                <a:tab pos="7546975" algn="r"/>
                <a:tab pos="7656513" algn="l"/>
              </a:tabLst>
            </a:pPr>
            <a:r>
              <a:rPr lang="en-US" altLang="en-US" sz="1400" b="1" dirty="0" smtClean="0">
                <a:latin typeface="Liberation Sans" panose="020B0604020202020204" pitchFamily="34" charset="0"/>
              </a:rPr>
              <a:t>	4.</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+1,200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+1,200	</a:t>
            </a:r>
            <a:endParaRPr lang="en-US" altLang="en-US" sz="1400" b="1" dirty="0">
              <a:solidFill>
                <a:schemeClr val="accent6">
                  <a:lumMod val="50000"/>
                </a:schemeClr>
              </a:solidFill>
              <a:latin typeface="Liberation Sans" panose="020B0604020202020204" pitchFamily="34" charset="0"/>
            </a:endParaRPr>
          </a:p>
        </p:txBody>
      </p:sp>
      <p:sp>
        <p:nvSpPr>
          <p:cNvPr id="99" name="Text Box 10"/>
          <p:cNvSpPr txBox="1">
            <a:spLocks noChangeArrowheads="1"/>
          </p:cNvSpPr>
          <p:nvPr/>
        </p:nvSpPr>
        <p:spPr bwMode="auto">
          <a:xfrm>
            <a:off x="381000" y="3984992"/>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7656513" algn="l"/>
                <a:tab pos="8339138" algn="r"/>
              </a:tabLst>
            </a:pPr>
            <a:r>
              <a:rPr lang="en-US" altLang="en-US" sz="1400" b="1" dirty="0" smtClean="0">
                <a:latin typeface="Liberation Sans" panose="020B0604020202020204" pitchFamily="34" charset="0"/>
              </a:rPr>
              <a:t>	6.</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	+2,000						+3,500		</a:t>
            </a:r>
            <a:endParaRPr lang="en-US" altLang="en-US" sz="1400" b="1" dirty="0">
              <a:solidFill>
                <a:schemeClr val="accent6">
                  <a:lumMod val="50000"/>
                </a:schemeClr>
              </a:solidFill>
              <a:latin typeface="Liberation Sans" panose="020B0604020202020204" pitchFamily="34" charset="0"/>
            </a:endParaRPr>
          </a:p>
        </p:txBody>
      </p:sp>
      <p:sp>
        <p:nvSpPr>
          <p:cNvPr id="100" name="Text Box 10"/>
          <p:cNvSpPr txBox="1">
            <a:spLocks noChangeArrowheads="1"/>
          </p:cNvSpPr>
          <p:nvPr/>
        </p:nvSpPr>
        <p:spPr bwMode="auto">
          <a:xfrm>
            <a:off x="381000" y="3680192"/>
            <a:ext cx="87630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7656513" algn="l"/>
                <a:tab pos="8283575" algn="r"/>
              </a:tabLst>
            </a:pPr>
            <a:r>
              <a:rPr lang="en-US" altLang="en-US" sz="1400" b="1" dirty="0" smtClean="0">
                <a:latin typeface="Liberation Sans" panose="020B0604020202020204" pitchFamily="34" charset="0"/>
              </a:rPr>
              <a:t>	5.</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a:t>
            </a:r>
            <a:endParaRPr lang="en-US" altLang="en-US" sz="1200" b="1" dirty="0">
              <a:solidFill>
                <a:schemeClr val="accent6">
                  <a:lumMod val="50000"/>
                </a:schemeClr>
              </a:solidFill>
              <a:latin typeface="Liberation Sans" panose="020B0604020202020204" pitchFamily="34" charset="0"/>
            </a:endParaRPr>
          </a:p>
        </p:txBody>
      </p:sp>
    </p:spTree>
    <p:extLst>
      <p:ext uri="{BB962C8B-B14F-4D97-AF65-F5344CB8AC3E}">
        <p14:creationId xmlns:p14="http://schemas.microsoft.com/office/powerpoint/2010/main" val="317288724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ext Box 10"/>
          <p:cNvSpPr txBox="1">
            <a:spLocks noChangeArrowheads="1"/>
          </p:cNvSpPr>
          <p:nvPr/>
        </p:nvSpPr>
        <p:spPr bwMode="auto">
          <a:xfrm>
            <a:off x="381000" y="51083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8</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-250				-250</a:t>
            </a:r>
            <a:endParaRPr lang="en-US" altLang="en-US" sz="1400" b="1" dirty="0">
              <a:latin typeface="Liberation Sans" panose="020B0604020202020204" pitchFamily="34" charset="0"/>
            </a:endParaRPr>
          </a:p>
        </p:txBody>
      </p:sp>
      <p:sp>
        <p:nvSpPr>
          <p:cNvPr id="132" name="Text Box 10"/>
          <p:cNvSpPr txBox="1">
            <a:spLocks noChangeArrowheads="1"/>
          </p:cNvSpPr>
          <p:nvPr/>
        </p:nvSpPr>
        <p:spPr bwMode="auto">
          <a:xfrm>
            <a:off x="381000" y="54131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9</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+600	-600</a:t>
            </a:r>
            <a:endParaRPr lang="en-US" altLang="en-US" sz="1400" b="1" dirty="0">
              <a:latin typeface="Liberation Sans" panose="020B0604020202020204" pitchFamily="34" charset="0"/>
            </a:endParaRPr>
          </a:p>
        </p:txBody>
      </p:sp>
      <p:sp>
        <p:nvSpPr>
          <p:cNvPr id="134" name="Text Box 10"/>
          <p:cNvSpPr txBox="1">
            <a:spLocks noChangeArrowheads="1"/>
          </p:cNvSpPr>
          <p:nvPr/>
        </p:nvSpPr>
        <p:spPr bwMode="auto">
          <a:xfrm>
            <a:off x="381000" y="57179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10.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-1,300								-1,300</a:t>
            </a:r>
            <a:endParaRPr lang="en-US" altLang="en-US" sz="1400" b="1" dirty="0">
              <a:latin typeface="Liberation Sans" panose="020B0604020202020204" pitchFamily="34" charset="0"/>
            </a:endParaRPr>
          </a:p>
        </p:txBody>
      </p:sp>
      <p:sp>
        <p:nvSpPr>
          <p:cNvPr id="24" name="TextBox 23"/>
          <p:cNvSpPr txBox="1"/>
          <p:nvPr/>
        </p:nvSpPr>
        <p:spPr>
          <a:xfrm>
            <a:off x="228600" y="19050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dirty="0"/>
              <a:t>Trans-</a:t>
            </a:r>
          </a:p>
          <a:p>
            <a:r>
              <a:rPr lang="en-US" dirty="0"/>
              <a:t>action</a:t>
            </a:r>
          </a:p>
        </p:txBody>
      </p:sp>
      <p:sp>
        <p:nvSpPr>
          <p:cNvPr id="26" name="TextBox 25"/>
          <p:cNvSpPr txBox="1"/>
          <p:nvPr/>
        </p:nvSpPr>
        <p:spPr>
          <a:xfrm>
            <a:off x="914400" y="19050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300" dirty="0" smtClean="0"/>
              <a:t>Cash   </a:t>
            </a:r>
            <a:endParaRPr lang="en-US" sz="1300" dirty="0"/>
          </a:p>
        </p:txBody>
      </p:sp>
      <p:sp>
        <p:nvSpPr>
          <p:cNvPr id="27" name="TextBox 26"/>
          <p:cNvSpPr txBox="1"/>
          <p:nvPr/>
        </p:nvSpPr>
        <p:spPr>
          <a:xfrm>
            <a:off x="1752600" y="1905000"/>
            <a:ext cx="914400" cy="523220"/>
          </a:xfrm>
          <a:prstGeom prst="rect">
            <a:avLst/>
          </a:prstGeom>
          <a:noFill/>
          <a:ln>
            <a:noFill/>
          </a:ln>
        </p:spPr>
        <p:txBody>
          <a:bodyPr wrap="square" lIns="0" rIns="0" rtlCol="0" anchor="ctr" anchorCtr="0">
            <a:noAutofit/>
          </a:bodyPr>
          <a:lstStyle>
            <a:defPPr>
              <a:defRPr lang="en-US"/>
            </a:defPPr>
            <a:lvl1pPr>
              <a:defRPr sz="1200" b="1">
                <a:latin typeface="Liberation Sans" panose="020B0604020202020204" pitchFamily="34" charset="0"/>
              </a:defRPr>
            </a:lvl1pPr>
          </a:lstStyle>
          <a:p>
            <a:r>
              <a:rPr lang="en-US" dirty="0"/>
              <a:t>Accounts</a:t>
            </a:r>
          </a:p>
          <a:p>
            <a:r>
              <a:rPr lang="en-US" dirty="0"/>
              <a:t>Receivable</a:t>
            </a:r>
          </a:p>
        </p:txBody>
      </p:sp>
      <p:sp>
        <p:nvSpPr>
          <p:cNvPr id="28" name="TextBox 27"/>
          <p:cNvSpPr txBox="1"/>
          <p:nvPr/>
        </p:nvSpPr>
        <p:spPr>
          <a:xfrm>
            <a:off x="2857500" y="1905000"/>
            <a:ext cx="800100" cy="523220"/>
          </a:xfrm>
          <a:prstGeom prst="rect">
            <a:avLst/>
          </a:prstGeom>
          <a:noFill/>
          <a:ln>
            <a:noFill/>
          </a:ln>
        </p:spPr>
        <p:txBody>
          <a:bodyPr wrap="square" lIns="0" rtlCol="0" anchor="ctr" anchorCtr="0">
            <a:noAutofit/>
          </a:bodyPr>
          <a:lstStyle>
            <a:defPPr>
              <a:defRPr lang="en-US"/>
            </a:defPPr>
            <a:lvl1pPr>
              <a:defRPr sz="1400" b="1">
                <a:latin typeface="Liberation Sans" panose="020B0604020202020204" pitchFamily="34" charset="0"/>
              </a:defRPr>
            </a:lvl1pPr>
          </a:lstStyle>
          <a:p>
            <a:r>
              <a:rPr lang="en-US" sz="1200" dirty="0" smtClean="0"/>
              <a:t>Supplies</a:t>
            </a:r>
            <a:endParaRPr lang="en-US" sz="1200" dirty="0"/>
          </a:p>
        </p:txBody>
      </p:sp>
      <p:sp>
        <p:nvSpPr>
          <p:cNvPr id="29" name="TextBox 28"/>
          <p:cNvSpPr txBox="1"/>
          <p:nvPr/>
        </p:nvSpPr>
        <p:spPr>
          <a:xfrm>
            <a:off x="3657600" y="1905000"/>
            <a:ext cx="9906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Equipment</a:t>
            </a:r>
            <a:endParaRPr lang="en-US" sz="1200" dirty="0"/>
          </a:p>
        </p:txBody>
      </p:sp>
      <p:sp>
        <p:nvSpPr>
          <p:cNvPr id="30" name="TextBox 29"/>
          <p:cNvSpPr txBox="1"/>
          <p:nvPr/>
        </p:nvSpPr>
        <p:spPr>
          <a:xfrm>
            <a:off x="4648200" y="1905000"/>
            <a:ext cx="990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pPr>
              <a:spcBef>
                <a:spcPts val="0"/>
              </a:spcBef>
            </a:pPr>
            <a:r>
              <a:rPr lang="en-US" dirty="0"/>
              <a:t>Accounts</a:t>
            </a:r>
          </a:p>
          <a:p>
            <a:pPr>
              <a:spcBef>
                <a:spcPts val="0"/>
              </a:spcBef>
            </a:pPr>
            <a:r>
              <a:rPr lang="en-US" dirty="0"/>
              <a:t>Payable</a:t>
            </a:r>
          </a:p>
        </p:txBody>
      </p:sp>
      <p:cxnSp>
        <p:nvCxnSpPr>
          <p:cNvPr id="11" name="Straight Connector 10"/>
          <p:cNvCxnSpPr/>
          <p:nvPr/>
        </p:nvCxnSpPr>
        <p:spPr bwMode="auto">
          <a:xfrm>
            <a:off x="978408" y="2438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 name="Rectangle 11"/>
          <p:cNvSpPr/>
          <p:nvPr/>
        </p:nvSpPr>
        <p:spPr bwMode="auto">
          <a:xfrm>
            <a:off x="16764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7" name="Rectangle 46"/>
          <p:cNvSpPr/>
          <p:nvPr/>
        </p:nvSpPr>
        <p:spPr bwMode="auto">
          <a:xfrm>
            <a:off x="2743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8" name="Rectangle 47"/>
          <p:cNvSpPr/>
          <p:nvPr/>
        </p:nvSpPr>
        <p:spPr bwMode="auto">
          <a:xfrm>
            <a:off x="35814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9" name="Rectangle 48"/>
          <p:cNvSpPr/>
          <p:nvPr/>
        </p:nvSpPr>
        <p:spPr bwMode="auto">
          <a:xfrm>
            <a:off x="4648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0" name="Rectangle 49"/>
          <p:cNvSpPr/>
          <p:nvPr/>
        </p:nvSpPr>
        <p:spPr bwMode="auto">
          <a:xfrm>
            <a:off x="56388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1" name="Rectangle 50"/>
          <p:cNvSpPr/>
          <p:nvPr/>
        </p:nvSpPr>
        <p:spPr bwMode="auto">
          <a:xfrm>
            <a:off x="6553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2" name="Rectangle 51"/>
          <p:cNvSpPr/>
          <p:nvPr/>
        </p:nvSpPr>
        <p:spPr bwMode="auto">
          <a:xfrm>
            <a:off x="7315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3" name="Rectangle 52"/>
          <p:cNvSpPr/>
          <p:nvPr/>
        </p:nvSpPr>
        <p:spPr bwMode="auto">
          <a:xfrm>
            <a:off x="8077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4" name="TextBox 53"/>
          <p:cNvSpPr txBox="1"/>
          <p:nvPr/>
        </p:nvSpPr>
        <p:spPr>
          <a:xfrm>
            <a:off x="914399" y="1600200"/>
            <a:ext cx="7924801" cy="26161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pPr algn="l">
              <a:tabLst>
                <a:tab pos="1651000" algn="ctr"/>
                <a:tab pos="4121150" algn="ctr"/>
                <a:tab pos="6223000" algn="ctr"/>
              </a:tabLst>
            </a:pPr>
            <a:r>
              <a:rPr lang="en-US" sz="1400" dirty="0" smtClean="0"/>
              <a:t>	Assets	= Liabilities +	Owner's Equity</a:t>
            </a:r>
            <a:endParaRPr lang="en-US" sz="1400" dirty="0"/>
          </a:p>
        </p:txBody>
      </p:sp>
      <p:cxnSp>
        <p:nvCxnSpPr>
          <p:cNvPr id="55" name="Straight Connector 54"/>
          <p:cNvCxnSpPr/>
          <p:nvPr/>
        </p:nvCxnSpPr>
        <p:spPr bwMode="auto">
          <a:xfrm>
            <a:off x="990600" y="19050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56" name="TextBox 55"/>
          <p:cNvSpPr txBox="1"/>
          <p:nvPr/>
        </p:nvSpPr>
        <p:spPr>
          <a:xfrm>
            <a:off x="55626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7" name="TextBox 56"/>
          <p:cNvSpPr txBox="1"/>
          <p:nvPr/>
        </p:nvSpPr>
        <p:spPr>
          <a:xfrm>
            <a:off x="6477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8" name="TextBox 57"/>
          <p:cNvSpPr txBox="1"/>
          <p:nvPr/>
        </p:nvSpPr>
        <p:spPr>
          <a:xfrm>
            <a:off x="35814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9" name="TextBox 58"/>
          <p:cNvSpPr txBox="1"/>
          <p:nvPr/>
        </p:nvSpPr>
        <p:spPr>
          <a:xfrm>
            <a:off x="2667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0" name="TextBox 59"/>
          <p:cNvSpPr txBox="1"/>
          <p:nvPr/>
        </p:nvSpPr>
        <p:spPr>
          <a:xfrm>
            <a:off x="16002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1" name="TextBox 60"/>
          <p:cNvSpPr txBox="1"/>
          <p:nvPr/>
        </p:nvSpPr>
        <p:spPr>
          <a:xfrm>
            <a:off x="4572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10" name="Text Box 10"/>
          <p:cNvSpPr txBox="1">
            <a:spLocks noChangeArrowheads="1"/>
          </p:cNvSpPr>
          <p:nvPr/>
        </p:nvSpPr>
        <p:spPr bwMode="auto">
          <a:xfrm>
            <a:off x="381000" y="2484567"/>
            <a:ext cx="8458201" cy="261610"/>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146175" algn="r"/>
                <a:tab pos="6005513" algn="r"/>
              </a:tabLst>
            </a:pPr>
            <a:r>
              <a:rPr lang="en-US" altLang="en-US" sz="1400" b="1" dirty="0" smtClean="0">
                <a:latin typeface="Liberation Sans" panose="020B0604020202020204" pitchFamily="34" charset="0"/>
              </a:rPr>
              <a:t>	1.</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endParaRPr lang="en-US" altLang="en-US" sz="1400" b="1" dirty="0">
              <a:latin typeface="Liberation Sans" panose="020B0604020202020204" pitchFamily="34" charset="0"/>
            </a:endParaRPr>
          </a:p>
        </p:txBody>
      </p:sp>
      <p:sp>
        <p:nvSpPr>
          <p:cNvPr id="111" name="Text Box 10"/>
          <p:cNvSpPr txBox="1">
            <a:spLocks noChangeArrowheads="1"/>
          </p:cNvSpPr>
          <p:nvPr/>
        </p:nvSpPr>
        <p:spPr bwMode="auto">
          <a:xfrm>
            <a:off x="381000" y="2746177"/>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3998913" algn="r"/>
              </a:tabLst>
            </a:pPr>
            <a:r>
              <a:rPr lang="en-US" altLang="en-US" sz="1400" b="1" dirty="0" smtClean="0">
                <a:latin typeface="Liberation Sans" panose="020B0604020202020204" pitchFamily="34" charset="0"/>
              </a:rPr>
              <a:t>	2.</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endParaRPr lang="en-US" altLang="en-US" sz="1400" b="1" dirty="0">
              <a:latin typeface="Liberation Sans" panose="020B0604020202020204" pitchFamily="34" charset="0"/>
            </a:endParaRPr>
          </a:p>
        </p:txBody>
      </p:sp>
      <p:cxnSp>
        <p:nvCxnSpPr>
          <p:cNvPr id="104" name="Straight Connector 103"/>
          <p:cNvCxnSpPr/>
          <p:nvPr/>
        </p:nvCxnSpPr>
        <p:spPr bwMode="auto">
          <a:xfrm>
            <a:off x="990600" y="2746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6" name="Straight Connector 105"/>
          <p:cNvCxnSpPr/>
          <p:nvPr/>
        </p:nvCxnSpPr>
        <p:spPr bwMode="auto">
          <a:xfrm>
            <a:off x="990600" y="3050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9" name="Straight Connector 108"/>
          <p:cNvCxnSpPr/>
          <p:nvPr/>
        </p:nvCxnSpPr>
        <p:spPr bwMode="auto">
          <a:xfrm>
            <a:off x="990600" y="3355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4" name="Straight Connector 113"/>
          <p:cNvCxnSpPr/>
          <p:nvPr/>
        </p:nvCxnSpPr>
        <p:spPr bwMode="auto">
          <a:xfrm>
            <a:off x="990600" y="36605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5" name="Straight Connector 114"/>
          <p:cNvCxnSpPr/>
          <p:nvPr/>
        </p:nvCxnSpPr>
        <p:spPr bwMode="auto">
          <a:xfrm>
            <a:off x="990600" y="39653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6" name="Straight Connector 115"/>
          <p:cNvCxnSpPr/>
          <p:nvPr/>
        </p:nvCxnSpPr>
        <p:spPr bwMode="auto">
          <a:xfrm>
            <a:off x="990600" y="4270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12" name="Text Box 10"/>
          <p:cNvSpPr txBox="1">
            <a:spLocks noChangeArrowheads="1"/>
          </p:cNvSpPr>
          <p:nvPr/>
        </p:nvSpPr>
        <p:spPr bwMode="auto">
          <a:xfrm>
            <a:off x="381000" y="30480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3030538" algn="r"/>
                <a:tab pos="5035550" algn="r"/>
              </a:tabLst>
            </a:pPr>
            <a:r>
              <a:rPr lang="en-US" altLang="en-US" sz="1400" b="1" dirty="0" smtClean="0">
                <a:latin typeface="Liberation Sans" panose="020B0604020202020204" pitchFamily="34" charset="0"/>
              </a:rPr>
              <a:t>	3.</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endParaRPr lang="en-US" altLang="en-US" sz="1400" b="1" dirty="0">
              <a:latin typeface="Liberation Sans" panose="020B0604020202020204" pitchFamily="34" charset="0"/>
            </a:endParaRPr>
          </a:p>
        </p:txBody>
      </p:sp>
      <p:cxnSp>
        <p:nvCxnSpPr>
          <p:cNvPr id="128" name="Straight Connector 127"/>
          <p:cNvCxnSpPr/>
          <p:nvPr/>
        </p:nvCxnSpPr>
        <p:spPr bwMode="auto">
          <a:xfrm>
            <a:off x="990600" y="51113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29" name="Straight Connector 128"/>
          <p:cNvCxnSpPr/>
          <p:nvPr/>
        </p:nvCxnSpPr>
        <p:spPr bwMode="auto">
          <a:xfrm>
            <a:off x="990600" y="54161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0" name="Straight Connector 129"/>
          <p:cNvCxnSpPr/>
          <p:nvPr/>
        </p:nvCxnSpPr>
        <p:spPr bwMode="auto">
          <a:xfrm>
            <a:off x="990600" y="57209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7" name="Straight Connector 136"/>
          <p:cNvCxnSpPr/>
          <p:nvPr/>
        </p:nvCxnSpPr>
        <p:spPr bwMode="auto">
          <a:xfrm>
            <a:off x="990600" y="6022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38" name="Rectangle 137"/>
          <p:cNvSpPr/>
          <p:nvPr/>
        </p:nvSpPr>
        <p:spPr bwMode="auto">
          <a:xfrm>
            <a:off x="16885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9" name="Rectangle 138"/>
          <p:cNvSpPr/>
          <p:nvPr/>
        </p:nvSpPr>
        <p:spPr bwMode="auto">
          <a:xfrm>
            <a:off x="2755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0" name="Rectangle 139"/>
          <p:cNvSpPr/>
          <p:nvPr/>
        </p:nvSpPr>
        <p:spPr bwMode="auto">
          <a:xfrm>
            <a:off x="35935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1" name="Rectangle 140"/>
          <p:cNvSpPr/>
          <p:nvPr/>
        </p:nvSpPr>
        <p:spPr bwMode="auto">
          <a:xfrm>
            <a:off x="4660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2" name="Rectangle 141"/>
          <p:cNvSpPr/>
          <p:nvPr/>
        </p:nvSpPr>
        <p:spPr bwMode="auto">
          <a:xfrm>
            <a:off x="56509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3" name="Rectangle 142"/>
          <p:cNvSpPr/>
          <p:nvPr/>
        </p:nvSpPr>
        <p:spPr bwMode="auto">
          <a:xfrm>
            <a:off x="6565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4" name="Rectangle 143"/>
          <p:cNvSpPr/>
          <p:nvPr/>
        </p:nvSpPr>
        <p:spPr bwMode="auto">
          <a:xfrm>
            <a:off x="7327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5" name="Rectangle 144"/>
          <p:cNvSpPr/>
          <p:nvPr/>
        </p:nvSpPr>
        <p:spPr bwMode="auto">
          <a:xfrm>
            <a:off x="8089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46" name="Straight Connector 145"/>
          <p:cNvCxnSpPr/>
          <p:nvPr/>
        </p:nvCxnSpPr>
        <p:spPr bwMode="auto">
          <a:xfrm>
            <a:off x="990600" y="6403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47" name="Rectangle 146"/>
          <p:cNvSpPr/>
          <p:nvPr/>
        </p:nvSpPr>
        <p:spPr bwMode="auto">
          <a:xfrm>
            <a:off x="16885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8" name="Rectangle 147"/>
          <p:cNvSpPr/>
          <p:nvPr/>
        </p:nvSpPr>
        <p:spPr bwMode="auto">
          <a:xfrm>
            <a:off x="2755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9" name="Rectangle 148"/>
          <p:cNvSpPr/>
          <p:nvPr/>
        </p:nvSpPr>
        <p:spPr bwMode="auto">
          <a:xfrm>
            <a:off x="35935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0" name="Rectangle 149"/>
          <p:cNvSpPr/>
          <p:nvPr/>
        </p:nvSpPr>
        <p:spPr bwMode="auto">
          <a:xfrm>
            <a:off x="4660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1" name="Rectangle 150"/>
          <p:cNvSpPr/>
          <p:nvPr/>
        </p:nvSpPr>
        <p:spPr bwMode="auto">
          <a:xfrm>
            <a:off x="56509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2" name="Rectangle 151"/>
          <p:cNvSpPr/>
          <p:nvPr/>
        </p:nvSpPr>
        <p:spPr bwMode="auto">
          <a:xfrm>
            <a:off x="6565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3" name="Rectangle 152"/>
          <p:cNvSpPr/>
          <p:nvPr/>
        </p:nvSpPr>
        <p:spPr bwMode="auto">
          <a:xfrm>
            <a:off x="7327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4" name="Rectangle 153"/>
          <p:cNvSpPr/>
          <p:nvPr/>
        </p:nvSpPr>
        <p:spPr bwMode="auto">
          <a:xfrm>
            <a:off x="8089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55" name="Straight Connector 154"/>
          <p:cNvCxnSpPr/>
          <p:nvPr/>
        </p:nvCxnSpPr>
        <p:spPr bwMode="auto">
          <a:xfrm>
            <a:off x="990600" y="6479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56" name="Rectangle 155"/>
          <p:cNvSpPr/>
          <p:nvPr/>
        </p:nvSpPr>
        <p:spPr bwMode="auto">
          <a:xfrm>
            <a:off x="16885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7" name="Rectangle 156"/>
          <p:cNvSpPr/>
          <p:nvPr/>
        </p:nvSpPr>
        <p:spPr bwMode="auto">
          <a:xfrm>
            <a:off x="2755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8" name="Rectangle 157"/>
          <p:cNvSpPr/>
          <p:nvPr/>
        </p:nvSpPr>
        <p:spPr bwMode="auto">
          <a:xfrm>
            <a:off x="35935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9" name="Rectangle 158"/>
          <p:cNvSpPr/>
          <p:nvPr/>
        </p:nvSpPr>
        <p:spPr bwMode="auto">
          <a:xfrm>
            <a:off x="4660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0" name="Rectangle 159"/>
          <p:cNvSpPr/>
          <p:nvPr/>
        </p:nvSpPr>
        <p:spPr bwMode="auto">
          <a:xfrm>
            <a:off x="56509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1" name="Rectangle 160"/>
          <p:cNvSpPr/>
          <p:nvPr/>
        </p:nvSpPr>
        <p:spPr bwMode="auto">
          <a:xfrm>
            <a:off x="6565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2" name="Rectangle 161"/>
          <p:cNvSpPr/>
          <p:nvPr/>
        </p:nvSpPr>
        <p:spPr bwMode="auto">
          <a:xfrm>
            <a:off x="7327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3" name="Rectangle 162"/>
          <p:cNvSpPr/>
          <p:nvPr/>
        </p:nvSpPr>
        <p:spPr bwMode="auto">
          <a:xfrm>
            <a:off x="8089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4" name="Text Box 10"/>
          <p:cNvSpPr txBox="1">
            <a:spLocks noChangeArrowheads="1"/>
          </p:cNvSpPr>
          <p:nvPr/>
        </p:nvSpPr>
        <p:spPr bwMode="auto">
          <a:xfrm>
            <a:off x="381000" y="6062401"/>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$8,050	$1,400	$1,600	$7,000	$1,600	$15,000	$4,700	$1,950	$1,300</a:t>
            </a:r>
            <a:endParaRPr lang="en-US" altLang="en-US" sz="1400" b="1" dirty="0">
              <a:latin typeface="Liberation Sans" panose="020B0604020202020204" pitchFamily="34" charset="0"/>
            </a:endParaRPr>
          </a:p>
        </p:txBody>
      </p:sp>
      <p:sp>
        <p:nvSpPr>
          <p:cNvPr id="165" name="TextBox 164"/>
          <p:cNvSpPr txBox="1"/>
          <p:nvPr/>
        </p:nvSpPr>
        <p:spPr>
          <a:xfrm>
            <a:off x="56388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6" name="TextBox 165"/>
          <p:cNvSpPr txBox="1"/>
          <p:nvPr/>
        </p:nvSpPr>
        <p:spPr>
          <a:xfrm>
            <a:off x="6553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7" name="TextBox 166"/>
          <p:cNvSpPr txBox="1"/>
          <p:nvPr/>
        </p:nvSpPr>
        <p:spPr>
          <a:xfrm>
            <a:off x="35814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8" name="TextBox 167"/>
          <p:cNvSpPr txBox="1"/>
          <p:nvPr/>
        </p:nvSpPr>
        <p:spPr>
          <a:xfrm>
            <a:off x="2743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9" name="TextBox 168"/>
          <p:cNvSpPr txBox="1"/>
          <p:nvPr/>
        </p:nvSpPr>
        <p:spPr>
          <a:xfrm>
            <a:off x="1676400" y="5956757"/>
            <a:ext cx="152400" cy="523220"/>
          </a:xfrm>
          <a:prstGeom prst="rect">
            <a:avLst/>
          </a:prstGeom>
          <a:noFill/>
          <a:ln>
            <a:noFill/>
          </a:ln>
        </p:spPr>
        <p:txBody>
          <a:bodyPr wrap="square" lIns="0" t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70" name="TextBox 169"/>
          <p:cNvSpPr txBox="1"/>
          <p:nvPr/>
        </p:nvSpPr>
        <p:spPr>
          <a:xfrm>
            <a:off x="4648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71" name="TextBox 170"/>
          <p:cNvSpPr txBox="1"/>
          <p:nvPr/>
        </p:nvSpPr>
        <p:spPr>
          <a:xfrm>
            <a:off x="7315200" y="59465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smtClean="0"/>
              <a:t>-</a:t>
            </a:r>
            <a:endParaRPr lang="en-US" dirty="0"/>
          </a:p>
        </p:txBody>
      </p:sp>
      <p:sp>
        <p:nvSpPr>
          <p:cNvPr id="172" name="TextBox 171"/>
          <p:cNvSpPr txBox="1"/>
          <p:nvPr/>
        </p:nvSpPr>
        <p:spPr>
          <a:xfrm>
            <a:off x="8077200" y="59465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2" name="Rectangle 1"/>
          <p:cNvSpPr/>
          <p:nvPr/>
        </p:nvSpPr>
        <p:spPr bwMode="auto">
          <a:xfrm>
            <a:off x="381000" y="5181600"/>
            <a:ext cx="8610600" cy="879901"/>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5" name="Rectangle 84"/>
          <p:cNvSpPr/>
          <p:nvPr/>
        </p:nvSpPr>
        <p:spPr bwMode="auto">
          <a:xfrm>
            <a:off x="762000" y="6025754"/>
            <a:ext cx="8229600" cy="527446"/>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7" name="Text Box 2"/>
          <p:cNvSpPr txBox="1">
            <a:spLocks noChangeArrowheads="1"/>
          </p:cNvSpPr>
          <p:nvPr/>
        </p:nvSpPr>
        <p:spPr bwMode="auto">
          <a:xfrm>
            <a:off x="533400" y="381000"/>
            <a:ext cx="8229600" cy="110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defPPr>
              <a:defRPr lang="en-US"/>
            </a:defPPr>
            <a:lvl1pPr algn="l">
              <a:lnSpc>
                <a:spcPct val="115000"/>
              </a:lnSpc>
              <a:spcBef>
                <a:spcPct val="50000"/>
              </a:spcBef>
              <a:buClrTx/>
              <a:buSzTx/>
              <a:buFontTx/>
              <a:buNone/>
              <a:defRPr sz="1900" b="1">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r>
              <a:rPr lang="en-US" dirty="0"/>
              <a:t>TRANSACTION 7. PAYMENT OF EXPENSES </a:t>
            </a:r>
            <a:r>
              <a:rPr lang="en-US" dirty="0" smtClean="0"/>
              <a:t> </a:t>
            </a:r>
            <a:r>
              <a:rPr lang="en-US" b="0" dirty="0" smtClean="0"/>
              <a:t>Softbyte </a:t>
            </a:r>
            <a:r>
              <a:rPr lang="en-US" b="0" dirty="0"/>
              <a:t>Inc. pays the following </a:t>
            </a:r>
            <a:r>
              <a:rPr lang="en-US" b="0" dirty="0" smtClean="0"/>
              <a:t>expenses in </a:t>
            </a:r>
            <a:r>
              <a:rPr lang="en-US" b="0" dirty="0"/>
              <a:t>cash for September: </a:t>
            </a:r>
            <a:r>
              <a:rPr lang="en-US" b="0" dirty="0" smtClean="0"/>
              <a:t>office </a:t>
            </a:r>
            <a:r>
              <a:rPr lang="en-US" b="0" dirty="0"/>
              <a:t>rent </a:t>
            </a:r>
            <a:r>
              <a:rPr lang="en-US" dirty="0"/>
              <a:t>$600</a:t>
            </a:r>
            <a:r>
              <a:rPr lang="en-US" b="0" dirty="0"/>
              <a:t>, salaries and wages of employees </a:t>
            </a:r>
            <a:r>
              <a:rPr lang="en-US" dirty="0"/>
              <a:t>$900</a:t>
            </a:r>
            <a:r>
              <a:rPr lang="en-US" b="0" dirty="0" smtClean="0"/>
              <a:t>, and </a:t>
            </a:r>
            <a:r>
              <a:rPr lang="en-US" b="0" dirty="0"/>
              <a:t>utilities </a:t>
            </a:r>
            <a:r>
              <a:rPr lang="en-US" dirty="0"/>
              <a:t>$200</a:t>
            </a:r>
            <a:r>
              <a:rPr lang="en-US" b="0" dirty="0"/>
              <a:t>.</a:t>
            </a:r>
            <a:endParaRPr lang="en-US" altLang="en-US" b="0" dirty="0"/>
          </a:p>
        </p:txBody>
      </p:sp>
      <p:sp>
        <p:nvSpPr>
          <p:cNvPr id="86" name="Rectangle 84"/>
          <p:cNvSpPr>
            <a:spLocks noChangeArrowheads="1"/>
          </p:cNvSpPr>
          <p:nvPr/>
        </p:nvSpPr>
        <p:spPr bwMode="auto">
          <a:xfrm>
            <a:off x="7620000" y="1219200"/>
            <a:ext cx="1295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0"/>
              </a:spcBef>
              <a:buClrTx/>
              <a:buSzTx/>
              <a:buFontTx/>
              <a:buNone/>
            </a:pPr>
            <a:r>
              <a:rPr lang="en-US" altLang="en-US" sz="1200" dirty="0" smtClean="0">
                <a:solidFill>
                  <a:schemeClr val="tx1"/>
                </a:solidFill>
                <a:latin typeface="Liberation Sans" panose="020B0604020202020204" pitchFamily="34" charset="0"/>
              </a:rPr>
              <a:t>Illustration 1-8</a:t>
            </a:r>
            <a:endParaRPr lang="en-US" altLang="en-US" sz="1200" b="0" dirty="0">
              <a:solidFill>
                <a:schemeClr val="tx1"/>
              </a:solidFill>
              <a:latin typeface="Liberation Sans" panose="020B0604020202020204" pitchFamily="34" charset="0"/>
            </a:endParaRPr>
          </a:p>
        </p:txBody>
      </p:sp>
      <p:sp>
        <p:nvSpPr>
          <p:cNvPr id="88"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4 </a:t>
            </a:r>
            <a:endParaRPr lang="en-US" altLang="en-US" sz="1600" i="1" dirty="0">
              <a:latin typeface="Liberation Sans" panose="020B0604020202020204" pitchFamily="34" charset="0"/>
            </a:endParaRPr>
          </a:p>
        </p:txBody>
      </p:sp>
      <p:sp>
        <p:nvSpPr>
          <p:cNvPr id="89" name="TextBox 88"/>
          <p:cNvSpPr txBox="1"/>
          <p:nvPr/>
        </p:nvSpPr>
        <p:spPr>
          <a:xfrm>
            <a:off x="5638800" y="1905000"/>
            <a:ext cx="9144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Owner's Capital</a:t>
            </a:r>
            <a:endParaRPr lang="en-US" dirty="0"/>
          </a:p>
        </p:txBody>
      </p:sp>
      <p:sp>
        <p:nvSpPr>
          <p:cNvPr id="90" name="TextBox 89"/>
          <p:cNvSpPr txBox="1"/>
          <p:nvPr/>
        </p:nvSpPr>
        <p:spPr>
          <a:xfrm>
            <a:off x="6553200" y="1905000"/>
            <a:ext cx="9144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Owner's Drawings</a:t>
            </a:r>
            <a:endParaRPr lang="en-US" dirty="0"/>
          </a:p>
        </p:txBody>
      </p:sp>
      <p:sp>
        <p:nvSpPr>
          <p:cNvPr id="91" name="TextBox 90"/>
          <p:cNvSpPr txBox="1"/>
          <p:nvPr/>
        </p:nvSpPr>
        <p:spPr>
          <a:xfrm>
            <a:off x="7467600" y="1905000"/>
            <a:ext cx="609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Rev.</a:t>
            </a:r>
            <a:endParaRPr lang="en-US" dirty="0"/>
          </a:p>
        </p:txBody>
      </p:sp>
      <p:sp>
        <p:nvSpPr>
          <p:cNvPr id="92" name="TextBox 91"/>
          <p:cNvSpPr txBox="1"/>
          <p:nvPr/>
        </p:nvSpPr>
        <p:spPr>
          <a:xfrm>
            <a:off x="8153400" y="1905000"/>
            <a:ext cx="609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Exp.</a:t>
            </a:r>
            <a:endParaRPr lang="en-US" dirty="0"/>
          </a:p>
        </p:txBody>
      </p:sp>
      <p:sp>
        <p:nvSpPr>
          <p:cNvPr id="93" name="TextBox 92"/>
          <p:cNvSpPr txBox="1"/>
          <p:nvPr/>
        </p:nvSpPr>
        <p:spPr>
          <a:xfrm>
            <a:off x="73914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94" name="TextBox 93"/>
          <p:cNvSpPr txBox="1"/>
          <p:nvPr/>
        </p:nvSpPr>
        <p:spPr>
          <a:xfrm>
            <a:off x="80772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95" name="Text Box 10"/>
          <p:cNvSpPr txBox="1">
            <a:spLocks noChangeArrowheads="1"/>
          </p:cNvSpPr>
          <p:nvPr/>
        </p:nvSpPr>
        <p:spPr bwMode="auto">
          <a:xfrm>
            <a:off x="381000" y="33528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6796088" algn="r"/>
                <a:tab pos="7546975" algn="r"/>
                <a:tab pos="7656513" algn="l"/>
              </a:tabLst>
            </a:pPr>
            <a:r>
              <a:rPr lang="en-US" altLang="en-US" sz="1400" b="1" dirty="0" smtClean="0">
                <a:latin typeface="Liberation Sans" panose="020B0604020202020204" pitchFamily="34" charset="0"/>
              </a:rPr>
              <a:t>	4.</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+1,200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+1,200	</a:t>
            </a:r>
            <a:endParaRPr lang="en-US" altLang="en-US" sz="1400" b="1" dirty="0">
              <a:solidFill>
                <a:schemeClr val="accent6">
                  <a:lumMod val="50000"/>
                </a:schemeClr>
              </a:solidFill>
              <a:latin typeface="Liberation Sans" panose="020B0604020202020204" pitchFamily="34" charset="0"/>
            </a:endParaRPr>
          </a:p>
        </p:txBody>
      </p:sp>
      <p:sp>
        <p:nvSpPr>
          <p:cNvPr id="96" name="Text Box 10"/>
          <p:cNvSpPr txBox="1">
            <a:spLocks noChangeArrowheads="1"/>
          </p:cNvSpPr>
          <p:nvPr/>
        </p:nvSpPr>
        <p:spPr bwMode="auto">
          <a:xfrm>
            <a:off x="381000" y="4289792"/>
            <a:ext cx="8610600" cy="81560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300"/>
              </a:spcBef>
              <a:tabLst>
                <a:tab pos="231775" algn="r"/>
                <a:tab pos="1146175" algn="r"/>
                <a:tab pos="2170113" algn="r"/>
                <a:tab pos="3030538" algn="r"/>
                <a:tab pos="3998913" algn="r"/>
                <a:tab pos="5035550" algn="r"/>
                <a:tab pos="6005513" algn="r"/>
                <a:tab pos="6796088" algn="r"/>
                <a:tab pos="7546975" algn="r"/>
                <a:tab pos="7656513" algn="l"/>
                <a:tab pos="8283575" algn="r"/>
              </a:tabLst>
            </a:pPr>
            <a:r>
              <a:rPr lang="en-US" altLang="en-US" sz="1400" b="1" dirty="0" smtClean="0">
                <a:latin typeface="Liberation Sans" panose="020B0604020202020204" pitchFamily="34" charset="0"/>
              </a:rPr>
              <a:t>	7.</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-1,700									-600</a:t>
            </a:r>
            <a:endParaRPr lang="en-US" altLang="en-US" sz="1200" b="1" dirty="0" smtClean="0">
              <a:solidFill>
                <a:schemeClr val="accent6">
                  <a:lumMod val="50000"/>
                </a:schemeClr>
              </a:solidFill>
              <a:latin typeface="Liberation Sans" panose="020B0604020202020204" pitchFamily="34" charset="0"/>
            </a:endParaRPr>
          </a:p>
          <a:p>
            <a:pPr>
              <a:spcBef>
                <a:spcPts val="300"/>
              </a:spcBef>
              <a:tabLst>
                <a:tab pos="231775" algn="r"/>
                <a:tab pos="1146175" algn="r"/>
                <a:tab pos="2170113" algn="r"/>
                <a:tab pos="3030538" algn="r"/>
                <a:tab pos="3998913" algn="r"/>
                <a:tab pos="5035550" algn="r"/>
                <a:tab pos="6005513" algn="r"/>
                <a:tab pos="6796088" algn="r"/>
                <a:tab pos="7546975" algn="r"/>
                <a:tab pos="7656513" algn="l"/>
                <a:tab pos="8283575" algn="r"/>
              </a:tabLst>
            </a:pP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-900</a:t>
            </a:r>
            <a:endParaRPr lang="en-US" altLang="en-US" sz="1200" b="1" dirty="0" smtClean="0">
              <a:solidFill>
                <a:schemeClr val="accent6">
                  <a:lumMod val="50000"/>
                </a:schemeClr>
              </a:solidFill>
              <a:latin typeface="Liberation Sans" panose="020B0604020202020204" pitchFamily="34" charset="0"/>
            </a:endParaRPr>
          </a:p>
          <a:p>
            <a:pPr>
              <a:spcBef>
                <a:spcPts val="300"/>
              </a:spcBef>
              <a:tabLst>
                <a:tab pos="231775" algn="r"/>
                <a:tab pos="1146175" algn="r"/>
                <a:tab pos="2170113" algn="r"/>
                <a:tab pos="3030538" algn="r"/>
                <a:tab pos="3998913" algn="r"/>
                <a:tab pos="5035550" algn="r"/>
                <a:tab pos="6005513" algn="r"/>
                <a:tab pos="6796088" algn="r"/>
                <a:tab pos="7546975" algn="r"/>
                <a:tab pos="7656513" algn="l"/>
                <a:tab pos="8283575" algn="r"/>
              </a:tabLst>
            </a:pP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-200</a:t>
            </a:r>
            <a:endParaRPr lang="en-US" altLang="en-US" sz="1200" b="1" dirty="0">
              <a:solidFill>
                <a:schemeClr val="accent6">
                  <a:lumMod val="50000"/>
                </a:schemeClr>
              </a:solidFill>
              <a:latin typeface="Liberation Sans" panose="020B0604020202020204" pitchFamily="34" charset="0"/>
            </a:endParaRPr>
          </a:p>
        </p:txBody>
      </p:sp>
      <p:sp>
        <p:nvSpPr>
          <p:cNvPr id="97" name="Text Box 10"/>
          <p:cNvSpPr txBox="1">
            <a:spLocks noChangeArrowheads="1"/>
          </p:cNvSpPr>
          <p:nvPr/>
        </p:nvSpPr>
        <p:spPr bwMode="auto">
          <a:xfrm>
            <a:off x="381000" y="3984992"/>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7656513" algn="l"/>
                <a:tab pos="8339138" algn="r"/>
              </a:tabLst>
            </a:pPr>
            <a:r>
              <a:rPr lang="en-US" altLang="en-US" sz="1400" b="1" dirty="0" smtClean="0">
                <a:latin typeface="Liberation Sans" panose="020B0604020202020204" pitchFamily="34" charset="0"/>
              </a:rPr>
              <a:t>	6.</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	+2,000						+3,500		</a:t>
            </a:r>
            <a:endParaRPr lang="en-US" altLang="en-US" sz="1400" b="1" dirty="0">
              <a:solidFill>
                <a:schemeClr val="accent6">
                  <a:lumMod val="50000"/>
                </a:schemeClr>
              </a:solidFill>
              <a:latin typeface="Liberation Sans" panose="020B0604020202020204" pitchFamily="34" charset="0"/>
            </a:endParaRPr>
          </a:p>
        </p:txBody>
      </p:sp>
      <p:sp>
        <p:nvSpPr>
          <p:cNvPr id="98" name="Text Box 10"/>
          <p:cNvSpPr txBox="1">
            <a:spLocks noChangeArrowheads="1"/>
          </p:cNvSpPr>
          <p:nvPr/>
        </p:nvSpPr>
        <p:spPr bwMode="auto">
          <a:xfrm>
            <a:off x="381000" y="3680192"/>
            <a:ext cx="87630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7656513" algn="l"/>
                <a:tab pos="8283575" algn="r"/>
              </a:tabLst>
            </a:pPr>
            <a:r>
              <a:rPr lang="en-US" altLang="en-US" sz="1400" b="1" dirty="0" smtClean="0">
                <a:latin typeface="Liberation Sans" panose="020B0604020202020204" pitchFamily="34" charset="0"/>
              </a:rPr>
              <a:t>	5.</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a:t>
            </a:r>
            <a:endParaRPr lang="en-US" altLang="en-US" sz="1200" b="1" dirty="0">
              <a:solidFill>
                <a:schemeClr val="accent6">
                  <a:lumMod val="50000"/>
                </a:schemeClr>
              </a:solidFill>
              <a:latin typeface="Liberation Sans" panose="020B0604020202020204" pitchFamily="34" charset="0"/>
            </a:endParaRPr>
          </a:p>
        </p:txBody>
      </p:sp>
    </p:spTree>
    <p:extLst>
      <p:ext uri="{BB962C8B-B14F-4D97-AF65-F5344CB8AC3E}">
        <p14:creationId xmlns:p14="http://schemas.microsoft.com/office/powerpoint/2010/main" val="38346249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ext Box 10"/>
          <p:cNvSpPr txBox="1">
            <a:spLocks noChangeArrowheads="1"/>
          </p:cNvSpPr>
          <p:nvPr/>
        </p:nvSpPr>
        <p:spPr bwMode="auto">
          <a:xfrm>
            <a:off x="381000" y="51083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8</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-250				-250</a:t>
            </a:r>
            <a:endParaRPr lang="en-US" altLang="en-US" sz="1400" b="1" dirty="0">
              <a:latin typeface="Liberation Sans" panose="020B0604020202020204" pitchFamily="34" charset="0"/>
            </a:endParaRPr>
          </a:p>
        </p:txBody>
      </p:sp>
      <p:sp>
        <p:nvSpPr>
          <p:cNvPr id="132" name="Text Box 10"/>
          <p:cNvSpPr txBox="1">
            <a:spLocks noChangeArrowheads="1"/>
          </p:cNvSpPr>
          <p:nvPr/>
        </p:nvSpPr>
        <p:spPr bwMode="auto">
          <a:xfrm>
            <a:off x="381000" y="54131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9</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+600	-600</a:t>
            </a:r>
            <a:endParaRPr lang="en-US" altLang="en-US" sz="1400" b="1" dirty="0">
              <a:latin typeface="Liberation Sans" panose="020B0604020202020204" pitchFamily="34" charset="0"/>
            </a:endParaRPr>
          </a:p>
        </p:txBody>
      </p:sp>
      <p:sp>
        <p:nvSpPr>
          <p:cNvPr id="134" name="Text Box 10"/>
          <p:cNvSpPr txBox="1">
            <a:spLocks noChangeArrowheads="1"/>
          </p:cNvSpPr>
          <p:nvPr/>
        </p:nvSpPr>
        <p:spPr bwMode="auto">
          <a:xfrm>
            <a:off x="381000" y="57179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10.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-1,300								-1,300</a:t>
            </a:r>
            <a:endParaRPr lang="en-US" altLang="en-US" sz="1400" b="1" dirty="0">
              <a:latin typeface="Liberation Sans" panose="020B0604020202020204" pitchFamily="34" charset="0"/>
            </a:endParaRPr>
          </a:p>
        </p:txBody>
      </p:sp>
      <p:sp>
        <p:nvSpPr>
          <p:cNvPr id="24" name="TextBox 23"/>
          <p:cNvSpPr txBox="1"/>
          <p:nvPr/>
        </p:nvSpPr>
        <p:spPr>
          <a:xfrm>
            <a:off x="228600" y="19050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dirty="0"/>
              <a:t>Trans-</a:t>
            </a:r>
          </a:p>
          <a:p>
            <a:r>
              <a:rPr lang="en-US" dirty="0"/>
              <a:t>action</a:t>
            </a:r>
          </a:p>
        </p:txBody>
      </p:sp>
      <p:sp>
        <p:nvSpPr>
          <p:cNvPr id="26" name="TextBox 25"/>
          <p:cNvSpPr txBox="1"/>
          <p:nvPr/>
        </p:nvSpPr>
        <p:spPr>
          <a:xfrm>
            <a:off x="914400" y="19050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300" dirty="0" smtClean="0"/>
              <a:t>Cash   </a:t>
            </a:r>
            <a:endParaRPr lang="en-US" sz="1300" dirty="0"/>
          </a:p>
        </p:txBody>
      </p:sp>
      <p:sp>
        <p:nvSpPr>
          <p:cNvPr id="27" name="TextBox 26"/>
          <p:cNvSpPr txBox="1"/>
          <p:nvPr/>
        </p:nvSpPr>
        <p:spPr>
          <a:xfrm>
            <a:off x="1752600" y="1905000"/>
            <a:ext cx="914400" cy="523220"/>
          </a:xfrm>
          <a:prstGeom prst="rect">
            <a:avLst/>
          </a:prstGeom>
          <a:noFill/>
          <a:ln>
            <a:noFill/>
          </a:ln>
        </p:spPr>
        <p:txBody>
          <a:bodyPr wrap="square" lIns="0" rIns="0" rtlCol="0" anchor="ctr" anchorCtr="0">
            <a:noAutofit/>
          </a:bodyPr>
          <a:lstStyle>
            <a:defPPr>
              <a:defRPr lang="en-US"/>
            </a:defPPr>
            <a:lvl1pPr>
              <a:defRPr sz="1200" b="1">
                <a:latin typeface="Liberation Sans" panose="020B0604020202020204" pitchFamily="34" charset="0"/>
              </a:defRPr>
            </a:lvl1pPr>
          </a:lstStyle>
          <a:p>
            <a:r>
              <a:rPr lang="en-US" dirty="0"/>
              <a:t>Accounts</a:t>
            </a:r>
          </a:p>
          <a:p>
            <a:r>
              <a:rPr lang="en-US" dirty="0"/>
              <a:t>Receivable</a:t>
            </a:r>
          </a:p>
        </p:txBody>
      </p:sp>
      <p:sp>
        <p:nvSpPr>
          <p:cNvPr id="28" name="TextBox 27"/>
          <p:cNvSpPr txBox="1"/>
          <p:nvPr/>
        </p:nvSpPr>
        <p:spPr>
          <a:xfrm>
            <a:off x="2857500" y="1905000"/>
            <a:ext cx="800100" cy="523220"/>
          </a:xfrm>
          <a:prstGeom prst="rect">
            <a:avLst/>
          </a:prstGeom>
          <a:noFill/>
          <a:ln>
            <a:noFill/>
          </a:ln>
        </p:spPr>
        <p:txBody>
          <a:bodyPr wrap="square" lIns="0" rtlCol="0" anchor="ctr" anchorCtr="0">
            <a:noAutofit/>
          </a:bodyPr>
          <a:lstStyle>
            <a:defPPr>
              <a:defRPr lang="en-US"/>
            </a:defPPr>
            <a:lvl1pPr>
              <a:defRPr sz="1400" b="1">
                <a:latin typeface="Liberation Sans" panose="020B0604020202020204" pitchFamily="34" charset="0"/>
              </a:defRPr>
            </a:lvl1pPr>
          </a:lstStyle>
          <a:p>
            <a:r>
              <a:rPr lang="en-US" sz="1200" dirty="0" smtClean="0"/>
              <a:t>Supplies</a:t>
            </a:r>
            <a:endParaRPr lang="en-US" sz="1200" dirty="0"/>
          </a:p>
        </p:txBody>
      </p:sp>
      <p:sp>
        <p:nvSpPr>
          <p:cNvPr id="29" name="TextBox 28"/>
          <p:cNvSpPr txBox="1"/>
          <p:nvPr/>
        </p:nvSpPr>
        <p:spPr>
          <a:xfrm>
            <a:off x="3657600" y="1905000"/>
            <a:ext cx="9906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Equipment</a:t>
            </a:r>
            <a:endParaRPr lang="en-US" sz="1200" dirty="0"/>
          </a:p>
        </p:txBody>
      </p:sp>
      <p:sp>
        <p:nvSpPr>
          <p:cNvPr id="30" name="TextBox 29"/>
          <p:cNvSpPr txBox="1"/>
          <p:nvPr/>
        </p:nvSpPr>
        <p:spPr>
          <a:xfrm>
            <a:off x="4648200" y="1905000"/>
            <a:ext cx="990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pPr>
              <a:spcBef>
                <a:spcPts val="0"/>
              </a:spcBef>
            </a:pPr>
            <a:r>
              <a:rPr lang="en-US" dirty="0"/>
              <a:t>Accounts</a:t>
            </a:r>
          </a:p>
          <a:p>
            <a:pPr>
              <a:spcBef>
                <a:spcPts val="0"/>
              </a:spcBef>
            </a:pPr>
            <a:r>
              <a:rPr lang="en-US" dirty="0"/>
              <a:t>Payable</a:t>
            </a:r>
          </a:p>
        </p:txBody>
      </p:sp>
      <p:cxnSp>
        <p:nvCxnSpPr>
          <p:cNvPr id="11" name="Straight Connector 10"/>
          <p:cNvCxnSpPr/>
          <p:nvPr/>
        </p:nvCxnSpPr>
        <p:spPr bwMode="auto">
          <a:xfrm>
            <a:off x="978408" y="2438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 name="Rectangle 11"/>
          <p:cNvSpPr/>
          <p:nvPr/>
        </p:nvSpPr>
        <p:spPr bwMode="auto">
          <a:xfrm>
            <a:off x="16764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7" name="Rectangle 46"/>
          <p:cNvSpPr/>
          <p:nvPr/>
        </p:nvSpPr>
        <p:spPr bwMode="auto">
          <a:xfrm>
            <a:off x="2743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8" name="Rectangle 47"/>
          <p:cNvSpPr/>
          <p:nvPr/>
        </p:nvSpPr>
        <p:spPr bwMode="auto">
          <a:xfrm>
            <a:off x="35814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9" name="Rectangle 48"/>
          <p:cNvSpPr/>
          <p:nvPr/>
        </p:nvSpPr>
        <p:spPr bwMode="auto">
          <a:xfrm>
            <a:off x="4648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0" name="Rectangle 49"/>
          <p:cNvSpPr/>
          <p:nvPr/>
        </p:nvSpPr>
        <p:spPr bwMode="auto">
          <a:xfrm>
            <a:off x="56388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1" name="Rectangle 50"/>
          <p:cNvSpPr/>
          <p:nvPr/>
        </p:nvSpPr>
        <p:spPr bwMode="auto">
          <a:xfrm>
            <a:off x="6553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2" name="Rectangle 51"/>
          <p:cNvSpPr/>
          <p:nvPr/>
        </p:nvSpPr>
        <p:spPr bwMode="auto">
          <a:xfrm>
            <a:off x="7315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3" name="Rectangle 52"/>
          <p:cNvSpPr/>
          <p:nvPr/>
        </p:nvSpPr>
        <p:spPr bwMode="auto">
          <a:xfrm>
            <a:off x="8077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4" name="TextBox 53"/>
          <p:cNvSpPr txBox="1"/>
          <p:nvPr/>
        </p:nvSpPr>
        <p:spPr>
          <a:xfrm>
            <a:off x="914399" y="1600200"/>
            <a:ext cx="7924801" cy="26161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pPr algn="l">
              <a:tabLst>
                <a:tab pos="1651000" algn="ctr"/>
                <a:tab pos="4121150" algn="ctr"/>
                <a:tab pos="6223000" algn="ctr"/>
              </a:tabLst>
            </a:pPr>
            <a:r>
              <a:rPr lang="en-US" sz="1400" dirty="0" smtClean="0"/>
              <a:t>	Assets	= Liabilities +	Owner's Equity</a:t>
            </a:r>
            <a:endParaRPr lang="en-US" sz="1400" dirty="0"/>
          </a:p>
        </p:txBody>
      </p:sp>
      <p:cxnSp>
        <p:nvCxnSpPr>
          <p:cNvPr id="55" name="Straight Connector 54"/>
          <p:cNvCxnSpPr/>
          <p:nvPr/>
        </p:nvCxnSpPr>
        <p:spPr bwMode="auto">
          <a:xfrm>
            <a:off x="990600" y="19050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56" name="TextBox 55"/>
          <p:cNvSpPr txBox="1"/>
          <p:nvPr/>
        </p:nvSpPr>
        <p:spPr>
          <a:xfrm>
            <a:off x="55626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7" name="TextBox 56"/>
          <p:cNvSpPr txBox="1"/>
          <p:nvPr/>
        </p:nvSpPr>
        <p:spPr>
          <a:xfrm>
            <a:off x="6477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8" name="TextBox 57"/>
          <p:cNvSpPr txBox="1"/>
          <p:nvPr/>
        </p:nvSpPr>
        <p:spPr>
          <a:xfrm>
            <a:off x="35814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9" name="TextBox 58"/>
          <p:cNvSpPr txBox="1"/>
          <p:nvPr/>
        </p:nvSpPr>
        <p:spPr>
          <a:xfrm>
            <a:off x="2667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0" name="TextBox 59"/>
          <p:cNvSpPr txBox="1"/>
          <p:nvPr/>
        </p:nvSpPr>
        <p:spPr>
          <a:xfrm>
            <a:off x="16002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1" name="TextBox 60"/>
          <p:cNvSpPr txBox="1"/>
          <p:nvPr/>
        </p:nvSpPr>
        <p:spPr>
          <a:xfrm>
            <a:off x="4572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10" name="Text Box 10"/>
          <p:cNvSpPr txBox="1">
            <a:spLocks noChangeArrowheads="1"/>
          </p:cNvSpPr>
          <p:nvPr/>
        </p:nvSpPr>
        <p:spPr bwMode="auto">
          <a:xfrm>
            <a:off x="381000" y="2484567"/>
            <a:ext cx="8458201" cy="261610"/>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146175" algn="r"/>
                <a:tab pos="6005513" algn="r"/>
              </a:tabLst>
            </a:pPr>
            <a:r>
              <a:rPr lang="en-US" altLang="en-US" sz="1400" b="1" dirty="0" smtClean="0">
                <a:latin typeface="Liberation Sans" panose="020B0604020202020204" pitchFamily="34" charset="0"/>
              </a:rPr>
              <a:t>	1.</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endParaRPr lang="en-US" altLang="en-US" sz="1400" b="1" dirty="0">
              <a:latin typeface="Liberation Sans" panose="020B0604020202020204" pitchFamily="34" charset="0"/>
            </a:endParaRPr>
          </a:p>
        </p:txBody>
      </p:sp>
      <p:sp>
        <p:nvSpPr>
          <p:cNvPr id="111" name="Text Box 10"/>
          <p:cNvSpPr txBox="1">
            <a:spLocks noChangeArrowheads="1"/>
          </p:cNvSpPr>
          <p:nvPr/>
        </p:nvSpPr>
        <p:spPr bwMode="auto">
          <a:xfrm>
            <a:off x="381000" y="2746177"/>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3998913" algn="r"/>
              </a:tabLst>
            </a:pPr>
            <a:r>
              <a:rPr lang="en-US" altLang="en-US" sz="1400" b="1" dirty="0" smtClean="0">
                <a:latin typeface="Liberation Sans" panose="020B0604020202020204" pitchFamily="34" charset="0"/>
              </a:rPr>
              <a:t>	2.</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endParaRPr lang="en-US" altLang="en-US" sz="1400" b="1" dirty="0">
              <a:latin typeface="Liberation Sans" panose="020B0604020202020204" pitchFamily="34" charset="0"/>
            </a:endParaRPr>
          </a:p>
        </p:txBody>
      </p:sp>
      <p:cxnSp>
        <p:nvCxnSpPr>
          <p:cNvPr id="104" name="Straight Connector 103"/>
          <p:cNvCxnSpPr/>
          <p:nvPr/>
        </p:nvCxnSpPr>
        <p:spPr bwMode="auto">
          <a:xfrm>
            <a:off x="990600" y="2746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6" name="Straight Connector 105"/>
          <p:cNvCxnSpPr/>
          <p:nvPr/>
        </p:nvCxnSpPr>
        <p:spPr bwMode="auto">
          <a:xfrm>
            <a:off x="990600" y="3050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9" name="Straight Connector 108"/>
          <p:cNvCxnSpPr/>
          <p:nvPr/>
        </p:nvCxnSpPr>
        <p:spPr bwMode="auto">
          <a:xfrm>
            <a:off x="990600" y="3355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4" name="Straight Connector 113"/>
          <p:cNvCxnSpPr/>
          <p:nvPr/>
        </p:nvCxnSpPr>
        <p:spPr bwMode="auto">
          <a:xfrm>
            <a:off x="990600" y="36605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5" name="Straight Connector 114"/>
          <p:cNvCxnSpPr/>
          <p:nvPr/>
        </p:nvCxnSpPr>
        <p:spPr bwMode="auto">
          <a:xfrm>
            <a:off x="990600" y="39653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6" name="Straight Connector 115"/>
          <p:cNvCxnSpPr/>
          <p:nvPr/>
        </p:nvCxnSpPr>
        <p:spPr bwMode="auto">
          <a:xfrm>
            <a:off x="990600" y="4270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12" name="Text Box 10"/>
          <p:cNvSpPr txBox="1">
            <a:spLocks noChangeArrowheads="1"/>
          </p:cNvSpPr>
          <p:nvPr/>
        </p:nvSpPr>
        <p:spPr bwMode="auto">
          <a:xfrm>
            <a:off x="381000" y="30480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3030538" algn="r"/>
                <a:tab pos="5035550" algn="r"/>
              </a:tabLst>
            </a:pPr>
            <a:r>
              <a:rPr lang="en-US" altLang="en-US" sz="1400" b="1" dirty="0" smtClean="0">
                <a:latin typeface="Liberation Sans" panose="020B0604020202020204" pitchFamily="34" charset="0"/>
              </a:rPr>
              <a:t>	3.</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endParaRPr lang="en-US" altLang="en-US" sz="1400" b="1" dirty="0">
              <a:latin typeface="Liberation Sans" panose="020B0604020202020204" pitchFamily="34" charset="0"/>
            </a:endParaRPr>
          </a:p>
        </p:txBody>
      </p:sp>
      <p:cxnSp>
        <p:nvCxnSpPr>
          <p:cNvPr id="128" name="Straight Connector 127"/>
          <p:cNvCxnSpPr/>
          <p:nvPr/>
        </p:nvCxnSpPr>
        <p:spPr bwMode="auto">
          <a:xfrm>
            <a:off x="990600" y="51113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29" name="Straight Connector 128"/>
          <p:cNvCxnSpPr/>
          <p:nvPr/>
        </p:nvCxnSpPr>
        <p:spPr bwMode="auto">
          <a:xfrm>
            <a:off x="990600" y="54161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0" name="Straight Connector 129"/>
          <p:cNvCxnSpPr/>
          <p:nvPr/>
        </p:nvCxnSpPr>
        <p:spPr bwMode="auto">
          <a:xfrm>
            <a:off x="990600" y="57209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7" name="Straight Connector 136"/>
          <p:cNvCxnSpPr/>
          <p:nvPr/>
        </p:nvCxnSpPr>
        <p:spPr bwMode="auto">
          <a:xfrm>
            <a:off x="990600" y="6022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38" name="Rectangle 137"/>
          <p:cNvSpPr/>
          <p:nvPr/>
        </p:nvSpPr>
        <p:spPr bwMode="auto">
          <a:xfrm>
            <a:off x="16885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9" name="Rectangle 138"/>
          <p:cNvSpPr/>
          <p:nvPr/>
        </p:nvSpPr>
        <p:spPr bwMode="auto">
          <a:xfrm>
            <a:off x="2755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0" name="Rectangle 139"/>
          <p:cNvSpPr/>
          <p:nvPr/>
        </p:nvSpPr>
        <p:spPr bwMode="auto">
          <a:xfrm>
            <a:off x="35935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1" name="Rectangle 140"/>
          <p:cNvSpPr/>
          <p:nvPr/>
        </p:nvSpPr>
        <p:spPr bwMode="auto">
          <a:xfrm>
            <a:off x="4660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2" name="Rectangle 141"/>
          <p:cNvSpPr/>
          <p:nvPr/>
        </p:nvSpPr>
        <p:spPr bwMode="auto">
          <a:xfrm>
            <a:off x="56509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3" name="Rectangle 142"/>
          <p:cNvSpPr/>
          <p:nvPr/>
        </p:nvSpPr>
        <p:spPr bwMode="auto">
          <a:xfrm>
            <a:off x="6565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4" name="Rectangle 143"/>
          <p:cNvSpPr/>
          <p:nvPr/>
        </p:nvSpPr>
        <p:spPr bwMode="auto">
          <a:xfrm>
            <a:off x="7327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5" name="Rectangle 144"/>
          <p:cNvSpPr/>
          <p:nvPr/>
        </p:nvSpPr>
        <p:spPr bwMode="auto">
          <a:xfrm>
            <a:off x="8089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46" name="Straight Connector 145"/>
          <p:cNvCxnSpPr/>
          <p:nvPr/>
        </p:nvCxnSpPr>
        <p:spPr bwMode="auto">
          <a:xfrm>
            <a:off x="990600" y="6403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47" name="Rectangle 146"/>
          <p:cNvSpPr/>
          <p:nvPr/>
        </p:nvSpPr>
        <p:spPr bwMode="auto">
          <a:xfrm>
            <a:off x="16885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8" name="Rectangle 147"/>
          <p:cNvSpPr/>
          <p:nvPr/>
        </p:nvSpPr>
        <p:spPr bwMode="auto">
          <a:xfrm>
            <a:off x="2755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9" name="Rectangle 148"/>
          <p:cNvSpPr/>
          <p:nvPr/>
        </p:nvSpPr>
        <p:spPr bwMode="auto">
          <a:xfrm>
            <a:off x="35935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0" name="Rectangle 149"/>
          <p:cNvSpPr/>
          <p:nvPr/>
        </p:nvSpPr>
        <p:spPr bwMode="auto">
          <a:xfrm>
            <a:off x="4660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1" name="Rectangle 150"/>
          <p:cNvSpPr/>
          <p:nvPr/>
        </p:nvSpPr>
        <p:spPr bwMode="auto">
          <a:xfrm>
            <a:off x="56509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2" name="Rectangle 151"/>
          <p:cNvSpPr/>
          <p:nvPr/>
        </p:nvSpPr>
        <p:spPr bwMode="auto">
          <a:xfrm>
            <a:off x="6565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3" name="Rectangle 152"/>
          <p:cNvSpPr/>
          <p:nvPr/>
        </p:nvSpPr>
        <p:spPr bwMode="auto">
          <a:xfrm>
            <a:off x="7327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4" name="Rectangle 153"/>
          <p:cNvSpPr/>
          <p:nvPr/>
        </p:nvSpPr>
        <p:spPr bwMode="auto">
          <a:xfrm>
            <a:off x="8089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55" name="Straight Connector 154"/>
          <p:cNvCxnSpPr/>
          <p:nvPr/>
        </p:nvCxnSpPr>
        <p:spPr bwMode="auto">
          <a:xfrm>
            <a:off x="990600" y="6479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56" name="Rectangle 155"/>
          <p:cNvSpPr/>
          <p:nvPr/>
        </p:nvSpPr>
        <p:spPr bwMode="auto">
          <a:xfrm>
            <a:off x="16885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7" name="Rectangle 156"/>
          <p:cNvSpPr/>
          <p:nvPr/>
        </p:nvSpPr>
        <p:spPr bwMode="auto">
          <a:xfrm>
            <a:off x="2755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8" name="Rectangle 157"/>
          <p:cNvSpPr/>
          <p:nvPr/>
        </p:nvSpPr>
        <p:spPr bwMode="auto">
          <a:xfrm>
            <a:off x="35935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9" name="Rectangle 158"/>
          <p:cNvSpPr/>
          <p:nvPr/>
        </p:nvSpPr>
        <p:spPr bwMode="auto">
          <a:xfrm>
            <a:off x="4660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0" name="Rectangle 159"/>
          <p:cNvSpPr/>
          <p:nvPr/>
        </p:nvSpPr>
        <p:spPr bwMode="auto">
          <a:xfrm>
            <a:off x="56509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1" name="Rectangle 160"/>
          <p:cNvSpPr/>
          <p:nvPr/>
        </p:nvSpPr>
        <p:spPr bwMode="auto">
          <a:xfrm>
            <a:off x="6565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2" name="Rectangle 161"/>
          <p:cNvSpPr/>
          <p:nvPr/>
        </p:nvSpPr>
        <p:spPr bwMode="auto">
          <a:xfrm>
            <a:off x="7327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3" name="Rectangle 162"/>
          <p:cNvSpPr/>
          <p:nvPr/>
        </p:nvSpPr>
        <p:spPr bwMode="auto">
          <a:xfrm>
            <a:off x="8089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4" name="Text Box 10"/>
          <p:cNvSpPr txBox="1">
            <a:spLocks noChangeArrowheads="1"/>
          </p:cNvSpPr>
          <p:nvPr/>
        </p:nvSpPr>
        <p:spPr bwMode="auto">
          <a:xfrm>
            <a:off x="381000" y="6062401"/>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$8,050	$1,400	$1,600	$7,000	$1,600	$15,000	$4,700	$1,950	$1,300</a:t>
            </a:r>
            <a:endParaRPr lang="en-US" altLang="en-US" sz="1400" b="1" dirty="0">
              <a:latin typeface="Liberation Sans" panose="020B0604020202020204" pitchFamily="34" charset="0"/>
            </a:endParaRPr>
          </a:p>
        </p:txBody>
      </p:sp>
      <p:sp>
        <p:nvSpPr>
          <p:cNvPr id="165" name="TextBox 164"/>
          <p:cNvSpPr txBox="1"/>
          <p:nvPr/>
        </p:nvSpPr>
        <p:spPr>
          <a:xfrm>
            <a:off x="56388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6" name="TextBox 165"/>
          <p:cNvSpPr txBox="1"/>
          <p:nvPr/>
        </p:nvSpPr>
        <p:spPr>
          <a:xfrm>
            <a:off x="6553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7" name="TextBox 166"/>
          <p:cNvSpPr txBox="1"/>
          <p:nvPr/>
        </p:nvSpPr>
        <p:spPr>
          <a:xfrm>
            <a:off x="35814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8" name="TextBox 167"/>
          <p:cNvSpPr txBox="1"/>
          <p:nvPr/>
        </p:nvSpPr>
        <p:spPr>
          <a:xfrm>
            <a:off x="2743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9" name="TextBox 168"/>
          <p:cNvSpPr txBox="1"/>
          <p:nvPr/>
        </p:nvSpPr>
        <p:spPr>
          <a:xfrm>
            <a:off x="1676400" y="5956757"/>
            <a:ext cx="152400" cy="523220"/>
          </a:xfrm>
          <a:prstGeom prst="rect">
            <a:avLst/>
          </a:prstGeom>
          <a:noFill/>
          <a:ln>
            <a:noFill/>
          </a:ln>
        </p:spPr>
        <p:txBody>
          <a:bodyPr wrap="square" lIns="0" t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70" name="TextBox 169"/>
          <p:cNvSpPr txBox="1"/>
          <p:nvPr/>
        </p:nvSpPr>
        <p:spPr>
          <a:xfrm>
            <a:off x="4648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71" name="TextBox 170"/>
          <p:cNvSpPr txBox="1"/>
          <p:nvPr/>
        </p:nvSpPr>
        <p:spPr>
          <a:xfrm>
            <a:off x="7315200" y="59465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smtClean="0"/>
              <a:t>-</a:t>
            </a:r>
            <a:endParaRPr lang="en-US" dirty="0"/>
          </a:p>
        </p:txBody>
      </p:sp>
      <p:sp>
        <p:nvSpPr>
          <p:cNvPr id="172" name="TextBox 171"/>
          <p:cNvSpPr txBox="1"/>
          <p:nvPr/>
        </p:nvSpPr>
        <p:spPr>
          <a:xfrm>
            <a:off x="8077200" y="59465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2" name="Rectangle 1"/>
          <p:cNvSpPr/>
          <p:nvPr/>
        </p:nvSpPr>
        <p:spPr bwMode="auto">
          <a:xfrm>
            <a:off x="381000" y="5486399"/>
            <a:ext cx="8610600" cy="803077"/>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5" name="Rectangle 84"/>
          <p:cNvSpPr/>
          <p:nvPr/>
        </p:nvSpPr>
        <p:spPr bwMode="auto">
          <a:xfrm>
            <a:off x="762000" y="6025754"/>
            <a:ext cx="8229600" cy="527446"/>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7" name="Text Box 2"/>
          <p:cNvSpPr txBox="1">
            <a:spLocks noChangeArrowheads="1"/>
          </p:cNvSpPr>
          <p:nvPr/>
        </p:nvSpPr>
        <p:spPr bwMode="auto">
          <a:xfrm>
            <a:off x="533400" y="381000"/>
            <a:ext cx="8229600" cy="110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defPPr>
              <a:defRPr lang="en-US"/>
            </a:defPPr>
            <a:lvl1pPr algn="l">
              <a:lnSpc>
                <a:spcPct val="115000"/>
              </a:lnSpc>
              <a:spcBef>
                <a:spcPct val="50000"/>
              </a:spcBef>
              <a:buClrTx/>
              <a:buSzTx/>
              <a:buFontTx/>
              <a:buNone/>
              <a:defRPr sz="1900" b="1">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r>
              <a:rPr lang="en-US" dirty="0"/>
              <a:t>TRANSACTION 8. PAYMENT OF ACCOUNTS PAYABLE </a:t>
            </a:r>
            <a:r>
              <a:rPr lang="en-US" dirty="0" smtClean="0"/>
              <a:t> </a:t>
            </a:r>
            <a:r>
              <a:rPr lang="en-US" b="0" dirty="0" smtClean="0"/>
              <a:t>Softbyte </a:t>
            </a:r>
            <a:r>
              <a:rPr lang="en-US" b="0" dirty="0"/>
              <a:t>Inc. </a:t>
            </a:r>
            <a:r>
              <a:rPr lang="en-US" dirty="0"/>
              <a:t>pays its $250 </a:t>
            </a:r>
            <a:r>
              <a:rPr lang="en-US" b="0" i="1" dirty="0" smtClean="0"/>
              <a:t>Daily </a:t>
            </a:r>
            <a:r>
              <a:rPr lang="en-US" b="0" i="1" dirty="0"/>
              <a:t>News </a:t>
            </a:r>
            <a:r>
              <a:rPr lang="en-US" b="0" dirty="0"/>
              <a:t>bill in cash. The company previously (in Transaction 5) recorded </a:t>
            </a:r>
            <a:r>
              <a:rPr lang="en-US" b="0" dirty="0" smtClean="0"/>
              <a:t>the bill </a:t>
            </a:r>
            <a:r>
              <a:rPr lang="en-US" b="0" dirty="0"/>
              <a:t>as an increase in Accounts </a:t>
            </a:r>
            <a:r>
              <a:rPr lang="en-US" b="0" dirty="0" smtClean="0"/>
              <a:t>Payable.</a:t>
            </a:r>
            <a:endParaRPr lang="en-US" altLang="en-US" b="0" dirty="0"/>
          </a:p>
        </p:txBody>
      </p:sp>
      <p:sp>
        <p:nvSpPr>
          <p:cNvPr id="86" name="Rectangle 84"/>
          <p:cNvSpPr>
            <a:spLocks noChangeArrowheads="1"/>
          </p:cNvSpPr>
          <p:nvPr/>
        </p:nvSpPr>
        <p:spPr bwMode="auto">
          <a:xfrm>
            <a:off x="228600" y="1554162"/>
            <a:ext cx="1295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0"/>
              </a:spcBef>
              <a:buClrTx/>
              <a:buSzTx/>
              <a:buFontTx/>
              <a:buNone/>
            </a:pPr>
            <a:r>
              <a:rPr lang="en-US" altLang="en-US" sz="1200" dirty="0" smtClean="0">
                <a:solidFill>
                  <a:schemeClr val="tx1"/>
                </a:solidFill>
                <a:latin typeface="Liberation Sans" panose="020B0604020202020204" pitchFamily="34" charset="0"/>
              </a:rPr>
              <a:t>Illustration 1-8</a:t>
            </a:r>
            <a:endParaRPr lang="en-US" altLang="en-US" sz="1200" b="0" dirty="0">
              <a:solidFill>
                <a:schemeClr val="tx1"/>
              </a:solidFill>
              <a:latin typeface="Liberation Sans" panose="020B0604020202020204" pitchFamily="34" charset="0"/>
            </a:endParaRPr>
          </a:p>
        </p:txBody>
      </p:sp>
      <p:sp>
        <p:nvSpPr>
          <p:cNvPr id="88"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4 </a:t>
            </a:r>
            <a:endParaRPr lang="en-US" altLang="en-US" sz="1600" i="1" dirty="0">
              <a:latin typeface="Liberation Sans" panose="020B0604020202020204" pitchFamily="34" charset="0"/>
            </a:endParaRPr>
          </a:p>
        </p:txBody>
      </p:sp>
      <p:sp>
        <p:nvSpPr>
          <p:cNvPr id="93" name="TextBox 92"/>
          <p:cNvSpPr txBox="1"/>
          <p:nvPr/>
        </p:nvSpPr>
        <p:spPr>
          <a:xfrm>
            <a:off x="5638800" y="1905000"/>
            <a:ext cx="9144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Owner's Capital</a:t>
            </a:r>
            <a:endParaRPr lang="en-US" dirty="0"/>
          </a:p>
        </p:txBody>
      </p:sp>
      <p:sp>
        <p:nvSpPr>
          <p:cNvPr id="94" name="TextBox 93"/>
          <p:cNvSpPr txBox="1"/>
          <p:nvPr/>
        </p:nvSpPr>
        <p:spPr>
          <a:xfrm>
            <a:off x="6553200" y="1905000"/>
            <a:ext cx="9144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Owner's Drawings</a:t>
            </a:r>
            <a:endParaRPr lang="en-US" dirty="0"/>
          </a:p>
        </p:txBody>
      </p:sp>
      <p:sp>
        <p:nvSpPr>
          <p:cNvPr id="95" name="TextBox 94"/>
          <p:cNvSpPr txBox="1"/>
          <p:nvPr/>
        </p:nvSpPr>
        <p:spPr>
          <a:xfrm>
            <a:off x="7467600" y="1905000"/>
            <a:ext cx="609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Rev.</a:t>
            </a:r>
            <a:endParaRPr lang="en-US" dirty="0"/>
          </a:p>
        </p:txBody>
      </p:sp>
      <p:sp>
        <p:nvSpPr>
          <p:cNvPr id="96" name="TextBox 95"/>
          <p:cNvSpPr txBox="1"/>
          <p:nvPr/>
        </p:nvSpPr>
        <p:spPr>
          <a:xfrm>
            <a:off x="8153400" y="1905000"/>
            <a:ext cx="609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Exp.</a:t>
            </a:r>
            <a:endParaRPr lang="en-US" dirty="0"/>
          </a:p>
        </p:txBody>
      </p:sp>
      <p:sp>
        <p:nvSpPr>
          <p:cNvPr id="97" name="TextBox 96"/>
          <p:cNvSpPr txBox="1"/>
          <p:nvPr/>
        </p:nvSpPr>
        <p:spPr>
          <a:xfrm>
            <a:off x="73914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98" name="TextBox 97"/>
          <p:cNvSpPr txBox="1"/>
          <p:nvPr/>
        </p:nvSpPr>
        <p:spPr>
          <a:xfrm>
            <a:off x="80772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99" name="Text Box 10"/>
          <p:cNvSpPr txBox="1">
            <a:spLocks noChangeArrowheads="1"/>
          </p:cNvSpPr>
          <p:nvPr/>
        </p:nvSpPr>
        <p:spPr bwMode="auto">
          <a:xfrm>
            <a:off x="381000" y="33528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6796088" algn="r"/>
                <a:tab pos="7546975" algn="r"/>
                <a:tab pos="7656513" algn="l"/>
              </a:tabLst>
            </a:pPr>
            <a:r>
              <a:rPr lang="en-US" altLang="en-US" sz="1400" b="1" dirty="0" smtClean="0">
                <a:latin typeface="Liberation Sans" panose="020B0604020202020204" pitchFamily="34" charset="0"/>
              </a:rPr>
              <a:t>	4.</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+1,200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+1,200	</a:t>
            </a:r>
            <a:endParaRPr lang="en-US" altLang="en-US" sz="1400" b="1" dirty="0">
              <a:solidFill>
                <a:schemeClr val="accent6">
                  <a:lumMod val="50000"/>
                </a:schemeClr>
              </a:solidFill>
              <a:latin typeface="Liberation Sans" panose="020B0604020202020204" pitchFamily="34" charset="0"/>
            </a:endParaRPr>
          </a:p>
        </p:txBody>
      </p:sp>
      <p:sp>
        <p:nvSpPr>
          <p:cNvPr id="100" name="Text Box 10"/>
          <p:cNvSpPr txBox="1">
            <a:spLocks noChangeArrowheads="1"/>
          </p:cNvSpPr>
          <p:nvPr/>
        </p:nvSpPr>
        <p:spPr bwMode="auto">
          <a:xfrm>
            <a:off x="381000" y="4289792"/>
            <a:ext cx="8610600" cy="81560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300"/>
              </a:spcBef>
              <a:tabLst>
                <a:tab pos="231775" algn="r"/>
                <a:tab pos="1146175" algn="r"/>
                <a:tab pos="2170113" algn="r"/>
                <a:tab pos="3030538" algn="r"/>
                <a:tab pos="3998913" algn="r"/>
                <a:tab pos="5035550" algn="r"/>
                <a:tab pos="6005513" algn="r"/>
                <a:tab pos="6796088" algn="r"/>
                <a:tab pos="7546975" algn="r"/>
                <a:tab pos="7656513" algn="l"/>
                <a:tab pos="8283575" algn="r"/>
              </a:tabLst>
            </a:pPr>
            <a:r>
              <a:rPr lang="en-US" altLang="en-US" sz="1400" b="1" dirty="0" smtClean="0">
                <a:latin typeface="Liberation Sans" panose="020B0604020202020204" pitchFamily="34" charset="0"/>
              </a:rPr>
              <a:t>	7.</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-1,700									-600</a:t>
            </a:r>
            <a:endParaRPr lang="en-US" altLang="en-US" sz="1200" b="1" dirty="0" smtClean="0">
              <a:solidFill>
                <a:schemeClr val="accent6">
                  <a:lumMod val="50000"/>
                </a:schemeClr>
              </a:solidFill>
              <a:latin typeface="Liberation Sans" panose="020B0604020202020204" pitchFamily="34" charset="0"/>
            </a:endParaRPr>
          </a:p>
          <a:p>
            <a:pPr>
              <a:spcBef>
                <a:spcPts val="300"/>
              </a:spcBef>
              <a:tabLst>
                <a:tab pos="231775" algn="r"/>
                <a:tab pos="1146175" algn="r"/>
                <a:tab pos="2170113" algn="r"/>
                <a:tab pos="3030538" algn="r"/>
                <a:tab pos="3998913" algn="r"/>
                <a:tab pos="5035550" algn="r"/>
                <a:tab pos="6005513" algn="r"/>
                <a:tab pos="6796088" algn="r"/>
                <a:tab pos="7546975" algn="r"/>
                <a:tab pos="7656513" algn="l"/>
                <a:tab pos="8283575" algn="r"/>
              </a:tabLst>
            </a:pP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-900</a:t>
            </a:r>
            <a:endParaRPr lang="en-US" altLang="en-US" sz="1200" b="1" dirty="0" smtClean="0">
              <a:solidFill>
                <a:schemeClr val="accent6">
                  <a:lumMod val="50000"/>
                </a:schemeClr>
              </a:solidFill>
              <a:latin typeface="Liberation Sans" panose="020B0604020202020204" pitchFamily="34" charset="0"/>
            </a:endParaRPr>
          </a:p>
          <a:p>
            <a:pPr>
              <a:spcBef>
                <a:spcPts val="300"/>
              </a:spcBef>
              <a:tabLst>
                <a:tab pos="231775" algn="r"/>
                <a:tab pos="1146175" algn="r"/>
                <a:tab pos="2170113" algn="r"/>
                <a:tab pos="3030538" algn="r"/>
                <a:tab pos="3998913" algn="r"/>
                <a:tab pos="5035550" algn="r"/>
                <a:tab pos="6005513" algn="r"/>
                <a:tab pos="6796088" algn="r"/>
                <a:tab pos="7546975" algn="r"/>
                <a:tab pos="7656513" algn="l"/>
                <a:tab pos="8283575" algn="r"/>
              </a:tabLst>
            </a:pP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-200</a:t>
            </a:r>
            <a:endParaRPr lang="en-US" altLang="en-US" sz="1200" b="1" dirty="0">
              <a:solidFill>
                <a:schemeClr val="accent6">
                  <a:lumMod val="50000"/>
                </a:schemeClr>
              </a:solidFill>
              <a:latin typeface="Liberation Sans" panose="020B0604020202020204" pitchFamily="34" charset="0"/>
            </a:endParaRPr>
          </a:p>
        </p:txBody>
      </p:sp>
      <p:sp>
        <p:nvSpPr>
          <p:cNvPr id="101" name="Text Box 10"/>
          <p:cNvSpPr txBox="1">
            <a:spLocks noChangeArrowheads="1"/>
          </p:cNvSpPr>
          <p:nvPr/>
        </p:nvSpPr>
        <p:spPr bwMode="auto">
          <a:xfrm>
            <a:off x="381000" y="3984992"/>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7656513" algn="l"/>
                <a:tab pos="8339138" algn="r"/>
              </a:tabLst>
            </a:pPr>
            <a:r>
              <a:rPr lang="en-US" altLang="en-US" sz="1400" b="1" dirty="0" smtClean="0">
                <a:latin typeface="Liberation Sans" panose="020B0604020202020204" pitchFamily="34" charset="0"/>
              </a:rPr>
              <a:t>	6.</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	+2,000						+3,500		</a:t>
            </a:r>
            <a:endParaRPr lang="en-US" altLang="en-US" sz="1400" b="1" dirty="0">
              <a:solidFill>
                <a:schemeClr val="accent6">
                  <a:lumMod val="50000"/>
                </a:schemeClr>
              </a:solidFill>
              <a:latin typeface="Liberation Sans" panose="020B0604020202020204" pitchFamily="34" charset="0"/>
            </a:endParaRPr>
          </a:p>
        </p:txBody>
      </p:sp>
      <p:sp>
        <p:nvSpPr>
          <p:cNvPr id="102" name="Text Box 10"/>
          <p:cNvSpPr txBox="1">
            <a:spLocks noChangeArrowheads="1"/>
          </p:cNvSpPr>
          <p:nvPr/>
        </p:nvSpPr>
        <p:spPr bwMode="auto">
          <a:xfrm>
            <a:off x="381000" y="3680192"/>
            <a:ext cx="87630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7656513" algn="l"/>
                <a:tab pos="8283575" algn="r"/>
              </a:tabLst>
            </a:pPr>
            <a:r>
              <a:rPr lang="en-US" altLang="en-US" sz="1400" b="1" dirty="0" smtClean="0">
                <a:latin typeface="Liberation Sans" panose="020B0604020202020204" pitchFamily="34" charset="0"/>
              </a:rPr>
              <a:t>	5.</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a:t>
            </a:r>
            <a:endParaRPr lang="en-US" altLang="en-US" sz="1200" b="1" dirty="0">
              <a:solidFill>
                <a:schemeClr val="accent6">
                  <a:lumMod val="50000"/>
                </a:schemeClr>
              </a:solidFill>
              <a:latin typeface="Liberation Sans" panose="020B0604020202020204" pitchFamily="34" charset="0"/>
            </a:endParaRPr>
          </a:p>
        </p:txBody>
      </p:sp>
    </p:spTree>
    <p:extLst>
      <p:ext uri="{BB962C8B-B14F-4D97-AF65-F5344CB8AC3E}">
        <p14:creationId xmlns:p14="http://schemas.microsoft.com/office/powerpoint/2010/main" val="11871487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ext Box 10"/>
          <p:cNvSpPr txBox="1">
            <a:spLocks noChangeArrowheads="1"/>
          </p:cNvSpPr>
          <p:nvPr/>
        </p:nvSpPr>
        <p:spPr bwMode="auto">
          <a:xfrm>
            <a:off x="381000" y="51083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8</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-250				-250</a:t>
            </a:r>
            <a:endParaRPr lang="en-US" altLang="en-US" sz="1400" b="1" dirty="0">
              <a:latin typeface="Liberation Sans" panose="020B0604020202020204" pitchFamily="34" charset="0"/>
            </a:endParaRPr>
          </a:p>
        </p:txBody>
      </p:sp>
      <p:sp>
        <p:nvSpPr>
          <p:cNvPr id="132" name="Text Box 10"/>
          <p:cNvSpPr txBox="1">
            <a:spLocks noChangeArrowheads="1"/>
          </p:cNvSpPr>
          <p:nvPr/>
        </p:nvSpPr>
        <p:spPr bwMode="auto">
          <a:xfrm>
            <a:off x="381000" y="54131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9</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+600	-600</a:t>
            </a:r>
            <a:endParaRPr lang="en-US" altLang="en-US" sz="1400" b="1" dirty="0">
              <a:latin typeface="Liberation Sans" panose="020B0604020202020204" pitchFamily="34" charset="0"/>
            </a:endParaRPr>
          </a:p>
        </p:txBody>
      </p:sp>
      <p:sp>
        <p:nvSpPr>
          <p:cNvPr id="134" name="Text Box 10"/>
          <p:cNvSpPr txBox="1">
            <a:spLocks noChangeArrowheads="1"/>
          </p:cNvSpPr>
          <p:nvPr/>
        </p:nvSpPr>
        <p:spPr bwMode="auto">
          <a:xfrm>
            <a:off x="381000" y="57179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10.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-1,300								-1,300</a:t>
            </a:r>
            <a:endParaRPr lang="en-US" altLang="en-US" sz="1400" b="1" dirty="0">
              <a:latin typeface="Liberation Sans" panose="020B0604020202020204" pitchFamily="34" charset="0"/>
            </a:endParaRPr>
          </a:p>
        </p:txBody>
      </p:sp>
      <p:sp>
        <p:nvSpPr>
          <p:cNvPr id="24" name="TextBox 23"/>
          <p:cNvSpPr txBox="1"/>
          <p:nvPr/>
        </p:nvSpPr>
        <p:spPr>
          <a:xfrm>
            <a:off x="228600" y="19050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dirty="0"/>
              <a:t>Trans-</a:t>
            </a:r>
          </a:p>
          <a:p>
            <a:r>
              <a:rPr lang="en-US" dirty="0"/>
              <a:t>action</a:t>
            </a:r>
          </a:p>
        </p:txBody>
      </p:sp>
      <p:sp>
        <p:nvSpPr>
          <p:cNvPr id="26" name="TextBox 25"/>
          <p:cNvSpPr txBox="1"/>
          <p:nvPr/>
        </p:nvSpPr>
        <p:spPr>
          <a:xfrm>
            <a:off x="914400" y="19050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300" dirty="0" smtClean="0"/>
              <a:t>Cash   </a:t>
            </a:r>
            <a:endParaRPr lang="en-US" sz="1300" dirty="0"/>
          </a:p>
        </p:txBody>
      </p:sp>
      <p:sp>
        <p:nvSpPr>
          <p:cNvPr id="27" name="TextBox 26"/>
          <p:cNvSpPr txBox="1"/>
          <p:nvPr/>
        </p:nvSpPr>
        <p:spPr>
          <a:xfrm>
            <a:off x="1752600" y="1905000"/>
            <a:ext cx="914400" cy="523220"/>
          </a:xfrm>
          <a:prstGeom prst="rect">
            <a:avLst/>
          </a:prstGeom>
          <a:noFill/>
          <a:ln>
            <a:noFill/>
          </a:ln>
        </p:spPr>
        <p:txBody>
          <a:bodyPr wrap="square" lIns="0" rIns="0" rtlCol="0" anchor="ctr" anchorCtr="0">
            <a:noAutofit/>
          </a:bodyPr>
          <a:lstStyle>
            <a:defPPr>
              <a:defRPr lang="en-US"/>
            </a:defPPr>
            <a:lvl1pPr>
              <a:defRPr sz="1200" b="1">
                <a:latin typeface="Liberation Sans" panose="020B0604020202020204" pitchFamily="34" charset="0"/>
              </a:defRPr>
            </a:lvl1pPr>
          </a:lstStyle>
          <a:p>
            <a:r>
              <a:rPr lang="en-US" dirty="0"/>
              <a:t>Accounts</a:t>
            </a:r>
          </a:p>
          <a:p>
            <a:r>
              <a:rPr lang="en-US" dirty="0"/>
              <a:t>Receivable</a:t>
            </a:r>
          </a:p>
        </p:txBody>
      </p:sp>
      <p:sp>
        <p:nvSpPr>
          <p:cNvPr id="28" name="TextBox 27"/>
          <p:cNvSpPr txBox="1"/>
          <p:nvPr/>
        </p:nvSpPr>
        <p:spPr>
          <a:xfrm>
            <a:off x="2857500" y="1905000"/>
            <a:ext cx="800100" cy="523220"/>
          </a:xfrm>
          <a:prstGeom prst="rect">
            <a:avLst/>
          </a:prstGeom>
          <a:noFill/>
          <a:ln>
            <a:noFill/>
          </a:ln>
        </p:spPr>
        <p:txBody>
          <a:bodyPr wrap="square" lIns="0" rtlCol="0" anchor="ctr" anchorCtr="0">
            <a:noAutofit/>
          </a:bodyPr>
          <a:lstStyle>
            <a:defPPr>
              <a:defRPr lang="en-US"/>
            </a:defPPr>
            <a:lvl1pPr>
              <a:defRPr sz="1400" b="1">
                <a:latin typeface="Liberation Sans" panose="020B0604020202020204" pitchFamily="34" charset="0"/>
              </a:defRPr>
            </a:lvl1pPr>
          </a:lstStyle>
          <a:p>
            <a:r>
              <a:rPr lang="en-US" sz="1200" dirty="0" smtClean="0"/>
              <a:t>Supplies</a:t>
            </a:r>
            <a:endParaRPr lang="en-US" sz="1200" dirty="0"/>
          </a:p>
        </p:txBody>
      </p:sp>
      <p:sp>
        <p:nvSpPr>
          <p:cNvPr id="29" name="TextBox 28"/>
          <p:cNvSpPr txBox="1"/>
          <p:nvPr/>
        </p:nvSpPr>
        <p:spPr>
          <a:xfrm>
            <a:off x="3657600" y="1905000"/>
            <a:ext cx="9906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Equipment</a:t>
            </a:r>
            <a:endParaRPr lang="en-US" sz="1200" dirty="0"/>
          </a:p>
        </p:txBody>
      </p:sp>
      <p:sp>
        <p:nvSpPr>
          <p:cNvPr id="30" name="TextBox 29"/>
          <p:cNvSpPr txBox="1"/>
          <p:nvPr/>
        </p:nvSpPr>
        <p:spPr>
          <a:xfrm>
            <a:off x="4648200" y="1905000"/>
            <a:ext cx="990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pPr>
              <a:spcBef>
                <a:spcPts val="0"/>
              </a:spcBef>
            </a:pPr>
            <a:r>
              <a:rPr lang="en-US" dirty="0"/>
              <a:t>Accounts</a:t>
            </a:r>
          </a:p>
          <a:p>
            <a:pPr>
              <a:spcBef>
                <a:spcPts val="0"/>
              </a:spcBef>
            </a:pPr>
            <a:r>
              <a:rPr lang="en-US" dirty="0"/>
              <a:t>Payable</a:t>
            </a:r>
          </a:p>
        </p:txBody>
      </p:sp>
      <p:cxnSp>
        <p:nvCxnSpPr>
          <p:cNvPr id="11" name="Straight Connector 10"/>
          <p:cNvCxnSpPr/>
          <p:nvPr/>
        </p:nvCxnSpPr>
        <p:spPr bwMode="auto">
          <a:xfrm>
            <a:off x="978408" y="2438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 name="Rectangle 11"/>
          <p:cNvSpPr/>
          <p:nvPr/>
        </p:nvSpPr>
        <p:spPr bwMode="auto">
          <a:xfrm>
            <a:off x="16764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7" name="Rectangle 46"/>
          <p:cNvSpPr/>
          <p:nvPr/>
        </p:nvSpPr>
        <p:spPr bwMode="auto">
          <a:xfrm>
            <a:off x="2743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8" name="Rectangle 47"/>
          <p:cNvSpPr/>
          <p:nvPr/>
        </p:nvSpPr>
        <p:spPr bwMode="auto">
          <a:xfrm>
            <a:off x="35814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9" name="Rectangle 48"/>
          <p:cNvSpPr/>
          <p:nvPr/>
        </p:nvSpPr>
        <p:spPr bwMode="auto">
          <a:xfrm>
            <a:off x="4648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0" name="Rectangle 49"/>
          <p:cNvSpPr/>
          <p:nvPr/>
        </p:nvSpPr>
        <p:spPr bwMode="auto">
          <a:xfrm>
            <a:off x="56388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1" name="Rectangle 50"/>
          <p:cNvSpPr/>
          <p:nvPr/>
        </p:nvSpPr>
        <p:spPr bwMode="auto">
          <a:xfrm>
            <a:off x="6553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2" name="Rectangle 51"/>
          <p:cNvSpPr/>
          <p:nvPr/>
        </p:nvSpPr>
        <p:spPr bwMode="auto">
          <a:xfrm>
            <a:off x="7315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3" name="Rectangle 52"/>
          <p:cNvSpPr/>
          <p:nvPr/>
        </p:nvSpPr>
        <p:spPr bwMode="auto">
          <a:xfrm>
            <a:off x="8077200" y="2362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4" name="TextBox 53"/>
          <p:cNvSpPr txBox="1"/>
          <p:nvPr/>
        </p:nvSpPr>
        <p:spPr>
          <a:xfrm>
            <a:off x="914399" y="1600200"/>
            <a:ext cx="7924801" cy="26161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pPr algn="l">
              <a:tabLst>
                <a:tab pos="1651000" algn="ctr"/>
                <a:tab pos="4121150" algn="ctr"/>
                <a:tab pos="6223000" algn="ctr"/>
              </a:tabLst>
            </a:pPr>
            <a:r>
              <a:rPr lang="en-US" sz="1400" dirty="0" smtClean="0"/>
              <a:t>	Assets	= Liabilities +	Owner's Equity</a:t>
            </a:r>
            <a:endParaRPr lang="en-US" sz="1400" dirty="0"/>
          </a:p>
        </p:txBody>
      </p:sp>
      <p:cxnSp>
        <p:nvCxnSpPr>
          <p:cNvPr id="55" name="Straight Connector 54"/>
          <p:cNvCxnSpPr/>
          <p:nvPr/>
        </p:nvCxnSpPr>
        <p:spPr bwMode="auto">
          <a:xfrm>
            <a:off x="990600" y="19050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56" name="TextBox 55"/>
          <p:cNvSpPr txBox="1"/>
          <p:nvPr/>
        </p:nvSpPr>
        <p:spPr>
          <a:xfrm>
            <a:off x="55626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7" name="TextBox 56"/>
          <p:cNvSpPr txBox="1"/>
          <p:nvPr/>
        </p:nvSpPr>
        <p:spPr>
          <a:xfrm>
            <a:off x="6477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8" name="TextBox 57"/>
          <p:cNvSpPr txBox="1"/>
          <p:nvPr/>
        </p:nvSpPr>
        <p:spPr>
          <a:xfrm>
            <a:off x="35814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9" name="TextBox 58"/>
          <p:cNvSpPr txBox="1"/>
          <p:nvPr/>
        </p:nvSpPr>
        <p:spPr>
          <a:xfrm>
            <a:off x="2667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0" name="TextBox 59"/>
          <p:cNvSpPr txBox="1"/>
          <p:nvPr/>
        </p:nvSpPr>
        <p:spPr>
          <a:xfrm>
            <a:off x="16002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1" name="TextBox 60"/>
          <p:cNvSpPr txBox="1"/>
          <p:nvPr/>
        </p:nvSpPr>
        <p:spPr>
          <a:xfrm>
            <a:off x="45720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10" name="Text Box 10"/>
          <p:cNvSpPr txBox="1">
            <a:spLocks noChangeArrowheads="1"/>
          </p:cNvSpPr>
          <p:nvPr/>
        </p:nvSpPr>
        <p:spPr bwMode="auto">
          <a:xfrm>
            <a:off x="381000" y="2484567"/>
            <a:ext cx="8458201" cy="261610"/>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146175" algn="r"/>
                <a:tab pos="6005513" algn="r"/>
              </a:tabLst>
            </a:pPr>
            <a:r>
              <a:rPr lang="en-US" altLang="en-US" sz="1400" b="1" dirty="0" smtClean="0">
                <a:latin typeface="Liberation Sans" panose="020B0604020202020204" pitchFamily="34" charset="0"/>
              </a:rPr>
              <a:t>	1.</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endParaRPr lang="en-US" altLang="en-US" sz="1400" b="1" dirty="0">
              <a:latin typeface="Liberation Sans" panose="020B0604020202020204" pitchFamily="34" charset="0"/>
            </a:endParaRPr>
          </a:p>
        </p:txBody>
      </p:sp>
      <p:sp>
        <p:nvSpPr>
          <p:cNvPr id="111" name="Text Box 10"/>
          <p:cNvSpPr txBox="1">
            <a:spLocks noChangeArrowheads="1"/>
          </p:cNvSpPr>
          <p:nvPr/>
        </p:nvSpPr>
        <p:spPr bwMode="auto">
          <a:xfrm>
            <a:off x="381000" y="2746177"/>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3998913" algn="r"/>
              </a:tabLst>
            </a:pPr>
            <a:r>
              <a:rPr lang="en-US" altLang="en-US" sz="1400" b="1" dirty="0" smtClean="0">
                <a:latin typeface="Liberation Sans" panose="020B0604020202020204" pitchFamily="34" charset="0"/>
              </a:rPr>
              <a:t>	2.</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endParaRPr lang="en-US" altLang="en-US" sz="1400" b="1" dirty="0">
              <a:latin typeface="Liberation Sans" panose="020B0604020202020204" pitchFamily="34" charset="0"/>
            </a:endParaRPr>
          </a:p>
        </p:txBody>
      </p:sp>
      <p:cxnSp>
        <p:nvCxnSpPr>
          <p:cNvPr id="104" name="Straight Connector 103"/>
          <p:cNvCxnSpPr/>
          <p:nvPr/>
        </p:nvCxnSpPr>
        <p:spPr bwMode="auto">
          <a:xfrm>
            <a:off x="990600" y="2746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6" name="Straight Connector 105"/>
          <p:cNvCxnSpPr/>
          <p:nvPr/>
        </p:nvCxnSpPr>
        <p:spPr bwMode="auto">
          <a:xfrm>
            <a:off x="990600" y="3050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9" name="Straight Connector 108"/>
          <p:cNvCxnSpPr/>
          <p:nvPr/>
        </p:nvCxnSpPr>
        <p:spPr bwMode="auto">
          <a:xfrm>
            <a:off x="990600" y="3355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4" name="Straight Connector 113"/>
          <p:cNvCxnSpPr/>
          <p:nvPr/>
        </p:nvCxnSpPr>
        <p:spPr bwMode="auto">
          <a:xfrm>
            <a:off x="990600" y="36605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5" name="Straight Connector 114"/>
          <p:cNvCxnSpPr/>
          <p:nvPr/>
        </p:nvCxnSpPr>
        <p:spPr bwMode="auto">
          <a:xfrm>
            <a:off x="990600" y="39653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6" name="Straight Connector 115"/>
          <p:cNvCxnSpPr/>
          <p:nvPr/>
        </p:nvCxnSpPr>
        <p:spPr bwMode="auto">
          <a:xfrm>
            <a:off x="990600" y="4270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12" name="Text Box 10"/>
          <p:cNvSpPr txBox="1">
            <a:spLocks noChangeArrowheads="1"/>
          </p:cNvSpPr>
          <p:nvPr/>
        </p:nvSpPr>
        <p:spPr bwMode="auto">
          <a:xfrm>
            <a:off x="381000" y="30480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3030538" algn="r"/>
                <a:tab pos="5035550" algn="r"/>
              </a:tabLst>
            </a:pPr>
            <a:r>
              <a:rPr lang="en-US" altLang="en-US" sz="1400" b="1" dirty="0" smtClean="0">
                <a:latin typeface="Liberation Sans" panose="020B0604020202020204" pitchFamily="34" charset="0"/>
              </a:rPr>
              <a:t>	3.</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endParaRPr lang="en-US" altLang="en-US" sz="1400" b="1" dirty="0">
              <a:latin typeface="Liberation Sans" panose="020B0604020202020204" pitchFamily="34" charset="0"/>
            </a:endParaRPr>
          </a:p>
        </p:txBody>
      </p:sp>
      <p:cxnSp>
        <p:nvCxnSpPr>
          <p:cNvPr id="128" name="Straight Connector 127"/>
          <p:cNvCxnSpPr/>
          <p:nvPr/>
        </p:nvCxnSpPr>
        <p:spPr bwMode="auto">
          <a:xfrm>
            <a:off x="990600" y="51113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29" name="Straight Connector 128"/>
          <p:cNvCxnSpPr/>
          <p:nvPr/>
        </p:nvCxnSpPr>
        <p:spPr bwMode="auto">
          <a:xfrm>
            <a:off x="990600" y="54161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0" name="Straight Connector 129"/>
          <p:cNvCxnSpPr/>
          <p:nvPr/>
        </p:nvCxnSpPr>
        <p:spPr bwMode="auto">
          <a:xfrm>
            <a:off x="990600" y="57209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7" name="Straight Connector 136"/>
          <p:cNvCxnSpPr/>
          <p:nvPr/>
        </p:nvCxnSpPr>
        <p:spPr bwMode="auto">
          <a:xfrm>
            <a:off x="990600" y="6022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38" name="Rectangle 137"/>
          <p:cNvSpPr/>
          <p:nvPr/>
        </p:nvSpPr>
        <p:spPr bwMode="auto">
          <a:xfrm>
            <a:off x="16885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9" name="Rectangle 138"/>
          <p:cNvSpPr/>
          <p:nvPr/>
        </p:nvSpPr>
        <p:spPr bwMode="auto">
          <a:xfrm>
            <a:off x="2755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0" name="Rectangle 139"/>
          <p:cNvSpPr/>
          <p:nvPr/>
        </p:nvSpPr>
        <p:spPr bwMode="auto">
          <a:xfrm>
            <a:off x="35935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1" name="Rectangle 140"/>
          <p:cNvSpPr/>
          <p:nvPr/>
        </p:nvSpPr>
        <p:spPr bwMode="auto">
          <a:xfrm>
            <a:off x="4660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2" name="Rectangle 141"/>
          <p:cNvSpPr/>
          <p:nvPr/>
        </p:nvSpPr>
        <p:spPr bwMode="auto">
          <a:xfrm>
            <a:off x="56509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3" name="Rectangle 142"/>
          <p:cNvSpPr/>
          <p:nvPr/>
        </p:nvSpPr>
        <p:spPr bwMode="auto">
          <a:xfrm>
            <a:off x="6565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4" name="Rectangle 143"/>
          <p:cNvSpPr/>
          <p:nvPr/>
        </p:nvSpPr>
        <p:spPr bwMode="auto">
          <a:xfrm>
            <a:off x="7327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5" name="Rectangle 144"/>
          <p:cNvSpPr/>
          <p:nvPr/>
        </p:nvSpPr>
        <p:spPr bwMode="auto">
          <a:xfrm>
            <a:off x="8089392" y="5946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46" name="Straight Connector 145"/>
          <p:cNvCxnSpPr/>
          <p:nvPr/>
        </p:nvCxnSpPr>
        <p:spPr bwMode="auto">
          <a:xfrm>
            <a:off x="990600" y="6403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47" name="Rectangle 146"/>
          <p:cNvSpPr/>
          <p:nvPr/>
        </p:nvSpPr>
        <p:spPr bwMode="auto">
          <a:xfrm>
            <a:off x="16885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8" name="Rectangle 147"/>
          <p:cNvSpPr/>
          <p:nvPr/>
        </p:nvSpPr>
        <p:spPr bwMode="auto">
          <a:xfrm>
            <a:off x="2755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9" name="Rectangle 148"/>
          <p:cNvSpPr/>
          <p:nvPr/>
        </p:nvSpPr>
        <p:spPr bwMode="auto">
          <a:xfrm>
            <a:off x="35935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0" name="Rectangle 149"/>
          <p:cNvSpPr/>
          <p:nvPr/>
        </p:nvSpPr>
        <p:spPr bwMode="auto">
          <a:xfrm>
            <a:off x="4660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1" name="Rectangle 150"/>
          <p:cNvSpPr/>
          <p:nvPr/>
        </p:nvSpPr>
        <p:spPr bwMode="auto">
          <a:xfrm>
            <a:off x="56509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2" name="Rectangle 151"/>
          <p:cNvSpPr/>
          <p:nvPr/>
        </p:nvSpPr>
        <p:spPr bwMode="auto">
          <a:xfrm>
            <a:off x="6565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3" name="Rectangle 152"/>
          <p:cNvSpPr/>
          <p:nvPr/>
        </p:nvSpPr>
        <p:spPr bwMode="auto">
          <a:xfrm>
            <a:off x="7327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4" name="Rectangle 153"/>
          <p:cNvSpPr/>
          <p:nvPr/>
        </p:nvSpPr>
        <p:spPr bwMode="auto">
          <a:xfrm>
            <a:off x="8089392" y="63275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55" name="Straight Connector 154"/>
          <p:cNvCxnSpPr/>
          <p:nvPr/>
        </p:nvCxnSpPr>
        <p:spPr bwMode="auto">
          <a:xfrm>
            <a:off x="990600" y="6479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56" name="Rectangle 155"/>
          <p:cNvSpPr/>
          <p:nvPr/>
        </p:nvSpPr>
        <p:spPr bwMode="auto">
          <a:xfrm>
            <a:off x="16885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7" name="Rectangle 156"/>
          <p:cNvSpPr/>
          <p:nvPr/>
        </p:nvSpPr>
        <p:spPr bwMode="auto">
          <a:xfrm>
            <a:off x="2755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8" name="Rectangle 157"/>
          <p:cNvSpPr/>
          <p:nvPr/>
        </p:nvSpPr>
        <p:spPr bwMode="auto">
          <a:xfrm>
            <a:off x="35935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9" name="Rectangle 158"/>
          <p:cNvSpPr/>
          <p:nvPr/>
        </p:nvSpPr>
        <p:spPr bwMode="auto">
          <a:xfrm>
            <a:off x="4660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0" name="Rectangle 159"/>
          <p:cNvSpPr/>
          <p:nvPr/>
        </p:nvSpPr>
        <p:spPr bwMode="auto">
          <a:xfrm>
            <a:off x="56509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1" name="Rectangle 160"/>
          <p:cNvSpPr/>
          <p:nvPr/>
        </p:nvSpPr>
        <p:spPr bwMode="auto">
          <a:xfrm>
            <a:off x="6565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2" name="Rectangle 161"/>
          <p:cNvSpPr/>
          <p:nvPr/>
        </p:nvSpPr>
        <p:spPr bwMode="auto">
          <a:xfrm>
            <a:off x="7327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3" name="Rectangle 162"/>
          <p:cNvSpPr/>
          <p:nvPr/>
        </p:nvSpPr>
        <p:spPr bwMode="auto">
          <a:xfrm>
            <a:off x="8089392" y="6403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4" name="Text Box 10"/>
          <p:cNvSpPr txBox="1">
            <a:spLocks noChangeArrowheads="1"/>
          </p:cNvSpPr>
          <p:nvPr/>
        </p:nvSpPr>
        <p:spPr bwMode="auto">
          <a:xfrm>
            <a:off x="381000" y="6062401"/>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$8,050	$1,400	$1,600	$7,000	$1,600	$15,000	$4,700	$1,950	$1,300</a:t>
            </a:r>
            <a:endParaRPr lang="en-US" altLang="en-US" sz="1400" b="1" dirty="0">
              <a:latin typeface="Liberation Sans" panose="020B0604020202020204" pitchFamily="34" charset="0"/>
            </a:endParaRPr>
          </a:p>
        </p:txBody>
      </p:sp>
      <p:sp>
        <p:nvSpPr>
          <p:cNvPr id="165" name="TextBox 164"/>
          <p:cNvSpPr txBox="1"/>
          <p:nvPr/>
        </p:nvSpPr>
        <p:spPr>
          <a:xfrm>
            <a:off x="56388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6" name="TextBox 165"/>
          <p:cNvSpPr txBox="1"/>
          <p:nvPr/>
        </p:nvSpPr>
        <p:spPr>
          <a:xfrm>
            <a:off x="6553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7" name="TextBox 166"/>
          <p:cNvSpPr txBox="1"/>
          <p:nvPr/>
        </p:nvSpPr>
        <p:spPr>
          <a:xfrm>
            <a:off x="35814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8" name="TextBox 167"/>
          <p:cNvSpPr txBox="1"/>
          <p:nvPr/>
        </p:nvSpPr>
        <p:spPr>
          <a:xfrm>
            <a:off x="2743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9" name="TextBox 168"/>
          <p:cNvSpPr txBox="1"/>
          <p:nvPr/>
        </p:nvSpPr>
        <p:spPr>
          <a:xfrm>
            <a:off x="1676400" y="5956757"/>
            <a:ext cx="152400" cy="523220"/>
          </a:xfrm>
          <a:prstGeom prst="rect">
            <a:avLst/>
          </a:prstGeom>
          <a:noFill/>
          <a:ln>
            <a:noFill/>
          </a:ln>
        </p:spPr>
        <p:txBody>
          <a:bodyPr wrap="square" lIns="0" t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70" name="TextBox 169"/>
          <p:cNvSpPr txBox="1"/>
          <p:nvPr/>
        </p:nvSpPr>
        <p:spPr>
          <a:xfrm>
            <a:off x="4648200" y="59567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71" name="TextBox 170"/>
          <p:cNvSpPr txBox="1"/>
          <p:nvPr/>
        </p:nvSpPr>
        <p:spPr>
          <a:xfrm>
            <a:off x="7315200" y="59465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smtClean="0"/>
              <a:t>-</a:t>
            </a:r>
            <a:endParaRPr lang="en-US" dirty="0"/>
          </a:p>
        </p:txBody>
      </p:sp>
      <p:sp>
        <p:nvSpPr>
          <p:cNvPr id="172" name="TextBox 171"/>
          <p:cNvSpPr txBox="1"/>
          <p:nvPr/>
        </p:nvSpPr>
        <p:spPr>
          <a:xfrm>
            <a:off x="8077200" y="59465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2" name="Rectangle 1"/>
          <p:cNvSpPr/>
          <p:nvPr/>
        </p:nvSpPr>
        <p:spPr bwMode="auto">
          <a:xfrm>
            <a:off x="381000" y="5791200"/>
            <a:ext cx="8610600" cy="417611"/>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5" name="Rectangle 84"/>
          <p:cNvSpPr/>
          <p:nvPr/>
        </p:nvSpPr>
        <p:spPr bwMode="auto">
          <a:xfrm>
            <a:off x="762000" y="6025754"/>
            <a:ext cx="8229600" cy="527446"/>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7" name="Text Box 2"/>
          <p:cNvSpPr txBox="1">
            <a:spLocks noChangeArrowheads="1"/>
          </p:cNvSpPr>
          <p:nvPr/>
        </p:nvSpPr>
        <p:spPr bwMode="auto">
          <a:xfrm>
            <a:off x="533400" y="381000"/>
            <a:ext cx="8001000" cy="110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defPPr>
              <a:defRPr lang="en-US"/>
            </a:defPPr>
            <a:lvl1pPr algn="l">
              <a:lnSpc>
                <a:spcPct val="115000"/>
              </a:lnSpc>
              <a:spcBef>
                <a:spcPct val="50000"/>
              </a:spcBef>
              <a:buClrTx/>
              <a:buSzTx/>
              <a:buFontTx/>
              <a:buNone/>
              <a:defRPr sz="1900" b="1">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r>
              <a:rPr lang="en-US" dirty="0"/>
              <a:t>TRANSACTION 9. RECEIPT OF CASH ON ACCOUNT </a:t>
            </a:r>
            <a:r>
              <a:rPr lang="en-US" dirty="0" smtClean="0"/>
              <a:t> </a:t>
            </a:r>
            <a:r>
              <a:rPr lang="en-US" b="0" dirty="0" smtClean="0"/>
              <a:t>Softbyte </a:t>
            </a:r>
            <a:r>
              <a:rPr lang="en-US" b="0" dirty="0"/>
              <a:t>Inc. </a:t>
            </a:r>
            <a:r>
              <a:rPr lang="en-US" dirty="0"/>
              <a:t>receives $600 in cash </a:t>
            </a:r>
            <a:r>
              <a:rPr lang="en-US" b="0" dirty="0"/>
              <a:t>from customers who had been billed for services (in Transaction 6).</a:t>
            </a:r>
            <a:endParaRPr lang="en-US" altLang="en-US" b="0" dirty="0"/>
          </a:p>
        </p:txBody>
      </p:sp>
      <p:sp>
        <p:nvSpPr>
          <p:cNvPr id="86" name="Rectangle 84"/>
          <p:cNvSpPr>
            <a:spLocks noChangeArrowheads="1"/>
          </p:cNvSpPr>
          <p:nvPr/>
        </p:nvSpPr>
        <p:spPr bwMode="auto">
          <a:xfrm>
            <a:off x="7620000" y="1219200"/>
            <a:ext cx="1295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0"/>
              </a:spcBef>
              <a:buClrTx/>
              <a:buSzTx/>
              <a:buFontTx/>
              <a:buNone/>
            </a:pPr>
            <a:r>
              <a:rPr lang="en-US" altLang="en-US" sz="1200" dirty="0" smtClean="0">
                <a:solidFill>
                  <a:schemeClr val="tx1"/>
                </a:solidFill>
                <a:latin typeface="Liberation Sans" panose="020B0604020202020204" pitchFamily="34" charset="0"/>
              </a:rPr>
              <a:t>Illustration 1-8</a:t>
            </a:r>
            <a:endParaRPr lang="en-US" altLang="en-US" sz="1200" b="0" dirty="0">
              <a:solidFill>
                <a:schemeClr val="tx1"/>
              </a:solidFill>
              <a:latin typeface="Liberation Sans" panose="020B0604020202020204" pitchFamily="34" charset="0"/>
            </a:endParaRPr>
          </a:p>
        </p:txBody>
      </p:sp>
      <p:sp>
        <p:nvSpPr>
          <p:cNvPr id="88"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4 </a:t>
            </a:r>
            <a:endParaRPr lang="en-US" altLang="en-US" sz="1600" i="1" dirty="0">
              <a:latin typeface="Liberation Sans" panose="020B0604020202020204" pitchFamily="34" charset="0"/>
            </a:endParaRPr>
          </a:p>
        </p:txBody>
      </p:sp>
      <p:sp>
        <p:nvSpPr>
          <p:cNvPr id="93" name="TextBox 92"/>
          <p:cNvSpPr txBox="1"/>
          <p:nvPr/>
        </p:nvSpPr>
        <p:spPr>
          <a:xfrm>
            <a:off x="5638800" y="1905000"/>
            <a:ext cx="9144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Owner's Capital</a:t>
            </a:r>
            <a:endParaRPr lang="en-US" dirty="0"/>
          </a:p>
        </p:txBody>
      </p:sp>
      <p:sp>
        <p:nvSpPr>
          <p:cNvPr id="94" name="TextBox 93"/>
          <p:cNvSpPr txBox="1"/>
          <p:nvPr/>
        </p:nvSpPr>
        <p:spPr>
          <a:xfrm>
            <a:off x="6553200" y="1905000"/>
            <a:ext cx="9144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Owner's Drawings</a:t>
            </a:r>
            <a:endParaRPr lang="en-US" dirty="0"/>
          </a:p>
        </p:txBody>
      </p:sp>
      <p:sp>
        <p:nvSpPr>
          <p:cNvPr id="95" name="TextBox 94"/>
          <p:cNvSpPr txBox="1"/>
          <p:nvPr/>
        </p:nvSpPr>
        <p:spPr>
          <a:xfrm>
            <a:off x="7467600" y="1905000"/>
            <a:ext cx="609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Rev.</a:t>
            </a:r>
            <a:endParaRPr lang="en-US" dirty="0"/>
          </a:p>
        </p:txBody>
      </p:sp>
      <p:sp>
        <p:nvSpPr>
          <p:cNvPr id="96" name="TextBox 95"/>
          <p:cNvSpPr txBox="1"/>
          <p:nvPr/>
        </p:nvSpPr>
        <p:spPr>
          <a:xfrm>
            <a:off x="8153400" y="1905000"/>
            <a:ext cx="609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Exp.</a:t>
            </a:r>
            <a:endParaRPr lang="en-US" dirty="0"/>
          </a:p>
        </p:txBody>
      </p:sp>
      <p:sp>
        <p:nvSpPr>
          <p:cNvPr id="97" name="TextBox 96"/>
          <p:cNvSpPr txBox="1"/>
          <p:nvPr/>
        </p:nvSpPr>
        <p:spPr>
          <a:xfrm>
            <a:off x="73914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98" name="TextBox 97"/>
          <p:cNvSpPr txBox="1"/>
          <p:nvPr/>
        </p:nvSpPr>
        <p:spPr>
          <a:xfrm>
            <a:off x="8077200" y="19050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99" name="Text Box 10"/>
          <p:cNvSpPr txBox="1">
            <a:spLocks noChangeArrowheads="1"/>
          </p:cNvSpPr>
          <p:nvPr/>
        </p:nvSpPr>
        <p:spPr bwMode="auto">
          <a:xfrm>
            <a:off x="381000" y="33528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6796088" algn="r"/>
                <a:tab pos="7546975" algn="r"/>
                <a:tab pos="7656513" algn="l"/>
              </a:tabLst>
            </a:pPr>
            <a:r>
              <a:rPr lang="en-US" altLang="en-US" sz="1400" b="1" dirty="0" smtClean="0">
                <a:latin typeface="Liberation Sans" panose="020B0604020202020204" pitchFamily="34" charset="0"/>
              </a:rPr>
              <a:t>	4.</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+1,200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+1,200	</a:t>
            </a:r>
            <a:endParaRPr lang="en-US" altLang="en-US" sz="1400" b="1" dirty="0">
              <a:solidFill>
                <a:schemeClr val="accent6">
                  <a:lumMod val="50000"/>
                </a:schemeClr>
              </a:solidFill>
              <a:latin typeface="Liberation Sans" panose="020B0604020202020204" pitchFamily="34" charset="0"/>
            </a:endParaRPr>
          </a:p>
        </p:txBody>
      </p:sp>
      <p:sp>
        <p:nvSpPr>
          <p:cNvPr id="100" name="Text Box 10"/>
          <p:cNvSpPr txBox="1">
            <a:spLocks noChangeArrowheads="1"/>
          </p:cNvSpPr>
          <p:nvPr/>
        </p:nvSpPr>
        <p:spPr bwMode="auto">
          <a:xfrm>
            <a:off x="381000" y="4289792"/>
            <a:ext cx="8610600" cy="81560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300"/>
              </a:spcBef>
              <a:tabLst>
                <a:tab pos="231775" algn="r"/>
                <a:tab pos="1146175" algn="r"/>
                <a:tab pos="2170113" algn="r"/>
                <a:tab pos="3030538" algn="r"/>
                <a:tab pos="3998913" algn="r"/>
                <a:tab pos="5035550" algn="r"/>
                <a:tab pos="6005513" algn="r"/>
                <a:tab pos="6796088" algn="r"/>
                <a:tab pos="7546975" algn="r"/>
                <a:tab pos="7656513" algn="l"/>
                <a:tab pos="8283575" algn="r"/>
              </a:tabLst>
            </a:pPr>
            <a:r>
              <a:rPr lang="en-US" altLang="en-US" sz="1400" b="1" dirty="0" smtClean="0">
                <a:latin typeface="Liberation Sans" panose="020B0604020202020204" pitchFamily="34" charset="0"/>
              </a:rPr>
              <a:t>	7.</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-1,700									-600</a:t>
            </a:r>
            <a:endParaRPr lang="en-US" altLang="en-US" sz="1200" b="1" dirty="0" smtClean="0">
              <a:solidFill>
                <a:schemeClr val="accent6">
                  <a:lumMod val="50000"/>
                </a:schemeClr>
              </a:solidFill>
              <a:latin typeface="Liberation Sans" panose="020B0604020202020204" pitchFamily="34" charset="0"/>
            </a:endParaRPr>
          </a:p>
          <a:p>
            <a:pPr>
              <a:spcBef>
                <a:spcPts val="300"/>
              </a:spcBef>
              <a:tabLst>
                <a:tab pos="231775" algn="r"/>
                <a:tab pos="1146175" algn="r"/>
                <a:tab pos="2170113" algn="r"/>
                <a:tab pos="3030538" algn="r"/>
                <a:tab pos="3998913" algn="r"/>
                <a:tab pos="5035550" algn="r"/>
                <a:tab pos="6005513" algn="r"/>
                <a:tab pos="6796088" algn="r"/>
                <a:tab pos="7546975" algn="r"/>
                <a:tab pos="7656513" algn="l"/>
                <a:tab pos="8283575" algn="r"/>
              </a:tabLst>
            </a:pP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-900</a:t>
            </a:r>
            <a:endParaRPr lang="en-US" altLang="en-US" sz="1200" b="1" dirty="0" smtClean="0">
              <a:solidFill>
                <a:schemeClr val="accent6">
                  <a:lumMod val="50000"/>
                </a:schemeClr>
              </a:solidFill>
              <a:latin typeface="Liberation Sans" panose="020B0604020202020204" pitchFamily="34" charset="0"/>
            </a:endParaRPr>
          </a:p>
          <a:p>
            <a:pPr>
              <a:spcBef>
                <a:spcPts val="300"/>
              </a:spcBef>
              <a:tabLst>
                <a:tab pos="231775" algn="r"/>
                <a:tab pos="1146175" algn="r"/>
                <a:tab pos="2170113" algn="r"/>
                <a:tab pos="3030538" algn="r"/>
                <a:tab pos="3998913" algn="r"/>
                <a:tab pos="5035550" algn="r"/>
                <a:tab pos="6005513" algn="r"/>
                <a:tab pos="6796088" algn="r"/>
                <a:tab pos="7546975" algn="r"/>
                <a:tab pos="7656513" algn="l"/>
                <a:tab pos="8283575" algn="r"/>
              </a:tabLst>
            </a:pP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-200</a:t>
            </a:r>
            <a:endParaRPr lang="en-US" altLang="en-US" sz="1200" b="1" dirty="0">
              <a:solidFill>
                <a:schemeClr val="accent6">
                  <a:lumMod val="50000"/>
                </a:schemeClr>
              </a:solidFill>
              <a:latin typeface="Liberation Sans" panose="020B0604020202020204" pitchFamily="34" charset="0"/>
            </a:endParaRPr>
          </a:p>
        </p:txBody>
      </p:sp>
      <p:sp>
        <p:nvSpPr>
          <p:cNvPr id="101" name="Text Box 10"/>
          <p:cNvSpPr txBox="1">
            <a:spLocks noChangeArrowheads="1"/>
          </p:cNvSpPr>
          <p:nvPr/>
        </p:nvSpPr>
        <p:spPr bwMode="auto">
          <a:xfrm>
            <a:off x="381000" y="3984992"/>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7656513" algn="l"/>
                <a:tab pos="8339138" algn="r"/>
              </a:tabLst>
            </a:pPr>
            <a:r>
              <a:rPr lang="en-US" altLang="en-US" sz="1400" b="1" dirty="0" smtClean="0">
                <a:latin typeface="Liberation Sans" panose="020B0604020202020204" pitchFamily="34" charset="0"/>
              </a:rPr>
              <a:t>	6.</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	+2,000						+3,500		</a:t>
            </a:r>
            <a:endParaRPr lang="en-US" altLang="en-US" sz="1400" b="1" dirty="0">
              <a:solidFill>
                <a:schemeClr val="accent6">
                  <a:lumMod val="50000"/>
                </a:schemeClr>
              </a:solidFill>
              <a:latin typeface="Liberation Sans" panose="020B0604020202020204" pitchFamily="34" charset="0"/>
            </a:endParaRPr>
          </a:p>
        </p:txBody>
      </p:sp>
      <p:sp>
        <p:nvSpPr>
          <p:cNvPr id="102" name="Text Box 10"/>
          <p:cNvSpPr txBox="1">
            <a:spLocks noChangeArrowheads="1"/>
          </p:cNvSpPr>
          <p:nvPr/>
        </p:nvSpPr>
        <p:spPr bwMode="auto">
          <a:xfrm>
            <a:off x="381000" y="3680192"/>
            <a:ext cx="87630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7656513" algn="l"/>
                <a:tab pos="8283575" algn="r"/>
              </a:tabLst>
            </a:pPr>
            <a:r>
              <a:rPr lang="en-US" altLang="en-US" sz="1400" b="1" dirty="0" smtClean="0">
                <a:latin typeface="Liberation Sans" panose="020B0604020202020204" pitchFamily="34" charset="0"/>
              </a:rPr>
              <a:t>	5.</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a:t>
            </a:r>
            <a:endParaRPr lang="en-US" altLang="en-US" sz="1200" b="1" dirty="0">
              <a:solidFill>
                <a:schemeClr val="accent6">
                  <a:lumMod val="50000"/>
                </a:schemeClr>
              </a:solidFill>
              <a:latin typeface="Liberation Sans" panose="020B0604020202020204" pitchFamily="34" charset="0"/>
            </a:endParaRPr>
          </a:p>
        </p:txBody>
      </p:sp>
    </p:spTree>
    <p:extLst>
      <p:ext uri="{BB962C8B-B14F-4D97-AF65-F5344CB8AC3E}">
        <p14:creationId xmlns:p14="http://schemas.microsoft.com/office/powerpoint/2010/main" val="31528237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wipe(left)">
                                      <p:cBhvr>
                                        <p:cTn id="7"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ext Box 10"/>
          <p:cNvSpPr txBox="1">
            <a:spLocks noChangeArrowheads="1"/>
          </p:cNvSpPr>
          <p:nvPr/>
        </p:nvSpPr>
        <p:spPr bwMode="auto">
          <a:xfrm>
            <a:off x="381000" y="48035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8339138"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8</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-250				-250</a:t>
            </a:r>
            <a:endParaRPr lang="en-US" altLang="en-US" sz="1400" b="1" dirty="0">
              <a:latin typeface="Liberation Sans" panose="020B0604020202020204" pitchFamily="34" charset="0"/>
            </a:endParaRPr>
          </a:p>
        </p:txBody>
      </p:sp>
      <p:sp>
        <p:nvSpPr>
          <p:cNvPr id="132" name="Text Box 10"/>
          <p:cNvSpPr txBox="1">
            <a:spLocks noChangeArrowheads="1"/>
          </p:cNvSpPr>
          <p:nvPr/>
        </p:nvSpPr>
        <p:spPr bwMode="auto">
          <a:xfrm>
            <a:off x="381000" y="51083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9</a:t>
            </a:r>
            <a:r>
              <a:rPr lang="en-US" altLang="en-US" sz="1400" b="1" dirty="0" smtClean="0">
                <a:latin typeface="Liberation Sans" panose="020B0604020202020204" pitchFamily="34" charset="0"/>
              </a:rPr>
              <a:t>.</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+600	-600</a:t>
            </a:r>
            <a:endParaRPr lang="en-US" altLang="en-US" sz="1400" b="1" dirty="0">
              <a:latin typeface="Liberation Sans" panose="020B0604020202020204" pitchFamily="34" charset="0"/>
            </a:endParaRPr>
          </a:p>
        </p:txBody>
      </p:sp>
      <p:sp>
        <p:nvSpPr>
          <p:cNvPr id="134" name="Text Box 10"/>
          <p:cNvSpPr txBox="1">
            <a:spLocks noChangeArrowheads="1"/>
          </p:cNvSpPr>
          <p:nvPr/>
        </p:nvSpPr>
        <p:spPr bwMode="auto">
          <a:xfrm>
            <a:off x="381000" y="5413177"/>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42113" algn="r"/>
                <a:tab pos="7546975" algn="r"/>
                <a:tab pos="8283575" algn="r"/>
              </a:tabLst>
            </a:pPr>
            <a:r>
              <a:rPr lang="en-US" altLang="en-US" sz="1400" b="1" dirty="0" smtClean="0">
                <a:latin typeface="Liberation Sans" panose="020B0604020202020204" pitchFamily="34" charset="0"/>
              </a:rPr>
              <a:t>	10.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-1,300						-1,300</a:t>
            </a:r>
            <a:endParaRPr lang="en-US" altLang="en-US" sz="1400" b="1" dirty="0">
              <a:latin typeface="Liberation Sans" panose="020B0604020202020204" pitchFamily="34" charset="0"/>
            </a:endParaRPr>
          </a:p>
        </p:txBody>
      </p:sp>
      <p:sp>
        <p:nvSpPr>
          <p:cNvPr id="24" name="TextBox 23"/>
          <p:cNvSpPr txBox="1"/>
          <p:nvPr/>
        </p:nvSpPr>
        <p:spPr>
          <a:xfrm>
            <a:off x="228600" y="16002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dirty="0"/>
              <a:t>Trans-</a:t>
            </a:r>
          </a:p>
          <a:p>
            <a:r>
              <a:rPr lang="en-US" dirty="0"/>
              <a:t>action</a:t>
            </a:r>
          </a:p>
        </p:txBody>
      </p:sp>
      <p:sp>
        <p:nvSpPr>
          <p:cNvPr id="26" name="TextBox 25"/>
          <p:cNvSpPr txBox="1"/>
          <p:nvPr/>
        </p:nvSpPr>
        <p:spPr>
          <a:xfrm>
            <a:off x="914400" y="1600200"/>
            <a:ext cx="7620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300" dirty="0" smtClean="0"/>
              <a:t>Cash   </a:t>
            </a:r>
            <a:endParaRPr lang="en-US" sz="1300" dirty="0"/>
          </a:p>
        </p:txBody>
      </p:sp>
      <p:sp>
        <p:nvSpPr>
          <p:cNvPr id="27" name="TextBox 26"/>
          <p:cNvSpPr txBox="1"/>
          <p:nvPr/>
        </p:nvSpPr>
        <p:spPr>
          <a:xfrm>
            <a:off x="1752600" y="1600200"/>
            <a:ext cx="914400" cy="523220"/>
          </a:xfrm>
          <a:prstGeom prst="rect">
            <a:avLst/>
          </a:prstGeom>
          <a:noFill/>
          <a:ln>
            <a:noFill/>
          </a:ln>
        </p:spPr>
        <p:txBody>
          <a:bodyPr wrap="square" lIns="0" rIns="0" rtlCol="0" anchor="ctr" anchorCtr="0">
            <a:noAutofit/>
          </a:bodyPr>
          <a:lstStyle>
            <a:defPPr>
              <a:defRPr lang="en-US"/>
            </a:defPPr>
            <a:lvl1pPr>
              <a:defRPr sz="1200" b="1">
                <a:latin typeface="Liberation Sans" panose="020B0604020202020204" pitchFamily="34" charset="0"/>
              </a:defRPr>
            </a:lvl1pPr>
          </a:lstStyle>
          <a:p>
            <a:r>
              <a:rPr lang="en-US" dirty="0"/>
              <a:t>Accounts</a:t>
            </a:r>
          </a:p>
          <a:p>
            <a:r>
              <a:rPr lang="en-US" dirty="0"/>
              <a:t>Receivable</a:t>
            </a:r>
          </a:p>
        </p:txBody>
      </p:sp>
      <p:sp>
        <p:nvSpPr>
          <p:cNvPr id="28" name="TextBox 27"/>
          <p:cNvSpPr txBox="1"/>
          <p:nvPr/>
        </p:nvSpPr>
        <p:spPr>
          <a:xfrm>
            <a:off x="2857500" y="1600200"/>
            <a:ext cx="800100" cy="523220"/>
          </a:xfrm>
          <a:prstGeom prst="rect">
            <a:avLst/>
          </a:prstGeom>
          <a:noFill/>
          <a:ln>
            <a:noFill/>
          </a:ln>
        </p:spPr>
        <p:txBody>
          <a:bodyPr wrap="square" lIns="0" rtlCol="0" anchor="ctr" anchorCtr="0">
            <a:noAutofit/>
          </a:bodyPr>
          <a:lstStyle>
            <a:defPPr>
              <a:defRPr lang="en-US"/>
            </a:defPPr>
            <a:lvl1pPr>
              <a:defRPr sz="1400" b="1">
                <a:latin typeface="Liberation Sans" panose="020B0604020202020204" pitchFamily="34" charset="0"/>
              </a:defRPr>
            </a:lvl1pPr>
          </a:lstStyle>
          <a:p>
            <a:r>
              <a:rPr lang="en-US" sz="1200" dirty="0" smtClean="0"/>
              <a:t>Supplies</a:t>
            </a:r>
            <a:endParaRPr lang="en-US" sz="1200" dirty="0"/>
          </a:p>
        </p:txBody>
      </p:sp>
      <p:sp>
        <p:nvSpPr>
          <p:cNvPr id="29" name="TextBox 28"/>
          <p:cNvSpPr txBox="1"/>
          <p:nvPr/>
        </p:nvSpPr>
        <p:spPr>
          <a:xfrm>
            <a:off x="3657600" y="1600200"/>
            <a:ext cx="9906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Equipment</a:t>
            </a:r>
            <a:endParaRPr lang="en-US" sz="1200" dirty="0"/>
          </a:p>
        </p:txBody>
      </p:sp>
      <p:sp>
        <p:nvSpPr>
          <p:cNvPr id="30" name="TextBox 29"/>
          <p:cNvSpPr txBox="1"/>
          <p:nvPr/>
        </p:nvSpPr>
        <p:spPr>
          <a:xfrm>
            <a:off x="4648200" y="1600200"/>
            <a:ext cx="990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pPr>
              <a:spcBef>
                <a:spcPts val="0"/>
              </a:spcBef>
            </a:pPr>
            <a:r>
              <a:rPr lang="en-US" dirty="0"/>
              <a:t>Accounts</a:t>
            </a:r>
          </a:p>
          <a:p>
            <a:pPr>
              <a:spcBef>
                <a:spcPts val="0"/>
              </a:spcBef>
            </a:pPr>
            <a:r>
              <a:rPr lang="en-US" dirty="0"/>
              <a:t>Payable</a:t>
            </a:r>
          </a:p>
        </p:txBody>
      </p:sp>
      <p:cxnSp>
        <p:nvCxnSpPr>
          <p:cNvPr id="11" name="Straight Connector 10"/>
          <p:cNvCxnSpPr/>
          <p:nvPr/>
        </p:nvCxnSpPr>
        <p:spPr bwMode="auto">
          <a:xfrm>
            <a:off x="978408" y="21336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 name="Rectangle 11"/>
          <p:cNvSpPr/>
          <p:nvPr/>
        </p:nvSpPr>
        <p:spPr bwMode="auto">
          <a:xfrm>
            <a:off x="1676400" y="205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7" name="Rectangle 46"/>
          <p:cNvSpPr/>
          <p:nvPr/>
        </p:nvSpPr>
        <p:spPr bwMode="auto">
          <a:xfrm>
            <a:off x="2743200" y="205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8" name="Rectangle 47"/>
          <p:cNvSpPr/>
          <p:nvPr/>
        </p:nvSpPr>
        <p:spPr bwMode="auto">
          <a:xfrm>
            <a:off x="3581400" y="205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9" name="Rectangle 48"/>
          <p:cNvSpPr/>
          <p:nvPr/>
        </p:nvSpPr>
        <p:spPr bwMode="auto">
          <a:xfrm>
            <a:off x="4648200" y="205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0" name="Rectangle 49"/>
          <p:cNvSpPr/>
          <p:nvPr/>
        </p:nvSpPr>
        <p:spPr bwMode="auto">
          <a:xfrm>
            <a:off x="5638800" y="205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1" name="Rectangle 50"/>
          <p:cNvSpPr/>
          <p:nvPr/>
        </p:nvSpPr>
        <p:spPr bwMode="auto">
          <a:xfrm>
            <a:off x="6553200" y="205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2" name="Rectangle 51"/>
          <p:cNvSpPr/>
          <p:nvPr/>
        </p:nvSpPr>
        <p:spPr bwMode="auto">
          <a:xfrm>
            <a:off x="7315200" y="205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3" name="Rectangle 52"/>
          <p:cNvSpPr/>
          <p:nvPr/>
        </p:nvSpPr>
        <p:spPr bwMode="auto">
          <a:xfrm>
            <a:off x="8077200" y="205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4" name="TextBox 53"/>
          <p:cNvSpPr txBox="1"/>
          <p:nvPr/>
        </p:nvSpPr>
        <p:spPr>
          <a:xfrm>
            <a:off x="914399" y="1295400"/>
            <a:ext cx="7924801" cy="26161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pPr algn="l">
              <a:tabLst>
                <a:tab pos="1651000" algn="ctr"/>
                <a:tab pos="4121150" algn="ctr"/>
                <a:tab pos="6223000" algn="ctr"/>
              </a:tabLst>
            </a:pPr>
            <a:r>
              <a:rPr lang="en-US" sz="1400" dirty="0" smtClean="0"/>
              <a:t>	Assets	= Liabilities +	Owner's Equity</a:t>
            </a:r>
            <a:endParaRPr lang="en-US" sz="1400" dirty="0"/>
          </a:p>
        </p:txBody>
      </p:sp>
      <p:cxnSp>
        <p:nvCxnSpPr>
          <p:cNvPr id="55" name="Straight Connector 54"/>
          <p:cNvCxnSpPr/>
          <p:nvPr/>
        </p:nvCxnSpPr>
        <p:spPr bwMode="auto">
          <a:xfrm>
            <a:off x="990600" y="16002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56" name="TextBox 55"/>
          <p:cNvSpPr txBox="1"/>
          <p:nvPr/>
        </p:nvSpPr>
        <p:spPr>
          <a:xfrm>
            <a:off x="5562600" y="16002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7" name="TextBox 56"/>
          <p:cNvSpPr txBox="1"/>
          <p:nvPr/>
        </p:nvSpPr>
        <p:spPr>
          <a:xfrm>
            <a:off x="6477000" y="16002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8" name="TextBox 57"/>
          <p:cNvSpPr txBox="1"/>
          <p:nvPr/>
        </p:nvSpPr>
        <p:spPr>
          <a:xfrm>
            <a:off x="3581400" y="16002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59" name="TextBox 58"/>
          <p:cNvSpPr txBox="1"/>
          <p:nvPr/>
        </p:nvSpPr>
        <p:spPr>
          <a:xfrm>
            <a:off x="2667000" y="16002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0" name="TextBox 59"/>
          <p:cNvSpPr txBox="1"/>
          <p:nvPr/>
        </p:nvSpPr>
        <p:spPr>
          <a:xfrm>
            <a:off x="1600200" y="16002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61" name="TextBox 60"/>
          <p:cNvSpPr txBox="1"/>
          <p:nvPr/>
        </p:nvSpPr>
        <p:spPr>
          <a:xfrm>
            <a:off x="4572000" y="16002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10" name="Text Box 10"/>
          <p:cNvSpPr txBox="1">
            <a:spLocks noChangeArrowheads="1"/>
          </p:cNvSpPr>
          <p:nvPr/>
        </p:nvSpPr>
        <p:spPr bwMode="auto">
          <a:xfrm>
            <a:off x="381000" y="2179767"/>
            <a:ext cx="8458201" cy="261610"/>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146175" algn="r"/>
                <a:tab pos="6005513" algn="r"/>
              </a:tabLst>
            </a:pPr>
            <a:r>
              <a:rPr lang="en-US" altLang="en-US" sz="1400" b="1" dirty="0" smtClean="0">
                <a:latin typeface="Liberation Sans" panose="020B0604020202020204" pitchFamily="34" charset="0"/>
              </a:rPr>
              <a:t>	1.</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15,000</a:t>
            </a:r>
            <a:endParaRPr lang="en-US" altLang="en-US" sz="1400" b="1" dirty="0">
              <a:latin typeface="Liberation Sans" panose="020B0604020202020204" pitchFamily="34" charset="0"/>
            </a:endParaRPr>
          </a:p>
        </p:txBody>
      </p:sp>
      <p:sp>
        <p:nvSpPr>
          <p:cNvPr id="111" name="Text Box 10"/>
          <p:cNvSpPr txBox="1">
            <a:spLocks noChangeArrowheads="1"/>
          </p:cNvSpPr>
          <p:nvPr/>
        </p:nvSpPr>
        <p:spPr bwMode="auto">
          <a:xfrm>
            <a:off x="381000" y="2441377"/>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3998913" algn="r"/>
              </a:tabLst>
            </a:pPr>
            <a:r>
              <a:rPr lang="en-US" altLang="en-US" sz="1400" b="1" dirty="0" smtClean="0">
                <a:latin typeface="Liberation Sans" panose="020B0604020202020204" pitchFamily="34" charset="0"/>
              </a:rPr>
              <a:t>	2.</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+7,000</a:t>
            </a:r>
            <a:endParaRPr lang="en-US" altLang="en-US" sz="1400" b="1" dirty="0">
              <a:latin typeface="Liberation Sans" panose="020B0604020202020204" pitchFamily="34" charset="0"/>
            </a:endParaRPr>
          </a:p>
        </p:txBody>
      </p:sp>
      <p:cxnSp>
        <p:nvCxnSpPr>
          <p:cNvPr id="104" name="Straight Connector 103"/>
          <p:cNvCxnSpPr/>
          <p:nvPr/>
        </p:nvCxnSpPr>
        <p:spPr bwMode="auto">
          <a:xfrm>
            <a:off x="990600" y="24413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6" name="Straight Connector 105"/>
          <p:cNvCxnSpPr/>
          <p:nvPr/>
        </p:nvCxnSpPr>
        <p:spPr bwMode="auto">
          <a:xfrm>
            <a:off x="990600" y="2746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9" name="Straight Connector 108"/>
          <p:cNvCxnSpPr/>
          <p:nvPr/>
        </p:nvCxnSpPr>
        <p:spPr bwMode="auto">
          <a:xfrm>
            <a:off x="990600" y="3050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4" name="Straight Connector 113"/>
          <p:cNvCxnSpPr/>
          <p:nvPr/>
        </p:nvCxnSpPr>
        <p:spPr bwMode="auto">
          <a:xfrm>
            <a:off x="990600" y="33557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5" name="Straight Connector 114"/>
          <p:cNvCxnSpPr/>
          <p:nvPr/>
        </p:nvCxnSpPr>
        <p:spPr bwMode="auto">
          <a:xfrm>
            <a:off x="990600" y="36605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16" name="Straight Connector 115"/>
          <p:cNvCxnSpPr/>
          <p:nvPr/>
        </p:nvCxnSpPr>
        <p:spPr bwMode="auto">
          <a:xfrm>
            <a:off x="990600" y="39653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12" name="Text Box 10"/>
          <p:cNvSpPr txBox="1">
            <a:spLocks noChangeArrowheads="1"/>
          </p:cNvSpPr>
          <p:nvPr/>
        </p:nvSpPr>
        <p:spPr bwMode="auto">
          <a:xfrm>
            <a:off x="381000" y="27432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3030538" algn="r"/>
                <a:tab pos="5035550" algn="r"/>
              </a:tabLst>
            </a:pPr>
            <a:r>
              <a:rPr lang="en-US" altLang="en-US" sz="1400" b="1" dirty="0" smtClean="0">
                <a:latin typeface="Liberation Sans" panose="020B0604020202020204" pitchFamily="34" charset="0"/>
              </a:rPr>
              <a:t>	3.</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1,600</a:t>
            </a:r>
            <a:endParaRPr lang="en-US" altLang="en-US" sz="1400" b="1" dirty="0">
              <a:latin typeface="Liberation Sans" panose="020B0604020202020204" pitchFamily="34" charset="0"/>
            </a:endParaRPr>
          </a:p>
        </p:txBody>
      </p:sp>
      <p:cxnSp>
        <p:nvCxnSpPr>
          <p:cNvPr id="128" name="Straight Connector 127"/>
          <p:cNvCxnSpPr/>
          <p:nvPr/>
        </p:nvCxnSpPr>
        <p:spPr bwMode="auto">
          <a:xfrm>
            <a:off x="990600" y="48065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29" name="Straight Connector 128"/>
          <p:cNvCxnSpPr/>
          <p:nvPr/>
        </p:nvCxnSpPr>
        <p:spPr bwMode="auto">
          <a:xfrm>
            <a:off x="990600" y="51113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0" name="Straight Connector 129"/>
          <p:cNvCxnSpPr/>
          <p:nvPr/>
        </p:nvCxnSpPr>
        <p:spPr bwMode="auto">
          <a:xfrm>
            <a:off x="990600" y="5416154"/>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37" name="Straight Connector 136"/>
          <p:cNvCxnSpPr/>
          <p:nvPr/>
        </p:nvCxnSpPr>
        <p:spPr bwMode="auto">
          <a:xfrm>
            <a:off x="990600" y="5717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38" name="Rectangle 137"/>
          <p:cNvSpPr/>
          <p:nvPr/>
        </p:nvSpPr>
        <p:spPr bwMode="auto">
          <a:xfrm>
            <a:off x="1688592" y="5641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9" name="Rectangle 138"/>
          <p:cNvSpPr/>
          <p:nvPr/>
        </p:nvSpPr>
        <p:spPr bwMode="auto">
          <a:xfrm>
            <a:off x="2755392" y="5641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0" name="Rectangle 139"/>
          <p:cNvSpPr/>
          <p:nvPr/>
        </p:nvSpPr>
        <p:spPr bwMode="auto">
          <a:xfrm>
            <a:off x="3593592" y="5641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1" name="Rectangle 140"/>
          <p:cNvSpPr/>
          <p:nvPr/>
        </p:nvSpPr>
        <p:spPr bwMode="auto">
          <a:xfrm>
            <a:off x="4660392" y="5641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2" name="Rectangle 141"/>
          <p:cNvSpPr/>
          <p:nvPr/>
        </p:nvSpPr>
        <p:spPr bwMode="auto">
          <a:xfrm>
            <a:off x="5650992" y="5641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3" name="Rectangle 142"/>
          <p:cNvSpPr/>
          <p:nvPr/>
        </p:nvSpPr>
        <p:spPr bwMode="auto">
          <a:xfrm>
            <a:off x="6565392" y="5641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4" name="Rectangle 143"/>
          <p:cNvSpPr/>
          <p:nvPr/>
        </p:nvSpPr>
        <p:spPr bwMode="auto">
          <a:xfrm>
            <a:off x="7327392" y="5641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5" name="Rectangle 144"/>
          <p:cNvSpPr/>
          <p:nvPr/>
        </p:nvSpPr>
        <p:spPr bwMode="auto">
          <a:xfrm>
            <a:off x="8089392" y="5641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46" name="Straight Connector 145"/>
          <p:cNvCxnSpPr/>
          <p:nvPr/>
        </p:nvCxnSpPr>
        <p:spPr bwMode="auto">
          <a:xfrm>
            <a:off x="990600" y="60989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47" name="Rectangle 146"/>
          <p:cNvSpPr/>
          <p:nvPr/>
        </p:nvSpPr>
        <p:spPr bwMode="auto">
          <a:xfrm>
            <a:off x="1688592" y="6022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8" name="Rectangle 147"/>
          <p:cNvSpPr/>
          <p:nvPr/>
        </p:nvSpPr>
        <p:spPr bwMode="auto">
          <a:xfrm>
            <a:off x="2755392" y="6022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49" name="Rectangle 148"/>
          <p:cNvSpPr/>
          <p:nvPr/>
        </p:nvSpPr>
        <p:spPr bwMode="auto">
          <a:xfrm>
            <a:off x="3593592" y="6022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0" name="Rectangle 149"/>
          <p:cNvSpPr/>
          <p:nvPr/>
        </p:nvSpPr>
        <p:spPr bwMode="auto">
          <a:xfrm>
            <a:off x="4660392" y="6022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1" name="Rectangle 150"/>
          <p:cNvSpPr/>
          <p:nvPr/>
        </p:nvSpPr>
        <p:spPr bwMode="auto">
          <a:xfrm>
            <a:off x="5650992" y="6022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2" name="Rectangle 151"/>
          <p:cNvSpPr/>
          <p:nvPr/>
        </p:nvSpPr>
        <p:spPr bwMode="auto">
          <a:xfrm>
            <a:off x="6565392" y="6022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3" name="Rectangle 152"/>
          <p:cNvSpPr/>
          <p:nvPr/>
        </p:nvSpPr>
        <p:spPr bwMode="auto">
          <a:xfrm>
            <a:off x="7327392" y="6022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4" name="Rectangle 153"/>
          <p:cNvSpPr/>
          <p:nvPr/>
        </p:nvSpPr>
        <p:spPr bwMode="auto">
          <a:xfrm>
            <a:off x="8089392" y="60227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55" name="Straight Connector 154"/>
          <p:cNvCxnSpPr/>
          <p:nvPr/>
        </p:nvCxnSpPr>
        <p:spPr bwMode="auto">
          <a:xfrm>
            <a:off x="990600" y="6175177"/>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56" name="Rectangle 155"/>
          <p:cNvSpPr/>
          <p:nvPr/>
        </p:nvSpPr>
        <p:spPr bwMode="auto">
          <a:xfrm>
            <a:off x="1688592" y="60989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7" name="Rectangle 156"/>
          <p:cNvSpPr/>
          <p:nvPr/>
        </p:nvSpPr>
        <p:spPr bwMode="auto">
          <a:xfrm>
            <a:off x="2755392" y="60989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8" name="Rectangle 157"/>
          <p:cNvSpPr/>
          <p:nvPr/>
        </p:nvSpPr>
        <p:spPr bwMode="auto">
          <a:xfrm>
            <a:off x="3593592" y="60989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59" name="Rectangle 158"/>
          <p:cNvSpPr/>
          <p:nvPr/>
        </p:nvSpPr>
        <p:spPr bwMode="auto">
          <a:xfrm>
            <a:off x="4660392" y="60989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0" name="Rectangle 159"/>
          <p:cNvSpPr/>
          <p:nvPr/>
        </p:nvSpPr>
        <p:spPr bwMode="auto">
          <a:xfrm>
            <a:off x="5650992" y="60989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1" name="Rectangle 160"/>
          <p:cNvSpPr/>
          <p:nvPr/>
        </p:nvSpPr>
        <p:spPr bwMode="auto">
          <a:xfrm>
            <a:off x="6565392" y="60989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2" name="Rectangle 161"/>
          <p:cNvSpPr/>
          <p:nvPr/>
        </p:nvSpPr>
        <p:spPr bwMode="auto">
          <a:xfrm>
            <a:off x="7327392" y="60989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3" name="Rectangle 162"/>
          <p:cNvSpPr/>
          <p:nvPr/>
        </p:nvSpPr>
        <p:spPr bwMode="auto">
          <a:xfrm>
            <a:off x="8089392" y="6098977"/>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64" name="Text Box 10"/>
          <p:cNvSpPr txBox="1">
            <a:spLocks noChangeArrowheads="1"/>
          </p:cNvSpPr>
          <p:nvPr/>
        </p:nvSpPr>
        <p:spPr bwMode="auto">
          <a:xfrm>
            <a:off x="381000" y="5757601"/>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8283575" algn="r"/>
              </a:tabLst>
            </a:pPr>
            <a:r>
              <a:rPr lang="en-US" altLang="en-US" sz="1400" b="1" dirty="0" smtClean="0">
                <a:latin typeface="Liberation Sans" panose="020B0604020202020204" pitchFamily="34" charset="0"/>
              </a:rPr>
              <a:t>	</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$8,050	$1,400	$1,600	$7,000	$1,600	$15,000	$1,300	$4,700	$1,950</a:t>
            </a:r>
            <a:endParaRPr lang="en-US" altLang="en-US" sz="1400" b="1" dirty="0">
              <a:latin typeface="Liberation Sans" panose="020B0604020202020204" pitchFamily="34" charset="0"/>
            </a:endParaRPr>
          </a:p>
        </p:txBody>
      </p:sp>
      <p:sp>
        <p:nvSpPr>
          <p:cNvPr id="165" name="TextBox 164"/>
          <p:cNvSpPr txBox="1"/>
          <p:nvPr/>
        </p:nvSpPr>
        <p:spPr>
          <a:xfrm>
            <a:off x="5638800" y="56519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6" name="TextBox 165"/>
          <p:cNvSpPr txBox="1"/>
          <p:nvPr/>
        </p:nvSpPr>
        <p:spPr>
          <a:xfrm>
            <a:off x="6553200" y="56519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7" name="TextBox 166"/>
          <p:cNvSpPr txBox="1"/>
          <p:nvPr/>
        </p:nvSpPr>
        <p:spPr>
          <a:xfrm>
            <a:off x="3581400" y="56519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8" name="TextBox 167"/>
          <p:cNvSpPr txBox="1"/>
          <p:nvPr/>
        </p:nvSpPr>
        <p:spPr>
          <a:xfrm>
            <a:off x="2743200" y="56519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69" name="TextBox 168"/>
          <p:cNvSpPr txBox="1"/>
          <p:nvPr/>
        </p:nvSpPr>
        <p:spPr>
          <a:xfrm>
            <a:off x="1676400" y="5651957"/>
            <a:ext cx="152400" cy="523220"/>
          </a:xfrm>
          <a:prstGeom prst="rect">
            <a:avLst/>
          </a:prstGeom>
          <a:noFill/>
          <a:ln>
            <a:noFill/>
          </a:ln>
        </p:spPr>
        <p:txBody>
          <a:bodyPr wrap="square" lIns="0" t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70" name="TextBox 169"/>
          <p:cNvSpPr txBox="1"/>
          <p:nvPr/>
        </p:nvSpPr>
        <p:spPr>
          <a:xfrm>
            <a:off x="4648200" y="5651957"/>
            <a:ext cx="152400" cy="523220"/>
          </a:xfrm>
          <a:prstGeom prst="rect">
            <a:avLst/>
          </a:prstGeom>
          <a:noFill/>
          <a:ln>
            <a:noFill/>
          </a:ln>
        </p:spPr>
        <p:txBody>
          <a:bodyPr wrap="square" lIns="0" tIns="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171" name="TextBox 170"/>
          <p:cNvSpPr txBox="1"/>
          <p:nvPr/>
        </p:nvSpPr>
        <p:spPr>
          <a:xfrm>
            <a:off x="7315200" y="56417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smtClean="0"/>
              <a:t>-</a:t>
            </a:r>
            <a:endParaRPr lang="en-US" dirty="0"/>
          </a:p>
        </p:txBody>
      </p:sp>
      <p:sp>
        <p:nvSpPr>
          <p:cNvPr id="172" name="TextBox 171"/>
          <p:cNvSpPr txBox="1"/>
          <p:nvPr/>
        </p:nvSpPr>
        <p:spPr>
          <a:xfrm>
            <a:off x="8077200" y="5641777"/>
            <a:ext cx="152400" cy="523220"/>
          </a:xfrm>
          <a:prstGeom prst="rect">
            <a:avLst/>
          </a:prstGeom>
          <a:noFill/>
          <a:ln>
            <a:noFill/>
          </a:ln>
        </p:spPr>
        <p:txBody>
          <a:bodyPr wrap="square" lIns="0" tIns="45720" rIns="0" rtlCol="0" anchor="ctr" anchorCtr="0">
            <a:noAutofit/>
          </a:bodyPr>
          <a:lstStyle>
            <a:defPPr>
              <a:defRPr lang="en-US"/>
            </a:defPPr>
            <a:lvl1pPr>
              <a:defRPr sz="1200" b="1">
                <a:latin typeface="Liberation Sans" panose="020B0604020202020204" pitchFamily="34" charset="0"/>
              </a:defRPr>
            </a:lvl1pPr>
          </a:lstStyle>
          <a:p>
            <a:r>
              <a:rPr lang="en-US" dirty="0"/>
              <a:t>-</a:t>
            </a:r>
          </a:p>
        </p:txBody>
      </p:sp>
      <p:sp>
        <p:nvSpPr>
          <p:cNvPr id="85" name="Rectangle 84"/>
          <p:cNvSpPr/>
          <p:nvPr/>
        </p:nvSpPr>
        <p:spPr bwMode="auto">
          <a:xfrm>
            <a:off x="762000" y="5791200"/>
            <a:ext cx="8229600" cy="454222"/>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7" name="Text Box 2"/>
          <p:cNvSpPr txBox="1">
            <a:spLocks noChangeArrowheads="1"/>
          </p:cNvSpPr>
          <p:nvPr/>
        </p:nvSpPr>
        <p:spPr bwMode="auto">
          <a:xfrm>
            <a:off x="533400" y="381000"/>
            <a:ext cx="8153400" cy="76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defPPr>
              <a:defRPr lang="en-US"/>
            </a:defPPr>
            <a:lvl1pPr algn="l">
              <a:lnSpc>
                <a:spcPct val="115000"/>
              </a:lnSpc>
              <a:spcBef>
                <a:spcPct val="50000"/>
              </a:spcBef>
              <a:buClrTx/>
              <a:buSzTx/>
              <a:buFontTx/>
              <a:buNone/>
              <a:defRPr sz="1900" b="1">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r>
              <a:rPr lang="en-US" dirty="0"/>
              <a:t>TRANSACTION 10. </a:t>
            </a:r>
            <a:r>
              <a:rPr lang="en-US" dirty="0" smtClean="0"/>
              <a:t>WITHDRAWAL OF CASH BY OWNER  </a:t>
            </a:r>
            <a:r>
              <a:rPr lang="en-US" b="0" dirty="0" smtClean="0"/>
              <a:t>Ray Neal withdraws </a:t>
            </a:r>
            <a:r>
              <a:rPr lang="en-US" dirty="0"/>
              <a:t>$1,300 in cash </a:t>
            </a:r>
            <a:r>
              <a:rPr lang="en-US" b="0" dirty="0" smtClean="0"/>
              <a:t>in cash from the business for his personal use.</a:t>
            </a:r>
            <a:endParaRPr lang="en-US" altLang="en-US" b="0" dirty="0"/>
          </a:p>
        </p:txBody>
      </p:sp>
      <p:sp>
        <p:nvSpPr>
          <p:cNvPr id="84" name="Left Brace 83"/>
          <p:cNvSpPr/>
          <p:nvPr/>
        </p:nvSpPr>
        <p:spPr bwMode="auto">
          <a:xfrm rot="16200000">
            <a:off x="6697172" y="4199429"/>
            <a:ext cx="182974" cy="4128518"/>
          </a:xfrm>
          <a:prstGeom prst="leftBrace">
            <a:avLst>
              <a:gd name="adj1" fmla="val 8333"/>
              <a:gd name="adj2" fmla="val 50482"/>
            </a:avLst>
          </a:prstGeom>
          <a:noFill/>
          <a:ln w="28575" cap="sq" cmpd="sng" algn="ctr">
            <a:solidFill>
              <a:schemeClr val="accent6">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6" name="Left Brace 85"/>
          <p:cNvSpPr/>
          <p:nvPr/>
        </p:nvSpPr>
        <p:spPr bwMode="auto">
          <a:xfrm rot="16200000">
            <a:off x="2728675" y="4421932"/>
            <a:ext cx="182975" cy="3683510"/>
          </a:xfrm>
          <a:prstGeom prst="leftBrace">
            <a:avLst>
              <a:gd name="adj1" fmla="val 8333"/>
              <a:gd name="adj2" fmla="val 50482"/>
            </a:avLst>
          </a:prstGeom>
          <a:noFill/>
          <a:ln w="28575" cap="sq" cmpd="sng" algn="ctr">
            <a:solidFill>
              <a:schemeClr val="accent6">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8" name="Text Box 10"/>
          <p:cNvSpPr txBox="1">
            <a:spLocks noChangeArrowheads="1"/>
          </p:cNvSpPr>
          <p:nvPr/>
        </p:nvSpPr>
        <p:spPr bwMode="auto">
          <a:xfrm>
            <a:off x="2209800" y="6367046"/>
            <a:ext cx="1295400" cy="338554"/>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lgn="ctr">
              <a:spcBef>
                <a:spcPct val="50000"/>
              </a:spcBef>
              <a:tabLst>
                <a:tab pos="5035550" algn="r"/>
              </a:tabLst>
            </a:pPr>
            <a:r>
              <a:rPr lang="en-US" altLang="en-US" sz="1600" b="1" dirty="0" smtClean="0">
                <a:solidFill>
                  <a:schemeClr val="accent6">
                    <a:lumMod val="50000"/>
                  </a:schemeClr>
                </a:solidFill>
                <a:latin typeface="Liberation Sans" panose="020B0604020202020204" pitchFamily="34" charset="0"/>
              </a:rPr>
              <a:t>$18,050</a:t>
            </a:r>
            <a:endParaRPr lang="en-US" altLang="en-US" sz="1600" b="1" dirty="0">
              <a:solidFill>
                <a:schemeClr val="accent6">
                  <a:lumMod val="50000"/>
                </a:schemeClr>
              </a:solidFill>
              <a:latin typeface="Liberation Sans" panose="020B0604020202020204" pitchFamily="34" charset="0"/>
            </a:endParaRPr>
          </a:p>
        </p:txBody>
      </p:sp>
      <p:sp>
        <p:nvSpPr>
          <p:cNvPr id="89" name="Text Box 10"/>
          <p:cNvSpPr txBox="1">
            <a:spLocks noChangeArrowheads="1"/>
          </p:cNvSpPr>
          <p:nvPr/>
        </p:nvSpPr>
        <p:spPr bwMode="auto">
          <a:xfrm>
            <a:off x="6096000" y="6367046"/>
            <a:ext cx="1371600" cy="338554"/>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lgn="ctr">
              <a:spcBef>
                <a:spcPct val="50000"/>
              </a:spcBef>
              <a:tabLst>
                <a:tab pos="5035550" algn="r"/>
              </a:tabLst>
            </a:pPr>
            <a:r>
              <a:rPr lang="en-US" altLang="en-US" sz="1600" b="1" dirty="0" smtClean="0">
                <a:solidFill>
                  <a:schemeClr val="accent6">
                    <a:lumMod val="50000"/>
                  </a:schemeClr>
                </a:solidFill>
                <a:latin typeface="Liberation Sans" panose="020B0604020202020204" pitchFamily="34" charset="0"/>
              </a:rPr>
              <a:t>$18,050</a:t>
            </a:r>
            <a:endParaRPr lang="en-US" altLang="en-US" sz="1600" b="1" dirty="0">
              <a:solidFill>
                <a:schemeClr val="accent6">
                  <a:lumMod val="50000"/>
                </a:schemeClr>
              </a:solidFill>
              <a:latin typeface="Liberation Sans" panose="020B0604020202020204" pitchFamily="34" charset="0"/>
            </a:endParaRPr>
          </a:p>
        </p:txBody>
      </p:sp>
      <p:sp>
        <p:nvSpPr>
          <p:cNvPr id="90" name="Rectangle 84"/>
          <p:cNvSpPr>
            <a:spLocks noChangeArrowheads="1"/>
          </p:cNvSpPr>
          <p:nvPr/>
        </p:nvSpPr>
        <p:spPr bwMode="auto">
          <a:xfrm>
            <a:off x="228600" y="1219200"/>
            <a:ext cx="1295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0"/>
              </a:spcBef>
              <a:buClrTx/>
              <a:buSzTx/>
              <a:buFontTx/>
              <a:buNone/>
            </a:pPr>
            <a:r>
              <a:rPr lang="en-US" altLang="en-US" sz="1200" dirty="0" smtClean="0">
                <a:solidFill>
                  <a:schemeClr val="tx1"/>
                </a:solidFill>
                <a:latin typeface="Liberation Sans" panose="020B0604020202020204" pitchFamily="34" charset="0"/>
              </a:rPr>
              <a:t>Illustration 1-8</a:t>
            </a:r>
            <a:endParaRPr lang="en-US" altLang="en-US" sz="1200" b="0" dirty="0">
              <a:solidFill>
                <a:schemeClr val="tx1"/>
              </a:solidFill>
              <a:latin typeface="Liberation Sans" panose="020B0604020202020204" pitchFamily="34" charset="0"/>
            </a:endParaRPr>
          </a:p>
        </p:txBody>
      </p:sp>
      <p:sp>
        <p:nvSpPr>
          <p:cNvPr id="91"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4 </a:t>
            </a:r>
            <a:endParaRPr lang="en-US" altLang="en-US" sz="1600" i="1" dirty="0">
              <a:latin typeface="Liberation Sans" panose="020B0604020202020204" pitchFamily="34" charset="0"/>
            </a:endParaRPr>
          </a:p>
        </p:txBody>
      </p:sp>
      <p:sp>
        <p:nvSpPr>
          <p:cNvPr id="92" name="Text Box 10"/>
          <p:cNvSpPr txBox="1">
            <a:spLocks noChangeArrowheads="1"/>
          </p:cNvSpPr>
          <p:nvPr/>
        </p:nvSpPr>
        <p:spPr bwMode="auto">
          <a:xfrm>
            <a:off x="381000" y="3962400"/>
            <a:ext cx="8610600" cy="81560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300"/>
              </a:spcBef>
              <a:tabLst>
                <a:tab pos="231775" algn="r"/>
                <a:tab pos="1146175" algn="r"/>
                <a:tab pos="2170113" algn="r"/>
                <a:tab pos="3030538" algn="r"/>
                <a:tab pos="3998913" algn="r"/>
                <a:tab pos="5035550" algn="r"/>
                <a:tab pos="6005513" algn="r"/>
                <a:tab pos="6796088" algn="r"/>
                <a:tab pos="7546975" algn="r"/>
                <a:tab pos="7656513" algn="l"/>
                <a:tab pos="8283575" algn="r"/>
              </a:tabLst>
            </a:pPr>
            <a:r>
              <a:rPr lang="en-US" altLang="en-US" sz="1400" b="1" dirty="0" smtClean="0">
                <a:latin typeface="Liberation Sans" panose="020B0604020202020204" pitchFamily="34" charset="0"/>
              </a:rPr>
              <a:t>	7.</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-1,700									-600</a:t>
            </a:r>
            <a:endParaRPr lang="en-US" altLang="en-US" sz="1200" b="1" dirty="0" smtClean="0">
              <a:solidFill>
                <a:schemeClr val="accent6">
                  <a:lumMod val="50000"/>
                </a:schemeClr>
              </a:solidFill>
              <a:latin typeface="Liberation Sans" panose="020B0604020202020204" pitchFamily="34" charset="0"/>
            </a:endParaRPr>
          </a:p>
          <a:p>
            <a:pPr>
              <a:spcBef>
                <a:spcPts val="300"/>
              </a:spcBef>
              <a:tabLst>
                <a:tab pos="231775" algn="r"/>
                <a:tab pos="1146175" algn="r"/>
                <a:tab pos="2170113" algn="r"/>
                <a:tab pos="3030538" algn="r"/>
                <a:tab pos="3998913" algn="r"/>
                <a:tab pos="5035550" algn="r"/>
                <a:tab pos="6005513" algn="r"/>
                <a:tab pos="6796088" algn="r"/>
                <a:tab pos="7546975" algn="r"/>
                <a:tab pos="7656513" algn="l"/>
                <a:tab pos="8283575" algn="r"/>
              </a:tabLst>
            </a:pP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-900</a:t>
            </a:r>
            <a:endParaRPr lang="en-US" altLang="en-US" sz="1200" b="1" dirty="0" smtClean="0">
              <a:solidFill>
                <a:schemeClr val="accent6">
                  <a:lumMod val="50000"/>
                </a:schemeClr>
              </a:solidFill>
              <a:latin typeface="Liberation Sans" panose="020B0604020202020204" pitchFamily="34" charset="0"/>
            </a:endParaRPr>
          </a:p>
          <a:p>
            <a:pPr>
              <a:spcBef>
                <a:spcPts val="300"/>
              </a:spcBef>
              <a:tabLst>
                <a:tab pos="231775" algn="r"/>
                <a:tab pos="1146175" algn="r"/>
                <a:tab pos="2170113" algn="r"/>
                <a:tab pos="3030538" algn="r"/>
                <a:tab pos="3998913" algn="r"/>
                <a:tab pos="5035550" algn="r"/>
                <a:tab pos="6005513" algn="r"/>
                <a:tab pos="6796088" algn="r"/>
                <a:tab pos="7546975" algn="r"/>
                <a:tab pos="7656513" algn="l"/>
                <a:tab pos="8283575" algn="r"/>
              </a:tabLst>
            </a:pP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-200</a:t>
            </a:r>
            <a:endParaRPr lang="en-US" altLang="en-US" sz="1200" b="1" dirty="0">
              <a:solidFill>
                <a:schemeClr val="accent6">
                  <a:lumMod val="50000"/>
                </a:schemeClr>
              </a:solidFill>
              <a:latin typeface="Liberation Sans" panose="020B0604020202020204" pitchFamily="34" charset="0"/>
            </a:endParaRPr>
          </a:p>
        </p:txBody>
      </p:sp>
      <p:sp>
        <p:nvSpPr>
          <p:cNvPr id="94" name="Text Box 10"/>
          <p:cNvSpPr txBox="1">
            <a:spLocks noChangeArrowheads="1"/>
          </p:cNvSpPr>
          <p:nvPr/>
        </p:nvSpPr>
        <p:spPr bwMode="auto">
          <a:xfrm>
            <a:off x="381000" y="3657600"/>
            <a:ext cx="86106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16138" algn="r"/>
                <a:tab pos="3030538" algn="r"/>
                <a:tab pos="3998913" algn="r"/>
                <a:tab pos="5035550" algn="r"/>
                <a:tab pos="6005513" algn="r"/>
                <a:tab pos="6796088" algn="r"/>
                <a:tab pos="7546975" algn="r"/>
                <a:tab pos="7656513" algn="l"/>
                <a:tab pos="8339138" algn="r"/>
              </a:tabLst>
            </a:pPr>
            <a:r>
              <a:rPr lang="en-US" altLang="en-US" sz="1400" b="1" dirty="0" smtClean="0">
                <a:latin typeface="Liberation Sans" panose="020B0604020202020204" pitchFamily="34" charset="0"/>
              </a:rPr>
              <a:t>	6.</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+1,500	+2,000						+3,500		</a:t>
            </a:r>
            <a:endParaRPr lang="en-US" altLang="en-US" sz="1400" b="1" dirty="0">
              <a:solidFill>
                <a:schemeClr val="accent6">
                  <a:lumMod val="50000"/>
                </a:schemeClr>
              </a:solidFill>
              <a:latin typeface="Liberation Sans" panose="020B0604020202020204" pitchFamily="34" charset="0"/>
            </a:endParaRPr>
          </a:p>
        </p:txBody>
      </p:sp>
      <p:sp>
        <p:nvSpPr>
          <p:cNvPr id="95" name="Text Box 10"/>
          <p:cNvSpPr txBox="1">
            <a:spLocks noChangeArrowheads="1"/>
          </p:cNvSpPr>
          <p:nvPr/>
        </p:nvSpPr>
        <p:spPr bwMode="auto">
          <a:xfrm>
            <a:off x="381000" y="3352800"/>
            <a:ext cx="8763000"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2170113" algn="r"/>
                <a:tab pos="3030538" algn="r"/>
                <a:tab pos="3998913" algn="r"/>
                <a:tab pos="5035550" algn="r"/>
                <a:tab pos="6005513" algn="r"/>
                <a:tab pos="6796088" algn="r"/>
                <a:tab pos="7546975" algn="r"/>
                <a:tab pos="7656513" algn="l"/>
                <a:tab pos="8283575" algn="r"/>
              </a:tabLst>
            </a:pPr>
            <a:r>
              <a:rPr lang="en-US" altLang="en-US" sz="1400" b="1" dirty="0" smtClean="0">
                <a:latin typeface="Liberation Sans" panose="020B0604020202020204" pitchFamily="34" charset="0"/>
              </a:rPr>
              <a:t>	5.</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-250</a:t>
            </a:r>
            <a:endParaRPr lang="en-US" altLang="en-US" sz="1200" b="1" dirty="0">
              <a:solidFill>
                <a:schemeClr val="accent6">
                  <a:lumMod val="50000"/>
                </a:schemeClr>
              </a:solidFill>
              <a:latin typeface="Liberation Sans" panose="020B0604020202020204" pitchFamily="34" charset="0"/>
            </a:endParaRPr>
          </a:p>
        </p:txBody>
      </p:sp>
      <p:sp>
        <p:nvSpPr>
          <p:cNvPr id="96" name="TextBox 95"/>
          <p:cNvSpPr txBox="1"/>
          <p:nvPr/>
        </p:nvSpPr>
        <p:spPr>
          <a:xfrm>
            <a:off x="5638800" y="1600200"/>
            <a:ext cx="9144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Owner's Capital</a:t>
            </a:r>
            <a:endParaRPr lang="en-US" dirty="0"/>
          </a:p>
        </p:txBody>
      </p:sp>
      <p:sp>
        <p:nvSpPr>
          <p:cNvPr id="97" name="TextBox 96"/>
          <p:cNvSpPr txBox="1"/>
          <p:nvPr/>
        </p:nvSpPr>
        <p:spPr>
          <a:xfrm>
            <a:off x="6553200" y="1600200"/>
            <a:ext cx="9144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Owner's Drawings</a:t>
            </a:r>
            <a:endParaRPr lang="en-US" dirty="0"/>
          </a:p>
        </p:txBody>
      </p:sp>
      <p:sp>
        <p:nvSpPr>
          <p:cNvPr id="98" name="TextBox 97"/>
          <p:cNvSpPr txBox="1"/>
          <p:nvPr/>
        </p:nvSpPr>
        <p:spPr>
          <a:xfrm>
            <a:off x="7467600" y="1600200"/>
            <a:ext cx="609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Rev.</a:t>
            </a:r>
            <a:endParaRPr lang="en-US" dirty="0"/>
          </a:p>
        </p:txBody>
      </p:sp>
      <p:sp>
        <p:nvSpPr>
          <p:cNvPr id="99" name="TextBox 98"/>
          <p:cNvSpPr txBox="1"/>
          <p:nvPr/>
        </p:nvSpPr>
        <p:spPr>
          <a:xfrm>
            <a:off x="8153400" y="1600200"/>
            <a:ext cx="609600" cy="523220"/>
          </a:xfrm>
          <a:prstGeom prst="rect">
            <a:avLst/>
          </a:prstGeom>
          <a:noFill/>
          <a:ln>
            <a:noFill/>
          </a:ln>
        </p:spPr>
        <p:txBody>
          <a:bodyPr wrap="square" rtlCol="0" anchor="ctr" anchorCtr="0">
            <a:noAutofit/>
          </a:bodyPr>
          <a:lstStyle>
            <a:defPPr>
              <a:defRPr lang="en-US"/>
            </a:defPPr>
            <a:lvl1pPr>
              <a:spcBef>
                <a:spcPts val="300"/>
              </a:spcBef>
              <a:defRPr sz="1200" b="1">
                <a:latin typeface="Liberation Sans" panose="020B0604020202020204" pitchFamily="34" charset="0"/>
              </a:defRPr>
            </a:lvl1pPr>
          </a:lstStyle>
          <a:p>
            <a:r>
              <a:rPr lang="en-US" dirty="0" smtClean="0"/>
              <a:t>Exp.</a:t>
            </a:r>
            <a:endParaRPr lang="en-US" dirty="0"/>
          </a:p>
        </p:txBody>
      </p:sp>
      <p:sp>
        <p:nvSpPr>
          <p:cNvPr id="100" name="TextBox 99"/>
          <p:cNvSpPr txBox="1"/>
          <p:nvPr/>
        </p:nvSpPr>
        <p:spPr>
          <a:xfrm>
            <a:off x="7391400" y="16002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01" name="TextBox 100"/>
          <p:cNvSpPr txBox="1"/>
          <p:nvPr/>
        </p:nvSpPr>
        <p:spPr>
          <a:xfrm>
            <a:off x="8077200" y="16002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200" dirty="0" smtClean="0"/>
              <a:t>-</a:t>
            </a:r>
            <a:endParaRPr lang="en-US" sz="1200" dirty="0"/>
          </a:p>
        </p:txBody>
      </p:sp>
      <p:sp>
        <p:nvSpPr>
          <p:cNvPr id="102" name="Text Box 10"/>
          <p:cNvSpPr txBox="1">
            <a:spLocks noChangeArrowheads="1"/>
          </p:cNvSpPr>
          <p:nvPr/>
        </p:nvSpPr>
        <p:spPr bwMode="auto">
          <a:xfrm>
            <a:off x="381000" y="3048000"/>
            <a:ext cx="8458201" cy="307777"/>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ct val="50000"/>
              </a:spcBef>
              <a:tabLst>
                <a:tab pos="231775" algn="r"/>
                <a:tab pos="1146175" algn="r"/>
                <a:tab pos="6796088" algn="r"/>
                <a:tab pos="7546975" algn="r"/>
                <a:tab pos="7656513" algn="l"/>
              </a:tabLst>
            </a:pPr>
            <a:r>
              <a:rPr lang="en-US" altLang="en-US" sz="1400" b="1" dirty="0" smtClean="0">
                <a:latin typeface="Liberation Sans" panose="020B0604020202020204" pitchFamily="34" charset="0"/>
              </a:rPr>
              <a:t>	4.</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+1,200</a:t>
            </a:r>
            <a:r>
              <a:rPr lang="en-US" altLang="en-US" sz="1400" b="1" dirty="0">
                <a:latin typeface="Liberation Sans" panose="020B0604020202020204" pitchFamily="34" charset="0"/>
              </a:rPr>
              <a:t>	</a:t>
            </a:r>
            <a:r>
              <a:rPr lang="en-US" altLang="en-US" sz="1400" b="1" dirty="0" smtClean="0">
                <a:latin typeface="Liberation Sans" panose="020B0604020202020204" pitchFamily="34" charset="0"/>
              </a:rPr>
              <a:t>	+1,200	</a:t>
            </a:r>
            <a:endParaRPr lang="en-US" altLang="en-US" sz="1400" b="1" dirty="0">
              <a:solidFill>
                <a:schemeClr val="accent6">
                  <a:lumMod val="50000"/>
                </a:schemeClr>
              </a:solidFill>
              <a:latin typeface="Liberation Sans" panose="020B0604020202020204" pitchFamily="34" charset="0"/>
            </a:endParaRPr>
          </a:p>
        </p:txBody>
      </p:sp>
    </p:spTree>
    <p:extLst>
      <p:ext uri="{BB962C8B-B14F-4D97-AF65-F5344CB8AC3E}">
        <p14:creationId xmlns:p14="http://schemas.microsoft.com/office/powerpoint/2010/main" val="21874955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wipe(left)">
                                      <p:cBhvr>
                                        <p:cTn id="7" dur="500"/>
                                        <p:tgtEl>
                                          <p:spTgt spid="134"/>
                                        </p:tgtEl>
                                      </p:cBhvr>
                                    </p:animEffect>
                                  </p:childTnLst>
                                </p:cTn>
                              </p:par>
                            </p:childTnLst>
                          </p:cTn>
                        </p:par>
                        <p:par>
                          <p:cTn id="8" fill="hold">
                            <p:stCondLst>
                              <p:cond delay="500"/>
                            </p:stCondLst>
                            <p:childTnLst>
                              <p:par>
                                <p:cTn id="9" presetID="22" presetClass="exit" presetSubtype="8" fill="hold" grpId="0" nodeType="afterEffect">
                                  <p:stCondLst>
                                    <p:cond delay="0"/>
                                  </p:stCondLst>
                                  <p:childTnLst>
                                    <p:animEffect transition="out" filter="wipe(left)">
                                      <p:cBhvr>
                                        <p:cTn id="10" dur="500"/>
                                        <p:tgtEl>
                                          <p:spTgt spid="85"/>
                                        </p:tgtEl>
                                      </p:cBhvr>
                                    </p:animEffect>
                                    <p:set>
                                      <p:cBhvr>
                                        <p:cTn id="11" dur="1" fill="hold">
                                          <p:stCondLst>
                                            <p:cond delay="499"/>
                                          </p:stCondLst>
                                        </p:cTn>
                                        <p:tgtEl>
                                          <p:spTgt spid="85"/>
                                        </p:tgtEl>
                                        <p:attrNameLst>
                                          <p:attrName>style.visibility</p:attrName>
                                        </p:attrNameLst>
                                      </p:cBhvr>
                                      <p:to>
                                        <p:strVal val="hidden"/>
                                      </p:to>
                                    </p:se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86"/>
                                        </p:tgtEl>
                                        <p:attrNameLst>
                                          <p:attrName>style.visibility</p:attrName>
                                        </p:attrNameLst>
                                      </p:cBhvr>
                                      <p:to>
                                        <p:strVal val="visible"/>
                                      </p:to>
                                    </p:set>
                                    <p:animEffect transition="in" filter="wipe(up)">
                                      <p:cBhvr>
                                        <p:cTn id="15" dur="500"/>
                                        <p:tgtEl>
                                          <p:spTgt spid="86"/>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88"/>
                                        </p:tgtEl>
                                        <p:attrNameLst>
                                          <p:attrName>style.visibility</p:attrName>
                                        </p:attrNameLst>
                                      </p:cBhvr>
                                      <p:to>
                                        <p:strVal val="visible"/>
                                      </p:to>
                                    </p:set>
                                    <p:animEffect transition="in" filter="wipe(up)">
                                      <p:cBhvr>
                                        <p:cTn id="19" dur="500"/>
                                        <p:tgtEl>
                                          <p:spTgt spid="88"/>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84"/>
                                        </p:tgtEl>
                                        <p:attrNameLst>
                                          <p:attrName>style.visibility</p:attrName>
                                        </p:attrNameLst>
                                      </p:cBhvr>
                                      <p:to>
                                        <p:strVal val="visible"/>
                                      </p:to>
                                    </p:set>
                                    <p:animEffect transition="in" filter="wipe(up)">
                                      <p:cBhvr>
                                        <p:cTn id="23" dur="500"/>
                                        <p:tgtEl>
                                          <p:spTgt spid="84"/>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p:bldP spid="85" grpId="0" animBg="1"/>
      <p:bldP spid="84" grpId="0" animBg="1"/>
      <p:bldP spid="86" grpId="0" animBg="1"/>
      <p:bldP spid="88" grpId="0"/>
      <p:bldP spid="8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7"/>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1044575" y="3848100"/>
            <a:ext cx="2003425" cy="24765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pic>
        <p:nvPicPr>
          <p:cNvPr id="8196" name="Picture 8"/>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2514600" y="1352550"/>
            <a:ext cx="2709863" cy="24574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pic>
        <p:nvPicPr>
          <p:cNvPr id="8197" name="Picture 9"/>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824288" y="3890963"/>
            <a:ext cx="2576512" cy="2433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pic>
        <p:nvPicPr>
          <p:cNvPr id="8198" name="Picture 10"/>
          <p:cNvPicPr>
            <a:picLocks noChangeAspect="1" noChangeArrowheads="1"/>
          </p:cNvPicPr>
          <p:nvPr/>
        </p:nvPicPr>
        <p:blipFill>
          <a:blip r:embed="rId9">
            <a:extLst>
              <a:ext uri="{BEBA8EAE-BF5A-486C-A8C5-ECC9F3942E4B}">
                <a14:imgProps xmlns:a14="http://schemas.microsoft.com/office/drawing/2010/main">
                  <a14:imgLayer r:embed="rId10">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6019800" y="1304925"/>
            <a:ext cx="2667000" cy="25050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sp>
        <p:nvSpPr>
          <p:cNvPr id="8199" name="Text Box 26"/>
          <p:cNvSpPr txBox="1">
            <a:spLocks noChangeArrowheads="1"/>
          </p:cNvSpPr>
          <p:nvPr/>
        </p:nvSpPr>
        <p:spPr bwMode="auto">
          <a:xfrm>
            <a:off x="533400" y="1447800"/>
            <a:ext cx="19812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2600" dirty="0" smtClean="0">
                <a:solidFill>
                  <a:schemeClr val="tx1"/>
                </a:solidFill>
                <a:latin typeface="Liberation Sans" panose="020B0604020202020204" pitchFamily="34" charset="0"/>
              </a:rPr>
              <a:t>INTERNAL USERS</a:t>
            </a:r>
            <a:endParaRPr lang="en-US" altLang="en-US" sz="2600" dirty="0">
              <a:solidFill>
                <a:schemeClr val="tx1"/>
              </a:solidFill>
              <a:latin typeface="Liberation Sans" panose="020B0604020202020204" pitchFamily="34" charset="0"/>
            </a:endParaRPr>
          </a:p>
        </p:txBody>
      </p:sp>
      <p:sp>
        <p:nvSpPr>
          <p:cNvPr id="8200" name="Rectangle 13"/>
          <p:cNvSpPr>
            <a:spLocks noChangeArrowheads="1"/>
          </p:cNvSpPr>
          <p:nvPr/>
        </p:nvSpPr>
        <p:spPr bwMode="auto">
          <a:xfrm>
            <a:off x="6858000" y="5181600"/>
            <a:ext cx="1752600" cy="646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200" dirty="0">
                <a:solidFill>
                  <a:schemeClr val="tx1"/>
                </a:solidFill>
                <a:latin typeface="Liberation Sans" panose="020B0604020202020204" pitchFamily="34" charset="0"/>
              </a:rPr>
              <a:t>Illustration 1-2 </a:t>
            </a:r>
          </a:p>
          <a:p>
            <a:pPr>
              <a:spcBef>
                <a:spcPct val="0"/>
              </a:spcBef>
              <a:buClrTx/>
              <a:buSzTx/>
              <a:buFontTx/>
              <a:buNone/>
            </a:pPr>
            <a:r>
              <a:rPr lang="en-US" altLang="en-US" sz="1200" b="0" dirty="0">
                <a:solidFill>
                  <a:schemeClr val="tx1"/>
                </a:solidFill>
                <a:latin typeface="Liberation Sans" panose="020B0604020202020204" pitchFamily="34" charset="0"/>
              </a:rPr>
              <a:t>Questions that internal users ask</a:t>
            </a:r>
          </a:p>
        </p:txBody>
      </p:sp>
      <p:sp>
        <p:nvSpPr>
          <p:cNvPr id="8201"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75000"/>
                  </a:schemeClr>
                </a:solidFill>
                <a:latin typeface="Liberation Sans" panose="020B0604020202020204" pitchFamily="34" charset="0"/>
              </a:rPr>
              <a:t>Who Uses Accounting Data</a:t>
            </a:r>
          </a:p>
        </p:txBody>
      </p:sp>
      <p:sp>
        <p:nvSpPr>
          <p:cNvPr id="8202" name="Line 2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0" name="Text Box 1037"/>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533400" y="1295400"/>
            <a:ext cx="7696200" cy="2647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682625" indent="-463550">
              <a:lnSpc>
                <a:spcPct val="125000"/>
              </a:lnSpc>
              <a:spcBef>
                <a:spcPts val="1200"/>
              </a:spcBef>
              <a:buClrTx/>
              <a:buSzTx/>
              <a:buFont typeface="+mj-lt"/>
              <a:buAutoNum type="arabicPeriod"/>
            </a:pPr>
            <a:r>
              <a:rPr lang="en-US" sz="2300" b="0" dirty="0" smtClean="0">
                <a:latin typeface="Liberation Sans" panose="020B0604020202020204" pitchFamily="34" charset="0"/>
              </a:rPr>
              <a:t>Each </a:t>
            </a:r>
            <a:r>
              <a:rPr lang="en-US" sz="2300" b="0" dirty="0">
                <a:latin typeface="Liberation Sans" panose="020B0604020202020204" pitchFamily="34" charset="0"/>
              </a:rPr>
              <a:t>transaction </a:t>
            </a:r>
            <a:r>
              <a:rPr lang="en-US" sz="2300" b="0" dirty="0" smtClean="0">
                <a:latin typeface="Liberation Sans" panose="020B0604020202020204" pitchFamily="34" charset="0"/>
              </a:rPr>
              <a:t>is analyzed </a:t>
            </a:r>
            <a:r>
              <a:rPr lang="en-US" sz="2300" b="0" dirty="0">
                <a:latin typeface="Liberation Sans" panose="020B0604020202020204" pitchFamily="34" charset="0"/>
              </a:rPr>
              <a:t>in terms of its effect </a:t>
            </a:r>
            <a:r>
              <a:rPr lang="en-US" sz="2300" b="0" dirty="0" smtClean="0">
                <a:latin typeface="Liberation Sans" panose="020B0604020202020204" pitchFamily="34" charset="0"/>
              </a:rPr>
              <a:t>on:</a:t>
            </a:r>
          </a:p>
          <a:p>
            <a:pPr marL="1377950" lvl="1" indent="-463550">
              <a:lnSpc>
                <a:spcPct val="125000"/>
              </a:lnSpc>
              <a:spcBef>
                <a:spcPts val="1200"/>
              </a:spcBef>
              <a:buClrTx/>
              <a:buSzTx/>
              <a:buFont typeface="+mj-lt"/>
              <a:buAutoNum type="alphaLcPeriod"/>
            </a:pPr>
            <a:r>
              <a:rPr lang="en-US" sz="2200" b="0" dirty="0" smtClean="0">
                <a:latin typeface="Liberation Sans" panose="020B0604020202020204" pitchFamily="34" charset="0"/>
              </a:rPr>
              <a:t>The </a:t>
            </a:r>
            <a:r>
              <a:rPr lang="en-US" sz="2200" b="0" dirty="0">
                <a:latin typeface="Liberation Sans" panose="020B0604020202020204" pitchFamily="34" charset="0"/>
              </a:rPr>
              <a:t>three components of the basic accounting </a:t>
            </a:r>
            <a:r>
              <a:rPr lang="en-US" sz="2200" b="0" dirty="0" smtClean="0">
                <a:latin typeface="Liberation Sans" panose="020B0604020202020204" pitchFamily="34" charset="0"/>
              </a:rPr>
              <a:t>equation.</a:t>
            </a:r>
          </a:p>
          <a:p>
            <a:pPr marL="1377950" lvl="1" indent="-463550">
              <a:lnSpc>
                <a:spcPct val="125000"/>
              </a:lnSpc>
              <a:spcBef>
                <a:spcPts val="1200"/>
              </a:spcBef>
              <a:buClrTx/>
              <a:buSzTx/>
              <a:buFont typeface="+mj-lt"/>
              <a:buAutoNum type="alphaLcPeriod"/>
            </a:pPr>
            <a:r>
              <a:rPr lang="en-US" sz="2200" b="0" dirty="0" smtClean="0">
                <a:latin typeface="Liberation Sans" panose="020B0604020202020204" pitchFamily="34" charset="0"/>
              </a:rPr>
              <a:t>Specific of </a:t>
            </a:r>
            <a:r>
              <a:rPr lang="en-US" sz="2200" b="0" dirty="0">
                <a:latin typeface="Liberation Sans" panose="020B0604020202020204" pitchFamily="34" charset="0"/>
              </a:rPr>
              <a:t>items within each </a:t>
            </a:r>
            <a:r>
              <a:rPr lang="en-US" sz="2200" b="0" dirty="0" smtClean="0">
                <a:latin typeface="Liberation Sans" panose="020B0604020202020204" pitchFamily="34" charset="0"/>
              </a:rPr>
              <a:t>component.</a:t>
            </a:r>
          </a:p>
          <a:p>
            <a:pPr marL="682625" indent="-463550">
              <a:lnSpc>
                <a:spcPct val="125000"/>
              </a:lnSpc>
              <a:spcBef>
                <a:spcPts val="1200"/>
              </a:spcBef>
              <a:buClrTx/>
              <a:buSzTx/>
              <a:buFont typeface="+mj-lt"/>
              <a:buAutoNum type="arabicPeriod"/>
            </a:pPr>
            <a:r>
              <a:rPr lang="en-US" sz="2200" b="0" dirty="0" smtClean="0">
                <a:latin typeface="Liberation Sans" panose="020B0604020202020204" pitchFamily="34" charset="0"/>
              </a:rPr>
              <a:t>The </a:t>
            </a:r>
            <a:r>
              <a:rPr lang="en-US" sz="2200" b="0" dirty="0">
                <a:latin typeface="Liberation Sans" panose="020B0604020202020204" pitchFamily="34" charset="0"/>
              </a:rPr>
              <a:t>two sides of the equation must always be </a:t>
            </a:r>
            <a:r>
              <a:rPr lang="en-US" sz="2200" b="0" dirty="0" smtClean="0">
                <a:latin typeface="Liberation Sans" panose="020B0604020202020204" pitchFamily="34" charset="0"/>
              </a:rPr>
              <a:t>equal.</a:t>
            </a:r>
          </a:p>
        </p:txBody>
      </p:sp>
      <p:sp>
        <p:nvSpPr>
          <p:cNvPr id="41999" name="Line 2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42000"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chemeClr val="tx2">
                    <a:lumMod val="75000"/>
                  </a:schemeClr>
                </a:solidFill>
                <a:latin typeface="Liberation Sans" panose="020B0604020202020204" pitchFamily="34" charset="0"/>
              </a:rPr>
              <a:t>Summary of Transactions</a:t>
            </a:r>
            <a:endParaRPr lang="en-US" altLang="en-US" sz="3200" b="1" dirty="0">
              <a:solidFill>
                <a:schemeClr val="tx2">
                  <a:lumMod val="75000"/>
                </a:schemeClr>
              </a:solidFill>
              <a:latin typeface="Liberation Sans" panose="020B0604020202020204" pitchFamily="34" charset="0"/>
            </a:endParaRPr>
          </a:p>
        </p:txBody>
      </p:sp>
      <p:sp>
        <p:nvSpPr>
          <p:cNvPr id="42005"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4 </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4106425829"/>
      </p:ext>
    </p:extLst>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9" name="Rectangle 3"/>
          <p:cNvSpPr>
            <a:spLocks noChangeArrowheads="1"/>
          </p:cNvSpPr>
          <p:nvPr/>
        </p:nvSpPr>
        <p:spPr bwMode="auto">
          <a:xfrm>
            <a:off x="609600" y="1393825"/>
            <a:ext cx="7924800" cy="4516621"/>
          </a:xfrm>
          <a:prstGeom prst="rect">
            <a:avLst/>
          </a:prstGeom>
          <a:solidFill>
            <a:schemeClr val="bg1"/>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ts val="900"/>
              </a:spcBef>
              <a:buClrTx/>
              <a:buSzTx/>
              <a:buFontTx/>
              <a:buNone/>
            </a:pPr>
            <a:r>
              <a:rPr lang="en-US" sz="2000" b="0" dirty="0" smtClean="0">
                <a:solidFill>
                  <a:schemeClr val="tx1"/>
                </a:solidFill>
                <a:latin typeface="Liberation Sans" panose="020B0604020202020204" pitchFamily="34" charset="0"/>
              </a:rPr>
              <a:t>Transactions </a:t>
            </a:r>
            <a:r>
              <a:rPr lang="en-US" sz="2000" b="0" dirty="0">
                <a:solidFill>
                  <a:schemeClr val="tx1"/>
                </a:solidFill>
                <a:latin typeface="Liberation Sans" panose="020B0604020202020204" pitchFamily="34" charset="0"/>
              </a:rPr>
              <a:t>made by Virmari &amp; Co., a public accounting </a:t>
            </a:r>
            <a:r>
              <a:rPr lang="en-US" sz="2000" b="0" dirty="0" smtClean="0">
                <a:solidFill>
                  <a:schemeClr val="tx1"/>
                </a:solidFill>
                <a:latin typeface="Liberation Sans" panose="020B0604020202020204" pitchFamily="34" charset="0"/>
              </a:rPr>
              <a:t>firm</a:t>
            </a:r>
            <a:r>
              <a:rPr lang="en-US" sz="2000" b="0" dirty="0">
                <a:solidFill>
                  <a:schemeClr val="tx1"/>
                </a:solidFill>
                <a:latin typeface="Liberation Sans" panose="020B0604020202020204" pitchFamily="34" charset="0"/>
              </a:rPr>
              <a:t>, for the month of </a:t>
            </a:r>
            <a:r>
              <a:rPr lang="en-US" sz="2000" b="0" dirty="0" smtClean="0">
                <a:solidFill>
                  <a:schemeClr val="tx1"/>
                </a:solidFill>
                <a:latin typeface="Liberation Sans" panose="020B0604020202020204" pitchFamily="34" charset="0"/>
              </a:rPr>
              <a:t>August are </a:t>
            </a:r>
            <a:r>
              <a:rPr lang="en-US" sz="2000" b="0" dirty="0">
                <a:solidFill>
                  <a:schemeClr val="tx1"/>
                </a:solidFill>
                <a:latin typeface="Liberation Sans" panose="020B0604020202020204" pitchFamily="34" charset="0"/>
              </a:rPr>
              <a:t>shown below. Prepare a tabular analysis which shows the effects of these </a:t>
            </a:r>
            <a:r>
              <a:rPr lang="en-US" sz="2000" b="0" dirty="0" smtClean="0">
                <a:solidFill>
                  <a:schemeClr val="tx1"/>
                </a:solidFill>
                <a:latin typeface="Liberation Sans" panose="020B0604020202020204" pitchFamily="34" charset="0"/>
              </a:rPr>
              <a:t>transactions on </a:t>
            </a:r>
            <a:r>
              <a:rPr lang="en-US" sz="2000" b="0" dirty="0">
                <a:solidFill>
                  <a:schemeClr val="tx1"/>
                </a:solidFill>
                <a:latin typeface="Liberation Sans" panose="020B0604020202020204" pitchFamily="34" charset="0"/>
              </a:rPr>
              <a:t>the expanded accounting equation, similar to that shown in </a:t>
            </a:r>
            <a:r>
              <a:rPr lang="en-US" sz="2000" b="0" dirty="0" smtClean="0">
                <a:solidFill>
                  <a:schemeClr val="tx1"/>
                </a:solidFill>
                <a:latin typeface="Liberation Sans" panose="020B0604020202020204" pitchFamily="34" charset="0"/>
              </a:rPr>
              <a:t>Illustration 1-8.</a:t>
            </a:r>
          </a:p>
          <a:p>
            <a:pPr marL="457200" indent="-457200">
              <a:lnSpc>
                <a:spcPct val="125000"/>
              </a:lnSpc>
              <a:spcBef>
                <a:spcPts val="900"/>
              </a:spcBef>
              <a:buClrTx/>
              <a:buSzTx/>
              <a:buFontTx/>
              <a:buAutoNum type="arabicPeriod"/>
            </a:pPr>
            <a:r>
              <a:rPr lang="en-US" sz="2000" b="0" dirty="0" smtClean="0">
                <a:solidFill>
                  <a:schemeClr val="tx1"/>
                </a:solidFill>
                <a:latin typeface="Liberation Sans" panose="020B0604020202020204" pitchFamily="34" charset="0"/>
              </a:rPr>
              <a:t>The </a:t>
            </a:r>
            <a:r>
              <a:rPr lang="en-US" sz="2000" b="0" dirty="0">
                <a:solidFill>
                  <a:schemeClr val="tx1"/>
                </a:solidFill>
                <a:latin typeface="Liberation Sans" panose="020B0604020202020204" pitchFamily="34" charset="0"/>
              </a:rPr>
              <a:t>owner invested $25,000 cash in the business</a:t>
            </a:r>
            <a:r>
              <a:rPr lang="en-US" sz="2000" b="0" dirty="0" smtClean="0">
                <a:solidFill>
                  <a:schemeClr val="tx1"/>
                </a:solidFill>
                <a:latin typeface="Liberation Sans" panose="020B0604020202020204" pitchFamily="34" charset="0"/>
              </a:rPr>
              <a:t>.</a:t>
            </a:r>
            <a:endParaRPr lang="en-US" sz="2000" b="0" dirty="0">
              <a:solidFill>
                <a:schemeClr val="tx1"/>
              </a:solidFill>
              <a:latin typeface="Liberation Sans" panose="020B0604020202020204" pitchFamily="34" charset="0"/>
            </a:endParaRPr>
          </a:p>
          <a:p>
            <a:pPr marL="457200" indent="-457200">
              <a:lnSpc>
                <a:spcPct val="125000"/>
              </a:lnSpc>
              <a:spcBef>
                <a:spcPts val="900"/>
              </a:spcBef>
              <a:buClrTx/>
              <a:buSzTx/>
              <a:buFontTx/>
              <a:buAutoNum type="arabicPeriod"/>
            </a:pPr>
            <a:r>
              <a:rPr lang="en-US" sz="2000" b="0" dirty="0" smtClean="0">
                <a:solidFill>
                  <a:schemeClr val="tx1"/>
                </a:solidFill>
                <a:latin typeface="Liberation Sans" panose="020B0604020202020204" pitchFamily="34" charset="0"/>
              </a:rPr>
              <a:t>The </a:t>
            </a:r>
            <a:r>
              <a:rPr lang="en-US" sz="2000" b="0" dirty="0">
                <a:solidFill>
                  <a:schemeClr val="tx1"/>
                </a:solidFill>
                <a:latin typeface="Liberation Sans" panose="020B0604020202020204" pitchFamily="34" charset="0"/>
              </a:rPr>
              <a:t>company purchased $7,000 of </a:t>
            </a:r>
            <a:r>
              <a:rPr lang="en-US" sz="2000" b="0" dirty="0" smtClean="0">
                <a:solidFill>
                  <a:schemeClr val="tx1"/>
                </a:solidFill>
                <a:latin typeface="Liberation Sans" panose="020B0604020202020204" pitchFamily="34" charset="0"/>
              </a:rPr>
              <a:t>office </a:t>
            </a:r>
            <a:r>
              <a:rPr lang="en-US" sz="2000" b="0" dirty="0">
                <a:solidFill>
                  <a:schemeClr val="tx1"/>
                </a:solidFill>
                <a:latin typeface="Liberation Sans" panose="020B0604020202020204" pitchFamily="34" charset="0"/>
              </a:rPr>
              <a:t>equipment on </a:t>
            </a:r>
            <a:r>
              <a:rPr lang="en-US" sz="2000" b="0" dirty="0" smtClean="0">
                <a:solidFill>
                  <a:schemeClr val="tx1"/>
                </a:solidFill>
                <a:latin typeface="Liberation Sans" panose="020B0604020202020204" pitchFamily="34" charset="0"/>
              </a:rPr>
              <a:t>credit.</a:t>
            </a:r>
          </a:p>
          <a:p>
            <a:pPr marL="457200" indent="-457200">
              <a:lnSpc>
                <a:spcPct val="125000"/>
              </a:lnSpc>
              <a:spcBef>
                <a:spcPts val="900"/>
              </a:spcBef>
              <a:buClrTx/>
              <a:buSzTx/>
              <a:buFontTx/>
              <a:buAutoNum type="arabicPeriod"/>
            </a:pPr>
            <a:r>
              <a:rPr lang="en-US" sz="2000" b="0" dirty="0" smtClean="0">
                <a:solidFill>
                  <a:schemeClr val="tx1"/>
                </a:solidFill>
                <a:latin typeface="Liberation Sans" panose="020B0604020202020204" pitchFamily="34" charset="0"/>
              </a:rPr>
              <a:t>The </a:t>
            </a:r>
            <a:r>
              <a:rPr lang="en-US" sz="2000" b="0" dirty="0">
                <a:solidFill>
                  <a:schemeClr val="tx1"/>
                </a:solidFill>
                <a:latin typeface="Liberation Sans" panose="020B0604020202020204" pitchFamily="34" charset="0"/>
              </a:rPr>
              <a:t>company received $8,000 cash in exchange for services </a:t>
            </a:r>
            <a:r>
              <a:rPr lang="en-US" sz="2000" b="0" dirty="0" smtClean="0">
                <a:solidFill>
                  <a:schemeClr val="tx1"/>
                </a:solidFill>
                <a:latin typeface="Liberation Sans" panose="020B0604020202020204" pitchFamily="34" charset="0"/>
              </a:rPr>
              <a:t>performed.</a:t>
            </a:r>
          </a:p>
          <a:p>
            <a:pPr marL="457200" indent="-457200">
              <a:lnSpc>
                <a:spcPct val="125000"/>
              </a:lnSpc>
              <a:spcBef>
                <a:spcPts val="900"/>
              </a:spcBef>
              <a:buClrTx/>
              <a:buSzTx/>
              <a:buFontTx/>
              <a:buAutoNum type="arabicPeriod"/>
            </a:pPr>
            <a:r>
              <a:rPr lang="en-US" sz="2000" b="0" dirty="0" smtClean="0">
                <a:solidFill>
                  <a:schemeClr val="tx1"/>
                </a:solidFill>
                <a:latin typeface="Liberation Sans" panose="020B0604020202020204" pitchFamily="34" charset="0"/>
              </a:rPr>
              <a:t>The </a:t>
            </a:r>
            <a:r>
              <a:rPr lang="en-US" sz="2000" b="0" dirty="0">
                <a:solidFill>
                  <a:schemeClr val="tx1"/>
                </a:solidFill>
                <a:latin typeface="Liberation Sans" panose="020B0604020202020204" pitchFamily="34" charset="0"/>
              </a:rPr>
              <a:t>company paid $850 for this month’s </a:t>
            </a:r>
            <a:r>
              <a:rPr lang="en-US" sz="2000" b="0" dirty="0" smtClean="0">
                <a:solidFill>
                  <a:schemeClr val="tx1"/>
                </a:solidFill>
                <a:latin typeface="Liberation Sans" panose="020B0604020202020204" pitchFamily="34" charset="0"/>
              </a:rPr>
              <a:t>rent.</a:t>
            </a:r>
          </a:p>
          <a:p>
            <a:pPr marL="457200" indent="-457200">
              <a:lnSpc>
                <a:spcPct val="125000"/>
              </a:lnSpc>
              <a:spcBef>
                <a:spcPts val="900"/>
              </a:spcBef>
              <a:buClrTx/>
              <a:buSzTx/>
              <a:buFontTx/>
              <a:buAutoNum type="arabicPeriod"/>
            </a:pPr>
            <a:r>
              <a:rPr lang="en-US" sz="2000" b="0" dirty="0" smtClean="0">
                <a:solidFill>
                  <a:schemeClr val="tx1"/>
                </a:solidFill>
                <a:latin typeface="Liberation Sans" panose="020B0604020202020204" pitchFamily="34" charset="0"/>
              </a:rPr>
              <a:t>The </a:t>
            </a:r>
            <a:r>
              <a:rPr lang="en-US" sz="2000" b="0" dirty="0">
                <a:solidFill>
                  <a:schemeClr val="tx1"/>
                </a:solidFill>
                <a:latin typeface="Liberation Sans" panose="020B0604020202020204" pitchFamily="34" charset="0"/>
              </a:rPr>
              <a:t>owner withdrew $1,000 cash for personal use</a:t>
            </a:r>
            <a:r>
              <a:rPr lang="en-US" sz="2000" b="0" dirty="0" smtClean="0">
                <a:solidFill>
                  <a:schemeClr val="tx1"/>
                </a:solidFill>
                <a:latin typeface="Liberation Sans" panose="020B0604020202020204" pitchFamily="34" charset="0"/>
              </a:rPr>
              <a:t>.</a:t>
            </a:r>
            <a:endParaRPr lang="en-US" altLang="en-US" sz="2000" b="0" dirty="0">
              <a:solidFill>
                <a:schemeClr val="tx1"/>
              </a:solidFill>
              <a:latin typeface="Liberation Sans" panose="020B0604020202020204" pitchFamily="34" charset="0"/>
            </a:endParaRPr>
          </a:p>
        </p:txBody>
      </p:sp>
      <p:pic>
        <p:nvPicPr>
          <p:cNvPr id="31"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3472" y="571501"/>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10"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4 </a:t>
            </a:r>
            <a:endParaRPr lang="en-US" altLang="en-US" sz="1600" i="1" dirty="0">
              <a:latin typeface="Liberation Sans" panose="020B0604020202020204" pitchFamily="34" charset="0"/>
            </a:endParaRPr>
          </a:p>
        </p:txBody>
      </p:sp>
      <p:sp>
        <p:nvSpPr>
          <p:cNvPr id="11" name="TextBox 10"/>
          <p:cNvSpPr txBox="1"/>
          <p:nvPr/>
        </p:nvSpPr>
        <p:spPr>
          <a:xfrm>
            <a:off x="0" y="428624"/>
            <a:ext cx="3276600" cy="691039"/>
          </a:xfrm>
          <a:prstGeom prst="rect">
            <a:avLst/>
          </a:prstGeom>
          <a:solidFill>
            <a:schemeClr val="bg1">
              <a:lumMod val="85000"/>
            </a:schemeClr>
          </a:solidFill>
        </p:spPr>
        <p:txBody>
          <a:bodyPr wrap="square" lIns="0" tIns="0" rtlCol="0">
            <a:noAutofit/>
          </a:bodyPr>
          <a:lstStyle/>
          <a:p>
            <a:pPr marL="519113" algn="l"/>
            <a:r>
              <a:rPr lang="en-US" sz="4200" b="1" dirty="0" smtClean="0">
                <a:solidFill>
                  <a:srgbClr val="FF9900"/>
                </a:solidFill>
                <a:effectLst>
                  <a:outerShdw blurRad="38100" dist="38100" dir="2700000" algn="tl">
                    <a:srgbClr val="000000">
                      <a:alpha val="43137"/>
                    </a:srgbClr>
                  </a:outerShdw>
                </a:effectLst>
                <a:latin typeface="Liberation Sans" panose="020B0604020202020204" pitchFamily="34" charset="0"/>
              </a:rPr>
              <a:t>DO IT!</a:t>
            </a:r>
            <a:endPar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endParaRPr>
          </a:p>
        </p:txBody>
      </p:sp>
      <p:sp>
        <p:nvSpPr>
          <p:cNvPr id="12" name="Oval 11"/>
          <p:cNvSpPr/>
          <p:nvPr/>
        </p:nvSpPr>
        <p:spPr bwMode="auto">
          <a:xfrm>
            <a:off x="2286000" y="428626"/>
            <a:ext cx="762000" cy="691038"/>
          </a:xfrm>
          <a:prstGeom prst="ellipse">
            <a:avLst/>
          </a:prstGeom>
          <a:solidFill>
            <a:schemeClr val="accent3"/>
          </a:solidFill>
          <a:ln w="12700" cap="sq" cmpd="sng" algn="ctr">
            <a:solidFill>
              <a:schemeClr val="bg1">
                <a:lumMod val="50000"/>
              </a:schemeClr>
            </a:solidFill>
            <a:prstDash val="sysDash"/>
            <a:round/>
            <a:headEnd type="none" w="sm" len="sm"/>
            <a:tailEnd type="none" w="sm" len="sm"/>
          </a:ln>
          <a:effectLst/>
        </p:spPr>
        <p:txBody>
          <a:bodyPr vert="horz" wrap="square" lIns="91440" tIns="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9900"/>
                </a:solidFill>
                <a:effectLst>
                  <a:outerShdw blurRad="38100" dist="38100" dir="2700000" algn="tl">
                    <a:srgbClr val="000000">
                      <a:alpha val="43137"/>
                    </a:srgbClr>
                  </a:outerShdw>
                </a:effectLst>
                <a:latin typeface="Liberation Sans" panose="020B0604020202020204" pitchFamily="34" charset="0"/>
              </a:rPr>
              <a:t>4</a:t>
            </a:r>
          </a:p>
        </p:txBody>
      </p:sp>
      <p:sp>
        <p:nvSpPr>
          <p:cNvPr id="13" name="TextBox 12"/>
          <p:cNvSpPr txBox="1"/>
          <p:nvPr/>
        </p:nvSpPr>
        <p:spPr>
          <a:xfrm>
            <a:off x="3276600" y="501929"/>
            <a:ext cx="5867400" cy="566928"/>
          </a:xfrm>
          <a:prstGeom prst="rect">
            <a:avLst/>
          </a:prstGeom>
          <a:solidFill>
            <a:srgbClr val="0027A4"/>
          </a:solidFill>
        </p:spPr>
        <p:txBody>
          <a:bodyPr wrap="square" lIns="86493" tIns="43247" rIns="86493" bIns="43247" rtlCol="0">
            <a:noAutofit/>
          </a:bodyPr>
          <a:lstStyle/>
          <a:p>
            <a:pPr marL="111120" algn="l"/>
            <a:r>
              <a:rPr lang="en-US" sz="2800" b="1" dirty="0" smtClean="0">
                <a:solidFill>
                  <a:schemeClr val="bg1"/>
                </a:solidFill>
                <a:latin typeface="Liberation Sans" panose="020B0604020202020204" pitchFamily="34" charset="0"/>
              </a:rPr>
              <a:t>Tabular Analysis</a:t>
            </a:r>
            <a:endParaRPr lang="en-US" sz="2800" b="1" dirty="0">
              <a:solidFill>
                <a:schemeClr val="bg1"/>
              </a:solidFill>
              <a:latin typeface="Liberation Sans" panose="020B0604020202020204" pitchFamily="34" charset="0"/>
            </a:endParaRPr>
          </a:p>
        </p:txBody>
      </p:sp>
    </p:spTree>
    <p:extLst>
      <p:ext uri="{BB962C8B-B14F-4D97-AF65-F5344CB8AC3E}">
        <p14:creationId xmlns:p14="http://schemas.microsoft.com/office/powerpoint/2010/main" val="3636679107"/>
      </p:ext>
    </p:extLst>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6" name="Straight Connector 95"/>
          <p:cNvCxnSpPr/>
          <p:nvPr/>
        </p:nvCxnSpPr>
        <p:spPr bwMode="auto">
          <a:xfrm>
            <a:off x="990600" y="54102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10" name="Text Box 10"/>
          <p:cNvSpPr txBox="1">
            <a:spLocks noChangeArrowheads="1"/>
          </p:cNvSpPr>
          <p:nvPr/>
        </p:nvSpPr>
        <p:spPr bwMode="auto">
          <a:xfrm>
            <a:off x="304800" y="32128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432425" algn="r"/>
                <a:tab pos="6454775" algn="r"/>
                <a:tab pos="7315200" algn="r"/>
                <a:tab pos="8339138" algn="r"/>
              </a:tabLst>
            </a:pPr>
            <a:r>
              <a:rPr lang="en-US" altLang="en-US" sz="1600" b="1" dirty="0" smtClean="0">
                <a:latin typeface="Liberation Sans" panose="020B0604020202020204" pitchFamily="34" charset="0"/>
              </a:rPr>
              <a:t>	1.</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a:t>
            </a:r>
            <a:r>
              <a:rPr lang="en-US" altLang="en-US" sz="1600" b="1" dirty="0">
                <a:latin typeface="Liberation Sans" panose="020B0604020202020204" pitchFamily="34" charset="0"/>
              </a:rPr>
              <a:t>2</a:t>
            </a:r>
            <a:r>
              <a:rPr lang="en-US" altLang="en-US" sz="1600" b="1" dirty="0" smtClean="0">
                <a:latin typeface="Liberation Sans" panose="020B0604020202020204" pitchFamily="34" charset="0"/>
              </a:rPr>
              <a:t>5,000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+25,000</a:t>
            </a:r>
            <a:endParaRPr lang="en-US" altLang="en-US" sz="1600" b="1" dirty="0">
              <a:latin typeface="Liberation Sans" panose="020B0604020202020204" pitchFamily="34" charset="0"/>
            </a:endParaRPr>
          </a:p>
        </p:txBody>
      </p:sp>
      <p:sp>
        <p:nvSpPr>
          <p:cNvPr id="24" name="TextBox 23"/>
          <p:cNvSpPr txBox="1"/>
          <p:nvPr/>
        </p:nvSpPr>
        <p:spPr>
          <a:xfrm>
            <a:off x="76200" y="2590800"/>
            <a:ext cx="9144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600" dirty="0"/>
              <a:t>Trans-</a:t>
            </a:r>
          </a:p>
          <a:p>
            <a:r>
              <a:rPr lang="en-US" sz="1600" dirty="0"/>
              <a:t>action</a:t>
            </a:r>
          </a:p>
        </p:txBody>
      </p:sp>
      <p:sp>
        <p:nvSpPr>
          <p:cNvPr id="26" name="TextBox 25"/>
          <p:cNvSpPr txBox="1"/>
          <p:nvPr/>
        </p:nvSpPr>
        <p:spPr>
          <a:xfrm>
            <a:off x="914400" y="2590800"/>
            <a:ext cx="9144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600" dirty="0" smtClean="0"/>
              <a:t>Cash   </a:t>
            </a:r>
            <a:endParaRPr lang="en-US" sz="1600" dirty="0"/>
          </a:p>
        </p:txBody>
      </p:sp>
      <p:sp>
        <p:nvSpPr>
          <p:cNvPr id="29" name="TextBox 28"/>
          <p:cNvSpPr txBox="1"/>
          <p:nvPr/>
        </p:nvSpPr>
        <p:spPr>
          <a:xfrm>
            <a:off x="1981200" y="2590800"/>
            <a:ext cx="13716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a:t>Equipment</a:t>
            </a:r>
          </a:p>
        </p:txBody>
      </p:sp>
      <p:sp>
        <p:nvSpPr>
          <p:cNvPr id="30" name="TextBox 29"/>
          <p:cNvSpPr txBox="1"/>
          <p:nvPr/>
        </p:nvSpPr>
        <p:spPr>
          <a:xfrm>
            <a:off x="3505200" y="2590800"/>
            <a:ext cx="13716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a:t>Accounts</a:t>
            </a:r>
          </a:p>
          <a:p>
            <a:r>
              <a:rPr lang="en-US" dirty="0"/>
              <a:t>Payable</a:t>
            </a:r>
          </a:p>
        </p:txBody>
      </p:sp>
      <p:sp>
        <p:nvSpPr>
          <p:cNvPr id="31" name="TextBox 30"/>
          <p:cNvSpPr txBox="1"/>
          <p:nvPr/>
        </p:nvSpPr>
        <p:spPr>
          <a:xfrm>
            <a:off x="4800600" y="2590800"/>
            <a:ext cx="12954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a:t>O</a:t>
            </a:r>
            <a:r>
              <a:rPr lang="en-US" dirty="0" smtClean="0"/>
              <a:t>wner's Capital</a:t>
            </a:r>
            <a:endParaRPr lang="en-US" dirty="0"/>
          </a:p>
        </p:txBody>
      </p:sp>
      <p:cxnSp>
        <p:nvCxnSpPr>
          <p:cNvPr id="11" name="Straight Connector 10"/>
          <p:cNvCxnSpPr/>
          <p:nvPr/>
        </p:nvCxnSpPr>
        <p:spPr bwMode="auto">
          <a:xfrm>
            <a:off x="978408" y="31242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 name="Rectangle 11"/>
          <p:cNvSpPr/>
          <p:nvPr/>
        </p:nvSpPr>
        <p:spPr bwMode="auto">
          <a:xfrm>
            <a:off x="19050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8" name="Rectangle 47"/>
          <p:cNvSpPr/>
          <p:nvPr/>
        </p:nvSpPr>
        <p:spPr bwMode="auto">
          <a:xfrm>
            <a:off x="33528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9" name="Rectangle 48"/>
          <p:cNvSpPr/>
          <p:nvPr/>
        </p:nvSpPr>
        <p:spPr bwMode="auto">
          <a:xfrm>
            <a:off x="48006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0" name="Rectangle 49"/>
          <p:cNvSpPr/>
          <p:nvPr/>
        </p:nvSpPr>
        <p:spPr bwMode="auto">
          <a:xfrm>
            <a:off x="59436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1" name="Rectangle 50"/>
          <p:cNvSpPr/>
          <p:nvPr/>
        </p:nvSpPr>
        <p:spPr bwMode="auto">
          <a:xfrm>
            <a:off x="71628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2" name="Rectangle 51"/>
          <p:cNvSpPr/>
          <p:nvPr/>
        </p:nvSpPr>
        <p:spPr bwMode="auto">
          <a:xfrm>
            <a:off x="80010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4" name="TextBox 53"/>
          <p:cNvSpPr txBox="1"/>
          <p:nvPr/>
        </p:nvSpPr>
        <p:spPr>
          <a:xfrm>
            <a:off x="914399" y="2286000"/>
            <a:ext cx="7924801" cy="26161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pPr algn="l">
              <a:tabLst>
                <a:tab pos="1146175" algn="ctr"/>
                <a:tab pos="3084513" algn="ctr"/>
                <a:tab pos="5773738" algn="ctr"/>
              </a:tabLst>
            </a:pPr>
            <a:r>
              <a:rPr lang="en-US" sz="1600" dirty="0" smtClean="0"/>
              <a:t>	Assets	=    Liabilities +	Owner's Equity</a:t>
            </a:r>
            <a:endParaRPr lang="en-US" sz="1600" dirty="0"/>
          </a:p>
        </p:txBody>
      </p:sp>
      <p:cxnSp>
        <p:nvCxnSpPr>
          <p:cNvPr id="55" name="Straight Connector 54"/>
          <p:cNvCxnSpPr/>
          <p:nvPr/>
        </p:nvCxnSpPr>
        <p:spPr bwMode="auto">
          <a:xfrm>
            <a:off x="914400" y="25908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56" name="TextBox 55"/>
          <p:cNvSpPr txBox="1"/>
          <p:nvPr/>
        </p:nvSpPr>
        <p:spPr>
          <a:xfrm>
            <a:off x="47244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57" name="TextBox 56"/>
          <p:cNvSpPr txBox="1"/>
          <p:nvPr/>
        </p:nvSpPr>
        <p:spPr>
          <a:xfrm>
            <a:off x="58674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60" name="TextBox 59"/>
          <p:cNvSpPr txBox="1"/>
          <p:nvPr/>
        </p:nvSpPr>
        <p:spPr>
          <a:xfrm>
            <a:off x="1828800" y="25908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600" dirty="0" smtClean="0"/>
              <a:t>+</a:t>
            </a:r>
            <a:endParaRPr lang="en-US" sz="1600" dirty="0"/>
          </a:p>
        </p:txBody>
      </p:sp>
      <p:sp>
        <p:nvSpPr>
          <p:cNvPr id="61" name="TextBox 60"/>
          <p:cNvSpPr txBox="1"/>
          <p:nvPr/>
        </p:nvSpPr>
        <p:spPr>
          <a:xfrm>
            <a:off x="33528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cxnSp>
        <p:nvCxnSpPr>
          <p:cNvPr id="104" name="Straight Connector 103"/>
          <p:cNvCxnSpPr/>
          <p:nvPr/>
        </p:nvCxnSpPr>
        <p:spPr bwMode="auto">
          <a:xfrm>
            <a:off x="990600" y="3581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87" name="Text Box 2"/>
          <p:cNvSpPr txBox="1">
            <a:spLocks noChangeArrowheads="1"/>
          </p:cNvSpPr>
          <p:nvPr/>
        </p:nvSpPr>
        <p:spPr bwMode="auto">
          <a:xfrm>
            <a:off x="533400" y="1371600"/>
            <a:ext cx="8001000" cy="43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defPPr>
              <a:defRPr lang="en-US"/>
            </a:defPPr>
            <a:lvl1pPr algn="l">
              <a:lnSpc>
                <a:spcPct val="115000"/>
              </a:lnSpc>
              <a:spcBef>
                <a:spcPct val="50000"/>
              </a:spcBef>
              <a:buClrTx/>
              <a:buSzTx/>
              <a:buFontTx/>
              <a:buNone/>
              <a:defRPr sz="1900" b="1">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341313" indent="-341313">
              <a:lnSpc>
                <a:spcPct val="125000"/>
              </a:lnSpc>
              <a:spcBef>
                <a:spcPts val="900"/>
              </a:spcBef>
              <a:buFontTx/>
              <a:buAutoNum type="arabicPeriod"/>
            </a:pPr>
            <a:r>
              <a:rPr lang="en-US" sz="2000" dirty="0" smtClean="0"/>
              <a:t>The </a:t>
            </a:r>
            <a:r>
              <a:rPr lang="en-US" sz="2000" dirty="0"/>
              <a:t>owner invested $25,000 cash in the business</a:t>
            </a:r>
            <a:r>
              <a:rPr lang="en-US" sz="2000" dirty="0" smtClean="0"/>
              <a:t>.</a:t>
            </a:r>
            <a:endParaRPr lang="en-US" sz="2000" dirty="0"/>
          </a:p>
        </p:txBody>
      </p:sp>
      <p:sp>
        <p:nvSpPr>
          <p:cNvPr id="88" name="Text Box 10"/>
          <p:cNvSpPr txBox="1">
            <a:spLocks noChangeArrowheads="1"/>
          </p:cNvSpPr>
          <p:nvPr/>
        </p:nvSpPr>
        <p:spPr bwMode="auto">
          <a:xfrm>
            <a:off x="304800" y="36700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689225" algn="r"/>
                <a:tab pos="4121150" algn="r"/>
                <a:tab pos="5376863" algn="r"/>
                <a:tab pos="6454775" algn="r"/>
                <a:tab pos="7315200" algn="r"/>
                <a:tab pos="8339138" algn="r"/>
              </a:tabLst>
            </a:pPr>
            <a:r>
              <a:rPr lang="en-US" altLang="en-US" sz="1600" b="1" dirty="0" smtClean="0">
                <a:latin typeface="Liberation Sans" panose="020B0604020202020204" pitchFamily="34" charset="0"/>
              </a:rPr>
              <a:t>	2.</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+7,000	+7,000</a:t>
            </a:r>
            <a:endParaRPr lang="en-US" altLang="en-US" sz="1600" b="1" dirty="0">
              <a:latin typeface="Liberation Sans" panose="020B0604020202020204" pitchFamily="34" charset="0"/>
            </a:endParaRPr>
          </a:p>
        </p:txBody>
      </p:sp>
      <p:cxnSp>
        <p:nvCxnSpPr>
          <p:cNvPr id="89" name="Straight Connector 88"/>
          <p:cNvCxnSpPr/>
          <p:nvPr/>
        </p:nvCxnSpPr>
        <p:spPr bwMode="auto">
          <a:xfrm>
            <a:off x="990600" y="40386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90" name="Text Box 10"/>
          <p:cNvSpPr txBox="1">
            <a:spLocks noChangeArrowheads="1"/>
          </p:cNvSpPr>
          <p:nvPr/>
        </p:nvSpPr>
        <p:spPr bwMode="auto">
          <a:xfrm>
            <a:off x="304800" y="41272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376863" algn="r"/>
                <a:tab pos="6454775" algn="r"/>
                <a:tab pos="7315200" algn="r"/>
                <a:tab pos="8339138" algn="r"/>
              </a:tabLst>
            </a:pPr>
            <a:r>
              <a:rPr lang="en-US" altLang="en-US" sz="1600" b="1" dirty="0" smtClean="0">
                <a:latin typeface="Liberation Sans" panose="020B0604020202020204" pitchFamily="34" charset="0"/>
              </a:rPr>
              <a:t>	3.</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+8,000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+8,000</a:t>
            </a:r>
            <a:endParaRPr lang="en-US" altLang="en-US" sz="1600" b="1" dirty="0">
              <a:latin typeface="Liberation Sans" panose="020B0604020202020204" pitchFamily="34" charset="0"/>
            </a:endParaRPr>
          </a:p>
        </p:txBody>
      </p:sp>
      <p:cxnSp>
        <p:nvCxnSpPr>
          <p:cNvPr id="91" name="Straight Connector 90"/>
          <p:cNvCxnSpPr/>
          <p:nvPr/>
        </p:nvCxnSpPr>
        <p:spPr bwMode="auto">
          <a:xfrm>
            <a:off x="990600" y="44958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92" name="Text Box 10"/>
          <p:cNvSpPr txBox="1">
            <a:spLocks noChangeArrowheads="1"/>
          </p:cNvSpPr>
          <p:nvPr/>
        </p:nvSpPr>
        <p:spPr bwMode="auto">
          <a:xfrm>
            <a:off x="304800" y="45844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376863" algn="r"/>
                <a:tab pos="6454775" algn="r"/>
                <a:tab pos="7369175" algn="r"/>
                <a:tab pos="8339138" algn="r"/>
              </a:tabLst>
            </a:pPr>
            <a:r>
              <a:rPr lang="en-US" altLang="en-US" sz="1600" b="1" dirty="0" smtClean="0">
                <a:latin typeface="Liberation Sans" panose="020B0604020202020204" pitchFamily="34" charset="0"/>
              </a:rPr>
              <a:t>	4.</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-850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-850</a:t>
            </a:r>
            <a:endParaRPr lang="en-US" altLang="en-US" sz="1600" b="1" dirty="0">
              <a:latin typeface="Liberation Sans" panose="020B0604020202020204" pitchFamily="34" charset="0"/>
            </a:endParaRPr>
          </a:p>
        </p:txBody>
      </p:sp>
      <p:cxnSp>
        <p:nvCxnSpPr>
          <p:cNvPr id="93" name="Straight Connector 92"/>
          <p:cNvCxnSpPr/>
          <p:nvPr/>
        </p:nvCxnSpPr>
        <p:spPr bwMode="auto">
          <a:xfrm>
            <a:off x="990600" y="49530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94" name="Text Box 10"/>
          <p:cNvSpPr txBox="1">
            <a:spLocks noChangeArrowheads="1"/>
          </p:cNvSpPr>
          <p:nvPr/>
        </p:nvSpPr>
        <p:spPr bwMode="auto">
          <a:xfrm>
            <a:off x="304800" y="50416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376863" algn="r"/>
                <a:tab pos="6454775" algn="r"/>
                <a:tab pos="7315200" algn="r"/>
                <a:tab pos="8339138" algn="r"/>
              </a:tabLst>
            </a:pPr>
            <a:r>
              <a:rPr lang="en-US" altLang="en-US" sz="1600" b="1" dirty="0" smtClean="0">
                <a:latin typeface="Liberation Sans" panose="020B0604020202020204" pitchFamily="34" charset="0"/>
              </a:rPr>
              <a:t>	5.</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-1,000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-1,000</a:t>
            </a:r>
            <a:endParaRPr lang="en-US" altLang="en-US" sz="1600" b="1" dirty="0">
              <a:latin typeface="Liberation Sans" panose="020B0604020202020204" pitchFamily="34" charset="0"/>
            </a:endParaRPr>
          </a:p>
        </p:txBody>
      </p:sp>
      <p:sp>
        <p:nvSpPr>
          <p:cNvPr id="97" name="Rectangle 96"/>
          <p:cNvSpPr/>
          <p:nvPr/>
        </p:nvSpPr>
        <p:spPr bwMode="auto">
          <a:xfrm>
            <a:off x="19171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98" name="Rectangle 97"/>
          <p:cNvSpPr/>
          <p:nvPr/>
        </p:nvSpPr>
        <p:spPr bwMode="auto">
          <a:xfrm>
            <a:off x="33649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99" name="Rectangle 98"/>
          <p:cNvSpPr/>
          <p:nvPr/>
        </p:nvSpPr>
        <p:spPr bwMode="auto">
          <a:xfrm>
            <a:off x="48127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0" name="Rectangle 99"/>
          <p:cNvSpPr/>
          <p:nvPr/>
        </p:nvSpPr>
        <p:spPr bwMode="auto">
          <a:xfrm>
            <a:off x="59557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1" name="Rectangle 100"/>
          <p:cNvSpPr/>
          <p:nvPr/>
        </p:nvSpPr>
        <p:spPr bwMode="auto">
          <a:xfrm>
            <a:off x="69463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3" name="Rectangle 102"/>
          <p:cNvSpPr/>
          <p:nvPr/>
        </p:nvSpPr>
        <p:spPr bwMode="auto">
          <a:xfrm>
            <a:off x="79369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05" name="Straight Connector 104"/>
          <p:cNvCxnSpPr/>
          <p:nvPr/>
        </p:nvCxnSpPr>
        <p:spPr bwMode="auto">
          <a:xfrm>
            <a:off x="990600" y="5867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07" name="Rectangle 106"/>
          <p:cNvSpPr/>
          <p:nvPr/>
        </p:nvSpPr>
        <p:spPr bwMode="auto">
          <a:xfrm>
            <a:off x="19171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8" name="Rectangle 107"/>
          <p:cNvSpPr/>
          <p:nvPr/>
        </p:nvSpPr>
        <p:spPr bwMode="auto">
          <a:xfrm>
            <a:off x="33649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17" name="Rectangle 116"/>
          <p:cNvSpPr/>
          <p:nvPr/>
        </p:nvSpPr>
        <p:spPr bwMode="auto">
          <a:xfrm>
            <a:off x="48127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18" name="Rectangle 117"/>
          <p:cNvSpPr/>
          <p:nvPr/>
        </p:nvSpPr>
        <p:spPr bwMode="auto">
          <a:xfrm>
            <a:off x="59557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19" name="Rectangle 118"/>
          <p:cNvSpPr/>
          <p:nvPr/>
        </p:nvSpPr>
        <p:spPr bwMode="auto">
          <a:xfrm>
            <a:off x="69463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0" name="Rectangle 119"/>
          <p:cNvSpPr/>
          <p:nvPr/>
        </p:nvSpPr>
        <p:spPr bwMode="auto">
          <a:xfrm>
            <a:off x="79369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21" name="Straight Connector 120"/>
          <p:cNvCxnSpPr/>
          <p:nvPr/>
        </p:nvCxnSpPr>
        <p:spPr bwMode="auto">
          <a:xfrm>
            <a:off x="990600" y="59436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2" name="Rectangle 121"/>
          <p:cNvSpPr/>
          <p:nvPr/>
        </p:nvSpPr>
        <p:spPr bwMode="auto">
          <a:xfrm>
            <a:off x="19171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3" name="Rectangle 122"/>
          <p:cNvSpPr/>
          <p:nvPr/>
        </p:nvSpPr>
        <p:spPr bwMode="auto">
          <a:xfrm>
            <a:off x="33649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6" name="Rectangle 125"/>
          <p:cNvSpPr/>
          <p:nvPr/>
        </p:nvSpPr>
        <p:spPr bwMode="auto">
          <a:xfrm>
            <a:off x="48127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7" name="Rectangle 126"/>
          <p:cNvSpPr/>
          <p:nvPr/>
        </p:nvSpPr>
        <p:spPr bwMode="auto">
          <a:xfrm>
            <a:off x="59557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3" name="Rectangle 132"/>
          <p:cNvSpPr/>
          <p:nvPr/>
        </p:nvSpPr>
        <p:spPr bwMode="auto">
          <a:xfrm>
            <a:off x="69463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5" name="Rectangle 134"/>
          <p:cNvSpPr/>
          <p:nvPr/>
        </p:nvSpPr>
        <p:spPr bwMode="auto">
          <a:xfrm>
            <a:off x="79369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6" name="Text Box 10"/>
          <p:cNvSpPr txBox="1">
            <a:spLocks noChangeArrowheads="1"/>
          </p:cNvSpPr>
          <p:nvPr/>
        </p:nvSpPr>
        <p:spPr bwMode="auto">
          <a:xfrm>
            <a:off x="304800" y="54988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689225" algn="r"/>
                <a:tab pos="4121150" algn="r"/>
                <a:tab pos="5432425" algn="r"/>
                <a:tab pos="6454775" algn="r"/>
                <a:tab pos="7369175" algn="r"/>
                <a:tab pos="8339138" algn="r"/>
              </a:tabLst>
            </a:pPr>
            <a:r>
              <a:rPr lang="en-US" altLang="en-US" sz="1600" b="1" dirty="0" smtClean="0">
                <a:latin typeface="Liberation Sans" panose="020B0604020202020204" pitchFamily="34" charset="0"/>
              </a:rPr>
              <a:t>	</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$31,150	$7,000	$7,000	$25,000	$8,000	$850	$1,000</a:t>
            </a:r>
            <a:endParaRPr lang="en-US" altLang="en-US" sz="1600" b="1" dirty="0">
              <a:latin typeface="Liberation Sans" panose="020B0604020202020204" pitchFamily="34" charset="0"/>
            </a:endParaRPr>
          </a:p>
        </p:txBody>
      </p:sp>
      <p:pic>
        <p:nvPicPr>
          <p:cNvPr id="180"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3472" y="571501"/>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184" name="TextBox 183"/>
          <p:cNvSpPr txBox="1"/>
          <p:nvPr/>
        </p:nvSpPr>
        <p:spPr>
          <a:xfrm>
            <a:off x="47244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185" name="TextBox 184"/>
          <p:cNvSpPr txBox="1"/>
          <p:nvPr/>
        </p:nvSpPr>
        <p:spPr>
          <a:xfrm>
            <a:off x="59436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186" name="TextBox 185"/>
          <p:cNvSpPr txBox="1"/>
          <p:nvPr/>
        </p:nvSpPr>
        <p:spPr>
          <a:xfrm>
            <a:off x="1905000" y="5334000"/>
            <a:ext cx="152400" cy="523220"/>
          </a:xfrm>
          <a:prstGeom prst="rect">
            <a:avLst/>
          </a:prstGeom>
          <a:noFill/>
          <a:ln>
            <a:noFill/>
          </a:ln>
        </p:spPr>
        <p:txBody>
          <a:bodyPr wrap="square" lIns="0" tIns="91440" rIns="0" rtlCol="0" anchor="ctr" anchorCtr="0">
            <a:noAutofit/>
          </a:bodyPr>
          <a:lstStyle>
            <a:defPPr>
              <a:defRPr lang="en-US"/>
            </a:defPPr>
            <a:lvl1pPr>
              <a:defRPr sz="1400" b="1">
                <a:latin typeface="Liberation Sans" panose="020B0604020202020204" pitchFamily="34" charset="0"/>
              </a:defRPr>
            </a:lvl1pPr>
          </a:lstStyle>
          <a:p>
            <a:r>
              <a:rPr lang="en-US" sz="1600" dirty="0" smtClean="0"/>
              <a:t>+</a:t>
            </a:r>
            <a:endParaRPr lang="en-US" sz="1600" dirty="0"/>
          </a:p>
        </p:txBody>
      </p:sp>
      <p:sp>
        <p:nvSpPr>
          <p:cNvPr id="187" name="TextBox 186"/>
          <p:cNvSpPr txBox="1"/>
          <p:nvPr/>
        </p:nvSpPr>
        <p:spPr>
          <a:xfrm>
            <a:off x="33528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188" name="TextBox 187"/>
          <p:cNvSpPr txBox="1"/>
          <p:nvPr/>
        </p:nvSpPr>
        <p:spPr>
          <a:xfrm>
            <a:off x="69342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smtClean="0"/>
              <a:t>-</a:t>
            </a:r>
            <a:endParaRPr lang="en-US" dirty="0"/>
          </a:p>
        </p:txBody>
      </p:sp>
      <p:sp>
        <p:nvSpPr>
          <p:cNvPr id="189" name="TextBox 188"/>
          <p:cNvSpPr txBox="1"/>
          <p:nvPr/>
        </p:nvSpPr>
        <p:spPr>
          <a:xfrm>
            <a:off x="79248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smtClean="0"/>
              <a:t>-</a:t>
            </a:r>
            <a:endParaRPr lang="en-US" dirty="0"/>
          </a:p>
        </p:txBody>
      </p:sp>
      <p:sp>
        <p:nvSpPr>
          <p:cNvPr id="190" name="Left Brace 189"/>
          <p:cNvSpPr/>
          <p:nvPr/>
        </p:nvSpPr>
        <p:spPr bwMode="auto">
          <a:xfrm rot="16200000">
            <a:off x="6036516" y="3412283"/>
            <a:ext cx="182975" cy="5398009"/>
          </a:xfrm>
          <a:prstGeom prst="leftBrace">
            <a:avLst>
              <a:gd name="adj1" fmla="val 8333"/>
              <a:gd name="adj2" fmla="val 50482"/>
            </a:avLst>
          </a:prstGeom>
          <a:noFill/>
          <a:ln w="28575" cap="sq" cmpd="sng" algn="ctr">
            <a:solidFill>
              <a:schemeClr val="accent6">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91" name="Left Brace 190"/>
          <p:cNvSpPr/>
          <p:nvPr/>
        </p:nvSpPr>
        <p:spPr bwMode="auto">
          <a:xfrm rot="16200000">
            <a:off x="2093168" y="4905042"/>
            <a:ext cx="182974" cy="2412494"/>
          </a:xfrm>
          <a:prstGeom prst="leftBrace">
            <a:avLst>
              <a:gd name="adj1" fmla="val 8333"/>
              <a:gd name="adj2" fmla="val 50482"/>
            </a:avLst>
          </a:prstGeom>
          <a:noFill/>
          <a:ln w="28575" cap="sq" cmpd="sng" algn="ctr">
            <a:solidFill>
              <a:schemeClr val="accent6">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92" name="Text Box 10"/>
          <p:cNvSpPr txBox="1">
            <a:spLocks noChangeArrowheads="1"/>
          </p:cNvSpPr>
          <p:nvPr/>
        </p:nvSpPr>
        <p:spPr bwMode="auto">
          <a:xfrm>
            <a:off x="1524000" y="6248400"/>
            <a:ext cx="1295400" cy="338554"/>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lgn="ctr">
              <a:spcBef>
                <a:spcPct val="50000"/>
              </a:spcBef>
              <a:tabLst>
                <a:tab pos="5035550" algn="r"/>
              </a:tabLst>
            </a:pPr>
            <a:r>
              <a:rPr lang="en-US" altLang="en-US" sz="1600" b="1" dirty="0" smtClean="0">
                <a:solidFill>
                  <a:schemeClr val="accent6">
                    <a:lumMod val="50000"/>
                  </a:schemeClr>
                </a:solidFill>
                <a:latin typeface="Liberation Sans" panose="020B0604020202020204" pitchFamily="34" charset="0"/>
              </a:rPr>
              <a:t>$18,050</a:t>
            </a:r>
            <a:endParaRPr lang="en-US" altLang="en-US" sz="1600" b="1" dirty="0">
              <a:solidFill>
                <a:schemeClr val="accent6">
                  <a:lumMod val="50000"/>
                </a:schemeClr>
              </a:solidFill>
              <a:latin typeface="Liberation Sans" panose="020B0604020202020204" pitchFamily="34" charset="0"/>
            </a:endParaRPr>
          </a:p>
        </p:txBody>
      </p:sp>
      <p:sp>
        <p:nvSpPr>
          <p:cNvPr id="193" name="Text Box 10"/>
          <p:cNvSpPr txBox="1">
            <a:spLocks noChangeArrowheads="1"/>
          </p:cNvSpPr>
          <p:nvPr/>
        </p:nvSpPr>
        <p:spPr bwMode="auto">
          <a:xfrm>
            <a:off x="5486400" y="6248400"/>
            <a:ext cx="1371600" cy="338554"/>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lgn="ctr">
              <a:spcBef>
                <a:spcPct val="50000"/>
              </a:spcBef>
              <a:tabLst>
                <a:tab pos="5035550" algn="r"/>
              </a:tabLst>
            </a:pPr>
            <a:r>
              <a:rPr lang="en-US" altLang="en-US" sz="1600" b="1" dirty="0" smtClean="0">
                <a:solidFill>
                  <a:schemeClr val="accent6">
                    <a:lumMod val="50000"/>
                  </a:schemeClr>
                </a:solidFill>
                <a:latin typeface="Liberation Sans" panose="020B0604020202020204" pitchFamily="34" charset="0"/>
              </a:rPr>
              <a:t>$18,050</a:t>
            </a:r>
            <a:endParaRPr lang="en-US" altLang="en-US" sz="1600" b="1" dirty="0">
              <a:solidFill>
                <a:schemeClr val="accent6">
                  <a:lumMod val="50000"/>
                </a:schemeClr>
              </a:solidFill>
              <a:latin typeface="Liberation Sans" panose="020B0604020202020204" pitchFamily="34" charset="0"/>
            </a:endParaRPr>
          </a:p>
        </p:txBody>
      </p:sp>
      <p:sp>
        <p:nvSpPr>
          <p:cNvPr id="183" name="Rectangle 182"/>
          <p:cNvSpPr/>
          <p:nvPr/>
        </p:nvSpPr>
        <p:spPr bwMode="auto">
          <a:xfrm>
            <a:off x="381000" y="3657600"/>
            <a:ext cx="8610600" cy="2760077"/>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94" name="Rectangle 193"/>
          <p:cNvSpPr/>
          <p:nvPr/>
        </p:nvSpPr>
        <p:spPr bwMode="auto">
          <a:xfrm>
            <a:off x="1371600" y="6111287"/>
            <a:ext cx="7455408" cy="45879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72"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4 </a:t>
            </a:r>
            <a:endParaRPr lang="en-US" altLang="en-US" sz="1600" i="1" dirty="0">
              <a:latin typeface="Liberation Sans" panose="020B0604020202020204" pitchFamily="34" charset="0"/>
            </a:endParaRPr>
          </a:p>
        </p:txBody>
      </p:sp>
      <p:sp>
        <p:nvSpPr>
          <p:cNvPr id="73" name="TextBox 72"/>
          <p:cNvSpPr txBox="1"/>
          <p:nvPr/>
        </p:nvSpPr>
        <p:spPr>
          <a:xfrm>
            <a:off x="6019800" y="2590800"/>
            <a:ext cx="11430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a:t>O</a:t>
            </a:r>
            <a:r>
              <a:rPr lang="en-US" dirty="0" smtClean="0"/>
              <a:t>wner's Drawings</a:t>
            </a:r>
            <a:endParaRPr lang="en-US" dirty="0"/>
          </a:p>
        </p:txBody>
      </p:sp>
      <p:sp>
        <p:nvSpPr>
          <p:cNvPr id="74" name="TextBox 73"/>
          <p:cNvSpPr txBox="1"/>
          <p:nvPr/>
        </p:nvSpPr>
        <p:spPr>
          <a:xfrm>
            <a:off x="7162800" y="2590800"/>
            <a:ext cx="8382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smtClean="0"/>
              <a:t>Rev.</a:t>
            </a:r>
            <a:endParaRPr lang="en-US" dirty="0"/>
          </a:p>
        </p:txBody>
      </p:sp>
      <p:sp>
        <p:nvSpPr>
          <p:cNvPr id="75" name="TextBox 74"/>
          <p:cNvSpPr txBox="1"/>
          <p:nvPr/>
        </p:nvSpPr>
        <p:spPr>
          <a:xfrm>
            <a:off x="8001000" y="2590800"/>
            <a:ext cx="8382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smtClean="0"/>
              <a:t>Exp.</a:t>
            </a:r>
            <a:endParaRPr lang="en-US" dirty="0"/>
          </a:p>
        </p:txBody>
      </p:sp>
      <p:sp>
        <p:nvSpPr>
          <p:cNvPr id="76" name="TextBox 75"/>
          <p:cNvSpPr txBox="1"/>
          <p:nvPr/>
        </p:nvSpPr>
        <p:spPr>
          <a:xfrm>
            <a:off x="70866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77" name="TextBox 76"/>
          <p:cNvSpPr txBox="1"/>
          <p:nvPr/>
        </p:nvSpPr>
        <p:spPr>
          <a:xfrm>
            <a:off x="79248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smtClean="0"/>
              <a:t>-</a:t>
            </a:r>
            <a:endParaRPr lang="en-US" dirty="0"/>
          </a:p>
        </p:txBody>
      </p:sp>
      <p:sp>
        <p:nvSpPr>
          <p:cNvPr id="78" name="TextBox 77"/>
          <p:cNvSpPr txBox="1"/>
          <p:nvPr/>
        </p:nvSpPr>
        <p:spPr>
          <a:xfrm>
            <a:off x="0" y="428624"/>
            <a:ext cx="3276600" cy="691039"/>
          </a:xfrm>
          <a:prstGeom prst="rect">
            <a:avLst/>
          </a:prstGeom>
          <a:solidFill>
            <a:schemeClr val="bg1">
              <a:lumMod val="85000"/>
            </a:schemeClr>
          </a:solidFill>
        </p:spPr>
        <p:txBody>
          <a:bodyPr wrap="square" lIns="0" tIns="0" rtlCol="0">
            <a:noAutofit/>
          </a:bodyPr>
          <a:lstStyle/>
          <a:p>
            <a:pPr marL="519113" algn="l"/>
            <a:r>
              <a:rPr lang="en-US" sz="4200" b="1" dirty="0" smtClean="0">
                <a:solidFill>
                  <a:srgbClr val="FF9900"/>
                </a:solidFill>
                <a:effectLst>
                  <a:outerShdw blurRad="38100" dist="38100" dir="2700000" algn="tl">
                    <a:srgbClr val="000000">
                      <a:alpha val="43137"/>
                    </a:srgbClr>
                  </a:outerShdw>
                </a:effectLst>
                <a:latin typeface="Liberation Sans" panose="020B0604020202020204" pitchFamily="34" charset="0"/>
              </a:rPr>
              <a:t>DO IT!</a:t>
            </a:r>
            <a:endPar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endParaRPr>
          </a:p>
        </p:txBody>
      </p:sp>
      <p:sp>
        <p:nvSpPr>
          <p:cNvPr id="79" name="Oval 78"/>
          <p:cNvSpPr/>
          <p:nvPr/>
        </p:nvSpPr>
        <p:spPr bwMode="auto">
          <a:xfrm>
            <a:off x="2286000" y="428626"/>
            <a:ext cx="762000" cy="691038"/>
          </a:xfrm>
          <a:prstGeom prst="ellipse">
            <a:avLst/>
          </a:prstGeom>
          <a:solidFill>
            <a:schemeClr val="accent3"/>
          </a:solidFill>
          <a:ln w="12700" cap="sq" cmpd="sng" algn="ctr">
            <a:solidFill>
              <a:schemeClr val="bg1">
                <a:lumMod val="50000"/>
              </a:schemeClr>
            </a:solidFill>
            <a:prstDash val="sysDash"/>
            <a:round/>
            <a:headEnd type="none" w="sm" len="sm"/>
            <a:tailEnd type="none" w="sm" len="sm"/>
          </a:ln>
          <a:effectLst/>
        </p:spPr>
        <p:txBody>
          <a:bodyPr vert="horz" wrap="square" lIns="91440" tIns="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9900"/>
                </a:solidFill>
                <a:effectLst>
                  <a:outerShdw blurRad="38100" dist="38100" dir="2700000" algn="tl">
                    <a:srgbClr val="000000">
                      <a:alpha val="43137"/>
                    </a:srgbClr>
                  </a:outerShdw>
                </a:effectLst>
                <a:latin typeface="Liberation Sans" panose="020B0604020202020204" pitchFamily="34" charset="0"/>
              </a:rPr>
              <a:t>4</a:t>
            </a:r>
          </a:p>
        </p:txBody>
      </p:sp>
      <p:sp>
        <p:nvSpPr>
          <p:cNvPr id="80" name="TextBox 79"/>
          <p:cNvSpPr txBox="1"/>
          <p:nvPr/>
        </p:nvSpPr>
        <p:spPr>
          <a:xfrm>
            <a:off x="3276600" y="501929"/>
            <a:ext cx="5867400" cy="566928"/>
          </a:xfrm>
          <a:prstGeom prst="rect">
            <a:avLst/>
          </a:prstGeom>
          <a:solidFill>
            <a:srgbClr val="0027A4"/>
          </a:solidFill>
        </p:spPr>
        <p:txBody>
          <a:bodyPr wrap="square" lIns="86493" tIns="43247" rIns="86493" bIns="43247" rtlCol="0">
            <a:noAutofit/>
          </a:bodyPr>
          <a:lstStyle/>
          <a:p>
            <a:pPr marL="111120" algn="l"/>
            <a:r>
              <a:rPr lang="en-US" sz="2800" b="1" dirty="0" smtClean="0">
                <a:solidFill>
                  <a:schemeClr val="bg1"/>
                </a:solidFill>
                <a:latin typeface="Liberation Sans" panose="020B0604020202020204" pitchFamily="34" charset="0"/>
              </a:rPr>
              <a:t>Tabular Analysis</a:t>
            </a:r>
            <a:endParaRPr lang="en-US" sz="2800" b="1" dirty="0">
              <a:solidFill>
                <a:schemeClr val="bg1"/>
              </a:solidFill>
              <a:latin typeface="Liberation Sans" panose="020B0604020202020204" pitchFamily="34" charset="0"/>
            </a:endParaRPr>
          </a:p>
        </p:txBody>
      </p:sp>
    </p:spTree>
    <p:extLst>
      <p:ext uri="{BB962C8B-B14F-4D97-AF65-F5344CB8AC3E}">
        <p14:creationId xmlns:p14="http://schemas.microsoft.com/office/powerpoint/2010/main" val="30663786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6" name="Straight Connector 95"/>
          <p:cNvCxnSpPr/>
          <p:nvPr/>
        </p:nvCxnSpPr>
        <p:spPr bwMode="auto">
          <a:xfrm>
            <a:off x="990600" y="54102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10" name="Text Box 10"/>
          <p:cNvSpPr txBox="1">
            <a:spLocks noChangeArrowheads="1"/>
          </p:cNvSpPr>
          <p:nvPr/>
        </p:nvSpPr>
        <p:spPr bwMode="auto">
          <a:xfrm>
            <a:off x="304800" y="32128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432425" algn="r"/>
                <a:tab pos="6454775" algn="r"/>
                <a:tab pos="7315200" algn="r"/>
                <a:tab pos="8339138" algn="r"/>
              </a:tabLst>
            </a:pPr>
            <a:r>
              <a:rPr lang="en-US" altLang="en-US" sz="1600" b="1" dirty="0" smtClean="0">
                <a:latin typeface="Liberation Sans" panose="020B0604020202020204" pitchFamily="34" charset="0"/>
              </a:rPr>
              <a:t>	1.</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a:t>
            </a:r>
            <a:r>
              <a:rPr lang="en-US" altLang="en-US" sz="1600" b="1" dirty="0">
                <a:latin typeface="Liberation Sans" panose="020B0604020202020204" pitchFamily="34" charset="0"/>
              </a:rPr>
              <a:t>2</a:t>
            </a:r>
            <a:r>
              <a:rPr lang="en-US" altLang="en-US" sz="1600" b="1" dirty="0" smtClean="0">
                <a:latin typeface="Liberation Sans" panose="020B0604020202020204" pitchFamily="34" charset="0"/>
              </a:rPr>
              <a:t>5,000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+25,000</a:t>
            </a:r>
            <a:endParaRPr lang="en-US" altLang="en-US" sz="1600" b="1" dirty="0">
              <a:latin typeface="Liberation Sans" panose="020B0604020202020204" pitchFamily="34" charset="0"/>
            </a:endParaRPr>
          </a:p>
        </p:txBody>
      </p:sp>
      <p:sp>
        <p:nvSpPr>
          <p:cNvPr id="24" name="TextBox 23"/>
          <p:cNvSpPr txBox="1"/>
          <p:nvPr/>
        </p:nvSpPr>
        <p:spPr>
          <a:xfrm>
            <a:off x="76200" y="2590800"/>
            <a:ext cx="9144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600" dirty="0"/>
              <a:t>Trans-</a:t>
            </a:r>
          </a:p>
          <a:p>
            <a:r>
              <a:rPr lang="en-US" sz="1600" dirty="0"/>
              <a:t>action</a:t>
            </a:r>
          </a:p>
        </p:txBody>
      </p:sp>
      <p:sp>
        <p:nvSpPr>
          <p:cNvPr id="26" name="TextBox 25"/>
          <p:cNvSpPr txBox="1"/>
          <p:nvPr/>
        </p:nvSpPr>
        <p:spPr>
          <a:xfrm>
            <a:off x="914400" y="2590800"/>
            <a:ext cx="9144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600" dirty="0" smtClean="0"/>
              <a:t>Cash   </a:t>
            </a:r>
            <a:endParaRPr lang="en-US" sz="1600" dirty="0"/>
          </a:p>
        </p:txBody>
      </p:sp>
      <p:sp>
        <p:nvSpPr>
          <p:cNvPr id="29" name="TextBox 28"/>
          <p:cNvSpPr txBox="1"/>
          <p:nvPr/>
        </p:nvSpPr>
        <p:spPr>
          <a:xfrm>
            <a:off x="1981200" y="2590800"/>
            <a:ext cx="13716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a:t>Equipment</a:t>
            </a:r>
          </a:p>
        </p:txBody>
      </p:sp>
      <p:sp>
        <p:nvSpPr>
          <p:cNvPr id="30" name="TextBox 29"/>
          <p:cNvSpPr txBox="1"/>
          <p:nvPr/>
        </p:nvSpPr>
        <p:spPr>
          <a:xfrm>
            <a:off x="3505200" y="2590800"/>
            <a:ext cx="13716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a:t>Accounts</a:t>
            </a:r>
          </a:p>
          <a:p>
            <a:r>
              <a:rPr lang="en-US" dirty="0"/>
              <a:t>Payable</a:t>
            </a:r>
          </a:p>
        </p:txBody>
      </p:sp>
      <p:cxnSp>
        <p:nvCxnSpPr>
          <p:cNvPr id="11" name="Straight Connector 10"/>
          <p:cNvCxnSpPr/>
          <p:nvPr/>
        </p:nvCxnSpPr>
        <p:spPr bwMode="auto">
          <a:xfrm>
            <a:off x="978408" y="31242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 name="Rectangle 11"/>
          <p:cNvSpPr/>
          <p:nvPr/>
        </p:nvSpPr>
        <p:spPr bwMode="auto">
          <a:xfrm>
            <a:off x="19050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8" name="Rectangle 47"/>
          <p:cNvSpPr/>
          <p:nvPr/>
        </p:nvSpPr>
        <p:spPr bwMode="auto">
          <a:xfrm>
            <a:off x="33528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9" name="Rectangle 48"/>
          <p:cNvSpPr/>
          <p:nvPr/>
        </p:nvSpPr>
        <p:spPr bwMode="auto">
          <a:xfrm>
            <a:off x="48006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0" name="Rectangle 49"/>
          <p:cNvSpPr/>
          <p:nvPr/>
        </p:nvSpPr>
        <p:spPr bwMode="auto">
          <a:xfrm>
            <a:off x="59436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4" name="TextBox 53"/>
          <p:cNvSpPr txBox="1"/>
          <p:nvPr/>
        </p:nvSpPr>
        <p:spPr>
          <a:xfrm>
            <a:off x="914399" y="2286000"/>
            <a:ext cx="7924801" cy="26161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pPr algn="l">
              <a:tabLst>
                <a:tab pos="1146175" algn="ctr"/>
                <a:tab pos="3084513" algn="ctr"/>
                <a:tab pos="5773738" algn="ctr"/>
              </a:tabLst>
            </a:pPr>
            <a:r>
              <a:rPr lang="en-US" sz="1600" dirty="0" smtClean="0"/>
              <a:t>	Assets	=    Liabilities +	Owner's Equity</a:t>
            </a:r>
            <a:endParaRPr lang="en-US" sz="1600" dirty="0"/>
          </a:p>
        </p:txBody>
      </p:sp>
      <p:cxnSp>
        <p:nvCxnSpPr>
          <p:cNvPr id="55" name="Straight Connector 54"/>
          <p:cNvCxnSpPr/>
          <p:nvPr/>
        </p:nvCxnSpPr>
        <p:spPr bwMode="auto">
          <a:xfrm>
            <a:off x="914400" y="25908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56" name="TextBox 55"/>
          <p:cNvSpPr txBox="1"/>
          <p:nvPr/>
        </p:nvSpPr>
        <p:spPr>
          <a:xfrm>
            <a:off x="47244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57" name="TextBox 56"/>
          <p:cNvSpPr txBox="1"/>
          <p:nvPr/>
        </p:nvSpPr>
        <p:spPr>
          <a:xfrm>
            <a:off x="58674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60" name="TextBox 59"/>
          <p:cNvSpPr txBox="1"/>
          <p:nvPr/>
        </p:nvSpPr>
        <p:spPr>
          <a:xfrm>
            <a:off x="1828800" y="25908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600" dirty="0" smtClean="0"/>
              <a:t>+</a:t>
            </a:r>
            <a:endParaRPr lang="en-US" sz="1600" dirty="0"/>
          </a:p>
        </p:txBody>
      </p:sp>
      <p:sp>
        <p:nvSpPr>
          <p:cNvPr id="61" name="TextBox 60"/>
          <p:cNvSpPr txBox="1"/>
          <p:nvPr/>
        </p:nvSpPr>
        <p:spPr>
          <a:xfrm>
            <a:off x="33528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cxnSp>
        <p:nvCxnSpPr>
          <p:cNvPr id="104" name="Straight Connector 103"/>
          <p:cNvCxnSpPr/>
          <p:nvPr/>
        </p:nvCxnSpPr>
        <p:spPr bwMode="auto">
          <a:xfrm>
            <a:off x="990600" y="3581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87" name="Text Box 2"/>
          <p:cNvSpPr txBox="1">
            <a:spLocks noChangeArrowheads="1"/>
          </p:cNvSpPr>
          <p:nvPr/>
        </p:nvSpPr>
        <p:spPr bwMode="auto">
          <a:xfrm>
            <a:off x="533400" y="1371600"/>
            <a:ext cx="8392886" cy="43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defPPr>
              <a:defRPr lang="en-US"/>
            </a:defPPr>
            <a:lvl1pPr marL="457200" indent="-457200" algn="l">
              <a:lnSpc>
                <a:spcPct val="125000"/>
              </a:lnSpc>
              <a:spcBef>
                <a:spcPts val="900"/>
              </a:spcBef>
              <a:buClrTx/>
              <a:buSzTx/>
              <a:buFontTx/>
              <a:buAutoNum type="arabicPeriod"/>
              <a:defRPr sz="2000" b="1">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341313" indent="-341313">
              <a:buFont typeface="+mj-lt"/>
              <a:buAutoNum type="arabicPeriod" startAt="2"/>
            </a:pPr>
            <a:r>
              <a:rPr lang="en-US" dirty="0"/>
              <a:t>The company purchased $7,000 of </a:t>
            </a:r>
            <a:r>
              <a:rPr lang="en-US" dirty="0" smtClean="0"/>
              <a:t>office </a:t>
            </a:r>
            <a:r>
              <a:rPr lang="en-US" dirty="0"/>
              <a:t>equipment on credit.</a:t>
            </a:r>
          </a:p>
        </p:txBody>
      </p:sp>
      <p:sp>
        <p:nvSpPr>
          <p:cNvPr id="88" name="Text Box 10"/>
          <p:cNvSpPr txBox="1">
            <a:spLocks noChangeArrowheads="1"/>
          </p:cNvSpPr>
          <p:nvPr/>
        </p:nvSpPr>
        <p:spPr bwMode="auto">
          <a:xfrm>
            <a:off x="304800" y="36700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689225" algn="r"/>
                <a:tab pos="4121150" algn="r"/>
                <a:tab pos="5376863" algn="r"/>
                <a:tab pos="6454775" algn="r"/>
                <a:tab pos="7315200" algn="r"/>
                <a:tab pos="8339138" algn="r"/>
              </a:tabLst>
            </a:pPr>
            <a:r>
              <a:rPr lang="en-US" altLang="en-US" sz="1600" b="1" dirty="0" smtClean="0">
                <a:latin typeface="Liberation Sans" panose="020B0604020202020204" pitchFamily="34" charset="0"/>
              </a:rPr>
              <a:t>	2.</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+7,000	+7,000</a:t>
            </a:r>
            <a:endParaRPr lang="en-US" altLang="en-US" sz="1600" b="1" dirty="0">
              <a:latin typeface="Liberation Sans" panose="020B0604020202020204" pitchFamily="34" charset="0"/>
            </a:endParaRPr>
          </a:p>
        </p:txBody>
      </p:sp>
      <p:cxnSp>
        <p:nvCxnSpPr>
          <p:cNvPr id="89" name="Straight Connector 88"/>
          <p:cNvCxnSpPr/>
          <p:nvPr/>
        </p:nvCxnSpPr>
        <p:spPr bwMode="auto">
          <a:xfrm>
            <a:off x="990600" y="40386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90" name="Text Box 10"/>
          <p:cNvSpPr txBox="1">
            <a:spLocks noChangeArrowheads="1"/>
          </p:cNvSpPr>
          <p:nvPr/>
        </p:nvSpPr>
        <p:spPr bwMode="auto">
          <a:xfrm>
            <a:off x="304800" y="41272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376863" algn="r"/>
                <a:tab pos="6454775" algn="r"/>
                <a:tab pos="7315200" algn="r"/>
                <a:tab pos="8339138" algn="r"/>
              </a:tabLst>
            </a:pPr>
            <a:r>
              <a:rPr lang="en-US" altLang="en-US" sz="1600" b="1" dirty="0" smtClean="0">
                <a:latin typeface="Liberation Sans" panose="020B0604020202020204" pitchFamily="34" charset="0"/>
              </a:rPr>
              <a:t>	3.</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+8,000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+8,000</a:t>
            </a:r>
            <a:endParaRPr lang="en-US" altLang="en-US" sz="1600" b="1" dirty="0">
              <a:latin typeface="Liberation Sans" panose="020B0604020202020204" pitchFamily="34" charset="0"/>
            </a:endParaRPr>
          </a:p>
        </p:txBody>
      </p:sp>
      <p:cxnSp>
        <p:nvCxnSpPr>
          <p:cNvPr id="91" name="Straight Connector 90"/>
          <p:cNvCxnSpPr/>
          <p:nvPr/>
        </p:nvCxnSpPr>
        <p:spPr bwMode="auto">
          <a:xfrm>
            <a:off x="990600" y="44958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92" name="Text Box 10"/>
          <p:cNvSpPr txBox="1">
            <a:spLocks noChangeArrowheads="1"/>
          </p:cNvSpPr>
          <p:nvPr/>
        </p:nvSpPr>
        <p:spPr bwMode="auto">
          <a:xfrm>
            <a:off x="304800" y="45844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376863" algn="r"/>
                <a:tab pos="6454775" algn="r"/>
                <a:tab pos="7369175" algn="r"/>
                <a:tab pos="8339138" algn="r"/>
              </a:tabLst>
            </a:pPr>
            <a:r>
              <a:rPr lang="en-US" altLang="en-US" sz="1600" b="1" dirty="0" smtClean="0">
                <a:latin typeface="Liberation Sans" panose="020B0604020202020204" pitchFamily="34" charset="0"/>
              </a:rPr>
              <a:t>	4.</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-850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-850</a:t>
            </a:r>
            <a:endParaRPr lang="en-US" altLang="en-US" sz="1600" b="1" dirty="0">
              <a:latin typeface="Liberation Sans" panose="020B0604020202020204" pitchFamily="34" charset="0"/>
            </a:endParaRPr>
          </a:p>
        </p:txBody>
      </p:sp>
      <p:cxnSp>
        <p:nvCxnSpPr>
          <p:cNvPr id="93" name="Straight Connector 92"/>
          <p:cNvCxnSpPr/>
          <p:nvPr/>
        </p:nvCxnSpPr>
        <p:spPr bwMode="auto">
          <a:xfrm>
            <a:off x="990600" y="49530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94" name="Text Box 10"/>
          <p:cNvSpPr txBox="1">
            <a:spLocks noChangeArrowheads="1"/>
          </p:cNvSpPr>
          <p:nvPr/>
        </p:nvSpPr>
        <p:spPr bwMode="auto">
          <a:xfrm>
            <a:off x="304800" y="50416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376863" algn="r"/>
                <a:tab pos="6454775" algn="r"/>
                <a:tab pos="7315200" algn="r"/>
                <a:tab pos="8339138" algn="r"/>
              </a:tabLst>
            </a:pPr>
            <a:r>
              <a:rPr lang="en-US" altLang="en-US" sz="1600" b="1" dirty="0" smtClean="0">
                <a:latin typeface="Liberation Sans" panose="020B0604020202020204" pitchFamily="34" charset="0"/>
              </a:rPr>
              <a:t>	5.</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-1,000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-1,000</a:t>
            </a:r>
            <a:endParaRPr lang="en-US" altLang="en-US" sz="1600" b="1" dirty="0">
              <a:latin typeface="Liberation Sans" panose="020B0604020202020204" pitchFamily="34" charset="0"/>
            </a:endParaRPr>
          </a:p>
        </p:txBody>
      </p:sp>
      <p:sp>
        <p:nvSpPr>
          <p:cNvPr id="97" name="Rectangle 96"/>
          <p:cNvSpPr/>
          <p:nvPr/>
        </p:nvSpPr>
        <p:spPr bwMode="auto">
          <a:xfrm>
            <a:off x="19171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98" name="Rectangle 97"/>
          <p:cNvSpPr/>
          <p:nvPr/>
        </p:nvSpPr>
        <p:spPr bwMode="auto">
          <a:xfrm>
            <a:off x="33649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99" name="Rectangle 98"/>
          <p:cNvSpPr/>
          <p:nvPr/>
        </p:nvSpPr>
        <p:spPr bwMode="auto">
          <a:xfrm>
            <a:off x="48127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0" name="Rectangle 99"/>
          <p:cNvSpPr/>
          <p:nvPr/>
        </p:nvSpPr>
        <p:spPr bwMode="auto">
          <a:xfrm>
            <a:off x="59557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1" name="Rectangle 100"/>
          <p:cNvSpPr/>
          <p:nvPr/>
        </p:nvSpPr>
        <p:spPr bwMode="auto">
          <a:xfrm>
            <a:off x="69463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3" name="Rectangle 102"/>
          <p:cNvSpPr/>
          <p:nvPr/>
        </p:nvSpPr>
        <p:spPr bwMode="auto">
          <a:xfrm>
            <a:off x="79369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05" name="Straight Connector 104"/>
          <p:cNvCxnSpPr/>
          <p:nvPr/>
        </p:nvCxnSpPr>
        <p:spPr bwMode="auto">
          <a:xfrm>
            <a:off x="990600" y="5867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07" name="Rectangle 106"/>
          <p:cNvSpPr/>
          <p:nvPr/>
        </p:nvSpPr>
        <p:spPr bwMode="auto">
          <a:xfrm>
            <a:off x="19171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8" name="Rectangle 107"/>
          <p:cNvSpPr/>
          <p:nvPr/>
        </p:nvSpPr>
        <p:spPr bwMode="auto">
          <a:xfrm>
            <a:off x="33649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17" name="Rectangle 116"/>
          <p:cNvSpPr/>
          <p:nvPr/>
        </p:nvSpPr>
        <p:spPr bwMode="auto">
          <a:xfrm>
            <a:off x="48127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18" name="Rectangle 117"/>
          <p:cNvSpPr/>
          <p:nvPr/>
        </p:nvSpPr>
        <p:spPr bwMode="auto">
          <a:xfrm>
            <a:off x="59557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19" name="Rectangle 118"/>
          <p:cNvSpPr/>
          <p:nvPr/>
        </p:nvSpPr>
        <p:spPr bwMode="auto">
          <a:xfrm>
            <a:off x="69463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0" name="Rectangle 119"/>
          <p:cNvSpPr/>
          <p:nvPr/>
        </p:nvSpPr>
        <p:spPr bwMode="auto">
          <a:xfrm>
            <a:off x="79369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21" name="Straight Connector 120"/>
          <p:cNvCxnSpPr/>
          <p:nvPr/>
        </p:nvCxnSpPr>
        <p:spPr bwMode="auto">
          <a:xfrm>
            <a:off x="990600" y="59436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2" name="Rectangle 121"/>
          <p:cNvSpPr/>
          <p:nvPr/>
        </p:nvSpPr>
        <p:spPr bwMode="auto">
          <a:xfrm>
            <a:off x="19171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3" name="Rectangle 122"/>
          <p:cNvSpPr/>
          <p:nvPr/>
        </p:nvSpPr>
        <p:spPr bwMode="auto">
          <a:xfrm>
            <a:off x="33649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6" name="Rectangle 125"/>
          <p:cNvSpPr/>
          <p:nvPr/>
        </p:nvSpPr>
        <p:spPr bwMode="auto">
          <a:xfrm>
            <a:off x="48127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7" name="Rectangle 126"/>
          <p:cNvSpPr/>
          <p:nvPr/>
        </p:nvSpPr>
        <p:spPr bwMode="auto">
          <a:xfrm>
            <a:off x="59557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3" name="Rectangle 132"/>
          <p:cNvSpPr/>
          <p:nvPr/>
        </p:nvSpPr>
        <p:spPr bwMode="auto">
          <a:xfrm>
            <a:off x="69463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5" name="Rectangle 134"/>
          <p:cNvSpPr/>
          <p:nvPr/>
        </p:nvSpPr>
        <p:spPr bwMode="auto">
          <a:xfrm>
            <a:off x="79369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6" name="Text Box 10"/>
          <p:cNvSpPr txBox="1">
            <a:spLocks noChangeArrowheads="1"/>
          </p:cNvSpPr>
          <p:nvPr/>
        </p:nvSpPr>
        <p:spPr bwMode="auto">
          <a:xfrm>
            <a:off x="304800" y="54988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689225" algn="r"/>
                <a:tab pos="4121150" algn="r"/>
                <a:tab pos="5432425" algn="r"/>
                <a:tab pos="6454775" algn="r"/>
                <a:tab pos="7369175" algn="r"/>
                <a:tab pos="8339138" algn="r"/>
              </a:tabLst>
            </a:pPr>
            <a:r>
              <a:rPr lang="en-US" altLang="en-US" sz="1600" b="1" dirty="0" smtClean="0">
                <a:latin typeface="Liberation Sans" panose="020B0604020202020204" pitchFamily="34" charset="0"/>
              </a:rPr>
              <a:t>	</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$31,150	$7,000	$7,000	$25,000	$8,000	$850	$1,000</a:t>
            </a:r>
            <a:endParaRPr lang="en-US" altLang="en-US" sz="1600" b="1" dirty="0">
              <a:latin typeface="Liberation Sans" panose="020B0604020202020204" pitchFamily="34" charset="0"/>
            </a:endParaRPr>
          </a:p>
        </p:txBody>
      </p:sp>
      <p:pic>
        <p:nvPicPr>
          <p:cNvPr id="180"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3472" y="571501"/>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184" name="TextBox 183"/>
          <p:cNvSpPr txBox="1"/>
          <p:nvPr/>
        </p:nvSpPr>
        <p:spPr>
          <a:xfrm>
            <a:off x="47244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185" name="TextBox 184"/>
          <p:cNvSpPr txBox="1"/>
          <p:nvPr/>
        </p:nvSpPr>
        <p:spPr>
          <a:xfrm>
            <a:off x="59436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186" name="TextBox 185"/>
          <p:cNvSpPr txBox="1"/>
          <p:nvPr/>
        </p:nvSpPr>
        <p:spPr>
          <a:xfrm>
            <a:off x="1905000" y="5334000"/>
            <a:ext cx="152400" cy="523220"/>
          </a:xfrm>
          <a:prstGeom prst="rect">
            <a:avLst/>
          </a:prstGeom>
          <a:noFill/>
          <a:ln>
            <a:noFill/>
          </a:ln>
        </p:spPr>
        <p:txBody>
          <a:bodyPr wrap="square" lIns="0" tIns="91440" rIns="0" rtlCol="0" anchor="ctr" anchorCtr="0">
            <a:noAutofit/>
          </a:bodyPr>
          <a:lstStyle>
            <a:defPPr>
              <a:defRPr lang="en-US"/>
            </a:defPPr>
            <a:lvl1pPr>
              <a:defRPr sz="1400" b="1">
                <a:latin typeface="Liberation Sans" panose="020B0604020202020204" pitchFamily="34" charset="0"/>
              </a:defRPr>
            </a:lvl1pPr>
          </a:lstStyle>
          <a:p>
            <a:r>
              <a:rPr lang="en-US" sz="1600" dirty="0" smtClean="0"/>
              <a:t>+</a:t>
            </a:r>
            <a:endParaRPr lang="en-US" sz="1600" dirty="0"/>
          </a:p>
        </p:txBody>
      </p:sp>
      <p:sp>
        <p:nvSpPr>
          <p:cNvPr id="187" name="TextBox 186"/>
          <p:cNvSpPr txBox="1"/>
          <p:nvPr/>
        </p:nvSpPr>
        <p:spPr>
          <a:xfrm>
            <a:off x="33528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188" name="TextBox 187"/>
          <p:cNvSpPr txBox="1"/>
          <p:nvPr/>
        </p:nvSpPr>
        <p:spPr>
          <a:xfrm>
            <a:off x="69342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smtClean="0"/>
              <a:t>-</a:t>
            </a:r>
            <a:endParaRPr lang="en-US" dirty="0"/>
          </a:p>
        </p:txBody>
      </p:sp>
      <p:sp>
        <p:nvSpPr>
          <p:cNvPr id="189" name="TextBox 188"/>
          <p:cNvSpPr txBox="1"/>
          <p:nvPr/>
        </p:nvSpPr>
        <p:spPr>
          <a:xfrm>
            <a:off x="79248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smtClean="0"/>
              <a:t>-</a:t>
            </a:r>
            <a:endParaRPr lang="en-US" dirty="0"/>
          </a:p>
        </p:txBody>
      </p:sp>
      <p:sp>
        <p:nvSpPr>
          <p:cNvPr id="190" name="Left Brace 189"/>
          <p:cNvSpPr/>
          <p:nvPr/>
        </p:nvSpPr>
        <p:spPr bwMode="auto">
          <a:xfrm rot="16200000">
            <a:off x="6036516" y="3412283"/>
            <a:ext cx="182975" cy="5398009"/>
          </a:xfrm>
          <a:prstGeom prst="leftBrace">
            <a:avLst>
              <a:gd name="adj1" fmla="val 8333"/>
              <a:gd name="adj2" fmla="val 50482"/>
            </a:avLst>
          </a:prstGeom>
          <a:noFill/>
          <a:ln w="28575" cap="sq" cmpd="sng" algn="ctr">
            <a:solidFill>
              <a:schemeClr val="accent6">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91" name="Left Brace 190"/>
          <p:cNvSpPr/>
          <p:nvPr/>
        </p:nvSpPr>
        <p:spPr bwMode="auto">
          <a:xfrm rot="16200000">
            <a:off x="2093168" y="4905042"/>
            <a:ext cx="182974" cy="2412494"/>
          </a:xfrm>
          <a:prstGeom prst="leftBrace">
            <a:avLst>
              <a:gd name="adj1" fmla="val 8333"/>
              <a:gd name="adj2" fmla="val 50482"/>
            </a:avLst>
          </a:prstGeom>
          <a:noFill/>
          <a:ln w="28575" cap="sq" cmpd="sng" algn="ctr">
            <a:solidFill>
              <a:schemeClr val="accent6">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92" name="Text Box 10"/>
          <p:cNvSpPr txBox="1">
            <a:spLocks noChangeArrowheads="1"/>
          </p:cNvSpPr>
          <p:nvPr/>
        </p:nvSpPr>
        <p:spPr bwMode="auto">
          <a:xfrm>
            <a:off x="1524000" y="6248400"/>
            <a:ext cx="1295400" cy="338554"/>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lgn="ctr">
              <a:spcBef>
                <a:spcPct val="50000"/>
              </a:spcBef>
              <a:tabLst>
                <a:tab pos="5035550" algn="r"/>
              </a:tabLst>
            </a:pPr>
            <a:r>
              <a:rPr lang="en-US" altLang="en-US" sz="1600" b="1" dirty="0" smtClean="0">
                <a:solidFill>
                  <a:schemeClr val="accent6">
                    <a:lumMod val="50000"/>
                  </a:schemeClr>
                </a:solidFill>
                <a:latin typeface="Liberation Sans" panose="020B0604020202020204" pitchFamily="34" charset="0"/>
              </a:rPr>
              <a:t>$18,050</a:t>
            </a:r>
            <a:endParaRPr lang="en-US" altLang="en-US" sz="1600" b="1" dirty="0">
              <a:solidFill>
                <a:schemeClr val="accent6">
                  <a:lumMod val="50000"/>
                </a:schemeClr>
              </a:solidFill>
              <a:latin typeface="Liberation Sans" panose="020B0604020202020204" pitchFamily="34" charset="0"/>
            </a:endParaRPr>
          </a:p>
        </p:txBody>
      </p:sp>
      <p:sp>
        <p:nvSpPr>
          <p:cNvPr id="193" name="Text Box 10"/>
          <p:cNvSpPr txBox="1">
            <a:spLocks noChangeArrowheads="1"/>
          </p:cNvSpPr>
          <p:nvPr/>
        </p:nvSpPr>
        <p:spPr bwMode="auto">
          <a:xfrm>
            <a:off x="5486400" y="6248400"/>
            <a:ext cx="1371600" cy="338554"/>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lgn="ctr">
              <a:spcBef>
                <a:spcPct val="50000"/>
              </a:spcBef>
              <a:tabLst>
                <a:tab pos="5035550" algn="r"/>
              </a:tabLst>
            </a:pPr>
            <a:r>
              <a:rPr lang="en-US" altLang="en-US" sz="1600" b="1" dirty="0" smtClean="0">
                <a:solidFill>
                  <a:schemeClr val="accent6">
                    <a:lumMod val="50000"/>
                  </a:schemeClr>
                </a:solidFill>
                <a:latin typeface="Liberation Sans" panose="020B0604020202020204" pitchFamily="34" charset="0"/>
              </a:rPr>
              <a:t>$18,050</a:t>
            </a:r>
            <a:endParaRPr lang="en-US" altLang="en-US" sz="1600" b="1" dirty="0">
              <a:solidFill>
                <a:schemeClr val="accent6">
                  <a:lumMod val="50000"/>
                </a:schemeClr>
              </a:solidFill>
              <a:latin typeface="Liberation Sans" panose="020B0604020202020204" pitchFamily="34" charset="0"/>
            </a:endParaRPr>
          </a:p>
        </p:txBody>
      </p:sp>
      <p:sp>
        <p:nvSpPr>
          <p:cNvPr id="183" name="Rectangle 182"/>
          <p:cNvSpPr/>
          <p:nvPr/>
        </p:nvSpPr>
        <p:spPr bwMode="auto">
          <a:xfrm>
            <a:off x="381000" y="4127212"/>
            <a:ext cx="8610600" cy="2290465"/>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94" name="Rectangle 193"/>
          <p:cNvSpPr/>
          <p:nvPr/>
        </p:nvSpPr>
        <p:spPr bwMode="auto">
          <a:xfrm>
            <a:off x="1371600" y="6111287"/>
            <a:ext cx="7455408" cy="45879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72"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4 </a:t>
            </a:r>
            <a:endParaRPr lang="en-US" altLang="en-US" sz="1600" i="1" dirty="0">
              <a:latin typeface="Liberation Sans" panose="020B0604020202020204" pitchFamily="34" charset="0"/>
            </a:endParaRPr>
          </a:p>
        </p:txBody>
      </p:sp>
      <p:sp>
        <p:nvSpPr>
          <p:cNvPr id="73" name="Rectangle 72"/>
          <p:cNvSpPr/>
          <p:nvPr/>
        </p:nvSpPr>
        <p:spPr bwMode="auto">
          <a:xfrm>
            <a:off x="71628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74" name="Rectangle 73"/>
          <p:cNvSpPr/>
          <p:nvPr/>
        </p:nvSpPr>
        <p:spPr bwMode="auto">
          <a:xfrm>
            <a:off x="80010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75" name="TextBox 74"/>
          <p:cNvSpPr txBox="1"/>
          <p:nvPr/>
        </p:nvSpPr>
        <p:spPr>
          <a:xfrm>
            <a:off x="6019800" y="2590800"/>
            <a:ext cx="11430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a:t>O</a:t>
            </a:r>
            <a:r>
              <a:rPr lang="en-US" dirty="0" smtClean="0"/>
              <a:t>wner's Drawings</a:t>
            </a:r>
            <a:endParaRPr lang="en-US" dirty="0"/>
          </a:p>
        </p:txBody>
      </p:sp>
      <p:sp>
        <p:nvSpPr>
          <p:cNvPr id="76" name="TextBox 75"/>
          <p:cNvSpPr txBox="1"/>
          <p:nvPr/>
        </p:nvSpPr>
        <p:spPr>
          <a:xfrm>
            <a:off x="7162800" y="2590800"/>
            <a:ext cx="8382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smtClean="0"/>
              <a:t>Rev.</a:t>
            </a:r>
            <a:endParaRPr lang="en-US" dirty="0"/>
          </a:p>
        </p:txBody>
      </p:sp>
      <p:sp>
        <p:nvSpPr>
          <p:cNvPr id="77" name="TextBox 76"/>
          <p:cNvSpPr txBox="1"/>
          <p:nvPr/>
        </p:nvSpPr>
        <p:spPr>
          <a:xfrm>
            <a:off x="8001000" y="2590800"/>
            <a:ext cx="8382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smtClean="0"/>
              <a:t>Exp.</a:t>
            </a:r>
            <a:endParaRPr lang="en-US" dirty="0"/>
          </a:p>
        </p:txBody>
      </p:sp>
      <p:sp>
        <p:nvSpPr>
          <p:cNvPr id="78" name="TextBox 77"/>
          <p:cNvSpPr txBox="1"/>
          <p:nvPr/>
        </p:nvSpPr>
        <p:spPr>
          <a:xfrm>
            <a:off x="70866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79" name="TextBox 78"/>
          <p:cNvSpPr txBox="1"/>
          <p:nvPr/>
        </p:nvSpPr>
        <p:spPr>
          <a:xfrm>
            <a:off x="79248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smtClean="0"/>
              <a:t>-</a:t>
            </a:r>
            <a:endParaRPr lang="en-US" dirty="0"/>
          </a:p>
        </p:txBody>
      </p:sp>
      <p:sp>
        <p:nvSpPr>
          <p:cNvPr id="80" name="TextBox 79"/>
          <p:cNvSpPr txBox="1"/>
          <p:nvPr/>
        </p:nvSpPr>
        <p:spPr>
          <a:xfrm>
            <a:off x="4800600" y="2590800"/>
            <a:ext cx="12954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a:t>O</a:t>
            </a:r>
            <a:r>
              <a:rPr lang="en-US" dirty="0" smtClean="0"/>
              <a:t>wner's Capital</a:t>
            </a:r>
            <a:endParaRPr lang="en-US" dirty="0"/>
          </a:p>
        </p:txBody>
      </p:sp>
      <p:sp>
        <p:nvSpPr>
          <p:cNvPr id="81" name="TextBox 80"/>
          <p:cNvSpPr txBox="1"/>
          <p:nvPr/>
        </p:nvSpPr>
        <p:spPr>
          <a:xfrm>
            <a:off x="0" y="428624"/>
            <a:ext cx="3276600" cy="691039"/>
          </a:xfrm>
          <a:prstGeom prst="rect">
            <a:avLst/>
          </a:prstGeom>
          <a:solidFill>
            <a:schemeClr val="bg1">
              <a:lumMod val="85000"/>
            </a:schemeClr>
          </a:solidFill>
        </p:spPr>
        <p:txBody>
          <a:bodyPr wrap="square" lIns="0" tIns="0" rtlCol="0">
            <a:noAutofit/>
          </a:bodyPr>
          <a:lstStyle/>
          <a:p>
            <a:pPr marL="519113" algn="l"/>
            <a:r>
              <a:rPr lang="en-US" sz="4200" b="1" dirty="0" smtClean="0">
                <a:solidFill>
                  <a:srgbClr val="FF9900"/>
                </a:solidFill>
                <a:effectLst>
                  <a:outerShdw blurRad="38100" dist="38100" dir="2700000" algn="tl">
                    <a:srgbClr val="000000">
                      <a:alpha val="43137"/>
                    </a:srgbClr>
                  </a:outerShdw>
                </a:effectLst>
                <a:latin typeface="Liberation Sans" panose="020B0604020202020204" pitchFamily="34" charset="0"/>
              </a:rPr>
              <a:t>DO IT!</a:t>
            </a:r>
            <a:endPar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endParaRPr>
          </a:p>
        </p:txBody>
      </p:sp>
      <p:sp>
        <p:nvSpPr>
          <p:cNvPr id="82" name="Oval 81"/>
          <p:cNvSpPr/>
          <p:nvPr/>
        </p:nvSpPr>
        <p:spPr bwMode="auto">
          <a:xfrm>
            <a:off x="2286000" y="428626"/>
            <a:ext cx="762000" cy="691038"/>
          </a:xfrm>
          <a:prstGeom prst="ellipse">
            <a:avLst/>
          </a:prstGeom>
          <a:solidFill>
            <a:schemeClr val="accent3"/>
          </a:solidFill>
          <a:ln w="12700" cap="sq" cmpd="sng" algn="ctr">
            <a:solidFill>
              <a:schemeClr val="bg1">
                <a:lumMod val="50000"/>
              </a:schemeClr>
            </a:solidFill>
            <a:prstDash val="sysDash"/>
            <a:round/>
            <a:headEnd type="none" w="sm" len="sm"/>
            <a:tailEnd type="none" w="sm" len="sm"/>
          </a:ln>
          <a:effectLst/>
        </p:spPr>
        <p:txBody>
          <a:bodyPr vert="horz" wrap="square" lIns="91440" tIns="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9900"/>
                </a:solidFill>
                <a:effectLst>
                  <a:outerShdw blurRad="38100" dist="38100" dir="2700000" algn="tl">
                    <a:srgbClr val="000000">
                      <a:alpha val="43137"/>
                    </a:srgbClr>
                  </a:outerShdw>
                </a:effectLst>
                <a:latin typeface="Liberation Sans" panose="020B0604020202020204" pitchFamily="34" charset="0"/>
              </a:rPr>
              <a:t>4</a:t>
            </a:r>
          </a:p>
        </p:txBody>
      </p:sp>
      <p:sp>
        <p:nvSpPr>
          <p:cNvPr id="83" name="TextBox 82"/>
          <p:cNvSpPr txBox="1"/>
          <p:nvPr/>
        </p:nvSpPr>
        <p:spPr>
          <a:xfrm>
            <a:off x="3276600" y="501929"/>
            <a:ext cx="5867400" cy="566928"/>
          </a:xfrm>
          <a:prstGeom prst="rect">
            <a:avLst/>
          </a:prstGeom>
          <a:solidFill>
            <a:srgbClr val="0027A4"/>
          </a:solidFill>
        </p:spPr>
        <p:txBody>
          <a:bodyPr wrap="square" lIns="86493" tIns="43247" rIns="86493" bIns="43247" rtlCol="0">
            <a:noAutofit/>
          </a:bodyPr>
          <a:lstStyle/>
          <a:p>
            <a:pPr marL="111120" algn="l"/>
            <a:r>
              <a:rPr lang="en-US" sz="2800" b="1" dirty="0" smtClean="0">
                <a:solidFill>
                  <a:schemeClr val="bg1"/>
                </a:solidFill>
                <a:latin typeface="Liberation Sans" panose="020B0604020202020204" pitchFamily="34" charset="0"/>
              </a:rPr>
              <a:t>Tabular Analysis</a:t>
            </a:r>
            <a:endParaRPr lang="en-US" sz="2800" b="1" dirty="0">
              <a:solidFill>
                <a:schemeClr val="bg1"/>
              </a:solidFill>
              <a:latin typeface="Liberation Sans" panose="020B0604020202020204" pitchFamily="34" charset="0"/>
            </a:endParaRPr>
          </a:p>
        </p:txBody>
      </p:sp>
    </p:spTree>
    <p:extLst>
      <p:ext uri="{BB962C8B-B14F-4D97-AF65-F5344CB8AC3E}">
        <p14:creationId xmlns:p14="http://schemas.microsoft.com/office/powerpoint/2010/main" val="9886687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left)">
                                      <p:cBhvr>
                                        <p:cTn id="7"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6" name="Straight Connector 95"/>
          <p:cNvCxnSpPr/>
          <p:nvPr/>
        </p:nvCxnSpPr>
        <p:spPr bwMode="auto">
          <a:xfrm>
            <a:off x="990600" y="54102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10" name="Text Box 10"/>
          <p:cNvSpPr txBox="1">
            <a:spLocks noChangeArrowheads="1"/>
          </p:cNvSpPr>
          <p:nvPr/>
        </p:nvSpPr>
        <p:spPr bwMode="auto">
          <a:xfrm>
            <a:off x="304800" y="32128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432425" algn="r"/>
                <a:tab pos="6454775" algn="r"/>
                <a:tab pos="7315200" algn="r"/>
                <a:tab pos="8339138" algn="r"/>
              </a:tabLst>
            </a:pPr>
            <a:r>
              <a:rPr lang="en-US" altLang="en-US" sz="1600" b="1" dirty="0" smtClean="0">
                <a:latin typeface="Liberation Sans" panose="020B0604020202020204" pitchFamily="34" charset="0"/>
              </a:rPr>
              <a:t>	1.</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a:t>
            </a:r>
            <a:r>
              <a:rPr lang="en-US" altLang="en-US" sz="1600" b="1" dirty="0">
                <a:latin typeface="Liberation Sans" panose="020B0604020202020204" pitchFamily="34" charset="0"/>
              </a:rPr>
              <a:t>2</a:t>
            </a:r>
            <a:r>
              <a:rPr lang="en-US" altLang="en-US" sz="1600" b="1" dirty="0" smtClean="0">
                <a:latin typeface="Liberation Sans" panose="020B0604020202020204" pitchFamily="34" charset="0"/>
              </a:rPr>
              <a:t>5,000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+25,000</a:t>
            </a:r>
            <a:endParaRPr lang="en-US" altLang="en-US" sz="1600" b="1" dirty="0">
              <a:latin typeface="Liberation Sans" panose="020B0604020202020204" pitchFamily="34" charset="0"/>
            </a:endParaRPr>
          </a:p>
        </p:txBody>
      </p:sp>
      <p:sp>
        <p:nvSpPr>
          <p:cNvPr id="24" name="TextBox 23"/>
          <p:cNvSpPr txBox="1"/>
          <p:nvPr/>
        </p:nvSpPr>
        <p:spPr>
          <a:xfrm>
            <a:off x="76200" y="2590800"/>
            <a:ext cx="9144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600" dirty="0"/>
              <a:t>Trans-</a:t>
            </a:r>
          </a:p>
          <a:p>
            <a:r>
              <a:rPr lang="en-US" sz="1600" dirty="0"/>
              <a:t>action</a:t>
            </a:r>
          </a:p>
        </p:txBody>
      </p:sp>
      <p:sp>
        <p:nvSpPr>
          <p:cNvPr id="26" name="TextBox 25"/>
          <p:cNvSpPr txBox="1"/>
          <p:nvPr/>
        </p:nvSpPr>
        <p:spPr>
          <a:xfrm>
            <a:off x="914400" y="2590800"/>
            <a:ext cx="9144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600" dirty="0" smtClean="0"/>
              <a:t>Cash   </a:t>
            </a:r>
            <a:endParaRPr lang="en-US" sz="1600" dirty="0"/>
          </a:p>
        </p:txBody>
      </p:sp>
      <p:sp>
        <p:nvSpPr>
          <p:cNvPr id="29" name="TextBox 28"/>
          <p:cNvSpPr txBox="1"/>
          <p:nvPr/>
        </p:nvSpPr>
        <p:spPr>
          <a:xfrm>
            <a:off x="1981200" y="2590800"/>
            <a:ext cx="13716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a:t>Equipment</a:t>
            </a:r>
          </a:p>
        </p:txBody>
      </p:sp>
      <p:sp>
        <p:nvSpPr>
          <p:cNvPr id="30" name="TextBox 29"/>
          <p:cNvSpPr txBox="1"/>
          <p:nvPr/>
        </p:nvSpPr>
        <p:spPr>
          <a:xfrm>
            <a:off x="3505200" y="2590800"/>
            <a:ext cx="13716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a:t>Accounts</a:t>
            </a:r>
          </a:p>
          <a:p>
            <a:r>
              <a:rPr lang="en-US" dirty="0"/>
              <a:t>Payable</a:t>
            </a:r>
          </a:p>
        </p:txBody>
      </p:sp>
      <p:cxnSp>
        <p:nvCxnSpPr>
          <p:cNvPr id="11" name="Straight Connector 10"/>
          <p:cNvCxnSpPr/>
          <p:nvPr/>
        </p:nvCxnSpPr>
        <p:spPr bwMode="auto">
          <a:xfrm>
            <a:off x="978408" y="31242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 name="Rectangle 11"/>
          <p:cNvSpPr/>
          <p:nvPr/>
        </p:nvSpPr>
        <p:spPr bwMode="auto">
          <a:xfrm>
            <a:off x="19050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8" name="Rectangle 47"/>
          <p:cNvSpPr/>
          <p:nvPr/>
        </p:nvSpPr>
        <p:spPr bwMode="auto">
          <a:xfrm>
            <a:off x="33528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9" name="Rectangle 48"/>
          <p:cNvSpPr/>
          <p:nvPr/>
        </p:nvSpPr>
        <p:spPr bwMode="auto">
          <a:xfrm>
            <a:off x="48006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0" name="Rectangle 49"/>
          <p:cNvSpPr/>
          <p:nvPr/>
        </p:nvSpPr>
        <p:spPr bwMode="auto">
          <a:xfrm>
            <a:off x="59436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4" name="TextBox 53"/>
          <p:cNvSpPr txBox="1"/>
          <p:nvPr/>
        </p:nvSpPr>
        <p:spPr>
          <a:xfrm>
            <a:off x="914399" y="2286000"/>
            <a:ext cx="7924801" cy="26161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pPr algn="l">
              <a:tabLst>
                <a:tab pos="1146175" algn="ctr"/>
                <a:tab pos="3084513" algn="ctr"/>
                <a:tab pos="5773738" algn="ctr"/>
              </a:tabLst>
            </a:pPr>
            <a:r>
              <a:rPr lang="en-US" sz="1600" dirty="0" smtClean="0"/>
              <a:t>	Assets	=    Liabilities +	Owner's Equity</a:t>
            </a:r>
            <a:endParaRPr lang="en-US" sz="1600" dirty="0"/>
          </a:p>
        </p:txBody>
      </p:sp>
      <p:cxnSp>
        <p:nvCxnSpPr>
          <p:cNvPr id="55" name="Straight Connector 54"/>
          <p:cNvCxnSpPr/>
          <p:nvPr/>
        </p:nvCxnSpPr>
        <p:spPr bwMode="auto">
          <a:xfrm>
            <a:off x="914400" y="25908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56" name="TextBox 55"/>
          <p:cNvSpPr txBox="1"/>
          <p:nvPr/>
        </p:nvSpPr>
        <p:spPr>
          <a:xfrm>
            <a:off x="47244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57" name="TextBox 56"/>
          <p:cNvSpPr txBox="1"/>
          <p:nvPr/>
        </p:nvSpPr>
        <p:spPr>
          <a:xfrm>
            <a:off x="58674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60" name="TextBox 59"/>
          <p:cNvSpPr txBox="1"/>
          <p:nvPr/>
        </p:nvSpPr>
        <p:spPr>
          <a:xfrm>
            <a:off x="1828800" y="25908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600" dirty="0" smtClean="0"/>
              <a:t>+</a:t>
            </a:r>
            <a:endParaRPr lang="en-US" sz="1600" dirty="0"/>
          </a:p>
        </p:txBody>
      </p:sp>
      <p:sp>
        <p:nvSpPr>
          <p:cNvPr id="61" name="TextBox 60"/>
          <p:cNvSpPr txBox="1"/>
          <p:nvPr/>
        </p:nvSpPr>
        <p:spPr>
          <a:xfrm>
            <a:off x="33528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cxnSp>
        <p:nvCxnSpPr>
          <p:cNvPr id="104" name="Straight Connector 103"/>
          <p:cNvCxnSpPr/>
          <p:nvPr/>
        </p:nvCxnSpPr>
        <p:spPr bwMode="auto">
          <a:xfrm>
            <a:off x="990600" y="3581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87" name="Text Box 2"/>
          <p:cNvSpPr txBox="1">
            <a:spLocks noChangeArrowheads="1"/>
          </p:cNvSpPr>
          <p:nvPr/>
        </p:nvSpPr>
        <p:spPr bwMode="auto">
          <a:xfrm>
            <a:off x="533400" y="1371600"/>
            <a:ext cx="8001000" cy="82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defPPr>
              <a:defRPr lang="en-US"/>
            </a:defPPr>
            <a:lvl1pPr marL="457200" indent="-457200" algn="l">
              <a:lnSpc>
                <a:spcPct val="125000"/>
              </a:lnSpc>
              <a:spcBef>
                <a:spcPts val="900"/>
              </a:spcBef>
              <a:buClrTx/>
              <a:buSzTx/>
              <a:buFont typeface="+mj-lt"/>
              <a:buAutoNum type="arabicPeriod" startAt="2"/>
              <a:defRPr sz="2000" b="1">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341313" indent="-341313">
              <a:buFont typeface="+mj-lt"/>
              <a:buAutoNum type="arabicPeriod" startAt="3"/>
            </a:pPr>
            <a:r>
              <a:rPr lang="en-US" dirty="0"/>
              <a:t>The company received $8,000 cash in exchange for services performed.</a:t>
            </a:r>
          </a:p>
        </p:txBody>
      </p:sp>
      <p:sp>
        <p:nvSpPr>
          <p:cNvPr id="88" name="Text Box 10"/>
          <p:cNvSpPr txBox="1">
            <a:spLocks noChangeArrowheads="1"/>
          </p:cNvSpPr>
          <p:nvPr/>
        </p:nvSpPr>
        <p:spPr bwMode="auto">
          <a:xfrm>
            <a:off x="304800" y="36700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689225" algn="r"/>
                <a:tab pos="4121150" algn="r"/>
                <a:tab pos="5376863" algn="r"/>
                <a:tab pos="6454775" algn="r"/>
                <a:tab pos="7315200" algn="r"/>
                <a:tab pos="8339138" algn="r"/>
              </a:tabLst>
            </a:pPr>
            <a:r>
              <a:rPr lang="en-US" altLang="en-US" sz="1600" b="1" dirty="0" smtClean="0">
                <a:latin typeface="Liberation Sans" panose="020B0604020202020204" pitchFamily="34" charset="0"/>
              </a:rPr>
              <a:t>	2.</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+7,000	+7,000</a:t>
            </a:r>
            <a:endParaRPr lang="en-US" altLang="en-US" sz="1600" b="1" dirty="0">
              <a:latin typeface="Liberation Sans" panose="020B0604020202020204" pitchFamily="34" charset="0"/>
            </a:endParaRPr>
          </a:p>
        </p:txBody>
      </p:sp>
      <p:cxnSp>
        <p:nvCxnSpPr>
          <p:cNvPr id="89" name="Straight Connector 88"/>
          <p:cNvCxnSpPr/>
          <p:nvPr/>
        </p:nvCxnSpPr>
        <p:spPr bwMode="auto">
          <a:xfrm>
            <a:off x="990600" y="40386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90" name="Text Box 10"/>
          <p:cNvSpPr txBox="1">
            <a:spLocks noChangeArrowheads="1"/>
          </p:cNvSpPr>
          <p:nvPr/>
        </p:nvSpPr>
        <p:spPr bwMode="auto">
          <a:xfrm>
            <a:off x="304800" y="41272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376863" algn="r"/>
                <a:tab pos="6454775" algn="r"/>
                <a:tab pos="7546975" algn="r"/>
                <a:tab pos="8339138" algn="r"/>
              </a:tabLst>
            </a:pPr>
            <a:r>
              <a:rPr lang="en-US" altLang="en-US" sz="1600" b="1" dirty="0" smtClean="0">
                <a:latin typeface="Liberation Sans" panose="020B0604020202020204" pitchFamily="34" charset="0"/>
              </a:rPr>
              <a:t>	3.</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+8,000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+8,000</a:t>
            </a:r>
            <a:endParaRPr lang="en-US" altLang="en-US" sz="1600" b="1" dirty="0">
              <a:latin typeface="Liberation Sans" panose="020B0604020202020204" pitchFamily="34" charset="0"/>
            </a:endParaRPr>
          </a:p>
        </p:txBody>
      </p:sp>
      <p:cxnSp>
        <p:nvCxnSpPr>
          <p:cNvPr id="91" name="Straight Connector 90"/>
          <p:cNvCxnSpPr/>
          <p:nvPr/>
        </p:nvCxnSpPr>
        <p:spPr bwMode="auto">
          <a:xfrm>
            <a:off x="990600" y="44958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92" name="Text Box 10"/>
          <p:cNvSpPr txBox="1">
            <a:spLocks noChangeArrowheads="1"/>
          </p:cNvSpPr>
          <p:nvPr/>
        </p:nvSpPr>
        <p:spPr bwMode="auto">
          <a:xfrm>
            <a:off x="304800" y="45844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376863" algn="r"/>
                <a:tab pos="6454775" algn="r"/>
                <a:tab pos="7369175" algn="r"/>
                <a:tab pos="8339138" algn="r"/>
              </a:tabLst>
            </a:pPr>
            <a:r>
              <a:rPr lang="en-US" altLang="en-US" sz="1600" b="1" dirty="0" smtClean="0">
                <a:latin typeface="Liberation Sans" panose="020B0604020202020204" pitchFamily="34" charset="0"/>
              </a:rPr>
              <a:t>	4.</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-850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-850</a:t>
            </a:r>
            <a:endParaRPr lang="en-US" altLang="en-US" sz="1600" b="1" dirty="0">
              <a:latin typeface="Liberation Sans" panose="020B0604020202020204" pitchFamily="34" charset="0"/>
            </a:endParaRPr>
          </a:p>
        </p:txBody>
      </p:sp>
      <p:cxnSp>
        <p:nvCxnSpPr>
          <p:cNvPr id="93" name="Straight Connector 92"/>
          <p:cNvCxnSpPr/>
          <p:nvPr/>
        </p:nvCxnSpPr>
        <p:spPr bwMode="auto">
          <a:xfrm>
            <a:off x="990600" y="49530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94" name="Text Box 10"/>
          <p:cNvSpPr txBox="1">
            <a:spLocks noChangeArrowheads="1"/>
          </p:cNvSpPr>
          <p:nvPr/>
        </p:nvSpPr>
        <p:spPr bwMode="auto">
          <a:xfrm>
            <a:off x="304800" y="50416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376863" algn="r"/>
                <a:tab pos="6454775" algn="r"/>
                <a:tab pos="7315200" algn="r"/>
                <a:tab pos="8339138" algn="r"/>
              </a:tabLst>
            </a:pPr>
            <a:r>
              <a:rPr lang="en-US" altLang="en-US" sz="1600" b="1" dirty="0" smtClean="0">
                <a:latin typeface="Liberation Sans" panose="020B0604020202020204" pitchFamily="34" charset="0"/>
              </a:rPr>
              <a:t>	5.</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-1,000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-1,000</a:t>
            </a:r>
            <a:endParaRPr lang="en-US" altLang="en-US" sz="1600" b="1" dirty="0">
              <a:latin typeface="Liberation Sans" panose="020B0604020202020204" pitchFamily="34" charset="0"/>
            </a:endParaRPr>
          </a:p>
        </p:txBody>
      </p:sp>
      <p:sp>
        <p:nvSpPr>
          <p:cNvPr id="97" name="Rectangle 96"/>
          <p:cNvSpPr/>
          <p:nvPr/>
        </p:nvSpPr>
        <p:spPr bwMode="auto">
          <a:xfrm>
            <a:off x="19171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98" name="Rectangle 97"/>
          <p:cNvSpPr/>
          <p:nvPr/>
        </p:nvSpPr>
        <p:spPr bwMode="auto">
          <a:xfrm>
            <a:off x="33649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99" name="Rectangle 98"/>
          <p:cNvSpPr/>
          <p:nvPr/>
        </p:nvSpPr>
        <p:spPr bwMode="auto">
          <a:xfrm>
            <a:off x="48127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0" name="Rectangle 99"/>
          <p:cNvSpPr/>
          <p:nvPr/>
        </p:nvSpPr>
        <p:spPr bwMode="auto">
          <a:xfrm>
            <a:off x="59557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1" name="Rectangle 100"/>
          <p:cNvSpPr/>
          <p:nvPr/>
        </p:nvSpPr>
        <p:spPr bwMode="auto">
          <a:xfrm>
            <a:off x="69463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3" name="Rectangle 102"/>
          <p:cNvSpPr/>
          <p:nvPr/>
        </p:nvSpPr>
        <p:spPr bwMode="auto">
          <a:xfrm>
            <a:off x="79369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05" name="Straight Connector 104"/>
          <p:cNvCxnSpPr/>
          <p:nvPr/>
        </p:nvCxnSpPr>
        <p:spPr bwMode="auto">
          <a:xfrm>
            <a:off x="990600" y="5867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07" name="Rectangle 106"/>
          <p:cNvSpPr/>
          <p:nvPr/>
        </p:nvSpPr>
        <p:spPr bwMode="auto">
          <a:xfrm>
            <a:off x="19171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8" name="Rectangle 107"/>
          <p:cNvSpPr/>
          <p:nvPr/>
        </p:nvSpPr>
        <p:spPr bwMode="auto">
          <a:xfrm>
            <a:off x="33649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17" name="Rectangle 116"/>
          <p:cNvSpPr/>
          <p:nvPr/>
        </p:nvSpPr>
        <p:spPr bwMode="auto">
          <a:xfrm>
            <a:off x="48127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18" name="Rectangle 117"/>
          <p:cNvSpPr/>
          <p:nvPr/>
        </p:nvSpPr>
        <p:spPr bwMode="auto">
          <a:xfrm>
            <a:off x="59557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19" name="Rectangle 118"/>
          <p:cNvSpPr/>
          <p:nvPr/>
        </p:nvSpPr>
        <p:spPr bwMode="auto">
          <a:xfrm>
            <a:off x="69463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0" name="Rectangle 119"/>
          <p:cNvSpPr/>
          <p:nvPr/>
        </p:nvSpPr>
        <p:spPr bwMode="auto">
          <a:xfrm>
            <a:off x="79369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21" name="Straight Connector 120"/>
          <p:cNvCxnSpPr/>
          <p:nvPr/>
        </p:nvCxnSpPr>
        <p:spPr bwMode="auto">
          <a:xfrm>
            <a:off x="990600" y="59436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2" name="Rectangle 121"/>
          <p:cNvSpPr/>
          <p:nvPr/>
        </p:nvSpPr>
        <p:spPr bwMode="auto">
          <a:xfrm>
            <a:off x="19171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3" name="Rectangle 122"/>
          <p:cNvSpPr/>
          <p:nvPr/>
        </p:nvSpPr>
        <p:spPr bwMode="auto">
          <a:xfrm>
            <a:off x="33649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6" name="Rectangle 125"/>
          <p:cNvSpPr/>
          <p:nvPr/>
        </p:nvSpPr>
        <p:spPr bwMode="auto">
          <a:xfrm>
            <a:off x="48127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7" name="Rectangle 126"/>
          <p:cNvSpPr/>
          <p:nvPr/>
        </p:nvSpPr>
        <p:spPr bwMode="auto">
          <a:xfrm>
            <a:off x="59557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3" name="Rectangle 132"/>
          <p:cNvSpPr/>
          <p:nvPr/>
        </p:nvSpPr>
        <p:spPr bwMode="auto">
          <a:xfrm>
            <a:off x="69463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5" name="Rectangle 134"/>
          <p:cNvSpPr/>
          <p:nvPr/>
        </p:nvSpPr>
        <p:spPr bwMode="auto">
          <a:xfrm>
            <a:off x="79369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6" name="Text Box 10"/>
          <p:cNvSpPr txBox="1">
            <a:spLocks noChangeArrowheads="1"/>
          </p:cNvSpPr>
          <p:nvPr/>
        </p:nvSpPr>
        <p:spPr bwMode="auto">
          <a:xfrm>
            <a:off x="304800" y="54988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689225" algn="r"/>
                <a:tab pos="4121150" algn="r"/>
                <a:tab pos="5432425" algn="r"/>
                <a:tab pos="6454775" algn="r"/>
                <a:tab pos="7369175" algn="r"/>
                <a:tab pos="8339138" algn="r"/>
              </a:tabLst>
            </a:pPr>
            <a:r>
              <a:rPr lang="en-US" altLang="en-US" sz="1600" b="1" dirty="0" smtClean="0">
                <a:latin typeface="Liberation Sans" panose="020B0604020202020204" pitchFamily="34" charset="0"/>
              </a:rPr>
              <a:t>	</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$31,150	$7,000	$7,000	$25,000	$8,000	$850	$1,000</a:t>
            </a:r>
            <a:endParaRPr lang="en-US" altLang="en-US" sz="1600" b="1" dirty="0">
              <a:latin typeface="Liberation Sans" panose="020B0604020202020204" pitchFamily="34" charset="0"/>
            </a:endParaRPr>
          </a:p>
        </p:txBody>
      </p:sp>
      <p:sp>
        <p:nvSpPr>
          <p:cNvPr id="184" name="TextBox 183"/>
          <p:cNvSpPr txBox="1"/>
          <p:nvPr/>
        </p:nvSpPr>
        <p:spPr>
          <a:xfrm>
            <a:off x="47244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185" name="TextBox 184"/>
          <p:cNvSpPr txBox="1"/>
          <p:nvPr/>
        </p:nvSpPr>
        <p:spPr>
          <a:xfrm>
            <a:off x="59436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186" name="TextBox 185"/>
          <p:cNvSpPr txBox="1"/>
          <p:nvPr/>
        </p:nvSpPr>
        <p:spPr>
          <a:xfrm>
            <a:off x="1905000" y="5334000"/>
            <a:ext cx="152400" cy="523220"/>
          </a:xfrm>
          <a:prstGeom prst="rect">
            <a:avLst/>
          </a:prstGeom>
          <a:noFill/>
          <a:ln>
            <a:noFill/>
          </a:ln>
        </p:spPr>
        <p:txBody>
          <a:bodyPr wrap="square" lIns="0" tIns="91440" rIns="0" rtlCol="0" anchor="ctr" anchorCtr="0">
            <a:noAutofit/>
          </a:bodyPr>
          <a:lstStyle>
            <a:defPPr>
              <a:defRPr lang="en-US"/>
            </a:defPPr>
            <a:lvl1pPr>
              <a:defRPr sz="1400" b="1">
                <a:latin typeface="Liberation Sans" panose="020B0604020202020204" pitchFamily="34" charset="0"/>
              </a:defRPr>
            </a:lvl1pPr>
          </a:lstStyle>
          <a:p>
            <a:r>
              <a:rPr lang="en-US" sz="1600" dirty="0" smtClean="0"/>
              <a:t>+</a:t>
            </a:r>
            <a:endParaRPr lang="en-US" sz="1600" dirty="0"/>
          </a:p>
        </p:txBody>
      </p:sp>
      <p:sp>
        <p:nvSpPr>
          <p:cNvPr id="187" name="TextBox 186"/>
          <p:cNvSpPr txBox="1"/>
          <p:nvPr/>
        </p:nvSpPr>
        <p:spPr>
          <a:xfrm>
            <a:off x="33528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188" name="TextBox 187"/>
          <p:cNvSpPr txBox="1"/>
          <p:nvPr/>
        </p:nvSpPr>
        <p:spPr>
          <a:xfrm>
            <a:off x="69342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smtClean="0"/>
              <a:t>-</a:t>
            </a:r>
            <a:endParaRPr lang="en-US" dirty="0"/>
          </a:p>
        </p:txBody>
      </p:sp>
      <p:sp>
        <p:nvSpPr>
          <p:cNvPr id="189" name="TextBox 188"/>
          <p:cNvSpPr txBox="1"/>
          <p:nvPr/>
        </p:nvSpPr>
        <p:spPr>
          <a:xfrm>
            <a:off x="79248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smtClean="0"/>
              <a:t>-</a:t>
            </a:r>
            <a:endParaRPr lang="en-US" dirty="0"/>
          </a:p>
        </p:txBody>
      </p:sp>
      <p:sp>
        <p:nvSpPr>
          <p:cNvPr id="190" name="Left Brace 189"/>
          <p:cNvSpPr/>
          <p:nvPr/>
        </p:nvSpPr>
        <p:spPr bwMode="auto">
          <a:xfrm rot="16200000">
            <a:off x="6036516" y="3412283"/>
            <a:ext cx="182975" cy="5398009"/>
          </a:xfrm>
          <a:prstGeom prst="leftBrace">
            <a:avLst>
              <a:gd name="adj1" fmla="val 8333"/>
              <a:gd name="adj2" fmla="val 50482"/>
            </a:avLst>
          </a:prstGeom>
          <a:noFill/>
          <a:ln w="28575" cap="sq" cmpd="sng" algn="ctr">
            <a:solidFill>
              <a:schemeClr val="accent6">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91" name="Left Brace 190"/>
          <p:cNvSpPr/>
          <p:nvPr/>
        </p:nvSpPr>
        <p:spPr bwMode="auto">
          <a:xfrm rot="16200000">
            <a:off x="2093168" y="4905042"/>
            <a:ext cx="182974" cy="2412494"/>
          </a:xfrm>
          <a:prstGeom prst="leftBrace">
            <a:avLst>
              <a:gd name="adj1" fmla="val 8333"/>
              <a:gd name="adj2" fmla="val 50482"/>
            </a:avLst>
          </a:prstGeom>
          <a:noFill/>
          <a:ln w="28575" cap="sq" cmpd="sng" algn="ctr">
            <a:solidFill>
              <a:schemeClr val="accent6">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92" name="Text Box 10"/>
          <p:cNvSpPr txBox="1">
            <a:spLocks noChangeArrowheads="1"/>
          </p:cNvSpPr>
          <p:nvPr/>
        </p:nvSpPr>
        <p:spPr bwMode="auto">
          <a:xfrm>
            <a:off x="1524000" y="6248400"/>
            <a:ext cx="1295400" cy="338554"/>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lgn="ctr">
              <a:spcBef>
                <a:spcPct val="50000"/>
              </a:spcBef>
              <a:tabLst>
                <a:tab pos="5035550" algn="r"/>
              </a:tabLst>
            </a:pPr>
            <a:r>
              <a:rPr lang="en-US" altLang="en-US" sz="1600" b="1" dirty="0" smtClean="0">
                <a:solidFill>
                  <a:schemeClr val="accent6">
                    <a:lumMod val="50000"/>
                  </a:schemeClr>
                </a:solidFill>
                <a:latin typeface="Liberation Sans" panose="020B0604020202020204" pitchFamily="34" charset="0"/>
              </a:rPr>
              <a:t>$18,050</a:t>
            </a:r>
            <a:endParaRPr lang="en-US" altLang="en-US" sz="1600" b="1" dirty="0">
              <a:solidFill>
                <a:schemeClr val="accent6">
                  <a:lumMod val="50000"/>
                </a:schemeClr>
              </a:solidFill>
              <a:latin typeface="Liberation Sans" panose="020B0604020202020204" pitchFamily="34" charset="0"/>
            </a:endParaRPr>
          </a:p>
        </p:txBody>
      </p:sp>
      <p:sp>
        <p:nvSpPr>
          <p:cNvPr id="193" name="Text Box 10"/>
          <p:cNvSpPr txBox="1">
            <a:spLocks noChangeArrowheads="1"/>
          </p:cNvSpPr>
          <p:nvPr/>
        </p:nvSpPr>
        <p:spPr bwMode="auto">
          <a:xfrm>
            <a:off x="5486400" y="6248400"/>
            <a:ext cx="1371600" cy="338554"/>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lgn="ctr">
              <a:spcBef>
                <a:spcPct val="50000"/>
              </a:spcBef>
              <a:tabLst>
                <a:tab pos="5035550" algn="r"/>
              </a:tabLst>
            </a:pPr>
            <a:r>
              <a:rPr lang="en-US" altLang="en-US" sz="1600" b="1" dirty="0" smtClean="0">
                <a:solidFill>
                  <a:schemeClr val="accent6">
                    <a:lumMod val="50000"/>
                  </a:schemeClr>
                </a:solidFill>
                <a:latin typeface="Liberation Sans" panose="020B0604020202020204" pitchFamily="34" charset="0"/>
              </a:rPr>
              <a:t>$18,050</a:t>
            </a:r>
            <a:endParaRPr lang="en-US" altLang="en-US" sz="1600" b="1" dirty="0">
              <a:solidFill>
                <a:schemeClr val="accent6">
                  <a:lumMod val="50000"/>
                </a:schemeClr>
              </a:solidFill>
              <a:latin typeface="Liberation Sans" panose="020B0604020202020204" pitchFamily="34" charset="0"/>
            </a:endParaRPr>
          </a:p>
        </p:txBody>
      </p:sp>
      <p:sp>
        <p:nvSpPr>
          <p:cNvPr id="183" name="Rectangle 182"/>
          <p:cNvSpPr/>
          <p:nvPr/>
        </p:nvSpPr>
        <p:spPr bwMode="auto">
          <a:xfrm>
            <a:off x="381000" y="4584412"/>
            <a:ext cx="8610600" cy="1833265"/>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94" name="Rectangle 193"/>
          <p:cNvSpPr/>
          <p:nvPr/>
        </p:nvSpPr>
        <p:spPr bwMode="auto">
          <a:xfrm>
            <a:off x="1371600" y="6111287"/>
            <a:ext cx="7455408" cy="45879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72"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4 </a:t>
            </a:r>
            <a:endParaRPr lang="en-US" altLang="en-US" sz="1600" i="1" dirty="0">
              <a:latin typeface="Liberation Sans" panose="020B0604020202020204" pitchFamily="34" charset="0"/>
            </a:endParaRPr>
          </a:p>
        </p:txBody>
      </p:sp>
      <p:sp>
        <p:nvSpPr>
          <p:cNvPr id="73" name="Rectangle 72"/>
          <p:cNvSpPr/>
          <p:nvPr/>
        </p:nvSpPr>
        <p:spPr bwMode="auto">
          <a:xfrm>
            <a:off x="71628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74" name="Rectangle 73"/>
          <p:cNvSpPr/>
          <p:nvPr/>
        </p:nvSpPr>
        <p:spPr bwMode="auto">
          <a:xfrm>
            <a:off x="80010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75" name="TextBox 74"/>
          <p:cNvSpPr txBox="1"/>
          <p:nvPr/>
        </p:nvSpPr>
        <p:spPr>
          <a:xfrm>
            <a:off x="6019800" y="2590800"/>
            <a:ext cx="11430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a:t>O</a:t>
            </a:r>
            <a:r>
              <a:rPr lang="en-US" dirty="0" smtClean="0"/>
              <a:t>wner's Drawings</a:t>
            </a:r>
            <a:endParaRPr lang="en-US" dirty="0"/>
          </a:p>
        </p:txBody>
      </p:sp>
      <p:sp>
        <p:nvSpPr>
          <p:cNvPr id="76" name="TextBox 75"/>
          <p:cNvSpPr txBox="1"/>
          <p:nvPr/>
        </p:nvSpPr>
        <p:spPr>
          <a:xfrm>
            <a:off x="7162800" y="2590800"/>
            <a:ext cx="8382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smtClean="0"/>
              <a:t>Rev.</a:t>
            </a:r>
            <a:endParaRPr lang="en-US" dirty="0"/>
          </a:p>
        </p:txBody>
      </p:sp>
      <p:sp>
        <p:nvSpPr>
          <p:cNvPr id="77" name="TextBox 76"/>
          <p:cNvSpPr txBox="1"/>
          <p:nvPr/>
        </p:nvSpPr>
        <p:spPr>
          <a:xfrm>
            <a:off x="8001000" y="2590800"/>
            <a:ext cx="8382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smtClean="0"/>
              <a:t>Exp.</a:t>
            </a:r>
            <a:endParaRPr lang="en-US" dirty="0"/>
          </a:p>
        </p:txBody>
      </p:sp>
      <p:sp>
        <p:nvSpPr>
          <p:cNvPr id="78" name="TextBox 77"/>
          <p:cNvSpPr txBox="1"/>
          <p:nvPr/>
        </p:nvSpPr>
        <p:spPr>
          <a:xfrm>
            <a:off x="70866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79" name="TextBox 78"/>
          <p:cNvSpPr txBox="1"/>
          <p:nvPr/>
        </p:nvSpPr>
        <p:spPr>
          <a:xfrm>
            <a:off x="79248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smtClean="0"/>
              <a:t>-</a:t>
            </a:r>
            <a:endParaRPr lang="en-US" dirty="0"/>
          </a:p>
        </p:txBody>
      </p:sp>
      <p:sp>
        <p:nvSpPr>
          <p:cNvPr id="81" name="TextBox 80"/>
          <p:cNvSpPr txBox="1"/>
          <p:nvPr/>
        </p:nvSpPr>
        <p:spPr>
          <a:xfrm>
            <a:off x="4800600" y="2590800"/>
            <a:ext cx="12954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a:t>O</a:t>
            </a:r>
            <a:r>
              <a:rPr lang="en-US" dirty="0" smtClean="0"/>
              <a:t>wner's Capital</a:t>
            </a:r>
            <a:endParaRPr lang="en-US" dirty="0"/>
          </a:p>
        </p:txBody>
      </p:sp>
      <p:sp>
        <p:nvSpPr>
          <p:cNvPr id="82" name="TextBox 81"/>
          <p:cNvSpPr txBox="1"/>
          <p:nvPr/>
        </p:nvSpPr>
        <p:spPr>
          <a:xfrm>
            <a:off x="0" y="428624"/>
            <a:ext cx="3276600" cy="691039"/>
          </a:xfrm>
          <a:prstGeom prst="rect">
            <a:avLst/>
          </a:prstGeom>
          <a:solidFill>
            <a:schemeClr val="bg1">
              <a:lumMod val="85000"/>
            </a:schemeClr>
          </a:solidFill>
        </p:spPr>
        <p:txBody>
          <a:bodyPr wrap="square" lIns="0" tIns="0" rtlCol="0">
            <a:noAutofit/>
          </a:bodyPr>
          <a:lstStyle/>
          <a:p>
            <a:pPr marL="519113" algn="l"/>
            <a:r>
              <a:rPr lang="en-US" sz="4200" b="1" dirty="0" smtClean="0">
                <a:solidFill>
                  <a:srgbClr val="FF9900"/>
                </a:solidFill>
                <a:effectLst>
                  <a:outerShdw blurRad="38100" dist="38100" dir="2700000" algn="tl">
                    <a:srgbClr val="000000">
                      <a:alpha val="43137"/>
                    </a:srgbClr>
                  </a:outerShdw>
                </a:effectLst>
                <a:latin typeface="Liberation Sans" panose="020B0604020202020204" pitchFamily="34" charset="0"/>
              </a:rPr>
              <a:t>DO IT!</a:t>
            </a:r>
            <a:endPar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endParaRPr>
          </a:p>
        </p:txBody>
      </p:sp>
      <p:sp>
        <p:nvSpPr>
          <p:cNvPr id="83" name="Oval 82"/>
          <p:cNvSpPr/>
          <p:nvPr/>
        </p:nvSpPr>
        <p:spPr bwMode="auto">
          <a:xfrm>
            <a:off x="2286000" y="428626"/>
            <a:ext cx="762000" cy="691038"/>
          </a:xfrm>
          <a:prstGeom prst="ellipse">
            <a:avLst/>
          </a:prstGeom>
          <a:solidFill>
            <a:schemeClr val="accent3"/>
          </a:solidFill>
          <a:ln w="12700" cap="sq" cmpd="sng" algn="ctr">
            <a:solidFill>
              <a:schemeClr val="bg1">
                <a:lumMod val="50000"/>
              </a:schemeClr>
            </a:solidFill>
            <a:prstDash val="sysDash"/>
            <a:round/>
            <a:headEnd type="none" w="sm" len="sm"/>
            <a:tailEnd type="none" w="sm" len="sm"/>
          </a:ln>
          <a:effectLst/>
        </p:spPr>
        <p:txBody>
          <a:bodyPr vert="horz" wrap="square" lIns="91440" tIns="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9900"/>
                </a:solidFill>
                <a:effectLst>
                  <a:outerShdw blurRad="38100" dist="38100" dir="2700000" algn="tl">
                    <a:srgbClr val="000000">
                      <a:alpha val="43137"/>
                    </a:srgbClr>
                  </a:outerShdw>
                </a:effectLst>
                <a:latin typeface="Liberation Sans" panose="020B0604020202020204" pitchFamily="34" charset="0"/>
              </a:rPr>
              <a:t>4</a:t>
            </a:r>
          </a:p>
        </p:txBody>
      </p:sp>
      <p:sp>
        <p:nvSpPr>
          <p:cNvPr id="84" name="TextBox 83"/>
          <p:cNvSpPr txBox="1"/>
          <p:nvPr/>
        </p:nvSpPr>
        <p:spPr>
          <a:xfrm>
            <a:off x="3276600" y="501929"/>
            <a:ext cx="5867400" cy="566928"/>
          </a:xfrm>
          <a:prstGeom prst="rect">
            <a:avLst/>
          </a:prstGeom>
          <a:solidFill>
            <a:srgbClr val="0027A4"/>
          </a:solidFill>
        </p:spPr>
        <p:txBody>
          <a:bodyPr wrap="square" lIns="86493" tIns="43247" rIns="86493" bIns="43247" rtlCol="0">
            <a:noAutofit/>
          </a:bodyPr>
          <a:lstStyle/>
          <a:p>
            <a:pPr marL="111120" algn="l"/>
            <a:r>
              <a:rPr lang="en-US" sz="2800" b="1" dirty="0" smtClean="0">
                <a:solidFill>
                  <a:schemeClr val="bg1"/>
                </a:solidFill>
                <a:latin typeface="Liberation Sans" panose="020B0604020202020204" pitchFamily="34" charset="0"/>
              </a:rPr>
              <a:t>Tabular Analysis</a:t>
            </a:r>
            <a:endParaRPr lang="en-US" sz="2800" b="1" dirty="0">
              <a:solidFill>
                <a:schemeClr val="bg1"/>
              </a:solidFill>
              <a:latin typeface="Liberation Sans" panose="020B0604020202020204" pitchFamily="34" charset="0"/>
            </a:endParaRPr>
          </a:p>
        </p:txBody>
      </p:sp>
    </p:spTree>
    <p:extLst>
      <p:ext uri="{BB962C8B-B14F-4D97-AF65-F5344CB8AC3E}">
        <p14:creationId xmlns:p14="http://schemas.microsoft.com/office/powerpoint/2010/main" val="400332898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6" name="Straight Connector 95"/>
          <p:cNvCxnSpPr/>
          <p:nvPr/>
        </p:nvCxnSpPr>
        <p:spPr bwMode="auto">
          <a:xfrm>
            <a:off x="990600" y="54102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10" name="Text Box 10"/>
          <p:cNvSpPr txBox="1">
            <a:spLocks noChangeArrowheads="1"/>
          </p:cNvSpPr>
          <p:nvPr/>
        </p:nvSpPr>
        <p:spPr bwMode="auto">
          <a:xfrm>
            <a:off x="304800" y="32128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432425" algn="r"/>
                <a:tab pos="6454775" algn="r"/>
                <a:tab pos="7315200" algn="r"/>
                <a:tab pos="8339138" algn="r"/>
              </a:tabLst>
            </a:pPr>
            <a:r>
              <a:rPr lang="en-US" altLang="en-US" sz="1600" b="1" dirty="0" smtClean="0">
                <a:latin typeface="Liberation Sans" panose="020B0604020202020204" pitchFamily="34" charset="0"/>
              </a:rPr>
              <a:t>	1.</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a:t>
            </a:r>
            <a:r>
              <a:rPr lang="en-US" altLang="en-US" sz="1600" b="1" dirty="0">
                <a:latin typeface="Liberation Sans" panose="020B0604020202020204" pitchFamily="34" charset="0"/>
              </a:rPr>
              <a:t>2</a:t>
            </a:r>
            <a:r>
              <a:rPr lang="en-US" altLang="en-US" sz="1600" b="1" dirty="0" smtClean="0">
                <a:latin typeface="Liberation Sans" panose="020B0604020202020204" pitchFamily="34" charset="0"/>
              </a:rPr>
              <a:t>5,000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+25,000</a:t>
            </a:r>
            <a:endParaRPr lang="en-US" altLang="en-US" sz="1600" b="1" dirty="0">
              <a:latin typeface="Liberation Sans" panose="020B0604020202020204" pitchFamily="34" charset="0"/>
            </a:endParaRPr>
          </a:p>
        </p:txBody>
      </p:sp>
      <p:sp>
        <p:nvSpPr>
          <p:cNvPr id="24" name="TextBox 23"/>
          <p:cNvSpPr txBox="1"/>
          <p:nvPr/>
        </p:nvSpPr>
        <p:spPr>
          <a:xfrm>
            <a:off x="76200" y="2590800"/>
            <a:ext cx="9144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600" dirty="0"/>
              <a:t>Trans-</a:t>
            </a:r>
          </a:p>
          <a:p>
            <a:r>
              <a:rPr lang="en-US" sz="1600" dirty="0"/>
              <a:t>action</a:t>
            </a:r>
          </a:p>
        </p:txBody>
      </p:sp>
      <p:sp>
        <p:nvSpPr>
          <p:cNvPr id="26" name="TextBox 25"/>
          <p:cNvSpPr txBox="1"/>
          <p:nvPr/>
        </p:nvSpPr>
        <p:spPr>
          <a:xfrm>
            <a:off x="914400" y="2590800"/>
            <a:ext cx="9144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600" dirty="0" smtClean="0"/>
              <a:t>Cash   </a:t>
            </a:r>
            <a:endParaRPr lang="en-US" sz="1600" dirty="0"/>
          </a:p>
        </p:txBody>
      </p:sp>
      <p:sp>
        <p:nvSpPr>
          <p:cNvPr id="29" name="TextBox 28"/>
          <p:cNvSpPr txBox="1"/>
          <p:nvPr/>
        </p:nvSpPr>
        <p:spPr>
          <a:xfrm>
            <a:off x="1981200" y="2590800"/>
            <a:ext cx="13716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a:t>Equipment</a:t>
            </a:r>
          </a:p>
        </p:txBody>
      </p:sp>
      <p:sp>
        <p:nvSpPr>
          <p:cNvPr id="30" name="TextBox 29"/>
          <p:cNvSpPr txBox="1"/>
          <p:nvPr/>
        </p:nvSpPr>
        <p:spPr>
          <a:xfrm>
            <a:off x="3505200" y="2590800"/>
            <a:ext cx="13716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a:t>Accounts</a:t>
            </a:r>
          </a:p>
          <a:p>
            <a:r>
              <a:rPr lang="en-US" dirty="0"/>
              <a:t>Payable</a:t>
            </a:r>
          </a:p>
        </p:txBody>
      </p:sp>
      <p:cxnSp>
        <p:nvCxnSpPr>
          <p:cNvPr id="11" name="Straight Connector 10"/>
          <p:cNvCxnSpPr/>
          <p:nvPr/>
        </p:nvCxnSpPr>
        <p:spPr bwMode="auto">
          <a:xfrm>
            <a:off x="978408" y="31242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 name="Rectangle 11"/>
          <p:cNvSpPr/>
          <p:nvPr/>
        </p:nvSpPr>
        <p:spPr bwMode="auto">
          <a:xfrm>
            <a:off x="19050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8" name="Rectangle 47"/>
          <p:cNvSpPr/>
          <p:nvPr/>
        </p:nvSpPr>
        <p:spPr bwMode="auto">
          <a:xfrm>
            <a:off x="33528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9" name="Rectangle 48"/>
          <p:cNvSpPr/>
          <p:nvPr/>
        </p:nvSpPr>
        <p:spPr bwMode="auto">
          <a:xfrm>
            <a:off x="48006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0" name="Rectangle 49"/>
          <p:cNvSpPr/>
          <p:nvPr/>
        </p:nvSpPr>
        <p:spPr bwMode="auto">
          <a:xfrm>
            <a:off x="59436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4" name="TextBox 53"/>
          <p:cNvSpPr txBox="1"/>
          <p:nvPr/>
        </p:nvSpPr>
        <p:spPr>
          <a:xfrm>
            <a:off x="914399" y="2286000"/>
            <a:ext cx="7924801" cy="26161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pPr algn="l">
              <a:tabLst>
                <a:tab pos="1146175" algn="ctr"/>
                <a:tab pos="3084513" algn="ctr"/>
                <a:tab pos="5773738" algn="ctr"/>
              </a:tabLst>
            </a:pPr>
            <a:r>
              <a:rPr lang="en-US" sz="1600" dirty="0" smtClean="0"/>
              <a:t>	Assets	=    Liabilities +	Owner's Equity</a:t>
            </a:r>
            <a:endParaRPr lang="en-US" sz="1600" dirty="0"/>
          </a:p>
        </p:txBody>
      </p:sp>
      <p:cxnSp>
        <p:nvCxnSpPr>
          <p:cNvPr id="55" name="Straight Connector 54"/>
          <p:cNvCxnSpPr/>
          <p:nvPr/>
        </p:nvCxnSpPr>
        <p:spPr bwMode="auto">
          <a:xfrm>
            <a:off x="914400" y="25908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56" name="TextBox 55"/>
          <p:cNvSpPr txBox="1"/>
          <p:nvPr/>
        </p:nvSpPr>
        <p:spPr>
          <a:xfrm>
            <a:off x="47244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57" name="TextBox 56"/>
          <p:cNvSpPr txBox="1"/>
          <p:nvPr/>
        </p:nvSpPr>
        <p:spPr>
          <a:xfrm>
            <a:off x="58674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60" name="TextBox 59"/>
          <p:cNvSpPr txBox="1"/>
          <p:nvPr/>
        </p:nvSpPr>
        <p:spPr>
          <a:xfrm>
            <a:off x="1828800" y="25908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600" dirty="0" smtClean="0"/>
              <a:t>+</a:t>
            </a:r>
            <a:endParaRPr lang="en-US" sz="1600" dirty="0"/>
          </a:p>
        </p:txBody>
      </p:sp>
      <p:sp>
        <p:nvSpPr>
          <p:cNvPr id="61" name="TextBox 60"/>
          <p:cNvSpPr txBox="1"/>
          <p:nvPr/>
        </p:nvSpPr>
        <p:spPr>
          <a:xfrm>
            <a:off x="33528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cxnSp>
        <p:nvCxnSpPr>
          <p:cNvPr id="104" name="Straight Connector 103"/>
          <p:cNvCxnSpPr/>
          <p:nvPr/>
        </p:nvCxnSpPr>
        <p:spPr bwMode="auto">
          <a:xfrm>
            <a:off x="990600" y="3581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87" name="Text Box 2"/>
          <p:cNvSpPr txBox="1">
            <a:spLocks noChangeArrowheads="1"/>
          </p:cNvSpPr>
          <p:nvPr/>
        </p:nvSpPr>
        <p:spPr bwMode="auto">
          <a:xfrm>
            <a:off x="533400" y="1371600"/>
            <a:ext cx="8001000" cy="43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defPPr>
              <a:defRPr lang="en-US"/>
            </a:defPPr>
            <a:lvl1pPr marL="457200" indent="-457200" algn="l">
              <a:lnSpc>
                <a:spcPct val="125000"/>
              </a:lnSpc>
              <a:spcBef>
                <a:spcPts val="900"/>
              </a:spcBef>
              <a:buClrTx/>
              <a:buSzTx/>
              <a:buFont typeface="+mj-lt"/>
              <a:buAutoNum type="arabicPeriod" startAt="2"/>
              <a:defRPr sz="2000" b="1">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341313" indent="-341313">
              <a:buFont typeface="+mj-lt"/>
              <a:buAutoNum type="arabicPeriod" startAt="4"/>
            </a:pPr>
            <a:r>
              <a:rPr lang="en-US" dirty="0"/>
              <a:t>The company </a:t>
            </a:r>
            <a:r>
              <a:rPr lang="en-US" dirty="0" smtClean="0"/>
              <a:t>paid $850 for this month’s rent.</a:t>
            </a:r>
            <a:endParaRPr lang="en-US" dirty="0"/>
          </a:p>
        </p:txBody>
      </p:sp>
      <p:sp>
        <p:nvSpPr>
          <p:cNvPr id="88" name="Text Box 10"/>
          <p:cNvSpPr txBox="1">
            <a:spLocks noChangeArrowheads="1"/>
          </p:cNvSpPr>
          <p:nvPr/>
        </p:nvSpPr>
        <p:spPr bwMode="auto">
          <a:xfrm>
            <a:off x="304800" y="36700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689225" algn="r"/>
                <a:tab pos="4121150" algn="r"/>
                <a:tab pos="5376863" algn="r"/>
                <a:tab pos="6454775" algn="r"/>
                <a:tab pos="7315200" algn="r"/>
                <a:tab pos="8339138" algn="r"/>
              </a:tabLst>
            </a:pPr>
            <a:r>
              <a:rPr lang="en-US" altLang="en-US" sz="1600" b="1" dirty="0" smtClean="0">
                <a:latin typeface="Liberation Sans" panose="020B0604020202020204" pitchFamily="34" charset="0"/>
              </a:rPr>
              <a:t>	2.</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+7,000	+7,000</a:t>
            </a:r>
            <a:endParaRPr lang="en-US" altLang="en-US" sz="1600" b="1" dirty="0">
              <a:latin typeface="Liberation Sans" panose="020B0604020202020204" pitchFamily="34" charset="0"/>
            </a:endParaRPr>
          </a:p>
        </p:txBody>
      </p:sp>
      <p:cxnSp>
        <p:nvCxnSpPr>
          <p:cNvPr id="89" name="Straight Connector 88"/>
          <p:cNvCxnSpPr/>
          <p:nvPr/>
        </p:nvCxnSpPr>
        <p:spPr bwMode="auto">
          <a:xfrm>
            <a:off x="990600" y="40386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90" name="Text Box 10"/>
          <p:cNvSpPr txBox="1">
            <a:spLocks noChangeArrowheads="1"/>
          </p:cNvSpPr>
          <p:nvPr/>
        </p:nvSpPr>
        <p:spPr bwMode="auto">
          <a:xfrm>
            <a:off x="304800" y="41272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376863" algn="r"/>
                <a:tab pos="6454775" algn="r"/>
                <a:tab pos="7546975" algn="r"/>
                <a:tab pos="8339138" algn="r"/>
              </a:tabLst>
            </a:pPr>
            <a:r>
              <a:rPr lang="en-US" altLang="en-US" sz="1600" b="1" dirty="0" smtClean="0">
                <a:latin typeface="Liberation Sans" panose="020B0604020202020204" pitchFamily="34" charset="0"/>
              </a:rPr>
              <a:t>	3.</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+8,000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+8,000</a:t>
            </a:r>
            <a:endParaRPr lang="en-US" altLang="en-US" sz="1600" b="1" dirty="0">
              <a:latin typeface="Liberation Sans" panose="020B0604020202020204" pitchFamily="34" charset="0"/>
            </a:endParaRPr>
          </a:p>
        </p:txBody>
      </p:sp>
      <p:cxnSp>
        <p:nvCxnSpPr>
          <p:cNvPr id="91" name="Straight Connector 90"/>
          <p:cNvCxnSpPr/>
          <p:nvPr/>
        </p:nvCxnSpPr>
        <p:spPr bwMode="auto">
          <a:xfrm>
            <a:off x="990600" y="44958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92" name="Text Box 10"/>
          <p:cNvSpPr txBox="1">
            <a:spLocks noChangeArrowheads="1"/>
          </p:cNvSpPr>
          <p:nvPr/>
        </p:nvSpPr>
        <p:spPr bwMode="auto">
          <a:xfrm>
            <a:off x="304800" y="45844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376863" algn="r"/>
                <a:tab pos="6454775" algn="r"/>
                <a:tab pos="7369175" algn="r"/>
                <a:tab pos="8407400" algn="r"/>
              </a:tabLst>
            </a:pPr>
            <a:r>
              <a:rPr lang="en-US" altLang="en-US" sz="1600" b="1" dirty="0" smtClean="0">
                <a:latin typeface="Liberation Sans" panose="020B0604020202020204" pitchFamily="34" charset="0"/>
              </a:rPr>
              <a:t>	4.</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-850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-850</a:t>
            </a:r>
            <a:endParaRPr lang="en-US" altLang="en-US" sz="1600" b="1" dirty="0">
              <a:latin typeface="Liberation Sans" panose="020B0604020202020204" pitchFamily="34" charset="0"/>
            </a:endParaRPr>
          </a:p>
        </p:txBody>
      </p:sp>
      <p:cxnSp>
        <p:nvCxnSpPr>
          <p:cNvPr id="93" name="Straight Connector 92"/>
          <p:cNvCxnSpPr/>
          <p:nvPr/>
        </p:nvCxnSpPr>
        <p:spPr bwMode="auto">
          <a:xfrm>
            <a:off x="990600" y="49530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94" name="Text Box 10"/>
          <p:cNvSpPr txBox="1">
            <a:spLocks noChangeArrowheads="1"/>
          </p:cNvSpPr>
          <p:nvPr/>
        </p:nvSpPr>
        <p:spPr bwMode="auto">
          <a:xfrm>
            <a:off x="304800" y="50416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376863" algn="r"/>
                <a:tab pos="6454775" algn="r"/>
                <a:tab pos="7315200" algn="r"/>
                <a:tab pos="8339138" algn="r"/>
              </a:tabLst>
            </a:pPr>
            <a:r>
              <a:rPr lang="en-US" altLang="en-US" sz="1600" b="1" dirty="0" smtClean="0">
                <a:latin typeface="Liberation Sans" panose="020B0604020202020204" pitchFamily="34" charset="0"/>
              </a:rPr>
              <a:t>	5.</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-1,000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-1,000</a:t>
            </a:r>
            <a:endParaRPr lang="en-US" altLang="en-US" sz="1600" b="1" dirty="0">
              <a:latin typeface="Liberation Sans" panose="020B0604020202020204" pitchFamily="34" charset="0"/>
            </a:endParaRPr>
          </a:p>
        </p:txBody>
      </p:sp>
      <p:sp>
        <p:nvSpPr>
          <p:cNvPr id="97" name="Rectangle 96"/>
          <p:cNvSpPr/>
          <p:nvPr/>
        </p:nvSpPr>
        <p:spPr bwMode="auto">
          <a:xfrm>
            <a:off x="19171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98" name="Rectangle 97"/>
          <p:cNvSpPr/>
          <p:nvPr/>
        </p:nvSpPr>
        <p:spPr bwMode="auto">
          <a:xfrm>
            <a:off x="33649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99" name="Rectangle 98"/>
          <p:cNvSpPr/>
          <p:nvPr/>
        </p:nvSpPr>
        <p:spPr bwMode="auto">
          <a:xfrm>
            <a:off x="48127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0" name="Rectangle 99"/>
          <p:cNvSpPr/>
          <p:nvPr/>
        </p:nvSpPr>
        <p:spPr bwMode="auto">
          <a:xfrm>
            <a:off x="59557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1" name="Rectangle 100"/>
          <p:cNvSpPr/>
          <p:nvPr/>
        </p:nvSpPr>
        <p:spPr bwMode="auto">
          <a:xfrm>
            <a:off x="69463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3" name="Rectangle 102"/>
          <p:cNvSpPr/>
          <p:nvPr/>
        </p:nvSpPr>
        <p:spPr bwMode="auto">
          <a:xfrm>
            <a:off x="79369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05" name="Straight Connector 104"/>
          <p:cNvCxnSpPr/>
          <p:nvPr/>
        </p:nvCxnSpPr>
        <p:spPr bwMode="auto">
          <a:xfrm>
            <a:off x="990600" y="5867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07" name="Rectangle 106"/>
          <p:cNvSpPr/>
          <p:nvPr/>
        </p:nvSpPr>
        <p:spPr bwMode="auto">
          <a:xfrm>
            <a:off x="19171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8" name="Rectangle 107"/>
          <p:cNvSpPr/>
          <p:nvPr/>
        </p:nvSpPr>
        <p:spPr bwMode="auto">
          <a:xfrm>
            <a:off x="33649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17" name="Rectangle 116"/>
          <p:cNvSpPr/>
          <p:nvPr/>
        </p:nvSpPr>
        <p:spPr bwMode="auto">
          <a:xfrm>
            <a:off x="48127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18" name="Rectangle 117"/>
          <p:cNvSpPr/>
          <p:nvPr/>
        </p:nvSpPr>
        <p:spPr bwMode="auto">
          <a:xfrm>
            <a:off x="59557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19" name="Rectangle 118"/>
          <p:cNvSpPr/>
          <p:nvPr/>
        </p:nvSpPr>
        <p:spPr bwMode="auto">
          <a:xfrm>
            <a:off x="69463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0" name="Rectangle 119"/>
          <p:cNvSpPr/>
          <p:nvPr/>
        </p:nvSpPr>
        <p:spPr bwMode="auto">
          <a:xfrm>
            <a:off x="79369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21" name="Straight Connector 120"/>
          <p:cNvCxnSpPr/>
          <p:nvPr/>
        </p:nvCxnSpPr>
        <p:spPr bwMode="auto">
          <a:xfrm>
            <a:off x="990600" y="59436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2" name="Rectangle 121"/>
          <p:cNvSpPr/>
          <p:nvPr/>
        </p:nvSpPr>
        <p:spPr bwMode="auto">
          <a:xfrm>
            <a:off x="19171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3" name="Rectangle 122"/>
          <p:cNvSpPr/>
          <p:nvPr/>
        </p:nvSpPr>
        <p:spPr bwMode="auto">
          <a:xfrm>
            <a:off x="33649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6" name="Rectangle 125"/>
          <p:cNvSpPr/>
          <p:nvPr/>
        </p:nvSpPr>
        <p:spPr bwMode="auto">
          <a:xfrm>
            <a:off x="48127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7" name="Rectangle 126"/>
          <p:cNvSpPr/>
          <p:nvPr/>
        </p:nvSpPr>
        <p:spPr bwMode="auto">
          <a:xfrm>
            <a:off x="59557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3" name="Rectangle 132"/>
          <p:cNvSpPr/>
          <p:nvPr/>
        </p:nvSpPr>
        <p:spPr bwMode="auto">
          <a:xfrm>
            <a:off x="69463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5" name="Rectangle 134"/>
          <p:cNvSpPr/>
          <p:nvPr/>
        </p:nvSpPr>
        <p:spPr bwMode="auto">
          <a:xfrm>
            <a:off x="79369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6" name="Text Box 10"/>
          <p:cNvSpPr txBox="1">
            <a:spLocks noChangeArrowheads="1"/>
          </p:cNvSpPr>
          <p:nvPr/>
        </p:nvSpPr>
        <p:spPr bwMode="auto">
          <a:xfrm>
            <a:off x="304800" y="54988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689225" algn="r"/>
                <a:tab pos="4121150" algn="r"/>
                <a:tab pos="5432425" algn="r"/>
                <a:tab pos="6454775" algn="r"/>
                <a:tab pos="7369175" algn="r"/>
                <a:tab pos="8339138" algn="r"/>
              </a:tabLst>
            </a:pPr>
            <a:r>
              <a:rPr lang="en-US" altLang="en-US" sz="1600" b="1" dirty="0" smtClean="0">
                <a:latin typeface="Liberation Sans" panose="020B0604020202020204" pitchFamily="34" charset="0"/>
              </a:rPr>
              <a:t>	</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$31,150	$7,000	$7,000	$25,000	$8,000	$850	$1,000</a:t>
            </a:r>
            <a:endParaRPr lang="en-US" altLang="en-US" sz="1600" b="1" dirty="0">
              <a:latin typeface="Liberation Sans" panose="020B0604020202020204" pitchFamily="34" charset="0"/>
            </a:endParaRPr>
          </a:p>
        </p:txBody>
      </p:sp>
      <p:pic>
        <p:nvPicPr>
          <p:cNvPr id="180"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3472" y="571501"/>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184" name="TextBox 183"/>
          <p:cNvSpPr txBox="1"/>
          <p:nvPr/>
        </p:nvSpPr>
        <p:spPr>
          <a:xfrm>
            <a:off x="47244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185" name="TextBox 184"/>
          <p:cNvSpPr txBox="1"/>
          <p:nvPr/>
        </p:nvSpPr>
        <p:spPr>
          <a:xfrm>
            <a:off x="59436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186" name="TextBox 185"/>
          <p:cNvSpPr txBox="1"/>
          <p:nvPr/>
        </p:nvSpPr>
        <p:spPr>
          <a:xfrm>
            <a:off x="1905000" y="5334000"/>
            <a:ext cx="152400" cy="523220"/>
          </a:xfrm>
          <a:prstGeom prst="rect">
            <a:avLst/>
          </a:prstGeom>
          <a:noFill/>
          <a:ln>
            <a:noFill/>
          </a:ln>
        </p:spPr>
        <p:txBody>
          <a:bodyPr wrap="square" lIns="0" tIns="91440" rIns="0" rtlCol="0" anchor="ctr" anchorCtr="0">
            <a:noAutofit/>
          </a:bodyPr>
          <a:lstStyle>
            <a:defPPr>
              <a:defRPr lang="en-US"/>
            </a:defPPr>
            <a:lvl1pPr>
              <a:defRPr sz="1400" b="1">
                <a:latin typeface="Liberation Sans" panose="020B0604020202020204" pitchFamily="34" charset="0"/>
              </a:defRPr>
            </a:lvl1pPr>
          </a:lstStyle>
          <a:p>
            <a:r>
              <a:rPr lang="en-US" sz="1600" dirty="0" smtClean="0"/>
              <a:t>+</a:t>
            </a:r>
            <a:endParaRPr lang="en-US" sz="1600" dirty="0"/>
          </a:p>
        </p:txBody>
      </p:sp>
      <p:sp>
        <p:nvSpPr>
          <p:cNvPr id="187" name="TextBox 186"/>
          <p:cNvSpPr txBox="1"/>
          <p:nvPr/>
        </p:nvSpPr>
        <p:spPr>
          <a:xfrm>
            <a:off x="33528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188" name="TextBox 187"/>
          <p:cNvSpPr txBox="1"/>
          <p:nvPr/>
        </p:nvSpPr>
        <p:spPr>
          <a:xfrm>
            <a:off x="69342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smtClean="0"/>
              <a:t>-</a:t>
            </a:r>
            <a:endParaRPr lang="en-US" dirty="0"/>
          </a:p>
        </p:txBody>
      </p:sp>
      <p:sp>
        <p:nvSpPr>
          <p:cNvPr id="189" name="TextBox 188"/>
          <p:cNvSpPr txBox="1"/>
          <p:nvPr/>
        </p:nvSpPr>
        <p:spPr>
          <a:xfrm>
            <a:off x="79248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smtClean="0"/>
              <a:t>-</a:t>
            </a:r>
            <a:endParaRPr lang="en-US" dirty="0"/>
          </a:p>
        </p:txBody>
      </p:sp>
      <p:sp>
        <p:nvSpPr>
          <p:cNvPr id="190" name="Left Brace 189"/>
          <p:cNvSpPr/>
          <p:nvPr/>
        </p:nvSpPr>
        <p:spPr bwMode="auto">
          <a:xfrm rot="16200000">
            <a:off x="6036516" y="3412283"/>
            <a:ext cx="182975" cy="5398009"/>
          </a:xfrm>
          <a:prstGeom prst="leftBrace">
            <a:avLst>
              <a:gd name="adj1" fmla="val 8333"/>
              <a:gd name="adj2" fmla="val 50482"/>
            </a:avLst>
          </a:prstGeom>
          <a:noFill/>
          <a:ln w="28575" cap="sq" cmpd="sng" algn="ctr">
            <a:solidFill>
              <a:schemeClr val="accent6">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91" name="Left Brace 190"/>
          <p:cNvSpPr/>
          <p:nvPr/>
        </p:nvSpPr>
        <p:spPr bwMode="auto">
          <a:xfrm rot="16200000">
            <a:off x="2093168" y="4905042"/>
            <a:ext cx="182974" cy="2412494"/>
          </a:xfrm>
          <a:prstGeom prst="leftBrace">
            <a:avLst>
              <a:gd name="adj1" fmla="val 8333"/>
              <a:gd name="adj2" fmla="val 50482"/>
            </a:avLst>
          </a:prstGeom>
          <a:noFill/>
          <a:ln w="28575" cap="sq" cmpd="sng" algn="ctr">
            <a:solidFill>
              <a:schemeClr val="accent6">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92" name="Text Box 10"/>
          <p:cNvSpPr txBox="1">
            <a:spLocks noChangeArrowheads="1"/>
          </p:cNvSpPr>
          <p:nvPr/>
        </p:nvSpPr>
        <p:spPr bwMode="auto">
          <a:xfrm>
            <a:off x="1524000" y="6248400"/>
            <a:ext cx="1295400" cy="338554"/>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lgn="ctr">
              <a:spcBef>
                <a:spcPct val="50000"/>
              </a:spcBef>
              <a:tabLst>
                <a:tab pos="5035550" algn="r"/>
              </a:tabLst>
            </a:pPr>
            <a:r>
              <a:rPr lang="en-US" altLang="en-US" sz="1600" b="1" dirty="0" smtClean="0">
                <a:solidFill>
                  <a:schemeClr val="accent6">
                    <a:lumMod val="50000"/>
                  </a:schemeClr>
                </a:solidFill>
                <a:latin typeface="Liberation Sans" panose="020B0604020202020204" pitchFamily="34" charset="0"/>
              </a:rPr>
              <a:t>$18,050</a:t>
            </a:r>
            <a:endParaRPr lang="en-US" altLang="en-US" sz="1600" b="1" dirty="0">
              <a:solidFill>
                <a:schemeClr val="accent6">
                  <a:lumMod val="50000"/>
                </a:schemeClr>
              </a:solidFill>
              <a:latin typeface="Liberation Sans" panose="020B0604020202020204" pitchFamily="34" charset="0"/>
            </a:endParaRPr>
          </a:p>
        </p:txBody>
      </p:sp>
      <p:sp>
        <p:nvSpPr>
          <p:cNvPr id="193" name="Text Box 10"/>
          <p:cNvSpPr txBox="1">
            <a:spLocks noChangeArrowheads="1"/>
          </p:cNvSpPr>
          <p:nvPr/>
        </p:nvSpPr>
        <p:spPr bwMode="auto">
          <a:xfrm>
            <a:off x="5486400" y="6248400"/>
            <a:ext cx="1371600" cy="338554"/>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lgn="ctr">
              <a:spcBef>
                <a:spcPct val="50000"/>
              </a:spcBef>
              <a:tabLst>
                <a:tab pos="5035550" algn="r"/>
              </a:tabLst>
            </a:pPr>
            <a:r>
              <a:rPr lang="en-US" altLang="en-US" sz="1600" b="1" dirty="0" smtClean="0">
                <a:solidFill>
                  <a:schemeClr val="accent6">
                    <a:lumMod val="50000"/>
                  </a:schemeClr>
                </a:solidFill>
                <a:latin typeface="Liberation Sans" panose="020B0604020202020204" pitchFamily="34" charset="0"/>
              </a:rPr>
              <a:t>$18,050</a:t>
            </a:r>
            <a:endParaRPr lang="en-US" altLang="en-US" sz="1600" b="1" dirty="0">
              <a:solidFill>
                <a:schemeClr val="accent6">
                  <a:lumMod val="50000"/>
                </a:schemeClr>
              </a:solidFill>
              <a:latin typeface="Liberation Sans" panose="020B0604020202020204" pitchFamily="34" charset="0"/>
            </a:endParaRPr>
          </a:p>
        </p:txBody>
      </p:sp>
      <p:sp>
        <p:nvSpPr>
          <p:cNvPr id="183" name="Rectangle 182"/>
          <p:cNvSpPr/>
          <p:nvPr/>
        </p:nvSpPr>
        <p:spPr bwMode="auto">
          <a:xfrm>
            <a:off x="381000" y="5041612"/>
            <a:ext cx="8610600" cy="1376065"/>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94" name="Rectangle 193"/>
          <p:cNvSpPr/>
          <p:nvPr/>
        </p:nvSpPr>
        <p:spPr bwMode="auto">
          <a:xfrm>
            <a:off x="1371600" y="6111287"/>
            <a:ext cx="7455408" cy="45879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72"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4 </a:t>
            </a:r>
            <a:endParaRPr lang="en-US" altLang="en-US" sz="1600" i="1" dirty="0">
              <a:latin typeface="Liberation Sans" panose="020B0604020202020204" pitchFamily="34" charset="0"/>
            </a:endParaRPr>
          </a:p>
        </p:txBody>
      </p:sp>
      <p:sp>
        <p:nvSpPr>
          <p:cNvPr id="73" name="Rectangle 72"/>
          <p:cNvSpPr/>
          <p:nvPr/>
        </p:nvSpPr>
        <p:spPr bwMode="auto">
          <a:xfrm>
            <a:off x="71628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74" name="Rectangle 73"/>
          <p:cNvSpPr/>
          <p:nvPr/>
        </p:nvSpPr>
        <p:spPr bwMode="auto">
          <a:xfrm>
            <a:off x="80010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75" name="TextBox 74"/>
          <p:cNvSpPr txBox="1"/>
          <p:nvPr/>
        </p:nvSpPr>
        <p:spPr>
          <a:xfrm>
            <a:off x="6019800" y="2590800"/>
            <a:ext cx="11430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a:t>O</a:t>
            </a:r>
            <a:r>
              <a:rPr lang="en-US" dirty="0" smtClean="0"/>
              <a:t>wner's Drawings</a:t>
            </a:r>
            <a:endParaRPr lang="en-US" dirty="0"/>
          </a:p>
        </p:txBody>
      </p:sp>
      <p:sp>
        <p:nvSpPr>
          <p:cNvPr id="76" name="TextBox 75"/>
          <p:cNvSpPr txBox="1"/>
          <p:nvPr/>
        </p:nvSpPr>
        <p:spPr>
          <a:xfrm>
            <a:off x="7162800" y="2590800"/>
            <a:ext cx="8382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smtClean="0"/>
              <a:t>Rev.</a:t>
            </a:r>
            <a:endParaRPr lang="en-US" dirty="0"/>
          </a:p>
        </p:txBody>
      </p:sp>
      <p:sp>
        <p:nvSpPr>
          <p:cNvPr id="77" name="TextBox 76"/>
          <p:cNvSpPr txBox="1"/>
          <p:nvPr/>
        </p:nvSpPr>
        <p:spPr>
          <a:xfrm>
            <a:off x="8001000" y="2590800"/>
            <a:ext cx="8382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smtClean="0"/>
              <a:t>Exp.</a:t>
            </a:r>
            <a:endParaRPr lang="en-US" dirty="0"/>
          </a:p>
        </p:txBody>
      </p:sp>
      <p:sp>
        <p:nvSpPr>
          <p:cNvPr id="78" name="TextBox 77"/>
          <p:cNvSpPr txBox="1"/>
          <p:nvPr/>
        </p:nvSpPr>
        <p:spPr>
          <a:xfrm>
            <a:off x="70866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79" name="TextBox 78"/>
          <p:cNvSpPr txBox="1"/>
          <p:nvPr/>
        </p:nvSpPr>
        <p:spPr>
          <a:xfrm>
            <a:off x="79248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smtClean="0"/>
              <a:t>-</a:t>
            </a:r>
            <a:endParaRPr lang="en-US" dirty="0"/>
          </a:p>
        </p:txBody>
      </p:sp>
      <p:sp>
        <p:nvSpPr>
          <p:cNvPr id="81" name="TextBox 80"/>
          <p:cNvSpPr txBox="1"/>
          <p:nvPr/>
        </p:nvSpPr>
        <p:spPr>
          <a:xfrm>
            <a:off x="4800600" y="2590800"/>
            <a:ext cx="12954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a:t>O</a:t>
            </a:r>
            <a:r>
              <a:rPr lang="en-US" dirty="0" smtClean="0"/>
              <a:t>wner's Capital</a:t>
            </a:r>
            <a:endParaRPr lang="en-US" dirty="0"/>
          </a:p>
        </p:txBody>
      </p:sp>
      <p:sp>
        <p:nvSpPr>
          <p:cNvPr id="82" name="TextBox 81"/>
          <p:cNvSpPr txBox="1"/>
          <p:nvPr/>
        </p:nvSpPr>
        <p:spPr>
          <a:xfrm>
            <a:off x="0" y="428624"/>
            <a:ext cx="3276600" cy="691039"/>
          </a:xfrm>
          <a:prstGeom prst="rect">
            <a:avLst/>
          </a:prstGeom>
          <a:solidFill>
            <a:schemeClr val="bg1">
              <a:lumMod val="85000"/>
            </a:schemeClr>
          </a:solidFill>
        </p:spPr>
        <p:txBody>
          <a:bodyPr wrap="square" lIns="0" tIns="0" rtlCol="0">
            <a:noAutofit/>
          </a:bodyPr>
          <a:lstStyle/>
          <a:p>
            <a:pPr marL="519113" algn="l"/>
            <a:r>
              <a:rPr lang="en-US" sz="4200" b="1" dirty="0" smtClean="0">
                <a:solidFill>
                  <a:srgbClr val="FF9900"/>
                </a:solidFill>
                <a:effectLst>
                  <a:outerShdw blurRad="38100" dist="38100" dir="2700000" algn="tl">
                    <a:srgbClr val="000000">
                      <a:alpha val="43137"/>
                    </a:srgbClr>
                  </a:outerShdw>
                </a:effectLst>
                <a:latin typeface="Liberation Sans" panose="020B0604020202020204" pitchFamily="34" charset="0"/>
              </a:rPr>
              <a:t>DO IT!</a:t>
            </a:r>
            <a:endPar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endParaRPr>
          </a:p>
        </p:txBody>
      </p:sp>
      <p:sp>
        <p:nvSpPr>
          <p:cNvPr id="83" name="Oval 82"/>
          <p:cNvSpPr/>
          <p:nvPr/>
        </p:nvSpPr>
        <p:spPr bwMode="auto">
          <a:xfrm>
            <a:off x="2286000" y="428626"/>
            <a:ext cx="762000" cy="691038"/>
          </a:xfrm>
          <a:prstGeom prst="ellipse">
            <a:avLst/>
          </a:prstGeom>
          <a:solidFill>
            <a:schemeClr val="accent3"/>
          </a:solidFill>
          <a:ln w="12700" cap="sq" cmpd="sng" algn="ctr">
            <a:solidFill>
              <a:schemeClr val="bg1">
                <a:lumMod val="50000"/>
              </a:schemeClr>
            </a:solidFill>
            <a:prstDash val="sysDash"/>
            <a:round/>
            <a:headEnd type="none" w="sm" len="sm"/>
            <a:tailEnd type="none" w="sm" len="sm"/>
          </a:ln>
          <a:effectLst/>
        </p:spPr>
        <p:txBody>
          <a:bodyPr vert="horz" wrap="square" lIns="91440" tIns="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9900"/>
                </a:solidFill>
                <a:effectLst>
                  <a:outerShdw blurRad="38100" dist="38100" dir="2700000" algn="tl">
                    <a:srgbClr val="000000">
                      <a:alpha val="43137"/>
                    </a:srgbClr>
                  </a:outerShdw>
                </a:effectLst>
                <a:latin typeface="Liberation Sans" panose="020B0604020202020204" pitchFamily="34" charset="0"/>
              </a:rPr>
              <a:t>4</a:t>
            </a:r>
          </a:p>
        </p:txBody>
      </p:sp>
      <p:sp>
        <p:nvSpPr>
          <p:cNvPr id="84" name="TextBox 83"/>
          <p:cNvSpPr txBox="1"/>
          <p:nvPr/>
        </p:nvSpPr>
        <p:spPr>
          <a:xfrm>
            <a:off x="3276600" y="501929"/>
            <a:ext cx="5867400" cy="566928"/>
          </a:xfrm>
          <a:prstGeom prst="rect">
            <a:avLst/>
          </a:prstGeom>
          <a:solidFill>
            <a:srgbClr val="0027A4"/>
          </a:solidFill>
        </p:spPr>
        <p:txBody>
          <a:bodyPr wrap="square" lIns="86493" tIns="43247" rIns="86493" bIns="43247" rtlCol="0">
            <a:noAutofit/>
          </a:bodyPr>
          <a:lstStyle/>
          <a:p>
            <a:pPr marL="111120" algn="l"/>
            <a:r>
              <a:rPr lang="en-US" sz="2800" b="1" dirty="0" smtClean="0">
                <a:solidFill>
                  <a:schemeClr val="bg1"/>
                </a:solidFill>
                <a:latin typeface="Liberation Sans" panose="020B0604020202020204" pitchFamily="34" charset="0"/>
              </a:rPr>
              <a:t>Tabular Analysis</a:t>
            </a:r>
            <a:endParaRPr lang="en-US" sz="2800" b="1" dirty="0">
              <a:solidFill>
                <a:schemeClr val="bg1"/>
              </a:solidFill>
              <a:latin typeface="Liberation Sans" panose="020B0604020202020204" pitchFamily="34" charset="0"/>
            </a:endParaRPr>
          </a:p>
        </p:txBody>
      </p:sp>
    </p:spTree>
    <p:extLst>
      <p:ext uri="{BB962C8B-B14F-4D97-AF65-F5344CB8AC3E}">
        <p14:creationId xmlns:p14="http://schemas.microsoft.com/office/powerpoint/2010/main" val="23938972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6" name="Straight Connector 95"/>
          <p:cNvCxnSpPr/>
          <p:nvPr/>
        </p:nvCxnSpPr>
        <p:spPr bwMode="auto">
          <a:xfrm>
            <a:off x="990600" y="54102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10" name="Text Box 10"/>
          <p:cNvSpPr txBox="1">
            <a:spLocks noChangeArrowheads="1"/>
          </p:cNvSpPr>
          <p:nvPr/>
        </p:nvSpPr>
        <p:spPr bwMode="auto">
          <a:xfrm>
            <a:off x="304800" y="32128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432425" algn="r"/>
                <a:tab pos="6454775" algn="r"/>
                <a:tab pos="7315200" algn="r"/>
                <a:tab pos="8339138" algn="r"/>
              </a:tabLst>
            </a:pPr>
            <a:r>
              <a:rPr lang="en-US" altLang="en-US" sz="1600" b="1" dirty="0" smtClean="0">
                <a:latin typeface="Liberation Sans" panose="020B0604020202020204" pitchFamily="34" charset="0"/>
              </a:rPr>
              <a:t>	1.</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a:t>
            </a:r>
            <a:r>
              <a:rPr lang="en-US" altLang="en-US" sz="1600" b="1" dirty="0">
                <a:latin typeface="Liberation Sans" panose="020B0604020202020204" pitchFamily="34" charset="0"/>
              </a:rPr>
              <a:t>2</a:t>
            </a:r>
            <a:r>
              <a:rPr lang="en-US" altLang="en-US" sz="1600" b="1" dirty="0" smtClean="0">
                <a:latin typeface="Liberation Sans" panose="020B0604020202020204" pitchFamily="34" charset="0"/>
              </a:rPr>
              <a:t>5,000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+25,000</a:t>
            </a:r>
            <a:endParaRPr lang="en-US" altLang="en-US" sz="1600" b="1" dirty="0">
              <a:latin typeface="Liberation Sans" panose="020B0604020202020204" pitchFamily="34" charset="0"/>
            </a:endParaRPr>
          </a:p>
        </p:txBody>
      </p:sp>
      <p:sp>
        <p:nvSpPr>
          <p:cNvPr id="24" name="TextBox 23"/>
          <p:cNvSpPr txBox="1"/>
          <p:nvPr/>
        </p:nvSpPr>
        <p:spPr>
          <a:xfrm>
            <a:off x="76200" y="2590800"/>
            <a:ext cx="9144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600" dirty="0"/>
              <a:t>Trans-</a:t>
            </a:r>
          </a:p>
          <a:p>
            <a:r>
              <a:rPr lang="en-US" sz="1600" dirty="0"/>
              <a:t>action</a:t>
            </a:r>
          </a:p>
        </p:txBody>
      </p:sp>
      <p:sp>
        <p:nvSpPr>
          <p:cNvPr id="26" name="TextBox 25"/>
          <p:cNvSpPr txBox="1"/>
          <p:nvPr/>
        </p:nvSpPr>
        <p:spPr>
          <a:xfrm>
            <a:off x="914400" y="2590800"/>
            <a:ext cx="914400" cy="52322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r>
              <a:rPr lang="en-US" sz="1600" dirty="0" smtClean="0"/>
              <a:t>Cash   </a:t>
            </a:r>
            <a:endParaRPr lang="en-US" sz="1600" dirty="0"/>
          </a:p>
        </p:txBody>
      </p:sp>
      <p:sp>
        <p:nvSpPr>
          <p:cNvPr id="29" name="TextBox 28"/>
          <p:cNvSpPr txBox="1"/>
          <p:nvPr/>
        </p:nvSpPr>
        <p:spPr>
          <a:xfrm>
            <a:off x="1981200" y="2590800"/>
            <a:ext cx="13716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a:t>Equipment</a:t>
            </a:r>
          </a:p>
        </p:txBody>
      </p:sp>
      <p:sp>
        <p:nvSpPr>
          <p:cNvPr id="30" name="TextBox 29"/>
          <p:cNvSpPr txBox="1"/>
          <p:nvPr/>
        </p:nvSpPr>
        <p:spPr>
          <a:xfrm>
            <a:off x="3505200" y="2590800"/>
            <a:ext cx="13716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a:t>Accounts</a:t>
            </a:r>
          </a:p>
          <a:p>
            <a:r>
              <a:rPr lang="en-US" dirty="0"/>
              <a:t>Payable</a:t>
            </a:r>
          </a:p>
        </p:txBody>
      </p:sp>
      <p:cxnSp>
        <p:nvCxnSpPr>
          <p:cNvPr id="11" name="Straight Connector 10"/>
          <p:cNvCxnSpPr/>
          <p:nvPr/>
        </p:nvCxnSpPr>
        <p:spPr bwMode="auto">
          <a:xfrm>
            <a:off x="978408" y="31242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 name="Rectangle 11"/>
          <p:cNvSpPr/>
          <p:nvPr/>
        </p:nvSpPr>
        <p:spPr bwMode="auto">
          <a:xfrm>
            <a:off x="19050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8" name="Rectangle 47"/>
          <p:cNvSpPr/>
          <p:nvPr/>
        </p:nvSpPr>
        <p:spPr bwMode="auto">
          <a:xfrm>
            <a:off x="33528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49" name="Rectangle 48"/>
          <p:cNvSpPr/>
          <p:nvPr/>
        </p:nvSpPr>
        <p:spPr bwMode="auto">
          <a:xfrm>
            <a:off x="48006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0" name="Rectangle 49"/>
          <p:cNvSpPr/>
          <p:nvPr/>
        </p:nvSpPr>
        <p:spPr bwMode="auto">
          <a:xfrm>
            <a:off x="59436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54" name="TextBox 53"/>
          <p:cNvSpPr txBox="1"/>
          <p:nvPr/>
        </p:nvSpPr>
        <p:spPr>
          <a:xfrm>
            <a:off x="914399" y="2286000"/>
            <a:ext cx="7924801" cy="261610"/>
          </a:xfrm>
          <a:prstGeom prst="rect">
            <a:avLst/>
          </a:prstGeom>
          <a:noFill/>
          <a:ln>
            <a:noFill/>
          </a:ln>
        </p:spPr>
        <p:txBody>
          <a:bodyPr wrap="square" rtlCol="0" anchor="ctr" anchorCtr="0">
            <a:noAutofit/>
          </a:bodyPr>
          <a:lstStyle>
            <a:defPPr>
              <a:defRPr lang="en-US"/>
            </a:defPPr>
            <a:lvl1pPr>
              <a:defRPr sz="1200" b="1">
                <a:latin typeface="Liberation Sans" panose="020B0604020202020204" pitchFamily="34" charset="0"/>
              </a:defRPr>
            </a:lvl1pPr>
          </a:lstStyle>
          <a:p>
            <a:pPr algn="l">
              <a:tabLst>
                <a:tab pos="1146175" algn="ctr"/>
                <a:tab pos="3084513" algn="ctr"/>
                <a:tab pos="5773738" algn="ctr"/>
              </a:tabLst>
            </a:pPr>
            <a:r>
              <a:rPr lang="en-US" sz="1600" dirty="0" smtClean="0"/>
              <a:t>	Assets	=    Liabilities +	Owner's Equity</a:t>
            </a:r>
            <a:endParaRPr lang="en-US" sz="1600" dirty="0"/>
          </a:p>
        </p:txBody>
      </p:sp>
      <p:cxnSp>
        <p:nvCxnSpPr>
          <p:cNvPr id="55" name="Straight Connector 54"/>
          <p:cNvCxnSpPr/>
          <p:nvPr/>
        </p:nvCxnSpPr>
        <p:spPr bwMode="auto">
          <a:xfrm>
            <a:off x="914400" y="25908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56" name="TextBox 55"/>
          <p:cNvSpPr txBox="1"/>
          <p:nvPr/>
        </p:nvSpPr>
        <p:spPr>
          <a:xfrm>
            <a:off x="47244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57" name="TextBox 56"/>
          <p:cNvSpPr txBox="1"/>
          <p:nvPr/>
        </p:nvSpPr>
        <p:spPr>
          <a:xfrm>
            <a:off x="58674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60" name="TextBox 59"/>
          <p:cNvSpPr txBox="1"/>
          <p:nvPr/>
        </p:nvSpPr>
        <p:spPr>
          <a:xfrm>
            <a:off x="1828800" y="2590800"/>
            <a:ext cx="152400" cy="523220"/>
          </a:xfrm>
          <a:prstGeom prst="rect">
            <a:avLst/>
          </a:prstGeom>
          <a:noFill/>
          <a:ln>
            <a:noFill/>
          </a:ln>
        </p:spPr>
        <p:txBody>
          <a:bodyPr wrap="square" lIns="0" rIns="0" rtlCol="0" anchor="ctr" anchorCtr="0">
            <a:noAutofit/>
          </a:bodyPr>
          <a:lstStyle>
            <a:defPPr>
              <a:defRPr lang="en-US"/>
            </a:defPPr>
            <a:lvl1pPr>
              <a:defRPr sz="1400" b="1">
                <a:latin typeface="Liberation Sans" panose="020B0604020202020204" pitchFamily="34" charset="0"/>
              </a:defRPr>
            </a:lvl1pPr>
          </a:lstStyle>
          <a:p>
            <a:r>
              <a:rPr lang="en-US" sz="1600" dirty="0" smtClean="0"/>
              <a:t>+</a:t>
            </a:r>
            <a:endParaRPr lang="en-US" sz="1600" dirty="0"/>
          </a:p>
        </p:txBody>
      </p:sp>
      <p:sp>
        <p:nvSpPr>
          <p:cNvPr id="61" name="TextBox 60"/>
          <p:cNvSpPr txBox="1"/>
          <p:nvPr/>
        </p:nvSpPr>
        <p:spPr>
          <a:xfrm>
            <a:off x="33528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cxnSp>
        <p:nvCxnSpPr>
          <p:cNvPr id="104" name="Straight Connector 103"/>
          <p:cNvCxnSpPr/>
          <p:nvPr/>
        </p:nvCxnSpPr>
        <p:spPr bwMode="auto">
          <a:xfrm>
            <a:off x="990600" y="3581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87" name="Text Box 2"/>
          <p:cNvSpPr txBox="1">
            <a:spLocks noChangeArrowheads="1"/>
          </p:cNvSpPr>
          <p:nvPr/>
        </p:nvSpPr>
        <p:spPr bwMode="auto">
          <a:xfrm>
            <a:off x="533399" y="1371600"/>
            <a:ext cx="8392887"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defPPr>
              <a:defRPr lang="en-US"/>
            </a:defPPr>
            <a:lvl1pPr marL="457200" indent="-457200" algn="l">
              <a:lnSpc>
                <a:spcPct val="125000"/>
              </a:lnSpc>
              <a:spcBef>
                <a:spcPts val="900"/>
              </a:spcBef>
              <a:buClrTx/>
              <a:buSzTx/>
              <a:buFont typeface="+mj-lt"/>
              <a:buAutoNum type="arabicPeriod" startAt="2"/>
              <a:defRPr sz="2000" b="1">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341313" indent="-341313">
              <a:buFont typeface="+mj-lt"/>
              <a:buAutoNum type="arabicPeriod" startAt="5"/>
            </a:pPr>
            <a:r>
              <a:rPr lang="en-US" dirty="0" smtClean="0"/>
              <a:t>The owner withdrew $1,000 cash for personal use.</a:t>
            </a:r>
            <a:endParaRPr lang="en-US" dirty="0"/>
          </a:p>
        </p:txBody>
      </p:sp>
      <p:sp>
        <p:nvSpPr>
          <p:cNvPr id="88" name="Text Box 10"/>
          <p:cNvSpPr txBox="1">
            <a:spLocks noChangeArrowheads="1"/>
          </p:cNvSpPr>
          <p:nvPr/>
        </p:nvSpPr>
        <p:spPr bwMode="auto">
          <a:xfrm>
            <a:off x="304800" y="36700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689225" algn="r"/>
                <a:tab pos="4121150" algn="r"/>
                <a:tab pos="5376863" algn="r"/>
                <a:tab pos="6454775" algn="r"/>
                <a:tab pos="7315200" algn="r"/>
                <a:tab pos="8339138" algn="r"/>
              </a:tabLst>
            </a:pPr>
            <a:r>
              <a:rPr lang="en-US" altLang="en-US" sz="1600" b="1" dirty="0" smtClean="0">
                <a:latin typeface="Liberation Sans" panose="020B0604020202020204" pitchFamily="34" charset="0"/>
              </a:rPr>
              <a:t>	2.</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+7,000	+7,000</a:t>
            </a:r>
            <a:endParaRPr lang="en-US" altLang="en-US" sz="1600" b="1" dirty="0">
              <a:latin typeface="Liberation Sans" panose="020B0604020202020204" pitchFamily="34" charset="0"/>
            </a:endParaRPr>
          </a:p>
        </p:txBody>
      </p:sp>
      <p:cxnSp>
        <p:nvCxnSpPr>
          <p:cNvPr id="89" name="Straight Connector 88"/>
          <p:cNvCxnSpPr/>
          <p:nvPr/>
        </p:nvCxnSpPr>
        <p:spPr bwMode="auto">
          <a:xfrm>
            <a:off x="990600" y="40386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90" name="Text Box 10"/>
          <p:cNvSpPr txBox="1">
            <a:spLocks noChangeArrowheads="1"/>
          </p:cNvSpPr>
          <p:nvPr/>
        </p:nvSpPr>
        <p:spPr bwMode="auto">
          <a:xfrm>
            <a:off x="304800" y="41272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376863" algn="r"/>
                <a:tab pos="6454775" algn="r"/>
                <a:tab pos="7546975" algn="r"/>
                <a:tab pos="8339138" algn="r"/>
              </a:tabLst>
            </a:pPr>
            <a:r>
              <a:rPr lang="en-US" altLang="en-US" sz="1600" b="1" dirty="0" smtClean="0">
                <a:latin typeface="Liberation Sans" panose="020B0604020202020204" pitchFamily="34" charset="0"/>
              </a:rPr>
              <a:t>	3.</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+8,000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+8,000</a:t>
            </a:r>
            <a:endParaRPr lang="en-US" altLang="en-US" sz="1600" b="1" dirty="0">
              <a:latin typeface="Liberation Sans" panose="020B0604020202020204" pitchFamily="34" charset="0"/>
            </a:endParaRPr>
          </a:p>
        </p:txBody>
      </p:sp>
      <p:cxnSp>
        <p:nvCxnSpPr>
          <p:cNvPr id="91" name="Straight Connector 90"/>
          <p:cNvCxnSpPr/>
          <p:nvPr/>
        </p:nvCxnSpPr>
        <p:spPr bwMode="auto">
          <a:xfrm>
            <a:off x="990600" y="44958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92" name="Text Box 10"/>
          <p:cNvSpPr txBox="1">
            <a:spLocks noChangeArrowheads="1"/>
          </p:cNvSpPr>
          <p:nvPr/>
        </p:nvSpPr>
        <p:spPr bwMode="auto">
          <a:xfrm>
            <a:off x="304800" y="45844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376863" algn="r"/>
                <a:tab pos="6454775" algn="r"/>
                <a:tab pos="7369175" algn="r"/>
                <a:tab pos="8407400" algn="r"/>
              </a:tabLst>
            </a:pPr>
            <a:r>
              <a:rPr lang="en-US" altLang="en-US" sz="1600" b="1" dirty="0" smtClean="0">
                <a:latin typeface="Liberation Sans" panose="020B0604020202020204" pitchFamily="34" charset="0"/>
              </a:rPr>
              <a:t>	4.</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-850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-850</a:t>
            </a:r>
            <a:endParaRPr lang="en-US" altLang="en-US" sz="1600" b="1" dirty="0">
              <a:latin typeface="Liberation Sans" panose="020B0604020202020204" pitchFamily="34" charset="0"/>
            </a:endParaRPr>
          </a:p>
        </p:txBody>
      </p:sp>
      <p:cxnSp>
        <p:nvCxnSpPr>
          <p:cNvPr id="93" name="Straight Connector 92"/>
          <p:cNvCxnSpPr/>
          <p:nvPr/>
        </p:nvCxnSpPr>
        <p:spPr bwMode="auto">
          <a:xfrm>
            <a:off x="990600" y="49530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94" name="Text Box 10"/>
          <p:cNvSpPr txBox="1">
            <a:spLocks noChangeArrowheads="1"/>
          </p:cNvSpPr>
          <p:nvPr/>
        </p:nvSpPr>
        <p:spPr bwMode="auto">
          <a:xfrm>
            <a:off x="304800" y="50416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797175" algn="r"/>
                <a:tab pos="3998913" algn="r"/>
                <a:tab pos="5376863" algn="r"/>
                <a:tab pos="6454775" algn="r"/>
                <a:tab pos="7315200" algn="r"/>
                <a:tab pos="8339138" algn="r"/>
              </a:tabLst>
            </a:pPr>
            <a:r>
              <a:rPr lang="en-US" altLang="en-US" sz="1600" b="1" dirty="0" smtClean="0">
                <a:latin typeface="Liberation Sans" panose="020B0604020202020204" pitchFamily="34" charset="0"/>
              </a:rPr>
              <a:t>	5.</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-1,000</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			-1,000</a:t>
            </a:r>
            <a:endParaRPr lang="en-US" altLang="en-US" sz="1600" b="1" dirty="0">
              <a:latin typeface="Liberation Sans" panose="020B0604020202020204" pitchFamily="34" charset="0"/>
            </a:endParaRPr>
          </a:p>
        </p:txBody>
      </p:sp>
      <p:sp>
        <p:nvSpPr>
          <p:cNvPr id="97" name="Rectangle 96"/>
          <p:cNvSpPr/>
          <p:nvPr/>
        </p:nvSpPr>
        <p:spPr bwMode="auto">
          <a:xfrm>
            <a:off x="19171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98" name="Rectangle 97"/>
          <p:cNvSpPr/>
          <p:nvPr/>
        </p:nvSpPr>
        <p:spPr bwMode="auto">
          <a:xfrm>
            <a:off x="33649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99" name="Rectangle 98"/>
          <p:cNvSpPr/>
          <p:nvPr/>
        </p:nvSpPr>
        <p:spPr bwMode="auto">
          <a:xfrm>
            <a:off x="48127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0" name="Rectangle 99"/>
          <p:cNvSpPr/>
          <p:nvPr/>
        </p:nvSpPr>
        <p:spPr bwMode="auto">
          <a:xfrm>
            <a:off x="5955792"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05" name="Straight Connector 104"/>
          <p:cNvCxnSpPr/>
          <p:nvPr/>
        </p:nvCxnSpPr>
        <p:spPr bwMode="auto">
          <a:xfrm>
            <a:off x="990600" y="58674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07" name="Rectangle 106"/>
          <p:cNvSpPr/>
          <p:nvPr/>
        </p:nvSpPr>
        <p:spPr bwMode="auto">
          <a:xfrm>
            <a:off x="19171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8" name="Rectangle 107"/>
          <p:cNvSpPr/>
          <p:nvPr/>
        </p:nvSpPr>
        <p:spPr bwMode="auto">
          <a:xfrm>
            <a:off x="33649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17" name="Rectangle 116"/>
          <p:cNvSpPr/>
          <p:nvPr/>
        </p:nvSpPr>
        <p:spPr bwMode="auto">
          <a:xfrm>
            <a:off x="48127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18" name="Rectangle 117"/>
          <p:cNvSpPr/>
          <p:nvPr/>
        </p:nvSpPr>
        <p:spPr bwMode="auto">
          <a:xfrm>
            <a:off x="5955792" y="57912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cxnSp>
        <p:nvCxnSpPr>
          <p:cNvPr id="121" name="Straight Connector 120"/>
          <p:cNvCxnSpPr/>
          <p:nvPr/>
        </p:nvCxnSpPr>
        <p:spPr bwMode="auto">
          <a:xfrm>
            <a:off x="990600" y="5943600"/>
            <a:ext cx="7848601"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22" name="Rectangle 121"/>
          <p:cNvSpPr/>
          <p:nvPr/>
        </p:nvSpPr>
        <p:spPr bwMode="auto">
          <a:xfrm>
            <a:off x="19171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3" name="Rectangle 122"/>
          <p:cNvSpPr/>
          <p:nvPr/>
        </p:nvSpPr>
        <p:spPr bwMode="auto">
          <a:xfrm>
            <a:off x="33649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6" name="Rectangle 125"/>
          <p:cNvSpPr/>
          <p:nvPr/>
        </p:nvSpPr>
        <p:spPr bwMode="auto">
          <a:xfrm>
            <a:off x="48127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27" name="Rectangle 126"/>
          <p:cNvSpPr/>
          <p:nvPr/>
        </p:nvSpPr>
        <p:spPr bwMode="auto">
          <a:xfrm>
            <a:off x="5955792"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6" name="Text Box 10"/>
          <p:cNvSpPr txBox="1">
            <a:spLocks noChangeArrowheads="1"/>
          </p:cNvSpPr>
          <p:nvPr/>
        </p:nvSpPr>
        <p:spPr bwMode="auto">
          <a:xfrm>
            <a:off x="304800" y="5498812"/>
            <a:ext cx="8686800" cy="292388"/>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spcBef>
                <a:spcPts val="1200"/>
              </a:spcBef>
              <a:tabLst>
                <a:tab pos="231775" algn="r"/>
                <a:tab pos="1433513" algn="r"/>
                <a:tab pos="2689225" algn="r"/>
                <a:tab pos="4121150" algn="r"/>
                <a:tab pos="5432425" algn="r"/>
                <a:tab pos="6454775" algn="r"/>
                <a:tab pos="7546975" algn="r"/>
                <a:tab pos="8407400" algn="r"/>
              </a:tabLst>
            </a:pPr>
            <a:r>
              <a:rPr lang="en-US" altLang="en-US" sz="1600" b="1" dirty="0" smtClean="0">
                <a:latin typeface="Liberation Sans" panose="020B0604020202020204" pitchFamily="34" charset="0"/>
              </a:rPr>
              <a:t>	</a:t>
            </a:r>
            <a:r>
              <a:rPr lang="en-US" altLang="en-US" sz="1600" b="1" dirty="0">
                <a:latin typeface="Liberation Sans" panose="020B0604020202020204" pitchFamily="34" charset="0"/>
              </a:rPr>
              <a:t>	</a:t>
            </a:r>
            <a:r>
              <a:rPr lang="en-US" altLang="en-US" sz="1600" b="1" dirty="0" smtClean="0">
                <a:latin typeface="Liberation Sans" panose="020B0604020202020204" pitchFamily="34" charset="0"/>
              </a:rPr>
              <a:t>$31,150	$7,000	$7,000	$25,000	$1,000	$8,000	$850</a:t>
            </a:r>
            <a:endParaRPr lang="en-US" altLang="en-US" sz="1600" b="1" dirty="0">
              <a:latin typeface="Liberation Sans" panose="020B0604020202020204" pitchFamily="34" charset="0"/>
            </a:endParaRPr>
          </a:p>
        </p:txBody>
      </p:sp>
      <p:pic>
        <p:nvPicPr>
          <p:cNvPr id="180"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3472" y="571501"/>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184" name="TextBox 183"/>
          <p:cNvSpPr txBox="1"/>
          <p:nvPr/>
        </p:nvSpPr>
        <p:spPr>
          <a:xfrm>
            <a:off x="47244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185" name="TextBox 184"/>
          <p:cNvSpPr txBox="1"/>
          <p:nvPr/>
        </p:nvSpPr>
        <p:spPr>
          <a:xfrm>
            <a:off x="59436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186" name="TextBox 185"/>
          <p:cNvSpPr txBox="1"/>
          <p:nvPr/>
        </p:nvSpPr>
        <p:spPr>
          <a:xfrm>
            <a:off x="1905000" y="5334000"/>
            <a:ext cx="152400" cy="523220"/>
          </a:xfrm>
          <a:prstGeom prst="rect">
            <a:avLst/>
          </a:prstGeom>
          <a:noFill/>
          <a:ln>
            <a:noFill/>
          </a:ln>
        </p:spPr>
        <p:txBody>
          <a:bodyPr wrap="square" lIns="0" tIns="91440" rIns="0" rtlCol="0" anchor="ctr" anchorCtr="0">
            <a:noAutofit/>
          </a:bodyPr>
          <a:lstStyle>
            <a:defPPr>
              <a:defRPr lang="en-US"/>
            </a:defPPr>
            <a:lvl1pPr>
              <a:defRPr sz="1400" b="1">
                <a:latin typeface="Liberation Sans" panose="020B0604020202020204" pitchFamily="34" charset="0"/>
              </a:defRPr>
            </a:lvl1pPr>
          </a:lstStyle>
          <a:p>
            <a:r>
              <a:rPr lang="en-US" sz="1600" dirty="0" smtClean="0"/>
              <a:t>+</a:t>
            </a:r>
            <a:endParaRPr lang="en-US" sz="1600" dirty="0"/>
          </a:p>
        </p:txBody>
      </p:sp>
      <p:sp>
        <p:nvSpPr>
          <p:cNvPr id="187" name="TextBox 186"/>
          <p:cNvSpPr txBox="1"/>
          <p:nvPr/>
        </p:nvSpPr>
        <p:spPr>
          <a:xfrm>
            <a:off x="33528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188" name="TextBox 187"/>
          <p:cNvSpPr txBox="1"/>
          <p:nvPr/>
        </p:nvSpPr>
        <p:spPr>
          <a:xfrm>
            <a:off x="70866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smtClean="0"/>
              <a:t>+</a:t>
            </a:r>
            <a:endParaRPr lang="en-US" dirty="0"/>
          </a:p>
        </p:txBody>
      </p:sp>
      <p:sp>
        <p:nvSpPr>
          <p:cNvPr id="190" name="Left Brace 189"/>
          <p:cNvSpPr/>
          <p:nvPr/>
        </p:nvSpPr>
        <p:spPr bwMode="auto">
          <a:xfrm rot="16200000">
            <a:off x="6036516" y="3412283"/>
            <a:ext cx="182975" cy="5398009"/>
          </a:xfrm>
          <a:prstGeom prst="leftBrace">
            <a:avLst>
              <a:gd name="adj1" fmla="val 8333"/>
              <a:gd name="adj2" fmla="val 50482"/>
            </a:avLst>
          </a:prstGeom>
          <a:noFill/>
          <a:ln w="28575" cap="sq" cmpd="sng" algn="ctr">
            <a:solidFill>
              <a:schemeClr val="accent6">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91" name="Left Brace 190"/>
          <p:cNvSpPr/>
          <p:nvPr/>
        </p:nvSpPr>
        <p:spPr bwMode="auto">
          <a:xfrm rot="16200000">
            <a:off x="2093168" y="4905042"/>
            <a:ext cx="182974" cy="2412494"/>
          </a:xfrm>
          <a:prstGeom prst="leftBrace">
            <a:avLst>
              <a:gd name="adj1" fmla="val 8333"/>
              <a:gd name="adj2" fmla="val 50482"/>
            </a:avLst>
          </a:prstGeom>
          <a:noFill/>
          <a:ln w="28575" cap="sq" cmpd="sng" algn="ctr">
            <a:solidFill>
              <a:schemeClr val="accent6">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92" name="Text Box 10"/>
          <p:cNvSpPr txBox="1">
            <a:spLocks noChangeArrowheads="1"/>
          </p:cNvSpPr>
          <p:nvPr/>
        </p:nvSpPr>
        <p:spPr bwMode="auto">
          <a:xfrm>
            <a:off x="1524000" y="6248400"/>
            <a:ext cx="1295400" cy="338554"/>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lgn="ctr">
              <a:spcBef>
                <a:spcPct val="50000"/>
              </a:spcBef>
              <a:tabLst>
                <a:tab pos="5035550" algn="r"/>
              </a:tabLst>
            </a:pPr>
            <a:r>
              <a:rPr lang="en-US" altLang="en-US" sz="1600" b="1" dirty="0" smtClean="0">
                <a:solidFill>
                  <a:schemeClr val="accent6">
                    <a:lumMod val="50000"/>
                  </a:schemeClr>
                </a:solidFill>
                <a:latin typeface="Liberation Sans" panose="020B0604020202020204" pitchFamily="34" charset="0"/>
              </a:rPr>
              <a:t>$38,150</a:t>
            </a:r>
            <a:endParaRPr lang="en-US" altLang="en-US" sz="1600" b="1" dirty="0">
              <a:solidFill>
                <a:schemeClr val="accent6">
                  <a:lumMod val="50000"/>
                </a:schemeClr>
              </a:solidFill>
              <a:latin typeface="Liberation Sans" panose="020B0604020202020204" pitchFamily="34" charset="0"/>
            </a:endParaRPr>
          </a:p>
        </p:txBody>
      </p:sp>
      <p:sp>
        <p:nvSpPr>
          <p:cNvPr id="193" name="Text Box 10"/>
          <p:cNvSpPr txBox="1">
            <a:spLocks noChangeArrowheads="1"/>
          </p:cNvSpPr>
          <p:nvPr/>
        </p:nvSpPr>
        <p:spPr bwMode="auto">
          <a:xfrm>
            <a:off x="5486400" y="6248400"/>
            <a:ext cx="1371600" cy="338554"/>
          </a:xfrm>
          <a:prstGeom prst="rect">
            <a:avLst/>
          </a:prstGeom>
          <a:noFill/>
          <a:ln w="12700" cap="sq" algn="ctr">
            <a:no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857250" algn="r"/>
                <a:tab pos="6286500" algn="r"/>
              </a:tabLst>
              <a:defRPr sz="2400">
                <a:solidFill>
                  <a:schemeClr val="tx1"/>
                </a:solidFill>
                <a:latin typeface="Times New Roman" pitchFamily="18" charset="0"/>
              </a:defRPr>
            </a:lvl1pPr>
            <a:lvl2pPr algn="l">
              <a:tabLst>
                <a:tab pos="857250" algn="r"/>
                <a:tab pos="6286500" algn="r"/>
              </a:tabLst>
              <a:defRPr sz="2400">
                <a:solidFill>
                  <a:schemeClr val="tx1"/>
                </a:solidFill>
                <a:latin typeface="Times New Roman" pitchFamily="18" charset="0"/>
              </a:defRPr>
            </a:lvl2pPr>
            <a:lvl3pPr algn="l">
              <a:tabLst>
                <a:tab pos="857250" algn="r"/>
                <a:tab pos="6286500" algn="r"/>
              </a:tabLst>
              <a:defRPr sz="2400">
                <a:solidFill>
                  <a:schemeClr val="tx1"/>
                </a:solidFill>
                <a:latin typeface="Times New Roman" pitchFamily="18" charset="0"/>
              </a:defRPr>
            </a:lvl3pPr>
            <a:lvl4pPr algn="l">
              <a:tabLst>
                <a:tab pos="857250" algn="r"/>
                <a:tab pos="6286500" algn="r"/>
              </a:tabLst>
              <a:defRPr sz="2400">
                <a:solidFill>
                  <a:schemeClr val="tx1"/>
                </a:solidFill>
                <a:latin typeface="Times New Roman" pitchFamily="18" charset="0"/>
              </a:defRPr>
            </a:lvl4pPr>
            <a:lvl5pPr algn="l">
              <a:tabLst>
                <a:tab pos="857250" algn="r"/>
                <a:tab pos="6286500" algn="r"/>
              </a:tabLst>
              <a:defRPr sz="2400">
                <a:solidFill>
                  <a:schemeClr val="tx1"/>
                </a:solidFill>
                <a:latin typeface="Times New Roman" pitchFamily="18" charset="0"/>
              </a:defRPr>
            </a:lvl5pPr>
            <a:lvl6pPr eaLnBrk="0" fontAlgn="base" hangingPunct="0">
              <a:spcBef>
                <a:spcPct val="0"/>
              </a:spcBef>
              <a:spcAft>
                <a:spcPct val="0"/>
              </a:spcAft>
              <a:tabLst>
                <a:tab pos="857250" algn="r"/>
                <a:tab pos="6286500" algn="r"/>
              </a:tabLst>
              <a:defRPr sz="2400">
                <a:solidFill>
                  <a:schemeClr val="tx1"/>
                </a:solidFill>
                <a:latin typeface="Times New Roman" pitchFamily="18" charset="0"/>
              </a:defRPr>
            </a:lvl6pPr>
            <a:lvl7pPr eaLnBrk="0" fontAlgn="base" hangingPunct="0">
              <a:spcBef>
                <a:spcPct val="0"/>
              </a:spcBef>
              <a:spcAft>
                <a:spcPct val="0"/>
              </a:spcAft>
              <a:tabLst>
                <a:tab pos="857250" algn="r"/>
                <a:tab pos="6286500" algn="r"/>
              </a:tabLst>
              <a:defRPr sz="2400">
                <a:solidFill>
                  <a:schemeClr val="tx1"/>
                </a:solidFill>
                <a:latin typeface="Times New Roman" pitchFamily="18" charset="0"/>
              </a:defRPr>
            </a:lvl7pPr>
            <a:lvl8pPr eaLnBrk="0" fontAlgn="base" hangingPunct="0">
              <a:spcBef>
                <a:spcPct val="0"/>
              </a:spcBef>
              <a:spcAft>
                <a:spcPct val="0"/>
              </a:spcAft>
              <a:tabLst>
                <a:tab pos="857250" algn="r"/>
                <a:tab pos="6286500" algn="r"/>
              </a:tabLst>
              <a:defRPr sz="2400">
                <a:solidFill>
                  <a:schemeClr val="tx1"/>
                </a:solidFill>
                <a:latin typeface="Times New Roman" pitchFamily="18" charset="0"/>
              </a:defRPr>
            </a:lvl8pPr>
            <a:lvl9pPr eaLnBrk="0" fontAlgn="base" hangingPunct="0">
              <a:spcBef>
                <a:spcPct val="0"/>
              </a:spcBef>
              <a:spcAft>
                <a:spcPct val="0"/>
              </a:spcAft>
              <a:tabLst>
                <a:tab pos="857250" algn="r"/>
                <a:tab pos="6286500" algn="r"/>
              </a:tabLst>
              <a:defRPr sz="2400">
                <a:solidFill>
                  <a:schemeClr val="tx1"/>
                </a:solidFill>
                <a:latin typeface="Times New Roman" pitchFamily="18" charset="0"/>
              </a:defRPr>
            </a:lvl9pPr>
          </a:lstStyle>
          <a:p>
            <a:pPr algn="ctr">
              <a:spcBef>
                <a:spcPct val="50000"/>
              </a:spcBef>
              <a:tabLst>
                <a:tab pos="5035550" algn="r"/>
              </a:tabLst>
            </a:pPr>
            <a:r>
              <a:rPr lang="en-US" altLang="en-US" sz="1600" b="1" dirty="0" smtClean="0">
                <a:solidFill>
                  <a:schemeClr val="accent6">
                    <a:lumMod val="50000"/>
                  </a:schemeClr>
                </a:solidFill>
                <a:latin typeface="Liberation Sans" panose="020B0604020202020204" pitchFamily="34" charset="0"/>
              </a:rPr>
              <a:t>$38,150</a:t>
            </a:r>
            <a:endParaRPr lang="en-US" altLang="en-US" sz="1600" b="1" dirty="0">
              <a:solidFill>
                <a:schemeClr val="accent6">
                  <a:lumMod val="50000"/>
                </a:schemeClr>
              </a:solidFill>
              <a:latin typeface="Liberation Sans" panose="020B0604020202020204" pitchFamily="34" charset="0"/>
            </a:endParaRPr>
          </a:p>
        </p:txBody>
      </p:sp>
      <p:sp>
        <p:nvSpPr>
          <p:cNvPr id="70"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4 </a:t>
            </a:r>
            <a:endParaRPr lang="en-US" altLang="en-US" sz="1600" i="1" dirty="0">
              <a:latin typeface="Liberation Sans" panose="020B0604020202020204" pitchFamily="34" charset="0"/>
            </a:endParaRPr>
          </a:p>
        </p:txBody>
      </p:sp>
      <p:sp>
        <p:nvSpPr>
          <p:cNvPr id="71" name="Rectangle 70"/>
          <p:cNvSpPr/>
          <p:nvPr/>
        </p:nvSpPr>
        <p:spPr bwMode="auto">
          <a:xfrm>
            <a:off x="71628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72" name="Rectangle 71"/>
          <p:cNvSpPr/>
          <p:nvPr/>
        </p:nvSpPr>
        <p:spPr bwMode="auto">
          <a:xfrm>
            <a:off x="8001000" y="3048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73" name="TextBox 72"/>
          <p:cNvSpPr txBox="1"/>
          <p:nvPr/>
        </p:nvSpPr>
        <p:spPr>
          <a:xfrm>
            <a:off x="6019800" y="2590800"/>
            <a:ext cx="11430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a:t>O</a:t>
            </a:r>
            <a:r>
              <a:rPr lang="en-US" dirty="0" smtClean="0"/>
              <a:t>wner's Drawings</a:t>
            </a:r>
            <a:endParaRPr lang="en-US" dirty="0"/>
          </a:p>
        </p:txBody>
      </p:sp>
      <p:sp>
        <p:nvSpPr>
          <p:cNvPr id="74" name="TextBox 73"/>
          <p:cNvSpPr txBox="1"/>
          <p:nvPr/>
        </p:nvSpPr>
        <p:spPr>
          <a:xfrm>
            <a:off x="7162800" y="2590800"/>
            <a:ext cx="8382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smtClean="0"/>
              <a:t>Rev.</a:t>
            </a:r>
            <a:endParaRPr lang="en-US" dirty="0"/>
          </a:p>
        </p:txBody>
      </p:sp>
      <p:sp>
        <p:nvSpPr>
          <p:cNvPr id="75" name="TextBox 74"/>
          <p:cNvSpPr txBox="1"/>
          <p:nvPr/>
        </p:nvSpPr>
        <p:spPr>
          <a:xfrm>
            <a:off x="8001000" y="2590800"/>
            <a:ext cx="8382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smtClean="0"/>
              <a:t>Exp.</a:t>
            </a:r>
            <a:endParaRPr lang="en-US" dirty="0"/>
          </a:p>
        </p:txBody>
      </p:sp>
      <p:sp>
        <p:nvSpPr>
          <p:cNvPr id="76" name="TextBox 75"/>
          <p:cNvSpPr txBox="1"/>
          <p:nvPr/>
        </p:nvSpPr>
        <p:spPr>
          <a:xfrm>
            <a:off x="70866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a:t>+</a:t>
            </a:r>
          </a:p>
        </p:txBody>
      </p:sp>
      <p:sp>
        <p:nvSpPr>
          <p:cNvPr id="77" name="TextBox 76"/>
          <p:cNvSpPr txBox="1"/>
          <p:nvPr/>
        </p:nvSpPr>
        <p:spPr>
          <a:xfrm>
            <a:off x="7924800" y="2590800"/>
            <a:ext cx="152400" cy="523220"/>
          </a:xfrm>
          <a:prstGeom prst="rect">
            <a:avLst/>
          </a:prstGeom>
          <a:noFill/>
          <a:ln>
            <a:noFill/>
          </a:ln>
        </p:spPr>
        <p:txBody>
          <a:bodyPr wrap="square" lIns="0" rIns="0" rtlCol="0" anchor="ctr" anchorCtr="0">
            <a:noAutofit/>
          </a:bodyPr>
          <a:lstStyle>
            <a:defPPr>
              <a:defRPr lang="en-US"/>
            </a:defPPr>
            <a:lvl1pPr>
              <a:defRPr sz="1600" b="1">
                <a:latin typeface="Liberation Sans" panose="020B0604020202020204" pitchFamily="34" charset="0"/>
              </a:defRPr>
            </a:lvl1pPr>
          </a:lstStyle>
          <a:p>
            <a:r>
              <a:rPr lang="en-US" dirty="0" smtClean="0"/>
              <a:t>-</a:t>
            </a:r>
            <a:endParaRPr lang="en-US" dirty="0"/>
          </a:p>
        </p:txBody>
      </p:sp>
      <p:sp>
        <p:nvSpPr>
          <p:cNvPr id="78" name="TextBox 77"/>
          <p:cNvSpPr txBox="1"/>
          <p:nvPr/>
        </p:nvSpPr>
        <p:spPr>
          <a:xfrm>
            <a:off x="4800600" y="2590800"/>
            <a:ext cx="1295400" cy="523220"/>
          </a:xfrm>
          <a:prstGeom prst="rect">
            <a:avLst/>
          </a:prstGeom>
          <a:noFill/>
          <a:ln>
            <a:noFill/>
          </a:ln>
        </p:spPr>
        <p:txBody>
          <a:bodyPr wrap="square" rtlCol="0" anchor="ctr" anchorCtr="0">
            <a:noAutofit/>
          </a:bodyPr>
          <a:lstStyle>
            <a:defPPr>
              <a:defRPr lang="en-US"/>
            </a:defPPr>
            <a:lvl1pPr>
              <a:defRPr sz="1600" b="1">
                <a:latin typeface="Liberation Sans" panose="020B0604020202020204" pitchFamily="34" charset="0"/>
              </a:defRPr>
            </a:lvl1pPr>
          </a:lstStyle>
          <a:p>
            <a:r>
              <a:rPr lang="en-US" dirty="0"/>
              <a:t>O</a:t>
            </a:r>
            <a:r>
              <a:rPr lang="en-US" dirty="0" smtClean="0"/>
              <a:t>wner's Capital</a:t>
            </a:r>
            <a:endParaRPr lang="en-US" dirty="0"/>
          </a:p>
        </p:txBody>
      </p:sp>
      <p:sp>
        <p:nvSpPr>
          <p:cNvPr id="79" name="TextBox 78"/>
          <p:cNvSpPr txBox="1"/>
          <p:nvPr/>
        </p:nvSpPr>
        <p:spPr>
          <a:xfrm>
            <a:off x="0" y="428624"/>
            <a:ext cx="3276600" cy="691039"/>
          </a:xfrm>
          <a:prstGeom prst="rect">
            <a:avLst/>
          </a:prstGeom>
          <a:solidFill>
            <a:schemeClr val="bg1">
              <a:lumMod val="85000"/>
            </a:schemeClr>
          </a:solidFill>
        </p:spPr>
        <p:txBody>
          <a:bodyPr wrap="square" lIns="0" tIns="0" rtlCol="0">
            <a:noAutofit/>
          </a:bodyPr>
          <a:lstStyle/>
          <a:p>
            <a:pPr marL="519113" algn="l"/>
            <a:r>
              <a:rPr lang="en-US" sz="4200" b="1" dirty="0" smtClean="0">
                <a:solidFill>
                  <a:srgbClr val="FF9900"/>
                </a:solidFill>
                <a:effectLst>
                  <a:outerShdw blurRad="38100" dist="38100" dir="2700000" algn="tl">
                    <a:srgbClr val="000000">
                      <a:alpha val="43137"/>
                    </a:srgbClr>
                  </a:outerShdw>
                </a:effectLst>
                <a:latin typeface="Liberation Sans" panose="020B0604020202020204" pitchFamily="34" charset="0"/>
              </a:rPr>
              <a:t>DO IT!</a:t>
            </a:r>
            <a:endPar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endParaRPr>
          </a:p>
        </p:txBody>
      </p:sp>
      <p:sp>
        <p:nvSpPr>
          <p:cNvPr id="80" name="Oval 79"/>
          <p:cNvSpPr/>
          <p:nvPr/>
        </p:nvSpPr>
        <p:spPr bwMode="auto">
          <a:xfrm>
            <a:off x="2286000" y="428626"/>
            <a:ext cx="762000" cy="691038"/>
          </a:xfrm>
          <a:prstGeom prst="ellipse">
            <a:avLst/>
          </a:prstGeom>
          <a:solidFill>
            <a:schemeClr val="accent3"/>
          </a:solidFill>
          <a:ln w="12700" cap="sq" cmpd="sng" algn="ctr">
            <a:solidFill>
              <a:schemeClr val="bg1">
                <a:lumMod val="50000"/>
              </a:schemeClr>
            </a:solidFill>
            <a:prstDash val="sysDash"/>
            <a:round/>
            <a:headEnd type="none" w="sm" len="sm"/>
            <a:tailEnd type="none" w="sm" len="sm"/>
          </a:ln>
          <a:effectLst/>
        </p:spPr>
        <p:txBody>
          <a:bodyPr vert="horz" wrap="square" lIns="91440" tIns="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9900"/>
                </a:solidFill>
                <a:effectLst>
                  <a:outerShdw blurRad="38100" dist="38100" dir="2700000" algn="tl">
                    <a:srgbClr val="000000">
                      <a:alpha val="43137"/>
                    </a:srgbClr>
                  </a:outerShdw>
                </a:effectLst>
                <a:latin typeface="Liberation Sans" panose="020B0604020202020204" pitchFamily="34" charset="0"/>
              </a:rPr>
              <a:t>4</a:t>
            </a:r>
          </a:p>
        </p:txBody>
      </p:sp>
      <p:sp>
        <p:nvSpPr>
          <p:cNvPr id="81" name="TextBox 80"/>
          <p:cNvSpPr txBox="1"/>
          <p:nvPr/>
        </p:nvSpPr>
        <p:spPr>
          <a:xfrm>
            <a:off x="3276600" y="501929"/>
            <a:ext cx="5867400" cy="566928"/>
          </a:xfrm>
          <a:prstGeom prst="rect">
            <a:avLst/>
          </a:prstGeom>
          <a:solidFill>
            <a:srgbClr val="0027A4"/>
          </a:solidFill>
        </p:spPr>
        <p:txBody>
          <a:bodyPr wrap="square" lIns="86493" tIns="43247" rIns="86493" bIns="43247" rtlCol="0">
            <a:noAutofit/>
          </a:bodyPr>
          <a:lstStyle/>
          <a:p>
            <a:pPr marL="111120" algn="l"/>
            <a:r>
              <a:rPr lang="en-US" sz="2800" b="1" dirty="0" smtClean="0">
                <a:solidFill>
                  <a:schemeClr val="bg1"/>
                </a:solidFill>
                <a:latin typeface="Liberation Sans" panose="020B0604020202020204" pitchFamily="34" charset="0"/>
              </a:rPr>
              <a:t>Tabular Analysis</a:t>
            </a:r>
            <a:endParaRPr lang="en-US" sz="2800" b="1" dirty="0">
              <a:solidFill>
                <a:schemeClr val="bg1"/>
              </a:solidFill>
              <a:latin typeface="Liberation Sans" panose="020B0604020202020204" pitchFamily="34" charset="0"/>
            </a:endParaRPr>
          </a:p>
        </p:txBody>
      </p:sp>
      <p:sp>
        <p:nvSpPr>
          <p:cNvPr id="84" name="Rectangle 83"/>
          <p:cNvSpPr/>
          <p:nvPr/>
        </p:nvSpPr>
        <p:spPr bwMode="auto">
          <a:xfrm>
            <a:off x="7162800"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5" name="Rectangle 84"/>
          <p:cNvSpPr/>
          <p:nvPr/>
        </p:nvSpPr>
        <p:spPr bwMode="auto">
          <a:xfrm>
            <a:off x="8001000" y="53340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86" name="Rectangle 85"/>
          <p:cNvSpPr/>
          <p:nvPr/>
        </p:nvSpPr>
        <p:spPr bwMode="auto">
          <a:xfrm>
            <a:off x="7162800"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95" name="Rectangle 94"/>
          <p:cNvSpPr/>
          <p:nvPr/>
        </p:nvSpPr>
        <p:spPr bwMode="auto">
          <a:xfrm>
            <a:off x="8001000" y="5867400"/>
            <a:ext cx="76200" cy="1524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02" name="TextBox 101"/>
          <p:cNvSpPr txBox="1"/>
          <p:nvPr/>
        </p:nvSpPr>
        <p:spPr>
          <a:xfrm>
            <a:off x="8001000" y="5334000"/>
            <a:ext cx="152400" cy="523220"/>
          </a:xfrm>
          <a:prstGeom prst="rect">
            <a:avLst/>
          </a:prstGeom>
          <a:noFill/>
          <a:ln>
            <a:noFill/>
          </a:ln>
        </p:spPr>
        <p:txBody>
          <a:bodyPr wrap="square" lIns="0" tIns="91440" rIns="0" rtlCol="0" anchor="ctr" anchorCtr="0">
            <a:noAutofit/>
          </a:bodyPr>
          <a:lstStyle>
            <a:defPPr>
              <a:defRPr lang="en-US"/>
            </a:defPPr>
            <a:lvl1pPr>
              <a:defRPr sz="1600" b="1">
                <a:latin typeface="Liberation Sans" panose="020B0604020202020204" pitchFamily="34" charset="0"/>
              </a:defRPr>
            </a:lvl1pPr>
          </a:lstStyle>
          <a:p>
            <a:r>
              <a:rPr lang="en-US" dirty="0" smtClean="0"/>
              <a:t>-</a:t>
            </a:r>
            <a:endParaRPr lang="en-US" dirty="0"/>
          </a:p>
        </p:txBody>
      </p:sp>
    </p:spTree>
    <p:extLst>
      <p:ext uri="{BB962C8B-B14F-4D97-AF65-F5344CB8AC3E}">
        <p14:creationId xmlns:p14="http://schemas.microsoft.com/office/powerpoint/2010/main" val="11741506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500"/>
                                        <p:tgtEl>
                                          <p:spTgt spid="9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6"/>
                                        </p:tgtEl>
                                        <p:attrNameLst>
                                          <p:attrName>style.visibility</p:attrName>
                                        </p:attrNameLst>
                                      </p:cBhvr>
                                      <p:to>
                                        <p:strVal val="visible"/>
                                      </p:to>
                                    </p:set>
                                    <p:animEffect transition="in" filter="wipe(left)">
                                      <p:cBhvr>
                                        <p:cTn id="12" dur="500"/>
                                        <p:tgtEl>
                                          <p:spTgt spid="136"/>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91"/>
                                        </p:tgtEl>
                                        <p:attrNameLst>
                                          <p:attrName>style.visibility</p:attrName>
                                        </p:attrNameLst>
                                      </p:cBhvr>
                                      <p:to>
                                        <p:strVal val="visible"/>
                                      </p:to>
                                    </p:set>
                                    <p:animEffect transition="in" filter="wipe(up)">
                                      <p:cBhvr>
                                        <p:cTn id="16" dur="500"/>
                                        <p:tgtEl>
                                          <p:spTgt spid="191"/>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192"/>
                                        </p:tgtEl>
                                        <p:attrNameLst>
                                          <p:attrName>style.visibility</p:attrName>
                                        </p:attrNameLst>
                                      </p:cBhvr>
                                      <p:to>
                                        <p:strVal val="visible"/>
                                      </p:to>
                                    </p:set>
                                    <p:animEffect transition="in" filter="wipe(up)">
                                      <p:cBhvr>
                                        <p:cTn id="20" dur="500"/>
                                        <p:tgtEl>
                                          <p:spTgt spid="19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90"/>
                                        </p:tgtEl>
                                        <p:attrNameLst>
                                          <p:attrName>style.visibility</p:attrName>
                                        </p:attrNameLst>
                                      </p:cBhvr>
                                      <p:to>
                                        <p:strVal val="visible"/>
                                      </p:to>
                                    </p:set>
                                    <p:animEffect transition="in" filter="wipe(up)">
                                      <p:cBhvr>
                                        <p:cTn id="24" dur="500"/>
                                        <p:tgtEl>
                                          <p:spTgt spid="190"/>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93"/>
                                        </p:tgtEl>
                                        <p:attrNameLst>
                                          <p:attrName>style.visibility</p:attrName>
                                        </p:attrNameLst>
                                      </p:cBhvr>
                                      <p:to>
                                        <p:strVal val="visible"/>
                                      </p:to>
                                    </p:set>
                                    <p:animEffect transition="in" filter="wipe(up)">
                                      <p:cBhvr>
                                        <p:cTn id="28" dur="500"/>
                                        <p:tgtEl>
                                          <p:spTgt spid="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136" grpId="0"/>
      <p:bldP spid="190" grpId="0" animBg="1"/>
      <p:bldP spid="191" grpId="0" animBg="1"/>
      <p:bldP spid="192" grpId="0"/>
      <p:bldP spid="19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685800" y="1568450"/>
            <a:ext cx="7772400" cy="488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2600" dirty="0">
                <a:solidFill>
                  <a:schemeClr val="tx1"/>
                </a:solidFill>
                <a:latin typeface="Liberation Sans" panose="020B0604020202020204" pitchFamily="34" charset="0"/>
                <a:cs typeface="Arial" charset="0"/>
              </a:rPr>
              <a:t>Companies prepare four financial statements :</a:t>
            </a:r>
          </a:p>
        </p:txBody>
      </p:sp>
      <p:sp>
        <p:nvSpPr>
          <p:cNvPr id="49155" name="AutoShape 3"/>
          <p:cNvSpPr>
            <a:spLocks noChangeArrowheads="1"/>
          </p:cNvSpPr>
          <p:nvPr/>
        </p:nvSpPr>
        <p:spPr bwMode="auto">
          <a:xfrm>
            <a:off x="4724400" y="3200400"/>
            <a:ext cx="1752600" cy="1905000"/>
          </a:xfrm>
          <a:prstGeom prst="foldedCorner">
            <a:avLst>
              <a:gd name="adj" fmla="val 12500"/>
            </a:avLst>
          </a:prstGeom>
          <a:solidFill>
            <a:srgbClr val="F9EFA5"/>
          </a:solidFill>
          <a:ln w="28575" cap="sq">
            <a:solidFill>
              <a:schemeClr val="tx1"/>
            </a:solidFill>
            <a:round/>
            <a:headEnd type="none" w="sm" len="sm"/>
            <a:tailEnd type="none" w="sm" len="sm"/>
          </a:ln>
        </p:spPr>
        <p:txBody>
          <a:bodyPr anchor="ctr"/>
          <a:lstStyle/>
          <a:p>
            <a:r>
              <a:rPr lang="en-US" altLang="en-US" b="1" dirty="0">
                <a:latin typeface="Liberation Sans" panose="020B0604020202020204" pitchFamily="34" charset="0"/>
              </a:rPr>
              <a:t>Balance Sheet</a:t>
            </a:r>
          </a:p>
        </p:txBody>
      </p:sp>
      <p:sp>
        <p:nvSpPr>
          <p:cNvPr id="49156" name="AutoShape 4"/>
          <p:cNvSpPr>
            <a:spLocks noChangeArrowheads="1"/>
          </p:cNvSpPr>
          <p:nvPr/>
        </p:nvSpPr>
        <p:spPr bwMode="auto">
          <a:xfrm>
            <a:off x="762000" y="3200400"/>
            <a:ext cx="1752600" cy="1905000"/>
          </a:xfrm>
          <a:prstGeom prst="foldedCorner">
            <a:avLst>
              <a:gd name="adj" fmla="val 12500"/>
            </a:avLst>
          </a:prstGeom>
          <a:solidFill>
            <a:srgbClr val="F9EFA5"/>
          </a:solidFill>
          <a:ln w="28575" cap="sq">
            <a:solidFill>
              <a:schemeClr val="tx1"/>
            </a:solidFill>
            <a:round/>
            <a:headEnd type="none" w="sm" len="sm"/>
            <a:tailEnd type="none" w="sm" len="sm"/>
          </a:ln>
        </p:spPr>
        <p:txBody>
          <a:bodyPr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r>
              <a:rPr lang="en-US" altLang="en-US" sz="2400" dirty="0">
                <a:solidFill>
                  <a:schemeClr val="tx1"/>
                </a:solidFill>
                <a:latin typeface="Liberation Sans" panose="020B0604020202020204" pitchFamily="34" charset="0"/>
              </a:rPr>
              <a:t>Income Statement</a:t>
            </a:r>
          </a:p>
        </p:txBody>
      </p:sp>
      <p:sp>
        <p:nvSpPr>
          <p:cNvPr id="49157" name="AutoShape 5"/>
          <p:cNvSpPr>
            <a:spLocks noChangeArrowheads="1"/>
          </p:cNvSpPr>
          <p:nvPr/>
        </p:nvSpPr>
        <p:spPr bwMode="auto">
          <a:xfrm>
            <a:off x="6705600" y="3200400"/>
            <a:ext cx="1752600" cy="1905000"/>
          </a:xfrm>
          <a:prstGeom prst="foldedCorner">
            <a:avLst>
              <a:gd name="adj" fmla="val 12500"/>
            </a:avLst>
          </a:prstGeom>
          <a:solidFill>
            <a:srgbClr val="F9EFA5"/>
          </a:solidFill>
          <a:ln w="28575" cap="sq">
            <a:solidFill>
              <a:schemeClr val="tx1"/>
            </a:solidFill>
            <a:round/>
            <a:headEnd type="none" w="sm" len="sm"/>
            <a:tailEnd type="none" w="sm" len="sm"/>
          </a:ln>
        </p:spPr>
        <p:txBody>
          <a:bodyPr anchor="ctr"/>
          <a:lstStyle/>
          <a:p>
            <a:r>
              <a:rPr lang="en-US" altLang="en-US" b="1" dirty="0">
                <a:latin typeface="Liberation Sans" panose="020B0604020202020204" pitchFamily="34" charset="0"/>
              </a:rPr>
              <a:t>Statement of Cash Flows</a:t>
            </a:r>
          </a:p>
        </p:txBody>
      </p:sp>
      <p:sp>
        <p:nvSpPr>
          <p:cNvPr id="49158" name="AutoShape 6"/>
          <p:cNvSpPr>
            <a:spLocks noChangeArrowheads="1"/>
          </p:cNvSpPr>
          <p:nvPr/>
        </p:nvSpPr>
        <p:spPr bwMode="auto">
          <a:xfrm>
            <a:off x="2743200" y="3200400"/>
            <a:ext cx="1752600" cy="1905000"/>
          </a:xfrm>
          <a:prstGeom prst="foldedCorner">
            <a:avLst>
              <a:gd name="adj" fmla="val 12500"/>
            </a:avLst>
          </a:prstGeom>
          <a:solidFill>
            <a:srgbClr val="F9EFA5"/>
          </a:solidFill>
          <a:ln w="28575" cap="sq">
            <a:solidFill>
              <a:schemeClr val="tx1"/>
            </a:solidFill>
            <a:round/>
            <a:headEnd type="none" w="sm" len="sm"/>
            <a:tailEnd type="none" w="sm" len="sm"/>
          </a:ln>
        </p:spPr>
        <p:txBody>
          <a:bodyPr anchor="ctr"/>
          <a:lstStyle/>
          <a:p>
            <a:r>
              <a:rPr lang="en-US" altLang="en-US" b="1" dirty="0" smtClean="0">
                <a:latin typeface="Liberation Sans" panose="020B0604020202020204" pitchFamily="34" charset="0"/>
              </a:rPr>
              <a:t>Owner’s Equity Statement</a:t>
            </a:r>
            <a:endParaRPr lang="en-US" altLang="en-US" b="1" dirty="0">
              <a:latin typeface="Liberation Sans" panose="020B0604020202020204" pitchFamily="34" charset="0"/>
            </a:endParaRPr>
          </a:p>
        </p:txBody>
      </p:sp>
      <p:sp>
        <p:nvSpPr>
          <p:cNvPr id="55304" name="AutoShape 8"/>
          <p:cNvSpPr>
            <a:spLocks noChangeArrowheads="1"/>
          </p:cNvSpPr>
          <p:nvPr/>
        </p:nvSpPr>
        <p:spPr bwMode="auto">
          <a:xfrm>
            <a:off x="1371600" y="2209800"/>
            <a:ext cx="457200" cy="762000"/>
          </a:xfrm>
          <a:prstGeom prst="downArrow">
            <a:avLst>
              <a:gd name="adj1" fmla="val 50000"/>
              <a:gd name="adj2" fmla="val 83333"/>
            </a:avLst>
          </a:prstGeom>
          <a:solidFill>
            <a:schemeClr val="accent6">
              <a:lumMod val="50000"/>
            </a:schemeClr>
          </a:solidFill>
          <a:ln w="12700" cap="sq">
            <a:solidFill>
              <a:schemeClr val="tx1"/>
            </a:solidFill>
            <a:miter lim="800000"/>
            <a:headEnd type="none" w="sm" len="sm"/>
            <a:tailEnd type="none" w="sm" len="sm"/>
          </a:ln>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2">
                  <a:lumMod val="75000"/>
                </a:schemeClr>
              </a:solidFill>
              <a:latin typeface="Liberation Sans" panose="020B0604020202020204" pitchFamily="34" charset="0"/>
            </a:endParaRPr>
          </a:p>
        </p:txBody>
      </p:sp>
      <p:sp>
        <p:nvSpPr>
          <p:cNvPr id="14" name="Rectangle 13"/>
          <p:cNvSpPr>
            <a:spLocks noChangeArrowheads="1"/>
          </p:cNvSpPr>
          <p:nvPr/>
        </p:nvSpPr>
        <p:spPr bwMode="auto">
          <a:xfrm>
            <a:off x="0" y="405765"/>
            <a:ext cx="2540000" cy="677228"/>
          </a:xfrm>
          <a:prstGeom prst="rect">
            <a:avLst/>
          </a:prstGeom>
          <a:solidFill>
            <a:schemeClr val="bg1">
              <a:lumMod val="85000"/>
            </a:schemeClr>
          </a:solidFill>
          <a:ln>
            <a:noFill/>
          </a:ln>
          <a:effectLst/>
        </p:spPr>
        <p:txBody>
          <a:bodyPr wrap="none" lIns="86493" tIns="43247" rIns="86493" bIns="43247" anchor="ctr"/>
          <a:lstStyle/>
          <a:p>
            <a:pPr marL="231775" algn="l"/>
            <a:r>
              <a:rPr lang="en-US" altLang="en-US" sz="1700" b="1" dirty="0">
                <a:latin typeface="Liberation Sans" panose="020B0604020202020204" pitchFamily="34" charset="0"/>
              </a:rPr>
              <a:t>LEARNING</a:t>
            </a:r>
          </a:p>
          <a:p>
            <a:pPr marL="231775" algn="l"/>
            <a:r>
              <a:rPr lang="en-US" altLang="en-US" sz="1700" b="1" dirty="0">
                <a:latin typeface="Liberation Sans" panose="020B0604020202020204" pitchFamily="34" charset="0"/>
              </a:rPr>
              <a:t>OBJECTIVE</a:t>
            </a:r>
          </a:p>
        </p:txBody>
      </p:sp>
      <p:sp>
        <p:nvSpPr>
          <p:cNvPr id="15" name="Rectangle 5"/>
          <p:cNvSpPr>
            <a:spLocks noChangeArrowheads="1"/>
          </p:cNvSpPr>
          <p:nvPr/>
        </p:nvSpPr>
        <p:spPr bwMode="auto">
          <a:xfrm>
            <a:off x="2540000" y="274320"/>
            <a:ext cx="6604000" cy="928688"/>
          </a:xfrm>
          <a:prstGeom prst="rect">
            <a:avLst/>
          </a:prstGeom>
          <a:solidFill>
            <a:srgbClr val="0027A4"/>
          </a:solidFill>
          <a:ln>
            <a:noFill/>
          </a:ln>
          <a:effectLst/>
        </p:spPr>
        <p:txBody>
          <a:bodyPr wrap="square" lIns="86493" tIns="34597" rIns="86493" bIns="43247" anchor="ctr"/>
          <a:lstStyle/>
          <a:p>
            <a:pPr marL="111120" algn="l"/>
            <a:r>
              <a:rPr lang="en-US" sz="2300" b="1" dirty="0" smtClean="0">
                <a:solidFill>
                  <a:schemeClr val="bg1"/>
                </a:solidFill>
                <a:latin typeface="Liberation Sans" panose="020B0604020202020204" pitchFamily="34" charset="0"/>
              </a:rPr>
              <a:t>Describe </a:t>
            </a:r>
            <a:r>
              <a:rPr lang="en-US" sz="2300" b="1" dirty="0">
                <a:solidFill>
                  <a:schemeClr val="bg1"/>
                </a:solidFill>
                <a:latin typeface="Liberation Sans" panose="020B0604020202020204" pitchFamily="34" charset="0"/>
              </a:rPr>
              <a:t>the four </a:t>
            </a:r>
            <a:r>
              <a:rPr lang="en-US" sz="2300" b="1" dirty="0" smtClean="0">
                <a:solidFill>
                  <a:schemeClr val="bg1"/>
                </a:solidFill>
                <a:latin typeface="Liberation Sans" panose="020B0604020202020204" pitchFamily="34" charset="0"/>
              </a:rPr>
              <a:t>financial </a:t>
            </a:r>
            <a:r>
              <a:rPr lang="en-US" sz="2300" b="1" dirty="0">
                <a:solidFill>
                  <a:schemeClr val="bg1"/>
                </a:solidFill>
                <a:latin typeface="Liberation Sans" panose="020B0604020202020204" pitchFamily="34" charset="0"/>
              </a:rPr>
              <a:t>statements </a:t>
            </a:r>
            <a:endParaRPr lang="en-US" sz="2300" b="1" dirty="0" smtClean="0">
              <a:solidFill>
                <a:schemeClr val="bg1"/>
              </a:solidFill>
              <a:latin typeface="Liberation Sans" panose="020B0604020202020204" pitchFamily="34" charset="0"/>
            </a:endParaRPr>
          </a:p>
          <a:p>
            <a:pPr marL="111120" algn="l"/>
            <a:r>
              <a:rPr lang="en-US" sz="2300" b="1" dirty="0" smtClean="0">
                <a:solidFill>
                  <a:schemeClr val="bg1"/>
                </a:solidFill>
                <a:latin typeface="Liberation Sans" panose="020B0604020202020204" pitchFamily="34" charset="0"/>
              </a:rPr>
              <a:t>and </a:t>
            </a:r>
            <a:r>
              <a:rPr lang="en-US" sz="2300" b="1" dirty="0">
                <a:solidFill>
                  <a:schemeClr val="bg1"/>
                </a:solidFill>
                <a:latin typeface="Liberation Sans" panose="020B0604020202020204" pitchFamily="34" charset="0"/>
              </a:rPr>
              <a:t>how they are prepared.</a:t>
            </a:r>
          </a:p>
        </p:txBody>
      </p:sp>
      <p:sp>
        <p:nvSpPr>
          <p:cNvPr id="16" name="Oval 15"/>
          <p:cNvSpPr/>
          <p:nvPr/>
        </p:nvSpPr>
        <p:spPr bwMode="auto">
          <a:xfrm>
            <a:off x="1828800" y="485775"/>
            <a:ext cx="522514" cy="514350"/>
          </a:xfrm>
          <a:prstGeom prst="ellipse">
            <a:avLst/>
          </a:prstGeom>
          <a:solidFill>
            <a:srgbClr val="FF9900"/>
          </a:solidFill>
          <a:ln w="12700" cap="flat" cmpd="sng" algn="ctr">
            <a:noFill/>
            <a:prstDash val="solid"/>
            <a:round/>
            <a:headEnd type="none" w="med" len="med"/>
            <a:tailEnd type="none" w="med" len="med"/>
          </a:ln>
          <a:effectLst/>
        </p:spPr>
        <p:txBody>
          <a:bodyPr rot="0" spcFirstLastPara="0" vertOverflow="overflow" horzOverflow="overflow" vert="horz" wrap="square" lIns="86493" tIns="0" rIns="86493" bIns="43247" numCol="1" spcCol="0" rtlCol="0" fromWordArt="0" anchor="ctr" anchorCtr="0" forceAA="0" compatLnSpc="1">
            <a:prstTxWarp prst="textNoShape">
              <a:avLst/>
            </a:prstTxWarp>
            <a:noAutofit/>
          </a:bodyPr>
          <a:lstStyle/>
          <a:p>
            <a:pPr algn="ctr"/>
            <a:r>
              <a:rPr lang="en-US" sz="2500" b="1" dirty="0" smtClean="0">
                <a:solidFill>
                  <a:schemeClr val="bg1"/>
                </a:solidFill>
                <a:effectLst>
                  <a:outerShdw blurRad="38100" dist="38100" dir="2700000" algn="tl">
                    <a:srgbClr val="000000">
                      <a:alpha val="43137"/>
                    </a:srgbClr>
                  </a:outerShdw>
                </a:effectLst>
                <a:latin typeface="Liberation Sans" panose="020B0604020202020204" pitchFamily="34" charset="0"/>
              </a:rPr>
              <a:t>5</a:t>
            </a:r>
            <a:endParaRPr lang="en-US" sz="2500" b="1" dirty="0">
              <a:solidFill>
                <a:schemeClr val="bg1"/>
              </a:solidFill>
              <a:effectLst>
                <a:outerShdw blurRad="38100" dist="38100" dir="2700000" algn="tl">
                  <a:srgbClr val="000000">
                    <a:alpha val="43137"/>
                  </a:srgbClr>
                </a:outerShdw>
              </a:effectLst>
              <a:latin typeface="Liberation Sans" panose="020B0604020202020204" pitchFamily="34" charset="0"/>
            </a:endParaRPr>
          </a:p>
        </p:txBody>
      </p:sp>
      <p:sp>
        <p:nvSpPr>
          <p:cNvPr id="17" name="AutoShape 8"/>
          <p:cNvSpPr>
            <a:spLocks noChangeArrowheads="1"/>
          </p:cNvSpPr>
          <p:nvPr/>
        </p:nvSpPr>
        <p:spPr bwMode="auto">
          <a:xfrm>
            <a:off x="3352800" y="2209800"/>
            <a:ext cx="457200" cy="762000"/>
          </a:xfrm>
          <a:prstGeom prst="downArrow">
            <a:avLst>
              <a:gd name="adj1" fmla="val 50000"/>
              <a:gd name="adj2" fmla="val 83333"/>
            </a:avLst>
          </a:prstGeom>
          <a:solidFill>
            <a:schemeClr val="accent6">
              <a:lumMod val="50000"/>
            </a:schemeClr>
          </a:solidFill>
          <a:ln w="12700" cap="sq">
            <a:solidFill>
              <a:schemeClr val="tx1"/>
            </a:solidFill>
            <a:miter lim="800000"/>
            <a:headEnd type="none" w="sm" len="sm"/>
            <a:tailEnd type="none" w="sm" len="sm"/>
          </a:ln>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2">
                  <a:lumMod val="75000"/>
                </a:schemeClr>
              </a:solidFill>
              <a:latin typeface="Liberation Sans" panose="020B0604020202020204" pitchFamily="34" charset="0"/>
            </a:endParaRPr>
          </a:p>
        </p:txBody>
      </p:sp>
      <p:sp>
        <p:nvSpPr>
          <p:cNvPr id="18" name="AutoShape 8"/>
          <p:cNvSpPr>
            <a:spLocks noChangeArrowheads="1"/>
          </p:cNvSpPr>
          <p:nvPr/>
        </p:nvSpPr>
        <p:spPr bwMode="auto">
          <a:xfrm>
            <a:off x="5334000" y="2209800"/>
            <a:ext cx="457200" cy="762000"/>
          </a:xfrm>
          <a:prstGeom prst="downArrow">
            <a:avLst>
              <a:gd name="adj1" fmla="val 50000"/>
              <a:gd name="adj2" fmla="val 83333"/>
            </a:avLst>
          </a:prstGeom>
          <a:solidFill>
            <a:schemeClr val="accent6">
              <a:lumMod val="50000"/>
            </a:schemeClr>
          </a:solidFill>
          <a:ln w="12700" cap="sq">
            <a:solidFill>
              <a:schemeClr val="tx1"/>
            </a:solidFill>
            <a:miter lim="800000"/>
            <a:headEnd type="none" w="sm" len="sm"/>
            <a:tailEnd type="none" w="sm" len="sm"/>
          </a:ln>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2">
                  <a:lumMod val="75000"/>
                </a:schemeClr>
              </a:solidFill>
              <a:latin typeface="Liberation Sans" panose="020B0604020202020204" pitchFamily="34" charset="0"/>
            </a:endParaRPr>
          </a:p>
        </p:txBody>
      </p:sp>
      <p:sp>
        <p:nvSpPr>
          <p:cNvPr id="19" name="AutoShape 8"/>
          <p:cNvSpPr>
            <a:spLocks noChangeArrowheads="1"/>
          </p:cNvSpPr>
          <p:nvPr/>
        </p:nvSpPr>
        <p:spPr bwMode="auto">
          <a:xfrm>
            <a:off x="7315200" y="2209800"/>
            <a:ext cx="457200" cy="762000"/>
          </a:xfrm>
          <a:prstGeom prst="downArrow">
            <a:avLst>
              <a:gd name="adj1" fmla="val 50000"/>
              <a:gd name="adj2" fmla="val 83333"/>
            </a:avLst>
          </a:prstGeom>
          <a:solidFill>
            <a:schemeClr val="accent6">
              <a:lumMod val="50000"/>
            </a:schemeClr>
          </a:solidFill>
          <a:ln w="12700" cap="sq">
            <a:solidFill>
              <a:schemeClr val="tx1"/>
            </a:solidFill>
            <a:miter lim="800000"/>
            <a:headEnd type="none" w="sm" len="sm"/>
            <a:tailEnd type="none" w="sm" len="sm"/>
          </a:ln>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2">
                  <a:lumMod val="75000"/>
                </a:schemeClr>
              </a:solidFill>
              <a:latin typeface="Liberation Sans" panose="020B0604020202020204" pitchFamily="34" charset="0"/>
            </a:endParaRPr>
          </a:p>
        </p:txBody>
      </p:sp>
      <p:sp>
        <p:nvSpPr>
          <p:cNvPr id="20"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5 </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9156"/>
                                        </p:tgtEl>
                                        <p:attrNameLst>
                                          <p:attrName>style.visibility</p:attrName>
                                        </p:attrNameLst>
                                      </p:cBhvr>
                                      <p:to>
                                        <p:strVal val="visible"/>
                                      </p:to>
                                    </p:set>
                                    <p:animEffect transition="in" filter="wipe(up)">
                                      <p:cBhvr>
                                        <p:cTn id="7" dur="500"/>
                                        <p:tgtEl>
                                          <p:spTgt spid="491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9158"/>
                                        </p:tgtEl>
                                        <p:attrNameLst>
                                          <p:attrName>style.visibility</p:attrName>
                                        </p:attrNameLst>
                                      </p:cBhvr>
                                      <p:to>
                                        <p:strVal val="visible"/>
                                      </p:to>
                                    </p:set>
                                    <p:animEffect transition="in" filter="wipe(up)">
                                      <p:cBhvr>
                                        <p:cTn id="12" dur="500"/>
                                        <p:tgtEl>
                                          <p:spTgt spid="4915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9155"/>
                                        </p:tgtEl>
                                        <p:attrNameLst>
                                          <p:attrName>style.visibility</p:attrName>
                                        </p:attrNameLst>
                                      </p:cBhvr>
                                      <p:to>
                                        <p:strVal val="visible"/>
                                      </p:to>
                                    </p:set>
                                    <p:animEffect transition="in" filter="wipe(up)">
                                      <p:cBhvr>
                                        <p:cTn id="17" dur="500"/>
                                        <p:tgtEl>
                                          <p:spTgt spid="4915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9157"/>
                                        </p:tgtEl>
                                        <p:attrNameLst>
                                          <p:attrName>style.visibility</p:attrName>
                                        </p:attrNameLst>
                                      </p:cBhvr>
                                      <p:to>
                                        <p:strVal val="visible"/>
                                      </p:to>
                                    </p:set>
                                    <p:animEffect transition="in" filter="wipe(up)">
                                      <p:cBhvr>
                                        <p:cTn id="22" dur="500"/>
                                        <p:tgtEl>
                                          <p:spTgt spid="49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animBg="1"/>
      <p:bldP spid="49156" grpId="0" animBg="1"/>
      <p:bldP spid="49157" grpId="0" animBg="1"/>
      <p:bldP spid="4915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56323"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75000"/>
                  </a:schemeClr>
                </a:solidFill>
                <a:latin typeface="Liberation Sans" panose="020B0604020202020204" pitchFamily="34" charset="0"/>
              </a:rPr>
              <a:t>Financial Statements</a:t>
            </a:r>
          </a:p>
        </p:txBody>
      </p:sp>
      <p:sp>
        <p:nvSpPr>
          <p:cNvPr id="56324" name="Rectangle 2"/>
          <p:cNvSpPr>
            <a:spLocks noChangeArrowheads="1"/>
          </p:cNvSpPr>
          <p:nvPr/>
        </p:nvSpPr>
        <p:spPr bwMode="auto">
          <a:xfrm>
            <a:off x="457200" y="1981200"/>
            <a:ext cx="8001000" cy="2667000"/>
          </a:xfrm>
          <a:prstGeom prst="rect">
            <a:avLst/>
          </a:prstGeom>
          <a:solidFill>
            <a:schemeClr val="bg1"/>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2562" tIns="46038" rIns="182562" bIns="46038"/>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5613"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ct val="50000"/>
              </a:spcBef>
              <a:buClr>
                <a:schemeClr val="tx1"/>
              </a:buClr>
              <a:buSzTx/>
              <a:buFont typeface="Wingdings" pitchFamily="2" charset="2"/>
              <a:buNone/>
            </a:pPr>
            <a:r>
              <a:rPr lang="en-US" altLang="en-US" sz="2200" b="0" dirty="0">
                <a:solidFill>
                  <a:schemeClr val="tx1"/>
                </a:solidFill>
                <a:latin typeface="Liberation Sans" panose="020B0604020202020204" pitchFamily="34" charset="0"/>
              </a:rPr>
              <a:t>Net income will result during a time period when:</a:t>
            </a:r>
          </a:p>
          <a:p>
            <a:pPr lvl="1">
              <a:lnSpc>
                <a:spcPct val="120000"/>
              </a:lnSpc>
              <a:spcBef>
                <a:spcPct val="50000"/>
              </a:spcBef>
              <a:buClr>
                <a:schemeClr val="tx1"/>
              </a:buClr>
              <a:buSzTx/>
              <a:buFont typeface="Wingdings" pitchFamily="2" charset="2"/>
              <a:buAutoNum type="alphaLcPeriod"/>
            </a:pPr>
            <a:r>
              <a:rPr lang="en-US" altLang="en-US" sz="2200" b="0" dirty="0">
                <a:solidFill>
                  <a:schemeClr val="tx1"/>
                </a:solidFill>
                <a:latin typeface="Liberation Sans" panose="020B0604020202020204" pitchFamily="34" charset="0"/>
              </a:rPr>
              <a:t>assets exceed liabilities.</a:t>
            </a:r>
          </a:p>
          <a:p>
            <a:pPr lvl="1">
              <a:lnSpc>
                <a:spcPct val="120000"/>
              </a:lnSpc>
              <a:spcBef>
                <a:spcPct val="50000"/>
              </a:spcBef>
              <a:buClr>
                <a:schemeClr val="tx1"/>
              </a:buClr>
              <a:buSzTx/>
              <a:buFont typeface="Wingdings" pitchFamily="2" charset="2"/>
              <a:buAutoNum type="alphaLcPeriod"/>
            </a:pPr>
            <a:r>
              <a:rPr lang="en-US" altLang="en-US" sz="2200" b="0" dirty="0">
                <a:solidFill>
                  <a:schemeClr val="tx1"/>
                </a:solidFill>
                <a:latin typeface="Liberation Sans" panose="020B0604020202020204" pitchFamily="34" charset="0"/>
              </a:rPr>
              <a:t>assets exceed revenues.</a:t>
            </a:r>
          </a:p>
          <a:p>
            <a:pPr lvl="1">
              <a:lnSpc>
                <a:spcPct val="120000"/>
              </a:lnSpc>
              <a:spcBef>
                <a:spcPct val="50000"/>
              </a:spcBef>
              <a:buClr>
                <a:schemeClr val="tx1"/>
              </a:buClr>
              <a:buSzTx/>
              <a:buFont typeface="Wingdings" pitchFamily="2" charset="2"/>
              <a:buAutoNum type="alphaLcPeriod"/>
            </a:pPr>
            <a:r>
              <a:rPr lang="en-US" altLang="en-US" sz="2200" b="0" dirty="0">
                <a:solidFill>
                  <a:schemeClr val="tx1"/>
                </a:solidFill>
                <a:latin typeface="Liberation Sans" panose="020B0604020202020204" pitchFamily="34" charset="0"/>
              </a:rPr>
              <a:t>expenses exceed revenues.</a:t>
            </a:r>
          </a:p>
          <a:p>
            <a:pPr lvl="1">
              <a:lnSpc>
                <a:spcPct val="120000"/>
              </a:lnSpc>
              <a:spcBef>
                <a:spcPct val="50000"/>
              </a:spcBef>
              <a:buClr>
                <a:schemeClr val="tx1"/>
              </a:buClr>
              <a:buSzTx/>
              <a:buFont typeface="Wingdings" pitchFamily="2" charset="2"/>
              <a:buAutoNum type="alphaLcPeriod"/>
            </a:pPr>
            <a:r>
              <a:rPr lang="en-US" altLang="en-US" sz="2200" b="0" dirty="0">
                <a:solidFill>
                  <a:schemeClr val="tx1"/>
                </a:solidFill>
                <a:latin typeface="Liberation Sans" panose="020B0604020202020204" pitchFamily="34" charset="0"/>
              </a:rPr>
              <a:t>revenues exceed expenses.</a:t>
            </a:r>
          </a:p>
        </p:txBody>
      </p:sp>
      <p:sp>
        <p:nvSpPr>
          <p:cNvPr id="56325" name="Rectangle 4"/>
          <p:cNvSpPr>
            <a:spLocks noChangeArrowheads="1"/>
          </p:cNvSpPr>
          <p:nvPr/>
        </p:nvSpPr>
        <p:spPr bwMode="auto">
          <a:xfrm>
            <a:off x="533400" y="1295400"/>
            <a:ext cx="5334000" cy="551433"/>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p>
            <a:pPr algn="l"/>
            <a:r>
              <a:rPr lang="en-US" altLang="en-US" sz="3000" b="1" dirty="0">
                <a:latin typeface="Liberation Sans" panose="020B0604020202020204" pitchFamily="34" charset="0"/>
              </a:rPr>
              <a:t>Question</a:t>
            </a:r>
          </a:p>
        </p:txBody>
      </p:sp>
      <p:sp>
        <p:nvSpPr>
          <p:cNvPr id="56327"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5 </a:t>
            </a:r>
            <a:endParaRPr lang="en-US" altLang="en-US" sz="1600" i="1" dirty="0">
              <a:latin typeface="Liberation Sans" panose="020B0604020202020204" pitchFamily="34" charset="0"/>
            </a:endParaRPr>
          </a:p>
        </p:txBody>
      </p:sp>
      <p:sp>
        <p:nvSpPr>
          <p:cNvPr id="9" name="Notched Right Arrow 8"/>
          <p:cNvSpPr/>
          <p:nvPr/>
        </p:nvSpPr>
        <p:spPr bwMode="auto">
          <a:xfrm>
            <a:off x="152400" y="4267200"/>
            <a:ext cx="609600" cy="457200"/>
          </a:xfrm>
          <a:prstGeom prst="notchedRightArrow">
            <a:avLst/>
          </a:prstGeom>
          <a:solidFill>
            <a:schemeClr val="tx2">
              <a:lumMod val="75000"/>
            </a:schemeClr>
          </a:solidFill>
          <a:ln w="12700" cap="sq" cmpd="sng" algn="ctr">
            <a:solidFill>
              <a:schemeClr val="tx1"/>
            </a:solidFill>
            <a:prstDash val="solid"/>
            <a:round/>
            <a:headEnd type="none" w="sm" len="sm"/>
            <a:tailEnd type="none" w="sm" len="sm"/>
          </a:ln>
          <a:effec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219200"/>
            <a:ext cx="7124701" cy="5401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7347" name="Rectangle 9"/>
          <p:cNvSpPr>
            <a:spLocks noChangeArrowheads="1"/>
          </p:cNvSpPr>
          <p:nvPr/>
        </p:nvSpPr>
        <p:spPr bwMode="auto">
          <a:xfrm>
            <a:off x="4953000" y="209550"/>
            <a:ext cx="3962400" cy="677108"/>
          </a:xfrm>
          <a:prstGeom prst="rect">
            <a:avLst/>
          </a:prstGeom>
          <a:solidFill>
            <a:schemeClr val="bg1"/>
          </a:solidFill>
          <a:ln w="28575" cap="sq" algn="ctr">
            <a:solidFill>
              <a:schemeClr val="tx1"/>
            </a:solidFill>
            <a:miter lim="800000"/>
            <a:headEnd type="none" w="sm" len="sm"/>
            <a:tailEnd type="none" w="sm" len="sm"/>
          </a:ln>
          <a:effectLst>
            <a:innerShdw blurRad="114300">
              <a:prstClr val="black"/>
            </a:innerShdw>
          </a:effectLst>
        </p:spPr>
        <p:txBody>
          <a:bodyPr wrap="square" tIns="91440" bIns="91440">
            <a:spAutoFit/>
          </a:bodyPr>
          <a:lstStyle/>
          <a:p>
            <a:pPr>
              <a:spcBef>
                <a:spcPct val="50000"/>
              </a:spcBef>
            </a:pPr>
            <a:r>
              <a:rPr lang="en-US" altLang="en-US" sz="1600" dirty="0">
                <a:latin typeface="Liberation Sans" panose="020B0604020202020204" pitchFamily="34" charset="0"/>
              </a:rPr>
              <a:t>Net income is needed to determine the ending balance in </a:t>
            </a:r>
            <a:r>
              <a:rPr lang="en-US" altLang="en-US" sz="1600" dirty="0" smtClean="0">
                <a:latin typeface="Liberation Sans" panose="020B0604020202020204" pitchFamily="34" charset="0"/>
              </a:rPr>
              <a:t>owner’s equity.</a:t>
            </a:r>
            <a:endParaRPr lang="en-US" altLang="en-US" sz="1600" dirty="0">
              <a:latin typeface="Liberation Sans" panose="020B0604020202020204" pitchFamily="34" charset="0"/>
            </a:endParaRPr>
          </a:p>
        </p:txBody>
      </p:sp>
      <p:sp>
        <p:nvSpPr>
          <p:cNvPr id="57349" name="Line 16"/>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57350"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75000"/>
                  </a:schemeClr>
                </a:solidFill>
                <a:latin typeface="Liberation Sans" panose="020B0604020202020204" pitchFamily="34" charset="0"/>
              </a:rPr>
              <a:t>Financial Statements</a:t>
            </a:r>
          </a:p>
        </p:txBody>
      </p:sp>
      <p:sp>
        <p:nvSpPr>
          <p:cNvPr id="57351" name="Rectangle 21"/>
          <p:cNvSpPr>
            <a:spLocks noChangeArrowheads="1"/>
          </p:cNvSpPr>
          <p:nvPr/>
        </p:nvSpPr>
        <p:spPr bwMode="auto">
          <a:xfrm>
            <a:off x="8077200" y="1143000"/>
            <a:ext cx="381000" cy="26670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57352" name="Rectangle 22"/>
          <p:cNvSpPr>
            <a:spLocks noChangeArrowheads="1"/>
          </p:cNvSpPr>
          <p:nvPr/>
        </p:nvSpPr>
        <p:spPr bwMode="auto">
          <a:xfrm>
            <a:off x="8229600" y="5105400"/>
            <a:ext cx="381000" cy="12192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57354"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5 </a:t>
            </a:r>
            <a:endParaRPr lang="en-US" altLang="en-US" sz="1600" i="1" dirty="0">
              <a:latin typeface="Liberation Sans" panose="020B0604020202020204" pitchFamily="34" charset="0"/>
            </a:endParaRPr>
          </a:p>
        </p:txBody>
      </p:sp>
      <p:sp>
        <p:nvSpPr>
          <p:cNvPr id="57353" name="Rectangle 15"/>
          <p:cNvSpPr>
            <a:spLocks noChangeArrowheads="1"/>
          </p:cNvSpPr>
          <p:nvPr/>
        </p:nvSpPr>
        <p:spPr bwMode="auto">
          <a:xfrm>
            <a:off x="7162800" y="2679700"/>
            <a:ext cx="1752600" cy="596900"/>
          </a:xfrm>
          <a:prstGeom prst="rect">
            <a:avLst/>
          </a:prstGeom>
          <a:solidFill>
            <a:schemeClr val="bg1"/>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100" dirty="0">
                <a:solidFill>
                  <a:schemeClr val="tx1"/>
                </a:solidFill>
                <a:latin typeface="Liberation Sans" panose="020B0604020202020204" pitchFamily="34" charset="0"/>
              </a:rPr>
              <a:t>Illustration </a:t>
            </a:r>
            <a:r>
              <a:rPr lang="en-US" altLang="en-US" sz="1100" dirty="0" smtClean="0">
                <a:solidFill>
                  <a:schemeClr val="tx1"/>
                </a:solidFill>
                <a:latin typeface="Liberation Sans" panose="020B0604020202020204" pitchFamily="34" charset="0"/>
              </a:rPr>
              <a:t>1-9</a:t>
            </a:r>
            <a:endParaRPr lang="en-US" altLang="en-US" sz="1100" dirty="0">
              <a:solidFill>
                <a:schemeClr val="tx1"/>
              </a:solidFill>
              <a:latin typeface="Liberation Sans" panose="020B0604020202020204" pitchFamily="34" charset="0"/>
            </a:endParaRPr>
          </a:p>
          <a:p>
            <a:pPr>
              <a:spcBef>
                <a:spcPct val="0"/>
              </a:spcBef>
              <a:buClrTx/>
              <a:buSzTx/>
              <a:buFontTx/>
              <a:buNone/>
            </a:pPr>
            <a:r>
              <a:rPr lang="en-US" altLang="en-US" sz="1100" b="0" dirty="0">
                <a:solidFill>
                  <a:schemeClr val="tx1"/>
                </a:solidFill>
                <a:latin typeface="Liberation Sans" panose="020B0604020202020204" pitchFamily="34" charset="0"/>
              </a:rPr>
              <a:t>Financial statements and</a:t>
            </a:r>
          </a:p>
          <a:p>
            <a:pPr>
              <a:spcBef>
                <a:spcPct val="0"/>
              </a:spcBef>
              <a:buClrTx/>
              <a:buSzTx/>
              <a:buFontTx/>
              <a:buNone/>
            </a:pPr>
            <a:r>
              <a:rPr lang="en-US" altLang="en-US" sz="1100" b="0" dirty="0">
                <a:solidFill>
                  <a:schemeClr val="tx1"/>
                </a:solidFill>
                <a:latin typeface="Liberation Sans" panose="020B0604020202020204" pitchFamily="34" charset="0"/>
              </a:rPr>
              <a:t>their interrelationships</a:t>
            </a:r>
          </a:p>
        </p:txBody>
      </p:sp>
      <p:sp>
        <p:nvSpPr>
          <p:cNvPr id="2" name="Rectangle 1"/>
          <p:cNvSpPr/>
          <p:nvPr/>
        </p:nvSpPr>
        <p:spPr bwMode="auto">
          <a:xfrm>
            <a:off x="914400" y="1219200"/>
            <a:ext cx="6772656" cy="762000"/>
          </a:xfrm>
          <a:prstGeom prst="rect">
            <a:avLst/>
          </a:prstGeom>
          <a:solidFill>
            <a:srgbClr val="0027A4"/>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US" sz="1500" b="1" dirty="0">
                <a:solidFill>
                  <a:schemeClr val="accent3"/>
                </a:solidFill>
                <a:latin typeface="Liberation Sans" panose="020B0604020202020204" pitchFamily="34" charset="0"/>
              </a:rPr>
              <a:t>SOFTBYTE</a:t>
            </a:r>
          </a:p>
          <a:p>
            <a:r>
              <a:rPr lang="en-US" sz="1500" dirty="0">
                <a:solidFill>
                  <a:schemeClr val="accent3"/>
                </a:solidFill>
                <a:latin typeface="Liberation Sans" panose="020B0604020202020204" pitchFamily="34" charset="0"/>
              </a:rPr>
              <a:t>Income Statement</a:t>
            </a:r>
          </a:p>
          <a:p>
            <a:r>
              <a:rPr lang="en-US" sz="1500" dirty="0">
                <a:solidFill>
                  <a:schemeClr val="accent3"/>
                </a:solidFill>
                <a:latin typeface="Liberation Sans" panose="020B0604020202020204" pitchFamily="34" charset="0"/>
              </a:rPr>
              <a:t>For the Month Ended September 30, 2017</a:t>
            </a:r>
            <a:endParaRPr kumimoji="0" lang="en-US" sz="1500" b="0" i="0" u="none" strike="noStrike" cap="none" normalizeH="0" baseline="0" dirty="0" smtClean="0">
              <a:ln>
                <a:noFill/>
              </a:ln>
              <a:solidFill>
                <a:schemeClr val="accent3"/>
              </a:solidFill>
              <a:effectLst/>
              <a:latin typeface="Liberation Sans" panose="020B0604020202020204" pitchFamily="34" charset="0"/>
            </a:endParaRPr>
          </a:p>
        </p:txBody>
      </p:sp>
      <p:sp>
        <p:nvSpPr>
          <p:cNvPr id="12" name="Rectangle 11"/>
          <p:cNvSpPr/>
          <p:nvPr/>
        </p:nvSpPr>
        <p:spPr bwMode="auto">
          <a:xfrm>
            <a:off x="914400" y="4215384"/>
            <a:ext cx="6772656" cy="762000"/>
          </a:xfrm>
          <a:prstGeom prst="rect">
            <a:avLst/>
          </a:prstGeom>
          <a:solidFill>
            <a:srgbClr val="0027A4"/>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US" sz="1500" b="1" dirty="0">
                <a:solidFill>
                  <a:schemeClr val="accent3"/>
                </a:solidFill>
                <a:latin typeface="Liberation Sans" panose="020B0604020202020204" pitchFamily="34" charset="0"/>
              </a:rPr>
              <a:t>SOFTBYTE</a:t>
            </a:r>
          </a:p>
          <a:p>
            <a:r>
              <a:rPr lang="en-US" sz="1500" dirty="0" smtClean="0">
                <a:solidFill>
                  <a:schemeClr val="accent3"/>
                </a:solidFill>
                <a:latin typeface="Liberation Sans" panose="020B0604020202020204" pitchFamily="34" charset="0"/>
              </a:rPr>
              <a:t>Owner’s Equity Statement</a:t>
            </a:r>
            <a:endParaRPr lang="en-US" sz="1500" dirty="0">
              <a:solidFill>
                <a:schemeClr val="accent3"/>
              </a:solidFill>
              <a:latin typeface="Liberation Sans" panose="020B0604020202020204" pitchFamily="34" charset="0"/>
            </a:endParaRPr>
          </a:p>
          <a:p>
            <a:r>
              <a:rPr lang="en-US" sz="1500" dirty="0">
                <a:solidFill>
                  <a:schemeClr val="accent3"/>
                </a:solidFill>
                <a:latin typeface="Liberation Sans" panose="020B0604020202020204" pitchFamily="34" charset="0"/>
              </a:rPr>
              <a:t>For the Month Ended September 30, 2017</a:t>
            </a:r>
            <a:endParaRPr kumimoji="0" lang="en-US" sz="1500" b="0" i="0" u="none" strike="noStrike" cap="none" normalizeH="0" baseline="0" dirty="0" smtClean="0">
              <a:ln>
                <a:noFill/>
              </a:ln>
              <a:solidFill>
                <a:schemeClr val="accent3"/>
              </a:solidFill>
              <a:effectLst/>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1 </a:t>
            </a:r>
            <a:endParaRPr lang="en-US" altLang="en-US" sz="1600" i="1" dirty="0">
              <a:latin typeface="Liberation Sans" panose="020B0604020202020204" pitchFamily="34" charset="0"/>
            </a:endParaRPr>
          </a:p>
        </p:txBody>
      </p:sp>
      <p:pic>
        <p:nvPicPr>
          <p:cNvPr id="9220" name="Picture 4"/>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538164" y="900912"/>
            <a:ext cx="8031162" cy="4128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9"/>
          <p:cNvSpPr>
            <a:spLocks noChangeArrowheads="1"/>
          </p:cNvSpPr>
          <p:nvPr/>
        </p:nvSpPr>
        <p:spPr bwMode="auto">
          <a:xfrm>
            <a:off x="152400" y="2376607"/>
            <a:ext cx="1625221" cy="1661993"/>
          </a:xfrm>
          <a:prstGeom prst="rect">
            <a:avLst/>
          </a:prstGeom>
          <a:solidFill>
            <a:schemeClr val="bg1"/>
          </a:solidFill>
          <a:ln w="28575" cap="sq" algn="ctr">
            <a:solidFill>
              <a:schemeClr val="tx1"/>
            </a:solidFill>
            <a:miter lim="800000"/>
            <a:headEnd type="none" w="sm" len="sm"/>
            <a:tailEnd type="none" w="sm" len="sm"/>
          </a:ln>
          <a:effectLst>
            <a:innerShdw blurRad="114300">
              <a:prstClr val="black"/>
            </a:innerShdw>
          </a:effectLst>
          <a:extLst/>
        </p:spPr>
        <p:txBody>
          <a:bodyPr wrap="square" tIns="91440" bIns="91440">
            <a:spAutoFit/>
          </a:bodyPr>
          <a:lstStyle/>
          <a:p>
            <a:pPr algn="l">
              <a:spcBef>
                <a:spcPct val="50000"/>
              </a:spcBef>
            </a:pPr>
            <a:r>
              <a:rPr lang="en-US" altLang="en-US" sz="1600" dirty="0">
                <a:latin typeface="Liberation Sans" panose="020B0604020202020204" pitchFamily="34" charset="0"/>
              </a:rPr>
              <a:t>The ending balance in owner’s equity is needed in preparing the balance sheet.</a:t>
            </a:r>
          </a:p>
        </p:txBody>
      </p:sp>
      <p:sp>
        <p:nvSpPr>
          <p:cNvPr id="58377" name="Rectangle 5"/>
          <p:cNvSpPr>
            <a:spLocks noChangeArrowheads="1"/>
          </p:cNvSpPr>
          <p:nvPr/>
        </p:nvSpPr>
        <p:spPr bwMode="auto">
          <a:xfrm>
            <a:off x="7391400" y="2406650"/>
            <a:ext cx="1295400" cy="260350"/>
          </a:xfrm>
          <a:prstGeom prst="rect">
            <a:avLst/>
          </a:prstGeom>
          <a:solidFill>
            <a:schemeClr val="bg1"/>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0"/>
              </a:spcBef>
              <a:buClrTx/>
              <a:buSzTx/>
              <a:buFontTx/>
              <a:buNone/>
            </a:pPr>
            <a:r>
              <a:rPr lang="en-US" altLang="en-US" sz="1100" dirty="0">
                <a:solidFill>
                  <a:schemeClr val="tx1"/>
                </a:solidFill>
                <a:latin typeface="Liberation Sans" panose="020B0604020202020204" pitchFamily="34" charset="0"/>
              </a:rPr>
              <a:t>Illustration </a:t>
            </a:r>
            <a:r>
              <a:rPr lang="en-US" altLang="en-US" sz="1100" dirty="0" smtClean="0">
                <a:solidFill>
                  <a:schemeClr val="tx1"/>
                </a:solidFill>
                <a:latin typeface="Liberation Sans" panose="020B0604020202020204" pitchFamily="34" charset="0"/>
              </a:rPr>
              <a:t>1-9</a:t>
            </a:r>
            <a:endParaRPr lang="en-US" altLang="en-US" sz="1100" dirty="0">
              <a:solidFill>
                <a:schemeClr val="tx1"/>
              </a:solidFill>
              <a:latin typeface="Liberation Sans" panose="020B0604020202020204"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36511"/>
            <a:ext cx="7002604" cy="6140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15"/>
          <p:cNvSpPr>
            <a:spLocks noChangeArrowheads="1"/>
          </p:cNvSpPr>
          <p:nvPr/>
        </p:nvSpPr>
        <p:spPr bwMode="auto">
          <a:xfrm>
            <a:off x="279779" y="5385881"/>
            <a:ext cx="1625221" cy="769441"/>
          </a:xfrm>
          <a:prstGeom prst="rect">
            <a:avLst/>
          </a:prstGeom>
          <a:solidFill>
            <a:schemeClr val="bg1"/>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100" dirty="0">
                <a:solidFill>
                  <a:schemeClr val="tx1"/>
                </a:solidFill>
                <a:latin typeface="Liberation Sans" panose="020B0604020202020204" pitchFamily="34" charset="0"/>
              </a:rPr>
              <a:t>Illustration </a:t>
            </a:r>
            <a:r>
              <a:rPr lang="en-US" altLang="en-US" sz="1100" dirty="0" smtClean="0">
                <a:solidFill>
                  <a:schemeClr val="tx1"/>
                </a:solidFill>
                <a:latin typeface="Liberation Sans" panose="020B0604020202020204" pitchFamily="34" charset="0"/>
              </a:rPr>
              <a:t>1-9</a:t>
            </a:r>
            <a:endParaRPr lang="en-US" altLang="en-US" sz="1100" dirty="0">
              <a:solidFill>
                <a:schemeClr val="tx1"/>
              </a:solidFill>
              <a:latin typeface="Liberation Sans" panose="020B0604020202020204" pitchFamily="34" charset="0"/>
            </a:endParaRPr>
          </a:p>
          <a:p>
            <a:pPr>
              <a:spcBef>
                <a:spcPct val="0"/>
              </a:spcBef>
              <a:buClrTx/>
              <a:buSzTx/>
              <a:buFontTx/>
              <a:buNone/>
            </a:pPr>
            <a:r>
              <a:rPr lang="en-US" altLang="en-US" sz="1100" b="0" dirty="0">
                <a:solidFill>
                  <a:schemeClr val="tx1"/>
                </a:solidFill>
                <a:latin typeface="Liberation Sans" panose="020B0604020202020204" pitchFamily="34" charset="0"/>
              </a:rPr>
              <a:t>Financial statements </a:t>
            </a:r>
            <a:r>
              <a:rPr lang="en-US" altLang="en-US" sz="1100" b="0" dirty="0" smtClean="0">
                <a:solidFill>
                  <a:schemeClr val="tx1"/>
                </a:solidFill>
                <a:latin typeface="Liberation Sans" panose="020B0604020202020204" pitchFamily="34" charset="0"/>
              </a:rPr>
              <a:t>and their </a:t>
            </a:r>
            <a:r>
              <a:rPr lang="en-US" altLang="en-US" sz="1100" b="0" dirty="0">
                <a:solidFill>
                  <a:schemeClr val="tx1"/>
                </a:solidFill>
                <a:latin typeface="Liberation Sans" panose="020B0604020202020204" pitchFamily="34" charset="0"/>
              </a:rPr>
              <a:t>interrelationships</a:t>
            </a:r>
          </a:p>
        </p:txBody>
      </p:sp>
      <p:sp>
        <p:nvSpPr>
          <p:cNvPr id="11" name="Rectangle 10"/>
          <p:cNvSpPr/>
          <p:nvPr/>
        </p:nvSpPr>
        <p:spPr bwMode="auto">
          <a:xfrm>
            <a:off x="1905000" y="336510"/>
            <a:ext cx="6656832" cy="758952"/>
          </a:xfrm>
          <a:prstGeom prst="rect">
            <a:avLst/>
          </a:prstGeom>
          <a:solidFill>
            <a:srgbClr val="0027A4"/>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US" sz="1500" b="1" dirty="0">
                <a:solidFill>
                  <a:schemeClr val="accent3"/>
                </a:solidFill>
                <a:latin typeface="Liberation Sans" panose="020B0604020202020204" pitchFamily="34" charset="0"/>
              </a:rPr>
              <a:t>SOFTBYTE</a:t>
            </a:r>
          </a:p>
          <a:p>
            <a:r>
              <a:rPr lang="en-US" sz="1500" dirty="0" smtClean="0">
                <a:solidFill>
                  <a:schemeClr val="accent3"/>
                </a:solidFill>
                <a:latin typeface="Liberation Sans" panose="020B0604020202020204" pitchFamily="34" charset="0"/>
              </a:rPr>
              <a:t>Owner’s Equity Statement</a:t>
            </a:r>
            <a:endParaRPr lang="en-US" sz="1500" dirty="0">
              <a:solidFill>
                <a:schemeClr val="accent3"/>
              </a:solidFill>
              <a:latin typeface="Liberation Sans" panose="020B0604020202020204" pitchFamily="34" charset="0"/>
            </a:endParaRPr>
          </a:p>
          <a:p>
            <a:r>
              <a:rPr lang="en-US" sz="1500" dirty="0">
                <a:solidFill>
                  <a:schemeClr val="accent3"/>
                </a:solidFill>
                <a:latin typeface="Liberation Sans" panose="020B0604020202020204" pitchFamily="34" charset="0"/>
              </a:rPr>
              <a:t>For the Month Ended September 30, 2017</a:t>
            </a:r>
            <a:endParaRPr kumimoji="0" lang="en-US" sz="1500" b="0" i="0" u="none" strike="noStrike" cap="none" normalizeH="0" baseline="0" dirty="0" smtClean="0">
              <a:ln>
                <a:noFill/>
              </a:ln>
              <a:solidFill>
                <a:schemeClr val="accent3"/>
              </a:solidFill>
              <a:effectLst/>
              <a:latin typeface="Liberation Sans" panose="020B0604020202020204" pitchFamily="34" charset="0"/>
            </a:endParaRPr>
          </a:p>
        </p:txBody>
      </p:sp>
      <p:sp>
        <p:nvSpPr>
          <p:cNvPr id="12" name="Rectangle 11"/>
          <p:cNvSpPr/>
          <p:nvPr/>
        </p:nvSpPr>
        <p:spPr bwMode="auto">
          <a:xfrm>
            <a:off x="1905000" y="2715768"/>
            <a:ext cx="6656832" cy="758952"/>
          </a:xfrm>
          <a:prstGeom prst="rect">
            <a:avLst/>
          </a:prstGeom>
          <a:solidFill>
            <a:srgbClr val="0027A4"/>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US" sz="1500" b="1" dirty="0">
                <a:solidFill>
                  <a:schemeClr val="accent3"/>
                </a:solidFill>
                <a:latin typeface="Liberation Sans" panose="020B0604020202020204" pitchFamily="34" charset="0"/>
              </a:rPr>
              <a:t>SOFTBYTE</a:t>
            </a:r>
          </a:p>
          <a:p>
            <a:r>
              <a:rPr lang="en-US" sz="1500" dirty="0" smtClean="0">
                <a:solidFill>
                  <a:schemeClr val="accent3"/>
                </a:solidFill>
                <a:latin typeface="Liberation Sans" panose="020B0604020202020204" pitchFamily="34" charset="0"/>
              </a:rPr>
              <a:t>Balance Sheet</a:t>
            </a:r>
            <a:endParaRPr lang="en-US" sz="1500" dirty="0">
              <a:solidFill>
                <a:schemeClr val="accent3"/>
              </a:solidFill>
              <a:latin typeface="Liberation Sans" panose="020B0604020202020204" pitchFamily="34" charset="0"/>
            </a:endParaRPr>
          </a:p>
          <a:p>
            <a:r>
              <a:rPr lang="en-US" sz="1500" dirty="0" smtClean="0">
                <a:solidFill>
                  <a:schemeClr val="accent3"/>
                </a:solidFill>
                <a:latin typeface="Liberation Sans" panose="020B0604020202020204" pitchFamily="34" charset="0"/>
              </a:rPr>
              <a:t>September </a:t>
            </a:r>
            <a:r>
              <a:rPr lang="en-US" sz="1500" dirty="0">
                <a:solidFill>
                  <a:schemeClr val="accent3"/>
                </a:solidFill>
                <a:latin typeface="Liberation Sans" panose="020B0604020202020204" pitchFamily="34" charset="0"/>
              </a:rPr>
              <a:t>30, 2017</a:t>
            </a:r>
            <a:endParaRPr kumimoji="0" lang="en-US" sz="1500" b="0" i="0" u="none" strike="noStrike" cap="none" normalizeH="0" baseline="0" dirty="0" smtClean="0">
              <a:ln>
                <a:noFill/>
              </a:ln>
              <a:solidFill>
                <a:schemeClr val="accent3"/>
              </a:solidFill>
              <a:effectLst/>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Line 16"/>
          <p:cNvSpPr>
            <a:spLocks noChangeShapeType="1"/>
          </p:cNvSpPr>
          <p:nvPr/>
        </p:nvSpPr>
        <p:spPr bwMode="auto">
          <a:xfrm>
            <a:off x="304800" y="1371600"/>
            <a:ext cx="2410968"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1" y="327697"/>
            <a:ext cx="6400800" cy="6149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9395" name="Rectangle 9"/>
          <p:cNvSpPr>
            <a:spLocks noChangeArrowheads="1"/>
          </p:cNvSpPr>
          <p:nvPr/>
        </p:nvSpPr>
        <p:spPr bwMode="auto">
          <a:xfrm>
            <a:off x="342900" y="2071759"/>
            <a:ext cx="2095500" cy="1415772"/>
          </a:xfrm>
          <a:prstGeom prst="rect">
            <a:avLst/>
          </a:prstGeom>
          <a:solidFill>
            <a:schemeClr val="bg1"/>
          </a:solidFill>
          <a:ln w="28575" cap="sq" algn="ctr">
            <a:solidFill>
              <a:schemeClr val="tx1"/>
            </a:solidFill>
            <a:miter lim="800000"/>
            <a:headEnd type="none" w="sm" len="sm"/>
            <a:tailEnd type="none" w="sm" len="sm"/>
          </a:ln>
          <a:effectLst>
            <a:innerShdw blurRad="114300">
              <a:prstClr val="black"/>
            </a:innerShdw>
          </a:effectLst>
          <a:extLst/>
        </p:spPr>
        <p:txBody>
          <a:bodyPr wrap="square" tIns="91440" bIns="91440">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50000"/>
              </a:spcBef>
              <a:buClrTx/>
              <a:buSzTx/>
              <a:buFontTx/>
              <a:buNone/>
            </a:pPr>
            <a:r>
              <a:rPr lang="en-US" altLang="en-US" sz="1600" b="0" dirty="0">
                <a:solidFill>
                  <a:schemeClr val="tx1"/>
                </a:solidFill>
                <a:latin typeface="Liberation Sans" panose="020B0604020202020204" pitchFamily="34" charset="0"/>
              </a:rPr>
              <a:t>Balance sheet and income statement are needed to prepare statement of cash flows.</a:t>
            </a:r>
          </a:p>
        </p:txBody>
      </p:sp>
      <p:sp>
        <p:nvSpPr>
          <p:cNvPr id="2" name="Rectangle 1"/>
          <p:cNvSpPr/>
          <p:nvPr/>
        </p:nvSpPr>
        <p:spPr bwMode="auto">
          <a:xfrm>
            <a:off x="2438400" y="4343400"/>
            <a:ext cx="76200" cy="1981200"/>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4" name="Rectangle 13"/>
          <p:cNvSpPr/>
          <p:nvPr/>
        </p:nvSpPr>
        <p:spPr bwMode="auto">
          <a:xfrm>
            <a:off x="2706624" y="304800"/>
            <a:ext cx="5861304" cy="649224"/>
          </a:xfrm>
          <a:prstGeom prst="rect">
            <a:avLst/>
          </a:prstGeom>
          <a:solidFill>
            <a:srgbClr val="0027A4"/>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US" sz="1200" b="1" dirty="0">
                <a:solidFill>
                  <a:schemeClr val="accent3"/>
                </a:solidFill>
                <a:latin typeface="Liberation Sans" panose="020B0604020202020204" pitchFamily="34" charset="0"/>
              </a:rPr>
              <a:t>SOFTBYTE</a:t>
            </a:r>
          </a:p>
          <a:p>
            <a:r>
              <a:rPr lang="en-US" sz="1200" dirty="0" smtClean="0">
                <a:solidFill>
                  <a:schemeClr val="accent3"/>
                </a:solidFill>
                <a:latin typeface="Liberation Sans" panose="020B0604020202020204" pitchFamily="34" charset="0"/>
              </a:rPr>
              <a:t>Balance Sheet</a:t>
            </a:r>
            <a:endParaRPr lang="en-US" sz="1200" dirty="0">
              <a:solidFill>
                <a:schemeClr val="accent3"/>
              </a:solidFill>
              <a:latin typeface="Liberation Sans" panose="020B0604020202020204" pitchFamily="34" charset="0"/>
            </a:endParaRPr>
          </a:p>
          <a:p>
            <a:r>
              <a:rPr lang="en-US" sz="1200" dirty="0" smtClean="0">
                <a:solidFill>
                  <a:schemeClr val="accent3"/>
                </a:solidFill>
                <a:latin typeface="Liberation Sans" panose="020B0604020202020204" pitchFamily="34" charset="0"/>
              </a:rPr>
              <a:t>September </a:t>
            </a:r>
            <a:r>
              <a:rPr lang="en-US" sz="1200" dirty="0">
                <a:solidFill>
                  <a:schemeClr val="accent3"/>
                </a:solidFill>
                <a:latin typeface="Liberation Sans" panose="020B0604020202020204" pitchFamily="34" charset="0"/>
              </a:rPr>
              <a:t>30, 2017</a:t>
            </a:r>
            <a:endParaRPr kumimoji="0" lang="en-US" sz="1200" b="0" i="0" u="none" strike="noStrike" cap="none" normalizeH="0" baseline="0" dirty="0" smtClean="0">
              <a:ln>
                <a:noFill/>
              </a:ln>
              <a:solidFill>
                <a:schemeClr val="accent3"/>
              </a:solidFill>
              <a:effectLst/>
              <a:latin typeface="Liberation Sans" panose="020B0604020202020204" pitchFamily="34" charset="0"/>
            </a:endParaRPr>
          </a:p>
        </p:txBody>
      </p:sp>
      <p:sp>
        <p:nvSpPr>
          <p:cNvPr id="15" name="Rectangle 14"/>
          <p:cNvSpPr/>
          <p:nvPr/>
        </p:nvSpPr>
        <p:spPr bwMode="auto">
          <a:xfrm>
            <a:off x="2715768" y="3465576"/>
            <a:ext cx="5861304" cy="649224"/>
          </a:xfrm>
          <a:prstGeom prst="rect">
            <a:avLst/>
          </a:prstGeom>
          <a:solidFill>
            <a:srgbClr val="0027A4"/>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US" sz="1200" b="1" dirty="0">
                <a:solidFill>
                  <a:schemeClr val="accent3"/>
                </a:solidFill>
                <a:latin typeface="Liberation Sans" panose="020B0604020202020204" pitchFamily="34" charset="0"/>
              </a:rPr>
              <a:t>SOFTBYTE</a:t>
            </a:r>
          </a:p>
          <a:p>
            <a:r>
              <a:rPr lang="en-US" sz="1200" dirty="0" smtClean="0">
                <a:solidFill>
                  <a:schemeClr val="accent3"/>
                </a:solidFill>
                <a:latin typeface="Liberation Sans" panose="020B0604020202020204" pitchFamily="34" charset="0"/>
              </a:rPr>
              <a:t>Statement of Cash Flows</a:t>
            </a:r>
            <a:endParaRPr lang="en-US" sz="1200" dirty="0">
              <a:solidFill>
                <a:schemeClr val="accent3"/>
              </a:solidFill>
              <a:latin typeface="Liberation Sans" panose="020B0604020202020204" pitchFamily="34" charset="0"/>
            </a:endParaRPr>
          </a:p>
          <a:p>
            <a:r>
              <a:rPr lang="en-US" sz="1200" dirty="0" smtClean="0">
                <a:solidFill>
                  <a:schemeClr val="accent3"/>
                </a:solidFill>
                <a:latin typeface="Liberation Sans" panose="020B0604020202020204" pitchFamily="34" charset="0"/>
              </a:rPr>
              <a:t>For the Month Ended September </a:t>
            </a:r>
            <a:r>
              <a:rPr lang="en-US" sz="1200" dirty="0">
                <a:solidFill>
                  <a:schemeClr val="accent3"/>
                </a:solidFill>
                <a:latin typeface="Liberation Sans" panose="020B0604020202020204" pitchFamily="34" charset="0"/>
              </a:rPr>
              <a:t>30, 2017</a:t>
            </a:r>
            <a:endParaRPr kumimoji="0" lang="en-US" sz="1200" b="0" i="0" u="none" strike="noStrike" cap="none" normalizeH="0" baseline="0" dirty="0" smtClean="0">
              <a:ln>
                <a:noFill/>
              </a:ln>
              <a:solidFill>
                <a:schemeClr val="accent3"/>
              </a:solidFill>
              <a:effectLst/>
              <a:latin typeface="Liberation Sans" panose="020B0604020202020204" pitchFamily="34" charset="0"/>
            </a:endParaRPr>
          </a:p>
        </p:txBody>
      </p:sp>
      <p:sp>
        <p:nvSpPr>
          <p:cNvPr id="16" name="Rectangle 15"/>
          <p:cNvSpPr>
            <a:spLocks noChangeArrowheads="1"/>
          </p:cNvSpPr>
          <p:nvPr/>
        </p:nvSpPr>
        <p:spPr bwMode="auto">
          <a:xfrm>
            <a:off x="813179" y="5385881"/>
            <a:ext cx="1625221" cy="769441"/>
          </a:xfrm>
          <a:prstGeom prst="rect">
            <a:avLst/>
          </a:prstGeom>
          <a:solidFill>
            <a:schemeClr val="bg1"/>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100" dirty="0">
                <a:solidFill>
                  <a:schemeClr val="tx1"/>
                </a:solidFill>
                <a:latin typeface="Liberation Sans" panose="020B0604020202020204" pitchFamily="34" charset="0"/>
              </a:rPr>
              <a:t>Illustration </a:t>
            </a:r>
            <a:r>
              <a:rPr lang="en-US" altLang="en-US" sz="1100" dirty="0" smtClean="0">
                <a:solidFill>
                  <a:schemeClr val="tx1"/>
                </a:solidFill>
                <a:latin typeface="Liberation Sans" panose="020B0604020202020204" pitchFamily="34" charset="0"/>
              </a:rPr>
              <a:t>1-9</a:t>
            </a:r>
            <a:endParaRPr lang="en-US" altLang="en-US" sz="1100" dirty="0">
              <a:solidFill>
                <a:schemeClr val="tx1"/>
              </a:solidFill>
              <a:latin typeface="Liberation Sans" panose="020B0604020202020204" pitchFamily="34" charset="0"/>
            </a:endParaRPr>
          </a:p>
          <a:p>
            <a:pPr>
              <a:spcBef>
                <a:spcPct val="0"/>
              </a:spcBef>
              <a:buClrTx/>
              <a:buSzTx/>
              <a:buFontTx/>
              <a:buNone/>
            </a:pPr>
            <a:r>
              <a:rPr lang="en-US" altLang="en-US" sz="1100" b="0" dirty="0">
                <a:solidFill>
                  <a:schemeClr val="tx1"/>
                </a:solidFill>
                <a:latin typeface="Liberation Sans" panose="020B0604020202020204" pitchFamily="34" charset="0"/>
              </a:rPr>
              <a:t>Financial statements </a:t>
            </a:r>
            <a:r>
              <a:rPr lang="en-US" altLang="en-US" sz="1100" b="0" dirty="0" smtClean="0">
                <a:solidFill>
                  <a:schemeClr val="tx1"/>
                </a:solidFill>
                <a:latin typeface="Liberation Sans" panose="020B0604020202020204" pitchFamily="34" charset="0"/>
              </a:rPr>
              <a:t>and their </a:t>
            </a:r>
            <a:r>
              <a:rPr lang="en-US" altLang="en-US" sz="1100" b="0" dirty="0">
                <a:solidFill>
                  <a:schemeClr val="tx1"/>
                </a:solidFill>
                <a:latin typeface="Liberation Sans" panose="020B0604020202020204" pitchFamily="34" charset="0"/>
              </a:rPr>
              <a:t>interrelationships</a:t>
            </a:r>
          </a:p>
        </p:txBody>
      </p:sp>
      <p:sp>
        <p:nvSpPr>
          <p:cNvPr id="17" name="Rectangle 7"/>
          <p:cNvSpPr>
            <a:spLocks noChangeArrowheads="1"/>
          </p:cNvSpPr>
          <p:nvPr/>
        </p:nvSpPr>
        <p:spPr bwMode="auto">
          <a:xfrm>
            <a:off x="228600" y="304800"/>
            <a:ext cx="2286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000" b="1" dirty="0">
                <a:solidFill>
                  <a:schemeClr val="tx2">
                    <a:lumMod val="75000"/>
                  </a:schemeClr>
                </a:solidFill>
                <a:latin typeface="Liberation Sans" panose="020B0604020202020204" pitchFamily="34" charset="0"/>
              </a:rPr>
              <a:t>Financial Statements</a:t>
            </a:r>
          </a:p>
        </p:txBody>
      </p:sp>
    </p:spTree>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6"/>
          <p:cNvSpPr txBox="1">
            <a:spLocks noChangeArrowheads="1"/>
          </p:cNvSpPr>
          <p:nvPr/>
        </p:nvSpPr>
        <p:spPr bwMode="auto">
          <a:xfrm>
            <a:off x="533400" y="1295400"/>
            <a:ext cx="7848600"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676275">
              <a:lnSpc>
                <a:spcPct val="125000"/>
              </a:lnSpc>
              <a:spcBef>
                <a:spcPts val="1200"/>
              </a:spcBef>
              <a:buClr>
                <a:srgbClr val="800000"/>
              </a:buClr>
              <a:buSzPct val="80000"/>
              <a:buFont typeface="Wingdings" pitchFamily="2" charset="2"/>
              <a:buChar char="u"/>
            </a:pPr>
            <a:r>
              <a:rPr lang="en-US" altLang="en-US" sz="2200" b="0" dirty="0" smtClean="0">
                <a:solidFill>
                  <a:schemeClr val="tx1"/>
                </a:solidFill>
                <a:latin typeface="Liberation Sans" panose="020B0604020202020204" pitchFamily="34" charset="0"/>
              </a:rPr>
              <a:t>Reports </a:t>
            </a:r>
            <a:r>
              <a:rPr lang="en-US" altLang="en-US" sz="2200" b="0" dirty="0">
                <a:solidFill>
                  <a:schemeClr val="tx1"/>
                </a:solidFill>
                <a:latin typeface="Liberation Sans" panose="020B0604020202020204" pitchFamily="34" charset="0"/>
              </a:rPr>
              <a:t>the revenues and expenses for a specific period of time. </a:t>
            </a:r>
          </a:p>
          <a:p>
            <a:pPr marL="676275">
              <a:lnSpc>
                <a:spcPct val="125000"/>
              </a:lnSpc>
              <a:spcBef>
                <a:spcPts val="1200"/>
              </a:spcBef>
              <a:buClr>
                <a:srgbClr val="800000"/>
              </a:buClr>
              <a:buSzPct val="80000"/>
              <a:buFont typeface="Wingdings" pitchFamily="2" charset="2"/>
              <a:buChar char="u"/>
            </a:pPr>
            <a:r>
              <a:rPr lang="en-US" altLang="en-US" sz="2200" b="0" dirty="0">
                <a:solidFill>
                  <a:schemeClr val="tx1"/>
                </a:solidFill>
                <a:latin typeface="Liberation Sans" panose="020B0604020202020204" pitchFamily="34" charset="0"/>
              </a:rPr>
              <a:t>Lists revenues first, followed by expenses. </a:t>
            </a:r>
          </a:p>
          <a:p>
            <a:pPr marL="676275">
              <a:lnSpc>
                <a:spcPct val="125000"/>
              </a:lnSpc>
              <a:spcBef>
                <a:spcPts val="1200"/>
              </a:spcBef>
              <a:buClr>
                <a:srgbClr val="800000"/>
              </a:buClr>
              <a:buSzPct val="80000"/>
              <a:buFont typeface="Wingdings" pitchFamily="2" charset="2"/>
              <a:buChar char="u"/>
            </a:pPr>
            <a:r>
              <a:rPr lang="en-US" altLang="en-US" sz="2200" b="0" dirty="0">
                <a:solidFill>
                  <a:schemeClr val="tx1"/>
                </a:solidFill>
                <a:latin typeface="Liberation Sans" panose="020B0604020202020204" pitchFamily="34" charset="0"/>
              </a:rPr>
              <a:t>Shows net income (or net loss). </a:t>
            </a:r>
          </a:p>
        </p:txBody>
      </p:sp>
      <p:sp>
        <p:nvSpPr>
          <p:cNvPr id="60419"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0420"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chemeClr val="tx2">
                    <a:lumMod val="75000"/>
                  </a:schemeClr>
                </a:solidFill>
                <a:latin typeface="Liberation Sans" panose="020B0604020202020204" pitchFamily="34" charset="0"/>
              </a:rPr>
              <a:t>Income Statement</a:t>
            </a:r>
            <a:endParaRPr lang="en-US" altLang="en-US" sz="3200" b="1" dirty="0">
              <a:solidFill>
                <a:schemeClr val="tx2">
                  <a:lumMod val="75000"/>
                </a:schemeClr>
              </a:solidFill>
              <a:latin typeface="Liberation Sans" panose="020B0604020202020204" pitchFamily="34" charset="0"/>
            </a:endParaRPr>
          </a:p>
        </p:txBody>
      </p:sp>
      <p:sp>
        <p:nvSpPr>
          <p:cNvPr id="60423"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5 </a:t>
            </a:r>
            <a:endParaRPr lang="en-US" altLang="en-US" sz="1600" i="1" dirty="0">
              <a:latin typeface="Liberation Sans" panose="020B0604020202020204"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5932" y="3657600"/>
            <a:ext cx="3053668" cy="1857723"/>
          </a:xfrm>
          <a:prstGeom prst="rect">
            <a:avLst/>
          </a:prstGeom>
          <a:noFill/>
          <a:ln w="28575">
            <a:solidFill>
              <a:schemeClr val="tx1"/>
            </a:solidFill>
            <a:miter lim="800000"/>
            <a:headEnd/>
            <a:tailEnd/>
          </a:ln>
          <a:effectLst>
            <a:innerShdw blurRad="114300">
              <a:prstClr val="black"/>
            </a:innerShdw>
          </a:effectLst>
          <a:extLst>
            <a:ext uri="{909E8E84-426E-40DD-AFC4-6F175D3DCCD1}">
              <a14:hiddenFill xmlns:a14="http://schemas.microsoft.com/office/drawing/2010/main">
                <a:solidFill>
                  <a:schemeClr val="accent1"/>
                </a:solidFill>
              </a14:hiddenFill>
            </a:ext>
          </a:extLst>
        </p:spPr>
      </p:pic>
      <p:sp>
        <p:nvSpPr>
          <p:cNvPr id="9" name="Text Box 6"/>
          <p:cNvSpPr txBox="1">
            <a:spLocks noChangeArrowheads="1"/>
          </p:cNvSpPr>
          <p:nvPr/>
        </p:nvSpPr>
        <p:spPr bwMode="auto">
          <a:xfrm>
            <a:off x="533400" y="3400773"/>
            <a:ext cx="4038600"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676275">
              <a:lnSpc>
                <a:spcPct val="125000"/>
              </a:lnSpc>
              <a:spcBef>
                <a:spcPts val="1200"/>
              </a:spcBef>
              <a:buClr>
                <a:srgbClr val="800000"/>
              </a:buClr>
              <a:buSzPct val="80000"/>
              <a:buFont typeface="Wingdings" pitchFamily="2" charset="2"/>
              <a:buChar char="u"/>
            </a:pPr>
            <a:r>
              <a:rPr lang="en-US" sz="2200" b="0" dirty="0" smtClean="0">
                <a:solidFill>
                  <a:schemeClr val="tx1"/>
                </a:solidFill>
                <a:latin typeface="Liberation Sans" panose="020B0604020202020204" pitchFamily="34" charset="0"/>
              </a:rPr>
              <a:t>Does </a:t>
            </a:r>
            <a:r>
              <a:rPr lang="en-US" sz="2200" b="0" dirty="0">
                <a:solidFill>
                  <a:schemeClr val="tx1"/>
                </a:solidFill>
                <a:latin typeface="Liberation Sans" panose="020B0604020202020204" pitchFamily="34" charset="0"/>
              </a:rPr>
              <a:t>not include investment and </a:t>
            </a:r>
            <a:r>
              <a:rPr lang="en-US" sz="2200" b="0" dirty="0" smtClean="0">
                <a:solidFill>
                  <a:schemeClr val="tx1"/>
                </a:solidFill>
                <a:latin typeface="Liberation Sans" panose="020B0604020202020204" pitchFamily="34" charset="0"/>
              </a:rPr>
              <a:t>withdrawal transactions </a:t>
            </a:r>
            <a:r>
              <a:rPr lang="en-US" sz="2200" b="0" dirty="0">
                <a:solidFill>
                  <a:schemeClr val="tx1"/>
                </a:solidFill>
                <a:latin typeface="Liberation Sans" panose="020B0604020202020204" pitchFamily="34" charset="0"/>
              </a:rPr>
              <a:t>between the </a:t>
            </a:r>
            <a:r>
              <a:rPr lang="en-US" sz="2200" b="0" dirty="0" smtClean="0">
                <a:solidFill>
                  <a:schemeClr val="tx1"/>
                </a:solidFill>
                <a:latin typeface="Liberation Sans" panose="020B0604020202020204" pitchFamily="34" charset="0"/>
              </a:rPr>
              <a:t>owner </a:t>
            </a:r>
            <a:r>
              <a:rPr lang="en-US" sz="2200" b="0" dirty="0">
                <a:solidFill>
                  <a:schemeClr val="tx1"/>
                </a:solidFill>
                <a:latin typeface="Liberation Sans" panose="020B0604020202020204" pitchFamily="34" charset="0"/>
              </a:rPr>
              <a:t>and the </a:t>
            </a:r>
            <a:r>
              <a:rPr lang="en-US" sz="2200" b="0" dirty="0" smtClean="0">
                <a:solidFill>
                  <a:schemeClr val="tx1"/>
                </a:solidFill>
                <a:latin typeface="Liberation Sans" panose="020B0604020202020204" pitchFamily="34" charset="0"/>
              </a:rPr>
              <a:t>business in measuring net income.</a:t>
            </a:r>
            <a:endParaRPr lang="en-US" altLang="en-US" sz="2200" b="0" dirty="0">
              <a:solidFill>
                <a:schemeClr val="tx1"/>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6"/>
          <p:cNvSpPr txBox="1">
            <a:spLocks noChangeArrowheads="1"/>
          </p:cNvSpPr>
          <p:nvPr/>
        </p:nvSpPr>
        <p:spPr bwMode="auto">
          <a:xfrm>
            <a:off x="533400" y="1295400"/>
            <a:ext cx="78486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defPPr>
              <a:defRPr lang="en-US"/>
            </a:defPPr>
            <a:lvl1pPr marL="676275" indent="-457200" algn="l">
              <a:lnSpc>
                <a:spcPct val="125000"/>
              </a:lnSpc>
              <a:spcBef>
                <a:spcPts val="1200"/>
              </a:spcBef>
              <a:buClr>
                <a:srgbClr val="800000"/>
              </a:buClr>
              <a:buSzPct val="80000"/>
              <a:buFont typeface="Wingdings" pitchFamily="2" charset="2"/>
              <a:buChar char="u"/>
              <a:defRPr sz="2200" b="0">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r>
              <a:rPr lang="en-US" altLang="en-US" dirty="0"/>
              <a:t>Reports the changes in </a:t>
            </a:r>
            <a:r>
              <a:rPr lang="en-US" altLang="en-US" dirty="0" smtClean="0"/>
              <a:t>owner’s equity for </a:t>
            </a:r>
            <a:r>
              <a:rPr lang="en-US" altLang="en-US" dirty="0"/>
              <a:t>a specific period of time. </a:t>
            </a:r>
          </a:p>
          <a:p>
            <a:r>
              <a:rPr lang="en-US" altLang="en-US" dirty="0"/>
              <a:t>The time period is the same as that covered by the income statement</a:t>
            </a:r>
            <a:r>
              <a:rPr lang="en-US" altLang="en-US" dirty="0" smtClean="0"/>
              <a:t>.</a:t>
            </a:r>
          </a:p>
        </p:txBody>
      </p:sp>
      <p:sp>
        <p:nvSpPr>
          <p:cNvPr id="61443"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1444"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chemeClr val="tx2">
                    <a:lumMod val="75000"/>
                  </a:schemeClr>
                </a:solidFill>
                <a:latin typeface="Liberation Sans" panose="020B0604020202020204" pitchFamily="34" charset="0"/>
              </a:rPr>
              <a:t>Owner’s Equity Statement</a:t>
            </a:r>
            <a:endParaRPr lang="en-US" altLang="en-US" sz="3200" b="1" dirty="0">
              <a:solidFill>
                <a:schemeClr val="tx2">
                  <a:lumMod val="75000"/>
                </a:schemeClr>
              </a:solidFill>
              <a:latin typeface="Liberation Sans" panose="020B0604020202020204" pitchFamily="34" charset="0"/>
            </a:endParaRPr>
          </a:p>
        </p:txBody>
      </p:sp>
      <p:sp>
        <p:nvSpPr>
          <p:cNvPr id="61446"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5 </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6"/>
          <p:cNvSpPr txBox="1">
            <a:spLocks noChangeArrowheads="1"/>
          </p:cNvSpPr>
          <p:nvPr/>
        </p:nvSpPr>
        <p:spPr bwMode="auto">
          <a:xfrm>
            <a:off x="533400" y="1295400"/>
            <a:ext cx="7848600" cy="4362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defPPr>
              <a:defRPr lang="en-US"/>
            </a:defPPr>
            <a:lvl1pPr marL="676275" indent="-457200" algn="l">
              <a:lnSpc>
                <a:spcPct val="125000"/>
              </a:lnSpc>
              <a:spcBef>
                <a:spcPts val="1200"/>
              </a:spcBef>
              <a:buClr>
                <a:srgbClr val="800000"/>
              </a:buClr>
              <a:buSzPct val="80000"/>
              <a:buFont typeface="Wingdings" pitchFamily="2" charset="2"/>
              <a:buChar char="u"/>
              <a:defRPr sz="2200" b="0">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r>
              <a:rPr lang="en-US" altLang="en-US" dirty="0"/>
              <a:t>Reports the assets, liabilities, and </a:t>
            </a:r>
            <a:r>
              <a:rPr lang="en-US" altLang="en-US" dirty="0" smtClean="0"/>
              <a:t>owner's equity </a:t>
            </a:r>
            <a:r>
              <a:rPr lang="en-US" altLang="en-US" dirty="0"/>
              <a:t>at a specific date.</a:t>
            </a:r>
          </a:p>
          <a:p>
            <a:r>
              <a:rPr lang="en-US" altLang="en-US" dirty="0"/>
              <a:t>Lists assets at the top, followed by liabilities and </a:t>
            </a:r>
            <a:r>
              <a:rPr lang="en-US" altLang="en-US" dirty="0" smtClean="0"/>
              <a:t>owner’s </a:t>
            </a:r>
            <a:r>
              <a:rPr lang="en-US" altLang="en-US" dirty="0"/>
              <a:t>equity. </a:t>
            </a:r>
          </a:p>
          <a:p>
            <a:r>
              <a:rPr lang="en-US" altLang="en-US" dirty="0"/>
              <a:t>Total assets must equal total liabilities and </a:t>
            </a:r>
            <a:r>
              <a:rPr lang="en-US" altLang="en-US" dirty="0" smtClean="0"/>
              <a:t>owner's </a:t>
            </a:r>
            <a:r>
              <a:rPr lang="en-US" altLang="en-US" dirty="0"/>
              <a:t>equity.</a:t>
            </a:r>
          </a:p>
          <a:p>
            <a:r>
              <a:rPr lang="en-US" altLang="en-US" dirty="0"/>
              <a:t>Is a snapshot of the company’s financial condition at a specific moment in time (usually the month-end or year-end).</a:t>
            </a:r>
          </a:p>
        </p:txBody>
      </p:sp>
      <p:sp>
        <p:nvSpPr>
          <p:cNvPr id="62467"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2468"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chemeClr val="tx2">
                    <a:lumMod val="75000"/>
                  </a:schemeClr>
                </a:solidFill>
                <a:latin typeface="Liberation Sans" panose="020B0604020202020204" pitchFamily="34" charset="0"/>
              </a:rPr>
              <a:t>Balance Sheet</a:t>
            </a:r>
            <a:endParaRPr lang="en-US" altLang="en-US" sz="3200" b="1" dirty="0">
              <a:solidFill>
                <a:schemeClr val="tx2">
                  <a:lumMod val="75000"/>
                </a:schemeClr>
              </a:solidFill>
              <a:latin typeface="Liberation Sans" panose="020B0604020202020204" pitchFamily="34" charset="0"/>
            </a:endParaRPr>
          </a:p>
        </p:txBody>
      </p:sp>
      <p:sp>
        <p:nvSpPr>
          <p:cNvPr id="62470"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5 </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6"/>
          <p:cNvSpPr txBox="1">
            <a:spLocks noChangeArrowheads="1"/>
          </p:cNvSpPr>
          <p:nvPr/>
        </p:nvSpPr>
        <p:spPr bwMode="auto">
          <a:xfrm>
            <a:off x="533400" y="1295400"/>
            <a:ext cx="7848600" cy="3593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defPPr>
              <a:defRPr lang="en-US"/>
            </a:defPPr>
            <a:lvl1pPr marL="676275" indent="-457200" algn="l">
              <a:lnSpc>
                <a:spcPct val="125000"/>
              </a:lnSpc>
              <a:spcBef>
                <a:spcPts val="1200"/>
              </a:spcBef>
              <a:buClr>
                <a:srgbClr val="800000"/>
              </a:buClr>
              <a:buSzPct val="80000"/>
              <a:buFont typeface="Wingdings" pitchFamily="2" charset="2"/>
              <a:buChar char="u"/>
              <a:defRPr sz="2200" b="0">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r>
              <a:rPr lang="en-US" altLang="en-US" dirty="0"/>
              <a:t>Information on the cash receipts and payments for a specific period of time.</a:t>
            </a:r>
          </a:p>
          <a:p>
            <a:r>
              <a:rPr lang="en-US" altLang="en-US" dirty="0"/>
              <a:t>Answers the </a:t>
            </a:r>
            <a:r>
              <a:rPr lang="en-US" altLang="en-US" dirty="0" smtClean="0"/>
              <a:t>following:</a:t>
            </a:r>
          </a:p>
          <a:p>
            <a:pPr marL="1377950" lvl="1" indent="-457200">
              <a:lnSpc>
                <a:spcPct val="125000"/>
              </a:lnSpc>
              <a:spcBef>
                <a:spcPts val="1200"/>
              </a:spcBef>
              <a:buClr>
                <a:schemeClr val="accent6">
                  <a:lumMod val="50000"/>
                </a:schemeClr>
              </a:buClr>
              <a:buSzPct val="80000"/>
              <a:buFont typeface="Arial" panose="020B0604020202020204" pitchFamily="34" charset="0"/>
              <a:buChar char="►"/>
            </a:pPr>
            <a:r>
              <a:rPr lang="en-US" altLang="en-US" sz="2100" b="0" dirty="0" smtClean="0">
                <a:solidFill>
                  <a:schemeClr val="tx1"/>
                </a:solidFill>
                <a:latin typeface="Liberation Sans" panose="020B0604020202020204" pitchFamily="34" charset="0"/>
              </a:rPr>
              <a:t>Where </a:t>
            </a:r>
            <a:r>
              <a:rPr lang="en-US" altLang="en-US" sz="2100" b="0" dirty="0">
                <a:solidFill>
                  <a:schemeClr val="tx1"/>
                </a:solidFill>
                <a:latin typeface="Liberation Sans" panose="020B0604020202020204" pitchFamily="34" charset="0"/>
              </a:rPr>
              <a:t>did cash come </a:t>
            </a:r>
            <a:r>
              <a:rPr lang="en-US" altLang="en-US" sz="2100" b="0" dirty="0" smtClean="0">
                <a:solidFill>
                  <a:schemeClr val="tx1"/>
                </a:solidFill>
                <a:latin typeface="Liberation Sans" panose="020B0604020202020204" pitchFamily="34" charset="0"/>
              </a:rPr>
              <a:t>from?</a:t>
            </a:r>
          </a:p>
          <a:p>
            <a:pPr marL="1377950" lvl="1" indent="-457200">
              <a:lnSpc>
                <a:spcPct val="125000"/>
              </a:lnSpc>
              <a:spcBef>
                <a:spcPts val="1200"/>
              </a:spcBef>
              <a:buClr>
                <a:schemeClr val="accent6">
                  <a:lumMod val="50000"/>
                </a:schemeClr>
              </a:buClr>
              <a:buSzPct val="80000"/>
              <a:buFont typeface="Arial" panose="020B0604020202020204" pitchFamily="34" charset="0"/>
              <a:buChar char="►"/>
            </a:pPr>
            <a:r>
              <a:rPr lang="en-US" altLang="en-US" sz="2100" b="0" dirty="0" smtClean="0">
                <a:solidFill>
                  <a:schemeClr val="tx1"/>
                </a:solidFill>
                <a:latin typeface="Liberation Sans" panose="020B0604020202020204" pitchFamily="34" charset="0"/>
              </a:rPr>
              <a:t>What </a:t>
            </a:r>
            <a:r>
              <a:rPr lang="en-US" altLang="en-US" sz="2100" b="0" dirty="0">
                <a:solidFill>
                  <a:schemeClr val="tx1"/>
                </a:solidFill>
                <a:latin typeface="Liberation Sans" panose="020B0604020202020204" pitchFamily="34" charset="0"/>
              </a:rPr>
              <a:t>was cash used </a:t>
            </a:r>
            <a:r>
              <a:rPr lang="en-US" altLang="en-US" sz="2100" b="0" dirty="0" smtClean="0">
                <a:solidFill>
                  <a:schemeClr val="tx1"/>
                </a:solidFill>
                <a:latin typeface="Liberation Sans" panose="020B0604020202020204" pitchFamily="34" charset="0"/>
              </a:rPr>
              <a:t>for?</a:t>
            </a:r>
          </a:p>
          <a:p>
            <a:pPr marL="1377950" lvl="1" indent="-457200">
              <a:lnSpc>
                <a:spcPct val="125000"/>
              </a:lnSpc>
              <a:spcBef>
                <a:spcPts val="1200"/>
              </a:spcBef>
              <a:buClr>
                <a:schemeClr val="accent6">
                  <a:lumMod val="50000"/>
                </a:schemeClr>
              </a:buClr>
              <a:buSzPct val="80000"/>
              <a:buFont typeface="Arial" panose="020B0604020202020204" pitchFamily="34" charset="0"/>
              <a:buChar char="►"/>
            </a:pPr>
            <a:r>
              <a:rPr lang="en-US" altLang="en-US" sz="2100" b="0" dirty="0" smtClean="0">
                <a:solidFill>
                  <a:schemeClr val="tx1"/>
                </a:solidFill>
                <a:latin typeface="Liberation Sans" panose="020B0604020202020204" pitchFamily="34" charset="0"/>
              </a:rPr>
              <a:t>What </a:t>
            </a:r>
            <a:r>
              <a:rPr lang="en-US" altLang="en-US" sz="2100" b="0" dirty="0">
                <a:solidFill>
                  <a:schemeClr val="tx1"/>
                </a:solidFill>
                <a:latin typeface="Liberation Sans" panose="020B0604020202020204" pitchFamily="34" charset="0"/>
              </a:rPr>
              <a:t>was the change in </a:t>
            </a:r>
            <a:r>
              <a:rPr lang="en-US" altLang="en-US" sz="2100" b="0" dirty="0" smtClean="0">
                <a:solidFill>
                  <a:schemeClr val="tx1"/>
                </a:solidFill>
                <a:latin typeface="Liberation Sans" panose="020B0604020202020204" pitchFamily="34" charset="0"/>
              </a:rPr>
              <a:t>the </a:t>
            </a:r>
          </a:p>
          <a:p>
            <a:pPr marL="1371600" lvl="1" indent="0">
              <a:lnSpc>
                <a:spcPct val="125000"/>
              </a:lnSpc>
              <a:spcBef>
                <a:spcPts val="0"/>
              </a:spcBef>
              <a:buClr>
                <a:schemeClr val="accent6">
                  <a:lumMod val="50000"/>
                </a:schemeClr>
              </a:buClr>
              <a:buSzPct val="80000"/>
              <a:buNone/>
            </a:pPr>
            <a:r>
              <a:rPr lang="en-US" altLang="en-US" sz="2100" b="0" dirty="0" smtClean="0">
                <a:solidFill>
                  <a:schemeClr val="tx1"/>
                </a:solidFill>
                <a:latin typeface="Liberation Sans" panose="020B0604020202020204" pitchFamily="34" charset="0"/>
              </a:rPr>
              <a:t>cash </a:t>
            </a:r>
            <a:r>
              <a:rPr lang="en-US" altLang="en-US" sz="2100" b="0" dirty="0">
                <a:solidFill>
                  <a:schemeClr val="tx1"/>
                </a:solidFill>
                <a:latin typeface="Liberation Sans" panose="020B0604020202020204" pitchFamily="34" charset="0"/>
              </a:rPr>
              <a:t>balance</a:t>
            </a:r>
            <a:r>
              <a:rPr lang="en-US" altLang="en-US" sz="2100" b="0" dirty="0" smtClean="0">
                <a:solidFill>
                  <a:schemeClr val="tx1"/>
                </a:solidFill>
                <a:latin typeface="Liberation Sans" panose="020B0604020202020204" pitchFamily="34" charset="0"/>
              </a:rPr>
              <a:t>?</a:t>
            </a:r>
            <a:endParaRPr lang="en-US" altLang="en-US" sz="2100" b="0" dirty="0">
              <a:solidFill>
                <a:schemeClr val="tx1"/>
              </a:solidFill>
              <a:latin typeface="Liberation Sans" panose="020B0604020202020204" pitchFamily="34" charset="0"/>
            </a:endParaRPr>
          </a:p>
        </p:txBody>
      </p:sp>
      <p:sp>
        <p:nvSpPr>
          <p:cNvPr id="63491"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3492"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chemeClr val="tx2">
                    <a:lumMod val="75000"/>
                  </a:schemeClr>
                </a:solidFill>
                <a:latin typeface="Liberation Sans" panose="020B0604020202020204" pitchFamily="34" charset="0"/>
              </a:rPr>
              <a:t>Statement of Cash Flows</a:t>
            </a:r>
            <a:endParaRPr lang="en-US" altLang="en-US" sz="3200" b="1" dirty="0">
              <a:solidFill>
                <a:schemeClr val="tx2">
                  <a:lumMod val="75000"/>
                </a:schemeClr>
              </a:solidFill>
              <a:latin typeface="Liberation Sans" panose="020B0604020202020204" pitchFamily="34" charset="0"/>
            </a:endParaRPr>
          </a:p>
        </p:txBody>
      </p:sp>
      <p:sp>
        <p:nvSpPr>
          <p:cNvPr id="63495"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5 </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501650" y="1905000"/>
            <a:ext cx="8001000" cy="3276600"/>
          </a:xfrm>
          <a:prstGeom prst="rect">
            <a:avLst/>
          </a:prstGeom>
          <a:solidFill>
            <a:schemeClr val="bg1"/>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2562" tIns="46038" rIns="182562" bIns="46038"/>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5613"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ct val="50000"/>
              </a:spcBef>
              <a:buClr>
                <a:schemeClr val="tx1"/>
              </a:buClr>
              <a:buSzTx/>
              <a:buFont typeface="Wingdings" pitchFamily="2" charset="2"/>
              <a:buNone/>
            </a:pPr>
            <a:r>
              <a:rPr lang="en-US" altLang="en-US" sz="2300" b="0" dirty="0">
                <a:solidFill>
                  <a:schemeClr val="tx1"/>
                </a:solidFill>
                <a:latin typeface="Liberation Sans" panose="020B0604020202020204" pitchFamily="34" charset="0"/>
              </a:rPr>
              <a:t>Which of the following financial statements is prepared as of a specific date?  </a:t>
            </a:r>
          </a:p>
          <a:p>
            <a:pPr lvl="1">
              <a:lnSpc>
                <a:spcPct val="120000"/>
              </a:lnSpc>
              <a:spcBef>
                <a:spcPct val="50000"/>
              </a:spcBef>
              <a:buClr>
                <a:schemeClr val="tx1"/>
              </a:buClr>
              <a:buSzTx/>
              <a:buFont typeface="Wingdings" pitchFamily="2" charset="2"/>
              <a:buAutoNum type="alphaLcPeriod"/>
            </a:pPr>
            <a:r>
              <a:rPr lang="en-US" altLang="en-US" sz="2300" b="0" dirty="0">
                <a:solidFill>
                  <a:schemeClr val="tx1"/>
                </a:solidFill>
                <a:latin typeface="Liberation Sans" panose="020B0604020202020204" pitchFamily="34" charset="0"/>
              </a:rPr>
              <a:t>Balance sheet. </a:t>
            </a:r>
          </a:p>
          <a:p>
            <a:pPr lvl="1">
              <a:lnSpc>
                <a:spcPct val="120000"/>
              </a:lnSpc>
              <a:spcBef>
                <a:spcPct val="50000"/>
              </a:spcBef>
              <a:buClr>
                <a:schemeClr val="tx1"/>
              </a:buClr>
              <a:buSzTx/>
              <a:buFont typeface="Wingdings" pitchFamily="2" charset="2"/>
              <a:buAutoNum type="alphaLcPeriod"/>
            </a:pPr>
            <a:r>
              <a:rPr lang="en-US" altLang="en-US" sz="2300" b="0" dirty="0">
                <a:solidFill>
                  <a:schemeClr val="tx1"/>
                </a:solidFill>
                <a:latin typeface="Liberation Sans" panose="020B0604020202020204" pitchFamily="34" charset="0"/>
              </a:rPr>
              <a:t>Income statement. </a:t>
            </a:r>
          </a:p>
          <a:p>
            <a:pPr lvl="1">
              <a:lnSpc>
                <a:spcPct val="120000"/>
              </a:lnSpc>
              <a:spcBef>
                <a:spcPct val="50000"/>
              </a:spcBef>
              <a:buClr>
                <a:schemeClr val="tx1"/>
              </a:buClr>
              <a:buSzTx/>
              <a:buFont typeface="Wingdings" pitchFamily="2" charset="2"/>
              <a:buAutoNum type="alphaLcPeriod"/>
            </a:pPr>
            <a:r>
              <a:rPr lang="en-US" altLang="en-US" sz="2300" b="0" dirty="0" smtClean="0">
                <a:solidFill>
                  <a:schemeClr val="tx1"/>
                </a:solidFill>
                <a:latin typeface="Liberation Sans" panose="020B0604020202020204" pitchFamily="34" charset="0"/>
              </a:rPr>
              <a:t>Owner's equity </a:t>
            </a:r>
            <a:r>
              <a:rPr lang="en-US" altLang="en-US" sz="2300" b="0" dirty="0">
                <a:solidFill>
                  <a:schemeClr val="tx1"/>
                </a:solidFill>
                <a:latin typeface="Liberation Sans" panose="020B0604020202020204" pitchFamily="34" charset="0"/>
              </a:rPr>
              <a:t>statement. </a:t>
            </a:r>
          </a:p>
          <a:p>
            <a:pPr lvl="1">
              <a:lnSpc>
                <a:spcPct val="120000"/>
              </a:lnSpc>
              <a:spcBef>
                <a:spcPct val="50000"/>
              </a:spcBef>
              <a:buClr>
                <a:schemeClr val="tx1"/>
              </a:buClr>
              <a:buSzTx/>
              <a:buFont typeface="Wingdings" pitchFamily="2" charset="2"/>
              <a:buAutoNum type="alphaLcPeriod"/>
            </a:pPr>
            <a:r>
              <a:rPr lang="en-US" altLang="en-US" sz="2300" b="0" dirty="0">
                <a:solidFill>
                  <a:schemeClr val="tx1"/>
                </a:solidFill>
                <a:latin typeface="Liberation Sans" panose="020B0604020202020204" pitchFamily="34" charset="0"/>
              </a:rPr>
              <a:t>Statement of cash flows.</a:t>
            </a:r>
          </a:p>
        </p:txBody>
      </p:sp>
      <p:sp>
        <p:nvSpPr>
          <p:cNvPr id="64515"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4516"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75000"/>
                  </a:schemeClr>
                </a:solidFill>
                <a:latin typeface="Liberation Sans" panose="020B0604020202020204" pitchFamily="34" charset="0"/>
              </a:rPr>
              <a:t>Financial Statements</a:t>
            </a:r>
          </a:p>
        </p:txBody>
      </p:sp>
      <p:sp>
        <p:nvSpPr>
          <p:cNvPr id="64517" name="Rectangle 4"/>
          <p:cNvSpPr>
            <a:spLocks noChangeArrowheads="1"/>
          </p:cNvSpPr>
          <p:nvPr/>
        </p:nvSpPr>
        <p:spPr bwMode="auto">
          <a:xfrm>
            <a:off x="533400" y="1295400"/>
            <a:ext cx="5334000" cy="551433"/>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p>
            <a:pPr algn="l"/>
            <a:r>
              <a:rPr lang="en-US" altLang="en-US" sz="3000" b="1" dirty="0">
                <a:latin typeface="Liberation Sans" panose="020B0604020202020204" pitchFamily="34" charset="0"/>
              </a:rPr>
              <a:t>Question</a:t>
            </a:r>
          </a:p>
        </p:txBody>
      </p:sp>
      <p:sp>
        <p:nvSpPr>
          <p:cNvPr id="64518"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5 </a:t>
            </a:r>
            <a:endParaRPr lang="en-US" altLang="en-US" sz="1600" i="1" dirty="0">
              <a:latin typeface="Liberation Sans" panose="020B0604020202020204" pitchFamily="34" charset="0"/>
            </a:endParaRPr>
          </a:p>
        </p:txBody>
      </p:sp>
      <p:sp>
        <p:nvSpPr>
          <p:cNvPr id="9" name="Notched Right Arrow 8"/>
          <p:cNvSpPr/>
          <p:nvPr/>
        </p:nvSpPr>
        <p:spPr bwMode="auto">
          <a:xfrm>
            <a:off x="152400" y="2971800"/>
            <a:ext cx="609600" cy="457200"/>
          </a:xfrm>
          <a:prstGeom prst="notchedRightArrow">
            <a:avLst/>
          </a:prstGeom>
          <a:solidFill>
            <a:schemeClr val="tx2">
              <a:lumMod val="75000"/>
            </a:schemeClr>
          </a:solidFill>
          <a:ln w="12700" cap="sq" cmpd="sng" algn="ctr">
            <a:solidFill>
              <a:schemeClr val="tx1"/>
            </a:solidFill>
            <a:prstDash val="solid"/>
            <a:round/>
            <a:headEnd type="none" w="sm" len="sm"/>
            <a:tailEnd type="none" w="sm" len="sm"/>
          </a:ln>
          <a:effec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5 </a:t>
            </a:r>
            <a:endParaRPr lang="en-US" altLang="en-US" sz="1600" i="1" dirty="0">
              <a:latin typeface="Liberation Sans" panose="020B0604020202020204" pitchFamily="34" charset="0"/>
            </a:endParaRPr>
          </a:p>
        </p:txBody>
      </p:sp>
      <p:pic>
        <p:nvPicPr>
          <p:cNvPr id="6146"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81000" y="833439"/>
            <a:ext cx="8382000" cy="3772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3472" y="459473"/>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28"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3472" y="459473"/>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11"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5 </a:t>
            </a:r>
            <a:endParaRPr lang="en-US" altLang="en-US" sz="1600" i="1" dirty="0">
              <a:latin typeface="Liberation Sans" panose="020B0604020202020204" pitchFamily="34" charset="0"/>
            </a:endParaRPr>
          </a:p>
        </p:txBody>
      </p:sp>
      <p:sp>
        <p:nvSpPr>
          <p:cNvPr id="12" name="TextBox 11"/>
          <p:cNvSpPr txBox="1"/>
          <p:nvPr/>
        </p:nvSpPr>
        <p:spPr>
          <a:xfrm>
            <a:off x="0" y="316596"/>
            <a:ext cx="3276600" cy="691039"/>
          </a:xfrm>
          <a:prstGeom prst="rect">
            <a:avLst/>
          </a:prstGeom>
          <a:solidFill>
            <a:schemeClr val="bg1">
              <a:lumMod val="85000"/>
            </a:schemeClr>
          </a:solidFill>
        </p:spPr>
        <p:txBody>
          <a:bodyPr wrap="square" lIns="0" tIns="0" rtlCol="0">
            <a:noAutofit/>
          </a:bodyPr>
          <a:lstStyle/>
          <a:p>
            <a:pPr marL="519113" algn="l"/>
            <a:r>
              <a:rPr lang="en-US" sz="4200" b="1" dirty="0" smtClean="0">
                <a:solidFill>
                  <a:srgbClr val="FF9900"/>
                </a:solidFill>
                <a:effectLst>
                  <a:outerShdw blurRad="38100" dist="38100" dir="2700000" algn="tl">
                    <a:srgbClr val="000000">
                      <a:alpha val="43137"/>
                    </a:srgbClr>
                  </a:outerShdw>
                </a:effectLst>
                <a:latin typeface="Liberation Sans" panose="020B0604020202020204" pitchFamily="34" charset="0"/>
              </a:rPr>
              <a:t>DO IT!</a:t>
            </a:r>
            <a:endPar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endParaRPr>
          </a:p>
        </p:txBody>
      </p:sp>
      <p:sp>
        <p:nvSpPr>
          <p:cNvPr id="13" name="Oval 12"/>
          <p:cNvSpPr/>
          <p:nvPr/>
        </p:nvSpPr>
        <p:spPr bwMode="auto">
          <a:xfrm>
            <a:off x="2286000" y="316598"/>
            <a:ext cx="762000" cy="691038"/>
          </a:xfrm>
          <a:prstGeom prst="ellipse">
            <a:avLst/>
          </a:prstGeom>
          <a:solidFill>
            <a:schemeClr val="accent3"/>
          </a:solidFill>
          <a:ln w="12700" cap="sq" cmpd="sng" algn="ctr">
            <a:solidFill>
              <a:schemeClr val="bg1">
                <a:lumMod val="50000"/>
              </a:schemeClr>
            </a:solidFill>
            <a:prstDash val="sysDash"/>
            <a:round/>
            <a:headEnd type="none" w="sm" len="sm"/>
            <a:tailEnd type="none" w="sm" len="sm"/>
          </a:ln>
          <a:effectLst/>
        </p:spPr>
        <p:txBody>
          <a:bodyPr vert="horz" wrap="square" lIns="91440" tIns="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9900"/>
                </a:solidFill>
                <a:effectLst>
                  <a:outerShdw blurRad="38100" dist="38100" dir="2700000" algn="tl">
                    <a:srgbClr val="000000">
                      <a:alpha val="43137"/>
                    </a:srgbClr>
                  </a:outerShdw>
                </a:effectLst>
                <a:latin typeface="Liberation Sans" panose="020B0604020202020204" pitchFamily="34" charset="0"/>
              </a:rPr>
              <a:t>5</a:t>
            </a:r>
          </a:p>
        </p:txBody>
      </p:sp>
      <p:sp>
        <p:nvSpPr>
          <p:cNvPr id="14" name="TextBox 13"/>
          <p:cNvSpPr txBox="1"/>
          <p:nvPr/>
        </p:nvSpPr>
        <p:spPr>
          <a:xfrm>
            <a:off x="3276600" y="389901"/>
            <a:ext cx="5867400" cy="566928"/>
          </a:xfrm>
          <a:prstGeom prst="rect">
            <a:avLst/>
          </a:prstGeom>
          <a:solidFill>
            <a:srgbClr val="0027A4"/>
          </a:solidFill>
        </p:spPr>
        <p:txBody>
          <a:bodyPr wrap="square" lIns="86493" tIns="43247" rIns="86493" bIns="43247" rtlCol="0">
            <a:noAutofit/>
          </a:bodyPr>
          <a:lstStyle/>
          <a:p>
            <a:pPr marL="111120" algn="l"/>
            <a:r>
              <a:rPr lang="en-US" sz="2800" b="1" dirty="0" smtClean="0">
                <a:solidFill>
                  <a:schemeClr val="bg1"/>
                </a:solidFill>
                <a:latin typeface="Liberation Sans" panose="020B0604020202020204" pitchFamily="34" charset="0"/>
              </a:rPr>
              <a:t>Financial Statement Items</a:t>
            </a:r>
            <a:endParaRPr lang="en-US" sz="2800" b="1" dirty="0">
              <a:solidFill>
                <a:schemeClr val="bg1"/>
              </a:solidFill>
              <a:latin typeface="Liberation Sans" panose="020B0604020202020204" pitchFamily="34" charset="0"/>
            </a:endParaRPr>
          </a:p>
        </p:txBody>
      </p:sp>
      <p:sp>
        <p:nvSpPr>
          <p:cNvPr id="2" name="Rectangle 1"/>
          <p:cNvSpPr/>
          <p:nvPr/>
        </p:nvSpPr>
        <p:spPr>
          <a:xfrm>
            <a:off x="457200" y="1237111"/>
            <a:ext cx="8305800" cy="3792833"/>
          </a:xfrm>
          <a:prstGeom prst="rect">
            <a:avLst/>
          </a:prstGeom>
        </p:spPr>
        <p:txBody>
          <a:bodyPr wrap="square">
            <a:spAutoFit/>
          </a:bodyPr>
          <a:lstStyle/>
          <a:p>
            <a:pPr algn="l">
              <a:lnSpc>
                <a:spcPct val="120000"/>
              </a:lnSpc>
              <a:spcBef>
                <a:spcPts val="600"/>
              </a:spcBef>
            </a:pPr>
            <a:r>
              <a:rPr lang="en-US" sz="2000" dirty="0">
                <a:latin typeface="Liberation Sans" panose="020B0604020202020204" pitchFamily="34" charset="0"/>
              </a:rPr>
              <a:t>Presented below is selected information related to Flanagan Company at December 31</a:t>
            </a:r>
            <a:r>
              <a:rPr lang="en-US" sz="2000" dirty="0" smtClean="0">
                <a:latin typeface="Liberation Sans" panose="020B0604020202020204" pitchFamily="34" charset="0"/>
              </a:rPr>
              <a:t>, 2017</a:t>
            </a:r>
            <a:r>
              <a:rPr lang="en-US" sz="2000" dirty="0">
                <a:latin typeface="Liberation Sans" panose="020B0604020202020204" pitchFamily="34" charset="0"/>
              </a:rPr>
              <a:t>. Flanagan reports </a:t>
            </a:r>
            <a:r>
              <a:rPr lang="en-US" sz="2000" dirty="0" smtClean="0">
                <a:latin typeface="Liberation Sans" panose="020B0604020202020204" pitchFamily="34" charset="0"/>
              </a:rPr>
              <a:t>financial </a:t>
            </a:r>
            <a:r>
              <a:rPr lang="en-US" sz="2000" dirty="0">
                <a:latin typeface="Liberation Sans" panose="020B0604020202020204" pitchFamily="34" charset="0"/>
              </a:rPr>
              <a:t>information monthly.</a:t>
            </a:r>
          </a:p>
          <a:p>
            <a:pPr algn="l">
              <a:lnSpc>
                <a:spcPct val="120000"/>
              </a:lnSpc>
              <a:spcBef>
                <a:spcPts val="200"/>
              </a:spcBef>
              <a:tabLst>
                <a:tab pos="3262313" algn="r"/>
                <a:tab pos="3657600" algn="l"/>
                <a:tab pos="7942263" algn="r"/>
              </a:tabLst>
            </a:pPr>
            <a:r>
              <a:rPr lang="en-US" sz="1900" dirty="0">
                <a:latin typeface="Liberation Sans" panose="020B0604020202020204" pitchFamily="34" charset="0"/>
              </a:rPr>
              <a:t>Equipment </a:t>
            </a:r>
            <a:r>
              <a:rPr lang="en-US" sz="1900" dirty="0" smtClean="0">
                <a:latin typeface="Liberation Sans" panose="020B0604020202020204" pitchFamily="34" charset="0"/>
              </a:rPr>
              <a:t>	$</a:t>
            </a:r>
            <a:r>
              <a:rPr lang="en-US" sz="1900" dirty="0">
                <a:latin typeface="Liberation Sans" panose="020B0604020202020204" pitchFamily="34" charset="0"/>
              </a:rPr>
              <a:t>10,000 </a:t>
            </a:r>
            <a:r>
              <a:rPr lang="en-US" sz="1900" dirty="0" smtClean="0">
                <a:latin typeface="Liberation Sans" panose="020B0604020202020204" pitchFamily="34" charset="0"/>
              </a:rPr>
              <a:t>	Utilities </a:t>
            </a:r>
            <a:r>
              <a:rPr lang="en-US" sz="1900" dirty="0">
                <a:latin typeface="Liberation Sans" panose="020B0604020202020204" pitchFamily="34" charset="0"/>
              </a:rPr>
              <a:t>Expense </a:t>
            </a:r>
            <a:r>
              <a:rPr lang="en-US" sz="1900" dirty="0" smtClean="0">
                <a:latin typeface="Liberation Sans" panose="020B0604020202020204" pitchFamily="34" charset="0"/>
              </a:rPr>
              <a:t>	$ </a:t>
            </a:r>
            <a:r>
              <a:rPr lang="en-US" sz="1900" dirty="0">
                <a:latin typeface="Liberation Sans" panose="020B0604020202020204" pitchFamily="34" charset="0"/>
              </a:rPr>
              <a:t>4,000</a:t>
            </a:r>
          </a:p>
          <a:p>
            <a:pPr algn="l">
              <a:spcBef>
                <a:spcPts val="200"/>
              </a:spcBef>
              <a:tabLst>
                <a:tab pos="3262313" algn="r"/>
                <a:tab pos="3657600" algn="l"/>
                <a:tab pos="7942263" algn="r"/>
              </a:tabLst>
            </a:pPr>
            <a:r>
              <a:rPr lang="en-US" sz="1900" dirty="0">
                <a:latin typeface="Liberation Sans" panose="020B0604020202020204" pitchFamily="34" charset="0"/>
              </a:rPr>
              <a:t>Cash </a:t>
            </a:r>
            <a:r>
              <a:rPr lang="en-US" sz="1900" dirty="0" smtClean="0">
                <a:latin typeface="Liberation Sans" panose="020B0604020202020204" pitchFamily="34" charset="0"/>
              </a:rPr>
              <a:t>	8,000 	Accounts </a:t>
            </a:r>
            <a:r>
              <a:rPr lang="en-US" sz="1900" dirty="0">
                <a:latin typeface="Liberation Sans" panose="020B0604020202020204" pitchFamily="34" charset="0"/>
              </a:rPr>
              <a:t>Receivable </a:t>
            </a:r>
            <a:r>
              <a:rPr lang="en-US" sz="1900" dirty="0" smtClean="0">
                <a:latin typeface="Liberation Sans" panose="020B0604020202020204" pitchFamily="34" charset="0"/>
              </a:rPr>
              <a:t>	9,000</a:t>
            </a:r>
            <a:endParaRPr lang="en-US" sz="1900" dirty="0">
              <a:latin typeface="Liberation Sans" panose="020B0604020202020204" pitchFamily="34" charset="0"/>
            </a:endParaRPr>
          </a:p>
          <a:p>
            <a:pPr algn="l">
              <a:spcBef>
                <a:spcPts val="200"/>
              </a:spcBef>
              <a:tabLst>
                <a:tab pos="3262313" algn="r"/>
                <a:tab pos="3657600" algn="l"/>
                <a:tab pos="7942263" algn="r"/>
              </a:tabLst>
            </a:pPr>
            <a:r>
              <a:rPr lang="en-US" sz="1900" dirty="0">
                <a:latin typeface="Liberation Sans" panose="020B0604020202020204" pitchFamily="34" charset="0"/>
              </a:rPr>
              <a:t>Service Revenue </a:t>
            </a:r>
            <a:r>
              <a:rPr lang="en-US" sz="1900" dirty="0" smtClean="0">
                <a:latin typeface="Liberation Sans" panose="020B0604020202020204" pitchFamily="34" charset="0"/>
              </a:rPr>
              <a:t>	36,000 	Salaries </a:t>
            </a:r>
            <a:r>
              <a:rPr lang="en-US" sz="1900" dirty="0">
                <a:latin typeface="Liberation Sans" panose="020B0604020202020204" pitchFamily="34" charset="0"/>
              </a:rPr>
              <a:t>and Wages Expense </a:t>
            </a:r>
            <a:r>
              <a:rPr lang="en-US" sz="1900" dirty="0" smtClean="0">
                <a:latin typeface="Liberation Sans" panose="020B0604020202020204" pitchFamily="34" charset="0"/>
              </a:rPr>
              <a:t>	7,000</a:t>
            </a:r>
            <a:endParaRPr lang="en-US" sz="1900" dirty="0">
              <a:latin typeface="Liberation Sans" panose="020B0604020202020204" pitchFamily="34" charset="0"/>
            </a:endParaRPr>
          </a:p>
          <a:p>
            <a:pPr algn="l">
              <a:spcBef>
                <a:spcPts val="200"/>
              </a:spcBef>
              <a:tabLst>
                <a:tab pos="3262313" algn="r"/>
                <a:tab pos="3657600" algn="l"/>
                <a:tab pos="7942263" algn="r"/>
              </a:tabLst>
            </a:pPr>
            <a:r>
              <a:rPr lang="fr-FR" sz="1900" dirty="0">
                <a:latin typeface="Liberation Sans" panose="020B0604020202020204" pitchFamily="34" charset="0"/>
              </a:rPr>
              <a:t>Rent Expense </a:t>
            </a:r>
            <a:r>
              <a:rPr lang="fr-FR" sz="1900" dirty="0" smtClean="0">
                <a:latin typeface="Liberation Sans" panose="020B0604020202020204" pitchFamily="34" charset="0"/>
              </a:rPr>
              <a:t>	11,000 	Notes </a:t>
            </a:r>
            <a:r>
              <a:rPr lang="fr-FR" sz="1900" dirty="0">
                <a:latin typeface="Liberation Sans" panose="020B0604020202020204" pitchFamily="34" charset="0"/>
              </a:rPr>
              <a:t>Payable </a:t>
            </a:r>
            <a:r>
              <a:rPr lang="fr-FR" sz="1900" dirty="0" smtClean="0">
                <a:latin typeface="Liberation Sans" panose="020B0604020202020204" pitchFamily="34" charset="0"/>
              </a:rPr>
              <a:t>	16,500</a:t>
            </a:r>
            <a:endParaRPr lang="fr-FR" sz="1900" dirty="0">
              <a:latin typeface="Liberation Sans" panose="020B0604020202020204" pitchFamily="34" charset="0"/>
            </a:endParaRPr>
          </a:p>
          <a:p>
            <a:pPr algn="l">
              <a:spcBef>
                <a:spcPts val="200"/>
              </a:spcBef>
              <a:tabLst>
                <a:tab pos="3262313" algn="r"/>
                <a:tab pos="3657600" algn="l"/>
                <a:tab pos="7942263" algn="r"/>
              </a:tabLst>
            </a:pPr>
            <a:r>
              <a:rPr lang="en-US" sz="1900" dirty="0">
                <a:latin typeface="Liberation Sans" panose="020B0604020202020204" pitchFamily="34" charset="0"/>
              </a:rPr>
              <a:t>Accounts Payable </a:t>
            </a:r>
            <a:r>
              <a:rPr lang="en-US" sz="1900" dirty="0" smtClean="0">
                <a:latin typeface="Liberation Sans" panose="020B0604020202020204" pitchFamily="34" charset="0"/>
              </a:rPr>
              <a:t>	2,000 	Owner’s </a:t>
            </a:r>
            <a:r>
              <a:rPr lang="en-US" sz="1900" dirty="0">
                <a:latin typeface="Liberation Sans" panose="020B0604020202020204" pitchFamily="34" charset="0"/>
              </a:rPr>
              <a:t>Drawings </a:t>
            </a:r>
            <a:r>
              <a:rPr lang="en-US" sz="1900" dirty="0" smtClean="0">
                <a:latin typeface="Liberation Sans" panose="020B0604020202020204" pitchFamily="34" charset="0"/>
              </a:rPr>
              <a:t>	5,000</a:t>
            </a:r>
            <a:endParaRPr lang="en-US" sz="1900" dirty="0">
              <a:latin typeface="Liberation Sans" panose="020B0604020202020204" pitchFamily="34" charset="0"/>
            </a:endParaRPr>
          </a:p>
          <a:p>
            <a:pPr marL="463550" indent="-463550" algn="l">
              <a:lnSpc>
                <a:spcPct val="120000"/>
              </a:lnSpc>
              <a:spcBef>
                <a:spcPts val="1200"/>
              </a:spcBef>
            </a:pPr>
            <a:r>
              <a:rPr lang="en-US" sz="2000" dirty="0">
                <a:latin typeface="Liberation Sans" panose="020B0604020202020204" pitchFamily="34" charset="0"/>
              </a:rPr>
              <a:t>(a) </a:t>
            </a:r>
            <a:r>
              <a:rPr lang="en-US" sz="2000" dirty="0" smtClean="0">
                <a:latin typeface="Liberation Sans" panose="020B0604020202020204" pitchFamily="34" charset="0"/>
              </a:rPr>
              <a:t>	Determine </a:t>
            </a:r>
            <a:r>
              <a:rPr lang="en-US" sz="2000" dirty="0">
                <a:latin typeface="Liberation Sans" panose="020B0604020202020204" pitchFamily="34" charset="0"/>
              </a:rPr>
              <a:t>the total assets of </a:t>
            </a:r>
            <a:r>
              <a:rPr lang="en-US" sz="2000" dirty="0" smtClean="0">
                <a:latin typeface="Liberation Sans" panose="020B0604020202020204" pitchFamily="34" charset="0"/>
              </a:rPr>
              <a:t>at </a:t>
            </a:r>
            <a:r>
              <a:rPr lang="en-US" sz="2000" dirty="0">
                <a:latin typeface="Liberation Sans" panose="020B0604020202020204" pitchFamily="34" charset="0"/>
              </a:rPr>
              <a:t>December 31, 2017.</a:t>
            </a:r>
          </a:p>
          <a:p>
            <a:pPr marL="463550" indent="-463550" algn="l">
              <a:lnSpc>
                <a:spcPct val="120000"/>
              </a:lnSpc>
              <a:spcBef>
                <a:spcPts val="200"/>
              </a:spcBef>
            </a:pPr>
            <a:r>
              <a:rPr lang="en-US" sz="2000" dirty="0">
                <a:latin typeface="Liberation Sans" panose="020B0604020202020204" pitchFamily="34" charset="0"/>
              </a:rPr>
              <a:t>(b) </a:t>
            </a:r>
            <a:r>
              <a:rPr lang="en-US" sz="2000" dirty="0" smtClean="0">
                <a:latin typeface="Liberation Sans" panose="020B0604020202020204" pitchFamily="34" charset="0"/>
              </a:rPr>
              <a:t>	Determine </a:t>
            </a:r>
            <a:r>
              <a:rPr lang="en-US" sz="2000" dirty="0">
                <a:latin typeface="Liberation Sans" panose="020B0604020202020204" pitchFamily="34" charset="0"/>
              </a:rPr>
              <a:t>the net income </a:t>
            </a:r>
            <a:r>
              <a:rPr lang="en-US" sz="2000" dirty="0" smtClean="0">
                <a:latin typeface="Liberation Sans" panose="020B0604020202020204" pitchFamily="34" charset="0"/>
              </a:rPr>
              <a:t>reported </a:t>
            </a:r>
            <a:r>
              <a:rPr lang="en-US" sz="2000" dirty="0">
                <a:latin typeface="Liberation Sans" panose="020B0604020202020204" pitchFamily="34" charset="0"/>
              </a:rPr>
              <a:t>for December 2017.</a:t>
            </a:r>
          </a:p>
          <a:p>
            <a:pPr marL="463550" indent="-463550" algn="l">
              <a:lnSpc>
                <a:spcPct val="120000"/>
              </a:lnSpc>
              <a:spcBef>
                <a:spcPts val="200"/>
              </a:spcBef>
            </a:pPr>
            <a:r>
              <a:rPr lang="en-US" sz="2000" dirty="0">
                <a:latin typeface="Liberation Sans" panose="020B0604020202020204" pitchFamily="34" charset="0"/>
              </a:rPr>
              <a:t>(c) </a:t>
            </a:r>
            <a:r>
              <a:rPr lang="en-US" sz="2000" dirty="0" smtClean="0">
                <a:latin typeface="Liberation Sans" panose="020B0604020202020204" pitchFamily="34" charset="0"/>
              </a:rPr>
              <a:t>	Determine </a:t>
            </a:r>
            <a:r>
              <a:rPr lang="en-US" sz="2000" dirty="0">
                <a:latin typeface="Liberation Sans" panose="020B0604020202020204" pitchFamily="34" charset="0"/>
              </a:rPr>
              <a:t>the owner’s equity </a:t>
            </a:r>
            <a:r>
              <a:rPr lang="en-US" sz="2000" dirty="0" smtClean="0">
                <a:latin typeface="Liberation Sans" panose="020B0604020202020204" pitchFamily="34" charset="0"/>
              </a:rPr>
              <a:t>at </a:t>
            </a:r>
            <a:r>
              <a:rPr lang="en-US" sz="2000" dirty="0">
                <a:latin typeface="Liberation Sans" panose="020B0604020202020204" pitchFamily="34" charset="0"/>
              </a:rPr>
              <a:t>December 31, 2017.</a:t>
            </a:r>
          </a:p>
        </p:txBody>
      </p:sp>
    </p:spTree>
    <p:extLst>
      <p:ext uri="{BB962C8B-B14F-4D97-AF65-F5344CB8AC3E}">
        <p14:creationId xmlns:p14="http://schemas.microsoft.com/office/powerpoint/2010/main" val="1555129440"/>
      </p:ext>
    </p:extLst>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3472" y="459473"/>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28"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3472" y="459473"/>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11"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5 </a:t>
            </a:r>
            <a:endParaRPr lang="en-US" altLang="en-US" sz="1600" i="1" dirty="0">
              <a:latin typeface="Liberation Sans" panose="020B0604020202020204" pitchFamily="34" charset="0"/>
            </a:endParaRPr>
          </a:p>
        </p:txBody>
      </p:sp>
      <p:sp>
        <p:nvSpPr>
          <p:cNvPr id="12" name="TextBox 11"/>
          <p:cNvSpPr txBox="1"/>
          <p:nvPr/>
        </p:nvSpPr>
        <p:spPr>
          <a:xfrm>
            <a:off x="0" y="316596"/>
            <a:ext cx="3276600" cy="691039"/>
          </a:xfrm>
          <a:prstGeom prst="rect">
            <a:avLst/>
          </a:prstGeom>
          <a:solidFill>
            <a:schemeClr val="bg1">
              <a:lumMod val="85000"/>
            </a:schemeClr>
          </a:solidFill>
        </p:spPr>
        <p:txBody>
          <a:bodyPr wrap="square" lIns="0" tIns="0" rtlCol="0">
            <a:noAutofit/>
          </a:bodyPr>
          <a:lstStyle/>
          <a:p>
            <a:pPr marL="519113" algn="l"/>
            <a:r>
              <a:rPr lang="en-US" sz="4200" b="1" dirty="0" smtClean="0">
                <a:solidFill>
                  <a:srgbClr val="FF9900"/>
                </a:solidFill>
                <a:effectLst>
                  <a:outerShdw blurRad="38100" dist="38100" dir="2700000" algn="tl">
                    <a:srgbClr val="000000">
                      <a:alpha val="43137"/>
                    </a:srgbClr>
                  </a:outerShdw>
                </a:effectLst>
                <a:latin typeface="Liberation Sans" panose="020B0604020202020204" pitchFamily="34" charset="0"/>
              </a:rPr>
              <a:t>DO IT!</a:t>
            </a:r>
            <a:endPar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endParaRPr>
          </a:p>
        </p:txBody>
      </p:sp>
      <p:sp>
        <p:nvSpPr>
          <p:cNvPr id="13" name="Oval 12"/>
          <p:cNvSpPr/>
          <p:nvPr/>
        </p:nvSpPr>
        <p:spPr bwMode="auto">
          <a:xfrm>
            <a:off x="2286000" y="316598"/>
            <a:ext cx="762000" cy="691038"/>
          </a:xfrm>
          <a:prstGeom prst="ellipse">
            <a:avLst/>
          </a:prstGeom>
          <a:solidFill>
            <a:schemeClr val="accent3"/>
          </a:solidFill>
          <a:ln w="12700" cap="sq" cmpd="sng" algn="ctr">
            <a:solidFill>
              <a:schemeClr val="bg1">
                <a:lumMod val="50000"/>
              </a:schemeClr>
            </a:solidFill>
            <a:prstDash val="sysDash"/>
            <a:round/>
            <a:headEnd type="none" w="sm" len="sm"/>
            <a:tailEnd type="none" w="sm" len="sm"/>
          </a:ln>
          <a:effectLst/>
        </p:spPr>
        <p:txBody>
          <a:bodyPr vert="horz" wrap="square" lIns="91440" tIns="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9900"/>
                </a:solidFill>
                <a:effectLst>
                  <a:outerShdw blurRad="38100" dist="38100" dir="2700000" algn="tl">
                    <a:srgbClr val="000000">
                      <a:alpha val="43137"/>
                    </a:srgbClr>
                  </a:outerShdw>
                </a:effectLst>
                <a:latin typeface="Liberation Sans" panose="020B0604020202020204" pitchFamily="34" charset="0"/>
              </a:rPr>
              <a:t>5</a:t>
            </a:r>
          </a:p>
        </p:txBody>
      </p:sp>
      <p:sp>
        <p:nvSpPr>
          <p:cNvPr id="14" name="TextBox 13"/>
          <p:cNvSpPr txBox="1"/>
          <p:nvPr/>
        </p:nvSpPr>
        <p:spPr>
          <a:xfrm>
            <a:off x="3276600" y="389901"/>
            <a:ext cx="5867400" cy="566928"/>
          </a:xfrm>
          <a:prstGeom prst="rect">
            <a:avLst/>
          </a:prstGeom>
          <a:solidFill>
            <a:srgbClr val="0027A4"/>
          </a:solidFill>
        </p:spPr>
        <p:txBody>
          <a:bodyPr wrap="square" lIns="86493" tIns="43247" rIns="86493" bIns="43247" rtlCol="0">
            <a:noAutofit/>
          </a:bodyPr>
          <a:lstStyle/>
          <a:p>
            <a:pPr marL="111120" algn="l"/>
            <a:r>
              <a:rPr lang="en-US" sz="2800" b="1" dirty="0" smtClean="0">
                <a:solidFill>
                  <a:schemeClr val="bg1"/>
                </a:solidFill>
                <a:latin typeface="Liberation Sans" panose="020B0604020202020204" pitchFamily="34" charset="0"/>
              </a:rPr>
              <a:t>Financial Statement Items</a:t>
            </a:r>
            <a:endParaRPr lang="en-US" sz="2800" b="1" dirty="0">
              <a:solidFill>
                <a:schemeClr val="bg1"/>
              </a:solidFill>
              <a:latin typeface="Liberation Sans" panose="020B0604020202020204" pitchFamily="34" charset="0"/>
            </a:endParaRPr>
          </a:p>
        </p:txBody>
      </p:sp>
      <p:sp>
        <p:nvSpPr>
          <p:cNvPr id="2" name="Rectangle 1"/>
          <p:cNvSpPr/>
          <p:nvPr/>
        </p:nvSpPr>
        <p:spPr>
          <a:xfrm>
            <a:off x="457200" y="1237111"/>
            <a:ext cx="8305800" cy="3002873"/>
          </a:xfrm>
          <a:prstGeom prst="rect">
            <a:avLst/>
          </a:prstGeom>
        </p:spPr>
        <p:txBody>
          <a:bodyPr wrap="square">
            <a:spAutoFit/>
          </a:bodyPr>
          <a:lstStyle/>
          <a:p>
            <a:pPr algn="l">
              <a:lnSpc>
                <a:spcPct val="120000"/>
              </a:lnSpc>
              <a:spcBef>
                <a:spcPts val="600"/>
              </a:spcBef>
            </a:pPr>
            <a:r>
              <a:rPr lang="en-US" sz="2000" dirty="0">
                <a:latin typeface="Liberation Sans" panose="020B0604020202020204" pitchFamily="34" charset="0"/>
              </a:rPr>
              <a:t>Presented below is selected information related to Flanagan Company at December 31</a:t>
            </a:r>
            <a:r>
              <a:rPr lang="en-US" sz="2000" dirty="0" smtClean="0">
                <a:latin typeface="Liberation Sans" panose="020B0604020202020204" pitchFamily="34" charset="0"/>
              </a:rPr>
              <a:t>, 2017</a:t>
            </a:r>
            <a:r>
              <a:rPr lang="en-US" sz="2000" dirty="0">
                <a:latin typeface="Liberation Sans" panose="020B0604020202020204" pitchFamily="34" charset="0"/>
              </a:rPr>
              <a:t>. Flanagan reports </a:t>
            </a:r>
            <a:r>
              <a:rPr lang="en-US" sz="2000" dirty="0" smtClean="0">
                <a:latin typeface="Liberation Sans" panose="020B0604020202020204" pitchFamily="34" charset="0"/>
              </a:rPr>
              <a:t>financial </a:t>
            </a:r>
            <a:r>
              <a:rPr lang="en-US" sz="2000" dirty="0">
                <a:latin typeface="Liberation Sans" panose="020B0604020202020204" pitchFamily="34" charset="0"/>
              </a:rPr>
              <a:t>information monthly.</a:t>
            </a:r>
          </a:p>
          <a:p>
            <a:pPr algn="l">
              <a:lnSpc>
                <a:spcPct val="120000"/>
              </a:lnSpc>
              <a:spcBef>
                <a:spcPts val="200"/>
              </a:spcBef>
              <a:tabLst>
                <a:tab pos="3262313" algn="r"/>
                <a:tab pos="3657600" algn="l"/>
                <a:tab pos="7942263" algn="r"/>
              </a:tabLst>
            </a:pPr>
            <a:r>
              <a:rPr lang="en-US" sz="1900" dirty="0">
                <a:latin typeface="Liberation Sans" panose="020B0604020202020204" pitchFamily="34" charset="0"/>
              </a:rPr>
              <a:t>Equipment </a:t>
            </a:r>
            <a:r>
              <a:rPr lang="en-US" sz="1900" dirty="0" smtClean="0">
                <a:latin typeface="Liberation Sans" panose="020B0604020202020204" pitchFamily="34" charset="0"/>
              </a:rPr>
              <a:t>	$</a:t>
            </a:r>
            <a:r>
              <a:rPr lang="en-US" sz="1900" dirty="0">
                <a:latin typeface="Liberation Sans" panose="020B0604020202020204" pitchFamily="34" charset="0"/>
              </a:rPr>
              <a:t>10,000 </a:t>
            </a:r>
            <a:r>
              <a:rPr lang="en-US" sz="1900" dirty="0" smtClean="0">
                <a:latin typeface="Liberation Sans" panose="020B0604020202020204" pitchFamily="34" charset="0"/>
              </a:rPr>
              <a:t>	Utilities </a:t>
            </a:r>
            <a:r>
              <a:rPr lang="en-US" sz="1900" dirty="0">
                <a:latin typeface="Liberation Sans" panose="020B0604020202020204" pitchFamily="34" charset="0"/>
              </a:rPr>
              <a:t>Expense </a:t>
            </a:r>
            <a:r>
              <a:rPr lang="en-US" sz="1900" dirty="0" smtClean="0">
                <a:latin typeface="Liberation Sans" panose="020B0604020202020204" pitchFamily="34" charset="0"/>
              </a:rPr>
              <a:t>	$ </a:t>
            </a:r>
            <a:r>
              <a:rPr lang="en-US" sz="1900" dirty="0">
                <a:latin typeface="Liberation Sans" panose="020B0604020202020204" pitchFamily="34" charset="0"/>
              </a:rPr>
              <a:t>4,000</a:t>
            </a:r>
          </a:p>
          <a:p>
            <a:pPr algn="l">
              <a:spcBef>
                <a:spcPts val="200"/>
              </a:spcBef>
              <a:tabLst>
                <a:tab pos="3262313" algn="r"/>
                <a:tab pos="3657600" algn="l"/>
                <a:tab pos="7942263" algn="r"/>
              </a:tabLst>
            </a:pPr>
            <a:r>
              <a:rPr lang="en-US" sz="1900" dirty="0">
                <a:latin typeface="Liberation Sans" panose="020B0604020202020204" pitchFamily="34" charset="0"/>
              </a:rPr>
              <a:t>Cash </a:t>
            </a:r>
            <a:r>
              <a:rPr lang="en-US" sz="1900" dirty="0" smtClean="0">
                <a:latin typeface="Liberation Sans" panose="020B0604020202020204" pitchFamily="34" charset="0"/>
              </a:rPr>
              <a:t>	8,000 	Accounts </a:t>
            </a:r>
            <a:r>
              <a:rPr lang="en-US" sz="1900" dirty="0">
                <a:latin typeface="Liberation Sans" panose="020B0604020202020204" pitchFamily="34" charset="0"/>
              </a:rPr>
              <a:t>Receivable </a:t>
            </a:r>
            <a:r>
              <a:rPr lang="en-US" sz="1900" dirty="0" smtClean="0">
                <a:latin typeface="Liberation Sans" panose="020B0604020202020204" pitchFamily="34" charset="0"/>
              </a:rPr>
              <a:t>	9,000</a:t>
            </a:r>
            <a:endParaRPr lang="en-US" sz="1900" dirty="0">
              <a:latin typeface="Liberation Sans" panose="020B0604020202020204" pitchFamily="34" charset="0"/>
            </a:endParaRPr>
          </a:p>
          <a:p>
            <a:pPr algn="l">
              <a:spcBef>
                <a:spcPts val="200"/>
              </a:spcBef>
              <a:tabLst>
                <a:tab pos="3262313" algn="r"/>
                <a:tab pos="3657600" algn="l"/>
                <a:tab pos="7942263" algn="r"/>
              </a:tabLst>
            </a:pPr>
            <a:r>
              <a:rPr lang="en-US" sz="1900" dirty="0">
                <a:latin typeface="Liberation Sans" panose="020B0604020202020204" pitchFamily="34" charset="0"/>
              </a:rPr>
              <a:t>Service Revenue </a:t>
            </a:r>
            <a:r>
              <a:rPr lang="en-US" sz="1900" dirty="0" smtClean="0">
                <a:latin typeface="Liberation Sans" panose="020B0604020202020204" pitchFamily="34" charset="0"/>
              </a:rPr>
              <a:t>	36,000 	Salaries </a:t>
            </a:r>
            <a:r>
              <a:rPr lang="en-US" sz="1900" dirty="0">
                <a:latin typeface="Liberation Sans" panose="020B0604020202020204" pitchFamily="34" charset="0"/>
              </a:rPr>
              <a:t>and Wages Expense </a:t>
            </a:r>
            <a:r>
              <a:rPr lang="en-US" sz="1900" dirty="0" smtClean="0">
                <a:latin typeface="Liberation Sans" panose="020B0604020202020204" pitchFamily="34" charset="0"/>
              </a:rPr>
              <a:t>	7,000</a:t>
            </a:r>
            <a:endParaRPr lang="en-US" sz="1900" dirty="0">
              <a:latin typeface="Liberation Sans" panose="020B0604020202020204" pitchFamily="34" charset="0"/>
            </a:endParaRPr>
          </a:p>
          <a:p>
            <a:pPr algn="l">
              <a:spcBef>
                <a:spcPts val="200"/>
              </a:spcBef>
              <a:tabLst>
                <a:tab pos="3262313" algn="r"/>
                <a:tab pos="3657600" algn="l"/>
                <a:tab pos="7942263" algn="r"/>
              </a:tabLst>
            </a:pPr>
            <a:r>
              <a:rPr lang="fr-FR" sz="1900" dirty="0">
                <a:latin typeface="Liberation Sans" panose="020B0604020202020204" pitchFamily="34" charset="0"/>
              </a:rPr>
              <a:t>Rent Expense </a:t>
            </a:r>
            <a:r>
              <a:rPr lang="fr-FR" sz="1900" dirty="0" smtClean="0">
                <a:latin typeface="Liberation Sans" panose="020B0604020202020204" pitchFamily="34" charset="0"/>
              </a:rPr>
              <a:t>	11,000 	Notes </a:t>
            </a:r>
            <a:r>
              <a:rPr lang="fr-FR" sz="1900" dirty="0">
                <a:latin typeface="Liberation Sans" panose="020B0604020202020204" pitchFamily="34" charset="0"/>
              </a:rPr>
              <a:t>Payable </a:t>
            </a:r>
            <a:r>
              <a:rPr lang="fr-FR" sz="1900" dirty="0" smtClean="0">
                <a:latin typeface="Liberation Sans" panose="020B0604020202020204" pitchFamily="34" charset="0"/>
              </a:rPr>
              <a:t>	16,500</a:t>
            </a:r>
            <a:endParaRPr lang="fr-FR" sz="1900" dirty="0">
              <a:latin typeface="Liberation Sans" panose="020B0604020202020204" pitchFamily="34" charset="0"/>
            </a:endParaRPr>
          </a:p>
          <a:p>
            <a:pPr algn="l">
              <a:spcBef>
                <a:spcPts val="200"/>
              </a:spcBef>
              <a:tabLst>
                <a:tab pos="3262313" algn="r"/>
                <a:tab pos="3657600" algn="l"/>
                <a:tab pos="7942263" algn="r"/>
              </a:tabLst>
            </a:pPr>
            <a:r>
              <a:rPr lang="en-US" sz="1900" dirty="0">
                <a:latin typeface="Liberation Sans" panose="020B0604020202020204" pitchFamily="34" charset="0"/>
              </a:rPr>
              <a:t>Accounts Payable </a:t>
            </a:r>
            <a:r>
              <a:rPr lang="en-US" sz="1900" dirty="0" smtClean="0">
                <a:latin typeface="Liberation Sans" panose="020B0604020202020204" pitchFamily="34" charset="0"/>
              </a:rPr>
              <a:t>	2,000 	Owner’s </a:t>
            </a:r>
            <a:r>
              <a:rPr lang="en-US" sz="1900" dirty="0">
                <a:latin typeface="Liberation Sans" panose="020B0604020202020204" pitchFamily="34" charset="0"/>
              </a:rPr>
              <a:t>Drawings </a:t>
            </a:r>
            <a:r>
              <a:rPr lang="en-US" sz="1900" dirty="0" smtClean="0">
                <a:latin typeface="Liberation Sans" panose="020B0604020202020204" pitchFamily="34" charset="0"/>
              </a:rPr>
              <a:t>	5,000</a:t>
            </a:r>
            <a:endParaRPr lang="en-US" sz="1900" dirty="0">
              <a:latin typeface="Liberation Sans" panose="020B0604020202020204" pitchFamily="34" charset="0"/>
            </a:endParaRPr>
          </a:p>
          <a:p>
            <a:pPr marL="463550" indent="-463550" algn="l">
              <a:lnSpc>
                <a:spcPct val="120000"/>
              </a:lnSpc>
              <a:spcBef>
                <a:spcPts val="1200"/>
              </a:spcBef>
            </a:pPr>
            <a:r>
              <a:rPr lang="en-US" sz="2000" b="1" dirty="0">
                <a:latin typeface="Liberation Sans" panose="020B0604020202020204" pitchFamily="34" charset="0"/>
              </a:rPr>
              <a:t>(a) </a:t>
            </a:r>
            <a:r>
              <a:rPr lang="en-US" sz="2000" b="1" dirty="0" smtClean="0">
                <a:latin typeface="Liberation Sans" panose="020B0604020202020204" pitchFamily="34" charset="0"/>
              </a:rPr>
              <a:t>	Determine </a:t>
            </a:r>
            <a:r>
              <a:rPr lang="en-US" sz="2000" b="1" dirty="0">
                <a:latin typeface="Liberation Sans" panose="020B0604020202020204" pitchFamily="34" charset="0"/>
              </a:rPr>
              <a:t>the total assets of </a:t>
            </a:r>
            <a:r>
              <a:rPr lang="en-US" sz="2000" b="1" dirty="0" smtClean="0">
                <a:latin typeface="Liberation Sans" panose="020B0604020202020204" pitchFamily="34" charset="0"/>
              </a:rPr>
              <a:t>at </a:t>
            </a:r>
            <a:r>
              <a:rPr lang="en-US" sz="2000" b="1" dirty="0">
                <a:latin typeface="Liberation Sans" panose="020B0604020202020204" pitchFamily="34" charset="0"/>
              </a:rPr>
              <a:t>December 31, 2017</a:t>
            </a:r>
            <a:r>
              <a:rPr lang="en-US" sz="2000" b="1" dirty="0" smtClean="0">
                <a:latin typeface="Liberation Sans" panose="020B0604020202020204" pitchFamily="34" charset="0"/>
              </a:rPr>
              <a:t>.</a:t>
            </a:r>
            <a:endParaRPr lang="en-US" sz="2000" b="1" dirty="0">
              <a:latin typeface="Liberation Sans" panose="020B0604020202020204" pitchFamily="34" charset="0"/>
            </a:endParaRPr>
          </a:p>
        </p:txBody>
      </p:sp>
      <p:sp>
        <p:nvSpPr>
          <p:cNvPr id="3" name="Rectangle 2"/>
          <p:cNvSpPr/>
          <p:nvPr/>
        </p:nvSpPr>
        <p:spPr>
          <a:xfrm>
            <a:off x="914400" y="4308322"/>
            <a:ext cx="5562600" cy="1800493"/>
          </a:xfrm>
          <a:prstGeom prst="rect">
            <a:avLst/>
          </a:prstGeom>
        </p:spPr>
        <p:txBody>
          <a:bodyPr wrap="square">
            <a:spAutoFit/>
          </a:bodyPr>
          <a:lstStyle/>
          <a:p>
            <a:pPr algn="l">
              <a:lnSpc>
                <a:spcPct val="120000"/>
              </a:lnSpc>
              <a:spcBef>
                <a:spcPts val="600"/>
              </a:spcBef>
            </a:pPr>
            <a:r>
              <a:rPr lang="en-US" sz="2000" dirty="0" smtClean="0">
                <a:latin typeface="Liberation Sans" panose="020B0604020202020204" pitchFamily="34" charset="0"/>
              </a:rPr>
              <a:t>The </a:t>
            </a:r>
            <a:r>
              <a:rPr lang="en-US" sz="2000" dirty="0">
                <a:latin typeface="Liberation Sans" panose="020B0604020202020204" pitchFamily="34" charset="0"/>
              </a:rPr>
              <a:t>total assets are $27,000, comprised of </a:t>
            </a:r>
            <a:endParaRPr lang="en-US" sz="2000" dirty="0" smtClean="0">
              <a:latin typeface="Liberation Sans" panose="020B0604020202020204" pitchFamily="34" charset="0"/>
            </a:endParaRPr>
          </a:p>
          <a:p>
            <a:pPr marL="682625" indent="-450850" algn="l">
              <a:lnSpc>
                <a:spcPct val="120000"/>
              </a:lnSpc>
              <a:spcBef>
                <a:spcPts val="600"/>
              </a:spcBef>
              <a:buFont typeface="Arial" panose="020B0604020202020204" pitchFamily="34" charset="0"/>
              <a:buChar char="•"/>
            </a:pPr>
            <a:r>
              <a:rPr lang="en-US" sz="2000" dirty="0" smtClean="0">
                <a:latin typeface="Liberation Sans" panose="020B0604020202020204" pitchFamily="34" charset="0"/>
              </a:rPr>
              <a:t>Cash </a:t>
            </a:r>
            <a:r>
              <a:rPr lang="en-US" sz="2000" dirty="0">
                <a:latin typeface="Liberation Sans" panose="020B0604020202020204" pitchFamily="34" charset="0"/>
              </a:rPr>
              <a:t>$8,000, </a:t>
            </a:r>
            <a:endParaRPr lang="en-US" sz="2000" dirty="0" smtClean="0">
              <a:latin typeface="Liberation Sans" panose="020B0604020202020204" pitchFamily="34" charset="0"/>
            </a:endParaRPr>
          </a:p>
          <a:p>
            <a:pPr marL="682625" indent="-450850" algn="l">
              <a:lnSpc>
                <a:spcPct val="120000"/>
              </a:lnSpc>
              <a:spcBef>
                <a:spcPts val="600"/>
              </a:spcBef>
              <a:buFont typeface="Arial" panose="020B0604020202020204" pitchFamily="34" charset="0"/>
              <a:buChar char="•"/>
            </a:pPr>
            <a:r>
              <a:rPr lang="en-US" sz="2000" dirty="0" smtClean="0">
                <a:latin typeface="Liberation Sans" panose="020B0604020202020204" pitchFamily="34" charset="0"/>
              </a:rPr>
              <a:t>Accounts Receivable $</a:t>
            </a:r>
            <a:r>
              <a:rPr lang="en-US" sz="2000" dirty="0">
                <a:latin typeface="Liberation Sans" panose="020B0604020202020204" pitchFamily="34" charset="0"/>
              </a:rPr>
              <a:t>9,000, and </a:t>
            </a:r>
            <a:endParaRPr lang="en-US" sz="2000" dirty="0" smtClean="0">
              <a:latin typeface="Liberation Sans" panose="020B0604020202020204" pitchFamily="34" charset="0"/>
            </a:endParaRPr>
          </a:p>
          <a:p>
            <a:pPr marL="682625" indent="-450850" algn="l">
              <a:lnSpc>
                <a:spcPct val="120000"/>
              </a:lnSpc>
              <a:spcBef>
                <a:spcPts val="600"/>
              </a:spcBef>
              <a:buFont typeface="Arial" panose="020B0604020202020204" pitchFamily="34" charset="0"/>
              <a:buChar char="•"/>
            </a:pPr>
            <a:r>
              <a:rPr lang="en-US" sz="2000" dirty="0" smtClean="0">
                <a:latin typeface="Liberation Sans" panose="020B0604020202020204" pitchFamily="34" charset="0"/>
              </a:rPr>
              <a:t>Equipment </a:t>
            </a:r>
            <a:r>
              <a:rPr lang="en-US" sz="2000" dirty="0">
                <a:latin typeface="Liberation Sans" panose="020B0604020202020204" pitchFamily="34" charset="0"/>
              </a:rPr>
              <a:t>$10,000.</a:t>
            </a:r>
          </a:p>
        </p:txBody>
      </p:sp>
    </p:spTree>
    <p:extLst>
      <p:ext uri="{BB962C8B-B14F-4D97-AF65-F5344CB8AC3E}">
        <p14:creationId xmlns:p14="http://schemas.microsoft.com/office/powerpoint/2010/main" val="38501342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1 </a:t>
            </a:r>
            <a:endParaRPr lang="en-US" altLang="en-US" sz="1600" i="1" dirty="0">
              <a:latin typeface="Liberation Sans" panose="020B0604020202020204" pitchFamily="34" charset="0"/>
            </a:endParaRPr>
          </a:p>
        </p:txBody>
      </p:sp>
      <p:sp>
        <p:nvSpPr>
          <p:cNvPr id="10244" name="Rectangle 10"/>
          <p:cNvSpPr>
            <a:spLocks noChangeArrowheads="1"/>
          </p:cNvSpPr>
          <p:nvPr/>
        </p:nvSpPr>
        <p:spPr bwMode="auto">
          <a:xfrm>
            <a:off x="1600200" y="5867400"/>
            <a:ext cx="1981200" cy="646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200" dirty="0">
                <a:solidFill>
                  <a:schemeClr val="tx1"/>
                </a:solidFill>
                <a:latin typeface="Liberation Sans" panose="020B0604020202020204" pitchFamily="34" charset="0"/>
              </a:rPr>
              <a:t>Illustration 1-3</a:t>
            </a:r>
          </a:p>
          <a:p>
            <a:pPr>
              <a:spcBef>
                <a:spcPct val="0"/>
              </a:spcBef>
              <a:buClrTx/>
              <a:buSzTx/>
              <a:buFontTx/>
              <a:buNone/>
            </a:pPr>
            <a:r>
              <a:rPr lang="en-US" altLang="en-US" sz="1200" b="0" dirty="0">
                <a:solidFill>
                  <a:schemeClr val="tx1"/>
                </a:solidFill>
                <a:latin typeface="Liberation Sans" panose="020B0604020202020204" pitchFamily="34" charset="0"/>
              </a:rPr>
              <a:t>Questions that external users ask</a:t>
            </a:r>
          </a:p>
        </p:txBody>
      </p:sp>
      <p:pic>
        <p:nvPicPr>
          <p:cNvPr id="10245" name="Picture 11"/>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505200" y="1373188"/>
            <a:ext cx="4038600" cy="22844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pic>
        <p:nvPicPr>
          <p:cNvPr id="10246" name="Picture 12"/>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4522788" y="3956050"/>
            <a:ext cx="3630612" cy="2368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pic>
        <p:nvPicPr>
          <p:cNvPr id="10247" name="Picture 13"/>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649288" y="3124200"/>
            <a:ext cx="2551112" cy="24003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sp>
        <p:nvSpPr>
          <p:cNvPr id="10248"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75000"/>
                  </a:schemeClr>
                </a:solidFill>
                <a:latin typeface="Liberation Sans" panose="020B0604020202020204" pitchFamily="34" charset="0"/>
              </a:rPr>
              <a:t>Who Uses Accounting Data</a:t>
            </a:r>
          </a:p>
        </p:txBody>
      </p:sp>
      <p:sp>
        <p:nvSpPr>
          <p:cNvPr id="10249" name="Line 2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0" name="Text Box 26"/>
          <p:cNvSpPr txBox="1">
            <a:spLocks noChangeArrowheads="1"/>
          </p:cNvSpPr>
          <p:nvPr/>
        </p:nvSpPr>
        <p:spPr bwMode="auto">
          <a:xfrm>
            <a:off x="533400" y="1447800"/>
            <a:ext cx="19812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2600" dirty="0" smtClean="0">
                <a:solidFill>
                  <a:schemeClr val="tx1"/>
                </a:solidFill>
                <a:latin typeface="Liberation Sans" panose="020B0604020202020204" pitchFamily="34" charset="0"/>
              </a:rPr>
              <a:t>EXTERNAL USERS</a:t>
            </a:r>
            <a:endParaRPr lang="en-US" altLang="en-US" sz="2600" dirty="0">
              <a:solidFill>
                <a:schemeClr val="tx1"/>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3472" y="459473"/>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28"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3472" y="459473"/>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11"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5 </a:t>
            </a:r>
            <a:endParaRPr lang="en-US" altLang="en-US" sz="1600" i="1" dirty="0">
              <a:latin typeface="Liberation Sans" panose="020B0604020202020204" pitchFamily="34" charset="0"/>
            </a:endParaRPr>
          </a:p>
        </p:txBody>
      </p:sp>
      <p:sp>
        <p:nvSpPr>
          <p:cNvPr id="12" name="TextBox 11"/>
          <p:cNvSpPr txBox="1"/>
          <p:nvPr/>
        </p:nvSpPr>
        <p:spPr>
          <a:xfrm>
            <a:off x="0" y="316596"/>
            <a:ext cx="3276600" cy="691039"/>
          </a:xfrm>
          <a:prstGeom prst="rect">
            <a:avLst/>
          </a:prstGeom>
          <a:solidFill>
            <a:schemeClr val="bg1">
              <a:lumMod val="85000"/>
            </a:schemeClr>
          </a:solidFill>
        </p:spPr>
        <p:txBody>
          <a:bodyPr wrap="square" lIns="0" tIns="0" rtlCol="0">
            <a:noAutofit/>
          </a:bodyPr>
          <a:lstStyle/>
          <a:p>
            <a:pPr marL="519113" algn="l"/>
            <a:r>
              <a:rPr lang="en-US" sz="4200" b="1" dirty="0" smtClean="0">
                <a:solidFill>
                  <a:srgbClr val="FF9900"/>
                </a:solidFill>
                <a:effectLst>
                  <a:outerShdw blurRad="38100" dist="38100" dir="2700000" algn="tl">
                    <a:srgbClr val="000000">
                      <a:alpha val="43137"/>
                    </a:srgbClr>
                  </a:outerShdw>
                </a:effectLst>
                <a:latin typeface="Liberation Sans" panose="020B0604020202020204" pitchFamily="34" charset="0"/>
              </a:rPr>
              <a:t>DO IT!</a:t>
            </a:r>
            <a:endPar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endParaRPr>
          </a:p>
        </p:txBody>
      </p:sp>
      <p:sp>
        <p:nvSpPr>
          <p:cNvPr id="13" name="Oval 12"/>
          <p:cNvSpPr/>
          <p:nvPr/>
        </p:nvSpPr>
        <p:spPr bwMode="auto">
          <a:xfrm>
            <a:off x="2286000" y="316598"/>
            <a:ext cx="762000" cy="691038"/>
          </a:xfrm>
          <a:prstGeom prst="ellipse">
            <a:avLst/>
          </a:prstGeom>
          <a:solidFill>
            <a:schemeClr val="accent3"/>
          </a:solidFill>
          <a:ln w="12700" cap="sq" cmpd="sng" algn="ctr">
            <a:solidFill>
              <a:schemeClr val="bg1">
                <a:lumMod val="50000"/>
              </a:schemeClr>
            </a:solidFill>
            <a:prstDash val="sysDash"/>
            <a:round/>
            <a:headEnd type="none" w="sm" len="sm"/>
            <a:tailEnd type="none" w="sm" len="sm"/>
          </a:ln>
          <a:effectLst/>
        </p:spPr>
        <p:txBody>
          <a:bodyPr vert="horz" wrap="square" lIns="91440" tIns="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9900"/>
                </a:solidFill>
                <a:effectLst>
                  <a:outerShdw blurRad="38100" dist="38100" dir="2700000" algn="tl">
                    <a:srgbClr val="000000">
                      <a:alpha val="43137"/>
                    </a:srgbClr>
                  </a:outerShdw>
                </a:effectLst>
                <a:latin typeface="Liberation Sans" panose="020B0604020202020204" pitchFamily="34" charset="0"/>
              </a:rPr>
              <a:t>5</a:t>
            </a:r>
          </a:p>
        </p:txBody>
      </p:sp>
      <p:sp>
        <p:nvSpPr>
          <p:cNvPr id="14" name="TextBox 13"/>
          <p:cNvSpPr txBox="1"/>
          <p:nvPr/>
        </p:nvSpPr>
        <p:spPr>
          <a:xfrm>
            <a:off x="3276600" y="389901"/>
            <a:ext cx="5867400" cy="566928"/>
          </a:xfrm>
          <a:prstGeom prst="rect">
            <a:avLst/>
          </a:prstGeom>
          <a:solidFill>
            <a:srgbClr val="0027A4"/>
          </a:solidFill>
        </p:spPr>
        <p:txBody>
          <a:bodyPr wrap="square" lIns="86493" tIns="43247" rIns="86493" bIns="43247" rtlCol="0">
            <a:noAutofit/>
          </a:bodyPr>
          <a:lstStyle/>
          <a:p>
            <a:pPr marL="111120" algn="l"/>
            <a:r>
              <a:rPr lang="en-US" sz="2800" b="1" dirty="0" smtClean="0">
                <a:solidFill>
                  <a:schemeClr val="bg1"/>
                </a:solidFill>
                <a:latin typeface="Liberation Sans" panose="020B0604020202020204" pitchFamily="34" charset="0"/>
              </a:rPr>
              <a:t>Financial Statement Items</a:t>
            </a:r>
            <a:endParaRPr lang="en-US" sz="2800" b="1" dirty="0">
              <a:solidFill>
                <a:schemeClr val="bg1"/>
              </a:solidFill>
              <a:latin typeface="Liberation Sans" panose="020B0604020202020204" pitchFamily="34" charset="0"/>
            </a:endParaRPr>
          </a:p>
        </p:txBody>
      </p:sp>
      <p:sp>
        <p:nvSpPr>
          <p:cNvPr id="2" name="Rectangle 1"/>
          <p:cNvSpPr/>
          <p:nvPr/>
        </p:nvSpPr>
        <p:spPr>
          <a:xfrm>
            <a:off x="457200" y="1237111"/>
            <a:ext cx="8305800" cy="3002873"/>
          </a:xfrm>
          <a:prstGeom prst="rect">
            <a:avLst/>
          </a:prstGeom>
        </p:spPr>
        <p:txBody>
          <a:bodyPr wrap="square">
            <a:spAutoFit/>
          </a:bodyPr>
          <a:lstStyle/>
          <a:p>
            <a:pPr algn="l">
              <a:lnSpc>
                <a:spcPct val="120000"/>
              </a:lnSpc>
              <a:spcBef>
                <a:spcPts val="600"/>
              </a:spcBef>
            </a:pPr>
            <a:r>
              <a:rPr lang="en-US" sz="2000" dirty="0">
                <a:latin typeface="Liberation Sans" panose="020B0604020202020204" pitchFamily="34" charset="0"/>
              </a:rPr>
              <a:t>Presented below is selected information related to Flanagan Company at December 31</a:t>
            </a:r>
            <a:r>
              <a:rPr lang="en-US" sz="2000" dirty="0" smtClean="0">
                <a:latin typeface="Liberation Sans" panose="020B0604020202020204" pitchFamily="34" charset="0"/>
              </a:rPr>
              <a:t>, 2017</a:t>
            </a:r>
            <a:r>
              <a:rPr lang="en-US" sz="2000" dirty="0">
                <a:latin typeface="Liberation Sans" panose="020B0604020202020204" pitchFamily="34" charset="0"/>
              </a:rPr>
              <a:t>. Flanagan reports </a:t>
            </a:r>
            <a:r>
              <a:rPr lang="en-US" sz="2000" dirty="0" smtClean="0">
                <a:latin typeface="Liberation Sans" panose="020B0604020202020204" pitchFamily="34" charset="0"/>
              </a:rPr>
              <a:t>financial </a:t>
            </a:r>
            <a:r>
              <a:rPr lang="en-US" sz="2000" dirty="0">
                <a:latin typeface="Liberation Sans" panose="020B0604020202020204" pitchFamily="34" charset="0"/>
              </a:rPr>
              <a:t>information monthly.</a:t>
            </a:r>
          </a:p>
          <a:p>
            <a:pPr algn="l">
              <a:lnSpc>
                <a:spcPct val="120000"/>
              </a:lnSpc>
              <a:spcBef>
                <a:spcPts val="200"/>
              </a:spcBef>
              <a:tabLst>
                <a:tab pos="3262313" algn="r"/>
                <a:tab pos="3657600" algn="l"/>
                <a:tab pos="7942263" algn="r"/>
              </a:tabLst>
            </a:pPr>
            <a:r>
              <a:rPr lang="en-US" sz="1900" dirty="0">
                <a:latin typeface="Liberation Sans" panose="020B0604020202020204" pitchFamily="34" charset="0"/>
              </a:rPr>
              <a:t>Equipment </a:t>
            </a:r>
            <a:r>
              <a:rPr lang="en-US" sz="1900" dirty="0" smtClean="0">
                <a:latin typeface="Liberation Sans" panose="020B0604020202020204" pitchFamily="34" charset="0"/>
              </a:rPr>
              <a:t>	$</a:t>
            </a:r>
            <a:r>
              <a:rPr lang="en-US" sz="1900" dirty="0">
                <a:latin typeface="Liberation Sans" panose="020B0604020202020204" pitchFamily="34" charset="0"/>
              </a:rPr>
              <a:t>10,000 </a:t>
            </a:r>
            <a:r>
              <a:rPr lang="en-US" sz="1900" dirty="0" smtClean="0">
                <a:latin typeface="Liberation Sans" panose="020B0604020202020204" pitchFamily="34" charset="0"/>
              </a:rPr>
              <a:t>	Utilities </a:t>
            </a:r>
            <a:r>
              <a:rPr lang="en-US" sz="1900" dirty="0">
                <a:latin typeface="Liberation Sans" panose="020B0604020202020204" pitchFamily="34" charset="0"/>
              </a:rPr>
              <a:t>Expense </a:t>
            </a:r>
            <a:r>
              <a:rPr lang="en-US" sz="1900" dirty="0" smtClean="0">
                <a:latin typeface="Liberation Sans" panose="020B0604020202020204" pitchFamily="34" charset="0"/>
              </a:rPr>
              <a:t>	$ </a:t>
            </a:r>
            <a:r>
              <a:rPr lang="en-US" sz="1900" dirty="0">
                <a:latin typeface="Liberation Sans" panose="020B0604020202020204" pitchFamily="34" charset="0"/>
              </a:rPr>
              <a:t>4,000</a:t>
            </a:r>
          </a:p>
          <a:p>
            <a:pPr algn="l">
              <a:spcBef>
                <a:spcPts val="200"/>
              </a:spcBef>
              <a:tabLst>
                <a:tab pos="3262313" algn="r"/>
                <a:tab pos="3657600" algn="l"/>
                <a:tab pos="7942263" algn="r"/>
              </a:tabLst>
            </a:pPr>
            <a:r>
              <a:rPr lang="en-US" sz="1900" dirty="0">
                <a:latin typeface="Liberation Sans" panose="020B0604020202020204" pitchFamily="34" charset="0"/>
              </a:rPr>
              <a:t>Cash </a:t>
            </a:r>
            <a:r>
              <a:rPr lang="en-US" sz="1900" dirty="0" smtClean="0">
                <a:latin typeface="Liberation Sans" panose="020B0604020202020204" pitchFamily="34" charset="0"/>
              </a:rPr>
              <a:t>	8,000 	Accounts </a:t>
            </a:r>
            <a:r>
              <a:rPr lang="en-US" sz="1900" dirty="0">
                <a:latin typeface="Liberation Sans" panose="020B0604020202020204" pitchFamily="34" charset="0"/>
              </a:rPr>
              <a:t>Receivable </a:t>
            </a:r>
            <a:r>
              <a:rPr lang="en-US" sz="1900" dirty="0" smtClean="0">
                <a:latin typeface="Liberation Sans" panose="020B0604020202020204" pitchFamily="34" charset="0"/>
              </a:rPr>
              <a:t>	9,000</a:t>
            </a:r>
            <a:endParaRPr lang="en-US" sz="1900" dirty="0">
              <a:latin typeface="Liberation Sans" panose="020B0604020202020204" pitchFamily="34" charset="0"/>
            </a:endParaRPr>
          </a:p>
          <a:p>
            <a:pPr algn="l">
              <a:spcBef>
                <a:spcPts val="200"/>
              </a:spcBef>
              <a:tabLst>
                <a:tab pos="3262313" algn="r"/>
                <a:tab pos="3657600" algn="l"/>
                <a:tab pos="7942263" algn="r"/>
              </a:tabLst>
            </a:pPr>
            <a:r>
              <a:rPr lang="en-US" sz="1900" dirty="0">
                <a:latin typeface="Liberation Sans" panose="020B0604020202020204" pitchFamily="34" charset="0"/>
              </a:rPr>
              <a:t>Service Revenue </a:t>
            </a:r>
            <a:r>
              <a:rPr lang="en-US" sz="1900" dirty="0" smtClean="0">
                <a:latin typeface="Liberation Sans" panose="020B0604020202020204" pitchFamily="34" charset="0"/>
              </a:rPr>
              <a:t>	36,000 	Salaries </a:t>
            </a:r>
            <a:r>
              <a:rPr lang="en-US" sz="1900" dirty="0">
                <a:latin typeface="Liberation Sans" panose="020B0604020202020204" pitchFamily="34" charset="0"/>
              </a:rPr>
              <a:t>and Wages Expense </a:t>
            </a:r>
            <a:r>
              <a:rPr lang="en-US" sz="1900" dirty="0" smtClean="0">
                <a:latin typeface="Liberation Sans" panose="020B0604020202020204" pitchFamily="34" charset="0"/>
              </a:rPr>
              <a:t>	7,000</a:t>
            </a:r>
            <a:endParaRPr lang="en-US" sz="1900" dirty="0">
              <a:latin typeface="Liberation Sans" panose="020B0604020202020204" pitchFamily="34" charset="0"/>
            </a:endParaRPr>
          </a:p>
          <a:p>
            <a:pPr algn="l">
              <a:spcBef>
                <a:spcPts val="200"/>
              </a:spcBef>
              <a:tabLst>
                <a:tab pos="3262313" algn="r"/>
                <a:tab pos="3657600" algn="l"/>
                <a:tab pos="7942263" algn="r"/>
              </a:tabLst>
            </a:pPr>
            <a:r>
              <a:rPr lang="fr-FR" sz="1900" dirty="0">
                <a:latin typeface="Liberation Sans" panose="020B0604020202020204" pitchFamily="34" charset="0"/>
              </a:rPr>
              <a:t>Rent Expense </a:t>
            </a:r>
            <a:r>
              <a:rPr lang="fr-FR" sz="1900" dirty="0" smtClean="0">
                <a:latin typeface="Liberation Sans" panose="020B0604020202020204" pitchFamily="34" charset="0"/>
              </a:rPr>
              <a:t>	11,000 	Notes </a:t>
            </a:r>
            <a:r>
              <a:rPr lang="fr-FR" sz="1900" dirty="0">
                <a:latin typeface="Liberation Sans" panose="020B0604020202020204" pitchFamily="34" charset="0"/>
              </a:rPr>
              <a:t>Payable </a:t>
            </a:r>
            <a:r>
              <a:rPr lang="fr-FR" sz="1900" dirty="0" smtClean="0">
                <a:latin typeface="Liberation Sans" panose="020B0604020202020204" pitchFamily="34" charset="0"/>
              </a:rPr>
              <a:t>	16,500</a:t>
            </a:r>
            <a:endParaRPr lang="fr-FR" sz="1900" dirty="0">
              <a:latin typeface="Liberation Sans" panose="020B0604020202020204" pitchFamily="34" charset="0"/>
            </a:endParaRPr>
          </a:p>
          <a:p>
            <a:pPr algn="l">
              <a:spcBef>
                <a:spcPts val="200"/>
              </a:spcBef>
              <a:tabLst>
                <a:tab pos="3262313" algn="r"/>
                <a:tab pos="3657600" algn="l"/>
                <a:tab pos="7942263" algn="r"/>
              </a:tabLst>
            </a:pPr>
            <a:r>
              <a:rPr lang="en-US" sz="1900" dirty="0">
                <a:latin typeface="Liberation Sans" panose="020B0604020202020204" pitchFamily="34" charset="0"/>
              </a:rPr>
              <a:t>Accounts Payable </a:t>
            </a:r>
            <a:r>
              <a:rPr lang="en-US" sz="1900" dirty="0" smtClean="0">
                <a:latin typeface="Liberation Sans" panose="020B0604020202020204" pitchFamily="34" charset="0"/>
              </a:rPr>
              <a:t>	2,000 	Owner’s </a:t>
            </a:r>
            <a:r>
              <a:rPr lang="en-US" sz="1900" dirty="0">
                <a:latin typeface="Liberation Sans" panose="020B0604020202020204" pitchFamily="34" charset="0"/>
              </a:rPr>
              <a:t>Drawings </a:t>
            </a:r>
            <a:r>
              <a:rPr lang="en-US" sz="1900" dirty="0" smtClean="0">
                <a:latin typeface="Liberation Sans" panose="020B0604020202020204" pitchFamily="34" charset="0"/>
              </a:rPr>
              <a:t>	5,000</a:t>
            </a:r>
            <a:endParaRPr lang="en-US" sz="1900" dirty="0">
              <a:latin typeface="Liberation Sans" panose="020B0604020202020204" pitchFamily="34" charset="0"/>
            </a:endParaRPr>
          </a:p>
          <a:p>
            <a:pPr marL="463550" indent="-463550" algn="l">
              <a:lnSpc>
                <a:spcPct val="120000"/>
              </a:lnSpc>
              <a:spcBef>
                <a:spcPts val="1200"/>
              </a:spcBef>
            </a:pPr>
            <a:r>
              <a:rPr lang="en-US" sz="2000" b="1" dirty="0" smtClean="0">
                <a:latin typeface="Liberation Sans" panose="020B0604020202020204" pitchFamily="34" charset="0"/>
              </a:rPr>
              <a:t>(b) 	Determine </a:t>
            </a:r>
            <a:r>
              <a:rPr lang="en-US" sz="2000" b="1" dirty="0">
                <a:latin typeface="Liberation Sans" panose="020B0604020202020204" pitchFamily="34" charset="0"/>
              </a:rPr>
              <a:t>the net income </a:t>
            </a:r>
            <a:r>
              <a:rPr lang="en-US" sz="2000" b="1" dirty="0" smtClean="0">
                <a:latin typeface="Liberation Sans" panose="020B0604020202020204" pitchFamily="34" charset="0"/>
              </a:rPr>
              <a:t>reported </a:t>
            </a:r>
            <a:r>
              <a:rPr lang="en-US" sz="2000" b="1" dirty="0">
                <a:latin typeface="Liberation Sans" panose="020B0604020202020204" pitchFamily="34" charset="0"/>
              </a:rPr>
              <a:t>for December 2017</a:t>
            </a:r>
            <a:r>
              <a:rPr lang="en-US" sz="2000" b="1" dirty="0" smtClean="0">
                <a:latin typeface="Liberation Sans" panose="020B0604020202020204" pitchFamily="34" charset="0"/>
              </a:rPr>
              <a:t>.</a:t>
            </a:r>
            <a:endParaRPr lang="en-US" sz="2000" b="1" dirty="0">
              <a:latin typeface="Liberation Sans" panose="020B0604020202020204" pitchFamily="34" charset="0"/>
            </a:endParaRPr>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999" y="4279407"/>
            <a:ext cx="7315201" cy="2349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94617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wipe(left)">
                                      <p:cBhvr>
                                        <p:cTn id="7"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3472" y="459473"/>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28"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3472" y="459473"/>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11"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5 </a:t>
            </a:r>
            <a:endParaRPr lang="en-US" altLang="en-US" sz="1600" i="1" dirty="0">
              <a:latin typeface="Liberation Sans" panose="020B0604020202020204" pitchFamily="34" charset="0"/>
            </a:endParaRPr>
          </a:p>
        </p:txBody>
      </p:sp>
      <p:sp>
        <p:nvSpPr>
          <p:cNvPr id="12" name="TextBox 11"/>
          <p:cNvSpPr txBox="1"/>
          <p:nvPr/>
        </p:nvSpPr>
        <p:spPr>
          <a:xfrm>
            <a:off x="0" y="316596"/>
            <a:ext cx="3276600" cy="691039"/>
          </a:xfrm>
          <a:prstGeom prst="rect">
            <a:avLst/>
          </a:prstGeom>
          <a:solidFill>
            <a:schemeClr val="bg1">
              <a:lumMod val="85000"/>
            </a:schemeClr>
          </a:solidFill>
        </p:spPr>
        <p:txBody>
          <a:bodyPr wrap="square" lIns="0" tIns="0" rtlCol="0">
            <a:noAutofit/>
          </a:bodyPr>
          <a:lstStyle/>
          <a:p>
            <a:pPr marL="519113" algn="l"/>
            <a:r>
              <a:rPr lang="en-US" sz="4200" b="1" dirty="0" smtClean="0">
                <a:solidFill>
                  <a:srgbClr val="FF9900"/>
                </a:solidFill>
                <a:effectLst>
                  <a:outerShdw blurRad="38100" dist="38100" dir="2700000" algn="tl">
                    <a:srgbClr val="000000">
                      <a:alpha val="43137"/>
                    </a:srgbClr>
                  </a:outerShdw>
                </a:effectLst>
                <a:latin typeface="Liberation Sans" panose="020B0604020202020204" pitchFamily="34" charset="0"/>
              </a:rPr>
              <a:t>DO IT!</a:t>
            </a:r>
            <a:endPar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endParaRPr>
          </a:p>
        </p:txBody>
      </p:sp>
      <p:sp>
        <p:nvSpPr>
          <p:cNvPr id="13" name="Oval 12"/>
          <p:cNvSpPr/>
          <p:nvPr/>
        </p:nvSpPr>
        <p:spPr bwMode="auto">
          <a:xfrm>
            <a:off x="2286000" y="316598"/>
            <a:ext cx="762000" cy="691038"/>
          </a:xfrm>
          <a:prstGeom prst="ellipse">
            <a:avLst/>
          </a:prstGeom>
          <a:solidFill>
            <a:schemeClr val="accent3"/>
          </a:solidFill>
          <a:ln w="12700" cap="sq" cmpd="sng" algn="ctr">
            <a:solidFill>
              <a:schemeClr val="bg1">
                <a:lumMod val="50000"/>
              </a:schemeClr>
            </a:solidFill>
            <a:prstDash val="sysDash"/>
            <a:round/>
            <a:headEnd type="none" w="sm" len="sm"/>
            <a:tailEnd type="none" w="sm" len="sm"/>
          </a:ln>
          <a:effectLst/>
        </p:spPr>
        <p:txBody>
          <a:bodyPr vert="horz" wrap="square" lIns="91440" tIns="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9900"/>
                </a:solidFill>
                <a:effectLst>
                  <a:outerShdw blurRad="38100" dist="38100" dir="2700000" algn="tl">
                    <a:srgbClr val="000000">
                      <a:alpha val="43137"/>
                    </a:srgbClr>
                  </a:outerShdw>
                </a:effectLst>
                <a:latin typeface="Liberation Sans" panose="020B0604020202020204" pitchFamily="34" charset="0"/>
              </a:rPr>
              <a:t>5</a:t>
            </a:r>
          </a:p>
        </p:txBody>
      </p:sp>
      <p:sp>
        <p:nvSpPr>
          <p:cNvPr id="14" name="TextBox 13"/>
          <p:cNvSpPr txBox="1"/>
          <p:nvPr/>
        </p:nvSpPr>
        <p:spPr>
          <a:xfrm>
            <a:off x="3276600" y="389901"/>
            <a:ext cx="5867400" cy="566928"/>
          </a:xfrm>
          <a:prstGeom prst="rect">
            <a:avLst/>
          </a:prstGeom>
          <a:solidFill>
            <a:srgbClr val="0027A4"/>
          </a:solidFill>
        </p:spPr>
        <p:txBody>
          <a:bodyPr wrap="square" lIns="86493" tIns="43247" rIns="86493" bIns="43247" rtlCol="0">
            <a:noAutofit/>
          </a:bodyPr>
          <a:lstStyle/>
          <a:p>
            <a:pPr marL="111120" algn="l"/>
            <a:r>
              <a:rPr lang="en-US" sz="2800" b="1" dirty="0" smtClean="0">
                <a:solidFill>
                  <a:schemeClr val="bg1"/>
                </a:solidFill>
                <a:latin typeface="Liberation Sans" panose="020B0604020202020204" pitchFamily="34" charset="0"/>
              </a:rPr>
              <a:t>Financial Statement Items</a:t>
            </a:r>
            <a:endParaRPr lang="en-US" sz="2800" b="1" dirty="0">
              <a:solidFill>
                <a:schemeClr val="bg1"/>
              </a:solidFill>
              <a:latin typeface="Liberation Sans" panose="020B0604020202020204" pitchFamily="34" charset="0"/>
            </a:endParaRPr>
          </a:p>
        </p:txBody>
      </p:sp>
      <p:sp>
        <p:nvSpPr>
          <p:cNvPr id="2" name="Rectangle 1"/>
          <p:cNvSpPr/>
          <p:nvPr/>
        </p:nvSpPr>
        <p:spPr>
          <a:xfrm>
            <a:off x="457200" y="1237111"/>
            <a:ext cx="8305800" cy="3002873"/>
          </a:xfrm>
          <a:prstGeom prst="rect">
            <a:avLst/>
          </a:prstGeom>
        </p:spPr>
        <p:txBody>
          <a:bodyPr wrap="square">
            <a:spAutoFit/>
          </a:bodyPr>
          <a:lstStyle/>
          <a:p>
            <a:pPr algn="l">
              <a:lnSpc>
                <a:spcPct val="120000"/>
              </a:lnSpc>
              <a:spcBef>
                <a:spcPts val="600"/>
              </a:spcBef>
            </a:pPr>
            <a:r>
              <a:rPr lang="en-US" sz="2000" dirty="0">
                <a:latin typeface="Liberation Sans" panose="020B0604020202020204" pitchFamily="34" charset="0"/>
              </a:rPr>
              <a:t>Presented below is selected information related to Flanagan Company at December 31</a:t>
            </a:r>
            <a:r>
              <a:rPr lang="en-US" sz="2000" dirty="0" smtClean="0">
                <a:latin typeface="Liberation Sans" panose="020B0604020202020204" pitchFamily="34" charset="0"/>
              </a:rPr>
              <a:t>, 2017</a:t>
            </a:r>
            <a:r>
              <a:rPr lang="en-US" sz="2000" dirty="0">
                <a:latin typeface="Liberation Sans" panose="020B0604020202020204" pitchFamily="34" charset="0"/>
              </a:rPr>
              <a:t>. Flanagan reports </a:t>
            </a:r>
            <a:r>
              <a:rPr lang="en-US" sz="2000" dirty="0" smtClean="0">
                <a:latin typeface="Liberation Sans" panose="020B0604020202020204" pitchFamily="34" charset="0"/>
              </a:rPr>
              <a:t>financial </a:t>
            </a:r>
            <a:r>
              <a:rPr lang="en-US" sz="2000" dirty="0">
                <a:latin typeface="Liberation Sans" panose="020B0604020202020204" pitchFamily="34" charset="0"/>
              </a:rPr>
              <a:t>information monthly.</a:t>
            </a:r>
          </a:p>
          <a:p>
            <a:pPr algn="l">
              <a:lnSpc>
                <a:spcPct val="120000"/>
              </a:lnSpc>
              <a:spcBef>
                <a:spcPts val="200"/>
              </a:spcBef>
              <a:tabLst>
                <a:tab pos="3262313" algn="r"/>
                <a:tab pos="3657600" algn="l"/>
                <a:tab pos="7942263" algn="r"/>
              </a:tabLst>
            </a:pPr>
            <a:r>
              <a:rPr lang="en-US" sz="1900" dirty="0">
                <a:latin typeface="Liberation Sans" panose="020B0604020202020204" pitchFamily="34" charset="0"/>
              </a:rPr>
              <a:t>Equipment </a:t>
            </a:r>
            <a:r>
              <a:rPr lang="en-US" sz="1900" dirty="0" smtClean="0">
                <a:latin typeface="Liberation Sans" panose="020B0604020202020204" pitchFamily="34" charset="0"/>
              </a:rPr>
              <a:t>	$</a:t>
            </a:r>
            <a:r>
              <a:rPr lang="en-US" sz="1900" dirty="0">
                <a:latin typeface="Liberation Sans" panose="020B0604020202020204" pitchFamily="34" charset="0"/>
              </a:rPr>
              <a:t>10,000 </a:t>
            </a:r>
            <a:r>
              <a:rPr lang="en-US" sz="1900" dirty="0" smtClean="0">
                <a:latin typeface="Liberation Sans" panose="020B0604020202020204" pitchFamily="34" charset="0"/>
              </a:rPr>
              <a:t>	Utilities </a:t>
            </a:r>
            <a:r>
              <a:rPr lang="en-US" sz="1900" dirty="0">
                <a:latin typeface="Liberation Sans" panose="020B0604020202020204" pitchFamily="34" charset="0"/>
              </a:rPr>
              <a:t>Expense </a:t>
            </a:r>
            <a:r>
              <a:rPr lang="en-US" sz="1900" dirty="0" smtClean="0">
                <a:latin typeface="Liberation Sans" panose="020B0604020202020204" pitchFamily="34" charset="0"/>
              </a:rPr>
              <a:t>	$ </a:t>
            </a:r>
            <a:r>
              <a:rPr lang="en-US" sz="1900" dirty="0">
                <a:latin typeface="Liberation Sans" panose="020B0604020202020204" pitchFamily="34" charset="0"/>
              </a:rPr>
              <a:t>4,000</a:t>
            </a:r>
          </a:p>
          <a:p>
            <a:pPr algn="l">
              <a:spcBef>
                <a:spcPts val="200"/>
              </a:spcBef>
              <a:tabLst>
                <a:tab pos="3262313" algn="r"/>
                <a:tab pos="3657600" algn="l"/>
                <a:tab pos="7942263" algn="r"/>
              </a:tabLst>
            </a:pPr>
            <a:r>
              <a:rPr lang="en-US" sz="1900" dirty="0">
                <a:latin typeface="Liberation Sans" panose="020B0604020202020204" pitchFamily="34" charset="0"/>
              </a:rPr>
              <a:t>Cash </a:t>
            </a:r>
            <a:r>
              <a:rPr lang="en-US" sz="1900" dirty="0" smtClean="0">
                <a:latin typeface="Liberation Sans" panose="020B0604020202020204" pitchFamily="34" charset="0"/>
              </a:rPr>
              <a:t>	8,000 	Accounts </a:t>
            </a:r>
            <a:r>
              <a:rPr lang="en-US" sz="1900" dirty="0">
                <a:latin typeface="Liberation Sans" panose="020B0604020202020204" pitchFamily="34" charset="0"/>
              </a:rPr>
              <a:t>Receivable </a:t>
            </a:r>
            <a:r>
              <a:rPr lang="en-US" sz="1900" dirty="0" smtClean="0">
                <a:latin typeface="Liberation Sans" panose="020B0604020202020204" pitchFamily="34" charset="0"/>
              </a:rPr>
              <a:t>	9,000</a:t>
            </a:r>
            <a:endParaRPr lang="en-US" sz="1900" dirty="0">
              <a:latin typeface="Liberation Sans" panose="020B0604020202020204" pitchFamily="34" charset="0"/>
            </a:endParaRPr>
          </a:p>
          <a:p>
            <a:pPr algn="l">
              <a:spcBef>
                <a:spcPts val="200"/>
              </a:spcBef>
              <a:tabLst>
                <a:tab pos="3262313" algn="r"/>
                <a:tab pos="3657600" algn="l"/>
                <a:tab pos="7942263" algn="r"/>
              </a:tabLst>
            </a:pPr>
            <a:r>
              <a:rPr lang="en-US" sz="1900" dirty="0">
                <a:latin typeface="Liberation Sans" panose="020B0604020202020204" pitchFamily="34" charset="0"/>
              </a:rPr>
              <a:t>Service Revenue </a:t>
            </a:r>
            <a:r>
              <a:rPr lang="en-US" sz="1900" dirty="0" smtClean="0">
                <a:latin typeface="Liberation Sans" panose="020B0604020202020204" pitchFamily="34" charset="0"/>
              </a:rPr>
              <a:t>	36,000 	Salaries </a:t>
            </a:r>
            <a:r>
              <a:rPr lang="en-US" sz="1900" dirty="0">
                <a:latin typeface="Liberation Sans" panose="020B0604020202020204" pitchFamily="34" charset="0"/>
              </a:rPr>
              <a:t>and Wages Expense </a:t>
            </a:r>
            <a:r>
              <a:rPr lang="en-US" sz="1900" dirty="0" smtClean="0">
                <a:latin typeface="Liberation Sans" panose="020B0604020202020204" pitchFamily="34" charset="0"/>
              </a:rPr>
              <a:t>	7,000</a:t>
            </a:r>
            <a:endParaRPr lang="en-US" sz="1900" dirty="0">
              <a:latin typeface="Liberation Sans" panose="020B0604020202020204" pitchFamily="34" charset="0"/>
            </a:endParaRPr>
          </a:p>
          <a:p>
            <a:pPr algn="l">
              <a:spcBef>
                <a:spcPts val="200"/>
              </a:spcBef>
              <a:tabLst>
                <a:tab pos="3262313" algn="r"/>
                <a:tab pos="3657600" algn="l"/>
                <a:tab pos="7942263" algn="r"/>
              </a:tabLst>
            </a:pPr>
            <a:r>
              <a:rPr lang="fr-FR" sz="1900" dirty="0">
                <a:latin typeface="Liberation Sans" panose="020B0604020202020204" pitchFamily="34" charset="0"/>
              </a:rPr>
              <a:t>Rent Expense </a:t>
            </a:r>
            <a:r>
              <a:rPr lang="fr-FR" sz="1900" dirty="0" smtClean="0">
                <a:latin typeface="Liberation Sans" panose="020B0604020202020204" pitchFamily="34" charset="0"/>
              </a:rPr>
              <a:t>	11,000 	Notes </a:t>
            </a:r>
            <a:r>
              <a:rPr lang="fr-FR" sz="1900" dirty="0">
                <a:latin typeface="Liberation Sans" panose="020B0604020202020204" pitchFamily="34" charset="0"/>
              </a:rPr>
              <a:t>Payable </a:t>
            </a:r>
            <a:r>
              <a:rPr lang="fr-FR" sz="1900" dirty="0" smtClean="0">
                <a:latin typeface="Liberation Sans" panose="020B0604020202020204" pitchFamily="34" charset="0"/>
              </a:rPr>
              <a:t>	16,500</a:t>
            </a:r>
            <a:endParaRPr lang="fr-FR" sz="1900" dirty="0">
              <a:latin typeface="Liberation Sans" panose="020B0604020202020204" pitchFamily="34" charset="0"/>
            </a:endParaRPr>
          </a:p>
          <a:p>
            <a:pPr algn="l">
              <a:spcBef>
                <a:spcPts val="200"/>
              </a:spcBef>
              <a:tabLst>
                <a:tab pos="3262313" algn="r"/>
                <a:tab pos="3657600" algn="l"/>
                <a:tab pos="7942263" algn="r"/>
              </a:tabLst>
            </a:pPr>
            <a:r>
              <a:rPr lang="en-US" sz="1900" dirty="0">
                <a:latin typeface="Liberation Sans" panose="020B0604020202020204" pitchFamily="34" charset="0"/>
              </a:rPr>
              <a:t>Accounts Payable </a:t>
            </a:r>
            <a:r>
              <a:rPr lang="en-US" sz="1900" dirty="0" smtClean="0">
                <a:latin typeface="Liberation Sans" panose="020B0604020202020204" pitchFamily="34" charset="0"/>
              </a:rPr>
              <a:t>	2,000 	Owner’s </a:t>
            </a:r>
            <a:r>
              <a:rPr lang="en-US" sz="1900" dirty="0">
                <a:latin typeface="Liberation Sans" panose="020B0604020202020204" pitchFamily="34" charset="0"/>
              </a:rPr>
              <a:t>Drawings </a:t>
            </a:r>
            <a:r>
              <a:rPr lang="en-US" sz="1900" dirty="0" smtClean="0">
                <a:latin typeface="Liberation Sans" panose="020B0604020202020204" pitchFamily="34" charset="0"/>
              </a:rPr>
              <a:t>	5,000</a:t>
            </a:r>
            <a:endParaRPr lang="en-US" sz="1900" dirty="0">
              <a:latin typeface="Liberation Sans" panose="020B0604020202020204" pitchFamily="34" charset="0"/>
            </a:endParaRPr>
          </a:p>
          <a:p>
            <a:pPr marL="463550" indent="-463550" algn="l">
              <a:lnSpc>
                <a:spcPct val="120000"/>
              </a:lnSpc>
              <a:spcBef>
                <a:spcPts val="1200"/>
              </a:spcBef>
            </a:pPr>
            <a:r>
              <a:rPr lang="en-US" sz="2000" b="1" dirty="0" smtClean="0">
                <a:latin typeface="Liberation Sans" panose="020B0604020202020204" pitchFamily="34" charset="0"/>
              </a:rPr>
              <a:t>(</a:t>
            </a:r>
            <a:r>
              <a:rPr lang="en-US" sz="2000" b="1" dirty="0">
                <a:latin typeface="Liberation Sans" panose="020B0604020202020204" pitchFamily="34" charset="0"/>
              </a:rPr>
              <a:t>c) </a:t>
            </a:r>
            <a:r>
              <a:rPr lang="en-US" sz="2000" b="1" dirty="0" smtClean="0">
                <a:latin typeface="Liberation Sans" panose="020B0604020202020204" pitchFamily="34" charset="0"/>
              </a:rPr>
              <a:t>	Determine </a:t>
            </a:r>
            <a:r>
              <a:rPr lang="en-US" sz="2000" b="1" dirty="0">
                <a:latin typeface="Liberation Sans" panose="020B0604020202020204" pitchFamily="34" charset="0"/>
              </a:rPr>
              <a:t>the owner’s equity </a:t>
            </a:r>
            <a:r>
              <a:rPr lang="en-US" sz="2000" b="1" dirty="0" smtClean="0">
                <a:latin typeface="Liberation Sans" panose="020B0604020202020204" pitchFamily="34" charset="0"/>
              </a:rPr>
              <a:t>at </a:t>
            </a:r>
            <a:r>
              <a:rPr lang="en-US" sz="2000" b="1" dirty="0">
                <a:latin typeface="Liberation Sans" panose="020B0604020202020204" pitchFamily="34" charset="0"/>
              </a:rPr>
              <a:t>December 31, 2017.</a:t>
            </a: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303112"/>
            <a:ext cx="8248650" cy="1792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79322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ipe(left)">
                                      <p:cBhvr>
                                        <p:cTn id="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4724400" y="3962400"/>
            <a:ext cx="4038600" cy="2209800"/>
          </a:xfrm>
          <a:prstGeom prst="rect">
            <a:avLst/>
          </a:prstGeom>
          <a:solidFill>
            <a:schemeClr val="bg1"/>
          </a:solidFill>
          <a:ln w="28575">
            <a:solidFill>
              <a:schemeClr val="tx1"/>
            </a:solidFill>
            <a:miter lim="800000"/>
            <a:headEnd/>
            <a:tailEnd/>
          </a:ln>
          <a:effectLst>
            <a:innerShdw blurRad="114300">
              <a:prstClr val="black"/>
            </a:innerShdw>
          </a:effectLst>
          <a:extLst/>
        </p:spPr>
        <p:txBody>
          <a:bodyPr lIns="182880" tIns="91440" rIns="182880" bIns="91440" anchor="t" anchorCtr="0"/>
          <a:lstStyle/>
          <a:p>
            <a:pPr>
              <a:lnSpc>
                <a:spcPct val="120000"/>
              </a:lnSpc>
              <a:spcBef>
                <a:spcPts val="600"/>
              </a:spcBef>
            </a:pPr>
            <a:r>
              <a:rPr lang="en-US" altLang="en-US" sz="2300" b="1" dirty="0">
                <a:solidFill>
                  <a:schemeClr val="tx2">
                    <a:lumMod val="75000"/>
                  </a:schemeClr>
                </a:solidFill>
                <a:latin typeface="Liberation Sans" panose="020B0604020202020204" pitchFamily="34" charset="0"/>
              </a:rPr>
              <a:t>Forensic</a:t>
            </a:r>
            <a:r>
              <a:rPr lang="en-US" altLang="en-US" sz="2300" b="1" dirty="0">
                <a:solidFill>
                  <a:srgbClr val="800000"/>
                </a:solidFill>
                <a:latin typeface="Liberation Sans" panose="020B0604020202020204" pitchFamily="34" charset="0"/>
              </a:rPr>
              <a:t> </a:t>
            </a:r>
            <a:r>
              <a:rPr lang="en-US" altLang="en-US" sz="2300" b="1" dirty="0">
                <a:solidFill>
                  <a:schemeClr val="tx2">
                    <a:lumMod val="75000"/>
                  </a:schemeClr>
                </a:solidFill>
                <a:latin typeface="Liberation Sans" panose="020B0604020202020204" pitchFamily="34" charset="0"/>
              </a:rPr>
              <a:t>Accounting</a:t>
            </a:r>
          </a:p>
          <a:p>
            <a:pPr>
              <a:lnSpc>
                <a:spcPct val="120000"/>
              </a:lnSpc>
              <a:spcBef>
                <a:spcPts val="600"/>
              </a:spcBef>
            </a:pPr>
            <a:r>
              <a:rPr lang="en-US" altLang="en-US" sz="2000" dirty="0">
                <a:latin typeface="Liberation Sans" panose="020B0604020202020204" pitchFamily="34" charset="0"/>
              </a:rPr>
              <a:t>Uses accounting, auditing, and investigative skills to conduct investigations into theft and fraud.</a:t>
            </a:r>
          </a:p>
        </p:txBody>
      </p:sp>
      <p:sp>
        <p:nvSpPr>
          <p:cNvPr id="66563" name="Rectangle 3"/>
          <p:cNvSpPr>
            <a:spLocks noChangeArrowheads="1"/>
          </p:cNvSpPr>
          <p:nvPr/>
        </p:nvSpPr>
        <p:spPr bwMode="auto">
          <a:xfrm>
            <a:off x="381000" y="3962400"/>
            <a:ext cx="4038600" cy="2209800"/>
          </a:xfrm>
          <a:prstGeom prst="rect">
            <a:avLst/>
          </a:prstGeom>
          <a:solidFill>
            <a:schemeClr val="bg1"/>
          </a:solidFill>
          <a:ln w="28575">
            <a:solidFill>
              <a:schemeClr val="tx1"/>
            </a:solidFill>
            <a:miter lim="800000"/>
            <a:headEnd/>
            <a:tailEnd/>
          </a:ln>
          <a:effectLst>
            <a:innerShdw blurRad="114300">
              <a:prstClr val="black"/>
            </a:innerShdw>
          </a:effectLst>
          <a:extLst/>
        </p:spPr>
        <p:txBody>
          <a:bodyPr lIns="182880" tIns="91440" rIns="182880" bIns="91440" anchor="t" anchorCtr="0"/>
          <a:lstStyle/>
          <a:p>
            <a:pPr>
              <a:lnSpc>
                <a:spcPct val="120000"/>
              </a:lnSpc>
              <a:spcBef>
                <a:spcPts val="600"/>
              </a:spcBef>
            </a:pPr>
            <a:r>
              <a:rPr lang="en-US" altLang="en-US" sz="2300" b="1" dirty="0">
                <a:solidFill>
                  <a:schemeClr val="tx2">
                    <a:lumMod val="75000"/>
                  </a:schemeClr>
                </a:solidFill>
                <a:latin typeface="Liberation Sans" panose="020B0604020202020204" pitchFamily="34" charset="0"/>
              </a:rPr>
              <a:t>Governmental</a:t>
            </a:r>
            <a:r>
              <a:rPr lang="en-US" altLang="en-US" sz="2300" b="1" dirty="0">
                <a:solidFill>
                  <a:srgbClr val="800000"/>
                </a:solidFill>
                <a:latin typeface="Liberation Sans" panose="020B0604020202020204" pitchFamily="34" charset="0"/>
              </a:rPr>
              <a:t> </a:t>
            </a:r>
            <a:r>
              <a:rPr lang="en-US" altLang="en-US" sz="2300" b="1" dirty="0">
                <a:solidFill>
                  <a:schemeClr val="tx2">
                    <a:lumMod val="75000"/>
                  </a:schemeClr>
                </a:solidFill>
                <a:latin typeface="Liberation Sans" panose="020B0604020202020204" pitchFamily="34" charset="0"/>
              </a:rPr>
              <a:t>Accounting</a:t>
            </a:r>
          </a:p>
          <a:p>
            <a:pPr>
              <a:lnSpc>
                <a:spcPct val="120000"/>
              </a:lnSpc>
              <a:spcBef>
                <a:spcPts val="600"/>
              </a:spcBef>
            </a:pPr>
            <a:r>
              <a:rPr lang="en-US" altLang="en-US" sz="2000" dirty="0">
                <a:latin typeface="Liberation Sans" panose="020B0604020202020204" pitchFamily="34" charset="0"/>
              </a:rPr>
              <a:t>Careers with the IRS, the FBI, the SEC, </a:t>
            </a:r>
            <a:r>
              <a:rPr lang="en-US" altLang="en-US" sz="2000" dirty="0" smtClean="0">
                <a:latin typeface="Liberation Sans" panose="020B0604020202020204" pitchFamily="34" charset="0"/>
              </a:rPr>
              <a:t>public </a:t>
            </a:r>
            <a:r>
              <a:rPr lang="en-US" altLang="en-US" sz="2000" dirty="0">
                <a:latin typeface="Liberation Sans" panose="020B0604020202020204" pitchFamily="34" charset="0"/>
              </a:rPr>
              <a:t>colleges and </a:t>
            </a:r>
            <a:r>
              <a:rPr lang="en-US" altLang="en-US" sz="2000" dirty="0" smtClean="0">
                <a:latin typeface="Liberation Sans" panose="020B0604020202020204" pitchFamily="34" charset="0"/>
              </a:rPr>
              <a:t>universities, and in state and local governments.</a:t>
            </a:r>
            <a:endParaRPr lang="en-US" altLang="en-US" sz="2000" dirty="0">
              <a:latin typeface="Liberation Sans" panose="020B0604020202020204" pitchFamily="34" charset="0"/>
            </a:endParaRPr>
          </a:p>
        </p:txBody>
      </p:sp>
      <p:sp>
        <p:nvSpPr>
          <p:cNvPr id="66564" name="Rectangle 4"/>
          <p:cNvSpPr>
            <a:spLocks noChangeArrowheads="1"/>
          </p:cNvSpPr>
          <p:nvPr/>
        </p:nvSpPr>
        <p:spPr bwMode="auto">
          <a:xfrm>
            <a:off x="4724400" y="1524000"/>
            <a:ext cx="4038600" cy="2209800"/>
          </a:xfrm>
          <a:prstGeom prst="rect">
            <a:avLst/>
          </a:prstGeom>
          <a:solidFill>
            <a:schemeClr val="bg1"/>
          </a:solidFill>
          <a:ln w="28575">
            <a:solidFill>
              <a:schemeClr val="tx1"/>
            </a:solidFill>
            <a:miter lim="800000"/>
            <a:headEnd/>
            <a:tailEnd/>
          </a:ln>
          <a:effectLst>
            <a:innerShdw blurRad="114300">
              <a:prstClr val="black"/>
            </a:innerShdw>
          </a:effectLst>
          <a:extLst/>
        </p:spPr>
        <p:txBody>
          <a:bodyPr lIns="182880" tIns="91440" rIns="182880" bIns="91440" anchor="t" anchorCtr="0"/>
          <a:lstStyle/>
          <a:p>
            <a:pPr>
              <a:lnSpc>
                <a:spcPct val="120000"/>
              </a:lnSpc>
              <a:spcBef>
                <a:spcPts val="600"/>
              </a:spcBef>
            </a:pPr>
            <a:r>
              <a:rPr lang="en-US" altLang="en-US" sz="2300" b="1" dirty="0">
                <a:solidFill>
                  <a:schemeClr val="tx2">
                    <a:lumMod val="75000"/>
                  </a:schemeClr>
                </a:solidFill>
                <a:latin typeface="Liberation Sans" panose="020B0604020202020204" pitchFamily="34" charset="0"/>
              </a:rPr>
              <a:t>Private</a:t>
            </a:r>
            <a:r>
              <a:rPr lang="en-US" altLang="en-US" sz="2300" b="1" dirty="0">
                <a:solidFill>
                  <a:srgbClr val="800000"/>
                </a:solidFill>
                <a:latin typeface="Liberation Sans" panose="020B0604020202020204" pitchFamily="34" charset="0"/>
              </a:rPr>
              <a:t> </a:t>
            </a:r>
            <a:r>
              <a:rPr lang="en-US" altLang="en-US" sz="2300" b="1" dirty="0">
                <a:solidFill>
                  <a:schemeClr val="tx2">
                    <a:lumMod val="75000"/>
                  </a:schemeClr>
                </a:solidFill>
                <a:latin typeface="Liberation Sans" panose="020B0604020202020204" pitchFamily="34" charset="0"/>
              </a:rPr>
              <a:t>Accounting</a:t>
            </a:r>
          </a:p>
          <a:p>
            <a:pPr>
              <a:lnSpc>
                <a:spcPct val="120000"/>
              </a:lnSpc>
              <a:spcBef>
                <a:spcPts val="600"/>
              </a:spcBef>
            </a:pPr>
            <a:r>
              <a:rPr lang="en-US" altLang="en-US" sz="2000" dirty="0">
                <a:latin typeface="Liberation Sans" panose="020B0604020202020204" pitchFamily="34" charset="0"/>
              </a:rPr>
              <a:t>Careers in industry working in cost accounting, budgeting, accounting information systems, and taxation.</a:t>
            </a:r>
          </a:p>
        </p:txBody>
      </p:sp>
      <p:sp>
        <p:nvSpPr>
          <p:cNvPr id="66566" name="Rectangle 4"/>
          <p:cNvSpPr>
            <a:spLocks noChangeArrowheads="1"/>
          </p:cNvSpPr>
          <p:nvPr/>
        </p:nvSpPr>
        <p:spPr bwMode="auto">
          <a:xfrm>
            <a:off x="381000" y="1524000"/>
            <a:ext cx="4038600" cy="2209800"/>
          </a:xfrm>
          <a:prstGeom prst="rect">
            <a:avLst/>
          </a:prstGeom>
          <a:solidFill>
            <a:schemeClr val="bg1"/>
          </a:solidFill>
          <a:ln w="28575">
            <a:solidFill>
              <a:schemeClr val="tx1"/>
            </a:solidFill>
            <a:miter lim="800000"/>
            <a:headEnd/>
            <a:tailEnd/>
          </a:ln>
          <a:effectLst>
            <a:innerShdw blurRad="114300">
              <a:prstClr val="black"/>
            </a:innerShdw>
          </a:effectLst>
          <a:extLst/>
        </p:spPr>
        <p:txBody>
          <a:bodyPr lIns="182880" tIns="91440" rIns="182880" bIns="91440" anchor="t" anchorCtr="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20000"/>
              </a:lnSpc>
              <a:spcBef>
                <a:spcPts val="600"/>
              </a:spcBef>
              <a:buClrTx/>
              <a:buSzTx/>
              <a:buFontTx/>
              <a:buNone/>
            </a:pPr>
            <a:r>
              <a:rPr lang="en-US" altLang="en-US" sz="2300" dirty="0">
                <a:solidFill>
                  <a:schemeClr val="tx2">
                    <a:lumMod val="75000"/>
                  </a:schemeClr>
                </a:solidFill>
                <a:latin typeface="Liberation Sans" panose="020B0604020202020204" pitchFamily="34" charset="0"/>
              </a:rPr>
              <a:t>Public Accounting</a:t>
            </a:r>
          </a:p>
          <a:p>
            <a:pPr algn="ctr">
              <a:lnSpc>
                <a:spcPct val="120000"/>
              </a:lnSpc>
              <a:spcBef>
                <a:spcPts val="600"/>
              </a:spcBef>
              <a:buClrTx/>
              <a:buSzTx/>
              <a:buFontTx/>
              <a:buNone/>
            </a:pPr>
            <a:r>
              <a:rPr lang="en-US" altLang="en-US" sz="2000" b="0" dirty="0">
                <a:solidFill>
                  <a:schemeClr val="tx1"/>
                </a:solidFill>
                <a:latin typeface="Liberation Sans" panose="020B0604020202020204" pitchFamily="34" charset="0"/>
              </a:rPr>
              <a:t>Careers in auditing, taxation, and management consulting serving the general public.</a:t>
            </a:r>
          </a:p>
        </p:txBody>
      </p:sp>
      <p:sp>
        <p:nvSpPr>
          <p:cNvPr id="8" name="Rectangle 7"/>
          <p:cNvSpPr>
            <a:spLocks noChangeArrowheads="1"/>
          </p:cNvSpPr>
          <p:nvPr/>
        </p:nvSpPr>
        <p:spPr bwMode="auto">
          <a:xfrm>
            <a:off x="0" y="405765"/>
            <a:ext cx="2540000" cy="677228"/>
          </a:xfrm>
          <a:prstGeom prst="rect">
            <a:avLst/>
          </a:prstGeom>
          <a:solidFill>
            <a:schemeClr val="bg1">
              <a:lumMod val="85000"/>
            </a:schemeClr>
          </a:solidFill>
          <a:ln>
            <a:noFill/>
          </a:ln>
          <a:effectLst/>
        </p:spPr>
        <p:txBody>
          <a:bodyPr wrap="none" lIns="86493" tIns="43247" rIns="86493" bIns="43247" anchor="ctr"/>
          <a:lstStyle/>
          <a:p>
            <a:pPr marL="231775" algn="l"/>
            <a:r>
              <a:rPr lang="en-US" altLang="en-US" sz="1700" b="1" dirty="0">
                <a:latin typeface="Liberation Sans" panose="020B0604020202020204" pitchFamily="34" charset="0"/>
              </a:rPr>
              <a:t>LEARNING</a:t>
            </a:r>
          </a:p>
          <a:p>
            <a:pPr marL="231775" algn="l"/>
            <a:r>
              <a:rPr lang="en-US" altLang="en-US" sz="1700" b="1" dirty="0">
                <a:latin typeface="Liberation Sans" panose="020B0604020202020204" pitchFamily="34" charset="0"/>
              </a:rPr>
              <a:t>OBJECTIVE</a:t>
            </a:r>
          </a:p>
        </p:txBody>
      </p:sp>
      <p:sp>
        <p:nvSpPr>
          <p:cNvPr id="9" name="Rectangle 5"/>
          <p:cNvSpPr>
            <a:spLocks noChangeArrowheads="1"/>
          </p:cNvSpPr>
          <p:nvPr/>
        </p:nvSpPr>
        <p:spPr bwMode="auto">
          <a:xfrm>
            <a:off x="2540000" y="274320"/>
            <a:ext cx="6604000" cy="928688"/>
          </a:xfrm>
          <a:prstGeom prst="rect">
            <a:avLst/>
          </a:prstGeom>
          <a:solidFill>
            <a:srgbClr val="0027A4"/>
          </a:solidFill>
          <a:ln>
            <a:noFill/>
          </a:ln>
          <a:effectLst/>
        </p:spPr>
        <p:txBody>
          <a:bodyPr wrap="square" lIns="86493" tIns="34597" rIns="86493" bIns="43247" anchor="ctr"/>
          <a:lstStyle/>
          <a:p>
            <a:pPr marL="111120" algn="l"/>
            <a:r>
              <a:rPr lang="en-US" sz="2300" b="1" dirty="0" smtClean="0">
                <a:solidFill>
                  <a:schemeClr val="bg1"/>
                </a:solidFill>
                <a:latin typeface="Liberation Sans" panose="020B0604020202020204" pitchFamily="34" charset="0"/>
              </a:rPr>
              <a:t>APPENDIX 1A: Explain the career opportunities in accounting.</a:t>
            </a:r>
            <a:endParaRPr lang="en-US" sz="2300" b="1" dirty="0">
              <a:solidFill>
                <a:schemeClr val="bg1"/>
              </a:solidFill>
              <a:latin typeface="Liberation Sans" panose="020B0604020202020204" pitchFamily="34" charset="0"/>
            </a:endParaRPr>
          </a:p>
        </p:txBody>
      </p:sp>
      <p:sp>
        <p:nvSpPr>
          <p:cNvPr id="10" name="Oval 9"/>
          <p:cNvSpPr/>
          <p:nvPr/>
        </p:nvSpPr>
        <p:spPr bwMode="auto">
          <a:xfrm>
            <a:off x="1872343" y="485775"/>
            <a:ext cx="522514" cy="514350"/>
          </a:xfrm>
          <a:prstGeom prst="ellipse">
            <a:avLst/>
          </a:prstGeom>
          <a:solidFill>
            <a:srgbClr val="FF9900"/>
          </a:solidFill>
          <a:ln w="12700" cap="flat" cmpd="sng" algn="ctr">
            <a:noFill/>
            <a:prstDash val="solid"/>
            <a:round/>
            <a:headEnd type="none" w="med" len="med"/>
            <a:tailEnd type="none" w="med" len="med"/>
          </a:ln>
          <a:effectLst/>
        </p:spPr>
        <p:txBody>
          <a:bodyPr rot="0" spcFirstLastPara="0" vertOverflow="overflow" horzOverflow="overflow" vert="horz" wrap="square" lIns="86493" tIns="0" rIns="86493" bIns="43247" numCol="1" spcCol="0" rtlCol="0" fromWordArt="0" anchor="ctr" anchorCtr="0" forceAA="0" compatLnSpc="1">
            <a:prstTxWarp prst="textNoShape">
              <a:avLst/>
            </a:prstTxWarp>
            <a:noAutofit/>
          </a:bodyPr>
          <a:lstStyle/>
          <a:p>
            <a:pPr algn="ctr"/>
            <a:r>
              <a:rPr lang="en-US" sz="2500" b="1" dirty="0">
                <a:solidFill>
                  <a:schemeClr val="bg1"/>
                </a:solidFill>
                <a:effectLst>
                  <a:outerShdw blurRad="38100" dist="38100" dir="2700000" algn="tl">
                    <a:srgbClr val="000000">
                      <a:alpha val="43137"/>
                    </a:srgbClr>
                  </a:outerShdw>
                </a:effectLst>
                <a:latin typeface="Liberation Sans" panose="020B0604020202020204" pitchFamily="34" charset="0"/>
              </a:rPr>
              <a:t>6</a:t>
            </a:r>
          </a:p>
        </p:txBody>
      </p:sp>
      <p:sp>
        <p:nvSpPr>
          <p:cNvPr id="11"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6</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6564"/>
                                        </p:tgtEl>
                                        <p:attrNameLst>
                                          <p:attrName>style.visibility</p:attrName>
                                        </p:attrNameLst>
                                      </p:cBhvr>
                                      <p:to>
                                        <p:strVal val="visible"/>
                                      </p:to>
                                    </p:set>
                                    <p:animEffect transition="in" filter="wipe(left)">
                                      <p:cBhvr>
                                        <p:cTn id="7" dur="500"/>
                                        <p:tgtEl>
                                          <p:spTgt spid="6656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6563"/>
                                        </p:tgtEl>
                                        <p:attrNameLst>
                                          <p:attrName>style.visibility</p:attrName>
                                        </p:attrNameLst>
                                      </p:cBhvr>
                                      <p:to>
                                        <p:strVal val="visible"/>
                                      </p:to>
                                    </p:set>
                                    <p:animEffect transition="in" filter="wipe(up)">
                                      <p:cBhvr>
                                        <p:cTn id="12" dur="500"/>
                                        <p:tgtEl>
                                          <p:spTgt spid="665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6562"/>
                                        </p:tgtEl>
                                        <p:attrNameLst>
                                          <p:attrName>style.visibility</p:attrName>
                                        </p:attrNameLst>
                                      </p:cBhvr>
                                      <p:to>
                                        <p:strVal val="visible"/>
                                      </p:to>
                                    </p:set>
                                    <p:animEffect transition="in" filter="wipe(up)">
                                      <p:cBhvr>
                                        <p:cTn id="17" dur="500"/>
                                        <p:tgtEl>
                                          <p:spTgt spid="66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animBg="1"/>
      <p:bldP spid="66563" grpId="0" animBg="1"/>
      <p:bldP spid="6656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04801" y="1907334"/>
            <a:ext cx="8534400" cy="1597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7587" name="Rectangle 10"/>
          <p:cNvSpPr>
            <a:spLocks noChangeArrowheads="1"/>
          </p:cNvSpPr>
          <p:nvPr/>
        </p:nvSpPr>
        <p:spPr bwMode="auto">
          <a:xfrm>
            <a:off x="228600" y="1295400"/>
            <a:ext cx="8181975"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000" b="0" dirty="0">
                <a:solidFill>
                  <a:schemeClr val="tx1"/>
                </a:solidFill>
                <a:latin typeface="Liberation Sans" panose="020B0604020202020204" pitchFamily="34" charset="0"/>
              </a:rPr>
              <a:t>Salary estimates for jobs in public and corporate accounting</a:t>
            </a:r>
          </a:p>
        </p:txBody>
      </p:sp>
      <p:sp>
        <p:nvSpPr>
          <p:cNvPr id="67588" name="Rectangle 11"/>
          <p:cNvSpPr>
            <a:spLocks noChangeArrowheads="1"/>
          </p:cNvSpPr>
          <p:nvPr/>
        </p:nvSpPr>
        <p:spPr bwMode="auto">
          <a:xfrm>
            <a:off x="7467600" y="1630363"/>
            <a:ext cx="1371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0"/>
              </a:spcBef>
              <a:buClrTx/>
              <a:buSzTx/>
              <a:buFontTx/>
              <a:buNone/>
            </a:pPr>
            <a:r>
              <a:rPr lang="en-US" altLang="en-US" sz="1200" dirty="0">
                <a:solidFill>
                  <a:schemeClr val="tx1"/>
                </a:solidFill>
                <a:latin typeface="Liberation Sans" panose="020B0604020202020204" pitchFamily="34" charset="0"/>
              </a:rPr>
              <a:t>Illustration 1A-1</a:t>
            </a:r>
          </a:p>
        </p:txBody>
      </p:sp>
      <p:sp>
        <p:nvSpPr>
          <p:cNvPr id="67589" name="Rectangle 12"/>
          <p:cNvSpPr>
            <a:spLocks noChangeArrowheads="1"/>
          </p:cNvSpPr>
          <p:nvPr/>
        </p:nvSpPr>
        <p:spPr bwMode="auto">
          <a:xfrm>
            <a:off x="228600" y="3851702"/>
            <a:ext cx="74676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sz="2000" dirty="0">
                <a:latin typeface="Liberation Sans" panose="020B0604020202020204" pitchFamily="34" charset="0"/>
              </a:rPr>
              <a:t>Upper-level management salaries in corporate accounting</a:t>
            </a:r>
          </a:p>
        </p:txBody>
      </p:sp>
      <p:sp>
        <p:nvSpPr>
          <p:cNvPr id="67590" name="Rectangle 13"/>
          <p:cNvSpPr>
            <a:spLocks noChangeArrowheads="1"/>
          </p:cNvSpPr>
          <p:nvPr/>
        </p:nvSpPr>
        <p:spPr bwMode="auto">
          <a:xfrm>
            <a:off x="7467600" y="4191000"/>
            <a:ext cx="1371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0"/>
              </a:spcBef>
              <a:buClrTx/>
              <a:buSzTx/>
              <a:buFontTx/>
              <a:buNone/>
            </a:pPr>
            <a:r>
              <a:rPr lang="en-US" altLang="en-US" sz="1200" dirty="0">
                <a:solidFill>
                  <a:schemeClr val="tx1"/>
                </a:solidFill>
                <a:latin typeface="Liberation Sans" panose="020B0604020202020204" pitchFamily="34" charset="0"/>
              </a:rPr>
              <a:t>Illustration 1A-2</a:t>
            </a:r>
          </a:p>
        </p:txBody>
      </p:sp>
      <p:sp>
        <p:nvSpPr>
          <p:cNvPr id="67591"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6 </a:t>
            </a:r>
            <a:endParaRPr lang="en-US" altLang="en-US" sz="1600" i="1" dirty="0">
              <a:latin typeface="Liberation Sans" panose="020B0604020202020204" pitchFamily="34" charset="0"/>
            </a:endParaRPr>
          </a:p>
        </p:txBody>
      </p:sp>
      <p:sp>
        <p:nvSpPr>
          <p:cNvPr id="11"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2"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chemeClr val="tx2">
                    <a:lumMod val="75000"/>
                  </a:schemeClr>
                </a:solidFill>
                <a:latin typeface="Liberation Sans" panose="020B0604020202020204" pitchFamily="34" charset="0"/>
              </a:rPr>
              <a:t>“Show Me the Money”</a:t>
            </a:r>
            <a:endParaRPr lang="en-US" altLang="en-US" sz="3200" b="1" dirty="0">
              <a:solidFill>
                <a:schemeClr val="tx2">
                  <a:lumMod val="75000"/>
                </a:schemeClr>
              </a:solidFill>
              <a:latin typeface="Liberation Sans" panose="020B0604020202020204" pitchFamily="34" charset="0"/>
            </a:endParaRPr>
          </a:p>
        </p:txBody>
      </p:sp>
      <p:pic>
        <p:nvPicPr>
          <p:cNvPr id="10243" name="Picture 3"/>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04800" y="4495800"/>
            <a:ext cx="8534401" cy="1620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ChangeArrowheads="1"/>
          </p:cNvSpPr>
          <p:nvPr/>
        </p:nvSpPr>
        <p:spPr bwMode="auto">
          <a:xfrm>
            <a:off x="533400" y="2514600"/>
            <a:ext cx="25908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a:solidFill>
                  <a:srgbClr val="800000"/>
                </a:solidFill>
                <a:latin typeface="Liberation Sans" panose="020B0604020202020204" pitchFamily="34" charset="0"/>
              </a:rPr>
              <a:t>Key Points</a:t>
            </a:r>
          </a:p>
        </p:txBody>
      </p:sp>
      <p:sp>
        <p:nvSpPr>
          <p:cNvPr id="68612" name="Rectangle 3"/>
          <p:cNvSpPr>
            <a:spLocks noChangeArrowheads="1"/>
          </p:cNvSpPr>
          <p:nvPr/>
        </p:nvSpPr>
        <p:spPr bwMode="auto">
          <a:xfrm>
            <a:off x="533400" y="3048000"/>
            <a:ext cx="7924800" cy="3219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indent="0">
              <a:lnSpc>
                <a:spcPct val="114000"/>
              </a:lnSpc>
              <a:buNone/>
            </a:pPr>
            <a:r>
              <a:rPr lang="en-US" sz="1900" b="0" dirty="0">
                <a:solidFill>
                  <a:schemeClr val="tx1"/>
                </a:solidFill>
                <a:latin typeface="Liberation Sans" panose="020B0604020202020204" pitchFamily="34" charset="0"/>
              </a:rPr>
              <a:t>Following are the key similarities and differences between GAAP and IFRS as related to </a:t>
            </a:r>
            <a:r>
              <a:rPr lang="en-US" sz="1900" b="0" dirty="0" smtClean="0">
                <a:solidFill>
                  <a:schemeClr val="tx1"/>
                </a:solidFill>
                <a:latin typeface="Liberation Sans" panose="020B0604020202020204" pitchFamily="34" charset="0"/>
              </a:rPr>
              <a:t>accounting fundamentals</a:t>
            </a:r>
            <a:r>
              <a:rPr lang="en-US" sz="1900" b="0" dirty="0">
                <a:solidFill>
                  <a:schemeClr val="tx1"/>
                </a:solidFill>
                <a:latin typeface="Liberation Sans" panose="020B0604020202020204" pitchFamily="34" charset="0"/>
              </a:rPr>
              <a:t>.</a:t>
            </a:r>
            <a:endParaRPr lang="en-US" altLang="en-US" sz="1900" b="0" dirty="0">
              <a:solidFill>
                <a:schemeClr val="tx1"/>
              </a:solidFill>
              <a:latin typeface="Liberation Sans" panose="020B0604020202020204" pitchFamily="34" charset="0"/>
            </a:endParaRPr>
          </a:p>
          <a:p>
            <a:pPr marL="0" lvl="1" indent="0">
              <a:lnSpc>
                <a:spcPct val="114000"/>
              </a:lnSpc>
              <a:spcBef>
                <a:spcPct val="50000"/>
              </a:spcBef>
              <a:buClr>
                <a:srgbClr val="800000"/>
              </a:buClr>
              <a:buSzPct val="80000"/>
              <a:buNone/>
            </a:pPr>
            <a:r>
              <a:rPr lang="en-US" altLang="en-US" sz="2100" dirty="0" smtClean="0">
                <a:solidFill>
                  <a:schemeClr val="tx1"/>
                </a:solidFill>
                <a:latin typeface="Liberation Sans" panose="020B0604020202020204" pitchFamily="34" charset="0"/>
              </a:rPr>
              <a:t>Similarities</a:t>
            </a:r>
          </a:p>
          <a:p>
            <a:pPr lvl="1">
              <a:lnSpc>
                <a:spcPct val="114000"/>
              </a:lnSpc>
              <a:spcBef>
                <a:spcPct val="50000"/>
              </a:spcBef>
              <a:buClr>
                <a:srgbClr val="800000"/>
              </a:buClr>
              <a:buSzPct val="80000"/>
              <a:buFont typeface="Wingdings" pitchFamily="2" charset="2"/>
              <a:buChar char="u"/>
            </a:pPr>
            <a:r>
              <a:rPr lang="en-US" sz="1900" b="0" dirty="0" smtClean="0">
                <a:solidFill>
                  <a:schemeClr val="tx1"/>
                </a:solidFill>
                <a:latin typeface="Liberation Sans" panose="020B0604020202020204" pitchFamily="34" charset="0"/>
              </a:rPr>
              <a:t>The </a:t>
            </a:r>
            <a:r>
              <a:rPr lang="en-US" sz="1900" b="0" dirty="0">
                <a:solidFill>
                  <a:schemeClr val="tx1"/>
                </a:solidFill>
                <a:latin typeface="Liberation Sans" panose="020B0604020202020204" pitchFamily="34" charset="0"/>
              </a:rPr>
              <a:t>basic techniques for recording business transactions are the same for U.S. and </a:t>
            </a:r>
            <a:r>
              <a:rPr lang="en-US" sz="1900" b="0" dirty="0" smtClean="0">
                <a:solidFill>
                  <a:schemeClr val="tx1"/>
                </a:solidFill>
                <a:latin typeface="Liberation Sans" panose="020B0604020202020204" pitchFamily="34" charset="0"/>
              </a:rPr>
              <a:t>international companies.</a:t>
            </a:r>
          </a:p>
          <a:p>
            <a:pPr lvl="1">
              <a:lnSpc>
                <a:spcPct val="114000"/>
              </a:lnSpc>
              <a:spcBef>
                <a:spcPct val="50000"/>
              </a:spcBef>
              <a:buClr>
                <a:srgbClr val="800000"/>
              </a:buClr>
              <a:buSzPct val="80000"/>
              <a:buFont typeface="Wingdings" pitchFamily="2" charset="2"/>
              <a:buChar char="u"/>
            </a:pPr>
            <a:r>
              <a:rPr lang="en-US" sz="1900" b="0" dirty="0" smtClean="0">
                <a:solidFill>
                  <a:schemeClr val="tx1"/>
                </a:solidFill>
                <a:latin typeface="Liberation Sans" panose="020B0604020202020204" pitchFamily="34" charset="0"/>
              </a:rPr>
              <a:t>Both </a:t>
            </a:r>
            <a:r>
              <a:rPr lang="en-US" sz="1900" b="0" dirty="0">
                <a:solidFill>
                  <a:schemeClr val="tx1"/>
                </a:solidFill>
                <a:latin typeface="Liberation Sans" panose="020B0604020202020204" pitchFamily="34" charset="0"/>
              </a:rPr>
              <a:t>international and U.S. accounting standards emphasize transparency in </a:t>
            </a:r>
            <a:r>
              <a:rPr lang="en-US" sz="1900" b="0" dirty="0" smtClean="0">
                <a:solidFill>
                  <a:schemeClr val="tx1"/>
                </a:solidFill>
                <a:latin typeface="Liberation Sans" panose="020B0604020202020204" pitchFamily="34" charset="0"/>
              </a:rPr>
              <a:t>financial reporting. Both </a:t>
            </a:r>
            <a:r>
              <a:rPr lang="en-US" sz="1900" b="0" dirty="0">
                <a:solidFill>
                  <a:schemeClr val="tx1"/>
                </a:solidFill>
                <a:latin typeface="Liberation Sans" panose="020B0604020202020204" pitchFamily="34" charset="0"/>
              </a:rPr>
              <a:t>sets of standards are primarily driven by meeting the needs of investors and creditors</a:t>
            </a:r>
            <a:r>
              <a:rPr lang="en-US" sz="1900" b="0" dirty="0" smtClean="0">
                <a:solidFill>
                  <a:schemeClr val="tx1"/>
                </a:solidFill>
                <a:latin typeface="Liberation Sans" panose="020B0604020202020204" pitchFamily="34" charset="0"/>
              </a:rPr>
              <a:t>.</a:t>
            </a:r>
          </a:p>
        </p:txBody>
      </p:sp>
      <p:sp>
        <p:nvSpPr>
          <p:cNvPr id="68615"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 </a:t>
            </a:r>
            <a:endParaRPr lang="en-US" altLang="en-US" sz="1600" i="1" dirty="0">
              <a:latin typeface="Liberation Sans" panose="020B0604020202020204" pitchFamily="34" charset="0"/>
            </a:endParaRPr>
          </a:p>
        </p:txBody>
      </p:sp>
      <p:sp>
        <p:nvSpPr>
          <p:cNvPr id="8" name="Rectangle 7"/>
          <p:cNvSpPr>
            <a:spLocks noChangeArrowheads="1"/>
          </p:cNvSpPr>
          <p:nvPr/>
        </p:nvSpPr>
        <p:spPr bwMode="auto">
          <a:xfrm>
            <a:off x="0" y="1564957"/>
            <a:ext cx="2540000" cy="677228"/>
          </a:xfrm>
          <a:prstGeom prst="rect">
            <a:avLst/>
          </a:prstGeom>
          <a:solidFill>
            <a:schemeClr val="bg1">
              <a:lumMod val="85000"/>
            </a:schemeClr>
          </a:solidFill>
          <a:ln>
            <a:noFill/>
          </a:ln>
          <a:effectLst/>
        </p:spPr>
        <p:txBody>
          <a:bodyPr wrap="none" lIns="86493" tIns="43247" rIns="86493" bIns="43247" anchor="ctr"/>
          <a:lstStyle/>
          <a:p>
            <a:pPr marL="231775" algn="l"/>
            <a:r>
              <a:rPr lang="en-US" altLang="en-US" sz="1700" b="1" dirty="0">
                <a:latin typeface="Liberation Sans" panose="020B0604020202020204" pitchFamily="34" charset="0"/>
              </a:rPr>
              <a:t>LEARNING</a:t>
            </a:r>
          </a:p>
          <a:p>
            <a:pPr marL="231775" algn="l"/>
            <a:r>
              <a:rPr lang="en-US" altLang="en-US" sz="1700" b="1" dirty="0">
                <a:latin typeface="Liberation Sans" panose="020B0604020202020204" pitchFamily="34" charset="0"/>
              </a:rPr>
              <a:t>OBJECTIVE</a:t>
            </a:r>
          </a:p>
        </p:txBody>
      </p:sp>
      <p:sp>
        <p:nvSpPr>
          <p:cNvPr id="9" name="Rectangle 5"/>
          <p:cNvSpPr>
            <a:spLocks noChangeArrowheads="1"/>
          </p:cNvSpPr>
          <p:nvPr/>
        </p:nvSpPr>
        <p:spPr bwMode="auto">
          <a:xfrm>
            <a:off x="2540000" y="1433512"/>
            <a:ext cx="6604000" cy="928688"/>
          </a:xfrm>
          <a:prstGeom prst="rect">
            <a:avLst/>
          </a:prstGeom>
          <a:solidFill>
            <a:srgbClr val="0027A4"/>
          </a:solidFill>
          <a:ln>
            <a:noFill/>
          </a:ln>
          <a:effectLst/>
        </p:spPr>
        <p:txBody>
          <a:bodyPr wrap="square" lIns="86493" tIns="34597" rIns="86493" bIns="43247" anchor="ctr"/>
          <a:lstStyle/>
          <a:p>
            <a:pPr marL="111120" algn="l">
              <a:lnSpc>
                <a:spcPct val="110000"/>
              </a:lnSpc>
            </a:pPr>
            <a:r>
              <a:rPr lang="en-US" sz="2000" b="1" dirty="0" smtClean="0">
                <a:solidFill>
                  <a:schemeClr val="bg1"/>
                </a:solidFill>
                <a:latin typeface="Liberation Sans" panose="020B0604020202020204" pitchFamily="34" charset="0"/>
              </a:rPr>
              <a:t>Describe </a:t>
            </a:r>
            <a:r>
              <a:rPr lang="en-US" sz="2000" b="1" dirty="0">
                <a:solidFill>
                  <a:schemeClr val="bg1"/>
                </a:solidFill>
                <a:latin typeface="Liberation Sans" panose="020B0604020202020204" pitchFamily="34" charset="0"/>
              </a:rPr>
              <a:t>the impact of international accounting standards on U.S</a:t>
            </a:r>
            <a:r>
              <a:rPr lang="en-US" sz="2000" b="1" dirty="0" smtClean="0">
                <a:solidFill>
                  <a:schemeClr val="bg1"/>
                </a:solidFill>
                <a:latin typeface="Liberation Sans" panose="020B0604020202020204" pitchFamily="34" charset="0"/>
              </a:rPr>
              <a:t>. financial </a:t>
            </a:r>
            <a:r>
              <a:rPr lang="en-US" sz="2000" b="1" dirty="0">
                <a:solidFill>
                  <a:schemeClr val="bg1"/>
                </a:solidFill>
                <a:latin typeface="Liberation Sans" panose="020B0604020202020204" pitchFamily="34" charset="0"/>
              </a:rPr>
              <a:t>reporting.</a:t>
            </a:r>
          </a:p>
        </p:txBody>
      </p:sp>
      <p:sp>
        <p:nvSpPr>
          <p:cNvPr id="10" name="Oval 9"/>
          <p:cNvSpPr/>
          <p:nvPr/>
        </p:nvSpPr>
        <p:spPr bwMode="auto">
          <a:xfrm>
            <a:off x="1828800" y="1644967"/>
            <a:ext cx="522514" cy="514350"/>
          </a:xfrm>
          <a:prstGeom prst="ellipse">
            <a:avLst/>
          </a:prstGeom>
          <a:solidFill>
            <a:srgbClr val="FF9900"/>
          </a:solidFill>
          <a:ln w="12700" cap="flat" cmpd="sng" algn="ctr">
            <a:noFill/>
            <a:prstDash val="solid"/>
            <a:round/>
            <a:headEnd type="none" w="med" len="med"/>
            <a:tailEnd type="none" w="med" len="med"/>
          </a:ln>
          <a:effectLst/>
        </p:spPr>
        <p:txBody>
          <a:bodyPr rot="0" spcFirstLastPara="0" vertOverflow="overflow" horzOverflow="overflow" vert="horz" wrap="square" lIns="86493" tIns="0" rIns="86493" bIns="43247" numCol="1" spcCol="0" rtlCol="0" fromWordArt="0" anchor="ctr" anchorCtr="0" forceAA="0" compatLnSpc="1">
            <a:prstTxWarp prst="textNoShape">
              <a:avLst/>
            </a:prstTxWarp>
            <a:noAutofit/>
          </a:bodyPr>
          <a:lstStyle/>
          <a:p>
            <a:pPr algn="ctr"/>
            <a:r>
              <a:rPr lang="en-US" sz="2500" b="1" dirty="0" smtClean="0">
                <a:solidFill>
                  <a:schemeClr val="bg1"/>
                </a:solidFill>
                <a:effectLst>
                  <a:outerShdw blurRad="38100" dist="38100" dir="2700000" algn="tl">
                    <a:srgbClr val="000000">
                      <a:alpha val="43137"/>
                    </a:srgbClr>
                  </a:outerShdw>
                </a:effectLst>
                <a:latin typeface="Liberation Sans" panose="020B0604020202020204" pitchFamily="34" charset="0"/>
              </a:rPr>
              <a:t>7</a:t>
            </a:r>
            <a:endParaRPr lang="en-US" sz="2500" b="1" dirty="0">
              <a:solidFill>
                <a:schemeClr val="bg1"/>
              </a:solidFill>
              <a:effectLst>
                <a:outerShdw blurRad="38100" dist="38100" dir="2700000" algn="tl">
                  <a:srgbClr val="000000">
                    <a:alpha val="43137"/>
                  </a:srgbClr>
                </a:outerShdw>
              </a:effectLst>
              <a:latin typeface="Liberation Sans" panose="020B0604020202020204" pitchFamily="34"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354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533400" y="1447800"/>
            <a:ext cx="25908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p>
            <a:pPr algn="l"/>
            <a:r>
              <a:rPr lang="en-US" altLang="en-US" b="1" dirty="0">
                <a:solidFill>
                  <a:srgbClr val="800000"/>
                </a:solidFill>
                <a:latin typeface="Liberation Sans" panose="020B0604020202020204" pitchFamily="34" charset="0"/>
              </a:rPr>
              <a:t>Key Points</a:t>
            </a:r>
          </a:p>
        </p:txBody>
      </p:sp>
      <p:sp>
        <p:nvSpPr>
          <p:cNvPr id="69635" name="Rectangle 3"/>
          <p:cNvSpPr>
            <a:spLocks noChangeArrowheads="1"/>
          </p:cNvSpPr>
          <p:nvPr/>
        </p:nvSpPr>
        <p:spPr bwMode="auto">
          <a:xfrm>
            <a:off x="533400" y="1981200"/>
            <a:ext cx="7924800" cy="4323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lvl="1" indent="0">
              <a:lnSpc>
                <a:spcPct val="115000"/>
              </a:lnSpc>
              <a:spcBef>
                <a:spcPct val="50000"/>
              </a:spcBef>
              <a:buClr>
                <a:srgbClr val="800000"/>
              </a:buClr>
              <a:buSzPct val="80000"/>
              <a:buNone/>
            </a:pPr>
            <a:r>
              <a:rPr lang="en-US" altLang="en-US" sz="2100" dirty="0">
                <a:solidFill>
                  <a:schemeClr val="tx1"/>
                </a:solidFill>
                <a:latin typeface="Liberation Sans" panose="020B0604020202020204" pitchFamily="34" charset="0"/>
              </a:rPr>
              <a:t>Similarities</a:t>
            </a:r>
            <a:endParaRPr lang="en-US" sz="2100" dirty="0">
              <a:solidFill>
                <a:schemeClr val="tx1"/>
              </a:solidFill>
              <a:latin typeface="Liberation Sans" panose="020B0604020202020204" pitchFamily="34" charset="0"/>
            </a:endParaRPr>
          </a:p>
          <a:p>
            <a:pPr marL="682625" lvl="1" indent="-450850">
              <a:lnSpc>
                <a:spcPct val="115000"/>
              </a:lnSpc>
              <a:spcBef>
                <a:spcPct val="50000"/>
              </a:spcBef>
              <a:buClr>
                <a:srgbClr val="800000"/>
              </a:buClr>
              <a:buSzPct val="80000"/>
              <a:buFont typeface="Wingdings" panose="05000000000000000000" pitchFamily="2" charset="2"/>
              <a:buChar char="u"/>
            </a:pPr>
            <a:r>
              <a:rPr lang="en-US" sz="1900" b="0" dirty="0">
                <a:solidFill>
                  <a:schemeClr val="tx1"/>
                </a:solidFill>
                <a:latin typeface="Liberation Sans" panose="020B0604020202020204" pitchFamily="34" charset="0"/>
              </a:rPr>
              <a:t>The three most common forms of business organizations, proprietorships, partnerships, and corporations, are also found in countries that use international accounting standards</a:t>
            </a:r>
            <a:r>
              <a:rPr lang="en-US" sz="1900" b="0" dirty="0" smtClean="0">
                <a:solidFill>
                  <a:schemeClr val="tx1"/>
                </a:solidFill>
                <a:latin typeface="Liberation Sans" panose="020B0604020202020204" pitchFamily="34" charset="0"/>
              </a:rPr>
              <a:t>.</a:t>
            </a:r>
            <a:endParaRPr lang="en-US" altLang="en-US" sz="2200" dirty="0" smtClean="0">
              <a:solidFill>
                <a:schemeClr val="tx1"/>
              </a:solidFill>
              <a:latin typeface="Liberation Sans" panose="020B0604020202020204" pitchFamily="34" charset="0"/>
            </a:endParaRPr>
          </a:p>
          <a:p>
            <a:pPr marL="0" lvl="1" indent="0">
              <a:lnSpc>
                <a:spcPct val="115000"/>
              </a:lnSpc>
              <a:spcBef>
                <a:spcPct val="50000"/>
              </a:spcBef>
              <a:buClr>
                <a:srgbClr val="800000"/>
              </a:buClr>
              <a:buSzPct val="80000"/>
              <a:buNone/>
            </a:pPr>
            <a:r>
              <a:rPr lang="en-US" altLang="en-US" sz="2100" dirty="0">
                <a:solidFill>
                  <a:schemeClr val="tx1"/>
                </a:solidFill>
                <a:latin typeface="Liberation Sans" panose="020B0604020202020204" pitchFamily="34" charset="0"/>
              </a:rPr>
              <a:t>Differences</a:t>
            </a:r>
          </a:p>
          <a:p>
            <a:pPr lvl="1">
              <a:lnSpc>
                <a:spcPct val="115000"/>
              </a:lnSpc>
              <a:spcBef>
                <a:spcPct val="50000"/>
              </a:spcBef>
              <a:buClr>
                <a:srgbClr val="800000"/>
              </a:buClr>
              <a:buSzPct val="80000"/>
              <a:buFont typeface="Wingdings" pitchFamily="2" charset="2"/>
              <a:buChar char="u"/>
            </a:pPr>
            <a:r>
              <a:rPr lang="en-US" sz="1900" b="0" dirty="0">
                <a:solidFill>
                  <a:schemeClr val="tx1"/>
                </a:solidFill>
                <a:latin typeface="Liberation Sans" panose="020B0604020202020204" pitchFamily="34" charset="0"/>
              </a:rPr>
              <a:t>International standards are referred to as International Financial Reporting Standards (IFRS), developed by the International Accounting Standards Board. Accounting standards in the United States are referred to as generally accepted accounting principles (GAAP) and are developed by the Financial Accounting Standards Board.</a:t>
            </a:r>
          </a:p>
        </p:txBody>
      </p:sp>
      <p:sp>
        <p:nvSpPr>
          <p:cNvPr id="6"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 </a:t>
            </a:r>
            <a:endParaRPr lang="en-US" altLang="en-US" sz="1600" i="1" dirty="0">
              <a:latin typeface="Liberation Sans" panose="020B0604020202020204" pitchFamily="34"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354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533400" y="1447800"/>
            <a:ext cx="25908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p>
            <a:pPr algn="l"/>
            <a:r>
              <a:rPr lang="en-US" altLang="en-US" b="1" dirty="0">
                <a:solidFill>
                  <a:srgbClr val="800000"/>
                </a:solidFill>
                <a:latin typeface="Liberation Sans" panose="020B0604020202020204" pitchFamily="34" charset="0"/>
              </a:rPr>
              <a:t>Key Points</a:t>
            </a:r>
          </a:p>
        </p:txBody>
      </p:sp>
      <p:sp>
        <p:nvSpPr>
          <p:cNvPr id="69635" name="Rectangle 3"/>
          <p:cNvSpPr>
            <a:spLocks noChangeArrowheads="1"/>
          </p:cNvSpPr>
          <p:nvPr/>
        </p:nvSpPr>
        <p:spPr bwMode="auto">
          <a:xfrm>
            <a:off x="533400" y="1981200"/>
            <a:ext cx="7924800" cy="3446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lvl="1" indent="0">
              <a:lnSpc>
                <a:spcPct val="115000"/>
              </a:lnSpc>
              <a:spcBef>
                <a:spcPct val="50000"/>
              </a:spcBef>
              <a:buClr>
                <a:srgbClr val="800000"/>
              </a:buClr>
              <a:buSzPct val="80000"/>
              <a:buNone/>
            </a:pPr>
            <a:r>
              <a:rPr lang="en-US" altLang="en-US" sz="2100" dirty="0">
                <a:solidFill>
                  <a:schemeClr val="tx1"/>
                </a:solidFill>
                <a:latin typeface="Liberation Sans" panose="020B0604020202020204" pitchFamily="34" charset="0"/>
              </a:rPr>
              <a:t>Differences</a:t>
            </a:r>
          </a:p>
          <a:p>
            <a:pPr lvl="1">
              <a:lnSpc>
                <a:spcPct val="115000"/>
              </a:lnSpc>
              <a:spcBef>
                <a:spcPct val="50000"/>
              </a:spcBef>
              <a:buClr>
                <a:srgbClr val="800000"/>
              </a:buClr>
              <a:buSzPct val="80000"/>
              <a:buFont typeface="Wingdings" pitchFamily="2" charset="2"/>
              <a:buChar char="u"/>
            </a:pPr>
            <a:r>
              <a:rPr lang="en-US" sz="1900" b="0" dirty="0">
                <a:solidFill>
                  <a:schemeClr val="tx1"/>
                </a:solidFill>
                <a:latin typeface="Liberation Sans" panose="020B0604020202020204" pitchFamily="34" charset="0"/>
              </a:rPr>
              <a:t>IFRS tends to be simpler in its accounting and disclosure requirements; some people say it is more “principles-based.” GAAP is more detailed; some people say it is more “rules-based.”</a:t>
            </a:r>
          </a:p>
          <a:p>
            <a:pPr lvl="1">
              <a:lnSpc>
                <a:spcPct val="115000"/>
              </a:lnSpc>
              <a:spcBef>
                <a:spcPct val="50000"/>
              </a:spcBef>
              <a:buClr>
                <a:srgbClr val="800000"/>
              </a:buClr>
              <a:buSzPct val="80000"/>
              <a:buFont typeface="Wingdings" pitchFamily="2" charset="2"/>
              <a:buChar char="u"/>
            </a:pPr>
            <a:r>
              <a:rPr lang="en-US" sz="1900" b="0" dirty="0">
                <a:solidFill>
                  <a:schemeClr val="tx1"/>
                </a:solidFill>
                <a:latin typeface="Liberation Sans" panose="020B0604020202020204" pitchFamily="34" charset="0"/>
              </a:rPr>
              <a:t>The internal control standards applicable to Sarbanes-Oxley (SOX) apply only to large public companies listed on U.S. exchanges. There is continuing debate as to whether non-U.S. companies should have to comply with this extra layer of regulation.</a:t>
            </a:r>
          </a:p>
        </p:txBody>
      </p:sp>
      <p:sp>
        <p:nvSpPr>
          <p:cNvPr id="8"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 </a:t>
            </a:r>
            <a:endParaRPr lang="en-US" altLang="en-US" sz="1600" i="1" dirty="0">
              <a:latin typeface="Liberation Sans" panose="020B0604020202020204" pitchFamily="34" charset="0"/>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354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4720762"/>
      </p:ext>
    </p:extLst>
  </p:cSld>
  <p:clrMapOvr>
    <a:masterClrMapping/>
  </p:clrMapOvr>
  <p:transition>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533400" y="1447800"/>
            <a:ext cx="38100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p>
            <a:pPr algn="l"/>
            <a:r>
              <a:rPr lang="en-US" altLang="en-US" b="1" dirty="0">
                <a:solidFill>
                  <a:srgbClr val="800000"/>
                </a:solidFill>
                <a:latin typeface="Liberation Sans" panose="020B0604020202020204" pitchFamily="34" charset="0"/>
              </a:rPr>
              <a:t>Looking to the Future</a:t>
            </a:r>
          </a:p>
        </p:txBody>
      </p:sp>
      <p:sp>
        <p:nvSpPr>
          <p:cNvPr id="7" name="Rectangle 3"/>
          <p:cNvSpPr>
            <a:spLocks noChangeArrowheads="1"/>
          </p:cNvSpPr>
          <p:nvPr/>
        </p:nvSpPr>
        <p:spPr bwMode="auto">
          <a:xfrm>
            <a:off x="533400" y="1981200"/>
            <a:ext cx="7924800" cy="107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15000"/>
              </a:lnSpc>
              <a:spcBef>
                <a:spcPct val="50000"/>
              </a:spcBef>
              <a:buClr>
                <a:srgbClr val="800000"/>
              </a:buClr>
              <a:buSzPct val="80000"/>
              <a:buFont typeface="Wingdings" pitchFamily="2" charset="2"/>
              <a:buNone/>
            </a:pPr>
            <a:r>
              <a:rPr lang="en-US" sz="1900" b="0" dirty="0" smtClean="0">
                <a:solidFill>
                  <a:schemeClr val="tx1"/>
                </a:solidFill>
                <a:latin typeface="Liberation Sans" panose="020B0604020202020204" pitchFamily="34" charset="0"/>
              </a:rPr>
              <a:t>Both </a:t>
            </a:r>
            <a:r>
              <a:rPr lang="en-US" sz="1900" b="0" dirty="0">
                <a:solidFill>
                  <a:schemeClr val="tx1"/>
                </a:solidFill>
                <a:latin typeface="Liberation Sans" panose="020B0604020202020204" pitchFamily="34" charset="0"/>
              </a:rPr>
              <a:t>the IASB and the FASB are hard at work developing standards that will lead to the </a:t>
            </a:r>
            <a:r>
              <a:rPr lang="en-US" sz="1900" b="0" dirty="0" smtClean="0">
                <a:solidFill>
                  <a:schemeClr val="tx1"/>
                </a:solidFill>
                <a:latin typeface="Liberation Sans" panose="020B0604020202020204" pitchFamily="34" charset="0"/>
              </a:rPr>
              <a:t>elimination of </a:t>
            </a:r>
            <a:r>
              <a:rPr lang="en-US" sz="1900" b="0" dirty="0">
                <a:solidFill>
                  <a:schemeClr val="tx1"/>
                </a:solidFill>
                <a:latin typeface="Liberation Sans" panose="020B0604020202020204" pitchFamily="34" charset="0"/>
              </a:rPr>
              <a:t>major differences in the way certain transactions are accounted for and reported.</a:t>
            </a:r>
            <a:endParaRPr lang="en-US" altLang="en-US" sz="1900" b="0" dirty="0">
              <a:solidFill>
                <a:schemeClr val="tx1"/>
              </a:solidFill>
              <a:latin typeface="Liberation Sans" panose="020B0604020202020204" pitchFamily="34" charset="0"/>
            </a:endParaRPr>
          </a:p>
        </p:txBody>
      </p:sp>
      <p:sp>
        <p:nvSpPr>
          <p:cNvPr id="8"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 </a:t>
            </a:r>
            <a:endParaRPr lang="en-US" altLang="en-US" sz="1600" i="1" dirty="0">
              <a:latin typeface="Liberation Sans" panose="020B0604020202020204" pitchFamily="34" charset="0"/>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354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8036715"/>
      </p:ext>
    </p:extLst>
  </p:cSld>
  <p:clrMapOvr>
    <a:masterClrMapping/>
  </p:clrMapOvr>
  <p:transition>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533400" y="1981200"/>
            <a:ext cx="7924800" cy="3016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ct val="50000"/>
              </a:spcBef>
              <a:buClr>
                <a:srgbClr val="800000"/>
              </a:buClr>
              <a:buSzPct val="80000"/>
              <a:buFont typeface="Wingdings" pitchFamily="2" charset="2"/>
              <a:buNone/>
            </a:pPr>
            <a:r>
              <a:rPr lang="en-US" altLang="en-US" sz="2000" b="0" dirty="0">
                <a:solidFill>
                  <a:schemeClr val="tx1"/>
                </a:solidFill>
                <a:latin typeface="Liberation Sans" panose="020B0604020202020204" pitchFamily="34" charset="0"/>
              </a:rPr>
              <a:t>Which of the following is </a:t>
            </a:r>
            <a:r>
              <a:rPr lang="en-US" altLang="en-US" sz="2000" dirty="0">
                <a:solidFill>
                  <a:schemeClr val="tx1"/>
                </a:solidFill>
                <a:latin typeface="Liberation Sans" panose="020B0604020202020204" pitchFamily="34" charset="0"/>
              </a:rPr>
              <a:t>not </a:t>
            </a:r>
            <a:r>
              <a:rPr lang="en-US" altLang="en-US" sz="2000" b="0" dirty="0">
                <a:solidFill>
                  <a:schemeClr val="tx1"/>
                </a:solidFill>
                <a:latin typeface="Liberation Sans" panose="020B0604020202020204" pitchFamily="34" charset="0"/>
              </a:rPr>
              <a:t>a reason why a single set of high-quality international accounting standards would be beneficial?</a:t>
            </a:r>
          </a:p>
          <a:p>
            <a:pPr lvl="1">
              <a:lnSpc>
                <a:spcPct val="125000"/>
              </a:lnSpc>
              <a:spcBef>
                <a:spcPct val="50000"/>
              </a:spcBef>
              <a:buClr>
                <a:schemeClr val="tx1"/>
              </a:buClr>
              <a:buSzTx/>
              <a:buFont typeface="Wingdings" pitchFamily="2" charset="2"/>
              <a:buAutoNum type="alphaLcParenR"/>
            </a:pPr>
            <a:r>
              <a:rPr lang="en-US" altLang="en-US" sz="2000" b="0" dirty="0">
                <a:solidFill>
                  <a:schemeClr val="tx1"/>
                </a:solidFill>
                <a:latin typeface="Liberation Sans" panose="020B0604020202020204" pitchFamily="34" charset="0"/>
              </a:rPr>
              <a:t>Mergers and acquisition activity.</a:t>
            </a:r>
          </a:p>
          <a:p>
            <a:pPr lvl="1">
              <a:lnSpc>
                <a:spcPct val="125000"/>
              </a:lnSpc>
              <a:spcBef>
                <a:spcPct val="50000"/>
              </a:spcBef>
              <a:buClr>
                <a:schemeClr val="tx1"/>
              </a:buClr>
              <a:buSzTx/>
              <a:buFont typeface="Wingdings" pitchFamily="2" charset="2"/>
              <a:buAutoNum type="alphaLcParenR"/>
            </a:pPr>
            <a:r>
              <a:rPr lang="en-US" altLang="en-US" sz="2000" b="0" dirty="0">
                <a:solidFill>
                  <a:schemeClr val="tx1"/>
                </a:solidFill>
                <a:latin typeface="Liberation Sans" panose="020B0604020202020204" pitchFamily="34" charset="0"/>
              </a:rPr>
              <a:t>Financial markets.</a:t>
            </a:r>
          </a:p>
          <a:p>
            <a:pPr lvl="1">
              <a:lnSpc>
                <a:spcPct val="125000"/>
              </a:lnSpc>
              <a:spcBef>
                <a:spcPct val="50000"/>
              </a:spcBef>
              <a:buClr>
                <a:schemeClr val="tx1"/>
              </a:buClr>
              <a:buSzTx/>
              <a:buFont typeface="Wingdings" pitchFamily="2" charset="2"/>
              <a:buAutoNum type="alphaLcParenR"/>
            </a:pPr>
            <a:r>
              <a:rPr lang="en-US" altLang="en-US" sz="2000" b="0" dirty="0">
                <a:solidFill>
                  <a:schemeClr val="tx1"/>
                </a:solidFill>
                <a:latin typeface="Liberation Sans" panose="020B0604020202020204" pitchFamily="34" charset="0"/>
              </a:rPr>
              <a:t>Multinational corporations.</a:t>
            </a:r>
          </a:p>
          <a:p>
            <a:pPr lvl="1">
              <a:lnSpc>
                <a:spcPct val="125000"/>
              </a:lnSpc>
              <a:spcBef>
                <a:spcPct val="50000"/>
              </a:spcBef>
              <a:buClr>
                <a:schemeClr val="tx1"/>
              </a:buClr>
              <a:buSzTx/>
              <a:buFont typeface="Wingdings" pitchFamily="2" charset="2"/>
              <a:buAutoNum type="alphaLcParenR"/>
            </a:pPr>
            <a:r>
              <a:rPr lang="en-US" altLang="en-US" sz="2000" b="0" dirty="0">
                <a:solidFill>
                  <a:schemeClr val="tx1"/>
                </a:solidFill>
                <a:latin typeface="Liberation Sans" panose="020B0604020202020204" pitchFamily="34" charset="0"/>
              </a:rPr>
              <a:t>GAAP is widely considered to be a superior reporting system.</a:t>
            </a:r>
          </a:p>
        </p:txBody>
      </p:sp>
      <p:sp>
        <p:nvSpPr>
          <p:cNvPr id="74755" name="Text Box 10"/>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3200" dirty="0">
                <a:solidFill>
                  <a:schemeClr val="bg1"/>
                </a:solidFill>
                <a:latin typeface="Liberation Sans" panose="020B0604020202020204" pitchFamily="34" charset="0"/>
              </a:rPr>
              <a:t>A Look at IFRS</a:t>
            </a:r>
          </a:p>
        </p:txBody>
      </p:sp>
      <p:sp>
        <p:nvSpPr>
          <p:cNvPr id="74756" name="Rectangle 2"/>
          <p:cNvSpPr>
            <a:spLocks noChangeArrowheads="1"/>
          </p:cNvSpPr>
          <p:nvPr/>
        </p:nvSpPr>
        <p:spPr bwMode="auto">
          <a:xfrm>
            <a:off x="533400" y="1447800"/>
            <a:ext cx="46482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a:solidFill>
                  <a:schemeClr val="tx1"/>
                </a:solidFill>
                <a:latin typeface="Liberation Sans" panose="020B0604020202020204" pitchFamily="34" charset="0"/>
              </a:rPr>
              <a:t>IFRS </a:t>
            </a:r>
            <a:r>
              <a:rPr lang="en-US" altLang="en-US" sz="2400" dirty="0" smtClean="0">
                <a:solidFill>
                  <a:schemeClr val="tx1"/>
                </a:solidFill>
                <a:latin typeface="Liberation Sans" panose="020B0604020202020204" pitchFamily="34" charset="0"/>
              </a:rPr>
              <a:t>Self-Test Questions</a:t>
            </a:r>
            <a:endParaRPr lang="en-US" altLang="en-US" sz="2400" dirty="0">
              <a:solidFill>
                <a:schemeClr val="tx1"/>
              </a:solidFill>
              <a:latin typeface="Liberation Sans" panose="020B0604020202020204" pitchFamily="34" charset="0"/>
            </a:endParaRPr>
          </a:p>
        </p:txBody>
      </p:sp>
      <p:sp>
        <p:nvSpPr>
          <p:cNvPr id="9" name="Notched Right Arrow 8"/>
          <p:cNvSpPr/>
          <p:nvPr/>
        </p:nvSpPr>
        <p:spPr bwMode="auto">
          <a:xfrm>
            <a:off x="152400" y="4516438"/>
            <a:ext cx="609600" cy="457200"/>
          </a:xfrm>
          <a:prstGeom prst="notchedRightArrow">
            <a:avLst/>
          </a:prstGeom>
          <a:solidFill>
            <a:schemeClr val="tx2">
              <a:lumMod val="75000"/>
            </a:schemeClr>
          </a:solidFill>
          <a:ln w="12700" cap="sq" cmpd="sng" algn="ctr">
            <a:solidFill>
              <a:schemeClr val="tx1"/>
            </a:solidFill>
            <a:prstDash val="solid"/>
            <a:round/>
            <a:headEnd type="none" w="sm" len="sm"/>
            <a:tailEnd type="none" w="sm" len="sm"/>
          </a:ln>
          <a:effec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dirty="0">
              <a:latin typeface="Liberation Sans" panose="020B0604020202020204" pitchFamily="34" charset="0"/>
            </a:endParaRPr>
          </a:p>
        </p:txBody>
      </p:sp>
      <p:sp>
        <p:nvSpPr>
          <p:cNvPr id="10"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 </a:t>
            </a:r>
            <a:endParaRPr lang="en-US" altLang="en-US" sz="1600" i="1" dirty="0">
              <a:latin typeface="Liberation Sans" panose="020B0604020202020204" pitchFamily="34" charset="0"/>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354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533400" y="1981200"/>
            <a:ext cx="7924800" cy="2631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ct val="50000"/>
              </a:spcBef>
              <a:buClr>
                <a:srgbClr val="800000"/>
              </a:buClr>
              <a:buSzPct val="80000"/>
              <a:buFont typeface="Wingdings" pitchFamily="2" charset="2"/>
              <a:buNone/>
            </a:pPr>
            <a:r>
              <a:rPr lang="en-US" altLang="en-US" sz="2000" b="0" dirty="0">
                <a:solidFill>
                  <a:schemeClr val="tx1"/>
                </a:solidFill>
                <a:latin typeface="Liberation Sans" panose="020B0604020202020204" pitchFamily="34" charset="0"/>
              </a:rPr>
              <a:t>The Sarbanes-Oxley Act determines:</a:t>
            </a:r>
          </a:p>
          <a:p>
            <a:pPr lvl="1">
              <a:lnSpc>
                <a:spcPct val="125000"/>
              </a:lnSpc>
              <a:spcBef>
                <a:spcPct val="50000"/>
              </a:spcBef>
              <a:buClr>
                <a:schemeClr val="tx1"/>
              </a:buClr>
              <a:buSzTx/>
              <a:buFont typeface="Wingdings" pitchFamily="2" charset="2"/>
              <a:buAutoNum type="alphaLcParenR"/>
            </a:pPr>
            <a:r>
              <a:rPr lang="en-US" altLang="en-US" sz="2000" b="0" dirty="0">
                <a:solidFill>
                  <a:schemeClr val="tx1"/>
                </a:solidFill>
                <a:latin typeface="Liberation Sans" panose="020B0604020202020204" pitchFamily="34" charset="0"/>
              </a:rPr>
              <a:t>international tax regulations.</a:t>
            </a:r>
          </a:p>
          <a:p>
            <a:pPr lvl="1">
              <a:lnSpc>
                <a:spcPct val="125000"/>
              </a:lnSpc>
              <a:spcBef>
                <a:spcPct val="50000"/>
              </a:spcBef>
              <a:buClr>
                <a:schemeClr val="tx1"/>
              </a:buClr>
              <a:buSzTx/>
              <a:buFont typeface="Wingdings" pitchFamily="2" charset="2"/>
              <a:buAutoNum type="alphaLcParenR"/>
            </a:pPr>
            <a:r>
              <a:rPr lang="en-US" altLang="en-US" sz="2000" b="0" dirty="0">
                <a:solidFill>
                  <a:schemeClr val="tx1"/>
                </a:solidFill>
                <a:latin typeface="Liberation Sans" panose="020B0604020202020204" pitchFamily="34" charset="0"/>
              </a:rPr>
              <a:t>internal control standards as enforced by the </a:t>
            </a:r>
            <a:r>
              <a:rPr lang="en-US" altLang="en-US" sz="2000" dirty="0">
                <a:solidFill>
                  <a:schemeClr val="tx1"/>
                </a:solidFill>
                <a:latin typeface="Liberation Sans" panose="020B0604020202020204" pitchFamily="34" charset="0"/>
              </a:rPr>
              <a:t>IASB</a:t>
            </a:r>
            <a:r>
              <a:rPr lang="en-US" altLang="en-US" sz="2000" b="0" dirty="0">
                <a:solidFill>
                  <a:schemeClr val="tx1"/>
                </a:solidFill>
                <a:latin typeface="Liberation Sans" panose="020B0604020202020204" pitchFamily="34" charset="0"/>
              </a:rPr>
              <a:t>.</a:t>
            </a:r>
          </a:p>
          <a:p>
            <a:pPr lvl="1">
              <a:lnSpc>
                <a:spcPct val="125000"/>
              </a:lnSpc>
              <a:spcBef>
                <a:spcPct val="50000"/>
              </a:spcBef>
              <a:buClr>
                <a:schemeClr val="tx1"/>
              </a:buClr>
              <a:buSzTx/>
              <a:buFont typeface="Wingdings" pitchFamily="2" charset="2"/>
              <a:buAutoNum type="alphaLcParenR"/>
            </a:pPr>
            <a:r>
              <a:rPr lang="en-US" altLang="en-US" sz="2000" b="0" dirty="0">
                <a:solidFill>
                  <a:schemeClr val="tx1"/>
                </a:solidFill>
                <a:latin typeface="Liberation Sans" panose="020B0604020202020204" pitchFamily="34" charset="0"/>
              </a:rPr>
              <a:t>internal control standards of U.S. publicly traded companies.</a:t>
            </a:r>
          </a:p>
          <a:p>
            <a:pPr lvl="1">
              <a:lnSpc>
                <a:spcPct val="125000"/>
              </a:lnSpc>
              <a:spcBef>
                <a:spcPct val="50000"/>
              </a:spcBef>
              <a:buClr>
                <a:schemeClr val="tx1"/>
              </a:buClr>
              <a:buSzTx/>
              <a:buFont typeface="Wingdings" pitchFamily="2" charset="2"/>
              <a:buAutoNum type="alphaLcParenR"/>
            </a:pPr>
            <a:r>
              <a:rPr lang="en-US" altLang="en-US" sz="2000" b="0" dirty="0">
                <a:solidFill>
                  <a:schemeClr val="tx1"/>
                </a:solidFill>
                <a:latin typeface="Liberation Sans" panose="020B0604020202020204" pitchFamily="34" charset="0"/>
              </a:rPr>
              <a:t>U.S. tax regulations.</a:t>
            </a:r>
          </a:p>
        </p:txBody>
      </p:sp>
      <p:sp>
        <p:nvSpPr>
          <p:cNvPr id="75779" name="Text Box 10"/>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3200" dirty="0">
                <a:solidFill>
                  <a:schemeClr val="bg1"/>
                </a:solidFill>
                <a:latin typeface="Liberation Sans" panose="020B0604020202020204" pitchFamily="34" charset="0"/>
              </a:rPr>
              <a:t>A Look at IFRS</a:t>
            </a:r>
          </a:p>
        </p:txBody>
      </p:sp>
      <p:sp>
        <p:nvSpPr>
          <p:cNvPr id="9" name="Notched Right Arrow 8"/>
          <p:cNvSpPr/>
          <p:nvPr/>
        </p:nvSpPr>
        <p:spPr bwMode="auto">
          <a:xfrm>
            <a:off x="152400" y="3602038"/>
            <a:ext cx="609600" cy="457200"/>
          </a:xfrm>
          <a:prstGeom prst="notchedRightArrow">
            <a:avLst/>
          </a:prstGeom>
          <a:solidFill>
            <a:schemeClr val="tx2">
              <a:lumMod val="75000"/>
            </a:schemeClr>
          </a:solidFill>
          <a:ln w="12700" cap="sq" cmpd="sng" algn="ctr">
            <a:solidFill>
              <a:schemeClr val="tx1"/>
            </a:solidFill>
            <a:prstDash val="solid"/>
            <a:round/>
            <a:headEnd type="none" w="sm" len="sm"/>
            <a:tailEnd type="none" w="sm" len="sm"/>
          </a:ln>
          <a:effec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dirty="0">
              <a:latin typeface="Liberation Sans" panose="020B0604020202020204" pitchFamily="34" charset="0"/>
            </a:endParaRPr>
          </a:p>
        </p:txBody>
      </p:sp>
      <p:sp>
        <p:nvSpPr>
          <p:cNvPr id="10" name="Rectangle 2"/>
          <p:cNvSpPr>
            <a:spLocks noChangeArrowheads="1"/>
          </p:cNvSpPr>
          <p:nvPr/>
        </p:nvSpPr>
        <p:spPr bwMode="auto">
          <a:xfrm>
            <a:off x="533400" y="1447800"/>
            <a:ext cx="46482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a:solidFill>
                  <a:schemeClr val="tx1"/>
                </a:solidFill>
                <a:latin typeface="Liberation Sans" panose="020B0604020202020204" pitchFamily="34" charset="0"/>
              </a:rPr>
              <a:t>IFRS </a:t>
            </a:r>
            <a:r>
              <a:rPr lang="en-US" altLang="en-US" sz="2400" dirty="0" smtClean="0">
                <a:solidFill>
                  <a:schemeClr val="tx1"/>
                </a:solidFill>
                <a:latin typeface="Liberation Sans" panose="020B0604020202020204" pitchFamily="34" charset="0"/>
              </a:rPr>
              <a:t>Self-Test Questions</a:t>
            </a:r>
            <a:endParaRPr lang="en-US" altLang="en-US" sz="2400" dirty="0">
              <a:solidFill>
                <a:schemeClr val="tx1"/>
              </a:solidFill>
              <a:latin typeface="Liberation Sans" panose="020B0604020202020204" pitchFamily="34" charset="0"/>
            </a:endParaRPr>
          </a:p>
        </p:txBody>
      </p:sp>
      <p:sp>
        <p:nvSpPr>
          <p:cNvPr id="11"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 </a:t>
            </a:r>
            <a:endParaRPr lang="en-US" altLang="en-US" sz="1600" i="1" dirty="0">
              <a:latin typeface="Liberation Sans" panose="020B0604020202020204" pitchFamily="34" charset="0"/>
            </a:endParaRP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354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 name="TextBox 28"/>
          <p:cNvSpPr txBox="1"/>
          <p:nvPr/>
        </p:nvSpPr>
        <p:spPr>
          <a:xfrm>
            <a:off x="2467428" y="428625"/>
            <a:ext cx="435429" cy="641336"/>
          </a:xfrm>
          <a:prstGeom prst="rect">
            <a:avLst/>
          </a:prstGeom>
          <a:noFill/>
        </p:spPr>
        <p:txBody>
          <a:bodyPr wrap="square" lIns="86493" tIns="43247" rIns="86493" bIns="43247" rtlCol="0">
            <a:spAutoFit/>
          </a:bodyPr>
          <a:lstStyle/>
          <a:p>
            <a:r>
              <a:rPr lang="en-US" sz="3600" b="1" dirty="0">
                <a:solidFill>
                  <a:srgbClr val="FF9900"/>
                </a:solidFill>
                <a:latin typeface="Liberation Sans" panose="020B0604020202020204" pitchFamily="34" charset="0"/>
              </a:rPr>
              <a:t>1</a:t>
            </a:r>
          </a:p>
        </p:txBody>
      </p:sp>
      <p:sp>
        <p:nvSpPr>
          <p:cNvPr id="32" name="TextBox 31"/>
          <p:cNvSpPr txBox="1"/>
          <p:nvPr/>
        </p:nvSpPr>
        <p:spPr>
          <a:xfrm>
            <a:off x="0" y="428624"/>
            <a:ext cx="3276600" cy="691039"/>
          </a:xfrm>
          <a:prstGeom prst="rect">
            <a:avLst/>
          </a:prstGeom>
          <a:solidFill>
            <a:schemeClr val="bg1">
              <a:lumMod val="85000"/>
            </a:schemeClr>
          </a:solidFill>
        </p:spPr>
        <p:txBody>
          <a:bodyPr wrap="square" lIns="0" tIns="0" rtlCol="0">
            <a:noAutofit/>
          </a:bodyPr>
          <a:lstStyle/>
          <a:p>
            <a:pPr marL="519113" algn="l"/>
            <a:r>
              <a:rPr lang="en-US" sz="4200" b="1" dirty="0" smtClean="0">
                <a:solidFill>
                  <a:srgbClr val="FF9900"/>
                </a:solidFill>
                <a:effectLst>
                  <a:outerShdw blurRad="38100" dist="38100" dir="2700000" algn="tl">
                    <a:srgbClr val="000000">
                      <a:alpha val="43137"/>
                    </a:srgbClr>
                  </a:outerShdw>
                </a:effectLst>
                <a:latin typeface="Liberation Sans" panose="020B0604020202020204" pitchFamily="34" charset="0"/>
              </a:rPr>
              <a:t>DO IT!</a:t>
            </a:r>
            <a:endPar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endParaRPr>
          </a:p>
        </p:txBody>
      </p:sp>
      <p:sp>
        <p:nvSpPr>
          <p:cNvPr id="5" name="Oval 4"/>
          <p:cNvSpPr/>
          <p:nvPr/>
        </p:nvSpPr>
        <p:spPr bwMode="auto">
          <a:xfrm>
            <a:off x="2286000" y="428626"/>
            <a:ext cx="762000" cy="691038"/>
          </a:xfrm>
          <a:prstGeom prst="ellipse">
            <a:avLst/>
          </a:prstGeom>
          <a:solidFill>
            <a:schemeClr val="accent3"/>
          </a:solidFill>
          <a:ln w="12700" cap="sq" cmpd="sng" algn="ctr">
            <a:solidFill>
              <a:schemeClr val="bg1">
                <a:lumMod val="50000"/>
              </a:schemeClr>
            </a:solidFill>
            <a:prstDash val="sysDash"/>
            <a:round/>
            <a:headEnd type="none" w="sm" len="sm"/>
            <a:tailEnd type="none" w="sm" len="sm"/>
          </a:ln>
          <a:effectLst/>
        </p:spPr>
        <p:txBody>
          <a:bodyPr vert="horz" wrap="square" lIns="91440" tIns="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9900"/>
                </a:solidFill>
                <a:effectLst>
                  <a:outerShdw blurRad="38100" dist="38100" dir="2700000" algn="tl">
                    <a:srgbClr val="000000">
                      <a:alpha val="43137"/>
                    </a:srgbClr>
                  </a:outerShdw>
                </a:effectLst>
                <a:latin typeface="Liberation Sans" panose="020B0604020202020204" pitchFamily="34" charset="0"/>
              </a:rPr>
              <a:t>1</a:t>
            </a:r>
          </a:p>
        </p:txBody>
      </p:sp>
      <p:sp>
        <p:nvSpPr>
          <p:cNvPr id="372758" name="Rectangle 22"/>
          <p:cNvSpPr>
            <a:spLocks noChangeArrowheads="1"/>
          </p:cNvSpPr>
          <p:nvPr/>
        </p:nvSpPr>
        <p:spPr bwMode="auto">
          <a:xfrm>
            <a:off x="362857" y="5640586"/>
            <a:ext cx="8628743" cy="415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 tIns="43247" rIns="0" bIns="43247">
            <a:spAutoFit/>
          </a:bodyPr>
          <a:lstStyle>
            <a:lvl1pPr marL="461963" indent="-461963" eaLnBrk="0" hangingPunct="0">
              <a:defRPr sz="2400">
                <a:solidFill>
                  <a:schemeClr val="tx1"/>
                </a:solidFill>
                <a:latin typeface="Times New Roman" pitchFamily="18" charset="0"/>
              </a:defRPr>
            </a:lvl1pPr>
            <a:lvl2pPr marL="1033463" indent="-457200" eaLnBrk="0" hangingPunct="0">
              <a:defRPr sz="2400">
                <a:solidFill>
                  <a:schemeClr val="tx1"/>
                </a:solidFill>
                <a:latin typeface="Times New Roman" pitchFamily="18" charset="0"/>
              </a:defRPr>
            </a:lvl2pPr>
            <a:lvl3pPr marL="1371600" indent="-457200" eaLnBrk="0" hangingPunct="0">
              <a:defRPr sz="2400">
                <a:solidFill>
                  <a:schemeClr val="tx1"/>
                </a:solidFill>
                <a:latin typeface="Times New Roman" pitchFamily="18" charset="0"/>
              </a:defRPr>
            </a:lvl3pPr>
            <a:lvl4pPr marL="1828800" indent="-457200" eaLnBrk="0" hangingPunct="0">
              <a:defRPr sz="2400">
                <a:solidFill>
                  <a:schemeClr val="tx1"/>
                </a:solidFill>
                <a:latin typeface="Times New Roman" pitchFamily="18" charset="0"/>
              </a:defRPr>
            </a:lvl4pPr>
            <a:lvl5pPr marL="2286000" indent="-457200" eaLnBrk="0" hangingPunct="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marL="0" indent="0" algn="l" eaLnBrk="1" hangingPunct="1">
              <a:lnSpc>
                <a:spcPct val="110000"/>
              </a:lnSpc>
              <a:spcBef>
                <a:spcPct val="30000"/>
              </a:spcBef>
              <a:tabLst>
                <a:tab pos="1651000" algn="r"/>
                <a:tab pos="2974975" algn="r"/>
                <a:tab pos="4340225" algn="r"/>
                <a:tab pos="5718175" algn="r"/>
                <a:tab pos="7083425" algn="r"/>
              </a:tabLst>
            </a:pPr>
            <a:r>
              <a:rPr lang="en-US" altLang="en-US" sz="2100" b="1" dirty="0">
                <a:solidFill>
                  <a:srgbClr val="800000"/>
                </a:solidFill>
                <a:latin typeface="Liberation Sans" panose="020B0604020202020204" pitchFamily="34" charset="0"/>
              </a:rPr>
              <a:t> Solution</a:t>
            </a:r>
            <a:r>
              <a:rPr lang="en-US" altLang="en-US" sz="2100" b="1" dirty="0" smtClean="0">
                <a:solidFill>
                  <a:srgbClr val="800000"/>
                </a:solidFill>
                <a:latin typeface="Liberation Sans" panose="020B0604020202020204" pitchFamily="34" charset="0"/>
              </a:rPr>
              <a:t>:	</a:t>
            </a:r>
            <a:r>
              <a:rPr lang="en-US" altLang="en-US" sz="2100" b="1" dirty="0" smtClean="0">
                <a:latin typeface="Liberation Sans" panose="020B0604020202020204" pitchFamily="34" charset="0"/>
              </a:rPr>
              <a:t>1.	2.	3.	4.	5.</a:t>
            </a:r>
            <a:endParaRPr lang="en-US" altLang="en-US" sz="2100" b="1" dirty="0">
              <a:latin typeface="Liberation Sans" panose="020B0604020202020204" pitchFamily="34" charset="0"/>
            </a:endParaRPr>
          </a:p>
        </p:txBody>
      </p:sp>
      <p:sp>
        <p:nvSpPr>
          <p:cNvPr id="372756" name="Rectangle 20"/>
          <p:cNvSpPr>
            <a:spLocks noChangeArrowheads="1"/>
          </p:cNvSpPr>
          <p:nvPr/>
        </p:nvSpPr>
        <p:spPr bwMode="auto">
          <a:xfrm>
            <a:off x="435429" y="1379709"/>
            <a:ext cx="8345714" cy="3896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93" tIns="43247" rIns="86493" bIns="43247">
            <a:spAutoFit/>
          </a:bodyPr>
          <a:lstStyle>
            <a:lvl1pPr marL="461963" indent="-461963" eaLnBrk="0" hangingPunct="0">
              <a:defRPr sz="2400">
                <a:solidFill>
                  <a:schemeClr val="tx1"/>
                </a:solidFill>
                <a:latin typeface="Times New Roman" pitchFamily="18" charset="0"/>
              </a:defRPr>
            </a:lvl1pPr>
            <a:lvl2pPr marL="1033463" indent="-457200" eaLnBrk="0" hangingPunct="0">
              <a:defRPr sz="2400">
                <a:solidFill>
                  <a:schemeClr val="tx1"/>
                </a:solidFill>
                <a:latin typeface="Times New Roman" pitchFamily="18" charset="0"/>
              </a:defRPr>
            </a:lvl2pPr>
            <a:lvl3pPr marL="1371600" indent="-457200" eaLnBrk="0" hangingPunct="0">
              <a:defRPr sz="2400">
                <a:solidFill>
                  <a:schemeClr val="tx1"/>
                </a:solidFill>
                <a:latin typeface="Times New Roman" pitchFamily="18" charset="0"/>
              </a:defRPr>
            </a:lvl3pPr>
            <a:lvl4pPr marL="1828800" indent="-457200" eaLnBrk="0" hangingPunct="0">
              <a:defRPr sz="2400">
                <a:solidFill>
                  <a:schemeClr val="tx1"/>
                </a:solidFill>
                <a:latin typeface="Times New Roman" pitchFamily="18" charset="0"/>
              </a:defRPr>
            </a:lvl4pPr>
            <a:lvl5pPr marL="2286000" indent="-457200" eaLnBrk="0" hangingPunct="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l" eaLnBrk="1" hangingPunct="1">
              <a:lnSpc>
                <a:spcPct val="125000"/>
              </a:lnSpc>
              <a:spcBef>
                <a:spcPts val="1200"/>
              </a:spcBef>
            </a:pPr>
            <a:r>
              <a:rPr lang="en-US" altLang="en-US" sz="2000" dirty="0">
                <a:latin typeface="Liberation Sans" panose="020B0604020202020204" pitchFamily="34" charset="0"/>
              </a:rPr>
              <a:t>Indicate whether the following statements are </a:t>
            </a:r>
            <a:r>
              <a:rPr lang="en-US" altLang="en-US" sz="2000" b="1" dirty="0">
                <a:latin typeface="Liberation Sans" panose="020B0604020202020204" pitchFamily="34" charset="0"/>
              </a:rPr>
              <a:t>true</a:t>
            </a:r>
            <a:r>
              <a:rPr lang="en-US" altLang="en-US" sz="2000" dirty="0">
                <a:latin typeface="Liberation Sans" panose="020B0604020202020204" pitchFamily="34" charset="0"/>
              </a:rPr>
              <a:t> </a:t>
            </a:r>
            <a:r>
              <a:rPr lang="en-US" altLang="en-US" sz="2000" b="1" dirty="0">
                <a:latin typeface="Liberation Sans" panose="020B0604020202020204" pitchFamily="34" charset="0"/>
              </a:rPr>
              <a:t>or</a:t>
            </a:r>
            <a:r>
              <a:rPr lang="en-US" altLang="en-US" sz="2000" dirty="0">
                <a:latin typeface="Liberation Sans" panose="020B0604020202020204" pitchFamily="34" charset="0"/>
              </a:rPr>
              <a:t> </a:t>
            </a:r>
            <a:r>
              <a:rPr lang="en-US" altLang="en-US" sz="2000" b="1" dirty="0">
                <a:latin typeface="Liberation Sans" panose="020B0604020202020204" pitchFamily="34" charset="0"/>
              </a:rPr>
              <a:t>false</a:t>
            </a:r>
            <a:r>
              <a:rPr lang="en-US" altLang="en-US" sz="2000" dirty="0">
                <a:latin typeface="Liberation Sans" panose="020B0604020202020204" pitchFamily="34" charset="0"/>
              </a:rPr>
              <a:t>.</a:t>
            </a:r>
          </a:p>
          <a:p>
            <a:pPr algn="l" eaLnBrk="1" hangingPunct="1">
              <a:lnSpc>
                <a:spcPct val="125000"/>
              </a:lnSpc>
              <a:spcBef>
                <a:spcPts val="1200"/>
              </a:spcBef>
              <a:buFontTx/>
              <a:buAutoNum type="arabicPeriod"/>
            </a:pPr>
            <a:r>
              <a:rPr lang="en-US" sz="2000" dirty="0" smtClean="0">
                <a:latin typeface="Liberation Sans" panose="020B0604020202020204" pitchFamily="34" charset="0"/>
              </a:rPr>
              <a:t>The </a:t>
            </a:r>
            <a:r>
              <a:rPr lang="en-US" sz="2000" dirty="0">
                <a:latin typeface="Liberation Sans" panose="020B0604020202020204" pitchFamily="34" charset="0"/>
              </a:rPr>
              <a:t>three steps in the accounting process are </a:t>
            </a:r>
            <a:r>
              <a:rPr lang="en-US" sz="2000" dirty="0" smtClean="0">
                <a:latin typeface="Liberation Sans" panose="020B0604020202020204" pitchFamily="34" charset="0"/>
              </a:rPr>
              <a:t>identification</a:t>
            </a:r>
            <a:r>
              <a:rPr lang="en-US" sz="2000" dirty="0">
                <a:latin typeface="Liberation Sans" panose="020B0604020202020204" pitchFamily="34" charset="0"/>
              </a:rPr>
              <a:t>, recording, and </a:t>
            </a:r>
            <a:r>
              <a:rPr lang="en-US" sz="2000" dirty="0" smtClean="0">
                <a:latin typeface="Liberation Sans" panose="020B0604020202020204" pitchFamily="34" charset="0"/>
              </a:rPr>
              <a:t>communication.</a:t>
            </a:r>
          </a:p>
          <a:p>
            <a:pPr algn="l" eaLnBrk="1" hangingPunct="1">
              <a:lnSpc>
                <a:spcPct val="125000"/>
              </a:lnSpc>
              <a:spcBef>
                <a:spcPts val="1200"/>
              </a:spcBef>
              <a:buFontTx/>
              <a:buAutoNum type="arabicPeriod"/>
            </a:pPr>
            <a:r>
              <a:rPr lang="en-US" sz="2000" dirty="0" smtClean="0">
                <a:latin typeface="Liberation Sans" panose="020B0604020202020204" pitchFamily="34" charset="0"/>
              </a:rPr>
              <a:t>Bookkeeping </a:t>
            </a:r>
            <a:r>
              <a:rPr lang="en-US" sz="2000" dirty="0">
                <a:latin typeface="Liberation Sans" panose="020B0604020202020204" pitchFamily="34" charset="0"/>
              </a:rPr>
              <a:t>encompasses all steps in the accounting </a:t>
            </a:r>
            <a:r>
              <a:rPr lang="en-US" sz="2000" dirty="0" smtClean="0">
                <a:latin typeface="Liberation Sans" panose="020B0604020202020204" pitchFamily="34" charset="0"/>
              </a:rPr>
              <a:t>process.</a:t>
            </a:r>
          </a:p>
          <a:p>
            <a:pPr algn="l" eaLnBrk="1" hangingPunct="1">
              <a:lnSpc>
                <a:spcPct val="125000"/>
              </a:lnSpc>
              <a:spcBef>
                <a:spcPts val="1200"/>
              </a:spcBef>
              <a:buFontTx/>
              <a:buAutoNum type="arabicPeriod"/>
            </a:pPr>
            <a:r>
              <a:rPr lang="en-US" sz="2000" dirty="0" smtClean="0">
                <a:latin typeface="Liberation Sans" panose="020B0604020202020204" pitchFamily="34" charset="0"/>
              </a:rPr>
              <a:t>Accountants </a:t>
            </a:r>
            <a:r>
              <a:rPr lang="en-US" sz="2000" dirty="0">
                <a:latin typeface="Liberation Sans" panose="020B0604020202020204" pitchFamily="34" charset="0"/>
              </a:rPr>
              <a:t>prepare, but do not interpret, </a:t>
            </a:r>
            <a:r>
              <a:rPr lang="en-US" sz="2000" dirty="0" smtClean="0">
                <a:latin typeface="Liberation Sans" panose="020B0604020202020204" pitchFamily="34" charset="0"/>
              </a:rPr>
              <a:t>financial reports.</a:t>
            </a:r>
          </a:p>
          <a:p>
            <a:pPr algn="l" eaLnBrk="1" hangingPunct="1">
              <a:lnSpc>
                <a:spcPct val="125000"/>
              </a:lnSpc>
              <a:spcBef>
                <a:spcPts val="1200"/>
              </a:spcBef>
              <a:buFontTx/>
              <a:buAutoNum type="arabicPeriod"/>
            </a:pPr>
            <a:r>
              <a:rPr lang="en-US" sz="2000" dirty="0" smtClean="0">
                <a:latin typeface="Liberation Sans" panose="020B0604020202020204" pitchFamily="34" charset="0"/>
              </a:rPr>
              <a:t>The </a:t>
            </a:r>
            <a:r>
              <a:rPr lang="en-US" sz="2000" dirty="0">
                <a:latin typeface="Liberation Sans" panose="020B0604020202020204" pitchFamily="34" charset="0"/>
              </a:rPr>
              <a:t>two most common types of external users are investors and company </a:t>
            </a:r>
            <a:r>
              <a:rPr lang="en-US" sz="2000" dirty="0" smtClean="0">
                <a:latin typeface="Liberation Sans" panose="020B0604020202020204" pitchFamily="34" charset="0"/>
              </a:rPr>
              <a:t>officers.</a:t>
            </a:r>
          </a:p>
          <a:p>
            <a:pPr algn="l" eaLnBrk="1" hangingPunct="1">
              <a:lnSpc>
                <a:spcPct val="125000"/>
              </a:lnSpc>
              <a:spcBef>
                <a:spcPts val="1200"/>
              </a:spcBef>
              <a:buFontTx/>
              <a:buAutoNum type="arabicPeriod"/>
            </a:pPr>
            <a:r>
              <a:rPr lang="en-US" sz="2000" dirty="0" smtClean="0">
                <a:latin typeface="Liberation Sans" panose="020B0604020202020204" pitchFamily="34" charset="0"/>
              </a:rPr>
              <a:t>Managerial </a:t>
            </a:r>
            <a:r>
              <a:rPr lang="en-US" sz="2000" dirty="0">
                <a:latin typeface="Liberation Sans" panose="020B0604020202020204" pitchFamily="34" charset="0"/>
              </a:rPr>
              <a:t>accounting activities focus on reports for internal users.</a:t>
            </a:r>
            <a:endParaRPr lang="en-US" altLang="en-US" sz="2000" dirty="0">
              <a:latin typeface="Liberation Sans" panose="020B0604020202020204" pitchFamily="34" charset="0"/>
            </a:endParaRPr>
          </a:p>
        </p:txBody>
      </p:sp>
      <p:sp>
        <p:nvSpPr>
          <p:cNvPr id="17" name="Text Box 1037"/>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sp>
        <p:nvSpPr>
          <p:cNvPr id="20" name="Rectangle 22"/>
          <p:cNvSpPr>
            <a:spLocks noChangeArrowheads="1"/>
          </p:cNvSpPr>
          <p:nvPr/>
        </p:nvSpPr>
        <p:spPr bwMode="auto">
          <a:xfrm>
            <a:off x="2115457" y="5638800"/>
            <a:ext cx="1008743" cy="442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 tIns="43247" rIns="0" bIns="43247">
            <a:spAutoFit/>
          </a:bodyPr>
          <a:lstStyle>
            <a:lvl1pPr marL="461963" indent="-461963" eaLnBrk="0" hangingPunct="0">
              <a:defRPr sz="2400">
                <a:solidFill>
                  <a:schemeClr val="tx1"/>
                </a:solidFill>
                <a:latin typeface="Times New Roman" pitchFamily="18" charset="0"/>
              </a:defRPr>
            </a:lvl1pPr>
            <a:lvl2pPr marL="1033463" indent="-457200" eaLnBrk="0" hangingPunct="0">
              <a:defRPr sz="2400">
                <a:solidFill>
                  <a:schemeClr val="tx1"/>
                </a:solidFill>
                <a:latin typeface="Times New Roman" pitchFamily="18" charset="0"/>
              </a:defRPr>
            </a:lvl2pPr>
            <a:lvl3pPr marL="1371600" indent="-457200" eaLnBrk="0" hangingPunct="0">
              <a:defRPr sz="2400">
                <a:solidFill>
                  <a:schemeClr val="tx1"/>
                </a:solidFill>
                <a:latin typeface="Times New Roman" pitchFamily="18" charset="0"/>
              </a:defRPr>
            </a:lvl3pPr>
            <a:lvl4pPr marL="1828800" indent="-457200" eaLnBrk="0" hangingPunct="0">
              <a:defRPr sz="2400">
                <a:solidFill>
                  <a:schemeClr val="tx1"/>
                </a:solidFill>
                <a:latin typeface="Times New Roman" pitchFamily="18" charset="0"/>
              </a:defRPr>
            </a:lvl4pPr>
            <a:lvl5pPr marL="2286000" indent="-457200" eaLnBrk="0" hangingPunct="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marL="0" indent="0" algn="l" eaLnBrk="1" hangingPunct="1">
              <a:lnSpc>
                <a:spcPct val="110000"/>
              </a:lnSpc>
              <a:spcBef>
                <a:spcPct val="30000"/>
              </a:spcBef>
              <a:tabLst>
                <a:tab pos="1651000" algn="r"/>
                <a:tab pos="2974975" algn="r"/>
                <a:tab pos="4230688" algn="r"/>
                <a:tab pos="5595938" algn="r"/>
                <a:tab pos="6973888" algn="r"/>
              </a:tabLst>
            </a:pPr>
            <a:r>
              <a:rPr lang="en-US" altLang="en-US" sz="2100" b="1" dirty="0">
                <a:latin typeface="Liberation Sans" panose="020B0604020202020204" pitchFamily="34" charset="0"/>
              </a:rPr>
              <a:t> </a:t>
            </a:r>
            <a:r>
              <a:rPr lang="en-US" altLang="en-US" sz="2100" b="1" dirty="0" smtClean="0">
                <a:latin typeface="Liberation Sans" panose="020B0604020202020204" pitchFamily="34" charset="0"/>
              </a:rPr>
              <a:t>True</a:t>
            </a:r>
            <a:endParaRPr lang="en-US" altLang="en-US" sz="2100" b="1" dirty="0">
              <a:latin typeface="Liberation Sans" panose="020B0604020202020204" pitchFamily="34" charset="0"/>
            </a:endParaRPr>
          </a:p>
        </p:txBody>
      </p:sp>
      <p:sp>
        <p:nvSpPr>
          <p:cNvPr id="21" name="Rectangle 22"/>
          <p:cNvSpPr>
            <a:spLocks noChangeArrowheads="1"/>
          </p:cNvSpPr>
          <p:nvPr/>
        </p:nvSpPr>
        <p:spPr bwMode="auto">
          <a:xfrm>
            <a:off x="3410857" y="5638800"/>
            <a:ext cx="1008743" cy="415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 tIns="43247" rIns="0" bIns="43247">
            <a:spAutoFit/>
          </a:bodyPr>
          <a:lstStyle>
            <a:lvl1pPr marL="461963" indent="-461963" eaLnBrk="0" hangingPunct="0">
              <a:defRPr sz="2400">
                <a:solidFill>
                  <a:schemeClr val="tx1"/>
                </a:solidFill>
                <a:latin typeface="Times New Roman" pitchFamily="18" charset="0"/>
              </a:defRPr>
            </a:lvl1pPr>
            <a:lvl2pPr marL="1033463" indent="-457200" eaLnBrk="0" hangingPunct="0">
              <a:defRPr sz="2400">
                <a:solidFill>
                  <a:schemeClr val="tx1"/>
                </a:solidFill>
                <a:latin typeface="Times New Roman" pitchFamily="18" charset="0"/>
              </a:defRPr>
            </a:lvl2pPr>
            <a:lvl3pPr marL="1371600" indent="-457200" eaLnBrk="0" hangingPunct="0">
              <a:defRPr sz="2400">
                <a:solidFill>
                  <a:schemeClr val="tx1"/>
                </a:solidFill>
                <a:latin typeface="Times New Roman" pitchFamily="18" charset="0"/>
              </a:defRPr>
            </a:lvl3pPr>
            <a:lvl4pPr marL="1828800" indent="-457200" eaLnBrk="0" hangingPunct="0">
              <a:defRPr sz="2400">
                <a:solidFill>
                  <a:schemeClr val="tx1"/>
                </a:solidFill>
                <a:latin typeface="Times New Roman" pitchFamily="18" charset="0"/>
              </a:defRPr>
            </a:lvl4pPr>
            <a:lvl5pPr marL="2286000" indent="-457200" eaLnBrk="0" hangingPunct="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marL="0" indent="0" algn="l" eaLnBrk="1" hangingPunct="1">
              <a:lnSpc>
                <a:spcPct val="110000"/>
              </a:lnSpc>
              <a:spcBef>
                <a:spcPct val="30000"/>
              </a:spcBef>
              <a:tabLst>
                <a:tab pos="1651000" algn="r"/>
                <a:tab pos="2974975" algn="r"/>
                <a:tab pos="4230688" algn="r"/>
                <a:tab pos="5595938" algn="r"/>
                <a:tab pos="6973888" algn="r"/>
              </a:tabLst>
            </a:pPr>
            <a:r>
              <a:rPr lang="en-US" altLang="en-US" sz="2100" b="1" dirty="0">
                <a:latin typeface="Liberation Sans" panose="020B0604020202020204" pitchFamily="34" charset="0"/>
              </a:rPr>
              <a:t> </a:t>
            </a:r>
            <a:r>
              <a:rPr lang="en-US" altLang="en-US" sz="2100" b="1" dirty="0" smtClean="0">
                <a:latin typeface="Liberation Sans" panose="020B0604020202020204" pitchFamily="34" charset="0"/>
              </a:rPr>
              <a:t>False</a:t>
            </a:r>
            <a:endParaRPr lang="en-US" altLang="en-US" sz="2100" b="1" dirty="0">
              <a:latin typeface="Liberation Sans" panose="020B0604020202020204" pitchFamily="34" charset="0"/>
            </a:endParaRPr>
          </a:p>
        </p:txBody>
      </p:sp>
      <p:sp>
        <p:nvSpPr>
          <p:cNvPr id="22" name="Rectangle 22"/>
          <p:cNvSpPr>
            <a:spLocks noChangeArrowheads="1"/>
          </p:cNvSpPr>
          <p:nvPr/>
        </p:nvSpPr>
        <p:spPr bwMode="auto">
          <a:xfrm>
            <a:off x="4782457" y="5638800"/>
            <a:ext cx="1008743" cy="415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 tIns="43247" rIns="0" bIns="43247">
            <a:spAutoFit/>
          </a:bodyPr>
          <a:lstStyle>
            <a:lvl1pPr marL="461963" indent="-461963" eaLnBrk="0" hangingPunct="0">
              <a:defRPr sz="2400">
                <a:solidFill>
                  <a:schemeClr val="tx1"/>
                </a:solidFill>
                <a:latin typeface="Times New Roman" pitchFamily="18" charset="0"/>
              </a:defRPr>
            </a:lvl1pPr>
            <a:lvl2pPr marL="1033463" indent="-457200" eaLnBrk="0" hangingPunct="0">
              <a:defRPr sz="2400">
                <a:solidFill>
                  <a:schemeClr val="tx1"/>
                </a:solidFill>
                <a:latin typeface="Times New Roman" pitchFamily="18" charset="0"/>
              </a:defRPr>
            </a:lvl2pPr>
            <a:lvl3pPr marL="1371600" indent="-457200" eaLnBrk="0" hangingPunct="0">
              <a:defRPr sz="2400">
                <a:solidFill>
                  <a:schemeClr val="tx1"/>
                </a:solidFill>
                <a:latin typeface="Times New Roman" pitchFamily="18" charset="0"/>
              </a:defRPr>
            </a:lvl3pPr>
            <a:lvl4pPr marL="1828800" indent="-457200" eaLnBrk="0" hangingPunct="0">
              <a:defRPr sz="2400">
                <a:solidFill>
                  <a:schemeClr val="tx1"/>
                </a:solidFill>
                <a:latin typeface="Times New Roman" pitchFamily="18" charset="0"/>
              </a:defRPr>
            </a:lvl4pPr>
            <a:lvl5pPr marL="2286000" indent="-457200" eaLnBrk="0" hangingPunct="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marL="0" indent="0" algn="l" eaLnBrk="1" hangingPunct="1">
              <a:lnSpc>
                <a:spcPct val="110000"/>
              </a:lnSpc>
              <a:spcBef>
                <a:spcPct val="30000"/>
              </a:spcBef>
              <a:tabLst>
                <a:tab pos="1651000" algn="r"/>
                <a:tab pos="2974975" algn="r"/>
                <a:tab pos="4230688" algn="r"/>
                <a:tab pos="5595938" algn="r"/>
                <a:tab pos="6973888" algn="r"/>
              </a:tabLst>
            </a:pPr>
            <a:r>
              <a:rPr lang="en-US" altLang="en-US" sz="2100" b="1" dirty="0">
                <a:latin typeface="Liberation Sans" panose="020B0604020202020204" pitchFamily="34" charset="0"/>
              </a:rPr>
              <a:t> </a:t>
            </a:r>
            <a:r>
              <a:rPr lang="en-US" altLang="en-US" sz="2100" b="1" dirty="0" smtClean="0">
                <a:latin typeface="Liberation Sans" panose="020B0604020202020204" pitchFamily="34" charset="0"/>
              </a:rPr>
              <a:t>False</a:t>
            </a:r>
            <a:endParaRPr lang="en-US" altLang="en-US" sz="2100" b="1" dirty="0">
              <a:latin typeface="Liberation Sans" panose="020B0604020202020204" pitchFamily="34" charset="0"/>
            </a:endParaRPr>
          </a:p>
        </p:txBody>
      </p:sp>
      <p:sp>
        <p:nvSpPr>
          <p:cNvPr id="23" name="Rectangle 22"/>
          <p:cNvSpPr>
            <a:spLocks noChangeArrowheads="1"/>
          </p:cNvSpPr>
          <p:nvPr/>
        </p:nvSpPr>
        <p:spPr bwMode="auto">
          <a:xfrm>
            <a:off x="6154057" y="5638800"/>
            <a:ext cx="1008743" cy="415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 tIns="43247" rIns="0" bIns="43247">
            <a:spAutoFit/>
          </a:bodyPr>
          <a:lstStyle>
            <a:lvl1pPr marL="461963" indent="-461963" eaLnBrk="0" hangingPunct="0">
              <a:defRPr sz="2400">
                <a:solidFill>
                  <a:schemeClr val="tx1"/>
                </a:solidFill>
                <a:latin typeface="Times New Roman" pitchFamily="18" charset="0"/>
              </a:defRPr>
            </a:lvl1pPr>
            <a:lvl2pPr marL="1033463" indent="-457200" eaLnBrk="0" hangingPunct="0">
              <a:defRPr sz="2400">
                <a:solidFill>
                  <a:schemeClr val="tx1"/>
                </a:solidFill>
                <a:latin typeface="Times New Roman" pitchFamily="18" charset="0"/>
              </a:defRPr>
            </a:lvl2pPr>
            <a:lvl3pPr marL="1371600" indent="-457200" eaLnBrk="0" hangingPunct="0">
              <a:defRPr sz="2400">
                <a:solidFill>
                  <a:schemeClr val="tx1"/>
                </a:solidFill>
                <a:latin typeface="Times New Roman" pitchFamily="18" charset="0"/>
              </a:defRPr>
            </a:lvl3pPr>
            <a:lvl4pPr marL="1828800" indent="-457200" eaLnBrk="0" hangingPunct="0">
              <a:defRPr sz="2400">
                <a:solidFill>
                  <a:schemeClr val="tx1"/>
                </a:solidFill>
                <a:latin typeface="Times New Roman" pitchFamily="18" charset="0"/>
              </a:defRPr>
            </a:lvl4pPr>
            <a:lvl5pPr marL="2286000" indent="-457200" eaLnBrk="0" hangingPunct="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marL="0" indent="0" algn="l" eaLnBrk="1" hangingPunct="1">
              <a:lnSpc>
                <a:spcPct val="110000"/>
              </a:lnSpc>
              <a:spcBef>
                <a:spcPct val="30000"/>
              </a:spcBef>
              <a:tabLst>
                <a:tab pos="1651000" algn="r"/>
                <a:tab pos="2974975" algn="r"/>
                <a:tab pos="4230688" algn="r"/>
                <a:tab pos="5595938" algn="r"/>
                <a:tab pos="6973888" algn="r"/>
              </a:tabLst>
            </a:pPr>
            <a:r>
              <a:rPr lang="en-US" altLang="en-US" sz="2100" b="1" dirty="0">
                <a:latin typeface="Liberation Sans" panose="020B0604020202020204" pitchFamily="34" charset="0"/>
              </a:rPr>
              <a:t> </a:t>
            </a:r>
            <a:r>
              <a:rPr lang="en-US" altLang="en-US" sz="2100" b="1" dirty="0" smtClean="0">
                <a:latin typeface="Liberation Sans" panose="020B0604020202020204" pitchFamily="34" charset="0"/>
              </a:rPr>
              <a:t>False</a:t>
            </a:r>
            <a:endParaRPr lang="en-US" altLang="en-US" sz="2100" b="1" dirty="0">
              <a:latin typeface="Liberation Sans" panose="020B0604020202020204" pitchFamily="34" charset="0"/>
            </a:endParaRPr>
          </a:p>
        </p:txBody>
      </p:sp>
      <p:sp>
        <p:nvSpPr>
          <p:cNvPr id="24" name="Rectangle 23"/>
          <p:cNvSpPr>
            <a:spLocks noChangeArrowheads="1"/>
          </p:cNvSpPr>
          <p:nvPr/>
        </p:nvSpPr>
        <p:spPr bwMode="auto">
          <a:xfrm>
            <a:off x="7525657" y="5638800"/>
            <a:ext cx="1008743" cy="415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 tIns="43247" rIns="0" bIns="43247">
            <a:spAutoFit/>
          </a:bodyPr>
          <a:lstStyle>
            <a:lvl1pPr marL="461963" indent="-461963" eaLnBrk="0" hangingPunct="0">
              <a:defRPr sz="2400">
                <a:solidFill>
                  <a:schemeClr val="tx1"/>
                </a:solidFill>
                <a:latin typeface="Times New Roman" pitchFamily="18" charset="0"/>
              </a:defRPr>
            </a:lvl1pPr>
            <a:lvl2pPr marL="1033463" indent="-457200" eaLnBrk="0" hangingPunct="0">
              <a:defRPr sz="2400">
                <a:solidFill>
                  <a:schemeClr val="tx1"/>
                </a:solidFill>
                <a:latin typeface="Times New Roman" pitchFamily="18" charset="0"/>
              </a:defRPr>
            </a:lvl2pPr>
            <a:lvl3pPr marL="1371600" indent="-457200" eaLnBrk="0" hangingPunct="0">
              <a:defRPr sz="2400">
                <a:solidFill>
                  <a:schemeClr val="tx1"/>
                </a:solidFill>
                <a:latin typeface="Times New Roman" pitchFamily="18" charset="0"/>
              </a:defRPr>
            </a:lvl3pPr>
            <a:lvl4pPr marL="1828800" indent="-457200" eaLnBrk="0" hangingPunct="0">
              <a:defRPr sz="2400">
                <a:solidFill>
                  <a:schemeClr val="tx1"/>
                </a:solidFill>
                <a:latin typeface="Times New Roman" pitchFamily="18" charset="0"/>
              </a:defRPr>
            </a:lvl4pPr>
            <a:lvl5pPr marL="2286000" indent="-457200" eaLnBrk="0" hangingPunct="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marL="0" indent="0" algn="l" eaLnBrk="1" hangingPunct="1">
              <a:lnSpc>
                <a:spcPct val="110000"/>
              </a:lnSpc>
              <a:spcBef>
                <a:spcPct val="30000"/>
              </a:spcBef>
              <a:tabLst>
                <a:tab pos="1651000" algn="r"/>
                <a:tab pos="2974975" algn="r"/>
                <a:tab pos="4230688" algn="r"/>
                <a:tab pos="5595938" algn="r"/>
                <a:tab pos="6973888" algn="r"/>
              </a:tabLst>
            </a:pPr>
            <a:r>
              <a:rPr lang="en-US" altLang="en-US" sz="2100" b="1" dirty="0">
                <a:latin typeface="Liberation Sans" panose="020B0604020202020204" pitchFamily="34" charset="0"/>
              </a:rPr>
              <a:t> </a:t>
            </a:r>
            <a:r>
              <a:rPr lang="en-US" altLang="en-US" sz="2100" b="1" dirty="0" smtClean="0">
                <a:latin typeface="Liberation Sans" panose="020B0604020202020204" pitchFamily="34" charset="0"/>
              </a:rPr>
              <a:t>True</a:t>
            </a:r>
            <a:endParaRPr lang="en-US" altLang="en-US" sz="2100" b="1" dirty="0">
              <a:latin typeface="Liberation Sans" panose="020B0604020202020204" pitchFamily="34" charset="0"/>
            </a:endParaRPr>
          </a:p>
        </p:txBody>
      </p:sp>
      <p:pic>
        <p:nvPicPr>
          <p:cNvPr id="27"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0857" y="586815"/>
            <a:ext cx="3144567" cy="413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30" name="TextBox 29"/>
          <p:cNvSpPr txBox="1"/>
          <p:nvPr/>
        </p:nvSpPr>
        <p:spPr>
          <a:xfrm>
            <a:off x="3276600" y="501929"/>
            <a:ext cx="5867400" cy="566928"/>
          </a:xfrm>
          <a:prstGeom prst="rect">
            <a:avLst/>
          </a:prstGeom>
          <a:solidFill>
            <a:srgbClr val="0027A4"/>
          </a:solidFill>
        </p:spPr>
        <p:txBody>
          <a:bodyPr wrap="square" lIns="86493" tIns="43247" rIns="86493" bIns="43247" rtlCol="0">
            <a:noAutofit/>
          </a:bodyPr>
          <a:lstStyle/>
          <a:p>
            <a:pPr marL="111120" algn="l"/>
            <a:r>
              <a:rPr lang="en-US" sz="2800" b="1" dirty="0" smtClean="0">
                <a:solidFill>
                  <a:schemeClr val="bg1"/>
                </a:solidFill>
                <a:latin typeface="Liberation Sans" panose="020B0604020202020204" pitchFamily="34" charset="0"/>
              </a:rPr>
              <a:t>Basic Concepts</a:t>
            </a:r>
            <a:endParaRPr lang="en-US" sz="2800" b="1" dirty="0">
              <a:solidFill>
                <a:schemeClr val="bg1"/>
              </a:solidFill>
              <a:latin typeface="Liberation Sans" panose="020B0604020202020204" pitchFamily="34" charset="0"/>
            </a:endParaRPr>
          </a:p>
        </p:txBody>
      </p:sp>
    </p:spTree>
    <p:extLst>
      <p:ext uri="{BB962C8B-B14F-4D97-AF65-F5344CB8AC3E}">
        <p14:creationId xmlns:p14="http://schemas.microsoft.com/office/powerpoint/2010/main" val="426107753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533400" y="1981200"/>
            <a:ext cx="7924800" cy="2631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ct val="50000"/>
              </a:spcBef>
              <a:buClr>
                <a:srgbClr val="800000"/>
              </a:buClr>
              <a:buSzPct val="80000"/>
              <a:buFont typeface="Wingdings" pitchFamily="2" charset="2"/>
              <a:buNone/>
            </a:pPr>
            <a:r>
              <a:rPr lang="en-US" altLang="en-US" sz="2000" dirty="0">
                <a:solidFill>
                  <a:schemeClr val="tx1"/>
                </a:solidFill>
                <a:latin typeface="Liberation Sans" panose="020B0604020202020204" pitchFamily="34" charset="0"/>
              </a:rPr>
              <a:t>IFRS</a:t>
            </a:r>
            <a:r>
              <a:rPr lang="en-US" altLang="en-US" sz="2000" b="0" dirty="0">
                <a:solidFill>
                  <a:schemeClr val="tx1"/>
                </a:solidFill>
                <a:latin typeface="Liberation Sans" panose="020B0604020202020204" pitchFamily="34" charset="0"/>
              </a:rPr>
              <a:t> is considered to be more:</a:t>
            </a:r>
          </a:p>
          <a:p>
            <a:pPr lvl="1">
              <a:lnSpc>
                <a:spcPct val="125000"/>
              </a:lnSpc>
              <a:spcBef>
                <a:spcPct val="50000"/>
              </a:spcBef>
              <a:buClr>
                <a:schemeClr val="tx1"/>
              </a:buClr>
              <a:buSzTx/>
              <a:buFont typeface="Wingdings" pitchFamily="2" charset="2"/>
              <a:buAutoNum type="alphaLcParenR"/>
            </a:pPr>
            <a:r>
              <a:rPr lang="en-US" altLang="en-US" sz="2000" b="0" dirty="0">
                <a:solidFill>
                  <a:schemeClr val="tx1"/>
                </a:solidFill>
                <a:latin typeface="Liberation Sans" panose="020B0604020202020204" pitchFamily="34" charset="0"/>
              </a:rPr>
              <a:t>principles-based and less rules-based than </a:t>
            </a:r>
            <a:r>
              <a:rPr lang="en-US" altLang="en-US" sz="2000" dirty="0">
                <a:solidFill>
                  <a:schemeClr val="tx1"/>
                </a:solidFill>
                <a:latin typeface="Liberation Sans" panose="020B0604020202020204" pitchFamily="34" charset="0"/>
              </a:rPr>
              <a:t>GAAP</a:t>
            </a:r>
            <a:r>
              <a:rPr lang="en-US" altLang="en-US" sz="2000" b="0" dirty="0">
                <a:solidFill>
                  <a:schemeClr val="tx1"/>
                </a:solidFill>
                <a:latin typeface="Liberation Sans" panose="020B0604020202020204" pitchFamily="34" charset="0"/>
              </a:rPr>
              <a:t>.</a:t>
            </a:r>
          </a:p>
          <a:p>
            <a:pPr lvl="1">
              <a:lnSpc>
                <a:spcPct val="125000"/>
              </a:lnSpc>
              <a:spcBef>
                <a:spcPct val="50000"/>
              </a:spcBef>
              <a:buClr>
                <a:schemeClr val="tx1"/>
              </a:buClr>
              <a:buSzTx/>
              <a:buFont typeface="Wingdings" pitchFamily="2" charset="2"/>
              <a:buAutoNum type="alphaLcParenR"/>
            </a:pPr>
            <a:r>
              <a:rPr lang="en-US" altLang="en-US" sz="2000" b="0" dirty="0">
                <a:solidFill>
                  <a:schemeClr val="tx1"/>
                </a:solidFill>
                <a:latin typeface="Liberation Sans" panose="020B0604020202020204" pitchFamily="34" charset="0"/>
              </a:rPr>
              <a:t>rules-based and less principles-based than </a:t>
            </a:r>
            <a:r>
              <a:rPr lang="en-US" altLang="en-US" sz="2000" dirty="0">
                <a:solidFill>
                  <a:schemeClr val="tx1"/>
                </a:solidFill>
                <a:latin typeface="Liberation Sans" panose="020B0604020202020204" pitchFamily="34" charset="0"/>
              </a:rPr>
              <a:t>GAAP</a:t>
            </a:r>
            <a:r>
              <a:rPr lang="en-US" altLang="en-US" sz="2000" b="0" dirty="0">
                <a:solidFill>
                  <a:schemeClr val="tx1"/>
                </a:solidFill>
                <a:latin typeface="Liberation Sans" panose="020B0604020202020204" pitchFamily="34" charset="0"/>
              </a:rPr>
              <a:t>.</a:t>
            </a:r>
          </a:p>
          <a:p>
            <a:pPr lvl="1">
              <a:lnSpc>
                <a:spcPct val="125000"/>
              </a:lnSpc>
              <a:spcBef>
                <a:spcPct val="50000"/>
              </a:spcBef>
              <a:buClr>
                <a:schemeClr val="tx1"/>
              </a:buClr>
              <a:buSzTx/>
              <a:buFont typeface="Wingdings" pitchFamily="2" charset="2"/>
              <a:buAutoNum type="alphaLcParenR"/>
            </a:pPr>
            <a:r>
              <a:rPr lang="en-US" altLang="en-US" sz="2000" b="0" dirty="0">
                <a:solidFill>
                  <a:schemeClr val="tx1"/>
                </a:solidFill>
                <a:latin typeface="Liberation Sans" panose="020B0604020202020204" pitchFamily="34" charset="0"/>
              </a:rPr>
              <a:t>detailed than </a:t>
            </a:r>
            <a:r>
              <a:rPr lang="en-US" altLang="en-US" sz="2000" dirty="0">
                <a:solidFill>
                  <a:schemeClr val="tx1"/>
                </a:solidFill>
                <a:latin typeface="Liberation Sans" panose="020B0604020202020204" pitchFamily="34" charset="0"/>
              </a:rPr>
              <a:t>GAAP</a:t>
            </a:r>
            <a:r>
              <a:rPr lang="en-US" altLang="en-US" sz="2000" b="0" dirty="0">
                <a:solidFill>
                  <a:schemeClr val="tx1"/>
                </a:solidFill>
                <a:latin typeface="Liberation Sans" panose="020B0604020202020204" pitchFamily="34" charset="0"/>
              </a:rPr>
              <a:t>.</a:t>
            </a:r>
          </a:p>
          <a:p>
            <a:pPr lvl="1">
              <a:lnSpc>
                <a:spcPct val="125000"/>
              </a:lnSpc>
              <a:spcBef>
                <a:spcPct val="50000"/>
              </a:spcBef>
              <a:buClr>
                <a:schemeClr val="tx1"/>
              </a:buClr>
              <a:buSzTx/>
              <a:buFont typeface="Wingdings" pitchFamily="2" charset="2"/>
              <a:buAutoNum type="alphaLcParenR"/>
            </a:pPr>
            <a:r>
              <a:rPr lang="en-US" altLang="en-US" sz="2000" b="0" dirty="0">
                <a:solidFill>
                  <a:schemeClr val="tx1"/>
                </a:solidFill>
                <a:latin typeface="Liberation Sans" panose="020B0604020202020204" pitchFamily="34" charset="0"/>
              </a:rPr>
              <a:t>None of the above.</a:t>
            </a:r>
          </a:p>
        </p:txBody>
      </p:sp>
      <p:sp>
        <p:nvSpPr>
          <p:cNvPr id="76804" name="Text Box 10"/>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3200" dirty="0">
                <a:solidFill>
                  <a:schemeClr val="bg1"/>
                </a:solidFill>
                <a:latin typeface="Liberation Sans" panose="020B0604020202020204" pitchFamily="34" charset="0"/>
              </a:rPr>
              <a:t>A Look at IFRS</a:t>
            </a:r>
          </a:p>
        </p:txBody>
      </p:sp>
      <p:sp>
        <p:nvSpPr>
          <p:cNvPr id="9" name="Notched Right Arrow 8"/>
          <p:cNvSpPr/>
          <p:nvPr/>
        </p:nvSpPr>
        <p:spPr bwMode="auto">
          <a:xfrm>
            <a:off x="152400" y="2533650"/>
            <a:ext cx="609600" cy="457200"/>
          </a:xfrm>
          <a:prstGeom prst="notchedRightArrow">
            <a:avLst/>
          </a:prstGeom>
          <a:solidFill>
            <a:schemeClr val="tx2">
              <a:lumMod val="75000"/>
            </a:schemeClr>
          </a:solidFill>
          <a:ln w="12700" cap="sq" cmpd="sng" algn="ctr">
            <a:solidFill>
              <a:schemeClr val="tx1"/>
            </a:solidFill>
            <a:prstDash val="solid"/>
            <a:round/>
            <a:headEnd type="none" w="sm" len="sm"/>
            <a:tailEnd type="none" w="sm" len="sm"/>
          </a:ln>
          <a:effec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dirty="0">
              <a:latin typeface="Liberation Sans" panose="020B0604020202020204" pitchFamily="34" charset="0"/>
            </a:endParaRPr>
          </a:p>
        </p:txBody>
      </p:sp>
      <p:sp>
        <p:nvSpPr>
          <p:cNvPr id="10" name="Rectangle 2"/>
          <p:cNvSpPr>
            <a:spLocks noChangeArrowheads="1"/>
          </p:cNvSpPr>
          <p:nvPr/>
        </p:nvSpPr>
        <p:spPr bwMode="auto">
          <a:xfrm>
            <a:off x="533400" y="1447800"/>
            <a:ext cx="46482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a:solidFill>
                  <a:schemeClr val="tx1"/>
                </a:solidFill>
                <a:latin typeface="Liberation Sans" panose="020B0604020202020204" pitchFamily="34" charset="0"/>
              </a:rPr>
              <a:t>IFRS </a:t>
            </a:r>
            <a:r>
              <a:rPr lang="en-US" altLang="en-US" sz="2400" dirty="0" smtClean="0">
                <a:solidFill>
                  <a:schemeClr val="tx1"/>
                </a:solidFill>
                <a:latin typeface="Liberation Sans" panose="020B0604020202020204" pitchFamily="34" charset="0"/>
              </a:rPr>
              <a:t>Self-Test Questions</a:t>
            </a:r>
            <a:endParaRPr lang="en-US" altLang="en-US" sz="2400" dirty="0">
              <a:solidFill>
                <a:schemeClr val="tx1"/>
              </a:solidFill>
              <a:latin typeface="Liberation Sans" panose="020B0604020202020204" pitchFamily="34" charset="0"/>
            </a:endParaRPr>
          </a:p>
        </p:txBody>
      </p:sp>
      <p:sp>
        <p:nvSpPr>
          <p:cNvPr id="11"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 </a:t>
            </a:r>
            <a:endParaRPr lang="en-US" altLang="en-US" sz="1600" i="1" dirty="0">
              <a:latin typeface="Liberation Sans" panose="020B0604020202020204" pitchFamily="34" charset="0"/>
            </a:endParaRP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354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609600" y="1371600"/>
            <a:ext cx="8077200" cy="406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30000"/>
              </a:lnSpc>
              <a:spcBef>
                <a:spcPct val="0"/>
              </a:spcBef>
              <a:buClrTx/>
              <a:buSzTx/>
              <a:buFontTx/>
              <a:buNone/>
            </a:pPr>
            <a:r>
              <a:rPr lang="en-US" altLang="en-US" sz="2000" b="0" dirty="0">
                <a:solidFill>
                  <a:schemeClr val="tx1"/>
                </a:solidFill>
                <a:latin typeface="Liberation Sans" panose="020B0604020202020204" pitchFamily="34" charset="0"/>
              </a:rPr>
              <a:t>“Copyright © </a:t>
            </a:r>
            <a:r>
              <a:rPr lang="en-US" altLang="en-US" sz="2000" b="0" dirty="0" smtClean="0">
                <a:solidFill>
                  <a:schemeClr val="tx1"/>
                </a:solidFill>
                <a:latin typeface="Liberation Sans" panose="020B0604020202020204" pitchFamily="34" charset="0"/>
              </a:rPr>
              <a:t>2015 </a:t>
            </a:r>
            <a:r>
              <a:rPr lang="en-US" altLang="en-US" sz="2000" b="0" dirty="0">
                <a:solidFill>
                  <a:schemeClr val="tx1"/>
                </a:solidFill>
                <a:latin typeface="Liberation Sans" panose="020B0604020202020204" pitchFamily="34" charset="0"/>
              </a:rPr>
              <a:t>John Wiley &amp; Sons, Inc. All rights reserved. Reproduction or translation of this work beyond that permitted in Section 117 of the 1976 United States Copyright Act without the express written permission of the copyright owner is unlawful. Request for further information should be addressed to the Permissions Department, John Wiley &amp; Sons, Inc. The purchaser may make back-up copies for his/her own use only and not for distribution or resale. The Publisher assumes no responsibility for errors, omissions, or damages, caused by the use of these programs or from the use of the information contained herein.”</a:t>
            </a:r>
          </a:p>
        </p:txBody>
      </p:sp>
      <p:sp>
        <p:nvSpPr>
          <p:cNvPr id="5"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chemeClr val="tx2">
                    <a:lumMod val="75000"/>
                  </a:schemeClr>
                </a:solidFill>
                <a:latin typeface="Liberation Sans" panose="020B0604020202020204" pitchFamily="34" charset="0"/>
              </a:rPr>
              <a:t>Copyright</a:t>
            </a:r>
            <a:endParaRPr lang="en-US" altLang="en-US" sz="3200" b="1" dirty="0">
              <a:solidFill>
                <a:schemeClr val="tx2">
                  <a:lumMod val="75000"/>
                </a:schemeClr>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533400" y="1474788"/>
            <a:ext cx="7772400" cy="520655"/>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dirty="0">
                <a:solidFill>
                  <a:schemeClr val="tx2">
                    <a:lumMod val="75000"/>
                  </a:schemeClr>
                </a:solidFill>
                <a:latin typeface="Liberation Sans" panose="020B0604020202020204" pitchFamily="34" charset="0"/>
              </a:rPr>
              <a:t>Ethics </a:t>
            </a:r>
            <a:r>
              <a:rPr lang="en-US" altLang="en-US" dirty="0" smtClean="0">
                <a:solidFill>
                  <a:schemeClr val="tx2">
                    <a:lumMod val="75000"/>
                  </a:schemeClr>
                </a:solidFill>
                <a:latin typeface="Liberation Sans" panose="020B0604020202020204" pitchFamily="34" charset="0"/>
              </a:rPr>
              <a:t>in </a:t>
            </a:r>
            <a:r>
              <a:rPr lang="en-US" altLang="en-US" dirty="0">
                <a:solidFill>
                  <a:schemeClr val="tx2">
                    <a:lumMod val="75000"/>
                  </a:schemeClr>
                </a:solidFill>
                <a:latin typeface="Liberation Sans" panose="020B0604020202020204" pitchFamily="34" charset="0"/>
              </a:rPr>
              <a:t>Financial Reporting</a:t>
            </a:r>
          </a:p>
        </p:txBody>
      </p:sp>
      <p:sp>
        <p:nvSpPr>
          <p:cNvPr id="12293" name="Text Box 3"/>
          <p:cNvSpPr txBox="1">
            <a:spLocks noChangeArrowheads="1"/>
          </p:cNvSpPr>
          <p:nvPr/>
        </p:nvSpPr>
        <p:spPr bwMode="auto">
          <a:xfrm>
            <a:off x="533400" y="2057400"/>
            <a:ext cx="7772400" cy="36956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CC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90563" indent="-460375"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lvl="1">
              <a:lnSpc>
                <a:spcPct val="125000"/>
              </a:lnSpc>
              <a:spcBef>
                <a:spcPct val="60000"/>
              </a:spcBef>
              <a:buClr>
                <a:srgbClr val="800000"/>
              </a:buClr>
              <a:buSzPct val="80000"/>
              <a:buFont typeface="Wingdings" pitchFamily="2" charset="2"/>
              <a:buChar char="u"/>
            </a:pPr>
            <a:r>
              <a:rPr lang="en-US" altLang="en-US" sz="2000" b="0" dirty="0" smtClean="0">
                <a:solidFill>
                  <a:srgbClr val="000000"/>
                </a:solidFill>
                <a:latin typeface="Liberation Sans" panose="020B0604020202020204" pitchFamily="34" charset="0"/>
              </a:rPr>
              <a:t>Recent </a:t>
            </a:r>
            <a:r>
              <a:rPr lang="en-US" altLang="en-US" sz="2000" b="0" dirty="0">
                <a:solidFill>
                  <a:srgbClr val="000000"/>
                </a:solidFill>
                <a:latin typeface="Liberation Sans" panose="020B0604020202020204" pitchFamily="34" charset="0"/>
              </a:rPr>
              <a:t>financial scandals include:  </a:t>
            </a:r>
            <a:r>
              <a:rPr lang="en-US" altLang="en-US" sz="2000" dirty="0">
                <a:solidFill>
                  <a:srgbClr val="800000"/>
                </a:solidFill>
                <a:latin typeface="Liberation Sans" panose="020B0604020202020204" pitchFamily="34" charset="0"/>
              </a:rPr>
              <a:t>Enron</a:t>
            </a:r>
            <a:r>
              <a:rPr lang="en-US" altLang="en-US" sz="2000" b="0" dirty="0">
                <a:solidFill>
                  <a:srgbClr val="000000"/>
                </a:solidFill>
                <a:latin typeface="Liberation Sans" panose="020B0604020202020204" pitchFamily="34" charset="0"/>
              </a:rPr>
              <a:t>, </a:t>
            </a:r>
            <a:r>
              <a:rPr lang="en-US" altLang="en-US" sz="2000" dirty="0">
                <a:solidFill>
                  <a:srgbClr val="800000"/>
                </a:solidFill>
                <a:latin typeface="Liberation Sans" panose="020B0604020202020204" pitchFamily="34" charset="0"/>
              </a:rPr>
              <a:t>WorldCom</a:t>
            </a:r>
            <a:r>
              <a:rPr lang="en-US" altLang="en-US" sz="2000" b="0" dirty="0">
                <a:solidFill>
                  <a:srgbClr val="000000"/>
                </a:solidFill>
                <a:latin typeface="Liberation Sans" panose="020B0604020202020204" pitchFamily="34" charset="0"/>
              </a:rPr>
              <a:t>, </a:t>
            </a:r>
            <a:r>
              <a:rPr lang="en-US" altLang="en-US" sz="2000" dirty="0">
                <a:solidFill>
                  <a:srgbClr val="800000"/>
                </a:solidFill>
                <a:latin typeface="Liberation Sans" panose="020B0604020202020204" pitchFamily="34" charset="0"/>
              </a:rPr>
              <a:t>HealthSouth</a:t>
            </a:r>
            <a:r>
              <a:rPr lang="en-US" altLang="en-US" sz="2000" b="0" dirty="0">
                <a:solidFill>
                  <a:srgbClr val="000000"/>
                </a:solidFill>
                <a:latin typeface="Liberation Sans" panose="020B0604020202020204" pitchFamily="34" charset="0"/>
              </a:rPr>
              <a:t>, </a:t>
            </a:r>
            <a:r>
              <a:rPr lang="en-US" altLang="en-US" sz="2000" dirty="0">
                <a:solidFill>
                  <a:srgbClr val="800000"/>
                </a:solidFill>
                <a:latin typeface="Liberation Sans" panose="020B0604020202020204" pitchFamily="34" charset="0"/>
              </a:rPr>
              <a:t>AIG</a:t>
            </a:r>
            <a:r>
              <a:rPr lang="en-US" altLang="en-US" sz="2000" b="0" dirty="0">
                <a:solidFill>
                  <a:srgbClr val="000000"/>
                </a:solidFill>
                <a:latin typeface="Liberation Sans" panose="020B0604020202020204" pitchFamily="34" charset="0"/>
              </a:rPr>
              <a:t>, and </a:t>
            </a:r>
            <a:r>
              <a:rPr lang="en-US" altLang="en-US" sz="2000" b="0" dirty="0" smtClean="0">
                <a:solidFill>
                  <a:srgbClr val="000000"/>
                </a:solidFill>
                <a:latin typeface="Liberation Sans" panose="020B0604020202020204" pitchFamily="34" charset="0"/>
              </a:rPr>
              <a:t>other companies.</a:t>
            </a:r>
          </a:p>
          <a:p>
            <a:pPr lvl="1">
              <a:lnSpc>
                <a:spcPct val="125000"/>
              </a:lnSpc>
              <a:spcBef>
                <a:spcPct val="60000"/>
              </a:spcBef>
              <a:buClr>
                <a:srgbClr val="800000"/>
              </a:buClr>
              <a:buSzPct val="80000"/>
              <a:buFont typeface="Wingdings" pitchFamily="2" charset="2"/>
              <a:buChar char="u"/>
            </a:pPr>
            <a:r>
              <a:rPr lang="en-US" altLang="en-US" sz="2000" b="0" dirty="0" smtClean="0">
                <a:solidFill>
                  <a:srgbClr val="000000"/>
                </a:solidFill>
                <a:latin typeface="Liberation Sans" panose="020B0604020202020204" pitchFamily="34" charset="0"/>
              </a:rPr>
              <a:t>Regulators </a:t>
            </a:r>
            <a:r>
              <a:rPr lang="en-US" altLang="en-US" sz="2000" b="0" dirty="0">
                <a:solidFill>
                  <a:srgbClr val="000000"/>
                </a:solidFill>
                <a:latin typeface="Liberation Sans" panose="020B0604020202020204" pitchFamily="34" charset="0"/>
              </a:rPr>
              <a:t>and lawmakers </a:t>
            </a:r>
            <a:r>
              <a:rPr lang="en-US" altLang="en-US" sz="2000" b="0" dirty="0" smtClean="0">
                <a:solidFill>
                  <a:srgbClr val="000000"/>
                </a:solidFill>
                <a:latin typeface="Liberation Sans" panose="020B0604020202020204" pitchFamily="34" charset="0"/>
              </a:rPr>
              <a:t>concerned </a:t>
            </a:r>
            <a:r>
              <a:rPr lang="en-US" altLang="en-US" sz="2000" b="0" dirty="0">
                <a:solidFill>
                  <a:srgbClr val="000000"/>
                </a:solidFill>
                <a:latin typeface="Liberation Sans" panose="020B0604020202020204" pitchFamily="34" charset="0"/>
              </a:rPr>
              <a:t>that </a:t>
            </a:r>
            <a:r>
              <a:rPr lang="en-US" altLang="en-US" sz="2000" b="0" dirty="0" smtClean="0">
                <a:solidFill>
                  <a:srgbClr val="000000"/>
                </a:solidFill>
                <a:latin typeface="Liberation Sans" panose="020B0604020202020204" pitchFamily="34" charset="0"/>
              </a:rPr>
              <a:t>economy </a:t>
            </a:r>
            <a:r>
              <a:rPr lang="en-US" altLang="en-US" sz="2000" b="0" dirty="0">
                <a:solidFill>
                  <a:srgbClr val="000000"/>
                </a:solidFill>
                <a:latin typeface="Liberation Sans" panose="020B0604020202020204" pitchFamily="34" charset="0"/>
              </a:rPr>
              <a:t>would suffer if investors lost confidence in corporate </a:t>
            </a:r>
            <a:r>
              <a:rPr lang="en-US" altLang="en-US" sz="2000" b="0" dirty="0" smtClean="0">
                <a:solidFill>
                  <a:srgbClr val="000000"/>
                </a:solidFill>
                <a:latin typeface="Liberation Sans" panose="020B0604020202020204" pitchFamily="34" charset="0"/>
              </a:rPr>
              <a:t>accounting.  In response,</a:t>
            </a:r>
            <a:endParaRPr lang="en-US" altLang="en-US" sz="1900" b="0" dirty="0">
              <a:solidFill>
                <a:srgbClr val="000000"/>
              </a:solidFill>
              <a:latin typeface="Liberation Sans" panose="020B0604020202020204" pitchFamily="34" charset="0"/>
            </a:endParaRPr>
          </a:p>
          <a:p>
            <a:pPr marL="1377950" lvl="2" indent="-463550">
              <a:lnSpc>
                <a:spcPct val="125000"/>
              </a:lnSpc>
              <a:spcBef>
                <a:spcPct val="60000"/>
              </a:spcBef>
              <a:buClr>
                <a:srgbClr val="800000"/>
              </a:buClr>
              <a:buSzPct val="80000"/>
              <a:buFont typeface="Arial" panose="020B0604020202020204" pitchFamily="34" charset="0"/>
              <a:buChar char="►"/>
            </a:pPr>
            <a:r>
              <a:rPr lang="en-US" altLang="en-US" sz="1900" b="0" dirty="0">
                <a:solidFill>
                  <a:srgbClr val="000000"/>
                </a:solidFill>
                <a:latin typeface="Liberation Sans" panose="020B0604020202020204" pitchFamily="34" charset="0"/>
              </a:rPr>
              <a:t>Congress passed </a:t>
            </a:r>
            <a:r>
              <a:rPr lang="en-US" altLang="en-US" sz="1900" dirty="0">
                <a:solidFill>
                  <a:srgbClr val="0000CC"/>
                </a:solidFill>
                <a:latin typeface="Liberation Sans" panose="020B0604020202020204" pitchFamily="34" charset="0"/>
              </a:rPr>
              <a:t>Sarbanes-Oxley Act </a:t>
            </a:r>
            <a:r>
              <a:rPr lang="en-US" altLang="en-US" sz="1900" dirty="0" smtClean="0">
                <a:solidFill>
                  <a:srgbClr val="0000CC"/>
                </a:solidFill>
                <a:latin typeface="Liberation Sans" panose="020B0604020202020204" pitchFamily="34" charset="0"/>
              </a:rPr>
              <a:t> </a:t>
            </a:r>
            <a:r>
              <a:rPr lang="en-US" altLang="en-US" sz="1900" dirty="0">
                <a:solidFill>
                  <a:srgbClr val="0000CC"/>
                </a:solidFill>
                <a:latin typeface="Liberation Sans" panose="020B0604020202020204" pitchFamily="34" charset="0"/>
              </a:rPr>
              <a:t>(SOX)</a:t>
            </a:r>
            <a:r>
              <a:rPr lang="en-US" altLang="en-US" sz="1900" b="0" dirty="0">
                <a:solidFill>
                  <a:srgbClr val="000000"/>
                </a:solidFill>
                <a:latin typeface="Liberation Sans" panose="020B0604020202020204" pitchFamily="34" charset="0"/>
              </a:rPr>
              <a:t>. </a:t>
            </a:r>
            <a:endParaRPr lang="en-US" altLang="en-US" sz="1900" b="0" dirty="0" smtClean="0">
              <a:solidFill>
                <a:srgbClr val="000000"/>
              </a:solidFill>
              <a:latin typeface="Liberation Sans" panose="020B0604020202020204" pitchFamily="34" charset="0"/>
            </a:endParaRPr>
          </a:p>
          <a:p>
            <a:pPr marL="682625" lvl="2" indent="-450850">
              <a:lnSpc>
                <a:spcPct val="125000"/>
              </a:lnSpc>
              <a:spcBef>
                <a:spcPct val="60000"/>
              </a:spcBef>
              <a:buClr>
                <a:srgbClr val="800000"/>
              </a:buClr>
              <a:buSzPct val="80000"/>
              <a:buFont typeface="Wingdings" panose="05000000000000000000" pitchFamily="2" charset="2"/>
              <a:buChar char="u"/>
            </a:pPr>
            <a:r>
              <a:rPr lang="en-US" altLang="en-US" b="0" dirty="0">
                <a:solidFill>
                  <a:srgbClr val="000000"/>
                </a:solidFill>
                <a:latin typeface="Liberation Sans" panose="020B0604020202020204" pitchFamily="34" charset="0"/>
              </a:rPr>
              <a:t>Effective financial reporting depends on sound ethical behavior.</a:t>
            </a:r>
          </a:p>
        </p:txBody>
      </p:sp>
      <p:sp>
        <p:nvSpPr>
          <p:cNvPr id="12294"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2 </a:t>
            </a:r>
            <a:endParaRPr lang="en-US" altLang="en-US" sz="1600" i="1" dirty="0">
              <a:latin typeface="Liberation Sans" panose="020B0604020202020204" pitchFamily="34" charset="0"/>
            </a:endParaRPr>
          </a:p>
        </p:txBody>
      </p:sp>
      <p:sp>
        <p:nvSpPr>
          <p:cNvPr id="7" name="Rectangle 6"/>
          <p:cNvSpPr>
            <a:spLocks noChangeArrowheads="1"/>
          </p:cNvSpPr>
          <p:nvPr/>
        </p:nvSpPr>
        <p:spPr bwMode="auto">
          <a:xfrm>
            <a:off x="0" y="405765"/>
            <a:ext cx="2540000" cy="677228"/>
          </a:xfrm>
          <a:prstGeom prst="rect">
            <a:avLst/>
          </a:prstGeom>
          <a:solidFill>
            <a:schemeClr val="bg1">
              <a:lumMod val="85000"/>
            </a:schemeClr>
          </a:solidFill>
          <a:ln>
            <a:noFill/>
          </a:ln>
          <a:effectLst/>
        </p:spPr>
        <p:txBody>
          <a:bodyPr wrap="none" lIns="86493" tIns="43247" rIns="86493" bIns="43247" anchor="ctr"/>
          <a:lstStyle/>
          <a:p>
            <a:pPr marL="231775" algn="l"/>
            <a:r>
              <a:rPr lang="en-US" altLang="en-US" sz="1700" b="1" dirty="0">
                <a:latin typeface="Liberation Sans" panose="020B0604020202020204" pitchFamily="34" charset="0"/>
              </a:rPr>
              <a:t>LEARNING</a:t>
            </a:r>
          </a:p>
          <a:p>
            <a:pPr marL="231775" algn="l"/>
            <a:r>
              <a:rPr lang="en-US" altLang="en-US" sz="1700" b="1" dirty="0">
                <a:latin typeface="Liberation Sans" panose="020B0604020202020204" pitchFamily="34" charset="0"/>
              </a:rPr>
              <a:t>OBJECTIVE</a:t>
            </a:r>
          </a:p>
        </p:txBody>
      </p:sp>
      <p:sp>
        <p:nvSpPr>
          <p:cNvPr id="8" name="Rectangle 5"/>
          <p:cNvSpPr>
            <a:spLocks noChangeArrowheads="1"/>
          </p:cNvSpPr>
          <p:nvPr/>
        </p:nvSpPr>
        <p:spPr bwMode="auto">
          <a:xfrm>
            <a:off x="2540000" y="274320"/>
            <a:ext cx="6604000" cy="928688"/>
          </a:xfrm>
          <a:prstGeom prst="rect">
            <a:avLst/>
          </a:prstGeom>
          <a:solidFill>
            <a:srgbClr val="0027A4"/>
          </a:solidFill>
          <a:ln>
            <a:noFill/>
          </a:ln>
          <a:effectLst/>
        </p:spPr>
        <p:txBody>
          <a:bodyPr wrap="square" lIns="86493" tIns="34597" rIns="86493" bIns="43247" anchor="ctr"/>
          <a:lstStyle/>
          <a:p>
            <a:pPr marL="111120" algn="l"/>
            <a:r>
              <a:rPr lang="en-US" sz="2300" b="1" dirty="0" smtClean="0">
                <a:solidFill>
                  <a:schemeClr val="bg1"/>
                </a:solidFill>
                <a:latin typeface="Liberation Sans" panose="020B0604020202020204" pitchFamily="34" charset="0"/>
              </a:rPr>
              <a:t>Explain </a:t>
            </a:r>
            <a:r>
              <a:rPr lang="en-US" sz="2300" b="1" dirty="0">
                <a:solidFill>
                  <a:schemeClr val="bg1"/>
                </a:solidFill>
                <a:latin typeface="Liberation Sans" panose="020B0604020202020204" pitchFamily="34" charset="0"/>
              </a:rPr>
              <a:t>the building blocks of accounting</a:t>
            </a:r>
            <a:r>
              <a:rPr lang="en-US" sz="2300" b="1" dirty="0" smtClean="0">
                <a:solidFill>
                  <a:schemeClr val="bg1"/>
                </a:solidFill>
                <a:latin typeface="Liberation Sans" panose="020B0604020202020204" pitchFamily="34" charset="0"/>
              </a:rPr>
              <a:t>: ethics</a:t>
            </a:r>
            <a:r>
              <a:rPr lang="en-US" sz="2300" b="1" dirty="0">
                <a:solidFill>
                  <a:schemeClr val="bg1"/>
                </a:solidFill>
                <a:latin typeface="Liberation Sans" panose="020B0604020202020204" pitchFamily="34" charset="0"/>
              </a:rPr>
              <a:t>, principles, and assumptions.</a:t>
            </a:r>
          </a:p>
        </p:txBody>
      </p:sp>
      <p:sp>
        <p:nvSpPr>
          <p:cNvPr id="9" name="Oval 8"/>
          <p:cNvSpPr/>
          <p:nvPr/>
        </p:nvSpPr>
        <p:spPr bwMode="auto">
          <a:xfrm>
            <a:off x="1828800" y="485775"/>
            <a:ext cx="522514" cy="514350"/>
          </a:xfrm>
          <a:prstGeom prst="ellipse">
            <a:avLst/>
          </a:prstGeom>
          <a:solidFill>
            <a:srgbClr val="FF9900"/>
          </a:solidFill>
          <a:ln w="12700" cap="flat" cmpd="sng" algn="ctr">
            <a:noFill/>
            <a:prstDash val="solid"/>
            <a:round/>
            <a:headEnd type="none" w="med" len="med"/>
            <a:tailEnd type="none" w="med" len="med"/>
          </a:ln>
          <a:effectLst/>
        </p:spPr>
        <p:txBody>
          <a:bodyPr rot="0" spcFirstLastPara="0" vertOverflow="overflow" horzOverflow="overflow" vert="horz" wrap="square" lIns="86493" tIns="0" rIns="86493" bIns="43247" numCol="1" spcCol="0" rtlCol="0" fromWordArt="0" anchor="ctr" anchorCtr="0" forceAA="0" compatLnSpc="1">
            <a:prstTxWarp prst="textNoShape">
              <a:avLst/>
            </a:prstTxWarp>
            <a:noAutofit/>
          </a:bodyPr>
          <a:lstStyle/>
          <a:p>
            <a:pPr algn="ctr"/>
            <a:r>
              <a:rPr lang="en-US" sz="2500" b="1" dirty="0" smtClean="0">
                <a:solidFill>
                  <a:schemeClr val="bg1"/>
                </a:solidFill>
                <a:effectLst>
                  <a:outerShdw blurRad="38100" dist="38100" dir="2700000" algn="tl">
                    <a:srgbClr val="000000">
                      <a:alpha val="43137"/>
                    </a:srgbClr>
                  </a:outerShdw>
                </a:effectLst>
                <a:latin typeface="Liberation Sans" panose="020B0604020202020204" pitchFamily="34" charset="0"/>
              </a:rPr>
              <a:t>2</a:t>
            </a:r>
            <a:endParaRPr lang="en-US" sz="2500" b="1" dirty="0">
              <a:solidFill>
                <a:schemeClr val="bg1"/>
              </a:solidFill>
              <a:effectLst>
                <a:outerShdw blurRad="38100" dist="38100" dir="2700000" algn="tl">
                  <a:srgbClr val="000000">
                    <a:alpha val="43137"/>
                  </a:srgbClr>
                </a:outerShdw>
              </a:effectLst>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3"/>
          <p:cNvSpPr>
            <a:spLocks noChangeArrowheads="1"/>
          </p:cNvSpPr>
          <p:nvPr/>
        </p:nvSpPr>
        <p:spPr bwMode="auto">
          <a:xfrm>
            <a:off x="2971800" y="3124200"/>
            <a:ext cx="228600" cy="76200"/>
          </a:xfrm>
          <a:prstGeom prst="rect">
            <a:avLst/>
          </a:prstGeom>
          <a:solidFill>
            <a:schemeClr val="bg1"/>
          </a:solidFill>
          <a:ln>
            <a:noFill/>
          </a:ln>
          <a:effectLst/>
          <a:extLs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0488" tIns="44450" rIns="90488" bIns="44450"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13315" name="Rectangle 14"/>
          <p:cNvSpPr>
            <a:spLocks noChangeArrowheads="1"/>
          </p:cNvSpPr>
          <p:nvPr/>
        </p:nvSpPr>
        <p:spPr bwMode="auto">
          <a:xfrm>
            <a:off x="2971800" y="3352800"/>
            <a:ext cx="228600" cy="76200"/>
          </a:xfrm>
          <a:prstGeom prst="rect">
            <a:avLst/>
          </a:prstGeom>
          <a:solidFill>
            <a:schemeClr val="bg1"/>
          </a:solidFill>
          <a:ln>
            <a:noFill/>
          </a:ln>
          <a:effectLst/>
          <a:extLs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0488" tIns="44450" rIns="90488" bIns="44450"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13316" name="Rectangle 15"/>
          <p:cNvSpPr>
            <a:spLocks noChangeArrowheads="1"/>
          </p:cNvSpPr>
          <p:nvPr/>
        </p:nvSpPr>
        <p:spPr bwMode="auto">
          <a:xfrm rot="-5400000">
            <a:off x="2895600" y="3200400"/>
            <a:ext cx="228600" cy="76200"/>
          </a:xfrm>
          <a:prstGeom prst="rect">
            <a:avLst/>
          </a:prstGeom>
          <a:solidFill>
            <a:schemeClr val="bg1"/>
          </a:solidFill>
          <a:ln>
            <a:noFill/>
          </a:ln>
          <a:effectLst/>
          <a:extLs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0488" tIns="44450" rIns="90488" bIns="44450" anchor="ct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13317" name="Rectangle 10"/>
          <p:cNvSpPr>
            <a:spLocks noChangeArrowheads="1"/>
          </p:cNvSpPr>
          <p:nvPr/>
        </p:nvSpPr>
        <p:spPr bwMode="auto">
          <a:xfrm>
            <a:off x="4419600" y="5791200"/>
            <a:ext cx="2362200" cy="6445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200" dirty="0">
                <a:solidFill>
                  <a:schemeClr val="tx1"/>
                </a:solidFill>
                <a:latin typeface="Liberation Sans" panose="020B0604020202020204" pitchFamily="34" charset="0"/>
              </a:rPr>
              <a:t>Illustration 1-4</a:t>
            </a:r>
          </a:p>
          <a:p>
            <a:pPr>
              <a:spcBef>
                <a:spcPct val="0"/>
              </a:spcBef>
              <a:buClrTx/>
              <a:buSzTx/>
              <a:buFontTx/>
              <a:buNone/>
            </a:pPr>
            <a:r>
              <a:rPr lang="en-US" altLang="en-US" sz="1200" b="0" dirty="0">
                <a:solidFill>
                  <a:schemeClr val="tx1"/>
                </a:solidFill>
                <a:latin typeface="Liberation Sans" panose="020B0604020202020204" pitchFamily="34" charset="0"/>
              </a:rPr>
              <a:t>Steps in analyzing ethics cases and situations</a:t>
            </a:r>
          </a:p>
        </p:txBody>
      </p:sp>
      <p:pic>
        <p:nvPicPr>
          <p:cNvPr id="133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95400"/>
            <a:ext cx="8610600" cy="314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9" name="Line 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3320"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chemeClr val="tx2">
                    <a:lumMod val="75000"/>
                  </a:schemeClr>
                </a:solidFill>
                <a:latin typeface="Liberation Sans" panose="020B0604020202020204" pitchFamily="34" charset="0"/>
              </a:rPr>
              <a:t>Ethics in Financial Reporting</a:t>
            </a:r>
          </a:p>
        </p:txBody>
      </p:sp>
      <p:sp>
        <p:nvSpPr>
          <p:cNvPr id="13321"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2 </a:t>
            </a:r>
            <a:endParaRPr lang="en-US" altLang="en-US" sz="1600" i="1" dirty="0">
              <a:latin typeface="Liberation Sans" panose="020B0604020202020204" pitchFamily="34" charset="0"/>
            </a:endParaRPr>
          </a:p>
        </p:txBody>
      </p:sp>
      <p:pic>
        <p:nvPicPr>
          <p:cNvPr id="13323" name="Picture 11"/>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1219200" y="3962400"/>
            <a:ext cx="2667000" cy="2504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movnglnc">
  <a:themeElements>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fontScheme name="movnglnc">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ovngln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vngln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vngln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vngln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vngln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vngln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vngln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Office\Templates\1033\Company Handbook.pot</Template>
  <TotalTime>11417</TotalTime>
  <Pages>43</Pages>
  <Words>3660</Words>
  <Application>Microsoft Office PowerPoint</Application>
  <PresentationFormat>On-screen Show (4:3)</PresentationFormat>
  <Paragraphs>1111</Paragraphs>
  <Slides>71</Slides>
  <Notes>71</Notes>
  <HiddenSlides>0</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movnglnc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Accounting and Accounting Standards</dc:title>
  <dc:creator>Coby Harmon</dc:creator>
  <cp:lastModifiedBy>Urban, Nichole - Hoboken</cp:lastModifiedBy>
  <cp:revision>1727</cp:revision>
  <cp:lastPrinted>1999-09-16T17:08:20Z</cp:lastPrinted>
  <dcterms:created xsi:type="dcterms:W3CDTF">1997-03-28T18:03:02Z</dcterms:created>
  <dcterms:modified xsi:type="dcterms:W3CDTF">2015-05-13T15:42:36Z</dcterms:modified>
</cp:coreProperties>
</file>