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261" r:id="rId4"/>
    <p:sldId id="258" r:id="rId5"/>
    <p:sldId id="262" r:id="rId6"/>
    <p:sldId id="263" r:id="rId7"/>
    <p:sldId id="264" r:id="rId8"/>
    <p:sldId id="265" r:id="rId9"/>
    <p:sldId id="274" r:id="rId10"/>
    <p:sldId id="275" r:id="rId11"/>
    <p:sldId id="276" r:id="rId12"/>
    <p:sldId id="277" r:id="rId13"/>
    <p:sldId id="278" r:id="rId14"/>
    <p:sldId id="279" r:id="rId15"/>
    <p:sldId id="280" r:id="rId16"/>
    <p:sldId id="281" r:id="rId17"/>
    <p:sldId id="282" r:id="rId18"/>
    <p:sldId id="283" r:id="rId19"/>
    <p:sldId id="284" r:id="rId20"/>
    <p:sldId id="285" r:id="rId21"/>
    <p:sldId id="286" r:id="rId22"/>
    <p:sldId id="295" r:id="rId23"/>
    <p:sldId id="296" r:id="rId24"/>
    <p:sldId id="297" r:id="rId25"/>
    <p:sldId id="298" r:id="rId26"/>
    <p:sldId id="299" r:id="rId27"/>
    <p:sldId id="300" r:id="rId28"/>
    <p:sldId id="301" r:id="rId29"/>
    <p:sldId id="302" r:id="rId30"/>
    <p:sldId id="304" r:id="rId31"/>
    <p:sldId id="305" r:id="rId32"/>
    <p:sldId id="306" r:id="rId33"/>
    <p:sldId id="307" r:id="rId34"/>
    <p:sldId id="308" r:id="rId35"/>
    <p:sldId id="309" r:id="rId36"/>
    <p:sldId id="310" r:id="rId37"/>
    <p:sldId id="311" r:id="rId38"/>
    <p:sldId id="312" r:id="rId39"/>
    <p:sldId id="313" r:id="rId40"/>
    <p:sldId id="314" r:id="rId41"/>
    <p:sldId id="315" r:id="rId42"/>
    <p:sldId id="316" r:id="rId43"/>
    <p:sldId id="317"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9144000" cy="6857998"/>
          </a:xfrm>
          <a:prstGeom prst="rect">
            <a:avLst/>
          </a:prstGeom>
          <a:blipFill>
            <a:blip r:embed="rId2" cstate="print"/>
            <a:stretch>
              <a:fillRect/>
            </a:stretch>
          </a:blipFill>
        </p:spPr>
        <p:txBody>
          <a:bodyPr wrap="square" lIns="0" tIns="0" rIns="0" bIns="0" rtlCol="0"/>
          <a:lstStyle/>
          <a:p>
            <a:endParaRPr/>
          </a:p>
        </p:txBody>
      </p:sp>
      <p:sp>
        <p:nvSpPr>
          <p:cNvPr id="17" name="bg object 17"/>
          <p:cNvSpPr/>
          <p:nvPr/>
        </p:nvSpPr>
        <p:spPr>
          <a:xfrm>
            <a:off x="1533144" y="211836"/>
            <a:ext cx="6100572" cy="1362456"/>
          </a:xfrm>
          <a:prstGeom prst="rect">
            <a:avLst/>
          </a:prstGeom>
          <a:blipFill>
            <a:blip r:embed="rId3" cstate="print"/>
            <a:stretch>
              <a:fillRect/>
            </a:stretch>
          </a:blipFill>
        </p:spPr>
        <p:txBody>
          <a:bodyPr wrap="square" lIns="0" tIns="0" rIns="0" bIns="0" rtlCol="0"/>
          <a:lstStyle/>
          <a:p>
            <a:endParaRPr/>
          </a:p>
        </p:txBody>
      </p:sp>
      <p:sp>
        <p:nvSpPr>
          <p:cNvPr id="2" name="Holder 2"/>
          <p:cNvSpPr>
            <a:spLocks noGrp="1"/>
          </p:cNvSpPr>
          <p:nvPr>
            <p:ph type="ctrTitle"/>
          </p:nvPr>
        </p:nvSpPr>
        <p:spPr>
          <a:xfrm>
            <a:off x="1914905" y="407034"/>
            <a:ext cx="5314188" cy="756919"/>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8/3/2020</a:t>
            </a:fld>
            <a:endParaRPr lang="en-US"/>
          </a:p>
        </p:txBody>
      </p:sp>
      <p:sp>
        <p:nvSpPr>
          <p:cNvPr id="6" name="Holder 6"/>
          <p:cNvSpPr>
            <a:spLocks noGrp="1"/>
          </p:cNvSpPr>
          <p:nvPr>
            <p:ph type="sldNum" sz="quarter" idx="7"/>
          </p:nvPr>
        </p:nvSpPr>
        <p:spPr/>
        <p:txBody>
          <a:bodyPr lIns="0" tIns="0" rIns="0" bIns="0"/>
          <a:lstStyle>
            <a:lvl1pPr>
              <a:defRPr sz="1200" b="0" i="0">
                <a:solidFill>
                  <a:schemeClr val="bg1"/>
                </a:solidFill>
                <a:latin typeface="Book Antiqua"/>
                <a:cs typeface="Book Antiqua"/>
              </a:defRPr>
            </a:lvl1pPr>
          </a:lstStyle>
          <a:p>
            <a:pPr marL="38100">
              <a:lnSpc>
                <a:spcPct val="100000"/>
              </a:lnSpc>
              <a:spcBef>
                <a:spcPts val="5"/>
              </a:spcBef>
            </a:pPr>
            <a:fld id="{81D60167-4931-47E6-BA6A-407CBD079E47}" type="slidenum">
              <a:rPr dirty="0"/>
              <a:pPr marL="38100">
                <a:lnSpc>
                  <a:spcPct val="100000"/>
                </a:lnSpc>
                <a:spcBef>
                  <a:spcPts val="5"/>
                </a:spcBef>
              </a:pPr>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rgbClr val="184430"/>
                </a:solidFill>
                <a:latin typeface="Tahoma"/>
                <a:cs typeface="Tahoma"/>
              </a:defRPr>
            </a:lvl1pPr>
          </a:lstStyle>
          <a:p>
            <a:endParaRPr/>
          </a:p>
        </p:txBody>
      </p:sp>
      <p:sp>
        <p:nvSpPr>
          <p:cNvPr id="3" name="Holder 3"/>
          <p:cNvSpPr>
            <a:spLocks noGrp="1"/>
          </p:cNvSpPr>
          <p:nvPr>
            <p:ph type="body" idx="1"/>
          </p:nvPr>
        </p:nvSpPr>
        <p:spPr/>
        <p:txBody>
          <a:bodyPr lIns="0" tIns="0" rIns="0" bIns="0"/>
          <a:lstStyle>
            <a:lvl1pPr>
              <a:defRPr sz="3200" b="0" i="0">
                <a:solidFill>
                  <a:schemeClr val="bg1"/>
                </a:solidFill>
                <a:latin typeface="Tahoma"/>
                <a:cs typeface="Tahoma"/>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8/3/2020</a:t>
            </a:fld>
            <a:endParaRPr lang="en-US"/>
          </a:p>
        </p:txBody>
      </p:sp>
      <p:sp>
        <p:nvSpPr>
          <p:cNvPr id="6" name="Holder 6"/>
          <p:cNvSpPr>
            <a:spLocks noGrp="1"/>
          </p:cNvSpPr>
          <p:nvPr>
            <p:ph type="sldNum" sz="quarter" idx="7"/>
          </p:nvPr>
        </p:nvSpPr>
        <p:spPr/>
        <p:txBody>
          <a:bodyPr lIns="0" tIns="0" rIns="0" bIns="0"/>
          <a:lstStyle>
            <a:lvl1pPr>
              <a:defRPr sz="1200" b="0" i="0">
                <a:solidFill>
                  <a:schemeClr val="bg1"/>
                </a:solidFill>
                <a:latin typeface="Book Antiqua"/>
                <a:cs typeface="Book Antiqua"/>
              </a:defRPr>
            </a:lvl1pPr>
          </a:lstStyle>
          <a:p>
            <a:pPr marL="38100">
              <a:lnSpc>
                <a:spcPct val="100000"/>
              </a:lnSpc>
              <a:spcBef>
                <a:spcPts val="5"/>
              </a:spcBef>
            </a:pPr>
            <a:fld id="{81D60167-4931-47E6-BA6A-407CBD079E47}" type="slidenum">
              <a:rPr dirty="0"/>
              <a:pPr marL="38100">
                <a:lnSpc>
                  <a:spcPct val="100000"/>
                </a:lnSpc>
                <a:spcBef>
                  <a:spcPts val="5"/>
                </a:spcBef>
              </a:pPr>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rgbClr val="184430"/>
                </a:solidFill>
                <a:latin typeface="Tahoma"/>
                <a:cs typeface="Tahoma"/>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8/3/2020</a:t>
            </a:fld>
            <a:endParaRPr lang="en-US"/>
          </a:p>
        </p:txBody>
      </p:sp>
      <p:sp>
        <p:nvSpPr>
          <p:cNvPr id="7" name="Holder 7"/>
          <p:cNvSpPr>
            <a:spLocks noGrp="1"/>
          </p:cNvSpPr>
          <p:nvPr>
            <p:ph type="sldNum" sz="quarter" idx="7"/>
          </p:nvPr>
        </p:nvSpPr>
        <p:spPr/>
        <p:txBody>
          <a:bodyPr lIns="0" tIns="0" rIns="0" bIns="0"/>
          <a:lstStyle>
            <a:lvl1pPr>
              <a:defRPr sz="1200" b="0" i="0">
                <a:solidFill>
                  <a:schemeClr val="bg1"/>
                </a:solidFill>
                <a:latin typeface="Book Antiqua"/>
                <a:cs typeface="Book Antiqua"/>
              </a:defRPr>
            </a:lvl1pPr>
          </a:lstStyle>
          <a:p>
            <a:pPr marL="38100">
              <a:lnSpc>
                <a:spcPct val="100000"/>
              </a:lnSpc>
              <a:spcBef>
                <a:spcPts val="5"/>
              </a:spcBef>
            </a:pPr>
            <a:fld id="{81D60167-4931-47E6-BA6A-407CBD079E47}" type="slidenum">
              <a:rPr dirty="0"/>
              <a:pPr marL="38100">
                <a:lnSpc>
                  <a:spcPct val="100000"/>
                </a:lnSpc>
                <a:spcBef>
                  <a:spcPts val="5"/>
                </a:spcBef>
              </a:pPr>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9144000" cy="6857998"/>
          </a:xfrm>
          <a:prstGeom prst="rect">
            <a:avLst/>
          </a:prstGeom>
          <a:blipFill>
            <a:blip r:embed="rId2" cstate="print"/>
            <a:stretch>
              <a:fillRect/>
            </a:stretch>
          </a:blipFill>
        </p:spPr>
        <p:txBody>
          <a:bodyPr wrap="square" lIns="0" tIns="0" rIns="0" bIns="0" rtlCol="0"/>
          <a:lstStyle/>
          <a:p>
            <a:endParaRPr/>
          </a:p>
        </p:txBody>
      </p:sp>
      <p:sp>
        <p:nvSpPr>
          <p:cNvPr id="17" name="bg object 17"/>
          <p:cNvSpPr/>
          <p:nvPr/>
        </p:nvSpPr>
        <p:spPr>
          <a:xfrm>
            <a:off x="2068067" y="2663951"/>
            <a:ext cx="5032248" cy="1362456"/>
          </a:xfrm>
          <a:prstGeom prst="rect">
            <a:avLst/>
          </a:prstGeom>
          <a:blipFill>
            <a:blip r:embed="rId3" cstate="print"/>
            <a:stretch>
              <a:fillRect/>
            </a:stretch>
          </a:blip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4000" b="0" i="0">
                <a:solidFill>
                  <a:srgbClr val="184430"/>
                </a:solidFill>
                <a:latin typeface="Tahoma"/>
                <a:cs typeface="Tahom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8/3/2020</a:t>
            </a:fld>
            <a:endParaRPr lang="en-US"/>
          </a:p>
        </p:txBody>
      </p:sp>
      <p:sp>
        <p:nvSpPr>
          <p:cNvPr id="5" name="Holder 5"/>
          <p:cNvSpPr>
            <a:spLocks noGrp="1"/>
          </p:cNvSpPr>
          <p:nvPr>
            <p:ph type="sldNum" sz="quarter" idx="7"/>
          </p:nvPr>
        </p:nvSpPr>
        <p:spPr/>
        <p:txBody>
          <a:bodyPr lIns="0" tIns="0" rIns="0" bIns="0"/>
          <a:lstStyle>
            <a:lvl1pPr>
              <a:defRPr sz="1200" b="0" i="0">
                <a:solidFill>
                  <a:schemeClr val="bg1"/>
                </a:solidFill>
                <a:latin typeface="Book Antiqua"/>
                <a:cs typeface="Book Antiqua"/>
              </a:defRPr>
            </a:lvl1pPr>
          </a:lstStyle>
          <a:p>
            <a:pPr marL="38100">
              <a:lnSpc>
                <a:spcPct val="100000"/>
              </a:lnSpc>
              <a:spcBef>
                <a:spcPts val="5"/>
              </a:spcBef>
            </a:pPr>
            <a:fld id="{81D60167-4931-47E6-BA6A-407CBD079E47}" type="slidenum">
              <a:rPr dirty="0"/>
              <a:pPr marL="38100">
                <a:lnSpc>
                  <a:spcPct val="100000"/>
                </a:lnSpc>
                <a:spcBef>
                  <a:spcPts val="5"/>
                </a:spcBef>
              </a:pPr>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8/3/2020</a:t>
            </a:fld>
            <a:endParaRPr lang="en-US"/>
          </a:p>
        </p:txBody>
      </p:sp>
      <p:sp>
        <p:nvSpPr>
          <p:cNvPr id="4" name="Holder 4"/>
          <p:cNvSpPr>
            <a:spLocks noGrp="1"/>
          </p:cNvSpPr>
          <p:nvPr>
            <p:ph type="sldNum" sz="quarter" idx="7"/>
          </p:nvPr>
        </p:nvSpPr>
        <p:spPr/>
        <p:txBody>
          <a:bodyPr lIns="0" tIns="0" rIns="0" bIns="0"/>
          <a:lstStyle>
            <a:lvl1pPr>
              <a:defRPr sz="1200" b="0" i="0">
                <a:solidFill>
                  <a:schemeClr val="bg1"/>
                </a:solidFill>
                <a:latin typeface="Book Antiqua"/>
                <a:cs typeface="Book Antiqua"/>
              </a:defRPr>
            </a:lvl1pPr>
          </a:lstStyle>
          <a:p>
            <a:pPr marL="38100">
              <a:lnSpc>
                <a:spcPct val="100000"/>
              </a:lnSpc>
              <a:spcBef>
                <a:spcPts val="5"/>
              </a:spcBef>
            </a:pPr>
            <a:fld id="{81D60167-4931-47E6-BA6A-407CBD079E47}" type="slidenum">
              <a:rPr dirty="0"/>
              <a:pPr marL="38100">
                <a:lnSpc>
                  <a:spcPct val="100000"/>
                </a:lnSpc>
                <a:spcBef>
                  <a:spcPts val="5"/>
                </a:spcBef>
              </a:pPr>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9144000" cy="6857998"/>
          </a:xfrm>
          <a:prstGeom prst="rect">
            <a:avLst/>
          </a:prstGeom>
          <a:blipFill>
            <a:blip r:embed="rId7" cstate="print"/>
            <a:stretch>
              <a:fillRect/>
            </a:stretch>
          </a:blipFill>
        </p:spPr>
        <p:txBody>
          <a:bodyPr wrap="square" lIns="0" tIns="0" rIns="0" bIns="0" rtlCol="0"/>
          <a:lstStyle/>
          <a:p>
            <a:endParaRPr/>
          </a:p>
        </p:txBody>
      </p:sp>
      <p:sp>
        <p:nvSpPr>
          <p:cNvPr id="2" name="Holder 2"/>
          <p:cNvSpPr>
            <a:spLocks noGrp="1"/>
          </p:cNvSpPr>
          <p:nvPr>
            <p:ph type="title"/>
          </p:nvPr>
        </p:nvSpPr>
        <p:spPr>
          <a:xfrm>
            <a:off x="1467992" y="164718"/>
            <a:ext cx="6208014" cy="1244600"/>
          </a:xfrm>
          <a:prstGeom prst="rect">
            <a:avLst/>
          </a:prstGeom>
        </p:spPr>
        <p:txBody>
          <a:bodyPr wrap="square" lIns="0" tIns="0" rIns="0" bIns="0">
            <a:spAutoFit/>
          </a:bodyPr>
          <a:lstStyle>
            <a:lvl1pPr>
              <a:defRPr sz="4000" b="0" i="0">
                <a:solidFill>
                  <a:srgbClr val="184430"/>
                </a:solidFill>
                <a:latin typeface="Tahoma"/>
                <a:cs typeface="Tahoma"/>
              </a:defRPr>
            </a:lvl1pPr>
          </a:lstStyle>
          <a:p>
            <a:endParaRPr/>
          </a:p>
        </p:txBody>
      </p:sp>
      <p:sp>
        <p:nvSpPr>
          <p:cNvPr id="3" name="Holder 3"/>
          <p:cNvSpPr>
            <a:spLocks noGrp="1"/>
          </p:cNvSpPr>
          <p:nvPr>
            <p:ph type="body" idx="1"/>
          </p:nvPr>
        </p:nvSpPr>
        <p:spPr>
          <a:xfrm>
            <a:off x="550570" y="2076957"/>
            <a:ext cx="7953375" cy="2719704"/>
          </a:xfrm>
          <a:prstGeom prst="rect">
            <a:avLst/>
          </a:prstGeom>
        </p:spPr>
        <p:txBody>
          <a:bodyPr wrap="square" lIns="0" tIns="0" rIns="0" bIns="0">
            <a:spAutoFit/>
          </a:bodyPr>
          <a:lstStyle>
            <a:lvl1pPr>
              <a:defRPr sz="3200" b="0" i="0">
                <a:solidFill>
                  <a:schemeClr val="bg1"/>
                </a:solidFill>
                <a:latin typeface="Tahoma"/>
                <a:cs typeface="Tahoma"/>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8/3/2020</a:t>
            </a:fld>
            <a:endParaRPr lang="en-US"/>
          </a:p>
        </p:txBody>
      </p:sp>
      <p:sp>
        <p:nvSpPr>
          <p:cNvPr id="6" name="Holder 6"/>
          <p:cNvSpPr>
            <a:spLocks noGrp="1"/>
          </p:cNvSpPr>
          <p:nvPr>
            <p:ph type="sldNum" sz="quarter" idx="7"/>
          </p:nvPr>
        </p:nvSpPr>
        <p:spPr>
          <a:xfrm>
            <a:off x="4457446" y="6436968"/>
            <a:ext cx="228600" cy="209550"/>
          </a:xfrm>
          <a:prstGeom prst="rect">
            <a:avLst/>
          </a:prstGeom>
        </p:spPr>
        <p:txBody>
          <a:bodyPr wrap="square" lIns="0" tIns="0" rIns="0" bIns="0">
            <a:spAutoFit/>
          </a:bodyPr>
          <a:lstStyle>
            <a:lvl1pPr>
              <a:defRPr sz="1200" b="0" i="0">
                <a:solidFill>
                  <a:schemeClr val="bg1"/>
                </a:solidFill>
                <a:latin typeface="Book Antiqua"/>
                <a:cs typeface="Book Antiqua"/>
              </a:defRPr>
            </a:lvl1pPr>
          </a:lstStyle>
          <a:p>
            <a:pPr marL="38100">
              <a:lnSpc>
                <a:spcPct val="100000"/>
              </a:lnSpc>
              <a:spcBef>
                <a:spcPts val="5"/>
              </a:spcBef>
            </a:pPr>
            <a:fld id="{81D60167-4931-47E6-BA6A-407CBD079E47}" type="slidenum">
              <a:rPr dirty="0"/>
              <a:pPr marL="38100">
                <a:lnSpc>
                  <a:spcPct val="100000"/>
                </a:lnSpc>
                <a:spcBef>
                  <a:spcPts val="5"/>
                </a:spcBef>
              </a:pPr>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18.png"/><Relationship Id="rId1" Type="http://schemas.openxmlformats.org/officeDocument/2006/relationships/slideLayout" Target="../slideLayouts/slideLayout2.xml"/><Relationship Id="rId4" Type="http://schemas.openxmlformats.org/officeDocument/2006/relationships/image" Target="../media/image25.jpeg"/></Relationships>
</file>

<file path=ppt/slides/_rels/slide11.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33.png"/><Relationship Id="rId13" Type="http://schemas.openxmlformats.org/officeDocument/2006/relationships/image" Target="../media/image38.png"/><Relationship Id="rId18" Type="http://schemas.openxmlformats.org/officeDocument/2006/relationships/image" Target="../media/image43.png"/><Relationship Id="rId3" Type="http://schemas.openxmlformats.org/officeDocument/2006/relationships/image" Target="../media/image28.png"/><Relationship Id="rId21" Type="http://schemas.openxmlformats.org/officeDocument/2006/relationships/image" Target="../media/image46.png"/><Relationship Id="rId7" Type="http://schemas.openxmlformats.org/officeDocument/2006/relationships/image" Target="../media/image32.png"/><Relationship Id="rId12" Type="http://schemas.openxmlformats.org/officeDocument/2006/relationships/image" Target="../media/image37.png"/><Relationship Id="rId17" Type="http://schemas.openxmlformats.org/officeDocument/2006/relationships/image" Target="../media/image42.png"/><Relationship Id="rId2" Type="http://schemas.openxmlformats.org/officeDocument/2006/relationships/image" Target="../media/image2.png"/><Relationship Id="rId16" Type="http://schemas.openxmlformats.org/officeDocument/2006/relationships/image" Target="../media/image41.png"/><Relationship Id="rId20" Type="http://schemas.openxmlformats.org/officeDocument/2006/relationships/image" Target="../media/image45.png"/><Relationship Id="rId1" Type="http://schemas.openxmlformats.org/officeDocument/2006/relationships/slideLayout" Target="../slideLayouts/slideLayout2.xml"/><Relationship Id="rId6" Type="http://schemas.openxmlformats.org/officeDocument/2006/relationships/image" Target="../media/image31.png"/><Relationship Id="rId11" Type="http://schemas.openxmlformats.org/officeDocument/2006/relationships/image" Target="../media/image36.png"/><Relationship Id="rId5" Type="http://schemas.openxmlformats.org/officeDocument/2006/relationships/image" Target="../media/image30.png"/><Relationship Id="rId15" Type="http://schemas.openxmlformats.org/officeDocument/2006/relationships/image" Target="../media/image40.png"/><Relationship Id="rId10" Type="http://schemas.openxmlformats.org/officeDocument/2006/relationships/image" Target="../media/image35.png"/><Relationship Id="rId19" Type="http://schemas.openxmlformats.org/officeDocument/2006/relationships/image" Target="../media/image44.png"/><Relationship Id="rId4" Type="http://schemas.openxmlformats.org/officeDocument/2006/relationships/image" Target="../media/image29.png"/><Relationship Id="rId9" Type="http://schemas.openxmlformats.org/officeDocument/2006/relationships/image" Target="../media/image34.png"/><Relationship Id="rId14" Type="http://schemas.openxmlformats.org/officeDocument/2006/relationships/image" Target="../media/image39.png"/><Relationship Id="rId22" Type="http://schemas.openxmlformats.org/officeDocument/2006/relationships/image" Target="../media/image47.jpeg"/></Relationships>
</file>

<file path=ppt/slides/_rels/slide16.xml.rels><?xml version="1.0" encoding="UTF-8" standalone="yes"?>
<Relationships xmlns="http://schemas.openxmlformats.org/package/2006/relationships"><Relationship Id="rId3" Type="http://schemas.openxmlformats.org/officeDocument/2006/relationships/image" Target="../media/image48.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8.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51.png"/><Relationship Id="rId5" Type="http://schemas.openxmlformats.org/officeDocument/2006/relationships/image" Target="../media/image50.jpeg"/><Relationship Id="rId4" Type="http://schemas.openxmlformats.org/officeDocument/2006/relationships/image" Target="../media/image49.jpeg"/></Relationships>
</file>

<file path=ppt/slides/_rels/slide18.xml.rels><?xml version="1.0" encoding="UTF-8" standalone="yes"?>
<Relationships xmlns="http://schemas.openxmlformats.org/package/2006/relationships"><Relationship Id="rId3" Type="http://schemas.openxmlformats.org/officeDocument/2006/relationships/image" Target="../media/image52.jpeg"/><Relationship Id="rId2" Type="http://schemas.openxmlformats.org/officeDocument/2006/relationships/image" Target="../media/image48.png"/><Relationship Id="rId1" Type="http://schemas.openxmlformats.org/officeDocument/2006/relationships/slideLayout" Target="../slideLayouts/slideLayout1.xml"/><Relationship Id="rId5" Type="http://schemas.openxmlformats.org/officeDocument/2006/relationships/image" Target="../media/image54.jpeg"/><Relationship Id="rId4" Type="http://schemas.openxmlformats.org/officeDocument/2006/relationships/image" Target="../media/image53.jpeg"/></Relationships>
</file>

<file path=ppt/slides/_rels/slide19.xml.rels><?xml version="1.0" encoding="UTF-8" standalone="yes"?>
<Relationships xmlns="http://schemas.openxmlformats.org/package/2006/relationships"><Relationship Id="rId3" Type="http://schemas.openxmlformats.org/officeDocument/2006/relationships/image" Target="../media/image48.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57.jpeg"/><Relationship Id="rId5" Type="http://schemas.openxmlformats.org/officeDocument/2006/relationships/image" Target="../media/image56.jpeg"/><Relationship Id="rId4" Type="http://schemas.openxmlformats.org/officeDocument/2006/relationships/image" Target="../media/image55.jpeg"/></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image" Target="../media/image12.png"/><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jpeg"/><Relationship Id="rId4" Type="http://schemas.openxmlformats.org/officeDocument/2006/relationships/image" Target="../media/image15.png"/></Relationships>
</file>

<file path=ppt/slides/_rels/slide7.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8.png"/><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18.png"/><Relationship Id="rId1" Type="http://schemas.openxmlformats.org/officeDocument/2006/relationships/slideLayout" Target="../slideLayouts/slideLayout2.xml"/><Relationship Id="rId4" Type="http://schemas.openxmlformats.org/officeDocument/2006/relationships/image" Target="../media/image2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7992" y="451247"/>
            <a:ext cx="6208014" cy="615553"/>
          </a:xfrm>
        </p:spPr>
        <p:txBody>
          <a:bodyPr/>
          <a:lstStyle/>
          <a:p>
            <a:pPr algn="ctr"/>
            <a:r>
              <a:rPr lang="en-US" b="1" dirty="0"/>
              <a:t>Foundation of </a:t>
            </a:r>
            <a:r>
              <a:rPr lang="en-US" b="1" dirty="0" smtClean="0"/>
              <a:t>Business</a:t>
            </a:r>
            <a:endParaRPr lang="en-US" b="1" dirty="0"/>
          </a:p>
        </p:txBody>
      </p:sp>
      <p:pic>
        <p:nvPicPr>
          <p:cNvPr id="11266" name="Picture 2" descr="Move over bitcoin, cash is still king"/>
          <p:cNvPicPr>
            <a:picLocks noChangeAspect="1" noChangeArrowheads="1"/>
          </p:cNvPicPr>
          <p:nvPr/>
        </p:nvPicPr>
        <p:blipFill>
          <a:blip r:embed="rId2"/>
          <a:srcRect/>
          <a:stretch>
            <a:fillRect/>
          </a:stretch>
        </p:blipFill>
        <p:spPr bwMode="auto">
          <a:xfrm>
            <a:off x="457200" y="2286000"/>
            <a:ext cx="8153400" cy="3629025"/>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342644" y="211836"/>
            <a:ext cx="6483096" cy="1362456"/>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1724025" y="407034"/>
            <a:ext cx="5697220" cy="756920"/>
          </a:xfrm>
          <a:prstGeom prst="rect">
            <a:avLst/>
          </a:prstGeom>
        </p:spPr>
        <p:txBody>
          <a:bodyPr vert="horz" wrap="square" lIns="0" tIns="12700" rIns="0" bIns="0" rtlCol="0">
            <a:spAutoFit/>
          </a:bodyPr>
          <a:lstStyle/>
          <a:p>
            <a:pPr marL="12700">
              <a:lnSpc>
                <a:spcPct val="100000"/>
              </a:lnSpc>
              <a:spcBef>
                <a:spcPts val="100"/>
              </a:spcBef>
            </a:pPr>
            <a:r>
              <a:rPr sz="4800" dirty="0"/>
              <a:t>The </a:t>
            </a:r>
            <a:r>
              <a:rPr sz="4800" spc="-10" dirty="0"/>
              <a:t>Core </a:t>
            </a:r>
            <a:r>
              <a:rPr sz="4800" dirty="0"/>
              <a:t>of</a:t>
            </a:r>
            <a:r>
              <a:rPr sz="4800" spc="-40" dirty="0"/>
              <a:t> </a:t>
            </a:r>
            <a:r>
              <a:rPr sz="4800" dirty="0"/>
              <a:t>Business</a:t>
            </a:r>
            <a:endParaRPr sz="4800"/>
          </a:p>
        </p:txBody>
      </p:sp>
      <p:sp>
        <p:nvSpPr>
          <p:cNvPr id="4" name="object 4"/>
          <p:cNvSpPr/>
          <p:nvPr/>
        </p:nvSpPr>
        <p:spPr>
          <a:xfrm>
            <a:off x="144779" y="1714500"/>
            <a:ext cx="2249424" cy="760476"/>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346049" y="1813941"/>
            <a:ext cx="8416925" cy="2657475"/>
          </a:xfrm>
          <a:prstGeom prst="rect">
            <a:avLst/>
          </a:prstGeom>
        </p:spPr>
        <p:txBody>
          <a:bodyPr vert="horz" wrap="square" lIns="0" tIns="13335" rIns="0" bIns="0" rtlCol="0">
            <a:spAutoFit/>
          </a:bodyPr>
          <a:lstStyle/>
          <a:p>
            <a:pPr marL="12700">
              <a:lnSpc>
                <a:spcPct val="100000"/>
              </a:lnSpc>
              <a:spcBef>
                <a:spcPts val="105"/>
              </a:spcBef>
            </a:pPr>
            <a:r>
              <a:rPr sz="2600" b="1" dirty="0">
                <a:solidFill>
                  <a:srgbClr val="FFD5CA"/>
                </a:solidFill>
                <a:latin typeface="Tahoma"/>
                <a:cs typeface="Tahoma"/>
              </a:rPr>
              <a:t>Employees</a:t>
            </a:r>
            <a:endParaRPr sz="2600">
              <a:latin typeface="Tahoma"/>
              <a:cs typeface="Tahoma"/>
            </a:endParaRPr>
          </a:p>
          <a:p>
            <a:pPr marL="354965" marR="5080" indent="-342900" algn="just">
              <a:lnSpc>
                <a:spcPct val="100000"/>
              </a:lnSpc>
              <a:spcBef>
                <a:spcPts val="1989"/>
              </a:spcBef>
              <a:buFont typeface="Wingdings"/>
              <a:buChar char=""/>
              <a:tabLst>
                <a:tab pos="355600" algn="l"/>
              </a:tabLst>
            </a:pPr>
            <a:r>
              <a:rPr sz="2600" spc="-5" dirty="0">
                <a:solidFill>
                  <a:srgbClr val="FFFFFF"/>
                </a:solidFill>
                <a:latin typeface="Tahoma"/>
                <a:cs typeface="Tahoma"/>
              </a:rPr>
              <a:t>Employees supply the </a:t>
            </a:r>
            <a:r>
              <a:rPr sz="2600" dirty="0">
                <a:solidFill>
                  <a:srgbClr val="FFFFFF"/>
                </a:solidFill>
                <a:latin typeface="Tahoma"/>
                <a:cs typeface="Tahoma"/>
              </a:rPr>
              <a:t>skills and abilities </a:t>
            </a:r>
            <a:r>
              <a:rPr sz="2600" spc="-10" dirty="0">
                <a:solidFill>
                  <a:srgbClr val="FFFFFF"/>
                </a:solidFill>
                <a:latin typeface="Tahoma"/>
                <a:cs typeface="Tahoma"/>
              </a:rPr>
              <a:t>needed to  </a:t>
            </a:r>
            <a:r>
              <a:rPr sz="2600" dirty="0">
                <a:solidFill>
                  <a:srgbClr val="FFFFFF"/>
                </a:solidFill>
                <a:latin typeface="Tahoma"/>
                <a:cs typeface="Tahoma"/>
              </a:rPr>
              <a:t>provide a </a:t>
            </a:r>
            <a:r>
              <a:rPr sz="2600" spc="-5" dirty="0">
                <a:solidFill>
                  <a:srgbClr val="FFFFFF"/>
                </a:solidFill>
                <a:latin typeface="Tahoma"/>
                <a:cs typeface="Tahoma"/>
              </a:rPr>
              <a:t>product </a:t>
            </a:r>
            <a:r>
              <a:rPr sz="2600" dirty="0">
                <a:solidFill>
                  <a:srgbClr val="FFFFFF"/>
                </a:solidFill>
                <a:latin typeface="Tahoma"/>
                <a:cs typeface="Tahoma"/>
              </a:rPr>
              <a:t>or </a:t>
            </a:r>
            <a:r>
              <a:rPr sz="2600" spc="-5" dirty="0">
                <a:solidFill>
                  <a:srgbClr val="FFFFFF"/>
                </a:solidFill>
                <a:latin typeface="Tahoma"/>
                <a:cs typeface="Tahoma"/>
              </a:rPr>
              <a:t>service and </a:t>
            </a:r>
            <a:r>
              <a:rPr sz="2600" dirty="0">
                <a:solidFill>
                  <a:srgbClr val="FFFFFF"/>
                </a:solidFill>
                <a:latin typeface="Tahoma"/>
                <a:cs typeface="Tahoma"/>
              </a:rPr>
              <a:t>to </a:t>
            </a:r>
            <a:r>
              <a:rPr sz="2600" spc="-5" dirty="0">
                <a:solidFill>
                  <a:srgbClr val="FFFFFF"/>
                </a:solidFill>
                <a:latin typeface="Tahoma"/>
                <a:cs typeface="Tahoma"/>
              </a:rPr>
              <a:t>earn </a:t>
            </a:r>
            <a:r>
              <a:rPr sz="2600" dirty="0">
                <a:solidFill>
                  <a:srgbClr val="FFFFFF"/>
                </a:solidFill>
                <a:latin typeface="Tahoma"/>
                <a:cs typeface="Tahoma"/>
              </a:rPr>
              <a:t>a profit. Most  </a:t>
            </a:r>
            <a:r>
              <a:rPr sz="2600" spc="-5" dirty="0">
                <a:solidFill>
                  <a:srgbClr val="FFFFFF"/>
                </a:solidFill>
                <a:latin typeface="Tahoma"/>
                <a:cs typeface="Tahoma"/>
              </a:rPr>
              <a:t>employees expect to </a:t>
            </a:r>
            <a:r>
              <a:rPr sz="2600" spc="-10" dirty="0">
                <a:solidFill>
                  <a:srgbClr val="FFFFFF"/>
                </a:solidFill>
                <a:latin typeface="Tahoma"/>
                <a:cs typeface="Tahoma"/>
              </a:rPr>
              <a:t>receive </a:t>
            </a:r>
            <a:r>
              <a:rPr sz="2600" dirty="0">
                <a:solidFill>
                  <a:srgbClr val="FFFFFF"/>
                </a:solidFill>
                <a:latin typeface="Tahoma"/>
                <a:cs typeface="Tahoma"/>
              </a:rPr>
              <a:t>an </a:t>
            </a:r>
            <a:r>
              <a:rPr sz="2600" spc="-5" dirty="0">
                <a:solidFill>
                  <a:srgbClr val="FFFFFF"/>
                </a:solidFill>
                <a:latin typeface="Tahoma"/>
                <a:cs typeface="Tahoma"/>
              </a:rPr>
              <a:t>reasonable </a:t>
            </a:r>
            <a:r>
              <a:rPr sz="2600" spc="-10" dirty="0">
                <a:solidFill>
                  <a:srgbClr val="FFFFFF"/>
                </a:solidFill>
                <a:latin typeface="Tahoma"/>
                <a:cs typeface="Tahoma"/>
              </a:rPr>
              <a:t>wage </a:t>
            </a:r>
            <a:r>
              <a:rPr sz="2600" dirty="0">
                <a:solidFill>
                  <a:srgbClr val="FFFFFF"/>
                </a:solidFill>
                <a:latin typeface="Tahoma"/>
                <a:cs typeface="Tahoma"/>
              </a:rPr>
              <a:t>or  salary and to </a:t>
            </a:r>
            <a:r>
              <a:rPr sz="2600" spc="-5" dirty="0">
                <a:solidFill>
                  <a:srgbClr val="FFFFFF"/>
                </a:solidFill>
                <a:latin typeface="Tahoma"/>
                <a:cs typeface="Tahoma"/>
              </a:rPr>
              <a:t>be given </a:t>
            </a:r>
            <a:r>
              <a:rPr sz="2600" spc="-10" dirty="0">
                <a:solidFill>
                  <a:srgbClr val="FFFFFF"/>
                </a:solidFill>
                <a:latin typeface="Tahoma"/>
                <a:cs typeface="Tahoma"/>
              </a:rPr>
              <a:t>regular </a:t>
            </a:r>
            <a:r>
              <a:rPr sz="2600" spc="-5" dirty="0">
                <a:solidFill>
                  <a:srgbClr val="FFFFFF"/>
                </a:solidFill>
                <a:latin typeface="Tahoma"/>
                <a:cs typeface="Tahoma"/>
              </a:rPr>
              <a:t>increases </a:t>
            </a:r>
            <a:r>
              <a:rPr sz="2600" dirty="0">
                <a:solidFill>
                  <a:srgbClr val="FFFFFF"/>
                </a:solidFill>
                <a:latin typeface="Tahoma"/>
                <a:cs typeface="Tahoma"/>
              </a:rPr>
              <a:t>in </a:t>
            </a:r>
            <a:r>
              <a:rPr sz="2600" spc="-5" dirty="0">
                <a:solidFill>
                  <a:srgbClr val="FFFFFF"/>
                </a:solidFill>
                <a:latin typeface="Tahoma"/>
                <a:cs typeface="Tahoma"/>
              </a:rPr>
              <a:t>the amount  they are </a:t>
            </a:r>
            <a:r>
              <a:rPr sz="2600" dirty="0">
                <a:solidFill>
                  <a:srgbClr val="FFFFFF"/>
                </a:solidFill>
                <a:latin typeface="Tahoma"/>
                <a:cs typeface="Tahoma"/>
              </a:rPr>
              <a:t>paid </a:t>
            </a:r>
            <a:r>
              <a:rPr sz="2600" spc="-10" dirty="0">
                <a:solidFill>
                  <a:srgbClr val="FFFFFF"/>
                </a:solidFill>
                <a:latin typeface="Tahoma"/>
                <a:cs typeface="Tahoma"/>
              </a:rPr>
              <a:t>for </a:t>
            </a:r>
            <a:r>
              <a:rPr sz="2600" spc="-5" dirty="0">
                <a:solidFill>
                  <a:srgbClr val="FFFFFF"/>
                </a:solidFill>
                <a:latin typeface="Tahoma"/>
                <a:cs typeface="Tahoma"/>
              </a:rPr>
              <a:t>the </a:t>
            </a:r>
            <a:r>
              <a:rPr sz="2600" dirty="0">
                <a:solidFill>
                  <a:srgbClr val="FFFFFF"/>
                </a:solidFill>
                <a:latin typeface="Tahoma"/>
                <a:cs typeface="Tahoma"/>
              </a:rPr>
              <a:t>use of </a:t>
            </a:r>
            <a:r>
              <a:rPr sz="2600" spc="-5" dirty="0">
                <a:solidFill>
                  <a:srgbClr val="FFFFFF"/>
                </a:solidFill>
                <a:latin typeface="Tahoma"/>
                <a:cs typeface="Tahoma"/>
              </a:rPr>
              <a:t>their </a:t>
            </a:r>
            <a:r>
              <a:rPr sz="2600" dirty="0">
                <a:solidFill>
                  <a:srgbClr val="FFFFFF"/>
                </a:solidFill>
                <a:latin typeface="Tahoma"/>
                <a:cs typeface="Tahoma"/>
              </a:rPr>
              <a:t>skills and</a:t>
            </a:r>
            <a:r>
              <a:rPr sz="2600" spc="-40" dirty="0">
                <a:solidFill>
                  <a:srgbClr val="FFFFFF"/>
                </a:solidFill>
                <a:latin typeface="Tahoma"/>
                <a:cs typeface="Tahoma"/>
              </a:rPr>
              <a:t> </a:t>
            </a:r>
            <a:r>
              <a:rPr sz="2600" dirty="0">
                <a:solidFill>
                  <a:srgbClr val="FFFFFF"/>
                </a:solidFill>
                <a:latin typeface="Tahoma"/>
                <a:cs typeface="Tahoma"/>
              </a:rPr>
              <a:t>abilities.</a:t>
            </a:r>
            <a:endParaRPr sz="2600">
              <a:latin typeface="Tahoma"/>
              <a:cs typeface="Tahoma"/>
            </a:endParaRPr>
          </a:p>
        </p:txBody>
      </p:sp>
      <p:sp>
        <p:nvSpPr>
          <p:cNvPr id="6" name="object 6"/>
          <p:cNvSpPr/>
          <p:nvPr/>
        </p:nvSpPr>
        <p:spPr>
          <a:xfrm>
            <a:off x="1318260" y="4547614"/>
            <a:ext cx="2926079" cy="2194560"/>
          </a:xfrm>
          <a:prstGeom prst="rect">
            <a:avLst/>
          </a:prstGeom>
          <a:blipFill>
            <a:blip r:embed="rId4" cstate="print"/>
            <a:stretch>
              <a:fillRect/>
            </a:stretch>
          </a:blipFill>
        </p:spPr>
        <p:txBody>
          <a:bodyPr wrap="square" lIns="0" tIns="0" rIns="0" bIns="0" rtlCol="0"/>
          <a:lstStyle/>
          <a:p>
            <a:endParaRPr/>
          </a:p>
        </p:txBody>
      </p:sp>
      <p:sp>
        <p:nvSpPr>
          <p:cNvPr id="7" name="object 7"/>
          <p:cNvSpPr txBox="1">
            <a:spLocks noGrp="1"/>
          </p:cNvSpPr>
          <p:nvPr>
            <p:ph type="sldNum" sz="quarter" idx="7"/>
          </p:nvPr>
        </p:nvSpPr>
        <p:spPr>
          <a:prstGeom prst="rect">
            <a:avLst/>
          </a:prstGeom>
        </p:spPr>
        <p:txBody>
          <a:bodyPr vert="horz" wrap="square" lIns="0" tIns="635" rIns="0" bIns="0" rtlCol="0">
            <a:spAutoFit/>
          </a:bodyPr>
          <a:lstStyle/>
          <a:p>
            <a:pPr marL="38100">
              <a:lnSpc>
                <a:spcPct val="100000"/>
              </a:lnSpc>
              <a:spcBef>
                <a:spcPts val="5"/>
              </a:spcBef>
            </a:pPr>
            <a:fld id="{81D60167-4931-47E6-BA6A-407CBD079E47}" type="slidenum">
              <a:rPr dirty="0"/>
              <a:pPr marL="38100">
                <a:lnSpc>
                  <a:spcPct val="100000"/>
                </a:lnSpc>
                <a:spcBef>
                  <a:spcPts val="5"/>
                </a:spcBef>
              </a:pPr>
              <a:t>10</a:t>
            </a:fld>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48157" y="1703044"/>
            <a:ext cx="8154034" cy="2403475"/>
          </a:xfrm>
          <a:prstGeom prst="rect">
            <a:avLst/>
          </a:prstGeom>
        </p:spPr>
        <p:txBody>
          <a:bodyPr vert="horz" wrap="square" lIns="0" tIns="210820" rIns="0" bIns="0" rtlCol="0">
            <a:spAutoFit/>
          </a:bodyPr>
          <a:lstStyle/>
          <a:p>
            <a:pPr marL="12700">
              <a:lnSpc>
                <a:spcPct val="100000"/>
              </a:lnSpc>
              <a:spcBef>
                <a:spcPts val="1660"/>
              </a:spcBef>
            </a:pPr>
            <a:r>
              <a:rPr sz="2600" dirty="0">
                <a:solidFill>
                  <a:srgbClr val="FFD5CA"/>
                </a:solidFill>
                <a:latin typeface="Tahoma"/>
                <a:cs typeface="Tahoma"/>
              </a:rPr>
              <a:t>Consumers</a:t>
            </a:r>
            <a:endParaRPr sz="2600">
              <a:latin typeface="Tahoma"/>
              <a:cs typeface="Tahoma"/>
            </a:endParaRPr>
          </a:p>
          <a:p>
            <a:pPr marL="355600" marR="5080" indent="-343535" algn="just">
              <a:lnSpc>
                <a:spcPct val="100000"/>
              </a:lnSpc>
              <a:spcBef>
                <a:spcPts val="1560"/>
              </a:spcBef>
              <a:buFont typeface="Wingdings"/>
              <a:buChar char=""/>
              <a:tabLst>
                <a:tab pos="356235" algn="l"/>
              </a:tabLst>
            </a:pPr>
            <a:r>
              <a:rPr sz="2600" dirty="0">
                <a:solidFill>
                  <a:srgbClr val="FFFFFF"/>
                </a:solidFill>
                <a:latin typeface="Tahoma"/>
                <a:cs typeface="Tahoma"/>
              </a:rPr>
              <a:t>A </a:t>
            </a:r>
            <a:r>
              <a:rPr sz="2600" spc="-5" dirty="0">
                <a:solidFill>
                  <a:srgbClr val="FFFFFF"/>
                </a:solidFill>
                <a:latin typeface="Tahoma"/>
                <a:cs typeface="Tahoma"/>
              </a:rPr>
              <a:t>consumer </a:t>
            </a:r>
            <a:r>
              <a:rPr sz="2600" dirty="0">
                <a:solidFill>
                  <a:srgbClr val="FFFFFF"/>
                </a:solidFill>
                <a:latin typeface="Tahoma"/>
                <a:cs typeface="Tahoma"/>
              </a:rPr>
              <a:t>is a </a:t>
            </a:r>
            <a:r>
              <a:rPr sz="2600" spc="-5" dirty="0">
                <a:solidFill>
                  <a:srgbClr val="FFFFFF"/>
                </a:solidFill>
                <a:latin typeface="Tahoma"/>
                <a:cs typeface="Tahoma"/>
              </a:rPr>
              <a:t>person </a:t>
            </a:r>
            <a:r>
              <a:rPr sz="2600" dirty="0">
                <a:solidFill>
                  <a:srgbClr val="FFFFFF"/>
                </a:solidFill>
                <a:latin typeface="Tahoma"/>
                <a:cs typeface="Tahoma"/>
              </a:rPr>
              <a:t>or </a:t>
            </a:r>
            <a:r>
              <a:rPr sz="2600" spc="-5" dirty="0">
                <a:solidFill>
                  <a:srgbClr val="FFFFFF"/>
                </a:solidFill>
                <a:latin typeface="Tahoma"/>
                <a:cs typeface="Tahoma"/>
              </a:rPr>
              <a:t>business who </a:t>
            </a:r>
            <a:r>
              <a:rPr sz="2600" dirty="0">
                <a:solidFill>
                  <a:srgbClr val="FFFFFF"/>
                </a:solidFill>
                <a:latin typeface="Tahoma"/>
                <a:cs typeface="Tahoma"/>
              </a:rPr>
              <a:t>purchases a  goods or </a:t>
            </a:r>
            <a:r>
              <a:rPr sz="2600" spc="-5" dirty="0">
                <a:solidFill>
                  <a:srgbClr val="FFFFFF"/>
                </a:solidFill>
                <a:latin typeface="Tahoma"/>
                <a:cs typeface="Tahoma"/>
              </a:rPr>
              <a:t>services for </a:t>
            </a:r>
            <a:r>
              <a:rPr sz="2600" dirty="0">
                <a:solidFill>
                  <a:srgbClr val="FFFFFF"/>
                </a:solidFill>
                <a:latin typeface="Tahoma"/>
                <a:cs typeface="Tahoma"/>
              </a:rPr>
              <a:t>personal and </a:t>
            </a:r>
            <a:r>
              <a:rPr sz="2600" spc="-5" dirty="0">
                <a:solidFill>
                  <a:srgbClr val="FFFFFF"/>
                </a:solidFill>
                <a:latin typeface="Tahoma"/>
                <a:cs typeface="Tahoma"/>
              </a:rPr>
              <a:t>organizational  </a:t>
            </a:r>
            <a:r>
              <a:rPr sz="2600" dirty="0">
                <a:solidFill>
                  <a:srgbClr val="FFFFFF"/>
                </a:solidFill>
                <a:latin typeface="Tahoma"/>
                <a:cs typeface="Tahoma"/>
              </a:rPr>
              <a:t>use. A business </a:t>
            </a:r>
            <a:r>
              <a:rPr sz="2600" spc="-5" dirty="0">
                <a:solidFill>
                  <a:srgbClr val="FFFFFF"/>
                </a:solidFill>
                <a:latin typeface="Tahoma"/>
                <a:cs typeface="Tahoma"/>
              </a:rPr>
              <a:t>enterprise attempts </a:t>
            </a:r>
            <a:r>
              <a:rPr sz="2600" dirty="0">
                <a:solidFill>
                  <a:srgbClr val="FFFFFF"/>
                </a:solidFill>
                <a:latin typeface="Tahoma"/>
                <a:cs typeface="Tahoma"/>
              </a:rPr>
              <a:t>to </a:t>
            </a:r>
            <a:r>
              <a:rPr sz="2600" spc="-5" dirty="0">
                <a:solidFill>
                  <a:srgbClr val="FFFFFF"/>
                </a:solidFill>
                <a:latin typeface="Tahoma"/>
                <a:cs typeface="Tahoma"/>
              </a:rPr>
              <a:t>satisfy  consumer </a:t>
            </a:r>
            <a:r>
              <a:rPr sz="2600" dirty="0">
                <a:solidFill>
                  <a:srgbClr val="FFFFFF"/>
                </a:solidFill>
                <a:latin typeface="Tahoma"/>
                <a:cs typeface="Tahoma"/>
              </a:rPr>
              <a:t>needs and desires </a:t>
            </a:r>
            <a:r>
              <a:rPr sz="2600" spc="-5" dirty="0">
                <a:solidFill>
                  <a:srgbClr val="FFFFFF"/>
                </a:solidFill>
                <a:latin typeface="Tahoma"/>
                <a:cs typeface="Tahoma"/>
              </a:rPr>
              <a:t>while earning </a:t>
            </a:r>
            <a:r>
              <a:rPr sz="2600" dirty="0">
                <a:solidFill>
                  <a:srgbClr val="FFFFFF"/>
                </a:solidFill>
                <a:latin typeface="Tahoma"/>
                <a:cs typeface="Tahoma"/>
              </a:rPr>
              <a:t>a</a:t>
            </a:r>
            <a:r>
              <a:rPr sz="2600" spc="-70" dirty="0">
                <a:solidFill>
                  <a:srgbClr val="FFFFFF"/>
                </a:solidFill>
                <a:latin typeface="Tahoma"/>
                <a:cs typeface="Tahoma"/>
              </a:rPr>
              <a:t> </a:t>
            </a:r>
            <a:r>
              <a:rPr sz="2600" dirty="0">
                <a:solidFill>
                  <a:srgbClr val="FFFFFF"/>
                </a:solidFill>
                <a:latin typeface="Tahoma"/>
                <a:cs typeface="Tahoma"/>
              </a:rPr>
              <a:t>profit.</a:t>
            </a:r>
            <a:endParaRPr sz="2600">
              <a:latin typeface="Tahoma"/>
              <a:cs typeface="Tahoma"/>
            </a:endParaRPr>
          </a:p>
        </p:txBody>
      </p:sp>
      <p:sp>
        <p:nvSpPr>
          <p:cNvPr id="3" name="object 3"/>
          <p:cNvSpPr/>
          <p:nvPr/>
        </p:nvSpPr>
        <p:spPr>
          <a:xfrm>
            <a:off x="1342644" y="211836"/>
            <a:ext cx="6483096" cy="1362456"/>
          </a:xfrm>
          <a:prstGeom prst="rect">
            <a:avLst/>
          </a:prstGeom>
          <a:blipFill>
            <a:blip r:embed="rId2" cstate="print"/>
            <a:stretch>
              <a:fillRect/>
            </a:stretch>
          </a:blipFill>
        </p:spPr>
        <p:txBody>
          <a:bodyPr wrap="square" lIns="0" tIns="0" rIns="0" bIns="0" rtlCol="0"/>
          <a:lstStyle/>
          <a:p>
            <a:endParaRPr/>
          </a:p>
        </p:txBody>
      </p:sp>
      <p:sp>
        <p:nvSpPr>
          <p:cNvPr id="4" name="object 4"/>
          <p:cNvSpPr txBox="1">
            <a:spLocks noGrp="1"/>
          </p:cNvSpPr>
          <p:nvPr>
            <p:ph type="title"/>
          </p:nvPr>
        </p:nvSpPr>
        <p:spPr>
          <a:xfrm>
            <a:off x="1724025" y="407034"/>
            <a:ext cx="5697220" cy="756920"/>
          </a:xfrm>
          <a:prstGeom prst="rect">
            <a:avLst/>
          </a:prstGeom>
        </p:spPr>
        <p:txBody>
          <a:bodyPr vert="horz" wrap="square" lIns="0" tIns="12700" rIns="0" bIns="0" rtlCol="0">
            <a:spAutoFit/>
          </a:bodyPr>
          <a:lstStyle/>
          <a:p>
            <a:pPr marL="12700">
              <a:lnSpc>
                <a:spcPct val="100000"/>
              </a:lnSpc>
              <a:spcBef>
                <a:spcPts val="100"/>
              </a:spcBef>
            </a:pPr>
            <a:r>
              <a:rPr sz="4800" dirty="0"/>
              <a:t>The </a:t>
            </a:r>
            <a:r>
              <a:rPr sz="4800" spc="-10" dirty="0"/>
              <a:t>Core </a:t>
            </a:r>
            <a:r>
              <a:rPr sz="4800" dirty="0"/>
              <a:t>of</a:t>
            </a:r>
            <a:r>
              <a:rPr sz="4800" spc="-40" dirty="0"/>
              <a:t> </a:t>
            </a:r>
            <a:r>
              <a:rPr sz="4800" dirty="0"/>
              <a:t>Business</a:t>
            </a:r>
            <a:endParaRPr sz="4800"/>
          </a:p>
        </p:txBody>
      </p:sp>
      <p:sp>
        <p:nvSpPr>
          <p:cNvPr id="5" name="object 5"/>
          <p:cNvSpPr/>
          <p:nvPr/>
        </p:nvSpPr>
        <p:spPr>
          <a:xfrm>
            <a:off x="5195315" y="4245864"/>
            <a:ext cx="3485388" cy="2386584"/>
          </a:xfrm>
          <a:prstGeom prst="rect">
            <a:avLst/>
          </a:prstGeom>
          <a:blipFill>
            <a:blip r:embed="rId3" cstate="print"/>
            <a:stretch>
              <a:fillRect/>
            </a:stretch>
          </a:blipFill>
        </p:spPr>
        <p:txBody>
          <a:bodyPr wrap="square" lIns="0" tIns="0" rIns="0" bIns="0" rtlCol="0"/>
          <a:lstStyle/>
          <a:p>
            <a:endParaRPr/>
          </a:p>
        </p:txBody>
      </p:sp>
      <p:sp>
        <p:nvSpPr>
          <p:cNvPr id="6" name="object 6"/>
          <p:cNvSpPr txBox="1">
            <a:spLocks noGrp="1"/>
          </p:cNvSpPr>
          <p:nvPr>
            <p:ph type="sldNum" sz="quarter" idx="7"/>
          </p:nvPr>
        </p:nvSpPr>
        <p:spPr>
          <a:prstGeom prst="rect">
            <a:avLst/>
          </a:prstGeom>
        </p:spPr>
        <p:txBody>
          <a:bodyPr vert="horz" wrap="square" lIns="0" tIns="635" rIns="0" bIns="0" rtlCol="0">
            <a:spAutoFit/>
          </a:bodyPr>
          <a:lstStyle/>
          <a:p>
            <a:pPr marL="38100">
              <a:lnSpc>
                <a:spcPct val="100000"/>
              </a:lnSpc>
              <a:spcBef>
                <a:spcPts val="5"/>
              </a:spcBef>
            </a:pPr>
            <a:fld id="{81D60167-4931-47E6-BA6A-407CBD079E47}" type="slidenum">
              <a:rPr dirty="0"/>
              <a:pPr marL="38100">
                <a:lnSpc>
                  <a:spcPct val="100000"/>
                </a:lnSpc>
                <a:spcBef>
                  <a:spcPts val="5"/>
                </a:spcBef>
              </a:pPr>
              <a:t>11</a:t>
            </a:fld>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33144" y="211836"/>
            <a:ext cx="6100572" cy="1362456"/>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1914905" y="407034"/>
            <a:ext cx="5312410" cy="756920"/>
          </a:xfrm>
          <a:prstGeom prst="rect">
            <a:avLst/>
          </a:prstGeom>
        </p:spPr>
        <p:txBody>
          <a:bodyPr vert="horz" wrap="square" lIns="0" tIns="12700" rIns="0" bIns="0" rtlCol="0">
            <a:spAutoFit/>
          </a:bodyPr>
          <a:lstStyle/>
          <a:p>
            <a:pPr marL="12700">
              <a:lnSpc>
                <a:spcPct val="100000"/>
              </a:lnSpc>
              <a:spcBef>
                <a:spcPts val="100"/>
              </a:spcBef>
            </a:pPr>
            <a:r>
              <a:rPr sz="4800" dirty="0"/>
              <a:t>Business</a:t>
            </a:r>
            <a:r>
              <a:rPr sz="4800" spc="-95" dirty="0"/>
              <a:t> </a:t>
            </a:r>
            <a:r>
              <a:rPr sz="4800" spc="-5" dirty="0"/>
              <a:t>Objectives</a:t>
            </a:r>
            <a:endParaRPr sz="4800"/>
          </a:p>
        </p:txBody>
      </p:sp>
      <p:sp>
        <p:nvSpPr>
          <p:cNvPr id="5" name="object 5"/>
          <p:cNvSpPr txBox="1">
            <a:spLocks noGrp="1"/>
          </p:cNvSpPr>
          <p:nvPr>
            <p:ph type="sldNum" sz="quarter" idx="7"/>
          </p:nvPr>
        </p:nvSpPr>
        <p:spPr>
          <a:prstGeom prst="rect">
            <a:avLst/>
          </a:prstGeom>
        </p:spPr>
        <p:txBody>
          <a:bodyPr vert="horz" wrap="square" lIns="0" tIns="635" rIns="0" bIns="0" rtlCol="0">
            <a:spAutoFit/>
          </a:bodyPr>
          <a:lstStyle/>
          <a:p>
            <a:pPr marL="38100">
              <a:lnSpc>
                <a:spcPct val="100000"/>
              </a:lnSpc>
              <a:spcBef>
                <a:spcPts val="5"/>
              </a:spcBef>
            </a:pPr>
            <a:fld id="{81D60167-4931-47E6-BA6A-407CBD079E47}" type="slidenum">
              <a:rPr dirty="0"/>
              <a:pPr marL="38100">
                <a:lnSpc>
                  <a:spcPct val="100000"/>
                </a:lnSpc>
                <a:spcBef>
                  <a:spcPts val="5"/>
                </a:spcBef>
              </a:pPr>
              <a:t>12</a:t>
            </a:fld>
            <a:endParaRPr dirty="0"/>
          </a:p>
        </p:txBody>
      </p:sp>
      <p:sp>
        <p:nvSpPr>
          <p:cNvPr id="4" name="object 4"/>
          <p:cNvSpPr txBox="1"/>
          <p:nvPr/>
        </p:nvSpPr>
        <p:spPr>
          <a:xfrm>
            <a:off x="926388" y="2110333"/>
            <a:ext cx="5967730" cy="2798445"/>
          </a:xfrm>
          <a:prstGeom prst="rect">
            <a:avLst/>
          </a:prstGeom>
        </p:spPr>
        <p:txBody>
          <a:bodyPr vert="horz" wrap="square" lIns="0" tIns="265430" rIns="0" bIns="0" rtlCol="0">
            <a:spAutoFit/>
          </a:bodyPr>
          <a:lstStyle/>
          <a:p>
            <a:pPr marL="628015" indent="-615950">
              <a:lnSpc>
                <a:spcPct val="100000"/>
              </a:lnSpc>
              <a:spcBef>
                <a:spcPts val="2090"/>
              </a:spcBef>
              <a:buFont typeface="Wingdings"/>
              <a:buChar char=""/>
              <a:tabLst>
                <a:tab pos="628650" algn="l"/>
              </a:tabLst>
            </a:pPr>
            <a:r>
              <a:rPr sz="4400" spc="-15" dirty="0">
                <a:solidFill>
                  <a:srgbClr val="FFFFFF"/>
                </a:solidFill>
                <a:latin typeface="Tahoma"/>
                <a:cs typeface="Tahoma"/>
              </a:rPr>
              <a:t>Survival</a:t>
            </a:r>
            <a:endParaRPr sz="4400">
              <a:latin typeface="Tahoma"/>
              <a:cs typeface="Tahoma"/>
            </a:endParaRPr>
          </a:p>
          <a:p>
            <a:pPr marL="628015" indent="-615950">
              <a:lnSpc>
                <a:spcPct val="100000"/>
              </a:lnSpc>
              <a:spcBef>
                <a:spcPts val="1995"/>
              </a:spcBef>
              <a:buFont typeface="Wingdings"/>
              <a:buChar char=""/>
              <a:tabLst>
                <a:tab pos="628650" algn="l"/>
              </a:tabLst>
            </a:pPr>
            <a:r>
              <a:rPr sz="4400" spc="-5" dirty="0">
                <a:solidFill>
                  <a:srgbClr val="FFFFFF"/>
                </a:solidFill>
                <a:latin typeface="Tahoma"/>
                <a:cs typeface="Tahoma"/>
              </a:rPr>
              <a:t>Growth</a:t>
            </a:r>
            <a:endParaRPr sz="4400">
              <a:latin typeface="Tahoma"/>
              <a:cs typeface="Tahoma"/>
            </a:endParaRPr>
          </a:p>
          <a:p>
            <a:pPr marL="628015" indent="-615950">
              <a:lnSpc>
                <a:spcPct val="100000"/>
              </a:lnSpc>
              <a:spcBef>
                <a:spcPts val="2005"/>
              </a:spcBef>
              <a:buFont typeface="Wingdings"/>
              <a:buChar char=""/>
              <a:tabLst>
                <a:tab pos="628650" algn="l"/>
              </a:tabLst>
            </a:pPr>
            <a:r>
              <a:rPr sz="4400" spc="-5" dirty="0">
                <a:solidFill>
                  <a:srgbClr val="FFFFFF"/>
                </a:solidFill>
                <a:latin typeface="Tahoma"/>
                <a:cs typeface="Tahoma"/>
              </a:rPr>
              <a:t>Social</a:t>
            </a:r>
            <a:r>
              <a:rPr sz="4400" spc="-70" dirty="0">
                <a:solidFill>
                  <a:srgbClr val="FFFFFF"/>
                </a:solidFill>
                <a:latin typeface="Tahoma"/>
                <a:cs typeface="Tahoma"/>
              </a:rPr>
              <a:t> </a:t>
            </a:r>
            <a:r>
              <a:rPr sz="4400" spc="-10" dirty="0">
                <a:solidFill>
                  <a:srgbClr val="FFFFFF"/>
                </a:solidFill>
                <a:latin typeface="Tahoma"/>
                <a:cs typeface="Tahoma"/>
              </a:rPr>
              <a:t>Responsibilities</a:t>
            </a:r>
            <a:endParaRPr sz="4400">
              <a:latin typeface="Tahoma"/>
              <a:cs typeface="Tahom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33144" y="211836"/>
            <a:ext cx="6100572" cy="1362456"/>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1914905" y="407034"/>
            <a:ext cx="5312410" cy="756920"/>
          </a:xfrm>
          <a:prstGeom prst="rect">
            <a:avLst/>
          </a:prstGeom>
        </p:spPr>
        <p:txBody>
          <a:bodyPr vert="horz" wrap="square" lIns="0" tIns="12700" rIns="0" bIns="0" rtlCol="0">
            <a:spAutoFit/>
          </a:bodyPr>
          <a:lstStyle/>
          <a:p>
            <a:pPr marL="12700">
              <a:lnSpc>
                <a:spcPct val="100000"/>
              </a:lnSpc>
              <a:spcBef>
                <a:spcPts val="100"/>
              </a:spcBef>
            </a:pPr>
            <a:r>
              <a:rPr sz="4800" dirty="0"/>
              <a:t>Business</a:t>
            </a:r>
            <a:r>
              <a:rPr sz="4800" spc="-95" dirty="0"/>
              <a:t> </a:t>
            </a:r>
            <a:r>
              <a:rPr sz="4800" spc="-5" dirty="0"/>
              <a:t>Objectives</a:t>
            </a:r>
            <a:endParaRPr sz="4800"/>
          </a:p>
        </p:txBody>
      </p:sp>
      <p:sp>
        <p:nvSpPr>
          <p:cNvPr id="5" name="object 5"/>
          <p:cNvSpPr txBox="1">
            <a:spLocks noGrp="1"/>
          </p:cNvSpPr>
          <p:nvPr>
            <p:ph type="sldNum" sz="quarter" idx="7"/>
          </p:nvPr>
        </p:nvSpPr>
        <p:spPr>
          <a:prstGeom prst="rect">
            <a:avLst/>
          </a:prstGeom>
        </p:spPr>
        <p:txBody>
          <a:bodyPr vert="horz" wrap="square" lIns="0" tIns="635" rIns="0" bIns="0" rtlCol="0">
            <a:spAutoFit/>
          </a:bodyPr>
          <a:lstStyle/>
          <a:p>
            <a:pPr marL="38100">
              <a:lnSpc>
                <a:spcPct val="100000"/>
              </a:lnSpc>
              <a:spcBef>
                <a:spcPts val="5"/>
              </a:spcBef>
            </a:pPr>
            <a:fld id="{81D60167-4931-47E6-BA6A-407CBD079E47}" type="slidenum">
              <a:rPr dirty="0"/>
              <a:pPr marL="38100">
                <a:lnSpc>
                  <a:spcPct val="100000"/>
                </a:lnSpc>
                <a:spcBef>
                  <a:spcPts val="5"/>
                </a:spcBef>
              </a:pPr>
              <a:t>13</a:t>
            </a:fld>
            <a:endParaRPr dirty="0"/>
          </a:p>
        </p:txBody>
      </p:sp>
      <p:sp>
        <p:nvSpPr>
          <p:cNvPr id="4" name="object 4"/>
          <p:cNvSpPr txBox="1"/>
          <p:nvPr/>
        </p:nvSpPr>
        <p:spPr>
          <a:xfrm>
            <a:off x="722782" y="1759873"/>
            <a:ext cx="8052434" cy="4601845"/>
          </a:xfrm>
          <a:prstGeom prst="rect">
            <a:avLst/>
          </a:prstGeom>
        </p:spPr>
        <p:txBody>
          <a:bodyPr vert="horz" wrap="square" lIns="0" tIns="219075" rIns="0" bIns="0" rtlCol="0">
            <a:spAutoFit/>
          </a:bodyPr>
          <a:lstStyle/>
          <a:p>
            <a:pPr marL="635000" indent="-419734" algn="just">
              <a:lnSpc>
                <a:spcPct val="100000"/>
              </a:lnSpc>
              <a:spcBef>
                <a:spcPts val="1725"/>
              </a:spcBef>
              <a:buFont typeface="Wingdings"/>
              <a:buChar char=""/>
              <a:tabLst>
                <a:tab pos="635635" algn="l"/>
              </a:tabLst>
            </a:pPr>
            <a:r>
              <a:rPr sz="3000" spc="-15" dirty="0">
                <a:solidFill>
                  <a:srgbClr val="EBF0BE"/>
                </a:solidFill>
                <a:latin typeface="Tahoma"/>
                <a:cs typeface="Tahoma"/>
              </a:rPr>
              <a:t>Survival</a:t>
            </a:r>
            <a:endParaRPr sz="3000">
              <a:latin typeface="Tahoma"/>
              <a:cs typeface="Tahoma"/>
            </a:endParaRPr>
          </a:p>
          <a:p>
            <a:pPr marL="12700" marR="190500" algn="just">
              <a:lnSpc>
                <a:spcPct val="100000"/>
              </a:lnSpc>
              <a:spcBef>
                <a:spcPts val="1415"/>
              </a:spcBef>
            </a:pPr>
            <a:r>
              <a:rPr sz="2600" spc="-10" dirty="0">
                <a:solidFill>
                  <a:srgbClr val="FFFFFF"/>
                </a:solidFill>
                <a:latin typeface="Tahoma"/>
                <a:cs typeface="Tahoma"/>
              </a:rPr>
              <a:t>Survival </a:t>
            </a:r>
            <a:r>
              <a:rPr sz="2600" spc="-5" dirty="0">
                <a:solidFill>
                  <a:srgbClr val="FFFFFF"/>
                </a:solidFill>
                <a:latin typeface="Tahoma"/>
                <a:cs typeface="Tahoma"/>
              </a:rPr>
              <a:t>objective </a:t>
            </a:r>
            <a:r>
              <a:rPr sz="2600" dirty="0">
                <a:solidFill>
                  <a:srgbClr val="FFFFFF"/>
                </a:solidFill>
                <a:latin typeface="Tahoma"/>
                <a:cs typeface="Tahoma"/>
              </a:rPr>
              <a:t>is an </a:t>
            </a:r>
            <a:r>
              <a:rPr sz="2600" spc="-5" dirty="0">
                <a:solidFill>
                  <a:srgbClr val="FFFFFF"/>
                </a:solidFill>
                <a:latin typeface="Tahoma"/>
                <a:cs typeface="Tahoma"/>
              </a:rPr>
              <a:t>obvious objective. </a:t>
            </a:r>
            <a:r>
              <a:rPr sz="2600" dirty="0">
                <a:solidFill>
                  <a:srgbClr val="FFFFFF"/>
                </a:solidFill>
                <a:latin typeface="Tahoma"/>
                <a:cs typeface="Tahoma"/>
              </a:rPr>
              <a:t>Other  </a:t>
            </a:r>
            <a:r>
              <a:rPr sz="2600" spc="-5" dirty="0">
                <a:solidFill>
                  <a:srgbClr val="FFFFFF"/>
                </a:solidFill>
                <a:latin typeface="Tahoma"/>
                <a:cs typeface="Tahoma"/>
              </a:rPr>
              <a:t>objectives can </a:t>
            </a:r>
            <a:r>
              <a:rPr sz="2600" dirty="0">
                <a:solidFill>
                  <a:srgbClr val="FFFFFF"/>
                </a:solidFill>
                <a:latin typeface="Tahoma"/>
                <a:cs typeface="Tahoma"/>
              </a:rPr>
              <a:t>be </a:t>
            </a:r>
            <a:r>
              <a:rPr sz="2600" spc="-5" dirty="0">
                <a:solidFill>
                  <a:srgbClr val="FFFFFF"/>
                </a:solidFill>
                <a:latin typeface="Tahoma"/>
                <a:cs typeface="Tahoma"/>
              </a:rPr>
              <a:t>accomplished </a:t>
            </a:r>
            <a:r>
              <a:rPr sz="2600" dirty="0">
                <a:solidFill>
                  <a:srgbClr val="FFFFFF"/>
                </a:solidFill>
                <a:latin typeface="Tahoma"/>
                <a:cs typeface="Tahoma"/>
              </a:rPr>
              <a:t>only if </a:t>
            </a:r>
            <a:r>
              <a:rPr sz="2600" spc="-5" dirty="0">
                <a:solidFill>
                  <a:srgbClr val="FFFFFF"/>
                </a:solidFill>
                <a:latin typeface="Tahoma"/>
                <a:cs typeface="Tahoma"/>
              </a:rPr>
              <a:t>the business  enterprise</a:t>
            </a:r>
            <a:r>
              <a:rPr sz="2600" spc="-15" dirty="0">
                <a:solidFill>
                  <a:srgbClr val="FFFFFF"/>
                </a:solidFill>
                <a:latin typeface="Tahoma"/>
                <a:cs typeface="Tahoma"/>
              </a:rPr>
              <a:t> </a:t>
            </a:r>
            <a:r>
              <a:rPr sz="2600" spc="-5" dirty="0">
                <a:solidFill>
                  <a:srgbClr val="FFFFFF"/>
                </a:solidFill>
                <a:latin typeface="Tahoma"/>
                <a:cs typeface="Tahoma"/>
              </a:rPr>
              <a:t>survives.</a:t>
            </a:r>
            <a:endParaRPr sz="2600">
              <a:latin typeface="Tahoma"/>
              <a:cs typeface="Tahoma"/>
            </a:endParaRPr>
          </a:p>
          <a:p>
            <a:pPr>
              <a:lnSpc>
                <a:spcPct val="100000"/>
              </a:lnSpc>
              <a:spcBef>
                <a:spcPts val="20"/>
              </a:spcBef>
            </a:pPr>
            <a:endParaRPr sz="2300">
              <a:latin typeface="Tahoma"/>
              <a:cs typeface="Tahoma"/>
            </a:endParaRPr>
          </a:p>
          <a:p>
            <a:pPr marL="641985" indent="-419734" algn="just">
              <a:lnSpc>
                <a:spcPct val="100000"/>
              </a:lnSpc>
              <a:buFont typeface="Wingdings"/>
              <a:buChar char=""/>
              <a:tabLst>
                <a:tab pos="642620" algn="l"/>
              </a:tabLst>
            </a:pPr>
            <a:r>
              <a:rPr sz="3000" spc="-5" dirty="0">
                <a:solidFill>
                  <a:srgbClr val="E7D79F"/>
                </a:solidFill>
                <a:latin typeface="Tahoma"/>
                <a:cs typeface="Tahoma"/>
              </a:rPr>
              <a:t>Growth</a:t>
            </a:r>
            <a:endParaRPr sz="3000">
              <a:latin typeface="Tahoma"/>
              <a:cs typeface="Tahoma"/>
            </a:endParaRPr>
          </a:p>
          <a:p>
            <a:pPr marL="12700" marR="5080" algn="just">
              <a:lnSpc>
                <a:spcPct val="100000"/>
              </a:lnSpc>
              <a:spcBef>
                <a:spcPts val="1155"/>
              </a:spcBef>
            </a:pPr>
            <a:r>
              <a:rPr sz="2600" spc="-5" dirty="0">
                <a:solidFill>
                  <a:srgbClr val="FFFFFF"/>
                </a:solidFill>
                <a:latin typeface="Tahoma"/>
                <a:cs typeface="Tahoma"/>
              </a:rPr>
              <a:t>Growth </a:t>
            </a:r>
            <a:r>
              <a:rPr sz="2600" dirty="0">
                <a:solidFill>
                  <a:srgbClr val="FFFFFF"/>
                </a:solidFill>
                <a:latin typeface="Tahoma"/>
                <a:cs typeface="Tahoma"/>
              </a:rPr>
              <a:t>is an </a:t>
            </a:r>
            <a:r>
              <a:rPr sz="2600" spc="-5" dirty="0">
                <a:solidFill>
                  <a:srgbClr val="FFFFFF"/>
                </a:solidFill>
                <a:latin typeface="Tahoma"/>
                <a:cs typeface="Tahoma"/>
              </a:rPr>
              <a:t>objective </a:t>
            </a:r>
            <a:r>
              <a:rPr sz="2600" dirty="0">
                <a:solidFill>
                  <a:srgbClr val="FFFFFF"/>
                </a:solidFill>
                <a:latin typeface="Tahoma"/>
                <a:cs typeface="Tahoma"/>
              </a:rPr>
              <a:t>because </a:t>
            </a:r>
            <a:r>
              <a:rPr sz="2600" spc="-5" dirty="0">
                <a:solidFill>
                  <a:srgbClr val="FFFFFF"/>
                </a:solidFill>
                <a:latin typeface="Tahoma"/>
                <a:cs typeface="Tahoma"/>
              </a:rPr>
              <a:t>business does </a:t>
            </a:r>
            <a:r>
              <a:rPr sz="2600" dirty="0">
                <a:solidFill>
                  <a:srgbClr val="FFFFFF"/>
                </a:solidFill>
                <a:latin typeface="Tahoma"/>
                <a:cs typeface="Tahoma"/>
              </a:rPr>
              <a:t>not  stand still. </a:t>
            </a:r>
            <a:r>
              <a:rPr sz="2600" spc="-10" dirty="0">
                <a:solidFill>
                  <a:srgbClr val="FFFFFF"/>
                </a:solidFill>
                <a:latin typeface="Tahoma"/>
                <a:cs typeface="Tahoma"/>
              </a:rPr>
              <a:t>Market share </a:t>
            </a:r>
            <a:r>
              <a:rPr sz="2600" spc="-5" dirty="0">
                <a:solidFill>
                  <a:srgbClr val="FFFFFF"/>
                </a:solidFill>
                <a:latin typeface="Tahoma"/>
                <a:cs typeface="Tahoma"/>
              </a:rPr>
              <a:t>increase, </a:t>
            </a:r>
            <a:r>
              <a:rPr sz="2600" dirty="0">
                <a:solidFill>
                  <a:srgbClr val="FFFFFF"/>
                </a:solidFill>
                <a:latin typeface="Tahoma"/>
                <a:cs typeface="Tahoma"/>
              </a:rPr>
              <a:t>personal and  individual </a:t>
            </a:r>
            <a:r>
              <a:rPr sz="2600" spc="-5" dirty="0">
                <a:solidFill>
                  <a:srgbClr val="FFFFFF"/>
                </a:solidFill>
                <a:latin typeface="Tahoma"/>
                <a:cs typeface="Tahoma"/>
              </a:rPr>
              <a:t>development </a:t>
            </a:r>
            <a:r>
              <a:rPr sz="2600" dirty="0">
                <a:solidFill>
                  <a:srgbClr val="FFFFFF"/>
                </a:solidFill>
                <a:latin typeface="Tahoma"/>
                <a:cs typeface="Tahoma"/>
              </a:rPr>
              <a:t>and </a:t>
            </a:r>
            <a:r>
              <a:rPr sz="2600" spc="-5" dirty="0">
                <a:solidFill>
                  <a:srgbClr val="FFFFFF"/>
                </a:solidFill>
                <a:latin typeface="Tahoma"/>
                <a:cs typeface="Tahoma"/>
              </a:rPr>
              <a:t>increase productivity </a:t>
            </a:r>
            <a:r>
              <a:rPr sz="2600" spc="-10" dirty="0">
                <a:solidFill>
                  <a:srgbClr val="FFFFFF"/>
                </a:solidFill>
                <a:latin typeface="Tahoma"/>
                <a:cs typeface="Tahoma"/>
              </a:rPr>
              <a:t>are  </a:t>
            </a:r>
            <a:r>
              <a:rPr sz="2600" dirty="0">
                <a:solidFill>
                  <a:srgbClr val="FFFFFF"/>
                </a:solidFill>
                <a:latin typeface="Tahoma"/>
                <a:cs typeface="Tahoma"/>
              </a:rPr>
              <a:t>important growth</a:t>
            </a:r>
            <a:r>
              <a:rPr sz="2600" spc="-40" dirty="0">
                <a:solidFill>
                  <a:srgbClr val="FFFFFF"/>
                </a:solidFill>
                <a:latin typeface="Tahoma"/>
                <a:cs typeface="Tahoma"/>
              </a:rPr>
              <a:t> </a:t>
            </a:r>
            <a:r>
              <a:rPr sz="2600" spc="-5" dirty="0">
                <a:solidFill>
                  <a:srgbClr val="FFFFFF"/>
                </a:solidFill>
                <a:latin typeface="Tahoma"/>
                <a:cs typeface="Tahoma"/>
              </a:rPr>
              <a:t>objectives.</a:t>
            </a:r>
            <a:endParaRPr sz="2600">
              <a:latin typeface="Tahoma"/>
              <a:cs typeface="Tahom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33144" y="211836"/>
            <a:ext cx="6100572" cy="1362456"/>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1914905" y="407034"/>
            <a:ext cx="5312410" cy="756920"/>
          </a:xfrm>
          <a:prstGeom prst="rect">
            <a:avLst/>
          </a:prstGeom>
        </p:spPr>
        <p:txBody>
          <a:bodyPr vert="horz" wrap="square" lIns="0" tIns="12700" rIns="0" bIns="0" rtlCol="0">
            <a:spAutoFit/>
          </a:bodyPr>
          <a:lstStyle/>
          <a:p>
            <a:pPr marL="12700">
              <a:lnSpc>
                <a:spcPct val="100000"/>
              </a:lnSpc>
              <a:spcBef>
                <a:spcPts val="100"/>
              </a:spcBef>
            </a:pPr>
            <a:r>
              <a:rPr sz="4800" dirty="0"/>
              <a:t>Business</a:t>
            </a:r>
            <a:r>
              <a:rPr sz="4800" spc="-95" dirty="0"/>
              <a:t> </a:t>
            </a:r>
            <a:r>
              <a:rPr sz="4800" spc="-5" dirty="0"/>
              <a:t>Objectives</a:t>
            </a:r>
            <a:endParaRPr sz="4800"/>
          </a:p>
        </p:txBody>
      </p:sp>
      <p:sp>
        <p:nvSpPr>
          <p:cNvPr id="4" name="object 4"/>
          <p:cNvSpPr txBox="1"/>
          <p:nvPr/>
        </p:nvSpPr>
        <p:spPr>
          <a:xfrm>
            <a:off x="554227" y="1725953"/>
            <a:ext cx="8233409" cy="2745105"/>
          </a:xfrm>
          <a:prstGeom prst="rect">
            <a:avLst/>
          </a:prstGeom>
        </p:spPr>
        <p:txBody>
          <a:bodyPr vert="horz" wrap="square" lIns="0" tIns="253365" rIns="0" bIns="0" rtlCol="0">
            <a:spAutoFit/>
          </a:bodyPr>
          <a:lstStyle/>
          <a:p>
            <a:pPr marL="803910" indent="-419100">
              <a:lnSpc>
                <a:spcPct val="100000"/>
              </a:lnSpc>
              <a:spcBef>
                <a:spcPts val="1995"/>
              </a:spcBef>
              <a:buFont typeface="Wingdings"/>
              <a:buChar char=""/>
              <a:tabLst>
                <a:tab pos="803910" algn="l"/>
              </a:tabLst>
            </a:pPr>
            <a:r>
              <a:rPr sz="3000" spc="-5" dirty="0">
                <a:solidFill>
                  <a:srgbClr val="FFD5CA"/>
                </a:solidFill>
                <a:latin typeface="Tahoma"/>
                <a:cs typeface="Tahoma"/>
              </a:rPr>
              <a:t>Social</a:t>
            </a:r>
            <a:r>
              <a:rPr sz="3000" spc="10" dirty="0">
                <a:solidFill>
                  <a:srgbClr val="FFD5CA"/>
                </a:solidFill>
                <a:latin typeface="Tahoma"/>
                <a:cs typeface="Tahoma"/>
              </a:rPr>
              <a:t> </a:t>
            </a:r>
            <a:r>
              <a:rPr sz="3000" spc="-5" dirty="0">
                <a:solidFill>
                  <a:srgbClr val="FFD5CA"/>
                </a:solidFill>
                <a:latin typeface="Tahoma"/>
                <a:cs typeface="Tahoma"/>
              </a:rPr>
              <a:t>Responsibilities</a:t>
            </a:r>
            <a:endParaRPr sz="3000">
              <a:latin typeface="Tahoma"/>
              <a:cs typeface="Tahoma"/>
            </a:endParaRPr>
          </a:p>
          <a:p>
            <a:pPr marL="12700" marR="5080" algn="just">
              <a:lnSpc>
                <a:spcPct val="100000"/>
              </a:lnSpc>
              <a:spcBef>
                <a:spcPts val="1515"/>
              </a:spcBef>
            </a:pPr>
            <a:r>
              <a:rPr sz="2400" spc="-5" dirty="0">
                <a:solidFill>
                  <a:srgbClr val="FFFFFF"/>
                </a:solidFill>
                <a:latin typeface="Tahoma"/>
                <a:cs typeface="Tahoma"/>
              </a:rPr>
              <a:t>In </a:t>
            </a:r>
            <a:r>
              <a:rPr sz="2400" spc="-10" dirty="0">
                <a:solidFill>
                  <a:srgbClr val="FFFFFF"/>
                </a:solidFill>
                <a:latin typeface="Tahoma"/>
                <a:cs typeface="Tahoma"/>
              </a:rPr>
              <a:t>recent years, </a:t>
            </a:r>
            <a:r>
              <a:rPr sz="2400" dirty="0">
                <a:solidFill>
                  <a:srgbClr val="FFFFFF"/>
                </a:solidFill>
                <a:latin typeface="Tahoma"/>
                <a:cs typeface="Tahoma"/>
              </a:rPr>
              <a:t>meeting </a:t>
            </a:r>
            <a:r>
              <a:rPr sz="2400" spc="-10" dirty="0">
                <a:solidFill>
                  <a:srgbClr val="FFFFFF"/>
                </a:solidFill>
                <a:latin typeface="Tahoma"/>
                <a:cs typeface="Tahoma"/>
              </a:rPr>
              <a:t>social </a:t>
            </a:r>
            <a:r>
              <a:rPr sz="2400" spc="-5" dirty="0">
                <a:solidFill>
                  <a:srgbClr val="FFFFFF"/>
                </a:solidFill>
                <a:latin typeface="Tahoma"/>
                <a:cs typeface="Tahoma"/>
              </a:rPr>
              <a:t>responsibilities </a:t>
            </a:r>
            <a:r>
              <a:rPr sz="2400" dirty="0">
                <a:solidFill>
                  <a:srgbClr val="FFFFFF"/>
                </a:solidFill>
                <a:latin typeface="Tahoma"/>
                <a:cs typeface="Tahoma"/>
              </a:rPr>
              <a:t>has been  </a:t>
            </a:r>
            <a:r>
              <a:rPr sz="2400" spc="-10" dirty="0">
                <a:solidFill>
                  <a:srgbClr val="FFFFFF"/>
                </a:solidFill>
                <a:latin typeface="Tahoma"/>
                <a:cs typeface="Tahoma"/>
              </a:rPr>
              <a:t>recognized </a:t>
            </a:r>
            <a:r>
              <a:rPr sz="2400" spc="-5" dirty="0">
                <a:solidFill>
                  <a:srgbClr val="FFFFFF"/>
                </a:solidFill>
                <a:latin typeface="Tahoma"/>
                <a:cs typeface="Tahoma"/>
              </a:rPr>
              <a:t>as important objectives. Businesses, like each  </a:t>
            </a:r>
            <a:r>
              <a:rPr sz="2400" dirty="0">
                <a:solidFill>
                  <a:srgbClr val="FFFFFF"/>
                </a:solidFill>
                <a:latin typeface="Tahoma"/>
                <a:cs typeface="Tahoma"/>
              </a:rPr>
              <a:t>person in </a:t>
            </a:r>
            <a:r>
              <a:rPr sz="2400" spc="-35" dirty="0">
                <a:solidFill>
                  <a:srgbClr val="FFFFFF"/>
                </a:solidFill>
                <a:latin typeface="Tahoma"/>
                <a:cs typeface="Tahoma"/>
              </a:rPr>
              <a:t>society, </a:t>
            </a:r>
            <a:r>
              <a:rPr sz="2400" spc="-5" dirty="0">
                <a:solidFill>
                  <a:srgbClr val="FFFFFF"/>
                </a:solidFill>
                <a:latin typeface="Tahoma"/>
                <a:cs typeface="Tahoma"/>
              </a:rPr>
              <a:t>must accept their responsibilities </a:t>
            </a:r>
            <a:r>
              <a:rPr sz="2400" dirty="0">
                <a:solidFill>
                  <a:srgbClr val="FFFFFF"/>
                </a:solidFill>
                <a:latin typeface="Tahoma"/>
                <a:cs typeface="Tahoma"/>
              </a:rPr>
              <a:t>in </a:t>
            </a:r>
            <a:r>
              <a:rPr sz="2400" spc="-10" dirty="0">
                <a:solidFill>
                  <a:srgbClr val="FFFFFF"/>
                </a:solidFill>
                <a:latin typeface="Tahoma"/>
                <a:cs typeface="Tahoma"/>
              </a:rPr>
              <a:t>areas  </a:t>
            </a:r>
            <a:r>
              <a:rPr sz="2400" spc="-5" dirty="0">
                <a:solidFill>
                  <a:srgbClr val="FFFFFF"/>
                </a:solidFill>
                <a:latin typeface="Tahoma"/>
                <a:cs typeface="Tahoma"/>
              </a:rPr>
              <a:t>such </a:t>
            </a:r>
            <a:r>
              <a:rPr sz="2400" dirty="0">
                <a:solidFill>
                  <a:srgbClr val="FFFFFF"/>
                </a:solidFill>
                <a:latin typeface="Tahoma"/>
                <a:cs typeface="Tahoma"/>
              </a:rPr>
              <a:t>as </a:t>
            </a:r>
            <a:r>
              <a:rPr sz="2400" spc="-5" dirty="0">
                <a:solidFill>
                  <a:srgbClr val="FFFFFF"/>
                </a:solidFill>
                <a:latin typeface="Tahoma"/>
                <a:cs typeface="Tahoma"/>
              </a:rPr>
              <a:t>pollution control, eliminating discriminatory practices  </a:t>
            </a:r>
            <a:r>
              <a:rPr sz="2400" dirty="0">
                <a:solidFill>
                  <a:srgbClr val="FFFFFF"/>
                </a:solidFill>
                <a:latin typeface="Tahoma"/>
                <a:cs typeface="Tahoma"/>
              </a:rPr>
              <a:t>and </a:t>
            </a:r>
            <a:r>
              <a:rPr sz="2400" spc="-5" dirty="0">
                <a:solidFill>
                  <a:srgbClr val="FFFFFF"/>
                </a:solidFill>
                <a:latin typeface="Tahoma"/>
                <a:cs typeface="Tahoma"/>
              </a:rPr>
              <a:t>energy</a:t>
            </a:r>
            <a:r>
              <a:rPr sz="2400" spc="-10" dirty="0">
                <a:solidFill>
                  <a:srgbClr val="FFFFFF"/>
                </a:solidFill>
                <a:latin typeface="Tahoma"/>
                <a:cs typeface="Tahoma"/>
              </a:rPr>
              <a:t> </a:t>
            </a:r>
            <a:r>
              <a:rPr sz="2400" spc="-5" dirty="0">
                <a:solidFill>
                  <a:srgbClr val="FFFFFF"/>
                </a:solidFill>
                <a:latin typeface="Tahoma"/>
                <a:cs typeface="Tahoma"/>
              </a:rPr>
              <a:t>conservation.</a:t>
            </a:r>
            <a:endParaRPr sz="2400">
              <a:latin typeface="Tahoma"/>
              <a:cs typeface="Tahoma"/>
            </a:endParaRPr>
          </a:p>
        </p:txBody>
      </p:sp>
      <p:sp>
        <p:nvSpPr>
          <p:cNvPr id="5" name="object 5"/>
          <p:cNvSpPr/>
          <p:nvPr/>
        </p:nvSpPr>
        <p:spPr>
          <a:xfrm>
            <a:off x="184404" y="4760976"/>
            <a:ext cx="4373880" cy="1563624"/>
          </a:xfrm>
          <a:prstGeom prst="rect">
            <a:avLst/>
          </a:prstGeom>
          <a:blipFill>
            <a:blip r:embed="rId3" cstate="print"/>
            <a:stretch>
              <a:fillRect/>
            </a:stretch>
          </a:blipFill>
        </p:spPr>
        <p:txBody>
          <a:bodyPr wrap="square" lIns="0" tIns="0" rIns="0" bIns="0" rtlCol="0"/>
          <a:lstStyle/>
          <a:p>
            <a:endParaRPr/>
          </a:p>
        </p:txBody>
      </p:sp>
      <p:sp>
        <p:nvSpPr>
          <p:cNvPr id="6" name="object 6"/>
          <p:cNvSpPr txBox="1">
            <a:spLocks noGrp="1"/>
          </p:cNvSpPr>
          <p:nvPr>
            <p:ph type="sldNum" sz="quarter" idx="7"/>
          </p:nvPr>
        </p:nvSpPr>
        <p:spPr>
          <a:prstGeom prst="rect">
            <a:avLst/>
          </a:prstGeom>
        </p:spPr>
        <p:txBody>
          <a:bodyPr vert="horz" wrap="square" lIns="0" tIns="635" rIns="0" bIns="0" rtlCol="0">
            <a:spAutoFit/>
          </a:bodyPr>
          <a:lstStyle/>
          <a:p>
            <a:pPr marL="38100">
              <a:lnSpc>
                <a:spcPct val="100000"/>
              </a:lnSpc>
              <a:spcBef>
                <a:spcPts val="5"/>
              </a:spcBef>
            </a:pPr>
            <a:fld id="{81D60167-4931-47E6-BA6A-407CBD079E47}" type="slidenum">
              <a:rPr dirty="0"/>
              <a:pPr marL="38100">
                <a:lnSpc>
                  <a:spcPct val="100000"/>
                </a:lnSpc>
                <a:spcBef>
                  <a:spcPts val="5"/>
                </a:spcBef>
              </a:pPr>
              <a:t>14</a:t>
            </a:fld>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33144" y="211836"/>
            <a:ext cx="6100572" cy="1362456"/>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1914905" y="407034"/>
            <a:ext cx="5312410" cy="756920"/>
          </a:xfrm>
          <a:prstGeom prst="rect">
            <a:avLst/>
          </a:prstGeom>
        </p:spPr>
        <p:txBody>
          <a:bodyPr vert="horz" wrap="square" lIns="0" tIns="12700" rIns="0" bIns="0" rtlCol="0">
            <a:spAutoFit/>
          </a:bodyPr>
          <a:lstStyle/>
          <a:p>
            <a:pPr marL="12700">
              <a:lnSpc>
                <a:spcPct val="100000"/>
              </a:lnSpc>
              <a:spcBef>
                <a:spcPts val="100"/>
              </a:spcBef>
            </a:pPr>
            <a:r>
              <a:rPr sz="4800" dirty="0"/>
              <a:t>Business</a:t>
            </a:r>
            <a:r>
              <a:rPr sz="4800" spc="-95" dirty="0"/>
              <a:t> </a:t>
            </a:r>
            <a:r>
              <a:rPr sz="4800" spc="-5" dirty="0"/>
              <a:t>Objectives</a:t>
            </a:r>
            <a:endParaRPr sz="4800"/>
          </a:p>
        </p:txBody>
      </p:sp>
      <p:grpSp>
        <p:nvGrpSpPr>
          <p:cNvPr id="4" name="object 4"/>
          <p:cNvGrpSpPr/>
          <p:nvPr/>
        </p:nvGrpSpPr>
        <p:grpSpPr>
          <a:xfrm>
            <a:off x="419100" y="2033016"/>
            <a:ext cx="8714740" cy="1498600"/>
            <a:chOff x="419100" y="2033016"/>
            <a:chExt cx="8714740" cy="1498600"/>
          </a:xfrm>
        </p:grpSpPr>
        <p:sp>
          <p:nvSpPr>
            <p:cNvPr id="5" name="object 5"/>
            <p:cNvSpPr/>
            <p:nvPr/>
          </p:nvSpPr>
          <p:spPr>
            <a:xfrm>
              <a:off x="419100" y="2033016"/>
              <a:ext cx="1493520" cy="816863"/>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435864" y="2758440"/>
              <a:ext cx="742187" cy="757427"/>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813815" y="2714244"/>
              <a:ext cx="1089660" cy="816863"/>
            </a:xfrm>
            <a:prstGeom prst="rect">
              <a:avLst/>
            </a:prstGeom>
            <a:blipFill>
              <a:blip r:embed="rId5" cstate="print"/>
              <a:stretch>
                <a:fillRect/>
              </a:stretch>
            </a:blipFill>
          </p:spPr>
          <p:txBody>
            <a:bodyPr wrap="square" lIns="0" tIns="0" rIns="0" bIns="0" rtlCol="0"/>
            <a:lstStyle/>
            <a:p>
              <a:endParaRPr/>
            </a:p>
          </p:txBody>
        </p:sp>
        <p:sp>
          <p:nvSpPr>
            <p:cNvPr id="8" name="object 8"/>
            <p:cNvSpPr/>
            <p:nvPr/>
          </p:nvSpPr>
          <p:spPr>
            <a:xfrm>
              <a:off x="1679447" y="2714244"/>
              <a:ext cx="1327403" cy="816863"/>
            </a:xfrm>
            <a:prstGeom prst="rect">
              <a:avLst/>
            </a:prstGeom>
            <a:blipFill>
              <a:blip r:embed="rId6" cstate="print"/>
              <a:stretch>
                <a:fillRect/>
              </a:stretch>
            </a:blipFill>
          </p:spPr>
          <p:txBody>
            <a:bodyPr wrap="square" lIns="0" tIns="0" rIns="0" bIns="0" rtlCol="0"/>
            <a:lstStyle/>
            <a:p>
              <a:endParaRPr/>
            </a:p>
          </p:txBody>
        </p:sp>
        <p:sp>
          <p:nvSpPr>
            <p:cNvPr id="9" name="object 9"/>
            <p:cNvSpPr/>
            <p:nvPr/>
          </p:nvSpPr>
          <p:spPr>
            <a:xfrm>
              <a:off x="2782823" y="2714244"/>
              <a:ext cx="1900427" cy="816863"/>
            </a:xfrm>
            <a:prstGeom prst="rect">
              <a:avLst/>
            </a:prstGeom>
            <a:blipFill>
              <a:blip r:embed="rId7" cstate="print"/>
              <a:stretch>
                <a:fillRect/>
              </a:stretch>
            </a:blipFill>
          </p:spPr>
          <p:txBody>
            <a:bodyPr wrap="square" lIns="0" tIns="0" rIns="0" bIns="0" rtlCol="0"/>
            <a:lstStyle/>
            <a:p>
              <a:endParaRPr/>
            </a:p>
          </p:txBody>
        </p:sp>
        <p:sp>
          <p:nvSpPr>
            <p:cNvPr id="10" name="object 10"/>
            <p:cNvSpPr/>
            <p:nvPr/>
          </p:nvSpPr>
          <p:spPr>
            <a:xfrm>
              <a:off x="4459223" y="2714244"/>
              <a:ext cx="1298448" cy="816863"/>
            </a:xfrm>
            <a:prstGeom prst="rect">
              <a:avLst/>
            </a:prstGeom>
            <a:blipFill>
              <a:blip r:embed="rId8" cstate="print"/>
              <a:stretch>
                <a:fillRect/>
              </a:stretch>
            </a:blipFill>
          </p:spPr>
          <p:txBody>
            <a:bodyPr wrap="square" lIns="0" tIns="0" rIns="0" bIns="0" rtlCol="0"/>
            <a:lstStyle/>
            <a:p>
              <a:endParaRPr/>
            </a:p>
          </p:txBody>
        </p:sp>
        <p:sp>
          <p:nvSpPr>
            <p:cNvPr id="11" name="object 11"/>
            <p:cNvSpPr/>
            <p:nvPr/>
          </p:nvSpPr>
          <p:spPr>
            <a:xfrm>
              <a:off x="5533644" y="2714244"/>
              <a:ext cx="1001268" cy="816863"/>
            </a:xfrm>
            <a:prstGeom prst="rect">
              <a:avLst/>
            </a:prstGeom>
            <a:blipFill>
              <a:blip r:embed="rId9" cstate="print"/>
              <a:stretch>
                <a:fillRect/>
              </a:stretch>
            </a:blipFill>
          </p:spPr>
          <p:txBody>
            <a:bodyPr wrap="square" lIns="0" tIns="0" rIns="0" bIns="0" rtlCol="0"/>
            <a:lstStyle/>
            <a:p>
              <a:endParaRPr/>
            </a:p>
          </p:txBody>
        </p:sp>
        <p:sp>
          <p:nvSpPr>
            <p:cNvPr id="12" name="object 12"/>
            <p:cNvSpPr/>
            <p:nvPr/>
          </p:nvSpPr>
          <p:spPr>
            <a:xfrm>
              <a:off x="6310884" y="2714244"/>
              <a:ext cx="1406652" cy="816863"/>
            </a:xfrm>
            <a:prstGeom prst="rect">
              <a:avLst/>
            </a:prstGeom>
            <a:blipFill>
              <a:blip r:embed="rId10" cstate="print"/>
              <a:stretch>
                <a:fillRect/>
              </a:stretch>
            </a:blipFill>
          </p:spPr>
          <p:txBody>
            <a:bodyPr wrap="square" lIns="0" tIns="0" rIns="0" bIns="0" rtlCol="0"/>
            <a:lstStyle/>
            <a:p>
              <a:endParaRPr/>
            </a:p>
          </p:txBody>
        </p:sp>
        <p:sp>
          <p:nvSpPr>
            <p:cNvPr id="13" name="object 13"/>
            <p:cNvSpPr/>
            <p:nvPr/>
          </p:nvSpPr>
          <p:spPr>
            <a:xfrm>
              <a:off x="7493507" y="2714244"/>
              <a:ext cx="1085088" cy="816863"/>
            </a:xfrm>
            <a:prstGeom prst="rect">
              <a:avLst/>
            </a:prstGeom>
            <a:blipFill>
              <a:blip r:embed="rId11" cstate="print"/>
              <a:stretch>
                <a:fillRect/>
              </a:stretch>
            </a:blipFill>
          </p:spPr>
          <p:txBody>
            <a:bodyPr wrap="square" lIns="0" tIns="0" rIns="0" bIns="0" rtlCol="0"/>
            <a:lstStyle/>
            <a:p>
              <a:endParaRPr/>
            </a:p>
          </p:txBody>
        </p:sp>
        <p:sp>
          <p:nvSpPr>
            <p:cNvPr id="14" name="object 14"/>
            <p:cNvSpPr/>
            <p:nvPr/>
          </p:nvSpPr>
          <p:spPr>
            <a:xfrm>
              <a:off x="8356092" y="2714244"/>
              <a:ext cx="777240" cy="816863"/>
            </a:xfrm>
            <a:prstGeom prst="rect">
              <a:avLst/>
            </a:prstGeom>
            <a:blipFill>
              <a:blip r:embed="rId12" cstate="print"/>
              <a:stretch>
                <a:fillRect/>
              </a:stretch>
            </a:blipFill>
          </p:spPr>
          <p:txBody>
            <a:bodyPr wrap="square" lIns="0" tIns="0" rIns="0" bIns="0" rtlCol="0"/>
            <a:lstStyle/>
            <a:p>
              <a:endParaRPr/>
            </a:p>
          </p:txBody>
        </p:sp>
      </p:grpSp>
      <p:sp>
        <p:nvSpPr>
          <p:cNvPr id="15" name="object 15"/>
          <p:cNvSpPr txBox="1"/>
          <p:nvPr/>
        </p:nvSpPr>
        <p:spPr>
          <a:xfrm>
            <a:off x="3000501" y="2823717"/>
            <a:ext cx="5878195" cy="452120"/>
          </a:xfrm>
          <a:prstGeom prst="rect">
            <a:avLst/>
          </a:prstGeom>
        </p:spPr>
        <p:txBody>
          <a:bodyPr vert="horz" wrap="square" lIns="0" tIns="12065" rIns="0" bIns="0" rtlCol="0">
            <a:spAutoFit/>
          </a:bodyPr>
          <a:lstStyle/>
          <a:p>
            <a:pPr marL="12700">
              <a:lnSpc>
                <a:spcPct val="100000"/>
              </a:lnSpc>
              <a:spcBef>
                <a:spcPts val="95"/>
              </a:spcBef>
              <a:tabLst>
                <a:tab pos="1689100" algn="l"/>
                <a:tab pos="2763520" algn="l"/>
                <a:tab pos="3540760" algn="l"/>
                <a:tab pos="4723765" algn="l"/>
                <a:tab pos="5586730" algn="l"/>
              </a:tabLst>
            </a:pPr>
            <a:r>
              <a:rPr sz="2800" spc="-5" dirty="0">
                <a:solidFill>
                  <a:srgbClr val="FFFFFF"/>
                </a:solidFill>
                <a:latin typeface="Tahoma"/>
                <a:cs typeface="Tahoma"/>
              </a:rPr>
              <a:t>o</a:t>
            </a:r>
            <a:r>
              <a:rPr sz="2800" dirty="0">
                <a:solidFill>
                  <a:srgbClr val="FFFFFF"/>
                </a:solidFill>
                <a:latin typeface="Tahoma"/>
                <a:cs typeface="Tahoma"/>
              </a:rPr>
              <a:t>b</a:t>
            </a:r>
            <a:r>
              <a:rPr sz="2800" spc="-5" dirty="0">
                <a:solidFill>
                  <a:srgbClr val="FFFFFF"/>
                </a:solidFill>
                <a:latin typeface="Tahoma"/>
                <a:cs typeface="Tahoma"/>
              </a:rPr>
              <a:t>j</a:t>
            </a:r>
            <a:r>
              <a:rPr sz="2800" dirty="0">
                <a:solidFill>
                  <a:srgbClr val="FFFFFF"/>
                </a:solidFill>
                <a:latin typeface="Tahoma"/>
                <a:cs typeface="Tahoma"/>
              </a:rPr>
              <a:t>e</a:t>
            </a:r>
            <a:r>
              <a:rPr sz="2800" spc="-5" dirty="0">
                <a:solidFill>
                  <a:srgbClr val="FFFFFF"/>
                </a:solidFill>
                <a:latin typeface="Tahoma"/>
                <a:cs typeface="Tahoma"/>
              </a:rPr>
              <a:t>c</a:t>
            </a:r>
            <a:r>
              <a:rPr sz="2800" spc="-10" dirty="0">
                <a:solidFill>
                  <a:srgbClr val="FFFFFF"/>
                </a:solidFill>
                <a:latin typeface="Tahoma"/>
                <a:cs typeface="Tahoma"/>
              </a:rPr>
              <a:t>ti</a:t>
            </a:r>
            <a:r>
              <a:rPr sz="2800" spc="-35" dirty="0">
                <a:solidFill>
                  <a:srgbClr val="FFFFFF"/>
                </a:solidFill>
                <a:latin typeface="Tahoma"/>
                <a:cs typeface="Tahoma"/>
              </a:rPr>
              <a:t>v</a:t>
            </a:r>
            <a:r>
              <a:rPr sz="2800" spc="-5" dirty="0">
                <a:solidFill>
                  <a:srgbClr val="FFFFFF"/>
                </a:solidFill>
                <a:latin typeface="Tahoma"/>
                <a:cs typeface="Tahoma"/>
              </a:rPr>
              <a:t>e</a:t>
            </a:r>
            <a:r>
              <a:rPr sz="2800" dirty="0">
                <a:solidFill>
                  <a:srgbClr val="FFFFFF"/>
                </a:solidFill>
                <a:latin typeface="Tahoma"/>
                <a:cs typeface="Tahoma"/>
              </a:rPr>
              <a:t>	</a:t>
            </a:r>
            <a:r>
              <a:rPr sz="2800" spc="5" dirty="0">
                <a:solidFill>
                  <a:srgbClr val="FFFFFF"/>
                </a:solidFill>
                <a:latin typeface="Tahoma"/>
                <a:cs typeface="Tahoma"/>
              </a:rPr>
              <a:t>p</a:t>
            </a:r>
            <a:r>
              <a:rPr sz="2800" spc="-5" dirty="0">
                <a:solidFill>
                  <a:srgbClr val="FFFFFF"/>
                </a:solidFill>
                <a:latin typeface="Tahoma"/>
                <a:cs typeface="Tahoma"/>
              </a:rPr>
              <a:t>la</a:t>
            </a:r>
            <a:r>
              <a:rPr sz="2800" spc="-15" dirty="0">
                <a:solidFill>
                  <a:srgbClr val="FFFFFF"/>
                </a:solidFill>
                <a:latin typeface="Tahoma"/>
                <a:cs typeface="Tahoma"/>
              </a:rPr>
              <a:t>y</a:t>
            </a:r>
            <a:r>
              <a:rPr sz="2800" spc="-5" dirty="0">
                <a:solidFill>
                  <a:srgbClr val="FFFFFF"/>
                </a:solidFill>
                <a:latin typeface="Tahoma"/>
                <a:cs typeface="Tahoma"/>
              </a:rPr>
              <a:t>s</a:t>
            </a:r>
            <a:r>
              <a:rPr sz="2800" dirty="0">
                <a:solidFill>
                  <a:srgbClr val="FFFFFF"/>
                </a:solidFill>
                <a:latin typeface="Tahoma"/>
                <a:cs typeface="Tahoma"/>
              </a:rPr>
              <a:t>	</a:t>
            </a:r>
            <a:r>
              <a:rPr sz="2800" spc="-10" dirty="0">
                <a:solidFill>
                  <a:srgbClr val="FFFFFF"/>
                </a:solidFill>
                <a:latin typeface="Tahoma"/>
                <a:cs typeface="Tahoma"/>
              </a:rPr>
              <a:t>th</a:t>
            </a:r>
            <a:r>
              <a:rPr sz="2800" spc="-5" dirty="0">
                <a:solidFill>
                  <a:srgbClr val="FFFFFF"/>
                </a:solidFill>
                <a:latin typeface="Tahoma"/>
                <a:cs typeface="Tahoma"/>
              </a:rPr>
              <a:t>e</a:t>
            </a:r>
            <a:r>
              <a:rPr sz="2800" dirty="0">
                <a:solidFill>
                  <a:srgbClr val="FFFFFF"/>
                </a:solidFill>
                <a:latin typeface="Tahoma"/>
                <a:cs typeface="Tahoma"/>
              </a:rPr>
              <a:t>	</a:t>
            </a:r>
            <a:r>
              <a:rPr sz="2800" spc="5" dirty="0">
                <a:solidFill>
                  <a:srgbClr val="FFFFFF"/>
                </a:solidFill>
                <a:latin typeface="Tahoma"/>
                <a:cs typeface="Tahoma"/>
              </a:rPr>
              <a:t>m</a:t>
            </a:r>
            <a:r>
              <a:rPr sz="2800" spc="-5" dirty="0">
                <a:solidFill>
                  <a:srgbClr val="FFFFFF"/>
                </a:solidFill>
                <a:latin typeface="Tahoma"/>
                <a:cs typeface="Tahoma"/>
              </a:rPr>
              <a:t>a</a:t>
            </a:r>
            <a:r>
              <a:rPr sz="2800" dirty="0">
                <a:solidFill>
                  <a:srgbClr val="FFFFFF"/>
                </a:solidFill>
                <a:latin typeface="Tahoma"/>
                <a:cs typeface="Tahoma"/>
              </a:rPr>
              <a:t>j</a:t>
            </a:r>
            <a:r>
              <a:rPr sz="2800" spc="-5" dirty="0">
                <a:solidFill>
                  <a:srgbClr val="FFFFFF"/>
                </a:solidFill>
                <a:latin typeface="Tahoma"/>
                <a:cs typeface="Tahoma"/>
              </a:rPr>
              <a:t>or</a:t>
            </a:r>
            <a:r>
              <a:rPr sz="2800" dirty="0">
                <a:solidFill>
                  <a:srgbClr val="FFFFFF"/>
                </a:solidFill>
                <a:latin typeface="Tahoma"/>
                <a:cs typeface="Tahoma"/>
              </a:rPr>
              <a:t>	</a:t>
            </a:r>
            <a:r>
              <a:rPr sz="2800" spc="-20" dirty="0">
                <a:solidFill>
                  <a:srgbClr val="FFFFFF"/>
                </a:solidFill>
                <a:latin typeface="Tahoma"/>
                <a:cs typeface="Tahoma"/>
              </a:rPr>
              <a:t>r</a:t>
            </a:r>
            <a:r>
              <a:rPr sz="2800" spc="-5" dirty="0">
                <a:solidFill>
                  <a:srgbClr val="FFFFFF"/>
                </a:solidFill>
                <a:latin typeface="Tahoma"/>
                <a:cs typeface="Tahoma"/>
              </a:rPr>
              <a:t>ole</a:t>
            </a:r>
            <a:r>
              <a:rPr sz="2800" dirty="0">
                <a:solidFill>
                  <a:srgbClr val="FFFFFF"/>
                </a:solidFill>
                <a:latin typeface="Tahoma"/>
                <a:cs typeface="Tahoma"/>
              </a:rPr>
              <a:t>	</a:t>
            </a:r>
            <a:r>
              <a:rPr sz="2800" spc="-10" dirty="0">
                <a:solidFill>
                  <a:srgbClr val="FFFFFF"/>
                </a:solidFill>
                <a:latin typeface="Tahoma"/>
                <a:cs typeface="Tahoma"/>
              </a:rPr>
              <a:t>in</a:t>
            </a:r>
            <a:endParaRPr sz="2800">
              <a:latin typeface="Tahoma"/>
              <a:cs typeface="Tahoma"/>
            </a:endParaRPr>
          </a:p>
        </p:txBody>
      </p:sp>
      <p:grpSp>
        <p:nvGrpSpPr>
          <p:cNvPr id="16" name="object 16"/>
          <p:cNvGrpSpPr/>
          <p:nvPr/>
        </p:nvGrpSpPr>
        <p:grpSpPr>
          <a:xfrm>
            <a:off x="702563" y="3140964"/>
            <a:ext cx="1941830" cy="817244"/>
            <a:chOff x="702563" y="3140964"/>
            <a:chExt cx="1941830" cy="817244"/>
          </a:xfrm>
        </p:grpSpPr>
        <p:sp>
          <p:nvSpPr>
            <p:cNvPr id="17" name="object 17"/>
            <p:cNvSpPr/>
            <p:nvPr/>
          </p:nvSpPr>
          <p:spPr>
            <a:xfrm>
              <a:off x="702563" y="3140964"/>
              <a:ext cx="1833372" cy="816863"/>
            </a:xfrm>
            <a:prstGeom prst="rect">
              <a:avLst/>
            </a:prstGeom>
            <a:blipFill>
              <a:blip r:embed="rId13" cstate="print"/>
              <a:stretch>
                <a:fillRect/>
              </a:stretch>
            </a:blipFill>
          </p:spPr>
          <p:txBody>
            <a:bodyPr wrap="square" lIns="0" tIns="0" rIns="0" bIns="0" rtlCol="0"/>
            <a:lstStyle/>
            <a:p>
              <a:endParaRPr/>
            </a:p>
          </p:txBody>
        </p:sp>
        <p:sp>
          <p:nvSpPr>
            <p:cNvPr id="18" name="object 18"/>
            <p:cNvSpPr/>
            <p:nvPr/>
          </p:nvSpPr>
          <p:spPr>
            <a:xfrm>
              <a:off x="2039111" y="3140964"/>
              <a:ext cx="605027" cy="816863"/>
            </a:xfrm>
            <a:prstGeom prst="rect">
              <a:avLst/>
            </a:prstGeom>
            <a:blipFill>
              <a:blip r:embed="rId14" cstate="print"/>
              <a:stretch>
                <a:fillRect/>
              </a:stretch>
            </a:blipFill>
          </p:spPr>
          <p:txBody>
            <a:bodyPr wrap="square" lIns="0" tIns="0" rIns="0" bIns="0" rtlCol="0"/>
            <a:lstStyle/>
            <a:p>
              <a:endParaRPr/>
            </a:p>
          </p:txBody>
        </p:sp>
      </p:grpSp>
      <p:sp>
        <p:nvSpPr>
          <p:cNvPr id="19" name="object 19"/>
          <p:cNvSpPr txBox="1"/>
          <p:nvPr/>
        </p:nvSpPr>
        <p:spPr>
          <a:xfrm>
            <a:off x="636523" y="2142489"/>
            <a:ext cx="2117090" cy="1559560"/>
          </a:xfrm>
          <a:prstGeom prst="rect">
            <a:avLst/>
          </a:prstGeom>
        </p:spPr>
        <p:txBody>
          <a:bodyPr vert="horz" wrap="square" lIns="0" tIns="12065" rIns="0" bIns="0" rtlCol="0">
            <a:spAutoFit/>
          </a:bodyPr>
          <a:lstStyle/>
          <a:p>
            <a:pPr marL="12700">
              <a:lnSpc>
                <a:spcPct val="100000"/>
              </a:lnSpc>
              <a:spcBef>
                <a:spcPts val="95"/>
              </a:spcBef>
            </a:pPr>
            <a:r>
              <a:rPr sz="2800" b="1" spc="-10" dirty="0">
                <a:solidFill>
                  <a:srgbClr val="E7D79F"/>
                </a:solidFill>
                <a:latin typeface="Tahoma"/>
                <a:cs typeface="Tahoma"/>
              </a:rPr>
              <a:t>Profit</a:t>
            </a:r>
            <a:endParaRPr sz="2800">
              <a:latin typeface="Tahoma"/>
              <a:cs typeface="Tahoma"/>
            </a:endParaRPr>
          </a:p>
          <a:p>
            <a:pPr marL="295910" marR="5080" indent="-283845">
              <a:lnSpc>
                <a:spcPct val="100000"/>
              </a:lnSpc>
              <a:spcBef>
                <a:spcPts val="2005"/>
              </a:spcBef>
              <a:buFont typeface="Wingdings"/>
              <a:buChar char=""/>
              <a:tabLst>
                <a:tab pos="408305" algn="l"/>
                <a:tab pos="1273175" algn="l"/>
              </a:tabLst>
            </a:pPr>
            <a:r>
              <a:rPr sz="2800" spc="-10" dirty="0">
                <a:solidFill>
                  <a:srgbClr val="FFFFFF"/>
                </a:solidFill>
                <a:latin typeface="Tahoma"/>
                <a:cs typeface="Tahoma"/>
              </a:rPr>
              <a:t>Th</a:t>
            </a:r>
            <a:r>
              <a:rPr sz="2800" spc="-5" dirty="0">
                <a:solidFill>
                  <a:srgbClr val="FFFFFF"/>
                </a:solidFill>
                <a:latin typeface="Tahoma"/>
                <a:cs typeface="Tahoma"/>
              </a:rPr>
              <a:t>e</a:t>
            </a:r>
            <a:r>
              <a:rPr sz="2800" dirty="0">
                <a:solidFill>
                  <a:srgbClr val="FFFFFF"/>
                </a:solidFill>
                <a:latin typeface="Tahoma"/>
                <a:cs typeface="Tahoma"/>
              </a:rPr>
              <a:t>	</a:t>
            </a:r>
            <a:r>
              <a:rPr sz="2800" spc="-5" dirty="0">
                <a:solidFill>
                  <a:srgbClr val="FFFFFF"/>
                </a:solidFill>
                <a:latin typeface="Tahoma"/>
                <a:cs typeface="Tahoma"/>
              </a:rPr>
              <a:t>p</a:t>
            </a:r>
            <a:r>
              <a:rPr sz="2800" spc="-15" dirty="0">
                <a:solidFill>
                  <a:srgbClr val="FFFFFF"/>
                </a:solidFill>
                <a:latin typeface="Tahoma"/>
                <a:cs typeface="Tahoma"/>
              </a:rPr>
              <a:t>r</a:t>
            </a:r>
            <a:r>
              <a:rPr sz="2800" spc="5" dirty="0">
                <a:solidFill>
                  <a:srgbClr val="FFFFFF"/>
                </a:solidFill>
                <a:latin typeface="Tahoma"/>
                <a:cs typeface="Tahoma"/>
              </a:rPr>
              <a:t>o</a:t>
            </a:r>
            <a:r>
              <a:rPr sz="2800" spc="-10" dirty="0">
                <a:solidFill>
                  <a:srgbClr val="FFFFFF"/>
                </a:solidFill>
                <a:latin typeface="Tahoma"/>
                <a:cs typeface="Tahoma"/>
              </a:rPr>
              <a:t>fit  </a:t>
            </a:r>
            <a:r>
              <a:rPr sz="2800" spc="-5" dirty="0">
                <a:solidFill>
                  <a:srgbClr val="FFFFFF"/>
                </a:solidFill>
                <a:latin typeface="Tahoma"/>
                <a:cs typeface="Tahoma"/>
              </a:rPr>
              <a:t>business.</a:t>
            </a:r>
            <a:endParaRPr sz="2800">
              <a:latin typeface="Tahoma"/>
              <a:cs typeface="Tahoma"/>
            </a:endParaRPr>
          </a:p>
        </p:txBody>
      </p:sp>
      <p:grpSp>
        <p:nvGrpSpPr>
          <p:cNvPr id="20" name="object 20"/>
          <p:cNvGrpSpPr/>
          <p:nvPr/>
        </p:nvGrpSpPr>
        <p:grpSpPr>
          <a:xfrm>
            <a:off x="419100" y="3820667"/>
            <a:ext cx="8714740" cy="1498600"/>
            <a:chOff x="419100" y="3820667"/>
            <a:chExt cx="8714740" cy="1498600"/>
          </a:xfrm>
        </p:grpSpPr>
        <p:sp>
          <p:nvSpPr>
            <p:cNvPr id="21" name="object 21"/>
            <p:cNvSpPr/>
            <p:nvPr/>
          </p:nvSpPr>
          <p:spPr>
            <a:xfrm>
              <a:off x="419100" y="3820667"/>
              <a:ext cx="2060448" cy="816863"/>
            </a:xfrm>
            <a:prstGeom prst="rect">
              <a:avLst/>
            </a:prstGeom>
            <a:blipFill>
              <a:blip r:embed="rId15" cstate="print"/>
              <a:stretch>
                <a:fillRect/>
              </a:stretch>
            </a:blipFill>
          </p:spPr>
          <p:txBody>
            <a:bodyPr wrap="square" lIns="0" tIns="0" rIns="0" bIns="0" rtlCol="0"/>
            <a:lstStyle/>
            <a:p>
              <a:endParaRPr/>
            </a:p>
          </p:txBody>
        </p:sp>
        <p:sp>
          <p:nvSpPr>
            <p:cNvPr id="22" name="object 22"/>
            <p:cNvSpPr/>
            <p:nvPr/>
          </p:nvSpPr>
          <p:spPr>
            <a:xfrm>
              <a:off x="2089404" y="3820667"/>
              <a:ext cx="1493520" cy="816863"/>
            </a:xfrm>
            <a:prstGeom prst="rect">
              <a:avLst/>
            </a:prstGeom>
            <a:blipFill>
              <a:blip r:embed="rId3" cstate="print"/>
              <a:stretch>
                <a:fillRect/>
              </a:stretch>
            </a:blipFill>
          </p:spPr>
          <p:txBody>
            <a:bodyPr wrap="square" lIns="0" tIns="0" rIns="0" bIns="0" rtlCol="0"/>
            <a:lstStyle/>
            <a:p>
              <a:endParaRPr/>
            </a:p>
          </p:txBody>
        </p:sp>
        <p:sp>
          <p:nvSpPr>
            <p:cNvPr id="23" name="object 23"/>
            <p:cNvSpPr/>
            <p:nvPr/>
          </p:nvSpPr>
          <p:spPr>
            <a:xfrm>
              <a:off x="435864" y="4546091"/>
              <a:ext cx="742187" cy="757428"/>
            </a:xfrm>
            <a:prstGeom prst="rect">
              <a:avLst/>
            </a:prstGeom>
            <a:blipFill>
              <a:blip r:embed="rId4" cstate="print"/>
              <a:stretch>
                <a:fillRect/>
              </a:stretch>
            </a:blipFill>
          </p:spPr>
          <p:txBody>
            <a:bodyPr wrap="square" lIns="0" tIns="0" rIns="0" bIns="0" rtlCol="0"/>
            <a:lstStyle/>
            <a:p>
              <a:endParaRPr/>
            </a:p>
          </p:txBody>
        </p:sp>
        <p:sp>
          <p:nvSpPr>
            <p:cNvPr id="24" name="object 24"/>
            <p:cNvSpPr/>
            <p:nvPr/>
          </p:nvSpPr>
          <p:spPr>
            <a:xfrm>
              <a:off x="813815" y="4501895"/>
              <a:ext cx="1089660" cy="816863"/>
            </a:xfrm>
            <a:prstGeom prst="rect">
              <a:avLst/>
            </a:prstGeom>
            <a:blipFill>
              <a:blip r:embed="rId5" cstate="print"/>
              <a:stretch>
                <a:fillRect/>
              </a:stretch>
            </a:blipFill>
          </p:spPr>
          <p:txBody>
            <a:bodyPr wrap="square" lIns="0" tIns="0" rIns="0" bIns="0" rtlCol="0"/>
            <a:lstStyle/>
            <a:p>
              <a:endParaRPr/>
            </a:p>
          </p:txBody>
        </p:sp>
        <p:sp>
          <p:nvSpPr>
            <p:cNvPr id="25" name="object 25"/>
            <p:cNvSpPr/>
            <p:nvPr/>
          </p:nvSpPr>
          <p:spPr>
            <a:xfrm>
              <a:off x="1665732" y="4501895"/>
              <a:ext cx="2046732" cy="816863"/>
            </a:xfrm>
            <a:prstGeom prst="rect">
              <a:avLst/>
            </a:prstGeom>
            <a:blipFill>
              <a:blip r:embed="rId16" cstate="print"/>
              <a:stretch>
                <a:fillRect/>
              </a:stretch>
            </a:blipFill>
          </p:spPr>
          <p:txBody>
            <a:bodyPr wrap="square" lIns="0" tIns="0" rIns="0" bIns="0" rtlCol="0"/>
            <a:lstStyle/>
            <a:p>
              <a:endParaRPr/>
            </a:p>
          </p:txBody>
        </p:sp>
        <p:sp>
          <p:nvSpPr>
            <p:cNvPr id="26" name="object 26"/>
            <p:cNvSpPr/>
            <p:nvPr/>
          </p:nvSpPr>
          <p:spPr>
            <a:xfrm>
              <a:off x="3474720" y="4501895"/>
              <a:ext cx="1836420" cy="816863"/>
            </a:xfrm>
            <a:prstGeom prst="rect">
              <a:avLst/>
            </a:prstGeom>
            <a:blipFill>
              <a:blip r:embed="rId17" cstate="print"/>
              <a:stretch>
                <a:fillRect/>
              </a:stretch>
            </a:blipFill>
          </p:spPr>
          <p:txBody>
            <a:bodyPr wrap="square" lIns="0" tIns="0" rIns="0" bIns="0" rtlCol="0"/>
            <a:lstStyle/>
            <a:p>
              <a:endParaRPr/>
            </a:p>
          </p:txBody>
        </p:sp>
        <p:sp>
          <p:nvSpPr>
            <p:cNvPr id="27" name="object 27"/>
            <p:cNvSpPr/>
            <p:nvPr/>
          </p:nvSpPr>
          <p:spPr>
            <a:xfrm>
              <a:off x="5073396" y="4501895"/>
              <a:ext cx="1834896" cy="816863"/>
            </a:xfrm>
            <a:prstGeom prst="rect">
              <a:avLst/>
            </a:prstGeom>
            <a:blipFill>
              <a:blip r:embed="rId18" cstate="print"/>
              <a:stretch>
                <a:fillRect/>
              </a:stretch>
            </a:blipFill>
          </p:spPr>
          <p:txBody>
            <a:bodyPr wrap="square" lIns="0" tIns="0" rIns="0" bIns="0" rtlCol="0"/>
            <a:lstStyle/>
            <a:p>
              <a:endParaRPr/>
            </a:p>
          </p:txBody>
        </p:sp>
        <p:sp>
          <p:nvSpPr>
            <p:cNvPr id="28" name="object 28"/>
            <p:cNvSpPr/>
            <p:nvPr/>
          </p:nvSpPr>
          <p:spPr>
            <a:xfrm>
              <a:off x="6670547" y="4501895"/>
              <a:ext cx="1620011" cy="816863"/>
            </a:xfrm>
            <a:prstGeom prst="rect">
              <a:avLst/>
            </a:prstGeom>
            <a:blipFill>
              <a:blip r:embed="rId19" cstate="print"/>
              <a:stretch>
                <a:fillRect/>
              </a:stretch>
            </a:blipFill>
          </p:spPr>
          <p:txBody>
            <a:bodyPr wrap="square" lIns="0" tIns="0" rIns="0" bIns="0" rtlCol="0"/>
            <a:lstStyle/>
            <a:p>
              <a:endParaRPr/>
            </a:p>
          </p:txBody>
        </p:sp>
        <p:sp>
          <p:nvSpPr>
            <p:cNvPr id="29" name="object 29"/>
            <p:cNvSpPr/>
            <p:nvPr/>
          </p:nvSpPr>
          <p:spPr>
            <a:xfrm>
              <a:off x="8052816" y="4501895"/>
              <a:ext cx="1080516" cy="816863"/>
            </a:xfrm>
            <a:prstGeom prst="rect">
              <a:avLst/>
            </a:prstGeom>
            <a:blipFill>
              <a:blip r:embed="rId20" cstate="print"/>
              <a:stretch>
                <a:fillRect/>
              </a:stretch>
            </a:blipFill>
          </p:spPr>
          <p:txBody>
            <a:bodyPr wrap="square" lIns="0" tIns="0" rIns="0" bIns="0" rtlCol="0"/>
            <a:lstStyle/>
            <a:p>
              <a:endParaRPr/>
            </a:p>
          </p:txBody>
        </p:sp>
      </p:grpSp>
      <p:sp>
        <p:nvSpPr>
          <p:cNvPr id="30" name="object 30"/>
          <p:cNvSpPr txBox="1"/>
          <p:nvPr/>
        </p:nvSpPr>
        <p:spPr>
          <a:xfrm>
            <a:off x="5291709" y="4611751"/>
            <a:ext cx="3586479" cy="452120"/>
          </a:xfrm>
          <a:prstGeom prst="rect">
            <a:avLst/>
          </a:prstGeom>
        </p:spPr>
        <p:txBody>
          <a:bodyPr vert="horz" wrap="square" lIns="0" tIns="12065" rIns="0" bIns="0" rtlCol="0">
            <a:spAutoFit/>
          </a:bodyPr>
          <a:lstStyle/>
          <a:p>
            <a:pPr marL="12700">
              <a:lnSpc>
                <a:spcPct val="100000"/>
              </a:lnSpc>
              <a:spcBef>
                <a:spcPts val="95"/>
              </a:spcBef>
              <a:tabLst>
                <a:tab pos="1609725" algn="l"/>
                <a:tab pos="2992120" algn="l"/>
              </a:tabLst>
            </a:pPr>
            <a:r>
              <a:rPr sz="2800" spc="-5" dirty="0">
                <a:solidFill>
                  <a:srgbClr val="FFFFFF"/>
                </a:solidFill>
                <a:latin typeface="Tahoma"/>
                <a:cs typeface="Tahoma"/>
              </a:rPr>
              <a:t>business	inco</a:t>
            </a:r>
            <a:r>
              <a:rPr sz="2800" spc="5" dirty="0">
                <a:solidFill>
                  <a:srgbClr val="FFFFFF"/>
                </a:solidFill>
                <a:latin typeface="Tahoma"/>
                <a:cs typeface="Tahoma"/>
              </a:rPr>
              <a:t>m</a:t>
            </a:r>
            <a:r>
              <a:rPr sz="2800" spc="-5" dirty="0">
                <a:solidFill>
                  <a:srgbClr val="FFFFFF"/>
                </a:solidFill>
                <a:latin typeface="Tahoma"/>
                <a:cs typeface="Tahoma"/>
              </a:rPr>
              <a:t>e</a:t>
            </a:r>
            <a:r>
              <a:rPr sz="2800" dirty="0">
                <a:solidFill>
                  <a:srgbClr val="FFFFFF"/>
                </a:solidFill>
                <a:latin typeface="Tahoma"/>
                <a:cs typeface="Tahoma"/>
              </a:rPr>
              <a:t>	</a:t>
            </a:r>
            <a:r>
              <a:rPr sz="2800" spc="-5" dirty="0">
                <a:solidFill>
                  <a:srgbClr val="FFFFFF"/>
                </a:solidFill>
                <a:latin typeface="Tahoma"/>
                <a:cs typeface="Tahoma"/>
              </a:rPr>
              <a:t>and</a:t>
            </a:r>
            <a:endParaRPr sz="2800">
              <a:latin typeface="Tahoma"/>
              <a:cs typeface="Tahoma"/>
            </a:endParaRPr>
          </a:p>
        </p:txBody>
      </p:sp>
      <p:grpSp>
        <p:nvGrpSpPr>
          <p:cNvPr id="31" name="object 31"/>
          <p:cNvGrpSpPr/>
          <p:nvPr/>
        </p:nvGrpSpPr>
        <p:grpSpPr>
          <a:xfrm>
            <a:off x="702563" y="4928615"/>
            <a:ext cx="3395979" cy="817244"/>
            <a:chOff x="702563" y="4928615"/>
            <a:chExt cx="3395979" cy="817244"/>
          </a:xfrm>
        </p:grpSpPr>
        <p:sp>
          <p:nvSpPr>
            <p:cNvPr id="32" name="object 32"/>
            <p:cNvSpPr/>
            <p:nvPr/>
          </p:nvSpPr>
          <p:spPr>
            <a:xfrm>
              <a:off x="702563" y="4928615"/>
              <a:ext cx="1833372" cy="816863"/>
            </a:xfrm>
            <a:prstGeom prst="rect">
              <a:avLst/>
            </a:prstGeom>
            <a:blipFill>
              <a:blip r:embed="rId13" cstate="print"/>
              <a:stretch>
                <a:fillRect/>
              </a:stretch>
            </a:blipFill>
          </p:spPr>
          <p:txBody>
            <a:bodyPr wrap="square" lIns="0" tIns="0" rIns="0" bIns="0" rtlCol="0"/>
            <a:lstStyle/>
            <a:p>
              <a:endParaRPr/>
            </a:p>
          </p:txBody>
        </p:sp>
        <p:sp>
          <p:nvSpPr>
            <p:cNvPr id="33" name="object 33"/>
            <p:cNvSpPr/>
            <p:nvPr/>
          </p:nvSpPr>
          <p:spPr>
            <a:xfrm>
              <a:off x="2151888" y="4928615"/>
              <a:ext cx="1946148" cy="816863"/>
            </a:xfrm>
            <a:prstGeom prst="rect">
              <a:avLst/>
            </a:prstGeom>
            <a:blipFill>
              <a:blip r:embed="rId21" cstate="print"/>
              <a:stretch>
                <a:fillRect/>
              </a:stretch>
            </a:blipFill>
          </p:spPr>
          <p:txBody>
            <a:bodyPr wrap="square" lIns="0" tIns="0" rIns="0" bIns="0" rtlCol="0"/>
            <a:lstStyle/>
            <a:p>
              <a:endParaRPr/>
            </a:p>
          </p:txBody>
        </p:sp>
      </p:grpSp>
      <p:sp>
        <p:nvSpPr>
          <p:cNvPr id="34" name="object 34"/>
          <p:cNvSpPr txBox="1"/>
          <p:nvPr/>
        </p:nvSpPr>
        <p:spPr>
          <a:xfrm>
            <a:off x="636523" y="3930522"/>
            <a:ext cx="4420870" cy="1559560"/>
          </a:xfrm>
          <a:prstGeom prst="rect">
            <a:avLst/>
          </a:prstGeom>
        </p:spPr>
        <p:txBody>
          <a:bodyPr vert="horz" wrap="square" lIns="0" tIns="12065" rIns="0" bIns="0" rtlCol="0">
            <a:spAutoFit/>
          </a:bodyPr>
          <a:lstStyle/>
          <a:p>
            <a:pPr marL="12700">
              <a:lnSpc>
                <a:spcPct val="100000"/>
              </a:lnSpc>
              <a:spcBef>
                <a:spcPts val="95"/>
              </a:spcBef>
            </a:pPr>
            <a:r>
              <a:rPr sz="2800" b="1" spc="-10" dirty="0">
                <a:solidFill>
                  <a:srgbClr val="FFD5CA"/>
                </a:solidFill>
                <a:latin typeface="Tahoma"/>
                <a:cs typeface="Tahoma"/>
              </a:rPr>
              <a:t>Business</a:t>
            </a:r>
            <a:r>
              <a:rPr sz="2800" b="1" spc="20" dirty="0">
                <a:solidFill>
                  <a:srgbClr val="FFD5CA"/>
                </a:solidFill>
                <a:latin typeface="Tahoma"/>
                <a:cs typeface="Tahoma"/>
              </a:rPr>
              <a:t> </a:t>
            </a:r>
            <a:r>
              <a:rPr sz="2800" b="1" spc="-10" dirty="0">
                <a:solidFill>
                  <a:srgbClr val="FFD5CA"/>
                </a:solidFill>
                <a:latin typeface="Tahoma"/>
                <a:cs typeface="Tahoma"/>
              </a:rPr>
              <a:t>Profit</a:t>
            </a:r>
            <a:endParaRPr sz="2800">
              <a:latin typeface="Tahoma"/>
              <a:cs typeface="Tahoma"/>
            </a:endParaRPr>
          </a:p>
          <a:p>
            <a:pPr marL="295910" marR="5080" indent="-283845">
              <a:lnSpc>
                <a:spcPct val="100000"/>
              </a:lnSpc>
              <a:spcBef>
                <a:spcPts val="2005"/>
              </a:spcBef>
              <a:buFont typeface="Wingdings"/>
              <a:buChar char=""/>
              <a:tabLst>
                <a:tab pos="408305" algn="l"/>
                <a:tab pos="1259205" algn="l"/>
                <a:tab pos="3068320" algn="l"/>
              </a:tabLst>
            </a:pPr>
            <a:r>
              <a:rPr sz="2800" spc="-10" dirty="0">
                <a:solidFill>
                  <a:srgbClr val="FFFFFF"/>
                </a:solidFill>
                <a:latin typeface="Tahoma"/>
                <a:cs typeface="Tahoma"/>
              </a:rPr>
              <a:t>Th</a:t>
            </a:r>
            <a:r>
              <a:rPr sz="2800" spc="-5" dirty="0">
                <a:solidFill>
                  <a:srgbClr val="FFFFFF"/>
                </a:solidFill>
                <a:latin typeface="Tahoma"/>
                <a:cs typeface="Tahoma"/>
              </a:rPr>
              <a:t>e</a:t>
            </a:r>
            <a:r>
              <a:rPr sz="2800" dirty="0">
                <a:solidFill>
                  <a:srgbClr val="FFFFFF"/>
                </a:solidFill>
                <a:latin typeface="Tahoma"/>
                <a:cs typeface="Tahoma"/>
              </a:rPr>
              <a:t>	</a:t>
            </a:r>
            <a:r>
              <a:rPr sz="2800" spc="-5" dirty="0">
                <a:solidFill>
                  <a:srgbClr val="FFFFFF"/>
                </a:solidFill>
                <a:latin typeface="Tahoma"/>
                <a:cs typeface="Tahoma"/>
              </a:rPr>
              <a:t>d</a:t>
            </a:r>
            <a:r>
              <a:rPr sz="2800" dirty="0">
                <a:solidFill>
                  <a:srgbClr val="FFFFFF"/>
                </a:solidFill>
                <a:latin typeface="Tahoma"/>
                <a:cs typeface="Tahoma"/>
              </a:rPr>
              <a:t>i</a:t>
            </a:r>
            <a:r>
              <a:rPr sz="2800" spc="-35" dirty="0">
                <a:solidFill>
                  <a:srgbClr val="FFFFFF"/>
                </a:solidFill>
                <a:latin typeface="Tahoma"/>
                <a:cs typeface="Tahoma"/>
              </a:rPr>
              <a:t>ff</a:t>
            </a:r>
            <a:r>
              <a:rPr sz="2800" spc="-10" dirty="0">
                <a:solidFill>
                  <a:srgbClr val="FFFFFF"/>
                </a:solidFill>
                <a:latin typeface="Tahoma"/>
                <a:cs typeface="Tahoma"/>
              </a:rPr>
              <a:t>erenc</a:t>
            </a:r>
            <a:r>
              <a:rPr sz="2800" spc="-5" dirty="0">
                <a:solidFill>
                  <a:srgbClr val="FFFFFF"/>
                </a:solidFill>
                <a:latin typeface="Tahoma"/>
                <a:cs typeface="Tahoma"/>
              </a:rPr>
              <a:t>e</a:t>
            </a:r>
            <a:r>
              <a:rPr sz="2800" dirty="0">
                <a:solidFill>
                  <a:srgbClr val="FFFFFF"/>
                </a:solidFill>
                <a:latin typeface="Tahoma"/>
                <a:cs typeface="Tahoma"/>
              </a:rPr>
              <a:t>	</a:t>
            </a:r>
            <a:r>
              <a:rPr sz="2800" spc="-5" dirty="0">
                <a:solidFill>
                  <a:srgbClr val="FFFFFF"/>
                </a:solidFill>
                <a:latin typeface="Tahoma"/>
                <a:cs typeface="Tahoma"/>
              </a:rPr>
              <a:t>be</a:t>
            </a:r>
            <a:r>
              <a:rPr sz="2800" dirty="0">
                <a:solidFill>
                  <a:srgbClr val="FFFFFF"/>
                </a:solidFill>
                <a:latin typeface="Tahoma"/>
                <a:cs typeface="Tahoma"/>
              </a:rPr>
              <a:t>t</a:t>
            </a:r>
            <a:r>
              <a:rPr sz="2800" spc="-10" dirty="0">
                <a:solidFill>
                  <a:srgbClr val="FFFFFF"/>
                </a:solidFill>
                <a:latin typeface="Tahoma"/>
                <a:cs typeface="Tahoma"/>
              </a:rPr>
              <a:t>we</a:t>
            </a:r>
            <a:r>
              <a:rPr sz="2800" dirty="0">
                <a:solidFill>
                  <a:srgbClr val="FFFFFF"/>
                </a:solidFill>
                <a:latin typeface="Tahoma"/>
                <a:cs typeface="Tahoma"/>
              </a:rPr>
              <a:t>e</a:t>
            </a:r>
            <a:r>
              <a:rPr sz="2800" spc="-5" dirty="0">
                <a:solidFill>
                  <a:srgbClr val="FFFFFF"/>
                </a:solidFill>
                <a:latin typeface="Tahoma"/>
                <a:cs typeface="Tahoma"/>
              </a:rPr>
              <a:t>n  business </a:t>
            </a:r>
            <a:r>
              <a:rPr sz="2800" spc="-10" dirty="0">
                <a:solidFill>
                  <a:srgbClr val="FFFFFF"/>
                </a:solidFill>
                <a:latin typeface="Tahoma"/>
                <a:cs typeface="Tahoma"/>
              </a:rPr>
              <a:t>expenses</a:t>
            </a:r>
            <a:endParaRPr sz="2800">
              <a:latin typeface="Tahoma"/>
              <a:cs typeface="Tahoma"/>
            </a:endParaRPr>
          </a:p>
        </p:txBody>
      </p:sp>
      <p:sp>
        <p:nvSpPr>
          <p:cNvPr id="35" name="object 35"/>
          <p:cNvSpPr/>
          <p:nvPr/>
        </p:nvSpPr>
        <p:spPr>
          <a:xfrm>
            <a:off x="6720840" y="5181600"/>
            <a:ext cx="1946148" cy="1459992"/>
          </a:xfrm>
          <a:prstGeom prst="rect">
            <a:avLst/>
          </a:prstGeom>
          <a:blipFill>
            <a:blip r:embed="rId22" cstate="print"/>
            <a:stretch>
              <a:fillRect/>
            </a:stretch>
          </a:blipFill>
        </p:spPr>
        <p:txBody>
          <a:bodyPr wrap="square" lIns="0" tIns="0" rIns="0" bIns="0" rtlCol="0"/>
          <a:lstStyle/>
          <a:p>
            <a:endParaRPr/>
          </a:p>
        </p:txBody>
      </p:sp>
      <p:sp>
        <p:nvSpPr>
          <p:cNvPr id="36" name="object 36"/>
          <p:cNvSpPr txBox="1">
            <a:spLocks noGrp="1"/>
          </p:cNvSpPr>
          <p:nvPr>
            <p:ph type="sldNum" sz="quarter" idx="7"/>
          </p:nvPr>
        </p:nvSpPr>
        <p:spPr>
          <a:prstGeom prst="rect">
            <a:avLst/>
          </a:prstGeom>
        </p:spPr>
        <p:txBody>
          <a:bodyPr vert="horz" wrap="square" lIns="0" tIns="635" rIns="0" bIns="0" rtlCol="0">
            <a:spAutoFit/>
          </a:bodyPr>
          <a:lstStyle/>
          <a:p>
            <a:pPr marL="38100">
              <a:lnSpc>
                <a:spcPct val="100000"/>
              </a:lnSpc>
              <a:spcBef>
                <a:spcPts val="5"/>
              </a:spcBef>
            </a:pPr>
            <a:fld id="{81D60167-4931-47E6-BA6A-407CBD079E47}" type="slidenum">
              <a:rPr dirty="0"/>
              <a:pPr marL="38100">
                <a:lnSpc>
                  <a:spcPct val="100000"/>
                </a:lnSpc>
                <a:spcBef>
                  <a:spcPts val="5"/>
                </a:spcBef>
              </a:pPr>
              <a:t>15</a:t>
            </a:fld>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33144" y="211836"/>
            <a:ext cx="6100572" cy="1362456"/>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1914905" y="407034"/>
            <a:ext cx="5312410" cy="756920"/>
          </a:xfrm>
          <a:prstGeom prst="rect">
            <a:avLst/>
          </a:prstGeom>
        </p:spPr>
        <p:txBody>
          <a:bodyPr vert="horz" wrap="square" lIns="0" tIns="12700" rIns="0" bIns="0" rtlCol="0">
            <a:spAutoFit/>
          </a:bodyPr>
          <a:lstStyle/>
          <a:p>
            <a:pPr marL="12700">
              <a:lnSpc>
                <a:spcPct val="100000"/>
              </a:lnSpc>
              <a:spcBef>
                <a:spcPts val="100"/>
              </a:spcBef>
            </a:pPr>
            <a:r>
              <a:rPr sz="4800" dirty="0"/>
              <a:t>Business</a:t>
            </a:r>
            <a:r>
              <a:rPr sz="4800" spc="-95" dirty="0"/>
              <a:t> </a:t>
            </a:r>
            <a:r>
              <a:rPr sz="4800" spc="-5" dirty="0"/>
              <a:t>Objectives</a:t>
            </a:r>
            <a:endParaRPr sz="4800"/>
          </a:p>
        </p:txBody>
      </p:sp>
      <p:sp>
        <p:nvSpPr>
          <p:cNvPr id="4" name="object 4"/>
          <p:cNvSpPr/>
          <p:nvPr/>
        </p:nvSpPr>
        <p:spPr>
          <a:xfrm>
            <a:off x="372516" y="2901695"/>
            <a:ext cx="240792" cy="248412"/>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372516" y="3581400"/>
            <a:ext cx="240792" cy="248412"/>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372516" y="4262628"/>
            <a:ext cx="240792" cy="248412"/>
          </a:xfrm>
          <a:prstGeom prst="rect">
            <a:avLst/>
          </a:prstGeom>
          <a:blipFill>
            <a:blip r:embed="rId3" cstate="print"/>
            <a:stretch>
              <a:fillRect/>
            </a:stretch>
          </a:blipFill>
        </p:spPr>
        <p:txBody>
          <a:bodyPr wrap="square" lIns="0" tIns="0" rIns="0" bIns="0" rtlCol="0"/>
          <a:lstStyle/>
          <a:p>
            <a:endParaRPr/>
          </a:p>
        </p:txBody>
      </p:sp>
      <p:sp>
        <p:nvSpPr>
          <p:cNvPr id="7" name="object 7"/>
          <p:cNvSpPr txBox="1"/>
          <p:nvPr/>
        </p:nvSpPr>
        <p:spPr>
          <a:xfrm>
            <a:off x="643534" y="2089530"/>
            <a:ext cx="7944484" cy="2494280"/>
          </a:xfrm>
          <a:prstGeom prst="rect">
            <a:avLst/>
          </a:prstGeom>
        </p:spPr>
        <p:txBody>
          <a:bodyPr vert="horz" wrap="square" lIns="0" tIns="12065" rIns="0" bIns="0" rtlCol="0">
            <a:spAutoFit/>
          </a:bodyPr>
          <a:lstStyle/>
          <a:p>
            <a:pPr marL="12700">
              <a:lnSpc>
                <a:spcPct val="100000"/>
              </a:lnSpc>
              <a:spcBef>
                <a:spcPts val="95"/>
              </a:spcBef>
            </a:pPr>
            <a:r>
              <a:rPr sz="2800" b="1" spc="-5" dirty="0">
                <a:solidFill>
                  <a:srgbClr val="FFD5CA"/>
                </a:solidFill>
                <a:latin typeface="Tahoma"/>
                <a:cs typeface="Tahoma"/>
              </a:rPr>
              <a:t>Activities </a:t>
            </a:r>
            <a:r>
              <a:rPr sz="2800" b="1" spc="-10" dirty="0">
                <a:solidFill>
                  <a:srgbClr val="FFD5CA"/>
                </a:solidFill>
                <a:latin typeface="Tahoma"/>
                <a:cs typeface="Tahoma"/>
              </a:rPr>
              <a:t>Performed </a:t>
            </a:r>
            <a:r>
              <a:rPr sz="2800" b="1" spc="-5" dirty="0">
                <a:solidFill>
                  <a:srgbClr val="FFD5CA"/>
                </a:solidFill>
                <a:latin typeface="Tahoma"/>
                <a:cs typeface="Tahoma"/>
              </a:rPr>
              <a:t>to </a:t>
            </a:r>
            <a:r>
              <a:rPr sz="2800" b="1" spc="-10" dirty="0">
                <a:solidFill>
                  <a:srgbClr val="FFD5CA"/>
                </a:solidFill>
                <a:latin typeface="Tahoma"/>
                <a:cs typeface="Tahoma"/>
              </a:rPr>
              <a:t>earn Business</a:t>
            </a:r>
            <a:r>
              <a:rPr sz="2800" b="1" spc="125" dirty="0">
                <a:solidFill>
                  <a:srgbClr val="FFD5CA"/>
                </a:solidFill>
                <a:latin typeface="Tahoma"/>
                <a:cs typeface="Tahoma"/>
              </a:rPr>
              <a:t> </a:t>
            </a:r>
            <a:r>
              <a:rPr sz="2800" b="1" spc="-10" dirty="0">
                <a:solidFill>
                  <a:srgbClr val="FFD5CA"/>
                </a:solidFill>
                <a:latin typeface="Tahoma"/>
                <a:cs typeface="Tahoma"/>
              </a:rPr>
              <a:t>Profit:</a:t>
            </a:r>
            <a:endParaRPr sz="2800">
              <a:latin typeface="Tahoma"/>
              <a:cs typeface="Tahoma"/>
            </a:endParaRPr>
          </a:p>
          <a:p>
            <a:pPr marL="123825" marR="4359910">
              <a:lnSpc>
                <a:spcPct val="159300"/>
              </a:lnSpc>
              <a:spcBef>
                <a:spcPts val="10"/>
              </a:spcBef>
            </a:pPr>
            <a:r>
              <a:rPr sz="2800" spc="-5" dirty="0">
                <a:solidFill>
                  <a:srgbClr val="FFFFFF"/>
                </a:solidFill>
                <a:latin typeface="Tahoma"/>
                <a:cs typeface="Tahoma"/>
              </a:rPr>
              <a:t>Risk </a:t>
            </a:r>
            <a:r>
              <a:rPr sz="2800" spc="-60" dirty="0">
                <a:solidFill>
                  <a:srgbClr val="FFFFFF"/>
                </a:solidFill>
                <a:latin typeface="Tahoma"/>
                <a:cs typeface="Tahoma"/>
              </a:rPr>
              <a:t>Taking  </a:t>
            </a:r>
            <a:r>
              <a:rPr sz="2800" spc="-10" dirty="0">
                <a:solidFill>
                  <a:srgbClr val="FFFFFF"/>
                </a:solidFill>
                <a:latin typeface="Tahoma"/>
                <a:cs typeface="Tahoma"/>
              </a:rPr>
              <a:t>Evaluation </a:t>
            </a:r>
            <a:r>
              <a:rPr sz="2800" spc="-5" dirty="0">
                <a:solidFill>
                  <a:srgbClr val="FFFFFF"/>
                </a:solidFill>
                <a:latin typeface="Tahoma"/>
                <a:cs typeface="Tahoma"/>
              </a:rPr>
              <a:t>of</a:t>
            </a:r>
            <a:r>
              <a:rPr sz="2800" spc="-15" dirty="0">
                <a:solidFill>
                  <a:srgbClr val="FFFFFF"/>
                </a:solidFill>
                <a:latin typeface="Tahoma"/>
                <a:cs typeface="Tahoma"/>
              </a:rPr>
              <a:t> </a:t>
            </a:r>
            <a:r>
              <a:rPr sz="2800" spc="-10" dirty="0">
                <a:solidFill>
                  <a:srgbClr val="FFFFFF"/>
                </a:solidFill>
                <a:latin typeface="Tahoma"/>
                <a:cs typeface="Tahoma"/>
              </a:rPr>
              <a:t>Demand</a:t>
            </a:r>
            <a:endParaRPr sz="2800">
              <a:latin typeface="Tahoma"/>
              <a:cs typeface="Tahoma"/>
            </a:endParaRPr>
          </a:p>
          <a:p>
            <a:pPr marL="123825">
              <a:lnSpc>
                <a:spcPct val="100000"/>
              </a:lnSpc>
              <a:spcBef>
                <a:spcPts val="2005"/>
              </a:spcBef>
            </a:pPr>
            <a:r>
              <a:rPr sz="2800" spc="-15" dirty="0">
                <a:solidFill>
                  <a:srgbClr val="FFFFFF"/>
                </a:solidFill>
                <a:latin typeface="Tahoma"/>
                <a:cs typeface="Tahoma"/>
              </a:rPr>
              <a:t>Well-organized</a:t>
            </a:r>
            <a:r>
              <a:rPr sz="2800" spc="15" dirty="0">
                <a:solidFill>
                  <a:srgbClr val="FFFFFF"/>
                </a:solidFill>
                <a:latin typeface="Tahoma"/>
                <a:cs typeface="Tahoma"/>
              </a:rPr>
              <a:t> </a:t>
            </a:r>
            <a:r>
              <a:rPr sz="2800" spc="-5" dirty="0">
                <a:solidFill>
                  <a:srgbClr val="FFFFFF"/>
                </a:solidFill>
                <a:latin typeface="Tahoma"/>
                <a:cs typeface="Tahoma"/>
              </a:rPr>
              <a:t>Management</a:t>
            </a:r>
            <a:endParaRPr sz="2800">
              <a:latin typeface="Tahoma"/>
              <a:cs typeface="Tahoma"/>
            </a:endParaRPr>
          </a:p>
        </p:txBody>
      </p:sp>
      <p:sp>
        <p:nvSpPr>
          <p:cNvPr id="8" name="object 8"/>
          <p:cNvSpPr txBox="1">
            <a:spLocks noGrp="1"/>
          </p:cNvSpPr>
          <p:nvPr>
            <p:ph type="sldNum" sz="quarter" idx="7"/>
          </p:nvPr>
        </p:nvSpPr>
        <p:spPr>
          <a:prstGeom prst="rect">
            <a:avLst/>
          </a:prstGeom>
        </p:spPr>
        <p:txBody>
          <a:bodyPr vert="horz" wrap="square" lIns="0" tIns="635" rIns="0" bIns="0" rtlCol="0">
            <a:spAutoFit/>
          </a:bodyPr>
          <a:lstStyle/>
          <a:p>
            <a:pPr marL="38100">
              <a:lnSpc>
                <a:spcPct val="100000"/>
              </a:lnSpc>
              <a:spcBef>
                <a:spcPts val="5"/>
              </a:spcBef>
            </a:pPr>
            <a:fld id="{81D60167-4931-47E6-BA6A-407CBD079E47}" type="slidenum">
              <a:rPr dirty="0"/>
              <a:pPr marL="38100">
                <a:lnSpc>
                  <a:spcPct val="100000"/>
                </a:lnSpc>
                <a:spcBef>
                  <a:spcPts val="5"/>
                </a:spcBef>
              </a:pPr>
              <a:t>16</a:t>
            </a:fld>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33144" y="211836"/>
            <a:ext cx="6100572" cy="1362456"/>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1914905" y="407034"/>
            <a:ext cx="5312410" cy="756920"/>
          </a:xfrm>
          <a:prstGeom prst="rect">
            <a:avLst/>
          </a:prstGeom>
        </p:spPr>
        <p:txBody>
          <a:bodyPr vert="horz" wrap="square" lIns="0" tIns="12700" rIns="0" bIns="0" rtlCol="0">
            <a:spAutoFit/>
          </a:bodyPr>
          <a:lstStyle/>
          <a:p>
            <a:pPr marL="12700">
              <a:lnSpc>
                <a:spcPct val="100000"/>
              </a:lnSpc>
              <a:spcBef>
                <a:spcPts val="100"/>
              </a:spcBef>
            </a:pPr>
            <a:r>
              <a:rPr sz="4800" dirty="0"/>
              <a:t>Business</a:t>
            </a:r>
            <a:r>
              <a:rPr sz="4800" spc="-95" dirty="0"/>
              <a:t> </a:t>
            </a:r>
            <a:r>
              <a:rPr sz="4800" spc="-5" dirty="0"/>
              <a:t>Objectives</a:t>
            </a:r>
            <a:endParaRPr sz="4800"/>
          </a:p>
        </p:txBody>
      </p:sp>
      <p:sp>
        <p:nvSpPr>
          <p:cNvPr id="4" name="object 4"/>
          <p:cNvSpPr/>
          <p:nvPr/>
        </p:nvSpPr>
        <p:spPr>
          <a:xfrm>
            <a:off x="412280" y="2729357"/>
            <a:ext cx="240792" cy="248412"/>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399694" y="1916937"/>
            <a:ext cx="8430895" cy="2973070"/>
          </a:xfrm>
          <a:prstGeom prst="rect">
            <a:avLst/>
          </a:prstGeom>
        </p:spPr>
        <p:txBody>
          <a:bodyPr vert="horz" wrap="square" lIns="0" tIns="12065" rIns="0" bIns="0" rtlCol="0">
            <a:spAutoFit/>
          </a:bodyPr>
          <a:lstStyle/>
          <a:p>
            <a:pPr marL="295910">
              <a:lnSpc>
                <a:spcPct val="100000"/>
              </a:lnSpc>
              <a:spcBef>
                <a:spcPts val="95"/>
              </a:spcBef>
            </a:pPr>
            <a:r>
              <a:rPr sz="2800" b="1" spc="-5" dirty="0">
                <a:solidFill>
                  <a:srgbClr val="FFD5CA"/>
                </a:solidFill>
                <a:latin typeface="Tahoma"/>
                <a:cs typeface="Tahoma"/>
              </a:rPr>
              <a:t>Activities </a:t>
            </a:r>
            <a:r>
              <a:rPr sz="2800" b="1" spc="-10" dirty="0">
                <a:solidFill>
                  <a:srgbClr val="FFD5CA"/>
                </a:solidFill>
                <a:latin typeface="Tahoma"/>
                <a:cs typeface="Tahoma"/>
              </a:rPr>
              <a:t>Performed </a:t>
            </a:r>
            <a:r>
              <a:rPr sz="2800" b="1" spc="-5" dirty="0">
                <a:solidFill>
                  <a:srgbClr val="FFD5CA"/>
                </a:solidFill>
                <a:latin typeface="Tahoma"/>
                <a:cs typeface="Tahoma"/>
              </a:rPr>
              <a:t>to </a:t>
            </a:r>
            <a:r>
              <a:rPr sz="2800" b="1" spc="-10" dirty="0">
                <a:solidFill>
                  <a:srgbClr val="FFD5CA"/>
                </a:solidFill>
                <a:latin typeface="Tahoma"/>
                <a:cs typeface="Tahoma"/>
              </a:rPr>
              <a:t>earn Business</a:t>
            </a:r>
            <a:r>
              <a:rPr sz="2800" b="1" spc="114" dirty="0">
                <a:solidFill>
                  <a:srgbClr val="FFD5CA"/>
                </a:solidFill>
                <a:latin typeface="Tahoma"/>
                <a:cs typeface="Tahoma"/>
              </a:rPr>
              <a:t> </a:t>
            </a:r>
            <a:r>
              <a:rPr sz="2800" b="1" spc="-10" dirty="0">
                <a:solidFill>
                  <a:srgbClr val="FFD5CA"/>
                </a:solidFill>
                <a:latin typeface="Tahoma"/>
                <a:cs typeface="Tahoma"/>
              </a:rPr>
              <a:t>Profit:</a:t>
            </a:r>
            <a:endParaRPr sz="2800">
              <a:latin typeface="Tahoma"/>
              <a:cs typeface="Tahoma"/>
            </a:endParaRPr>
          </a:p>
          <a:p>
            <a:pPr marL="401320">
              <a:lnSpc>
                <a:spcPct val="100000"/>
              </a:lnSpc>
              <a:spcBef>
                <a:spcPts val="2005"/>
              </a:spcBef>
            </a:pPr>
            <a:r>
              <a:rPr sz="2800" b="1" spc="-10" dirty="0">
                <a:solidFill>
                  <a:srgbClr val="FFFFFF"/>
                </a:solidFill>
                <a:latin typeface="Tahoma"/>
                <a:cs typeface="Tahoma"/>
              </a:rPr>
              <a:t>Risk</a:t>
            </a:r>
            <a:r>
              <a:rPr sz="2800" b="1" spc="10" dirty="0">
                <a:solidFill>
                  <a:srgbClr val="FFFFFF"/>
                </a:solidFill>
                <a:latin typeface="Tahoma"/>
                <a:cs typeface="Tahoma"/>
              </a:rPr>
              <a:t> </a:t>
            </a:r>
            <a:r>
              <a:rPr sz="2800" b="1" spc="-10" dirty="0">
                <a:solidFill>
                  <a:srgbClr val="FFFFFF"/>
                </a:solidFill>
                <a:latin typeface="Tahoma"/>
                <a:cs typeface="Tahoma"/>
              </a:rPr>
              <a:t>Taking</a:t>
            </a:r>
            <a:endParaRPr sz="2800">
              <a:latin typeface="Tahoma"/>
              <a:cs typeface="Tahoma"/>
            </a:endParaRPr>
          </a:p>
          <a:p>
            <a:pPr marL="295910" marR="5080" indent="-283845" algn="just">
              <a:lnSpc>
                <a:spcPct val="100000"/>
              </a:lnSpc>
              <a:spcBef>
                <a:spcPts val="2000"/>
              </a:spcBef>
            </a:pPr>
            <a:r>
              <a:rPr sz="2600" spc="-55" dirty="0">
                <a:solidFill>
                  <a:srgbClr val="FFFFFF"/>
                </a:solidFill>
                <a:latin typeface="Tahoma"/>
                <a:cs typeface="Tahoma"/>
              </a:rPr>
              <a:t>Toyota </a:t>
            </a:r>
            <a:r>
              <a:rPr sz="2600" spc="-10" dirty="0">
                <a:solidFill>
                  <a:srgbClr val="FFFFFF"/>
                </a:solidFill>
                <a:latin typeface="Tahoma"/>
                <a:cs typeface="Tahoma"/>
              </a:rPr>
              <a:t>invested </a:t>
            </a:r>
            <a:r>
              <a:rPr sz="2600" dirty="0">
                <a:solidFill>
                  <a:srgbClr val="FFFFFF"/>
                </a:solidFill>
                <a:latin typeface="Tahoma"/>
                <a:cs typeface="Tahoma"/>
              </a:rPr>
              <a:t>millions </a:t>
            </a:r>
            <a:r>
              <a:rPr sz="2600" spc="-5" dirty="0">
                <a:solidFill>
                  <a:srgbClr val="FFFFFF"/>
                </a:solidFill>
                <a:latin typeface="Tahoma"/>
                <a:cs typeface="Tahoma"/>
              </a:rPr>
              <a:t>of </a:t>
            </a:r>
            <a:r>
              <a:rPr sz="2600" dirty="0">
                <a:solidFill>
                  <a:srgbClr val="FFFFFF"/>
                </a:solidFill>
                <a:latin typeface="Tahoma"/>
                <a:cs typeface="Tahoma"/>
              </a:rPr>
              <a:t>dollars in </a:t>
            </a:r>
            <a:r>
              <a:rPr sz="2600" spc="-5" dirty="0">
                <a:solidFill>
                  <a:srgbClr val="FFFFFF"/>
                </a:solidFill>
                <a:latin typeface="Tahoma"/>
                <a:cs typeface="Tahoma"/>
              </a:rPr>
              <a:t>promoting </a:t>
            </a:r>
            <a:r>
              <a:rPr sz="2600" dirty="0">
                <a:solidFill>
                  <a:srgbClr val="FFFFFF"/>
                </a:solidFill>
                <a:latin typeface="Tahoma"/>
                <a:cs typeface="Tahoma"/>
              </a:rPr>
              <a:t>and  selling small </a:t>
            </a:r>
            <a:r>
              <a:rPr sz="2600" spc="-5" dirty="0">
                <a:solidFill>
                  <a:srgbClr val="FFFFFF"/>
                </a:solidFill>
                <a:latin typeface="Tahoma"/>
                <a:cs typeface="Tahoma"/>
              </a:rPr>
              <a:t>cars </a:t>
            </a:r>
            <a:r>
              <a:rPr sz="2600" dirty="0">
                <a:solidFill>
                  <a:srgbClr val="FFFFFF"/>
                </a:solidFill>
                <a:latin typeface="Tahoma"/>
                <a:cs typeface="Tahoma"/>
              </a:rPr>
              <a:t>in </a:t>
            </a:r>
            <a:r>
              <a:rPr sz="2600" spc="-5" dirty="0">
                <a:solidFill>
                  <a:srgbClr val="FFFFFF"/>
                </a:solidFill>
                <a:latin typeface="Tahoma"/>
                <a:cs typeface="Tahoma"/>
              </a:rPr>
              <a:t>the </a:t>
            </a:r>
            <a:r>
              <a:rPr sz="2600" spc="-10" dirty="0">
                <a:solidFill>
                  <a:srgbClr val="FFFFFF"/>
                </a:solidFill>
                <a:latin typeface="Tahoma"/>
                <a:cs typeface="Tahoma"/>
              </a:rPr>
              <a:t>US. </a:t>
            </a:r>
            <a:r>
              <a:rPr sz="2600" spc="-90" dirty="0">
                <a:solidFill>
                  <a:srgbClr val="FFFFFF"/>
                </a:solidFill>
                <a:latin typeface="Tahoma"/>
                <a:cs typeface="Tahoma"/>
              </a:rPr>
              <a:t>Today,</a:t>
            </a:r>
            <a:r>
              <a:rPr sz="2600" spc="630" dirty="0">
                <a:solidFill>
                  <a:srgbClr val="FFFFFF"/>
                </a:solidFill>
                <a:latin typeface="Tahoma"/>
                <a:cs typeface="Tahoma"/>
              </a:rPr>
              <a:t> </a:t>
            </a:r>
            <a:r>
              <a:rPr sz="2600" spc="-5" dirty="0">
                <a:solidFill>
                  <a:srgbClr val="FFFFFF"/>
                </a:solidFill>
                <a:latin typeface="Tahoma"/>
                <a:cs typeface="Tahoma"/>
              </a:rPr>
              <a:t>this Japanese  </a:t>
            </a:r>
            <a:r>
              <a:rPr sz="2600" spc="-10" dirty="0">
                <a:solidFill>
                  <a:srgbClr val="FFFFFF"/>
                </a:solidFill>
                <a:latin typeface="Tahoma"/>
                <a:cs typeface="Tahoma"/>
              </a:rPr>
              <a:t>corporation </a:t>
            </a:r>
            <a:r>
              <a:rPr sz="2600" dirty="0">
                <a:solidFill>
                  <a:srgbClr val="FFFFFF"/>
                </a:solidFill>
                <a:latin typeface="Tahoma"/>
                <a:cs typeface="Tahoma"/>
              </a:rPr>
              <a:t>is </a:t>
            </a:r>
            <a:r>
              <a:rPr sz="2600" spc="-5" dirty="0">
                <a:solidFill>
                  <a:srgbClr val="FFFFFF"/>
                </a:solidFill>
                <a:latin typeface="Tahoma"/>
                <a:cs typeface="Tahoma"/>
              </a:rPr>
              <a:t>the </a:t>
            </a:r>
            <a:r>
              <a:rPr sz="2600" dirty="0">
                <a:solidFill>
                  <a:srgbClr val="FFFFFF"/>
                </a:solidFill>
                <a:latin typeface="Tahoma"/>
                <a:cs typeface="Tahoma"/>
              </a:rPr>
              <a:t>largest </a:t>
            </a:r>
            <a:r>
              <a:rPr sz="2600" spc="-5" dirty="0">
                <a:solidFill>
                  <a:srgbClr val="FFFFFF"/>
                </a:solidFill>
                <a:latin typeface="Tahoma"/>
                <a:cs typeface="Tahoma"/>
              </a:rPr>
              <a:t>small car seller </a:t>
            </a:r>
            <a:r>
              <a:rPr sz="2600" dirty="0">
                <a:solidFill>
                  <a:srgbClr val="FFFFFF"/>
                </a:solidFill>
                <a:latin typeface="Tahoma"/>
                <a:cs typeface="Tahoma"/>
              </a:rPr>
              <a:t>in </a:t>
            </a:r>
            <a:r>
              <a:rPr sz="2600" spc="-5" dirty="0">
                <a:solidFill>
                  <a:srgbClr val="FFFFFF"/>
                </a:solidFill>
                <a:latin typeface="Tahoma"/>
                <a:cs typeface="Tahoma"/>
              </a:rPr>
              <a:t>the US  market.</a:t>
            </a:r>
            <a:endParaRPr sz="2600">
              <a:latin typeface="Tahoma"/>
              <a:cs typeface="Tahoma"/>
            </a:endParaRPr>
          </a:p>
        </p:txBody>
      </p:sp>
      <p:sp>
        <p:nvSpPr>
          <p:cNvPr id="6" name="object 6"/>
          <p:cNvSpPr/>
          <p:nvPr/>
        </p:nvSpPr>
        <p:spPr>
          <a:xfrm>
            <a:off x="3557015" y="5009388"/>
            <a:ext cx="2065019" cy="1639824"/>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765048" y="5181600"/>
            <a:ext cx="2087880" cy="1371600"/>
          </a:xfrm>
          <a:prstGeom prst="rect">
            <a:avLst/>
          </a:prstGeom>
          <a:blipFill>
            <a:blip r:embed="rId5" cstate="print"/>
            <a:stretch>
              <a:fillRect/>
            </a:stretch>
          </a:blipFill>
        </p:spPr>
        <p:txBody>
          <a:bodyPr wrap="square" lIns="0" tIns="0" rIns="0" bIns="0" rtlCol="0"/>
          <a:lstStyle/>
          <a:p>
            <a:endParaRPr/>
          </a:p>
        </p:txBody>
      </p:sp>
      <p:sp>
        <p:nvSpPr>
          <p:cNvPr id="8" name="object 8"/>
          <p:cNvSpPr/>
          <p:nvPr/>
        </p:nvSpPr>
        <p:spPr>
          <a:xfrm>
            <a:off x="6295644" y="5181600"/>
            <a:ext cx="2609088" cy="1371600"/>
          </a:xfrm>
          <a:prstGeom prst="rect">
            <a:avLst/>
          </a:prstGeom>
          <a:blipFill>
            <a:blip r:embed="rId6" cstate="print"/>
            <a:stretch>
              <a:fillRect/>
            </a:stretch>
          </a:blipFill>
        </p:spPr>
        <p:txBody>
          <a:bodyPr wrap="square" lIns="0" tIns="0" rIns="0" bIns="0" rtlCol="0"/>
          <a:lstStyle/>
          <a:p>
            <a:endParaRPr/>
          </a:p>
        </p:txBody>
      </p:sp>
      <p:sp>
        <p:nvSpPr>
          <p:cNvPr id="9" name="object 9"/>
          <p:cNvSpPr txBox="1">
            <a:spLocks noGrp="1"/>
          </p:cNvSpPr>
          <p:nvPr>
            <p:ph type="sldNum" sz="quarter" idx="7"/>
          </p:nvPr>
        </p:nvSpPr>
        <p:spPr>
          <a:prstGeom prst="rect">
            <a:avLst/>
          </a:prstGeom>
        </p:spPr>
        <p:txBody>
          <a:bodyPr vert="horz" wrap="square" lIns="0" tIns="635" rIns="0" bIns="0" rtlCol="0">
            <a:spAutoFit/>
          </a:bodyPr>
          <a:lstStyle/>
          <a:p>
            <a:pPr marL="38100">
              <a:lnSpc>
                <a:spcPct val="100000"/>
              </a:lnSpc>
              <a:spcBef>
                <a:spcPts val="5"/>
              </a:spcBef>
            </a:pPr>
            <a:fld id="{81D60167-4931-47E6-BA6A-407CBD079E47}" type="slidenum">
              <a:rPr dirty="0"/>
              <a:pPr marL="38100">
                <a:lnSpc>
                  <a:spcPct val="100000"/>
                </a:lnSpc>
                <a:spcBef>
                  <a:spcPts val="5"/>
                </a:spcBef>
              </a:pPr>
              <a:t>17</a:t>
            </a:fld>
            <a:endParaRP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914905" y="407034"/>
            <a:ext cx="5312410" cy="756920"/>
          </a:xfrm>
          <a:prstGeom prst="rect">
            <a:avLst/>
          </a:prstGeom>
        </p:spPr>
        <p:txBody>
          <a:bodyPr vert="horz" wrap="square" lIns="0" tIns="12700" rIns="0" bIns="0" rtlCol="0">
            <a:spAutoFit/>
          </a:bodyPr>
          <a:lstStyle/>
          <a:p>
            <a:pPr marL="12700">
              <a:lnSpc>
                <a:spcPct val="100000"/>
              </a:lnSpc>
              <a:spcBef>
                <a:spcPts val="100"/>
              </a:spcBef>
            </a:pPr>
            <a:r>
              <a:rPr sz="4800" dirty="0">
                <a:solidFill>
                  <a:srgbClr val="184430"/>
                </a:solidFill>
                <a:latin typeface="Tahoma"/>
                <a:cs typeface="Tahoma"/>
              </a:rPr>
              <a:t>Business</a:t>
            </a:r>
            <a:r>
              <a:rPr sz="4800" spc="-95" dirty="0">
                <a:solidFill>
                  <a:srgbClr val="184430"/>
                </a:solidFill>
                <a:latin typeface="Tahoma"/>
                <a:cs typeface="Tahoma"/>
              </a:rPr>
              <a:t> </a:t>
            </a:r>
            <a:r>
              <a:rPr sz="4800" spc="-5" dirty="0">
                <a:solidFill>
                  <a:srgbClr val="184430"/>
                </a:solidFill>
                <a:latin typeface="Tahoma"/>
                <a:cs typeface="Tahoma"/>
              </a:rPr>
              <a:t>Objectives</a:t>
            </a:r>
            <a:endParaRPr sz="4800">
              <a:latin typeface="Tahoma"/>
              <a:cs typeface="Tahoma"/>
            </a:endParaRPr>
          </a:p>
        </p:txBody>
      </p:sp>
      <p:sp>
        <p:nvSpPr>
          <p:cNvPr id="3" name="object 3"/>
          <p:cNvSpPr/>
          <p:nvPr/>
        </p:nvSpPr>
        <p:spPr>
          <a:xfrm>
            <a:off x="452031" y="2914904"/>
            <a:ext cx="240792" cy="248412"/>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722782" y="2102611"/>
            <a:ext cx="7943850" cy="1133475"/>
          </a:xfrm>
          <a:prstGeom prst="rect">
            <a:avLst/>
          </a:prstGeom>
        </p:spPr>
        <p:txBody>
          <a:bodyPr vert="horz" wrap="square" lIns="0" tIns="12065" rIns="0" bIns="0" rtlCol="0">
            <a:spAutoFit/>
          </a:bodyPr>
          <a:lstStyle/>
          <a:p>
            <a:pPr marL="12700">
              <a:lnSpc>
                <a:spcPct val="100000"/>
              </a:lnSpc>
              <a:spcBef>
                <a:spcPts val="95"/>
              </a:spcBef>
            </a:pPr>
            <a:r>
              <a:rPr sz="2800" b="1" spc="-5" dirty="0">
                <a:solidFill>
                  <a:srgbClr val="FFD5CA"/>
                </a:solidFill>
                <a:latin typeface="Tahoma"/>
                <a:cs typeface="Tahoma"/>
              </a:rPr>
              <a:t>Activities </a:t>
            </a:r>
            <a:r>
              <a:rPr sz="2800" b="1" spc="-10" dirty="0">
                <a:solidFill>
                  <a:srgbClr val="FFD5CA"/>
                </a:solidFill>
                <a:latin typeface="Tahoma"/>
                <a:cs typeface="Tahoma"/>
              </a:rPr>
              <a:t>Performed </a:t>
            </a:r>
            <a:r>
              <a:rPr sz="2800" b="1" spc="-5" dirty="0">
                <a:solidFill>
                  <a:srgbClr val="FFD5CA"/>
                </a:solidFill>
                <a:latin typeface="Tahoma"/>
                <a:cs typeface="Tahoma"/>
              </a:rPr>
              <a:t>to </a:t>
            </a:r>
            <a:r>
              <a:rPr sz="2800" b="1" spc="-10" dirty="0">
                <a:solidFill>
                  <a:srgbClr val="FFD5CA"/>
                </a:solidFill>
                <a:latin typeface="Tahoma"/>
                <a:cs typeface="Tahoma"/>
              </a:rPr>
              <a:t>earn Business</a:t>
            </a:r>
            <a:r>
              <a:rPr sz="2800" b="1" spc="114" dirty="0">
                <a:solidFill>
                  <a:srgbClr val="FFD5CA"/>
                </a:solidFill>
                <a:latin typeface="Tahoma"/>
                <a:cs typeface="Tahoma"/>
              </a:rPr>
              <a:t> </a:t>
            </a:r>
            <a:r>
              <a:rPr sz="2800" b="1" spc="-10" dirty="0">
                <a:solidFill>
                  <a:srgbClr val="FFD5CA"/>
                </a:solidFill>
                <a:latin typeface="Tahoma"/>
                <a:cs typeface="Tahoma"/>
              </a:rPr>
              <a:t>Profit:</a:t>
            </a:r>
            <a:endParaRPr sz="2800">
              <a:latin typeface="Tahoma"/>
              <a:cs typeface="Tahoma"/>
            </a:endParaRPr>
          </a:p>
          <a:p>
            <a:pPr marL="117475">
              <a:lnSpc>
                <a:spcPct val="100000"/>
              </a:lnSpc>
              <a:spcBef>
                <a:spcPts val="2005"/>
              </a:spcBef>
            </a:pPr>
            <a:r>
              <a:rPr sz="2800" b="1" spc="-10" dirty="0">
                <a:solidFill>
                  <a:srgbClr val="FFFFFF"/>
                </a:solidFill>
                <a:latin typeface="Tahoma"/>
                <a:cs typeface="Tahoma"/>
              </a:rPr>
              <a:t>Evaluation </a:t>
            </a:r>
            <a:r>
              <a:rPr sz="2800" b="1" spc="-5" dirty="0">
                <a:solidFill>
                  <a:srgbClr val="FFFFFF"/>
                </a:solidFill>
                <a:latin typeface="Tahoma"/>
                <a:cs typeface="Tahoma"/>
              </a:rPr>
              <a:t>of</a:t>
            </a:r>
            <a:r>
              <a:rPr sz="2800" b="1" spc="60" dirty="0">
                <a:solidFill>
                  <a:srgbClr val="FFFFFF"/>
                </a:solidFill>
                <a:latin typeface="Tahoma"/>
                <a:cs typeface="Tahoma"/>
              </a:rPr>
              <a:t> </a:t>
            </a:r>
            <a:r>
              <a:rPr sz="2800" b="1" spc="-10" dirty="0">
                <a:solidFill>
                  <a:srgbClr val="FFFFFF"/>
                </a:solidFill>
                <a:latin typeface="Tahoma"/>
                <a:cs typeface="Tahoma"/>
              </a:rPr>
              <a:t>Demand</a:t>
            </a:r>
            <a:endParaRPr sz="2800">
              <a:latin typeface="Tahoma"/>
              <a:cs typeface="Tahoma"/>
            </a:endParaRPr>
          </a:p>
        </p:txBody>
      </p:sp>
      <p:sp>
        <p:nvSpPr>
          <p:cNvPr id="6" name="object 6"/>
          <p:cNvSpPr/>
          <p:nvPr/>
        </p:nvSpPr>
        <p:spPr>
          <a:xfrm>
            <a:off x="914400" y="3505200"/>
            <a:ext cx="2057400" cy="2895600"/>
          </a:xfrm>
          <a:prstGeom prst="rect">
            <a:avLst/>
          </a:prstGeom>
          <a:blipFill>
            <a:blip r:embed="rId3" cstate="print"/>
            <a:stretch>
              <a:fillRect/>
            </a:stretch>
          </a:blipFill>
        </p:spPr>
        <p:txBody>
          <a:bodyPr wrap="square" lIns="0" tIns="0" rIns="0" bIns="0" rtlCol="0"/>
          <a:lstStyle/>
          <a:p>
            <a:endParaRPr/>
          </a:p>
        </p:txBody>
      </p:sp>
      <p:sp>
        <p:nvSpPr>
          <p:cNvPr id="7" name="object 7"/>
          <p:cNvSpPr/>
          <p:nvPr/>
        </p:nvSpPr>
        <p:spPr>
          <a:xfrm>
            <a:off x="7075931" y="3415284"/>
            <a:ext cx="1591055" cy="2909316"/>
          </a:xfrm>
          <a:prstGeom prst="rect">
            <a:avLst/>
          </a:prstGeom>
          <a:blipFill>
            <a:blip r:embed="rId4" cstate="print"/>
            <a:stretch>
              <a:fillRect/>
            </a:stretch>
          </a:blipFill>
        </p:spPr>
        <p:txBody>
          <a:bodyPr wrap="square" lIns="0" tIns="0" rIns="0" bIns="0" rtlCol="0"/>
          <a:lstStyle/>
          <a:p>
            <a:endParaRPr/>
          </a:p>
        </p:txBody>
      </p:sp>
      <p:sp>
        <p:nvSpPr>
          <p:cNvPr id="8" name="object 8"/>
          <p:cNvSpPr/>
          <p:nvPr/>
        </p:nvSpPr>
        <p:spPr>
          <a:xfrm>
            <a:off x="3429000" y="3505200"/>
            <a:ext cx="3084576" cy="2819400"/>
          </a:xfrm>
          <a:prstGeom prst="rect">
            <a:avLst/>
          </a:prstGeom>
          <a:blipFill>
            <a:blip r:embed="rId5" cstate="print"/>
            <a:stretch>
              <a:fillRect/>
            </a:stretch>
          </a:blipFill>
        </p:spPr>
        <p:txBody>
          <a:bodyPr wrap="square" lIns="0" tIns="0" rIns="0" bIns="0" rtlCol="0"/>
          <a:lstStyle/>
          <a:p>
            <a:endParaRPr/>
          </a:p>
        </p:txBody>
      </p:sp>
      <p:sp>
        <p:nvSpPr>
          <p:cNvPr id="9" name="object 9"/>
          <p:cNvSpPr txBox="1">
            <a:spLocks noGrp="1"/>
          </p:cNvSpPr>
          <p:nvPr>
            <p:ph type="sldNum" sz="quarter" idx="7"/>
          </p:nvPr>
        </p:nvSpPr>
        <p:spPr>
          <a:prstGeom prst="rect">
            <a:avLst/>
          </a:prstGeom>
        </p:spPr>
        <p:txBody>
          <a:bodyPr vert="horz" wrap="square" lIns="0" tIns="635" rIns="0" bIns="0" rtlCol="0">
            <a:spAutoFit/>
          </a:bodyPr>
          <a:lstStyle/>
          <a:p>
            <a:pPr marL="38100">
              <a:lnSpc>
                <a:spcPct val="100000"/>
              </a:lnSpc>
              <a:spcBef>
                <a:spcPts val="5"/>
              </a:spcBef>
            </a:pPr>
            <a:fld id="{81D60167-4931-47E6-BA6A-407CBD079E47}" type="slidenum">
              <a:rPr dirty="0"/>
              <a:pPr marL="38100">
                <a:lnSpc>
                  <a:spcPct val="100000"/>
                </a:lnSpc>
                <a:spcBef>
                  <a:spcPts val="5"/>
                </a:spcBef>
              </a:pPr>
              <a:t>18</a:t>
            </a:fld>
            <a:endParaRP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33144" y="211836"/>
            <a:ext cx="6100572" cy="1362456"/>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1914905" y="407034"/>
            <a:ext cx="5312410" cy="756920"/>
          </a:xfrm>
          <a:prstGeom prst="rect">
            <a:avLst/>
          </a:prstGeom>
        </p:spPr>
        <p:txBody>
          <a:bodyPr vert="horz" wrap="square" lIns="0" tIns="12700" rIns="0" bIns="0" rtlCol="0">
            <a:spAutoFit/>
          </a:bodyPr>
          <a:lstStyle/>
          <a:p>
            <a:pPr marL="12700">
              <a:lnSpc>
                <a:spcPct val="100000"/>
              </a:lnSpc>
              <a:spcBef>
                <a:spcPts val="100"/>
              </a:spcBef>
            </a:pPr>
            <a:r>
              <a:rPr sz="4800" dirty="0"/>
              <a:t>Business</a:t>
            </a:r>
            <a:r>
              <a:rPr sz="4800" spc="-95" dirty="0"/>
              <a:t> </a:t>
            </a:r>
            <a:r>
              <a:rPr sz="4800" spc="-5" dirty="0"/>
              <a:t>Objectives</a:t>
            </a:r>
            <a:endParaRPr sz="4800"/>
          </a:p>
        </p:txBody>
      </p:sp>
      <p:sp>
        <p:nvSpPr>
          <p:cNvPr id="4" name="object 4"/>
          <p:cNvSpPr/>
          <p:nvPr/>
        </p:nvSpPr>
        <p:spPr>
          <a:xfrm>
            <a:off x="452031" y="2914904"/>
            <a:ext cx="240792" cy="248412"/>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554227" y="2102611"/>
            <a:ext cx="8274684" cy="2559685"/>
          </a:xfrm>
          <a:prstGeom prst="rect">
            <a:avLst/>
          </a:prstGeom>
        </p:spPr>
        <p:txBody>
          <a:bodyPr vert="horz" wrap="square" lIns="0" tIns="12065" rIns="0" bIns="0" rtlCol="0">
            <a:spAutoFit/>
          </a:bodyPr>
          <a:lstStyle/>
          <a:p>
            <a:pPr marL="180975" algn="just">
              <a:lnSpc>
                <a:spcPct val="100000"/>
              </a:lnSpc>
              <a:spcBef>
                <a:spcPts val="95"/>
              </a:spcBef>
            </a:pPr>
            <a:r>
              <a:rPr sz="2800" b="1" spc="-5" dirty="0">
                <a:solidFill>
                  <a:srgbClr val="FFD5CA"/>
                </a:solidFill>
                <a:latin typeface="Tahoma"/>
                <a:cs typeface="Tahoma"/>
              </a:rPr>
              <a:t>Activities </a:t>
            </a:r>
            <a:r>
              <a:rPr sz="2800" b="1" spc="-10" dirty="0">
                <a:solidFill>
                  <a:srgbClr val="FFD5CA"/>
                </a:solidFill>
                <a:latin typeface="Tahoma"/>
                <a:cs typeface="Tahoma"/>
              </a:rPr>
              <a:t>Performed </a:t>
            </a:r>
            <a:r>
              <a:rPr sz="2800" b="1" spc="-5" dirty="0">
                <a:solidFill>
                  <a:srgbClr val="FFD5CA"/>
                </a:solidFill>
                <a:latin typeface="Tahoma"/>
                <a:cs typeface="Tahoma"/>
              </a:rPr>
              <a:t>to </a:t>
            </a:r>
            <a:r>
              <a:rPr sz="2800" b="1" spc="-10" dirty="0">
                <a:solidFill>
                  <a:srgbClr val="FFD5CA"/>
                </a:solidFill>
                <a:latin typeface="Tahoma"/>
                <a:cs typeface="Tahoma"/>
              </a:rPr>
              <a:t>earn Business</a:t>
            </a:r>
            <a:r>
              <a:rPr sz="2800" b="1" spc="110" dirty="0">
                <a:solidFill>
                  <a:srgbClr val="FFD5CA"/>
                </a:solidFill>
                <a:latin typeface="Tahoma"/>
                <a:cs typeface="Tahoma"/>
              </a:rPr>
              <a:t> </a:t>
            </a:r>
            <a:r>
              <a:rPr sz="2800" b="1" spc="-10" dirty="0">
                <a:solidFill>
                  <a:srgbClr val="FFD5CA"/>
                </a:solidFill>
                <a:latin typeface="Tahoma"/>
                <a:cs typeface="Tahoma"/>
              </a:rPr>
              <a:t>Profit:</a:t>
            </a:r>
            <a:endParaRPr sz="2800">
              <a:latin typeface="Tahoma"/>
              <a:cs typeface="Tahoma"/>
            </a:endParaRPr>
          </a:p>
          <a:p>
            <a:pPr marL="286385" algn="just">
              <a:lnSpc>
                <a:spcPct val="100000"/>
              </a:lnSpc>
              <a:spcBef>
                <a:spcPts val="2005"/>
              </a:spcBef>
            </a:pPr>
            <a:r>
              <a:rPr sz="2800" b="1" spc="-10" dirty="0">
                <a:solidFill>
                  <a:srgbClr val="FFFFFF"/>
                </a:solidFill>
                <a:latin typeface="Tahoma"/>
                <a:cs typeface="Tahoma"/>
              </a:rPr>
              <a:t>Well-organized</a:t>
            </a:r>
            <a:r>
              <a:rPr sz="2800" b="1" spc="60" dirty="0">
                <a:solidFill>
                  <a:srgbClr val="FFFFFF"/>
                </a:solidFill>
                <a:latin typeface="Tahoma"/>
                <a:cs typeface="Tahoma"/>
              </a:rPr>
              <a:t> </a:t>
            </a:r>
            <a:r>
              <a:rPr sz="2800" b="1" spc="-10" dirty="0">
                <a:solidFill>
                  <a:srgbClr val="FFFFFF"/>
                </a:solidFill>
                <a:latin typeface="Tahoma"/>
                <a:cs typeface="Tahoma"/>
              </a:rPr>
              <a:t>Management</a:t>
            </a:r>
            <a:endParaRPr sz="2800">
              <a:latin typeface="Tahoma"/>
              <a:cs typeface="Tahoma"/>
            </a:endParaRPr>
          </a:p>
          <a:p>
            <a:pPr marL="12700" marR="5080" algn="just">
              <a:lnSpc>
                <a:spcPct val="100000"/>
              </a:lnSpc>
              <a:spcBef>
                <a:spcPts val="1870"/>
              </a:spcBef>
            </a:pPr>
            <a:r>
              <a:rPr sz="2600" spc="-5" dirty="0">
                <a:solidFill>
                  <a:srgbClr val="FFFFFF"/>
                </a:solidFill>
                <a:latin typeface="Tahoma"/>
                <a:cs typeface="Tahoma"/>
              </a:rPr>
              <a:t>Management </a:t>
            </a:r>
            <a:r>
              <a:rPr sz="2600" dirty="0">
                <a:solidFill>
                  <a:srgbClr val="FFFFFF"/>
                </a:solidFill>
                <a:latin typeface="Tahoma"/>
                <a:cs typeface="Tahoma"/>
              </a:rPr>
              <a:t>of </a:t>
            </a:r>
            <a:r>
              <a:rPr sz="2600" spc="-10" dirty="0">
                <a:solidFill>
                  <a:srgbClr val="FFFFFF"/>
                </a:solidFill>
                <a:latin typeface="Tahoma"/>
                <a:cs typeface="Tahoma"/>
              </a:rPr>
              <a:t>people, </a:t>
            </a:r>
            <a:r>
              <a:rPr sz="2600" spc="-25" dirty="0">
                <a:solidFill>
                  <a:srgbClr val="FFFFFF"/>
                </a:solidFill>
                <a:latin typeface="Tahoma"/>
                <a:cs typeface="Tahoma"/>
              </a:rPr>
              <a:t>technology, </a:t>
            </a:r>
            <a:r>
              <a:rPr sz="2600" dirty="0">
                <a:solidFill>
                  <a:srgbClr val="FFFFFF"/>
                </a:solidFill>
                <a:latin typeface="Tahoma"/>
                <a:cs typeface="Tahoma"/>
              </a:rPr>
              <a:t>materials and  capital. </a:t>
            </a:r>
            <a:r>
              <a:rPr sz="2600" spc="-5" dirty="0">
                <a:solidFill>
                  <a:srgbClr val="FFFFFF"/>
                </a:solidFill>
                <a:latin typeface="Tahoma"/>
                <a:cs typeface="Tahoma"/>
              </a:rPr>
              <a:t>Efficient </a:t>
            </a:r>
            <a:r>
              <a:rPr sz="2600" dirty="0">
                <a:solidFill>
                  <a:srgbClr val="FFFFFF"/>
                </a:solidFill>
                <a:latin typeface="Tahoma"/>
                <a:cs typeface="Tahoma"/>
              </a:rPr>
              <a:t>planning, </a:t>
            </a:r>
            <a:r>
              <a:rPr sz="2600" spc="-5" dirty="0">
                <a:solidFill>
                  <a:srgbClr val="FFFFFF"/>
                </a:solidFill>
                <a:latin typeface="Tahoma"/>
                <a:cs typeface="Tahoma"/>
              </a:rPr>
              <a:t>organizing, controlling,  directing </a:t>
            </a:r>
            <a:r>
              <a:rPr sz="2600" dirty="0">
                <a:solidFill>
                  <a:srgbClr val="FFFFFF"/>
                </a:solidFill>
                <a:latin typeface="Tahoma"/>
                <a:cs typeface="Tahoma"/>
              </a:rPr>
              <a:t>and </a:t>
            </a:r>
            <a:r>
              <a:rPr sz="2600" spc="-5" dirty="0">
                <a:solidFill>
                  <a:srgbClr val="FFFFFF"/>
                </a:solidFill>
                <a:latin typeface="Tahoma"/>
                <a:cs typeface="Tahoma"/>
              </a:rPr>
              <a:t>staffing can earn satisfactory</a:t>
            </a:r>
            <a:r>
              <a:rPr sz="2600" spc="-45" dirty="0">
                <a:solidFill>
                  <a:srgbClr val="FFFFFF"/>
                </a:solidFill>
                <a:latin typeface="Tahoma"/>
                <a:cs typeface="Tahoma"/>
              </a:rPr>
              <a:t> </a:t>
            </a:r>
            <a:r>
              <a:rPr sz="2600" dirty="0">
                <a:solidFill>
                  <a:srgbClr val="FFFFFF"/>
                </a:solidFill>
                <a:latin typeface="Tahoma"/>
                <a:cs typeface="Tahoma"/>
              </a:rPr>
              <a:t>profit.</a:t>
            </a:r>
            <a:endParaRPr sz="2600">
              <a:latin typeface="Tahoma"/>
              <a:cs typeface="Tahoma"/>
            </a:endParaRPr>
          </a:p>
        </p:txBody>
      </p:sp>
      <p:sp>
        <p:nvSpPr>
          <p:cNvPr id="6" name="object 6"/>
          <p:cNvSpPr/>
          <p:nvPr/>
        </p:nvSpPr>
        <p:spPr>
          <a:xfrm>
            <a:off x="278891" y="5320284"/>
            <a:ext cx="2703576" cy="944880"/>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3259835" y="5320284"/>
            <a:ext cx="3396996" cy="944880"/>
          </a:xfrm>
          <a:prstGeom prst="rect">
            <a:avLst/>
          </a:prstGeom>
          <a:blipFill>
            <a:blip r:embed="rId5" cstate="print"/>
            <a:stretch>
              <a:fillRect/>
            </a:stretch>
          </a:blipFill>
        </p:spPr>
        <p:txBody>
          <a:bodyPr wrap="square" lIns="0" tIns="0" rIns="0" bIns="0" rtlCol="0"/>
          <a:lstStyle/>
          <a:p>
            <a:endParaRPr/>
          </a:p>
        </p:txBody>
      </p:sp>
      <p:sp>
        <p:nvSpPr>
          <p:cNvPr id="8" name="object 8"/>
          <p:cNvSpPr/>
          <p:nvPr/>
        </p:nvSpPr>
        <p:spPr>
          <a:xfrm>
            <a:off x="7115556" y="4972811"/>
            <a:ext cx="1551431" cy="1717548"/>
          </a:xfrm>
          <a:prstGeom prst="rect">
            <a:avLst/>
          </a:prstGeom>
          <a:blipFill>
            <a:blip r:embed="rId6" cstate="print"/>
            <a:stretch>
              <a:fillRect/>
            </a:stretch>
          </a:blipFill>
        </p:spPr>
        <p:txBody>
          <a:bodyPr wrap="square" lIns="0" tIns="0" rIns="0" bIns="0" rtlCol="0"/>
          <a:lstStyle/>
          <a:p>
            <a:endParaRPr/>
          </a:p>
        </p:txBody>
      </p:sp>
      <p:sp>
        <p:nvSpPr>
          <p:cNvPr id="9" name="object 9"/>
          <p:cNvSpPr txBox="1">
            <a:spLocks noGrp="1"/>
          </p:cNvSpPr>
          <p:nvPr>
            <p:ph type="sldNum" sz="quarter" idx="7"/>
          </p:nvPr>
        </p:nvSpPr>
        <p:spPr>
          <a:prstGeom prst="rect">
            <a:avLst/>
          </a:prstGeom>
        </p:spPr>
        <p:txBody>
          <a:bodyPr vert="horz" wrap="square" lIns="0" tIns="635" rIns="0" bIns="0" rtlCol="0">
            <a:spAutoFit/>
          </a:bodyPr>
          <a:lstStyle/>
          <a:p>
            <a:pPr marL="38100">
              <a:lnSpc>
                <a:spcPct val="100000"/>
              </a:lnSpc>
              <a:spcBef>
                <a:spcPts val="5"/>
              </a:spcBef>
            </a:pPr>
            <a:fld id="{81D60167-4931-47E6-BA6A-407CBD079E47}" type="slidenum">
              <a:rPr dirty="0"/>
              <a:pPr marL="38100">
                <a:lnSpc>
                  <a:spcPct val="100000"/>
                </a:lnSpc>
                <a:spcBef>
                  <a:spcPts val="5"/>
                </a:spcBef>
              </a:pPr>
              <a:t>19</a:t>
            </a:fld>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Barter.jpg"/>
          <p:cNvPicPr>
            <a:picLocks noGrp="1" noChangeAspect="1"/>
          </p:cNvPicPr>
          <p:nvPr>
            <p:ph idx="4294967295"/>
          </p:nvPr>
        </p:nvPicPr>
        <p:blipFill>
          <a:blip r:embed="rId2"/>
          <a:stretch>
            <a:fillRect/>
          </a:stretch>
        </p:blipFill>
        <p:spPr>
          <a:xfrm>
            <a:off x="0" y="0"/>
            <a:ext cx="9144000" cy="6858000"/>
          </a:xfr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33144" y="211836"/>
            <a:ext cx="6100572" cy="1362456"/>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1914905" y="407034"/>
            <a:ext cx="5312410" cy="756920"/>
          </a:xfrm>
          <a:prstGeom prst="rect">
            <a:avLst/>
          </a:prstGeom>
        </p:spPr>
        <p:txBody>
          <a:bodyPr vert="horz" wrap="square" lIns="0" tIns="12700" rIns="0" bIns="0" rtlCol="0">
            <a:spAutoFit/>
          </a:bodyPr>
          <a:lstStyle/>
          <a:p>
            <a:pPr marL="12700">
              <a:lnSpc>
                <a:spcPct val="100000"/>
              </a:lnSpc>
              <a:spcBef>
                <a:spcPts val="100"/>
              </a:spcBef>
            </a:pPr>
            <a:r>
              <a:rPr sz="4800" dirty="0"/>
              <a:t>Business</a:t>
            </a:r>
            <a:r>
              <a:rPr sz="4800" spc="-95" dirty="0"/>
              <a:t> </a:t>
            </a:r>
            <a:r>
              <a:rPr sz="4800" spc="-5" dirty="0"/>
              <a:t>Objectives</a:t>
            </a:r>
            <a:endParaRPr sz="4800"/>
          </a:p>
        </p:txBody>
      </p:sp>
      <p:sp>
        <p:nvSpPr>
          <p:cNvPr id="8" name="object 8"/>
          <p:cNvSpPr txBox="1">
            <a:spLocks noGrp="1"/>
          </p:cNvSpPr>
          <p:nvPr>
            <p:ph type="sldNum" sz="quarter" idx="7"/>
          </p:nvPr>
        </p:nvSpPr>
        <p:spPr>
          <a:prstGeom prst="rect">
            <a:avLst/>
          </a:prstGeom>
        </p:spPr>
        <p:txBody>
          <a:bodyPr vert="horz" wrap="square" lIns="0" tIns="635" rIns="0" bIns="0" rtlCol="0">
            <a:spAutoFit/>
          </a:bodyPr>
          <a:lstStyle/>
          <a:p>
            <a:pPr marL="38100">
              <a:lnSpc>
                <a:spcPct val="100000"/>
              </a:lnSpc>
              <a:spcBef>
                <a:spcPts val="5"/>
              </a:spcBef>
            </a:pPr>
            <a:fld id="{81D60167-4931-47E6-BA6A-407CBD079E47}" type="slidenum">
              <a:rPr dirty="0"/>
              <a:pPr marL="38100">
                <a:lnSpc>
                  <a:spcPct val="100000"/>
                </a:lnSpc>
                <a:spcBef>
                  <a:spcPts val="5"/>
                </a:spcBef>
              </a:pPr>
              <a:t>20</a:t>
            </a:fld>
            <a:endParaRPr dirty="0"/>
          </a:p>
        </p:txBody>
      </p:sp>
      <p:sp>
        <p:nvSpPr>
          <p:cNvPr id="4" name="object 4"/>
          <p:cNvSpPr txBox="1"/>
          <p:nvPr/>
        </p:nvSpPr>
        <p:spPr>
          <a:xfrm>
            <a:off x="357022" y="1927097"/>
            <a:ext cx="8500745" cy="1530350"/>
          </a:xfrm>
          <a:prstGeom prst="rect">
            <a:avLst/>
          </a:prstGeom>
        </p:spPr>
        <p:txBody>
          <a:bodyPr vert="horz" wrap="square" lIns="0" tIns="12700" rIns="0" bIns="0" rtlCol="0">
            <a:spAutoFit/>
          </a:bodyPr>
          <a:lstStyle/>
          <a:p>
            <a:pPr marL="12700">
              <a:lnSpc>
                <a:spcPct val="100000"/>
              </a:lnSpc>
              <a:spcBef>
                <a:spcPts val="100"/>
              </a:spcBef>
            </a:pPr>
            <a:r>
              <a:rPr sz="3000" b="1" spc="-10" dirty="0">
                <a:solidFill>
                  <a:srgbClr val="FFD5CA"/>
                </a:solidFill>
                <a:latin typeface="Tahoma"/>
                <a:cs typeface="Tahoma"/>
              </a:rPr>
              <a:t>Economic</a:t>
            </a:r>
            <a:r>
              <a:rPr sz="3000" b="1" spc="10" dirty="0">
                <a:solidFill>
                  <a:srgbClr val="FFD5CA"/>
                </a:solidFill>
                <a:latin typeface="Tahoma"/>
                <a:cs typeface="Tahoma"/>
              </a:rPr>
              <a:t> </a:t>
            </a:r>
            <a:r>
              <a:rPr sz="3000" b="1" spc="-10" dirty="0">
                <a:solidFill>
                  <a:srgbClr val="FFD5CA"/>
                </a:solidFill>
                <a:latin typeface="Tahoma"/>
                <a:cs typeface="Tahoma"/>
              </a:rPr>
              <a:t>Profit</a:t>
            </a:r>
            <a:endParaRPr sz="3000">
              <a:latin typeface="Tahoma"/>
              <a:cs typeface="Tahoma"/>
            </a:endParaRPr>
          </a:p>
          <a:p>
            <a:pPr marL="12700">
              <a:lnSpc>
                <a:spcPct val="100000"/>
              </a:lnSpc>
              <a:spcBef>
                <a:spcPts val="2000"/>
              </a:spcBef>
            </a:pPr>
            <a:r>
              <a:rPr sz="2800" spc="-5" dirty="0">
                <a:solidFill>
                  <a:srgbClr val="EBF0BE"/>
                </a:solidFill>
                <a:latin typeface="Tahoma"/>
                <a:cs typeface="Tahoma"/>
              </a:rPr>
              <a:t>Opportunity </a:t>
            </a:r>
            <a:r>
              <a:rPr sz="2800" dirty="0">
                <a:solidFill>
                  <a:srgbClr val="EBF0BE"/>
                </a:solidFill>
                <a:latin typeface="Tahoma"/>
                <a:cs typeface="Tahoma"/>
              </a:rPr>
              <a:t>Cost: </a:t>
            </a:r>
            <a:r>
              <a:rPr sz="2400" spc="-5" dirty="0">
                <a:solidFill>
                  <a:srgbClr val="FFFFFF"/>
                </a:solidFill>
                <a:latin typeface="Tahoma"/>
                <a:cs typeface="Tahoma"/>
              </a:rPr>
              <a:t>Something </a:t>
            </a:r>
            <a:r>
              <a:rPr sz="2400" spc="-10" dirty="0">
                <a:solidFill>
                  <a:srgbClr val="FFFFFF"/>
                </a:solidFill>
                <a:latin typeface="Tahoma"/>
                <a:cs typeface="Tahoma"/>
              </a:rPr>
              <a:t>you </a:t>
            </a:r>
            <a:r>
              <a:rPr sz="2400" spc="-5" dirty="0">
                <a:solidFill>
                  <a:srgbClr val="FFFFFF"/>
                </a:solidFill>
                <a:latin typeface="Tahoma"/>
                <a:cs typeface="Tahoma"/>
              </a:rPr>
              <a:t>given </a:t>
            </a:r>
            <a:r>
              <a:rPr sz="2400" dirty="0">
                <a:solidFill>
                  <a:srgbClr val="FFFFFF"/>
                </a:solidFill>
                <a:latin typeface="Tahoma"/>
                <a:cs typeface="Tahoma"/>
              </a:rPr>
              <a:t>up in </a:t>
            </a:r>
            <a:r>
              <a:rPr sz="2400" spc="-5" dirty="0">
                <a:solidFill>
                  <a:srgbClr val="FFFFFF"/>
                </a:solidFill>
                <a:latin typeface="Tahoma"/>
                <a:cs typeface="Tahoma"/>
              </a:rPr>
              <a:t>order </a:t>
            </a:r>
            <a:r>
              <a:rPr sz="2400" dirty="0">
                <a:solidFill>
                  <a:srgbClr val="FFFFFF"/>
                </a:solidFill>
                <a:latin typeface="Tahoma"/>
                <a:cs typeface="Tahoma"/>
              </a:rPr>
              <a:t>to</a:t>
            </a:r>
            <a:r>
              <a:rPr sz="2400" spc="530" dirty="0">
                <a:solidFill>
                  <a:srgbClr val="FFFFFF"/>
                </a:solidFill>
                <a:latin typeface="Tahoma"/>
                <a:cs typeface="Tahoma"/>
              </a:rPr>
              <a:t> </a:t>
            </a:r>
            <a:r>
              <a:rPr sz="2400" spc="-5" dirty="0">
                <a:solidFill>
                  <a:srgbClr val="FFFFFF"/>
                </a:solidFill>
                <a:latin typeface="Tahoma"/>
                <a:cs typeface="Tahoma"/>
              </a:rPr>
              <a:t>get</a:t>
            </a:r>
            <a:endParaRPr sz="2400">
              <a:latin typeface="Tahoma"/>
              <a:cs typeface="Tahoma"/>
            </a:endParaRPr>
          </a:p>
          <a:p>
            <a:pPr marL="355600">
              <a:lnSpc>
                <a:spcPct val="100000"/>
              </a:lnSpc>
              <a:spcBef>
                <a:spcPts val="5"/>
              </a:spcBef>
            </a:pPr>
            <a:r>
              <a:rPr sz="2400" spc="-5" dirty="0">
                <a:solidFill>
                  <a:srgbClr val="FFFFFF"/>
                </a:solidFill>
                <a:latin typeface="Tahoma"/>
                <a:cs typeface="Tahoma"/>
              </a:rPr>
              <a:t>something</a:t>
            </a:r>
            <a:r>
              <a:rPr sz="2400" spc="-15" dirty="0">
                <a:solidFill>
                  <a:srgbClr val="FFFFFF"/>
                </a:solidFill>
                <a:latin typeface="Tahoma"/>
                <a:cs typeface="Tahoma"/>
              </a:rPr>
              <a:t> </a:t>
            </a:r>
            <a:r>
              <a:rPr sz="2400" spc="-5" dirty="0">
                <a:solidFill>
                  <a:srgbClr val="FFFFFF"/>
                </a:solidFill>
                <a:latin typeface="Tahoma"/>
                <a:cs typeface="Tahoma"/>
              </a:rPr>
              <a:t>else.</a:t>
            </a:r>
            <a:endParaRPr sz="2400">
              <a:latin typeface="Tahoma"/>
              <a:cs typeface="Tahoma"/>
            </a:endParaRPr>
          </a:p>
        </p:txBody>
      </p:sp>
      <p:sp>
        <p:nvSpPr>
          <p:cNvPr id="5" name="object 5"/>
          <p:cNvSpPr txBox="1"/>
          <p:nvPr/>
        </p:nvSpPr>
        <p:spPr>
          <a:xfrm>
            <a:off x="357022" y="3684523"/>
            <a:ext cx="2669540" cy="452120"/>
          </a:xfrm>
          <a:prstGeom prst="rect">
            <a:avLst/>
          </a:prstGeom>
        </p:spPr>
        <p:txBody>
          <a:bodyPr vert="horz" wrap="square" lIns="0" tIns="12065" rIns="0" bIns="0" rtlCol="0">
            <a:spAutoFit/>
          </a:bodyPr>
          <a:lstStyle/>
          <a:p>
            <a:pPr marL="12700">
              <a:lnSpc>
                <a:spcPct val="100000"/>
              </a:lnSpc>
              <a:spcBef>
                <a:spcPts val="95"/>
              </a:spcBef>
              <a:tabLst>
                <a:tab pos="1703070" algn="l"/>
              </a:tabLst>
            </a:pPr>
            <a:r>
              <a:rPr sz="2800" spc="-5" dirty="0">
                <a:solidFill>
                  <a:srgbClr val="FFE795"/>
                </a:solidFill>
                <a:latin typeface="Tahoma"/>
                <a:cs typeface="Tahoma"/>
              </a:rPr>
              <a:t>Economic	</a:t>
            </a:r>
            <a:r>
              <a:rPr sz="2800" spc="-10" dirty="0">
                <a:solidFill>
                  <a:srgbClr val="FFE795"/>
                </a:solidFill>
                <a:latin typeface="Tahoma"/>
                <a:cs typeface="Tahoma"/>
              </a:rPr>
              <a:t>Profit:</a:t>
            </a:r>
            <a:endParaRPr sz="2800">
              <a:latin typeface="Tahoma"/>
              <a:cs typeface="Tahoma"/>
            </a:endParaRPr>
          </a:p>
        </p:txBody>
      </p:sp>
      <p:sp>
        <p:nvSpPr>
          <p:cNvPr id="6" name="object 6"/>
          <p:cNvSpPr txBox="1"/>
          <p:nvPr/>
        </p:nvSpPr>
        <p:spPr>
          <a:xfrm>
            <a:off x="3398011" y="3734816"/>
            <a:ext cx="5457825" cy="391160"/>
          </a:xfrm>
          <a:prstGeom prst="rect">
            <a:avLst/>
          </a:prstGeom>
        </p:spPr>
        <p:txBody>
          <a:bodyPr vert="horz" wrap="square" lIns="0" tIns="12700" rIns="0" bIns="0" rtlCol="0">
            <a:spAutoFit/>
          </a:bodyPr>
          <a:lstStyle/>
          <a:p>
            <a:pPr marL="12700">
              <a:lnSpc>
                <a:spcPct val="100000"/>
              </a:lnSpc>
              <a:spcBef>
                <a:spcPts val="100"/>
              </a:spcBef>
              <a:tabLst>
                <a:tab pos="893444" algn="l"/>
                <a:tab pos="2126615" algn="l"/>
                <a:tab pos="2926715" algn="l"/>
                <a:tab pos="3533140" algn="l"/>
                <a:tab pos="4946015" algn="l"/>
              </a:tabLst>
            </a:pPr>
            <a:r>
              <a:rPr sz="2400" dirty="0">
                <a:solidFill>
                  <a:srgbClr val="FFFFFF"/>
                </a:solidFill>
                <a:latin typeface="Tahoma"/>
                <a:cs typeface="Tahoma"/>
              </a:rPr>
              <a:t>What	</a:t>
            </a:r>
            <a:r>
              <a:rPr sz="2400" spc="-15" dirty="0">
                <a:solidFill>
                  <a:srgbClr val="FFFFFF"/>
                </a:solidFill>
                <a:latin typeface="Tahoma"/>
                <a:cs typeface="Tahoma"/>
              </a:rPr>
              <a:t>r</a:t>
            </a:r>
            <a:r>
              <a:rPr sz="2400" spc="-5" dirty="0">
                <a:solidFill>
                  <a:srgbClr val="FFFFFF"/>
                </a:solidFill>
                <a:latin typeface="Tahoma"/>
                <a:cs typeface="Tahoma"/>
              </a:rPr>
              <a:t>e</a:t>
            </a:r>
            <a:r>
              <a:rPr sz="2400" spc="-20" dirty="0">
                <a:solidFill>
                  <a:srgbClr val="FFFFFF"/>
                </a:solidFill>
                <a:latin typeface="Tahoma"/>
                <a:cs typeface="Tahoma"/>
              </a:rPr>
              <a:t>m</a:t>
            </a:r>
            <a:r>
              <a:rPr sz="2400" dirty="0">
                <a:solidFill>
                  <a:srgbClr val="FFFFFF"/>
                </a:solidFill>
                <a:latin typeface="Tahoma"/>
                <a:cs typeface="Tahoma"/>
              </a:rPr>
              <a:t>ai</a:t>
            </a:r>
            <a:r>
              <a:rPr sz="2400" spc="5" dirty="0">
                <a:solidFill>
                  <a:srgbClr val="FFFFFF"/>
                </a:solidFill>
                <a:latin typeface="Tahoma"/>
                <a:cs typeface="Tahoma"/>
              </a:rPr>
              <a:t>n</a:t>
            </a:r>
            <a:r>
              <a:rPr sz="2400" dirty="0">
                <a:solidFill>
                  <a:srgbClr val="FFFFFF"/>
                </a:solidFill>
                <a:latin typeface="Tahoma"/>
                <a:cs typeface="Tahoma"/>
              </a:rPr>
              <a:t>s	af</a:t>
            </a:r>
            <a:r>
              <a:rPr sz="2400" spc="5" dirty="0">
                <a:solidFill>
                  <a:srgbClr val="FFFFFF"/>
                </a:solidFill>
                <a:latin typeface="Tahoma"/>
                <a:cs typeface="Tahoma"/>
              </a:rPr>
              <a:t>t</a:t>
            </a:r>
            <a:r>
              <a:rPr sz="2400" spc="-5" dirty="0">
                <a:solidFill>
                  <a:srgbClr val="FFFFFF"/>
                </a:solidFill>
                <a:latin typeface="Tahoma"/>
                <a:cs typeface="Tahoma"/>
              </a:rPr>
              <a:t>e</a:t>
            </a:r>
            <a:r>
              <a:rPr sz="2400" dirty="0">
                <a:solidFill>
                  <a:srgbClr val="FFFFFF"/>
                </a:solidFill>
                <a:latin typeface="Tahoma"/>
                <a:cs typeface="Tahoma"/>
              </a:rPr>
              <a:t>r	</a:t>
            </a:r>
            <a:r>
              <a:rPr sz="2400" spc="-5" dirty="0">
                <a:solidFill>
                  <a:srgbClr val="FFFFFF"/>
                </a:solidFill>
                <a:latin typeface="Tahoma"/>
                <a:cs typeface="Tahoma"/>
              </a:rPr>
              <a:t>th</a:t>
            </a:r>
            <a:r>
              <a:rPr sz="2400" dirty="0">
                <a:solidFill>
                  <a:srgbClr val="FFFFFF"/>
                </a:solidFill>
                <a:latin typeface="Tahoma"/>
                <a:cs typeface="Tahoma"/>
              </a:rPr>
              <a:t>e	</a:t>
            </a:r>
            <a:r>
              <a:rPr sz="2400" spc="-5" dirty="0">
                <a:solidFill>
                  <a:srgbClr val="FFFFFF"/>
                </a:solidFill>
                <a:latin typeface="Tahoma"/>
                <a:cs typeface="Tahoma"/>
              </a:rPr>
              <a:t>e</a:t>
            </a:r>
            <a:r>
              <a:rPr sz="2400" spc="-15" dirty="0">
                <a:solidFill>
                  <a:srgbClr val="FFFFFF"/>
                </a:solidFill>
                <a:latin typeface="Tahoma"/>
                <a:cs typeface="Tahoma"/>
              </a:rPr>
              <a:t>x</a:t>
            </a:r>
            <a:r>
              <a:rPr sz="2400" spc="5" dirty="0">
                <a:solidFill>
                  <a:srgbClr val="FFFFFF"/>
                </a:solidFill>
                <a:latin typeface="Tahoma"/>
                <a:cs typeface="Tahoma"/>
              </a:rPr>
              <a:t>p</a:t>
            </a:r>
            <a:r>
              <a:rPr sz="2400" spc="-5" dirty="0">
                <a:solidFill>
                  <a:srgbClr val="FFFFFF"/>
                </a:solidFill>
                <a:latin typeface="Tahoma"/>
                <a:cs typeface="Tahoma"/>
              </a:rPr>
              <a:t>e</a:t>
            </a:r>
            <a:r>
              <a:rPr sz="2400" dirty="0">
                <a:solidFill>
                  <a:srgbClr val="FFFFFF"/>
                </a:solidFill>
                <a:latin typeface="Tahoma"/>
                <a:cs typeface="Tahoma"/>
              </a:rPr>
              <a:t>n</a:t>
            </a:r>
            <a:r>
              <a:rPr sz="2400" spc="-15" dirty="0">
                <a:solidFill>
                  <a:srgbClr val="FFFFFF"/>
                </a:solidFill>
                <a:latin typeface="Tahoma"/>
                <a:cs typeface="Tahoma"/>
              </a:rPr>
              <a:t>s</a:t>
            </a:r>
            <a:r>
              <a:rPr sz="2400" spc="-5" dirty="0">
                <a:solidFill>
                  <a:srgbClr val="FFFFFF"/>
                </a:solidFill>
                <a:latin typeface="Tahoma"/>
                <a:cs typeface="Tahoma"/>
              </a:rPr>
              <a:t>e</a:t>
            </a:r>
            <a:r>
              <a:rPr sz="2400" dirty="0">
                <a:solidFill>
                  <a:srgbClr val="FFFFFF"/>
                </a:solidFill>
                <a:latin typeface="Tahoma"/>
                <a:cs typeface="Tahoma"/>
              </a:rPr>
              <a:t>s	and</a:t>
            </a:r>
            <a:endParaRPr sz="2400">
              <a:latin typeface="Tahoma"/>
              <a:cs typeface="Tahoma"/>
            </a:endParaRPr>
          </a:p>
        </p:txBody>
      </p:sp>
      <p:sp>
        <p:nvSpPr>
          <p:cNvPr id="7" name="object 7"/>
          <p:cNvSpPr txBox="1"/>
          <p:nvPr/>
        </p:nvSpPr>
        <p:spPr>
          <a:xfrm>
            <a:off x="357022" y="4111244"/>
            <a:ext cx="8500110" cy="1438910"/>
          </a:xfrm>
          <a:prstGeom prst="rect">
            <a:avLst/>
          </a:prstGeom>
        </p:spPr>
        <p:txBody>
          <a:bodyPr vert="horz" wrap="square" lIns="0" tIns="12700" rIns="0" bIns="0" rtlCol="0">
            <a:spAutoFit/>
          </a:bodyPr>
          <a:lstStyle/>
          <a:p>
            <a:pPr marL="355600">
              <a:lnSpc>
                <a:spcPct val="100000"/>
              </a:lnSpc>
              <a:spcBef>
                <a:spcPts val="100"/>
              </a:spcBef>
            </a:pPr>
            <a:r>
              <a:rPr sz="2400" spc="-5" dirty="0">
                <a:solidFill>
                  <a:srgbClr val="FFFFFF"/>
                </a:solidFill>
                <a:latin typeface="Tahoma"/>
                <a:cs typeface="Tahoma"/>
              </a:rPr>
              <a:t>opportunity costs are subtracted </a:t>
            </a:r>
            <a:r>
              <a:rPr sz="2400" spc="-10" dirty="0">
                <a:solidFill>
                  <a:srgbClr val="FFFFFF"/>
                </a:solidFill>
                <a:latin typeface="Tahoma"/>
                <a:cs typeface="Tahoma"/>
              </a:rPr>
              <a:t>from</a:t>
            </a:r>
            <a:r>
              <a:rPr sz="2400" spc="-30" dirty="0">
                <a:solidFill>
                  <a:srgbClr val="FFFFFF"/>
                </a:solidFill>
                <a:latin typeface="Tahoma"/>
                <a:cs typeface="Tahoma"/>
              </a:rPr>
              <a:t> </a:t>
            </a:r>
            <a:r>
              <a:rPr sz="2400" dirty="0">
                <a:solidFill>
                  <a:srgbClr val="FFFFFF"/>
                </a:solidFill>
                <a:latin typeface="Tahoma"/>
                <a:cs typeface="Tahoma"/>
              </a:rPr>
              <a:t>income.</a:t>
            </a:r>
            <a:endParaRPr sz="2400">
              <a:latin typeface="Tahoma"/>
              <a:cs typeface="Tahoma"/>
            </a:endParaRPr>
          </a:p>
          <a:p>
            <a:pPr marL="355600" marR="5080" indent="-342900">
              <a:lnSpc>
                <a:spcPct val="100000"/>
              </a:lnSpc>
              <a:spcBef>
                <a:spcPts val="2000"/>
              </a:spcBef>
              <a:tabLst>
                <a:tab pos="1247140" algn="l"/>
                <a:tab pos="2338070" algn="l"/>
                <a:tab pos="2846070" algn="l"/>
                <a:tab pos="3710304" algn="l"/>
                <a:tab pos="4156710" algn="l"/>
                <a:tab pos="5316855" algn="l"/>
                <a:tab pos="5998210" algn="l"/>
                <a:tab pos="7028815" algn="l"/>
                <a:tab pos="7371715" algn="l"/>
              </a:tabLst>
            </a:pPr>
            <a:r>
              <a:rPr sz="2800" spc="-10" dirty="0">
                <a:solidFill>
                  <a:srgbClr val="56D2FF"/>
                </a:solidFill>
                <a:latin typeface="Tahoma"/>
                <a:cs typeface="Tahoma"/>
              </a:rPr>
              <a:t>Se</a:t>
            </a:r>
            <a:r>
              <a:rPr sz="2800" spc="5" dirty="0">
                <a:solidFill>
                  <a:srgbClr val="56D2FF"/>
                </a:solidFill>
                <a:latin typeface="Tahoma"/>
                <a:cs typeface="Tahoma"/>
              </a:rPr>
              <a:t>l</a:t>
            </a:r>
            <a:r>
              <a:rPr sz="2800" spc="-5" dirty="0">
                <a:solidFill>
                  <a:srgbClr val="56D2FF"/>
                </a:solidFill>
                <a:latin typeface="Tahoma"/>
                <a:cs typeface="Tahoma"/>
              </a:rPr>
              <a:t>l</a:t>
            </a:r>
            <a:r>
              <a:rPr sz="2800" spc="-15" dirty="0">
                <a:solidFill>
                  <a:srgbClr val="56D2FF"/>
                </a:solidFill>
                <a:latin typeface="Tahoma"/>
                <a:cs typeface="Tahoma"/>
              </a:rPr>
              <a:t>i</a:t>
            </a:r>
            <a:r>
              <a:rPr sz="2800" spc="-5" dirty="0">
                <a:solidFill>
                  <a:srgbClr val="56D2FF"/>
                </a:solidFill>
                <a:latin typeface="Tahoma"/>
                <a:cs typeface="Tahoma"/>
              </a:rPr>
              <a:t>ng</a:t>
            </a:r>
            <a:r>
              <a:rPr sz="2800" dirty="0">
                <a:solidFill>
                  <a:srgbClr val="56D2FF"/>
                </a:solidFill>
                <a:latin typeface="Tahoma"/>
                <a:cs typeface="Tahoma"/>
              </a:rPr>
              <a:t>	</a:t>
            </a:r>
            <a:r>
              <a:rPr sz="2800" spc="-10" dirty="0">
                <a:solidFill>
                  <a:srgbClr val="56D2FF"/>
                </a:solidFill>
                <a:latin typeface="Tahoma"/>
                <a:cs typeface="Tahoma"/>
              </a:rPr>
              <a:t>P</a:t>
            </a:r>
            <a:r>
              <a:rPr sz="2800" spc="-5" dirty="0">
                <a:solidFill>
                  <a:srgbClr val="56D2FF"/>
                </a:solidFill>
                <a:latin typeface="Tahoma"/>
                <a:cs typeface="Tahoma"/>
              </a:rPr>
              <a:t>ric</a:t>
            </a:r>
            <a:r>
              <a:rPr sz="2800" dirty="0">
                <a:solidFill>
                  <a:srgbClr val="56D2FF"/>
                </a:solidFill>
                <a:latin typeface="Tahoma"/>
                <a:cs typeface="Tahoma"/>
              </a:rPr>
              <a:t>e</a:t>
            </a:r>
            <a:r>
              <a:rPr sz="2800" spc="-5" dirty="0">
                <a:solidFill>
                  <a:srgbClr val="56D2FF"/>
                </a:solidFill>
                <a:latin typeface="Tahoma"/>
                <a:cs typeface="Tahoma"/>
              </a:rPr>
              <a:t>:</a:t>
            </a:r>
            <a:r>
              <a:rPr sz="2800" dirty="0">
                <a:solidFill>
                  <a:srgbClr val="56D2FF"/>
                </a:solidFill>
                <a:latin typeface="Tahoma"/>
                <a:cs typeface="Tahoma"/>
              </a:rPr>
              <a:t>	</a:t>
            </a:r>
            <a:r>
              <a:rPr sz="2400" dirty="0">
                <a:solidFill>
                  <a:srgbClr val="FFFFFF"/>
                </a:solidFill>
                <a:latin typeface="Tahoma"/>
                <a:cs typeface="Tahoma"/>
              </a:rPr>
              <a:t>A</a:t>
            </a:r>
            <a:r>
              <a:rPr sz="2400" spc="10" dirty="0">
                <a:solidFill>
                  <a:srgbClr val="FFFFFF"/>
                </a:solidFill>
                <a:latin typeface="Tahoma"/>
                <a:cs typeface="Tahoma"/>
              </a:rPr>
              <a:t>l</a:t>
            </a:r>
            <a:r>
              <a:rPr sz="2400" dirty="0">
                <a:solidFill>
                  <a:srgbClr val="FFFFFF"/>
                </a:solidFill>
                <a:latin typeface="Tahoma"/>
                <a:cs typeface="Tahoma"/>
              </a:rPr>
              <a:t>l	</a:t>
            </a:r>
            <a:r>
              <a:rPr sz="2400" spc="-5" dirty="0">
                <a:solidFill>
                  <a:srgbClr val="FFFFFF"/>
                </a:solidFill>
                <a:latin typeface="Tahoma"/>
                <a:cs typeface="Tahoma"/>
              </a:rPr>
              <a:t>cost</a:t>
            </a:r>
            <a:r>
              <a:rPr sz="2400" dirty="0">
                <a:solidFill>
                  <a:srgbClr val="FFFFFF"/>
                </a:solidFill>
                <a:latin typeface="Tahoma"/>
                <a:cs typeface="Tahoma"/>
              </a:rPr>
              <a:t>s	of	</a:t>
            </a:r>
            <a:r>
              <a:rPr sz="2400" spc="-15" dirty="0">
                <a:solidFill>
                  <a:srgbClr val="FFFFFF"/>
                </a:solidFill>
                <a:latin typeface="Tahoma"/>
                <a:cs typeface="Tahoma"/>
              </a:rPr>
              <a:t>m</a:t>
            </a:r>
            <a:r>
              <a:rPr sz="2400" dirty="0">
                <a:solidFill>
                  <a:srgbClr val="FFFFFF"/>
                </a:solidFill>
                <a:latin typeface="Tahoma"/>
                <a:cs typeface="Tahoma"/>
              </a:rPr>
              <a:t>ak</a:t>
            </a:r>
            <a:r>
              <a:rPr sz="2400" spc="5" dirty="0">
                <a:solidFill>
                  <a:srgbClr val="FFFFFF"/>
                </a:solidFill>
                <a:latin typeface="Tahoma"/>
                <a:cs typeface="Tahoma"/>
              </a:rPr>
              <a:t>i</a:t>
            </a:r>
            <a:r>
              <a:rPr sz="2400" dirty="0">
                <a:solidFill>
                  <a:srgbClr val="FFFFFF"/>
                </a:solidFill>
                <a:latin typeface="Tahoma"/>
                <a:cs typeface="Tahoma"/>
              </a:rPr>
              <a:t>ng	a</a:t>
            </a:r>
            <a:r>
              <a:rPr sz="2400" spc="-10" dirty="0">
                <a:solidFill>
                  <a:srgbClr val="FFFFFF"/>
                </a:solidFill>
                <a:latin typeface="Tahoma"/>
                <a:cs typeface="Tahoma"/>
              </a:rPr>
              <a:t>n</a:t>
            </a:r>
            <a:r>
              <a:rPr sz="2400" dirty="0">
                <a:solidFill>
                  <a:srgbClr val="FFFFFF"/>
                </a:solidFill>
                <a:latin typeface="Tahoma"/>
                <a:cs typeface="Tahoma"/>
              </a:rPr>
              <a:t>d	</a:t>
            </a:r>
            <a:r>
              <a:rPr sz="2400" spc="-5" dirty="0">
                <a:solidFill>
                  <a:srgbClr val="FFFFFF"/>
                </a:solidFill>
                <a:latin typeface="Tahoma"/>
                <a:cs typeface="Tahoma"/>
              </a:rPr>
              <a:t>se</a:t>
            </a:r>
            <a:r>
              <a:rPr sz="2400" spc="5" dirty="0">
                <a:solidFill>
                  <a:srgbClr val="FFFFFF"/>
                </a:solidFill>
                <a:latin typeface="Tahoma"/>
                <a:cs typeface="Tahoma"/>
              </a:rPr>
              <a:t>l</a:t>
            </a:r>
            <a:r>
              <a:rPr sz="2400" dirty="0">
                <a:solidFill>
                  <a:srgbClr val="FFFFFF"/>
                </a:solidFill>
                <a:latin typeface="Tahoma"/>
                <a:cs typeface="Tahoma"/>
              </a:rPr>
              <a:t>ling	a	p</a:t>
            </a:r>
            <a:r>
              <a:rPr sz="2400" spc="-10" dirty="0">
                <a:solidFill>
                  <a:srgbClr val="FFFFFF"/>
                </a:solidFill>
                <a:latin typeface="Tahoma"/>
                <a:cs typeface="Tahoma"/>
              </a:rPr>
              <a:t>r</a:t>
            </a:r>
            <a:r>
              <a:rPr sz="2400" dirty="0">
                <a:solidFill>
                  <a:srgbClr val="FFFFFF"/>
                </a:solidFill>
                <a:latin typeface="Tahoma"/>
                <a:cs typeface="Tahoma"/>
              </a:rPr>
              <a:t>oduc</a:t>
            </a:r>
            <a:r>
              <a:rPr sz="2400" spc="-10" dirty="0">
                <a:solidFill>
                  <a:srgbClr val="FFFFFF"/>
                </a:solidFill>
                <a:latin typeface="Tahoma"/>
                <a:cs typeface="Tahoma"/>
              </a:rPr>
              <a:t>t</a:t>
            </a:r>
            <a:r>
              <a:rPr sz="2400" dirty="0">
                <a:solidFill>
                  <a:srgbClr val="FFFFFF"/>
                </a:solidFill>
                <a:latin typeface="Tahoma"/>
                <a:cs typeface="Tahoma"/>
              </a:rPr>
              <a:t>,  including</a:t>
            </a:r>
            <a:r>
              <a:rPr sz="2400" spc="-20" dirty="0">
                <a:solidFill>
                  <a:srgbClr val="FFFFFF"/>
                </a:solidFill>
                <a:latin typeface="Tahoma"/>
                <a:cs typeface="Tahoma"/>
              </a:rPr>
              <a:t> </a:t>
            </a:r>
            <a:r>
              <a:rPr sz="2400" spc="-10" dirty="0">
                <a:solidFill>
                  <a:srgbClr val="FFFFFF"/>
                </a:solidFill>
                <a:latin typeface="Tahoma"/>
                <a:cs typeface="Tahoma"/>
              </a:rPr>
              <a:t>taxes.</a:t>
            </a:r>
            <a:endParaRPr sz="2400">
              <a:latin typeface="Tahoma"/>
              <a:cs typeface="Tahoma"/>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533144" y="211836"/>
            <a:ext cx="6100572" cy="1362456"/>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1914905" y="407034"/>
            <a:ext cx="5312410" cy="756920"/>
          </a:xfrm>
          <a:prstGeom prst="rect">
            <a:avLst/>
          </a:prstGeom>
        </p:spPr>
        <p:txBody>
          <a:bodyPr vert="horz" wrap="square" lIns="0" tIns="12700" rIns="0" bIns="0" rtlCol="0">
            <a:spAutoFit/>
          </a:bodyPr>
          <a:lstStyle/>
          <a:p>
            <a:pPr marL="12700">
              <a:lnSpc>
                <a:spcPct val="100000"/>
              </a:lnSpc>
              <a:spcBef>
                <a:spcPts val="100"/>
              </a:spcBef>
            </a:pPr>
            <a:r>
              <a:rPr sz="4800" dirty="0"/>
              <a:t>Business</a:t>
            </a:r>
            <a:r>
              <a:rPr sz="4800" spc="-95" dirty="0"/>
              <a:t> </a:t>
            </a:r>
            <a:r>
              <a:rPr sz="4800" spc="-5" dirty="0"/>
              <a:t>Objectives</a:t>
            </a:r>
            <a:endParaRPr sz="4800"/>
          </a:p>
        </p:txBody>
      </p:sp>
      <p:sp>
        <p:nvSpPr>
          <p:cNvPr id="5" name="object 5"/>
          <p:cNvSpPr txBox="1">
            <a:spLocks noGrp="1"/>
          </p:cNvSpPr>
          <p:nvPr>
            <p:ph type="sldNum" sz="quarter" idx="7"/>
          </p:nvPr>
        </p:nvSpPr>
        <p:spPr>
          <a:prstGeom prst="rect">
            <a:avLst/>
          </a:prstGeom>
        </p:spPr>
        <p:txBody>
          <a:bodyPr vert="horz" wrap="square" lIns="0" tIns="635" rIns="0" bIns="0" rtlCol="0">
            <a:spAutoFit/>
          </a:bodyPr>
          <a:lstStyle/>
          <a:p>
            <a:pPr marL="38100">
              <a:lnSpc>
                <a:spcPct val="100000"/>
              </a:lnSpc>
              <a:spcBef>
                <a:spcPts val="5"/>
              </a:spcBef>
            </a:pPr>
            <a:fld id="{81D60167-4931-47E6-BA6A-407CBD079E47}" type="slidenum">
              <a:rPr dirty="0"/>
              <a:pPr marL="38100">
                <a:lnSpc>
                  <a:spcPct val="100000"/>
                </a:lnSpc>
                <a:spcBef>
                  <a:spcPts val="5"/>
                </a:spcBef>
              </a:pPr>
              <a:t>21</a:t>
            </a:fld>
            <a:endParaRPr dirty="0"/>
          </a:p>
        </p:txBody>
      </p:sp>
      <p:sp>
        <p:nvSpPr>
          <p:cNvPr id="4" name="object 4"/>
          <p:cNvSpPr txBox="1"/>
          <p:nvPr/>
        </p:nvSpPr>
        <p:spPr>
          <a:xfrm>
            <a:off x="357022" y="1927097"/>
            <a:ext cx="8315325" cy="3023235"/>
          </a:xfrm>
          <a:prstGeom prst="rect">
            <a:avLst/>
          </a:prstGeom>
        </p:spPr>
        <p:txBody>
          <a:bodyPr vert="horz" wrap="square" lIns="0" tIns="12700" rIns="0" bIns="0" rtlCol="0">
            <a:spAutoFit/>
          </a:bodyPr>
          <a:lstStyle/>
          <a:p>
            <a:pPr marL="12700">
              <a:lnSpc>
                <a:spcPct val="100000"/>
              </a:lnSpc>
              <a:spcBef>
                <a:spcPts val="100"/>
              </a:spcBef>
            </a:pPr>
            <a:r>
              <a:rPr sz="3000" b="1" spc="-10" dirty="0">
                <a:solidFill>
                  <a:srgbClr val="FFD5CA"/>
                </a:solidFill>
                <a:latin typeface="Tahoma"/>
                <a:cs typeface="Tahoma"/>
              </a:rPr>
              <a:t>Economic</a:t>
            </a:r>
            <a:r>
              <a:rPr sz="3000" b="1" spc="10" dirty="0">
                <a:solidFill>
                  <a:srgbClr val="FFD5CA"/>
                </a:solidFill>
                <a:latin typeface="Tahoma"/>
                <a:cs typeface="Tahoma"/>
              </a:rPr>
              <a:t> </a:t>
            </a:r>
            <a:r>
              <a:rPr sz="3000" b="1" spc="-10" dirty="0">
                <a:solidFill>
                  <a:srgbClr val="FFD5CA"/>
                </a:solidFill>
                <a:latin typeface="Tahoma"/>
                <a:cs typeface="Tahoma"/>
              </a:rPr>
              <a:t>Profit</a:t>
            </a:r>
            <a:endParaRPr sz="3000">
              <a:latin typeface="Tahoma"/>
              <a:cs typeface="Tahoma"/>
            </a:endParaRPr>
          </a:p>
          <a:p>
            <a:pPr marL="12700">
              <a:lnSpc>
                <a:spcPct val="100000"/>
              </a:lnSpc>
              <a:spcBef>
                <a:spcPts val="2000"/>
              </a:spcBef>
            </a:pPr>
            <a:r>
              <a:rPr sz="2800" spc="-5" dirty="0">
                <a:solidFill>
                  <a:srgbClr val="EBF0BE"/>
                </a:solidFill>
                <a:latin typeface="Tahoma"/>
                <a:cs typeface="Tahoma"/>
              </a:rPr>
              <a:t>Opportunity</a:t>
            </a:r>
            <a:r>
              <a:rPr sz="2800" spc="10" dirty="0">
                <a:solidFill>
                  <a:srgbClr val="EBF0BE"/>
                </a:solidFill>
                <a:latin typeface="Tahoma"/>
                <a:cs typeface="Tahoma"/>
              </a:rPr>
              <a:t> </a:t>
            </a:r>
            <a:r>
              <a:rPr sz="2800" spc="-5" dirty="0">
                <a:solidFill>
                  <a:srgbClr val="EBF0BE"/>
                </a:solidFill>
                <a:latin typeface="Tahoma"/>
                <a:cs typeface="Tahoma"/>
              </a:rPr>
              <a:t>Cost</a:t>
            </a:r>
            <a:endParaRPr sz="2800">
              <a:latin typeface="Tahoma"/>
              <a:cs typeface="Tahoma"/>
            </a:endParaRPr>
          </a:p>
          <a:p>
            <a:pPr>
              <a:lnSpc>
                <a:spcPct val="100000"/>
              </a:lnSpc>
              <a:spcBef>
                <a:spcPts val="40"/>
              </a:spcBef>
            </a:pPr>
            <a:endParaRPr sz="2550">
              <a:latin typeface="Tahoma"/>
              <a:cs typeface="Tahoma"/>
            </a:endParaRPr>
          </a:p>
          <a:p>
            <a:pPr marL="313690" marR="5080" algn="just">
              <a:lnSpc>
                <a:spcPct val="100000"/>
              </a:lnSpc>
            </a:pPr>
            <a:r>
              <a:rPr sz="2400" spc="-114" dirty="0">
                <a:solidFill>
                  <a:srgbClr val="FFFFFF"/>
                </a:solidFill>
                <a:latin typeface="Tahoma"/>
                <a:cs typeface="Tahoma"/>
              </a:rPr>
              <a:t>Mr. </a:t>
            </a:r>
            <a:r>
              <a:rPr sz="2400" spc="-10" dirty="0">
                <a:solidFill>
                  <a:srgbClr val="FFFFFF"/>
                </a:solidFill>
                <a:latin typeface="Tahoma"/>
                <a:cs typeface="Tahoma"/>
              </a:rPr>
              <a:t>Rahman </a:t>
            </a:r>
            <a:r>
              <a:rPr sz="2400" dirty="0">
                <a:solidFill>
                  <a:srgbClr val="FFFFFF"/>
                </a:solidFill>
                <a:latin typeface="Tahoma"/>
                <a:cs typeface="Tahoma"/>
              </a:rPr>
              <a:t>is </a:t>
            </a:r>
            <a:r>
              <a:rPr sz="2400" spc="-5" dirty="0">
                <a:solidFill>
                  <a:srgbClr val="FFFFFF"/>
                </a:solidFill>
                <a:latin typeface="Tahoma"/>
                <a:cs typeface="Tahoma"/>
              </a:rPr>
              <a:t>working </a:t>
            </a:r>
            <a:r>
              <a:rPr sz="2400" dirty="0">
                <a:solidFill>
                  <a:srgbClr val="FFFFFF"/>
                </a:solidFill>
                <a:latin typeface="Tahoma"/>
                <a:cs typeface="Tahoma"/>
              </a:rPr>
              <a:t>in </a:t>
            </a:r>
            <a:r>
              <a:rPr sz="2400" spc="-10" dirty="0">
                <a:solidFill>
                  <a:srgbClr val="FFFFFF"/>
                </a:solidFill>
                <a:latin typeface="Tahoma"/>
                <a:cs typeface="Tahoma"/>
              </a:rPr>
              <a:t>Company </a:t>
            </a:r>
            <a:r>
              <a:rPr sz="2400" spc="-5" dirty="0">
                <a:solidFill>
                  <a:srgbClr val="FFFFFF"/>
                </a:solidFill>
                <a:latin typeface="Tahoma"/>
                <a:cs typeface="Tahoma"/>
              </a:rPr>
              <a:t>X. Earning </a:t>
            </a:r>
            <a:r>
              <a:rPr sz="2400" dirty="0">
                <a:solidFill>
                  <a:srgbClr val="FFFFFF"/>
                </a:solidFill>
                <a:latin typeface="Tahoma"/>
                <a:cs typeface="Tahoma"/>
              </a:rPr>
              <a:t>Tk </a:t>
            </a:r>
            <a:r>
              <a:rPr sz="2400" spc="-5" dirty="0">
                <a:solidFill>
                  <a:srgbClr val="FFFFFF"/>
                </a:solidFill>
                <a:latin typeface="Tahoma"/>
                <a:cs typeface="Tahoma"/>
              </a:rPr>
              <a:t>40,000/-  </a:t>
            </a:r>
            <a:r>
              <a:rPr sz="2400" dirty="0">
                <a:solidFill>
                  <a:srgbClr val="FFFFFF"/>
                </a:solidFill>
                <a:latin typeface="Tahoma"/>
                <a:cs typeface="Tahoma"/>
              </a:rPr>
              <a:t>per </a:t>
            </a:r>
            <a:r>
              <a:rPr sz="2400" spc="-5" dirty="0">
                <a:solidFill>
                  <a:srgbClr val="FFFFFF"/>
                </a:solidFill>
                <a:latin typeface="Tahoma"/>
                <a:cs typeface="Tahoma"/>
              </a:rPr>
              <a:t>month. His office </a:t>
            </a:r>
            <a:r>
              <a:rPr sz="2400" dirty="0">
                <a:solidFill>
                  <a:srgbClr val="FFFFFF"/>
                </a:solidFill>
                <a:latin typeface="Tahoma"/>
                <a:cs typeface="Tahoma"/>
              </a:rPr>
              <a:t>is near </a:t>
            </a:r>
            <a:r>
              <a:rPr sz="2400" spc="-10" dirty="0">
                <a:solidFill>
                  <a:srgbClr val="FFFFFF"/>
                </a:solidFill>
                <a:latin typeface="Tahoma"/>
                <a:cs typeface="Tahoma"/>
              </a:rPr>
              <a:t>to </a:t>
            </a:r>
            <a:r>
              <a:rPr sz="2400" dirty="0">
                <a:solidFill>
                  <a:srgbClr val="FFFFFF"/>
                </a:solidFill>
                <a:latin typeface="Tahoma"/>
                <a:cs typeface="Tahoma"/>
              </a:rPr>
              <a:t>his </a:t>
            </a:r>
            <a:r>
              <a:rPr sz="2400" spc="-5" dirty="0">
                <a:solidFill>
                  <a:srgbClr val="FFFFFF"/>
                </a:solidFill>
                <a:latin typeface="Tahoma"/>
                <a:cs typeface="Tahoma"/>
              </a:rPr>
              <a:t>house. But </a:t>
            </a:r>
            <a:r>
              <a:rPr sz="2400" dirty="0">
                <a:solidFill>
                  <a:srgbClr val="FFFFFF"/>
                </a:solidFill>
                <a:latin typeface="Tahoma"/>
                <a:cs typeface="Tahoma"/>
              </a:rPr>
              <a:t>he </a:t>
            </a:r>
            <a:r>
              <a:rPr sz="2400" spc="-5" dirty="0">
                <a:solidFill>
                  <a:srgbClr val="FFFFFF"/>
                </a:solidFill>
                <a:latin typeface="Tahoma"/>
                <a:cs typeface="Tahoma"/>
              </a:rPr>
              <a:t>could  earn </a:t>
            </a:r>
            <a:r>
              <a:rPr sz="2400" dirty="0">
                <a:solidFill>
                  <a:srgbClr val="FFFFFF"/>
                </a:solidFill>
                <a:latin typeface="Tahoma"/>
                <a:cs typeface="Tahoma"/>
              </a:rPr>
              <a:t>Tk </a:t>
            </a:r>
            <a:r>
              <a:rPr sz="2400" spc="-5" dirty="0">
                <a:solidFill>
                  <a:srgbClr val="FFFFFF"/>
                </a:solidFill>
                <a:latin typeface="Tahoma"/>
                <a:cs typeface="Tahoma"/>
              </a:rPr>
              <a:t>60,000/- </a:t>
            </a:r>
            <a:r>
              <a:rPr sz="2400" dirty="0">
                <a:solidFill>
                  <a:srgbClr val="FFFFFF"/>
                </a:solidFill>
                <a:latin typeface="Tahoma"/>
                <a:cs typeface="Tahoma"/>
              </a:rPr>
              <a:t>per month </a:t>
            </a:r>
            <a:r>
              <a:rPr sz="2400" spc="-5" dirty="0">
                <a:solidFill>
                  <a:srgbClr val="FFFFFF"/>
                </a:solidFill>
                <a:latin typeface="Tahoma"/>
                <a:cs typeface="Tahoma"/>
              </a:rPr>
              <a:t>working </a:t>
            </a:r>
            <a:r>
              <a:rPr sz="2400" dirty="0">
                <a:solidFill>
                  <a:srgbClr val="FFFFFF"/>
                </a:solidFill>
                <a:latin typeface="Tahoma"/>
                <a:cs typeface="Tahoma"/>
              </a:rPr>
              <a:t>in </a:t>
            </a:r>
            <a:r>
              <a:rPr sz="2400" spc="-5" dirty="0">
                <a:solidFill>
                  <a:srgbClr val="FFFFFF"/>
                </a:solidFill>
                <a:latin typeface="Tahoma"/>
                <a:cs typeface="Tahoma"/>
              </a:rPr>
              <a:t>Company </a:t>
            </a:r>
            <a:r>
              <a:rPr sz="2400" dirty="0">
                <a:solidFill>
                  <a:srgbClr val="FFFFFF"/>
                </a:solidFill>
                <a:latin typeface="Tahoma"/>
                <a:cs typeface="Tahoma"/>
              </a:rPr>
              <a:t>Y </a:t>
            </a:r>
            <a:r>
              <a:rPr sz="2400" spc="-5" dirty="0">
                <a:solidFill>
                  <a:srgbClr val="FFFFFF"/>
                </a:solidFill>
                <a:latin typeface="Tahoma"/>
                <a:cs typeface="Tahoma"/>
              </a:rPr>
              <a:t>which  </a:t>
            </a:r>
            <a:r>
              <a:rPr sz="2400" dirty="0">
                <a:solidFill>
                  <a:srgbClr val="FFFFFF"/>
                </a:solidFill>
                <a:latin typeface="Tahoma"/>
                <a:cs typeface="Tahoma"/>
              </a:rPr>
              <a:t>is </a:t>
            </a:r>
            <a:r>
              <a:rPr sz="2400" spc="-10" dirty="0">
                <a:solidFill>
                  <a:srgbClr val="FFFFFF"/>
                </a:solidFill>
                <a:latin typeface="Tahoma"/>
                <a:cs typeface="Tahoma"/>
              </a:rPr>
              <a:t>far from </a:t>
            </a:r>
            <a:r>
              <a:rPr sz="2400" dirty="0">
                <a:solidFill>
                  <a:srgbClr val="FFFFFF"/>
                </a:solidFill>
                <a:latin typeface="Tahoma"/>
                <a:cs typeface="Tahoma"/>
              </a:rPr>
              <a:t>his house. </a:t>
            </a:r>
            <a:r>
              <a:rPr sz="2400" spc="-5" dirty="0">
                <a:solidFill>
                  <a:srgbClr val="FFFFFF"/>
                </a:solidFill>
                <a:latin typeface="Tahoma"/>
                <a:cs typeface="Tahoma"/>
              </a:rPr>
              <a:t>His opportunity cost </a:t>
            </a:r>
            <a:r>
              <a:rPr sz="2400" dirty="0">
                <a:solidFill>
                  <a:srgbClr val="FFFFFF"/>
                </a:solidFill>
                <a:latin typeface="Tahoma"/>
                <a:cs typeface="Tahoma"/>
              </a:rPr>
              <a:t>is </a:t>
            </a:r>
            <a:r>
              <a:rPr sz="2400" b="1" spc="-5" dirty="0">
                <a:solidFill>
                  <a:srgbClr val="FFD5CA"/>
                </a:solidFill>
                <a:latin typeface="Tahoma"/>
                <a:cs typeface="Tahoma"/>
              </a:rPr>
              <a:t>Tk</a:t>
            </a:r>
            <a:r>
              <a:rPr sz="2400" b="1" spc="-65" dirty="0">
                <a:solidFill>
                  <a:srgbClr val="FFD5CA"/>
                </a:solidFill>
                <a:latin typeface="Tahoma"/>
                <a:cs typeface="Tahoma"/>
              </a:rPr>
              <a:t> </a:t>
            </a:r>
            <a:r>
              <a:rPr sz="2400" b="1" spc="-5" dirty="0">
                <a:solidFill>
                  <a:srgbClr val="FFD5CA"/>
                </a:solidFill>
                <a:latin typeface="Tahoma"/>
                <a:cs typeface="Tahoma"/>
              </a:rPr>
              <a:t>20,000/-.</a:t>
            </a:r>
            <a:endParaRPr sz="2400">
              <a:latin typeface="Tahoma"/>
              <a:cs typeface="Tahoma"/>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569741" y="407034"/>
            <a:ext cx="8219050" cy="1120820"/>
          </a:xfrm>
          <a:prstGeom prst="rect">
            <a:avLst/>
          </a:prstGeom>
        </p:spPr>
        <p:txBody>
          <a:bodyPr vert="horz" wrap="square" lIns="0" tIns="12700" rIns="0" bIns="0" rtlCol="0">
            <a:spAutoFit/>
          </a:bodyPr>
          <a:lstStyle/>
          <a:p>
            <a:pPr marL="12700" algn="ctr">
              <a:spcBef>
                <a:spcPts val="100"/>
              </a:spcBef>
            </a:pPr>
            <a:r>
              <a:rPr lang="en-US" sz="3600" b="1" dirty="0"/>
              <a:t>WHAT TYPE OF BUSINESS IS RIGHT FOR YOU?</a:t>
            </a:r>
            <a:endParaRPr sz="4400" b="1" dirty="0"/>
          </a:p>
        </p:txBody>
      </p:sp>
      <p:sp>
        <p:nvSpPr>
          <p:cNvPr id="7" name="object 7"/>
          <p:cNvSpPr txBox="1">
            <a:spLocks noGrp="1"/>
          </p:cNvSpPr>
          <p:nvPr>
            <p:ph type="sldNum" sz="quarter" idx="7"/>
          </p:nvPr>
        </p:nvSpPr>
        <p:spPr>
          <a:xfrm>
            <a:off x="4457446" y="6436968"/>
            <a:ext cx="228600" cy="185307"/>
          </a:xfrm>
          <a:prstGeom prst="rect">
            <a:avLst/>
          </a:prstGeom>
        </p:spPr>
        <p:txBody>
          <a:bodyPr vert="horz" wrap="square" lIns="0" tIns="635" rIns="0" bIns="0" rtlCol="0">
            <a:spAutoFit/>
          </a:bodyPr>
          <a:lstStyle/>
          <a:p>
            <a:pPr marL="38100">
              <a:spcBef>
                <a:spcPts val="5"/>
              </a:spcBef>
            </a:pPr>
            <a:fld id="{81D60167-4931-47E6-BA6A-407CBD079E47}" type="slidenum">
              <a:rPr dirty="0">
                <a:solidFill>
                  <a:prstClr val="white"/>
                </a:solidFill>
              </a:rPr>
              <a:pPr marL="38100">
                <a:spcBef>
                  <a:spcPts val="5"/>
                </a:spcBef>
              </a:pPr>
              <a:t>22</a:t>
            </a:fld>
            <a:endParaRPr dirty="0">
              <a:solidFill>
                <a:prstClr val="white"/>
              </a:solidFill>
            </a:endParaRPr>
          </a:p>
        </p:txBody>
      </p:sp>
      <p:sp>
        <p:nvSpPr>
          <p:cNvPr id="9" name="TextBox 8">
            <a:extLst>
              <a:ext uri="{FF2B5EF4-FFF2-40B4-BE49-F238E27FC236}">
                <a16:creationId xmlns="" xmlns:a16="http://schemas.microsoft.com/office/drawing/2014/main" id="{AA929CDF-E6C7-487F-8605-0591A04D9245}"/>
              </a:ext>
            </a:extLst>
          </p:cNvPr>
          <p:cNvSpPr txBox="1"/>
          <p:nvPr/>
        </p:nvSpPr>
        <p:spPr>
          <a:xfrm>
            <a:off x="569741" y="2096087"/>
            <a:ext cx="8219050" cy="5078313"/>
          </a:xfrm>
          <a:prstGeom prst="rect">
            <a:avLst/>
          </a:prstGeom>
          <a:noFill/>
        </p:spPr>
        <p:txBody>
          <a:bodyPr wrap="square" rtlCol="0">
            <a:spAutoFit/>
          </a:bodyPr>
          <a:lstStyle/>
          <a:p>
            <a:pPr algn="just"/>
            <a:r>
              <a:rPr lang="en-US" sz="3600" dirty="0">
                <a:solidFill>
                  <a:schemeClr val="bg1"/>
                </a:solidFill>
                <a:latin typeface="Arial Rounded MT Bold" panose="020F0704030504030204" pitchFamily="34" charset="0"/>
              </a:rPr>
              <a:t>Each form of business ownership has Advantages and Disadvantages. </a:t>
            </a:r>
          </a:p>
          <a:p>
            <a:pPr algn="just"/>
            <a:endParaRPr lang="en-US" sz="3600" dirty="0">
              <a:solidFill>
                <a:schemeClr val="bg1"/>
              </a:solidFill>
              <a:latin typeface="Arial Rounded MT Bold" panose="020F0704030504030204" pitchFamily="34" charset="0"/>
            </a:endParaRPr>
          </a:p>
          <a:p>
            <a:pPr algn="just"/>
            <a:r>
              <a:rPr lang="en-US" sz="3600" dirty="0">
                <a:solidFill>
                  <a:schemeClr val="bg1"/>
                </a:solidFill>
                <a:latin typeface="Arial Rounded MT Bold" panose="020F0704030504030204" pitchFamily="34" charset="0"/>
              </a:rPr>
              <a:t>If you are planning to go into any type of business, you need to review these pros and cons and determine which form of ownership meets your needs</a:t>
            </a:r>
          </a:p>
          <a:p>
            <a:pPr algn="just"/>
            <a:endParaRPr lang="en-US" sz="3600" dirty="0">
              <a:solidFill>
                <a:schemeClr val="bg1"/>
              </a:solidFill>
              <a:latin typeface="Arial Rounded MT Bold" panose="020F0704030504030204" pitchFamily="34" charset="0"/>
            </a:endParaRPr>
          </a:p>
        </p:txBody>
      </p:sp>
    </p:spTree>
    <p:extLst>
      <p:ext uri="{BB962C8B-B14F-4D97-AF65-F5344CB8AC3E}">
        <p14:creationId xmlns:p14="http://schemas.microsoft.com/office/powerpoint/2010/main" val="5659320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422031" y="407035"/>
            <a:ext cx="8345658" cy="997709"/>
          </a:xfrm>
          <a:prstGeom prst="rect">
            <a:avLst/>
          </a:prstGeom>
        </p:spPr>
        <p:txBody>
          <a:bodyPr vert="horz" wrap="square" lIns="0" tIns="12700" rIns="0" bIns="0" rtlCol="0">
            <a:spAutoFit/>
          </a:bodyPr>
          <a:lstStyle/>
          <a:p>
            <a:pPr marL="12700" algn="ctr">
              <a:spcBef>
                <a:spcPts val="100"/>
              </a:spcBef>
            </a:pPr>
            <a:r>
              <a:rPr lang="en-US" sz="3200" b="1" dirty="0"/>
              <a:t>FACTORS TO BE CONSIDERED BEFORE STARTING A BUSINESS</a:t>
            </a:r>
            <a:endParaRPr b="1" dirty="0"/>
          </a:p>
        </p:txBody>
      </p:sp>
      <p:sp>
        <p:nvSpPr>
          <p:cNvPr id="7" name="object 7"/>
          <p:cNvSpPr txBox="1">
            <a:spLocks noGrp="1"/>
          </p:cNvSpPr>
          <p:nvPr>
            <p:ph type="sldNum" sz="quarter" idx="7"/>
          </p:nvPr>
        </p:nvSpPr>
        <p:spPr>
          <a:xfrm>
            <a:off x="4457446" y="6436968"/>
            <a:ext cx="228600" cy="185307"/>
          </a:xfrm>
          <a:prstGeom prst="rect">
            <a:avLst/>
          </a:prstGeom>
        </p:spPr>
        <p:txBody>
          <a:bodyPr vert="horz" wrap="square" lIns="0" tIns="635" rIns="0" bIns="0" rtlCol="0">
            <a:spAutoFit/>
          </a:bodyPr>
          <a:lstStyle/>
          <a:p>
            <a:pPr marL="38100">
              <a:spcBef>
                <a:spcPts val="5"/>
              </a:spcBef>
            </a:pPr>
            <a:fld id="{81D60167-4931-47E6-BA6A-407CBD079E47}" type="slidenum">
              <a:rPr dirty="0">
                <a:solidFill>
                  <a:prstClr val="white"/>
                </a:solidFill>
              </a:rPr>
              <a:pPr marL="38100">
                <a:spcBef>
                  <a:spcPts val="5"/>
                </a:spcBef>
              </a:pPr>
              <a:t>23</a:t>
            </a:fld>
            <a:endParaRPr dirty="0">
              <a:solidFill>
                <a:prstClr val="white"/>
              </a:solidFill>
            </a:endParaRPr>
          </a:p>
        </p:txBody>
      </p:sp>
      <p:sp>
        <p:nvSpPr>
          <p:cNvPr id="2" name="TextBox 1">
            <a:extLst>
              <a:ext uri="{FF2B5EF4-FFF2-40B4-BE49-F238E27FC236}">
                <a16:creationId xmlns="" xmlns:a16="http://schemas.microsoft.com/office/drawing/2014/main" id="{EB2D8739-986D-424B-AEF1-3478F5D47C0D}"/>
              </a:ext>
            </a:extLst>
          </p:cNvPr>
          <p:cNvSpPr txBox="1"/>
          <p:nvPr/>
        </p:nvSpPr>
        <p:spPr>
          <a:xfrm>
            <a:off x="917917" y="1856937"/>
            <a:ext cx="7554351" cy="6494085"/>
          </a:xfrm>
          <a:prstGeom prst="rect">
            <a:avLst/>
          </a:prstGeom>
          <a:noFill/>
        </p:spPr>
        <p:txBody>
          <a:bodyPr wrap="square" rtlCol="0">
            <a:spAutoFit/>
          </a:bodyPr>
          <a:lstStyle/>
          <a:p>
            <a:pPr marL="514350" indent="-514350" algn="just">
              <a:buAutoNum type="arabicPeriod"/>
            </a:pPr>
            <a:r>
              <a:rPr lang="en-US" sz="3200" dirty="0">
                <a:solidFill>
                  <a:schemeClr val="bg1"/>
                </a:solidFill>
                <a:latin typeface="Arial Rounded MT Bold" panose="020F0704030504030204" pitchFamily="34" charset="0"/>
              </a:rPr>
              <a:t>Capital Requirements: The amounts of funds necessary to finance the operation.</a:t>
            </a:r>
          </a:p>
          <a:p>
            <a:pPr marL="514350" indent="-514350" algn="just">
              <a:buAutoNum type="arabicPeriod"/>
            </a:pPr>
            <a:endParaRPr lang="en-US" sz="3200" dirty="0">
              <a:solidFill>
                <a:schemeClr val="bg1"/>
              </a:solidFill>
              <a:latin typeface="Arial Rounded MT Bold" panose="020F0704030504030204" pitchFamily="34" charset="0"/>
            </a:endParaRPr>
          </a:p>
          <a:p>
            <a:pPr marL="514350" indent="-514350" algn="just">
              <a:buAutoNum type="arabicPeriod"/>
            </a:pPr>
            <a:r>
              <a:rPr lang="en-US" sz="3200" dirty="0">
                <a:solidFill>
                  <a:schemeClr val="bg1"/>
                </a:solidFill>
                <a:latin typeface="Arial Rounded MT Bold" panose="020F0704030504030204" pitchFamily="34" charset="0"/>
              </a:rPr>
              <a:t>Time Requirements: The time needed to operate the business and provide guidance to employees.</a:t>
            </a:r>
          </a:p>
          <a:p>
            <a:pPr marL="514350" indent="-514350" algn="just">
              <a:buAutoNum type="arabicPeriod"/>
            </a:pPr>
            <a:endParaRPr lang="en-US" sz="3200" dirty="0">
              <a:solidFill>
                <a:schemeClr val="bg1"/>
              </a:solidFill>
              <a:latin typeface="Arial Rounded MT Bold" panose="020F0704030504030204" pitchFamily="34" charset="0"/>
            </a:endParaRPr>
          </a:p>
          <a:p>
            <a:pPr marL="514350" indent="-514350" algn="just">
              <a:buAutoNum type="arabicPeriod"/>
            </a:pPr>
            <a:r>
              <a:rPr lang="en-US" sz="3200" dirty="0">
                <a:solidFill>
                  <a:schemeClr val="bg1"/>
                </a:solidFill>
                <a:latin typeface="Arial Rounded MT Bold" panose="020F0704030504030204" pitchFamily="34" charset="0"/>
              </a:rPr>
              <a:t>Tax Liability: What taxes a business must pay to various governments on earnings of business</a:t>
            </a:r>
          </a:p>
        </p:txBody>
      </p:sp>
    </p:spTree>
    <p:extLst>
      <p:ext uri="{BB962C8B-B14F-4D97-AF65-F5344CB8AC3E}">
        <p14:creationId xmlns:p14="http://schemas.microsoft.com/office/powerpoint/2010/main" val="40525934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a:spLocks noGrp="1"/>
          </p:cNvSpPr>
          <p:nvPr>
            <p:ph type="sldNum" sz="quarter" idx="7"/>
          </p:nvPr>
        </p:nvSpPr>
        <p:spPr>
          <a:xfrm>
            <a:off x="4457446" y="6436968"/>
            <a:ext cx="228600" cy="185307"/>
          </a:xfrm>
          <a:prstGeom prst="rect">
            <a:avLst/>
          </a:prstGeom>
        </p:spPr>
        <p:txBody>
          <a:bodyPr vert="horz" wrap="square" lIns="0" tIns="635" rIns="0" bIns="0" rtlCol="0">
            <a:spAutoFit/>
          </a:bodyPr>
          <a:lstStyle/>
          <a:p>
            <a:pPr marL="38100">
              <a:spcBef>
                <a:spcPts val="5"/>
              </a:spcBef>
            </a:pPr>
            <a:fld id="{81D60167-4931-47E6-BA6A-407CBD079E47}" type="slidenum">
              <a:rPr dirty="0">
                <a:solidFill>
                  <a:prstClr val="white"/>
                </a:solidFill>
              </a:rPr>
              <a:pPr marL="38100">
                <a:spcBef>
                  <a:spcPts val="5"/>
                </a:spcBef>
              </a:pPr>
              <a:t>24</a:t>
            </a:fld>
            <a:endParaRPr dirty="0">
              <a:solidFill>
                <a:prstClr val="white"/>
              </a:solidFill>
            </a:endParaRPr>
          </a:p>
        </p:txBody>
      </p:sp>
      <p:sp>
        <p:nvSpPr>
          <p:cNvPr id="4" name="TextBox 3">
            <a:extLst>
              <a:ext uri="{FF2B5EF4-FFF2-40B4-BE49-F238E27FC236}">
                <a16:creationId xmlns="" xmlns:a16="http://schemas.microsoft.com/office/drawing/2014/main" id="{C19B0F9A-725C-4481-A218-FEEF8EAA1B55}"/>
              </a:ext>
            </a:extLst>
          </p:cNvPr>
          <p:cNvSpPr txBox="1"/>
          <p:nvPr/>
        </p:nvSpPr>
        <p:spPr>
          <a:xfrm>
            <a:off x="917917" y="1856937"/>
            <a:ext cx="7554351" cy="5632311"/>
          </a:xfrm>
          <a:prstGeom prst="rect">
            <a:avLst/>
          </a:prstGeom>
          <a:noFill/>
        </p:spPr>
        <p:txBody>
          <a:bodyPr wrap="square" rtlCol="0">
            <a:spAutoFit/>
          </a:bodyPr>
          <a:lstStyle/>
          <a:p>
            <a:pPr algn="just"/>
            <a:r>
              <a:rPr lang="en-US" sz="3600" dirty="0">
                <a:solidFill>
                  <a:schemeClr val="bg1"/>
                </a:solidFill>
                <a:latin typeface="Arial Rounded MT Bold" panose="020F0704030504030204" pitchFamily="34" charset="0"/>
              </a:rPr>
              <a:t>4. </a:t>
            </a:r>
            <a:r>
              <a:rPr lang="en-US" sz="3600" dirty="0">
                <a:solidFill>
                  <a:srgbClr val="CFEFA4"/>
                </a:solidFill>
                <a:latin typeface="Arial Rounded MT Bold" panose="020F0704030504030204" pitchFamily="34" charset="0"/>
              </a:rPr>
              <a:t>Management Abilities: </a:t>
            </a:r>
            <a:r>
              <a:rPr lang="en-US" sz="3600" dirty="0">
                <a:solidFill>
                  <a:srgbClr val="FFFFFF"/>
                </a:solidFill>
                <a:latin typeface="Arial Rounded MT Bold" panose="020F0704030504030204" pitchFamily="34" charset="0"/>
              </a:rPr>
              <a:t>The skills needed to plan, organize and control the business.</a:t>
            </a:r>
          </a:p>
          <a:p>
            <a:pPr algn="just"/>
            <a:endParaRPr lang="en-US" sz="3600" dirty="0">
              <a:solidFill>
                <a:srgbClr val="86CE24"/>
              </a:solidFill>
              <a:latin typeface="Arial Rounded MT Bold" panose="020F0704030504030204" pitchFamily="34" charset="0"/>
            </a:endParaRPr>
          </a:p>
          <a:p>
            <a:pPr algn="just"/>
            <a:r>
              <a:rPr lang="en-US" sz="3600" dirty="0">
                <a:solidFill>
                  <a:srgbClr val="86CE24"/>
                </a:solidFill>
                <a:latin typeface="Arial Rounded MT Bold" panose="020F0704030504030204" pitchFamily="34" charset="0"/>
              </a:rPr>
              <a:t>5. </a:t>
            </a:r>
            <a:r>
              <a:rPr lang="en-US" sz="3600" dirty="0">
                <a:solidFill>
                  <a:srgbClr val="FFFF00"/>
                </a:solidFill>
                <a:latin typeface="Arial Rounded MT Bold" panose="020F0704030504030204" pitchFamily="34" charset="0"/>
              </a:rPr>
              <a:t>Risk: </a:t>
            </a:r>
            <a:r>
              <a:rPr lang="en-US" sz="3600" dirty="0">
                <a:solidFill>
                  <a:srgbClr val="FFFFFF"/>
                </a:solidFill>
                <a:latin typeface="Arial Rounded MT Bold" panose="020F0704030504030204" pitchFamily="34" charset="0"/>
              </a:rPr>
              <a:t>The amount of personal property a person is willing to lose by starting a business.</a:t>
            </a:r>
            <a:endParaRPr lang="en-US" sz="3600" dirty="0">
              <a:solidFill>
                <a:srgbClr val="86CE24"/>
              </a:solidFill>
              <a:latin typeface="Arial Rounded MT Bold" panose="020F0704030504030204" pitchFamily="34" charset="0"/>
            </a:endParaRPr>
          </a:p>
          <a:p>
            <a:pPr algn="just"/>
            <a:endParaRPr lang="en-US" sz="3600" dirty="0">
              <a:solidFill>
                <a:srgbClr val="86CE24"/>
              </a:solidFill>
              <a:latin typeface="Arial Rounded MT Bold" panose="020F0704030504030204" pitchFamily="34" charset="0"/>
            </a:endParaRPr>
          </a:p>
          <a:p>
            <a:pPr algn="just"/>
            <a:r>
              <a:rPr lang="en-US" sz="3600" dirty="0">
                <a:solidFill>
                  <a:srgbClr val="86CE24"/>
                </a:solidFill>
                <a:latin typeface="Arial Rounded MT Bold" panose="020F0704030504030204" pitchFamily="34" charset="0"/>
              </a:rPr>
              <a:t>6. </a:t>
            </a:r>
            <a:r>
              <a:rPr lang="en-US" sz="3600" dirty="0">
                <a:solidFill>
                  <a:srgbClr val="FFC000"/>
                </a:solidFill>
                <a:latin typeface="Arial Rounded MT Bold" panose="020F0704030504030204" pitchFamily="34" charset="0"/>
              </a:rPr>
              <a:t>Control: </a:t>
            </a:r>
            <a:r>
              <a:rPr lang="en-US" sz="3600" dirty="0">
                <a:solidFill>
                  <a:srgbClr val="FFFFFF"/>
                </a:solidFill>
                <a:latin typeface="Arial Rounded MT Bold" panose="020F0704030504030204" pitchFamily="34" charset="0"/>
              </a:rPr>
              <a:t>The amount of authority the owner exercises.</a:t>
            </a:r>
            <a:endParaRPr lang="en-US" sz="3600" dirty="0">
              <a:solidFill>
                <a:schemeClr val="bg1"/>
              </a:solidFill>
              <a:latin typeface="Arial Rounded MT Bold" panose="020F0704030504030204" pitchFamily="34" charset="0"/>
            </a:endParaRPr>
          </a:p>
        </p:txBody>
      </p:sp>
      <p:sp>
        <p:nvSpPr>
          <p:cNvPr id="8" name="object 3">
            <a:extLst>
              <a:ext uri="{FF2B5EF4-FFF2-40B4-BE49-F238E27FC236}">
                <a16:creationId xmlns="" xmlns:a16="http://schemas.microsoft.com/office/drawing/2014/main" id="{706EF612-4016-4775-A7D1-3B04658DC9C5}"/>
              </a:ext>
            </a:extLst>
          </p:cNvPr>
          <p:cNvSpPr txBox="1">
            <a:spLocks noGrp="1"/>
          </p:cNvSpPr>
          <p:nvPr>
            <p:ph type="title"/>
          </p:nvPr>
        </p:nvSpPr>
        <p:spPr>
          <a:xfrm>
            <a:off x="422031" y="407035"/>
            <a:ext cx="8345658" cy="997709"/>
          </a:xfrm>
          <a:prstGeom prst="rect">
            <a:avLst/>
          </a:prstGeom>
        </p:spPr>
        <p:txBody>
          <a:bodyPr vert="horz" wrap="square" lIns="0" tIns="12700" rIns="0" bIns="0" rtlCol="0">
            <a:spAutoFit/>
          </a:bodyPr>
          <a:lstStyle/>
          <a:p>
            <a:pPr marL="12700" algn="ctr">
              <a:spcBef>
                <a:spcPts val="100"/>
              </a:spcBef>
            </a:pPr>
            <a:r>
              <a:rPr lang="en-US" sz="3200" b="1" dirty="0"/>
              <a:t>FACTORS TO BE CONSIDERED BEFORE STARTING A BUSINESS</a:t>
            </a:r>
            <a:endParaRPr b="1" dirty="0"/>
          </a:p>
        </p:txBody>
      </p:sp>
    </p:spTree>
    <p:extLst>
      <p:ext uri="{BB962C8B-B14F-4D97-AF65-F5344CB8AC3E}">
        <p14:creationId xmlns:p14="http://schemas.microsoft.com/office/powerpoint/2010/main" val="30345761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a:spLocks noGrp="1"/>
          </p:cNvSpPr>
          <p:nvPr>
            <p:ph type="sldNum" sz="quarter" idx="7"/>
          </p:nvPr>
        </p:nvSpPr>
        <p:spPr>
          <a:xfrm>
            <a:off x="4457446" y="6436968"/>
            <a:ext cx="228600" cy="185307"/>
          </a:xfrm>
          <a:prstGeom prst="rect">
            <a:avLst/>
          </a:prstGeom>
        </p:spPr>
        <p:txBody>
          <a:bodyPr vert="horz" wrap="square" lIns="0" tIns="635" rIns="0" bIns="0" rtlCol="0">
            <a:spAutoFit/>
          </a:bodyPr>
          <a:lstStyle/>
          <a:p>
            <a:pPr marL="38100">
              <a:spcBef>
                <a:spcPts val="5"/>
              </a:spcBef>
            </a:pPr>
            <a:fld id="{81D60167-4931-47E6-BA6A-407CBD079E47}" type="slidenum">
              <a:rPr dirty="0">
                <a:solidFill>
                  <a:prstClr val="white"/>
                </a:solidFill>
              </a:rPr>
              <a:pPr marL="38100">
                <a:spcBef>
                  <a:spcPts val="5"/>
                </a:spcBef>
              </a:pPr>
              <a:t>25</a:t>
            </a:fld>
            <a:endParaRPr dirty="0">
              <a:solidFill>
                <a:prstClr val="white"/>
              </a:solidFill>
            </a:endParaRPr>
          </a:p>
        </p:txBody>
      </p:sp>
      <p:sp>
        <p:nvSpPr>
          <p:cNvPr id="4" name="TextBox 3">
            <a:extLst>
              <a:ext uri="{FF2B5EF4-FFF2-40B4-BE49-F238E27FC236}">
                <a16:creationId xmlns="" xmlns:a16="http://schemas.microsoft.com/office/drawing/2014/main" id="{6B132197-F398-453D-82C6-F8A96D64068A}"/>
              </a:ext>
            </a:extLst>
          </p:cNvPr>
          <p:cNvSpPr txBox="1"/>
          <p:nvPr/>
        </p:nvSpPr>
        <p:spPr>
          <a:xfrm>
            <a:off x="908870" y="1772530"/>
            <a:ext cx="7554351" cy="5016758"/>
          </a:xfrm>
          <a:prstGeom prst="rect">
            <a:avLst/>
          </a:prstGeom>
          <a:noFill/>
        </p:spPr>
        <p:txBody>
          <a:bodyPr wrap="square" rtlCol="0">
            <a:spAutoFit/>
          </a:bodyPr>
          <a:lstStyle/>
          <a:p>
            <a:pPr marL="514350" indent="-514350" algn="just">
              <a:buAutoNum type="arabicPeriod"/>
            </a:pPr>
            <a:r>
              <a:rPr lang="en-US" sz="3200" dirty="0">
                <a:solidFill>
                  <a:srgbClr val="FFFF00"/>
                </a:solidFill>
                <a:latin typeface="Arial Rounded MT Bold" panose="020F0704030504030204" pitchFamily="34" charset="0"/>
              </a:rPr>
              <a:t>Sole Proprietorship: </a:t>
            </a:r>
            <a:r>
              <a:rPr lang="en-US" sz="3200" dirty="0">
                <a:solidFill>
                  <a:srgbClr val="FFFFFF"/>
                </a:solidFill>
                <a:latin typeface="Arial Rounded MT Bold" panose="020F0704030504030204" pitchFamily="34" charset="0"/>
              </a:rPr>
              <a:t>A business that is owned and usually managed by one person/individual.</a:t>
            </a:r>
          </a:p>
          <a:p>
            <a:pPr marL="514350" indent="-514350" algn="just">
              <a:buAutoNum type="arabicPeriod"/>
            </a:pPr>
            <a:endParaRPr lang="en-US" sz="3200" dirty="0">
              <a:solidFill>
                <a:srgbClr val="86CE24"/>
              </a:solidFill>
              <a:latin typeface="Arial Rounded MT Bold" panose="020F0704030504030204" pitchFamily="34" charset="0"/>
            </a:endParaRPr>
          </a:p>
          <a:p>
            <a:pPr marL="514350" indent="-514350" algn="just">
              <a:buAutoNum type="arabicPeriod"/>
            </a:pPr>
            <a:r>
              <a:rPr lang="en-US" sz="3200" dirty="0">
                <a:solidFill>
                  <a:srgbClr val="FF9999"/>
                </a:solidFill>
                <a:latin typeface="Arial Rounded MT Bold" panose="020F0704030504030204" pitchFamily="34" charset="0"/>
              </a:rPr>
              <a:t>Partnership: </a:t>
            </a:r>
            <a:r>
              <a:rPr lang="en-US" sz="3200" dirty="0">
                <a:solidFill>
                  <a:srgbClr val="FFFFFF"/>
                </a:solidFill>
                <a:latin typeface="Arial Rounded MT Bold" panose="020F0704030504030204" pitchFamily="34" charset="0"/>
              </a:rPr>
              <a:t>A business owned by two or more people.</a:t>
            </a:r>
          </a:p>
          <a:p>
            <a:pPr marL="514350" indent="-514350" algn="just">
              <a:buAutoNum type="arabicPeriod"/>
            </a:pPr>
            <a:endParaRPr lang="en-US" sz="3200" dirty="0">
              <a:solidFill>
                <a:srgbClr val="86CE24"/>
              </a:solidFill>
              <a:latin typeface="Arial Rounded MT Bold" panose="020F0704030504030204" pitchFamily="34" charset="0"/>
            </a:endParaRPr>
          </a:p>
          <a:p>
            <a:pPr marL="514350" indent="-514350" algn="just">
              <a:buAutoNum type="arabicPeriod"/>
            </a:pPr>
            <a:r>
              <a:rPr lang="en-US" sz="3200" dirty="0">
                <a:solidFill>
                  <a:srgbClr val="CFEFA4"/>
                </a:solidFill>
                <a:latin typeface="Arial Rounded MT Bold" panose="020F0704030504030204" pitchFamily="34" charset="0"/>
              </a:rPr>
              <a:t>Corporation: </a:t>
            </a:r>
            <a:r>
              <a:rPr lang="en-US" sz="3200" dirty="0">
                <a:solidFill>
                  <a:srgbClr val="FFFFFF"/>
                </a:solidFill>
                <a:latin typeface="Arial Rounded MT Bold" panose="020F0704030504030204" pitchFamily="34" charset="0"/>
              </a:rPr>
              <a:t>A legal entity with authority to act and have liability separate from its owners.</a:t>
            </a:r>
            <a:endParaRPr lang="en-US" sz="3200" dirty="0">
              <a:solidFill>
                <a:schemeClr val="bg1"/>
              </a:solidFill>
              <a:latin typeface="Arial Rounded MT Bold" panose="020F0704030504030204" pitchFamily="34" charset="0"/>
            </a:endParaRPr>
          </a:p>
        </p:txBody>
      </p:sp>
      <p:sp>
        <p:nvSpPr>
          <p:cNvPr id="8" name="object 3">
            <a:extLst>
              <a:ext uri="{FF2B5EF4-FFF2-40B4-BE49-F238E27FC236}">
                <a16:creationId xmlns="" xmlns:a16="http://schemas.microsoft.com/office/drawing/2014/main" id="{CC7555B1-1C3B-4A44-97F9-179C524C89E8}"/>
              </a:ext>
            </a:extLst>
          </p:cNvPr>
          <p:cNvSpPr txBox="1">
            <a:spLocks noGrp="1"/>
          </p:cNvSpPr>
          <p:nvPr>
            <p:ph type="title"/>
          </p:nvPr>
        </p:nvSpPr>
        <p:spPr>
          <a:xfrm>
            <a:off x="422031" y="407034"/>
            <a:ext cx="8345658" cy="1367041"/>
          </a:xfrm>
          <a:prstGeom prst="rect">
            <a:avLst/>
          </a:prstGeom>
        </p:spPr>
        <p:txBody>
          <a:bodyPr vert="horz" wrap="square" lIns="0" tIns="12700" rIns="0" bIns="0" rtlCol="0">
            <a:spAutoFit/>
          </a:bodyPr>
          <a:lstStyle/>
          <a:p>
            <a:pPr marL="12700" algn="ctr">
              <a:spcBef>
                <a:spcPts val="100"/>
              </a:spcBef>
            </a:pPr>
            <a:r>
              <a:rPr lang="en-US" sz="4400" b="1" dirty="0"/>
              <a:t>DIFFERENT FORMS OF BUSINESS</a:t>
            </a:r>
            <a:endParaRPr sz="4400" b="1" dirty="0"/>
          </a:p>
        </p:txBody>
      </p:sp>
    </p:spTree>
    <p:extLst>
      <p:ext uri="{BB962C8B-B14F-4D97-AF65-F5344CB8AC3E}">
        <p14:creationId xmlns:p14="http://schemas.microsoft.com/office/powerpoint/2010/main" val="6640528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a:spLocks noGrp="1"/>
          </p:cNvSpPr>
          <p:nvPr>
            <p:ph type="sldNum" sz="quarter" idx="7"/>
          </p:nvPr>
        </p:nvSpPr>
        <p:spPr>
          <a:xfrm>
            <a:off x="4457446" y="6436968"/>
            <a:ext cx="228600" cy="185307"/>
          </a:xfrm>
          <a:prstGeom prst="rect">
            <a:avLst/>
          </a:prstGeom>
        </p:spPr>
        <p:txBody>
          <a:bodyPr vert="horz" wrap="square" lIns="0" tIns="635" rIns="0" bIns="0" rtlCol="0">
            <a:spAutoFit/>
          </a:bodyPr>
          <a:lstStyle/>
          <a:p>
            <a:pPr marL="38100">
              <a:spcBef>
                <a:spcPts val="5"/>
              </a:spcBef>
            </a:pPr>
            <a:fld id="{81D60167-4931-47E6-BA6A-407CBD079E47}" type="slidenum">
              <a:rPr dirty="0">
                <a:solidFill>
                  <a:prstClr val="white"/>
                </a:solidFill>
              </a:rPr>
              <a:pPr marL="38100">
                <a:spcBef>
                  <a:spcPts val="5"/>
                </a:spcBef>
              </a:pPr>
              <a:t>26</a:t>
            </a:fld>
            <a:endParaRPr dirty="0">
              <a:solidFill>
                <a:prstClr val="white"/>
              </a:solidFill>
            </a:endParaRPr>
          </a:p>
        </p:txBody>
      </p:sp>
      <p:sp>
        <p:nvSpPr>
          <p:cNvPr id="4" name="TextBox 3">
            <a:extLst>
              <a:ext uri="{FF2B5EF4-FFF2-40B4-BE49-F238E27FC236}">
                <a16:creationId xmlns="" xmlns:a16="http://schemas.microsoft.com/office/drawing/2014/main" id="{2E2F892A-253C-4F33-A1F1-38C515B99DBF}"/>
              </a:ext>
            </a:extLst>
          </p:cNvPr>
          <p:cNvSpPr txBox="1"/>
          <p:nvPr/>
        </p:nvSpPr>
        <p:spPr>
          <a:xfrm>
            <a:off x="917917" y="1856936"/>
            <a:ext cx="7554351" cy="5509200"/>
          </a:xfrm>
          <a:prstGeom prst="rect">
            <a:avLst/>
          </a:prstGeom>
          <a:noFill/>
        </p:spPr>
        <p:txBody>
          <a:bodyPr wrap="square" rtlCol="0">
            <a:spAutoFit/>
          </a:bodyPr>
          <a:lstStyle/>
          <a:p>
            <a:pPr algn="just"/>
            <a:r>
              <a:rPr lang="en-US" sz="3200" dirty="0">
                <a:solidFill>
                  <a:srgbClr val="FFFFFF"/>
                </a:solidFill>
                <a:latin typeface="Arial Rounded MT Bold" panose="020F0704030504030204" pitchFamily="34" charset="0"/>
              </a:rPr>
              <a:t>A business that is owned and usually managed by one person/individual. The person may receive help from others in operating the business, but he is the only boss: the sole proprietor is the company.</a:t>
            </a:r>
          </a:p>
          <a:p>
            <a:pPr marL="457200" indent="-457200">
              <a:buFont typeface="Arial" panose="020B0604020202020204" pitchFamily="34" charset="0"/>
              <a:buChar char="•"/>
            </a:pPr>
            <a:r>
              <a:rPr lang="en-US" sz="3200" dirty="0">
                <a:solidFill>
                  <a:srgbClr val="F1C3A1"/>
                </a:solidFill>
                <a:latin typeface="Arial Rounded MT Bold" panose="020F0704030504030204" pitchFamily="34" charset="0"/>
              </a:rPr>
              <a:t>Small Independent Retail Shops</a:t>
            </a:r>
          </a:p>
          <a:p>
            <a:pPr marL="457200" indent="-457200">
              <a:buFont typeface="Arial" panose="020B0604020202020204" pitchFamily="34" charset="0"/>
              <a:buChar char="•"/>
            </a:pPr>
            <a:r>
              <a:rPr lang="en-US" sz="3200" dirty="0">
                <a:solidFill>
                  <a:srgbClr val="FFFF00"/>
                </a:solidFill>
                <a:latin typeface="Arial Rounded MT Bold" panose="020F0704030504030204" pitchFamily="34" charset="0"/>
              </a:rPr>
              <a:t>Hardware store</a:t>
            </a:r>
            <a:endParaRPr lang="en-US" sz="3200" dirty="0">
              <a:solidFill>
                <a:srgbClr val="F1C3A1"/>
              </a:solidFill>
              <a:latin typeface="Arial Rounded MT Bold" panose="020F0704030504030204" pitchFamily="34" charset="0"/>
            </a:endParaRPr>
          </a:p>
          <a:p>
            <a:pPr marL="457200" indent="-457200">
              <a:buFont typeface="Arial" panose="020B0604020202020204" pitchFamily="34" charset="0"/>
              <a:buChar char="•"/>
            </a:pPr>
            <a:r>
              <a:rPr lang="en-US" sz="3200" dirty="0">
                <a:solidFill>
                  <a:srgbClr val="CFEFA4"/>
                </a:solidFill>
                <a:latin typeface="Arial Rounded MT Bold" panose="020F0704030504030204" pitchFamily="34" charset="0"/>
              </a:rPr>
              <a:t>Bakery</a:t>
            </a:r>
            <a:endParaRPr lang="en-US" sz="3200" dirty="0">
              <a:solidFill>
                <a:srgbClr val="F1C3A1"/>
              </a:solidFill>
              <a:latin typeface="Arial Rounded MT Bold" panose="020F0704030504030204" pitchFamily="34" charset="0"/>
            </a:endParaRPr>
          </a:p>
          <a:p>
            <a:pPr marL="457200" indent="-457200">
              <a:buFont typeface="Arial" panose="020B0604020202020204" pitchFamily="34" charset="0"/>
              <a:buChar char="•"/>
            </a:pPr>
            <a:r>
              <a:rPr lang="en-US" sz="3200" dirty="0">
                <a:solidFill>
                  <a:srgbClr val="8FDEFF"/>
                </a:solidFill>
                <a:latin typeface="Arial Rounded MT Bold" panose="020F0704030504030204" pitchFamily="34" charset="0"/>
              </a:rPr>
              <a:t>Restaurant</a:t>
            </a:r>
            <a:endParaRPr lang="en-US" sz="3200" dirty="0">
              <a:solidFill>
                <a:srgbClr val="F1C3A1"/>
              </a:solidFill>
              <a:latin typeface="Arial Rounded MT Bold" panose="020F0704030504030204" pitchFamily="34" charset="0"/>
            </a:endParaRPr>
          </a:p>
          <a:p>
            <a:pPr marL="457200" indent="-457200">
              <a:buFont typeface="Arial" panose="020B0604020202020204" pitchFamily="34" charset="0"/>
              <a:buChar char="•"/>
            </a:pPr>
            <a:r>
              <a:rPr lang="en-US" sz="3200" dirty="0">
                <a:solidFill>
                  <a:srgbClr val="FDE99F"/>
                </a:solidFill>
                <a:latin typeface="Arial Rounded MT Bold" panose="020F0704030504030204" pitchFamily="34" charset="0"/>
              </a:rPr>
              <a:t>Tea-stall</a:t>
            </a:r>
            <a:endParaRPr lang="en-US" sz="3200" dirty="0">
              <a:solidFill>
                <a:schemeClr val="bg1"/>
              </a:solidFill>
              <a:latin typeface="Arial Rounded MT Bold" panose="020F0704030504030204" pitchFamily="34" charset="0"/>
            </a:endParaRPr>
          </a:p>
        </p:txBody>
      </p:sp>
      <p:sp>
        <p:nvSpPr>
          <p:cNvPr id="9" name="object 3">
            <a:extLst>
              <a:ext uri="{FF2B5EF4-FFF2-40B4-BE49-F238E27FC236}">
                <a16:creationId xmlns="" xmlns:a16="http://schemas.microsoft.com/office/drawing/2014/main" id="{88A7D2FD-EAF3-4C68-8EA4-62B8DE706314}"/>
              </a:ext>
            </a:extLst>
          </p:cNvPr>
          <p:cNvSpPr txBox="1">
            <a:spLocks noGrp="1"/>
          </p:cNvSpPr>
          <p:nvPr>
            <p:ph type="title"/>
          </p:nvPr>
        </p:nvSpPr>
        <p:spPr>
          <a:xfrm>
            <a:off x="422031" y="407034"/>
            <a:ext cx="8345658" cy="689932"/>
          </a:xfrm>
          <a:prstGeom prst="rect">
            <a:avLst/>
          </a:prstGeom>
        </p:spPr>
        <p:txBody>
          <a:bodyPr vert="horz" wrap="square" lIns="0" tIns="12700" rIns="0" bIns="0" rtlCol="0">
            <a:spAutoFit/>
          </a:bodyPr>
          <a:lstStyle/>
          <a:p>
            <a:pPr marL="12700" algn="ctr">
              <a:spcBef>
                <a:spcPts val="100"/>
              </a:spcBef>
            </a:pPr>
            <a:r>
              <a:rPr lang="en-US" sz="4400" b="1" dirty="0"/>
              <a:t>Sole Proprietorship</a:t>
            </a:r>
            <a:endParaRPr sz="4400" b="1" dirty="0"/>
          </a:p>
        </p:txBody>
      </p:sp>
    </p:spTree>
    <p:extLst>
      <p:ext uri="{BB962C8B-B14F-4D97-AF65-F5344CB8AC3E}">
        <p14:creationId xmlns:p14="http://schemas.microsoft.com/office/powerpoint/2010/main" val="28152568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a:spLocks noGrp="1"/>
          </p:cNvSpPr>
          <p:nvPr>
            <p:ph type="sldNum" sz="quarter" idx="7"/>
          </p:nvPr>
        </p:nvSpPr>
        <p:spPr>
          <a:xfrm>
            <a:off x="4457446" y="6436968"/>
            <a:ext cx="228600" cy="185307"/>
          </a:xfrm>
          <a:prstGeom prst="rect">
            <a:avLst/>
          </a:prstGeom>
        </p:spPr>
        <p:txBody>
          <a:bodyPr vert="horz" wrap="square" lIns="0" tIns="635" rIns="0" bIns="0" rtlCol="0">
            <a:spAutoFit/>
          </a:bodyPr>
          <a:lstStyle/>
          <a:p>
            <a:pPr marL="38100">
              <a:spcBef>
                <a:spcPts val="5"/>
              </a:spcBef>
            </a:pPr>
            <a:fld id="{81D60167-4931-47E6-BA6A-407CBD079E47}" type="slidenum">
              <a:rPr dirty="0">
                <a:solidFill>
                  <a:prstClr val="white"/>
                </a:solidFill>
              </a:rPr>
              <a:pPr marL="38100">
                <a:spcBef>
                  <a:spcPts val="5"/>
                </a:spcBef>
              </a:pPr>
              <a:t>27</a:t>
            </a:fld>
            <a:endParaRPr dirty="0">
              <a:solidFill>
                <a:prstClr val="white"/>
              </a:solidFill>
            </a:endParaRPr>
          </a:p>
        </p:txBody>
      </p:sp>
      <p:sp>
        <p:nvSpPr>
          <p:cNvPr id="4" name="TextBox 3">
            <a:extLst>
              <a:ext uri="{FF2B5EF4-FFF2-40B4-BE49-F238E27FC236}">
                <a16:creationId xmlns="" xmlns:a16="http://schemas.microsoft.com/office/drawing/2014/main" id="{C958B587-09D8-44EC-93F0-C6D672438B0E}"/>
              </a:ext>
            </a:extLst>
          </p:cNvPr>
          <p:cNvSpPr txBox="1"/>
          <p:nvPr/>
        </p:nvSpPr>
        <p:spPr>
          <a:xfrm>
            <a:off x="263769" y="1856936"/>
            <a:ext cx="8757139" cy="6124754"/>
          </a:xfrm>
          <a:prstGeom prst="rect">
            <a:avLst/>
          </a:prstGeom>
          <a:noFill/>
        </p:spPr>
        <p:txBody>
          <a:bodyPr wrap="square" rtlCol="0">
            <a:spAutoFit/>
          </a:bodyPr>
          <a:lstStyle/>
          <a:p>
            <a:pPr marL="514350" indent="-514350" algn="just">
              <a:buAutoNum type="arabicPeriod"/>
            </a:pPr>
            <a:r>
              <a:rPr lang="en-US" sz="2800" dirty="0">
                <a:solidFill>
                  <a:srgbClr val="FFFFFF"/>
                </a:solidFill>
                <a:latin typeface="Arial Rounded MT Bold" panose="020F0704030504030204" pitchFamily="34" charset="0"/>
              </a:rPr>
              <a:t>The Sole Proprietor often aided by one or two employees, operates a shop that frequently caters to a group of regular customers.</a:t>
            </a:r>
          </a:p>
          <a:p>
            <a:pPr marL="514350" indent="-514350" algn="just">
              <a:buAutoNum type="arabicPeriod"/>
            </a:pPr>
            <a:r>
              <a:rPr lang="en-US" sz="2800" dirty="0">
                <a:solidFill>
                  <a:srgbClr val="FFFFFF"/>
                </a:solidFill>
                <a:latin typeface="Arial Rounded MT Bold" panose="020F0704030504030204" pitchFamily="34" charset="0"/>
              </a:rPr>
              <a:t>The </a:t>
            </a:r>
            <a:r>
              <a:rPr lang="en-US" sz="2800" dirty="0">
                <a:solidFill>
                  <a:srgbClr val="FF9999"/>
                </a:solidFill>
                <a:latin typeface="Arial Rounded MT Bold" panose="020F0704030504030204" pitchFamily="34" charset="0"/>
              </a:rPr>
              <a:t>Capital </a:t>
            </a:r>
            <a:r>
              <a:rPr lang="en-US" sz="2800" dirty="0">
                <a:solidFill>
                  <a:srgbClr val="FFFFFF"/>
                </a:solidFill>
                <a:latin typeface="Arial Rounded MT Bold" panose="020F0704030504030204" pitchFamily="34" charset="0"/>
              </a:rPr>
              <a:t>(money) needed to start and operate the business is normally provided by the owner through personal wealth or borrowed money.</a:t>
            </a:r>
            <a:endParaRPr lang="en-US" sz="2800" dirty="0">
              <a:solidFill>
                <a:srgbClr val="86CE24"/>
              </a:solidFill>
              <a:latin typeface="Arial Rounded MT Bold" panose="020F0704030504030204" pitchFamily="34" charset="0"/>
            </a:endParaRPr>
          </a:p>
          <a:p>
            <a:pPr marL="514350" indent="-514350" algn="just">
              <a:buAutoNum type="arabicPeriod"/>
            </a:pPr>
            <a:r>
              <a:rPr lang="en-US" sz="2800" dirty="0">
                <a:solidFill>
                  <a:srgbClr val="FFFFFF"/>
                </a:solidFill>
                <a:latin typeface="Arial Rounded MT Bold" panose="020F0704030504030204" pitchFamily="34" charset="0"/>
              </a:rPr>
              <a:t>The sole proprietor is usually an active manager, working in the business. He or she controls the operations, supervises the employees and makes the decisions.</a:t>
            </a:r>
          </a:p>
          <a:p>
            <a:pPr marL="514350" indent="-514350" algn="just">
              <a:buAutoNum type="arabicPeriod"/>
            </a:pPr>
            <a:r>
              <a:rPr lang="en-US" sz="2800" dirty="0">
                <a:solidFill>
                  <a:srgbClr val="FFFFFF"/>
                </a:solidFill>
                <a:latin typeface="Arial Rounded MT Bold" panose="020F0704030504030204" pitchFamily="34" charset="0"/>
              </a:rPr>
              <a:t>The sole proprietor who is the owner usually accounts for the success and failure of the business</a:t>
            </a:r>
            <a:endParaRPr lang="en-US" sz="2800" dirty="0">
              <a:solidFill>
                <a:schemeClr val="bg1"/>
              </a:solidFill>
              <a:latin typeface="Arial Rounded MT Bold" panose="020F0704030504030204" pitchFamily="34" charset="0"/>
            </a:endParaRPr>
          </a:p>
        </p:txBody>
      </p:sp>
      <p:sp>
        <p:nvSpPr>
          <p:cNvPr id="8" name="object 3">
            <a:extLst>
              <a:ext uri="{FF2B5EF4-FFF2-40B4-BE49-F238E27FC236}">
                <a16:creationId xmlns="" xmlns:a16="http://schemas.microsoft.com/office/drawing/2014/main" id="{5D4ECD25-C96B-4E33-B87B-5148BD078709}"/>
              </a:ext>
            </a:extLst>
          </p:cNvPr>
          <p:cNvSpPr txBox="1">
            <a:spLocks noGrp="1"/>
          </p:cNvSpPr>
          <p:nvPr>
            <p:ph type="title"/>
          </p:nvPr>
        </p:nvSpPr>
        <p:spPr>
          <a:xfrm>
            <a:off x="422031" y="407035"/>
            <a:ext cx="8345658" cy="1243930"/>
          </a:xfrm>
          <a:prstGeom prst="rect">
            <a:avLst/>
          </a:prstGeom>
        </p:spPr>
        <p:txBody>
          <a:bodyPr vert="horz" wrap="square" lIns="0" tIns="12700" rIns="0" bIns="0" rtlCol="0">
            <a:spAutoFit/>
          </a:bodyPr>
          <a:lstStyle/>
          <a:p>
            <a:pPr marL="12700" algn="ctr">
              <a:spcBef>
                <a:spcPts val="100"/>
              </a:spcBef>
            </a:pPr>
            <a:r>
              <a:rPr lang="en-US" b="1" dirty="0"/>
              <a:t>Characteristics of Sole Proprietorship</a:t>
            </a:r>
            <a:endParaRPr b="1" dirty="0"/>
          </a:p>
        </p:txBody>
      </p:sp>
    </p:spTree>
    <p:extLst>
      <p:ext uri="{BB962C8B-B14F-4D97-AF65-F5344CB8AC3E}">
        <p14:creationId xmlns:p14="http://schemas.microsoft.com/office/powerpoint/2010/main" val="28865263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a:spLocks noGrp="1"/>
          </p:cNvSpPr>
          <p:nvPr>
            <p:ph type="sldNum" sz="quarter" idx="7"/>
          </p:nvPr>
        </p:nvSpPr>
        <p:spPr>
          <a:xfrm>
            <a:off x="4457446" y="6436968"/>
            <a:ext cx="228600" cy="185307"/>
          </a:xfrm>
          <a:prstGeom prst="rect">
            <a:avLst/>
          </a:prstGeom>
        </p:spPr>
        <p:txBody>
          <a:bodyPr vert="horz" wrap="square" lIns="0" tIns="635" rIns="0" bIns="0" rtlCol="0">
            <a:spAutoFit/>
          </a:bodyPr>
          <a:lstStyle/>
          <a:p>
            <a:pPr marL="38100">
              <a:spcBef>
                <a:spcPts val="5"/>
              </a:spcBef>
            </a:pPr>
            <a:fld id="{81D60167-4931-47E6-BA6A-407CBD079E47}" type="slidenum">
              <a:rPr dirty="0">
                <a:solidFill>
                  <a:prstClr val="white"/>
                </a:solidFill>
              </a:rPr>
              <a:pPr marL="38100">
                <a:spcBef>
                  <a:spcPts val="5"/>
                </a:spcBef>
              </a:pPr>
              <a:t>28</a:t>
            </a:fld>
            <a:endParaRPr dirty="0">
              <a:solidFill>
                <a:prstClr val="white"/>
              </a:solidFill>
            </a:endParaRPr>
          </a:p>
        </p:txBody>
      </p:sp>
      <p:sp>
        <p:nvSpPr>
          <p:cNvPr id="4" name="TextBox 3">
            <a:extLst>
              <a:ext uri="{FF2B5EF4-FFF2-40B4-BE49-F238E27FC236}">
                <a16:creationId xmlns="" xmlns:a16="http://schemas.microsoft.com/office/drawing/2014/main" id="{C958B587-09D8-44EC-93F0-C6D672438B0E}"/>
              </a:ext>
            </a:extLst>
          </p:cNvPr>
          <p:cNvSpPr txBox="1"/>
          <p:nvPr/>
        </p:nvSpPr>
        <p:spPr>
          <a:xfrm>
            <a:off x="784020" y="1800666"/>
            <a:ext cx="7575452" cy="4616648"/>
          </a:xfrm>
          <a:prstGeom prst="rect">
            <a:avLst/>
          </a:prstGeom>
          <a:noFill/>
        </p:spPr>
        <p:txBody>
          <a:bodyPr wrap="square" rtlCol="0">
            <a:spAutoFit/>
          </a:bodyPr>
          <a:lstStyle/>
          <a:p>
            <a:pPr marL="514350" indent="-514350" algn="just">
              <a:lnSpc>
                <a:spcPct val="150000"/>
              </a:lnSpc>
              <a:buAutoNum type="arabicPeriod"/>
            </a:pPr>
            <a:r>
              <a:rPr lang="en-US" sz="2800" dirty="0">
                <a:solidFill>
                  <a:srgbClr val="FFFFFF"/>
                </a:solidFill>
                <a:latin typeface="Arial Rounded MT Bold" panose="020F0704030504030204" pitchFamily="34" charset="0"/>
              </a:rPr>
              <a:t>Capital provided by one through personal wealth or borrowed money</a:t>
            </a:r>
          </a:p>
          <a:p>
            <a:pPr marL="514350" indent="-514350" algn="just">
              <a:lnSpc>
                <a:spcPct val="150000"/>
              </a:lnSpc>
              <a:buAutoNum type="arabicPeriod"/>
            </a:pPr>
            <a:r>
              <a:rPr lang="en-US" sz="2800" dirty="0">
                <a:solidFill>
                  <a:srgbClr val="FFFFFF"/>
                </a:solidFill>
                <a:latin typeface="Arial Rounded MT Bold" panose="020F0704030504030204" pitchFamily="34" charset="0"/>
              </a:rPr>
              <a:t>Should be an active manager</a:t>
            </a:r>
          </a:p>
          <a:p>
            <a:pPr marL="514350" indent="-514350" algn="just">
              <a:lnSpc>
                <a:spcPct val="150000"/>
              </a:lnSpc>
              <a:buAutoNum type="arabicPeriod"/>
            </a:pPr>
            <a:r>
              <a:rPr lang="en-US" sz="2800" dirty="0">
                <a:solidFill>
                  <a:srgbClr val="FFFFFF"/>
                </a:solidFill>
                <a:latin typeface="Arial Rounded MT Bold" panose="020F0704030504030204" pitchFamily="34" charset="0"/>
              </a:rPr>
              <a:t>Control the operation</a:t>
            </a:r>
          </a:p>
          <a:p>
            <a:pPr marL="514350" indent="-514350" algn="just">
              <a:lnSpc>
                <a:spcPct val="150000"/>
              </a:lnSpc>
              <a:buAutoNum type="arabicPeriod"/>
            </a:pPr>
            <a:r>
              <a:rPr lang="en-US" sz="2800" dirty="0">
                <a:solidFill>
                  <a:srgbClr val="FFFFFF"/>
                </a:solidFill>
                <a:latin typeface="Arial Rounded MT Bold" panose="020F0704030504030204" pitchFamily="34" charset="0"/>
              </a:rPr>
              <a:t>Supervise the employees</a:t>
            </a:r>
          </a:p>
          <a:p>
            <a:pPr marL="514350" indent="-514350" algn="just">
              <a:lnSpc>
                <a:spcPct val="150000"/>
              </a:lnSpc>
              <a:buAutoNum type="arabicPeriod"/>
            </a:pPr>
            <a:r>
              <a:rPr lang="en-US" sz="2800" dirty="0">
                <a:solidFill>
                  <a:srgbClr val="FFFFFF"/>
                </a:solidFill>
                <a:latin typeface="Arial Rounded MT Bold" panose="020F0704030504030204" pitchFamily="34" charset="0"/>
              </a:rPr>
              <a:t>Make and take the decisions</a:t>
            </a:r>
          </a:p>
          <a:p>
            <a:pPr marL="514350" indent="-514350" algn="just">
              <a:lnSpc>
                <a:spcPct val="150000"/>
              </a:lnSpc>
              <a:buAutoNum type="arabicPeriod"/>
            </a:pPr>
            <a:r>
              <a:rPr lang="en-US" sz="2800" dirty="0">
                <a:solidFill>
                  <a:srgbClr val="FFFFFF"/>
                </a:solidFill>
                <a:latin typeface="Arial Rounded MT Bold" panose="020F0704030504030204" pitchFamily="34" charset="0"/>
              </a:rPr>
              <a:t>Should have good managerial ability</a:t>
            </a:r>
            <a:endParaRPr lang="en-US" sz="2800" dirty="0">
              <a:solidFill>
                <a:schemeClr val="bg1"/>
              </a:solidFill>
              <a:latin typeface="Arial Rounded MT Bold" panose="020F0704030504030204" pitchFamily="34" charset="0"/>
            </a:endParaRPr>
          </a:p>
        </p:txBody>
      </p:sp>
      <p:sp>
        <p:nvSpPr>
          <p:cNvPr id="8" name="object 3">
            <a:extLst>
              <a:ext uri="{FF2B5EF4-FFF2-40B4-BE49-F238E27FC236}">
                <a16:creationId xmlns="" xmlns:a16="http://schemas.microsoft.com/office/drawing/2014/main" id="{5D4ECD25-C96B-4E33-B87B-5148BD078709}"/>
              </a:ext>
            </a:extLst>
          </p:cNvPr>
          <p:cNvSpPr txBox="1">
            <a:spLocks noGrp="1"/>
          </p:cNvSpPr>
          <p:nvPr>
            <p:ph type="title"/>
          </p:nvPr>
        </p:nvSpPr>
        <p:spPr>
          <a:xfrm>
            <a:off x="422031" y="407035"/>
            <a:ext cx="8345658" cy="1243930"/>
          </a:xfrm>
          <a:prstGeom prst="rect">
            <a:avLst/>
          </a:prstGeom>
        </p:spPr>
        <p:txBody>
          <a:bodyPr vert="horz" wrap="square" lIns="0" tIns="12700" rIns="0" bIns="0" rtlCol="0">
            <a:spAutoFit/>
          </a:bodyPr>
          <a:lstStyle/>
          <a:p>
            <a:pPr marL="12700" algn="ctr">
              <a:spcBef>
                <a:spcPts val="100"/>
              </a:spcBef>
            </a:pPr>
            <a:r>
              <a:rPr lang="en-US" dirty="0">
                <a:latin typeface="Arial Rounded MT Bold" panose="020F0704030504030204" pitchFamily="34" charset="0"/>
              </a:rPr>
              <a:t>FEATURES OF SOLE PROPRIETORSHIP</a:t>
            </a:r>
            <a:endParaRPr b="1" dirty="0">
              <a:latin typeface="Arial Rounded MT Bold" panose="020F0704030504030204" pitchFamily="34" charset="0"/>
            </a:endParaRPr>
          </a:p>
        </p:txBody>
      </p:sp>
    </p:spTree>
    <p:extLst>
      <p:ext uri="{BB962C8B-B14F-4D97-AF65-F5344CB8AC3E}">
        <p14:creationId xmlns:p14="http://schemas.microsoft.com/office/powerpoint/2010/main" val="26538118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a:spLocks noGrp="1"/>
          </p:cNvSpPr>
          <p:nvPr>
            <p:ph type="sldNum" sz="quarter" idx="7"/>
          </p:nvPr>
        </p:nvSpPr>
        <p:spPr>
          <a:xfrm>
            <a:off x="4457446" y="6436968"/>
            <a:ext cx="228600" cy="185307"/>
          </a:xfrm>
          <a:prstGeom prst="rect">
            <a:avLst/>
          </a:prstGeom>
        </p:spPr>
        <p:txBody>
          <a:bodyPr vert="horz" wrap="square" lIns="0" tIns="635" rIns="0" bIns="0" rtlCol="0">
            <a:spAutoFit/>
          </a:bodyPr>
          <a:lstStyle/>
          <a:p>
            <a:pPr marL="38100">
              <a:spcBef>
                <a:spcPts val="5"/>
              </a:spcBef>
            </a:pPr>
            <a:fld id="{81D60167-4931-47E6-BA6A-407CBD079E47}" type="slidenum">
              <a:rPr dirty="0">
                <a:solidFill>
                  <a:prstClr val="white"/>
                </a:solidFill>
              </a:rPr>
              <a:pPr marL="38100">
                <a:spcBef>
                  <a:spcPts val="5"/>
                </a:spcBef>
              </a:pPr>
              <a:t>29</a:t>
            </a:fld>
            <a:endParaRPr dirty="0">
              <a:solidFill>
                <a:prstClr val="white"/>
              </a:solidFill>
            </a:endParaRPr>
          </a:p>
        </p:txBody>
      </p:sp>
      <p:sp>
        <p:nvSpPr>
          <p:cNvPr id="4" name="TextBox 3">
            <a:extLst>
              <a:ext uri="{FF2B5EF4-FFF2-40B4-BE49-F238E27FC236}">
                <a16:creationId xmlns="" xmlns:a16="http://schemas.microsoft.com/office/drawing/2014/main" id="{C958B587-09D8-44EC-93F0-C6D672438B0E}"/>
              </a:ext>
            </a:extLst>
          </p:cNvPr>
          <p:cNvSpPr txBox="1"/>
          <p:nvPr/>
        </p:nvSpPr>
        <p:spPr>
          <a:xfrm>
            <a:off x="1086729" y="2039816"/>
            <a:ext cx="6826349" cy="4401205"/>
          </a:xfrm>
          <a:prstGeom prst="rect">
            <a:avLst/>
          </a:prstGeom>
          <a:noFill/>
        </p:spPr>
        <p:txBody>
          <a:bodyPr wrap="square" rtlCol="0">
            <a:spAutoFit/>
          </a:bodyPr>
          <a:lstStyle/>
          <a:p>
            <a:pPr marL="514350" indent="-514350" algn="just">
              <a:buAutoNum type="arabicPeriod"/>
            </a:pPr>
            <a:r>
              <a:rPr lang="en-US" sz="2800" dirty="0">
                <a:solidFill>
                  <a:srgbClr val="CFEFA4"/>
                </a:solidFill>
                <a:latin typeface="Arial Rounded MT Bold" panose="020F0704030504030204" pitchFamily="34" charset="0"/>
              </a:rPr>
              <a:t>Easy of Starting</a:t>
            </a:r>
          </a:p>
          <a:p>
            <a:pPr marL="514350" indent="-514350" algn="just">
              <a:buAutoNum type="arabicPeriod"/>
            </a:pPr>
            <a:r>
              <a:rPr lang="en-US" sz="2800" dirty="0">
                <a:solidFill>
                  <a:srgbClr val="CFEFA4"/>
                </a:solidFill>
                <a:latin typeface="Arial Rounded MT Bold" panose="020F0704030504030204" pitchFamily="34" charset="0"/>
              </a:rPr>
              <a:t>Sole Control over the business operation</a:t>
            </a:r>
          </a:p>
          <a:p>
            <a:pPr marL="514350" indent="-514350" algn="just">
              <a:buAutoNum type="arabicPeriod"/>
            </a:pPr>
            <a:r>
              <a:rPr lang="en-US" sz="2800" dirty="0">
                <a:solidFill>
                  <a:srgbClr val="CFEFA4"/>
                </a:solidFill>
                <a:latin typeface="Arial Rounded MT Bold" panose="020F0704030504030204" pitchFamily="34" charset="0"/>
              </a:rPr>
              <a:t>Sole participation in profits (100% profit)</a:t>
            </a:r>
          </a:p>
          <a:p>
            <a:pPr marL="514350" indent="-514350" algn="just">
              <a:buAutoNum type="arabicPeriod"/>
            </a:pPr>
            <a:r>
              <a:rPr lang="en-US" sz="2800" dirty="0">
                <a:solidFill>
                  <a:srgbClr val="CFEFA4"/>
                </a:solidFill>
                <a:latin typeface="Arial Rounded MT Bold" panose="020F0704030504030204" pitchFamily="34" charset="0"/>
              </a:rPr>
              <a:t>Use of owner’s abilities (unique skills, personal abilities)</a:t>
            </a:r>
          </a:p>
          <a:p>
            <a:pPr marL="514350" indent="-514350" algn="just">
              <a:buAutoNum type="arabicPeriod"/>
            </a:pPr>
            <a:r>
              <a:rPr lang="en-US" sz="2800" dirty="0">
                <a:solidFill>
                  <a:srgbClr val="CFEFA4"/>
                </a:solidFill>
                <a:latin typeface="Arial Rounded MT Bold" panose="020F0704030504030204" pitchFamily="34" charset="0"/>
              </a:rPr>
              <a:t>Tax Freedom (no business tax)</a:t>
            </a:r>
          </a:p>
          <a:p>
            <a:pPr marL="514350" indent="-514350" algn="just">
              <a:buAutoNum type="arabicPeriod"/>
            </a:pPr>
            <a:r>
              <a:rPr lang="en-US" sz="2800" dirty="0">
                <a:solidFill>
                  <a:srgbClr val="CFEFA4"/>
                </a:solidFill>
                <a:latin typeface="Arial Rounded MT Bold" panose="020F0704030504030204" pitchFamily="34" charset="0"/>
              </a:rPr>
              <a:t>Secrecy (business strategy)</a:t>
            </a:r>
          </a:p>
          <a:p>
            <a:pPr marL="514350" indent="-514350" algn="just">
              <a:buAutoNum type="arabicPeriod"/>
            </a:pPr>
            <a:r>
              <a:rPr lang="en-US" sz="2800" dirty="0">
                <a:solidFill>
                  <a:srgbClr val="CFEFA4"/>
                </a:solidFill>
                <a:latin typeface="Arial Rounded MT Bold" panose="020F0704030504030204" pitchFamily="34" charset="0"/>
              </a:rPr>
              <a:t>Easy of dissolving (ending)</a:t>
            </a:r>
            <a:endParaRPr lang="en-US" sz="2800" dirty="0">
              <a:solidFill>
                <a:schemeClr val="bg1"/>
              </a:solidFill>
              <a:latin typeface="Arial Rounded MT Bold" panose="020F0704030504030204" pitchFamily="34" charset="0"/>
            </a:endParaRPr>
          </a:p>
        </p:txBody>
      </p:sp>
      <p:sp>
        <p:nvSpPr>
          <p:cNvPr id="8" name="object 3">
            <a:extLst>
              <a:ext uri="{FF2B5EF4-FFF2-40B4-BE49-F238E27FC236}">
                <a16:creationId xmlns="" xmlns:a16="http://schemas.microsoft.com/office/drawing/2014/main" id="{5D4ECD25-C96B-4E33-B87B-5148BD078709}"/>
              </a:ext>
            </a:extLst>
          </p:cNvPr>
          <p:cNvSpPr txBox="1">
            <a:spLocks noGrp="1"/>
          </p:cNvSpPr>
          <p:nvPr>
            <p:ph type="title"/>
          </p:nvPr>
        </p:nvSpPr>
        <p:spPr>
          <a:xfrm>
            <a:off x="422031" y="407035"/>
            <a:ext cx="8345658" cy="1243930"/>
          </a:xfrm>
          <a:prstGeom prst="rect">
            <a:avLst/>
          </a:prstGeom>
        </p:spPr>
        <p:txBody>
          <a:bodyPr vert="horz" wrap="square" lIns="0" tIns="12700" rIns="0" bIns="0" rtlCol="0">
            <a:spAutoFit/>
          </a:bodyPr>
          <a:lstStyle/>
          <a:p>
            <a:pPr marL="12700" algn="ctr">
              <a:spcBef>
                <a:spcPts val="100"/>
              </a:spcBef>
            </a:pPr>
            <a:r>
              <a:rPr lang="en-US" dirty="0">
                <a:latin typeface="Arial Rounded MT Bold" panose="020F0704030504030204" pitchFamily="34" charset="0"/>
              </a:rPr>
              <a:t>ADVANTAGES OF SOLE PROPRIETORSHIP</a:t>
            </a:r>
            <a:endParaRPr b="1" dirty="0">
              <a:latin typeface="Arial Rounded MT Bold" panose="020F0704030504030204" pitchFamily="34" charset="0"/>
            </a:endParaRPr>
          </a:p>
        </p:txBody>
      </p:sp>
    </p:spTree>
    <p:extLst>
      <p:ext uri="{BB962C8B-B14F-4D97-AF65-F5344CB8AC3E}">
        <p14:creationId xmlns:p14="http://schemas.microsoft.com/office/powerpoint/2010/main" val="1941413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095244" y="211836"/>
            <a:ext cx="2976372" cy="1362456"/>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3477005" y="407034"/>
            <a:ext cx="2188210" cy="756920"/>
          </a:xfrm>
          <a:prstGeom prst="rect">
            <a:avLst/>
          </a:prstGeom>
        </p:spPr>
        <p:txBody>
          <a:bodyPr vert="horz" wrap="square" lIns="0" tIns="12700" rIns="0" bIns="0" rtlCol="0">
            <a:spAutoFit/>
          </a:bodyPr>
          <a:lstStyle/>
          <a:p>
            <a:pPr marL="12700">
              <a:lnSpc>
                <a:spcPct val="100000"/>
              </a:lnSpc>
              <a:spcBef>
                <a:spcPts val="100"/>
              </a:spcBef>
            </a:pPr>
            <a:r>
              <a:rPr sz="4800" spc="-5" dirty="0"/>
              <a:t>BA</a:t>
            </a:r>
            <a:r>
              <a:rPr sz="4800" spc="-135" dirty="0"/>
              <a:t>R</a:t>
            </a:r>
            <a:r>
              <a:rPr sz="4800" dirty="0"/>
              <a:t>TER</a:t>
            </a:r>
            <a:endParaRPr sz="4800"/>
          </a:p>
        </p:txBody>
      </p:sp>
      <p:sp>
        <p:nvSpPr>
          <p:cNvPr id="4" name="object 4"/>
          <p:cNvSpPr/>
          <p:nvPr/>
        </p:nvSpPr>
        <p:spPr>
          <a:xfrm>
            <a:off x="5693664" y="4597906"/>
            <a:ext cx="3112008" cy="2208276"/>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499363" y="1791715"/>
            <a:ext cx="8217534" cy="3909060"/>
          </a:xfrm>
          <a:prstGeom prst="rect">
            <a:avLst/>
          </a:prstGeom>
        </p:spPr>
        <p:txBody>
          <a:bodyPr vert="horz" wrap="square" lIns="0" tIns="12700" rIns="0" bIns="0" rtlCol="0">
            <a:spAutoFit/>
          </a:bodyPr>
          <a:lstStyle/>
          <a:p>
            <a:pPr marL="354965" marR="5080" indent="-342900" algn="just">
              <a:lnSpc>
                <a:spcPct val="100000"/>
              </a:lnSpc>
              <a:spcBef>
                <a:spcPts val="100"/>
              </a:spcBef>
              <a:buFont typeface="Wingdings 2"/>
              <a:buChar char=""/>
              <a:tabLst>
                <a:tab pos="355600" algn="l"/>
              </a:tabLst>
            </a:pPr>
            <a:r>
              <a:rPr sz="3000" spc="-5" dirty="0">
                <a:solidFill>
                  <a:srgbClr val="FFFFFF"/>
                </a:solidFill>
                <a:latin typeface="Tahoma"/>
                <a:cs typeface="Tahoma"/>
              </a:rPr>
              <a:t>It is the direct exchange of one </a:t>
            </a:r>
            <a:r>
              <a:rPr sz="3000" dirty="0">
                <a:solidFill>
                  <a:srgbClr val="FFFFFF"/>
                </a:solidFill>
                <a:latin typeface="Tahoma"/>
                <a:cs typeface="Tahoma"/>
              </a:rPr>
              <a:t>goods </a:t>
            </a:r>
            <a:r>
              <a:rPr sz="3000" spc="-15" dirty="0">
                <a:solidFill>
                  <a:srgbClr val="FFFFFF"/>
                </a:solidFill>
                <a:latin typeface="Tahoma"/>
                <a:cs typeface="Tahoma"/>
              </a:rPr>
              <a:t>for  </a:t>
            </a:r>
            <a:r>
              <a:rPr sz="3000" spc="-5" dirty="0">
                <a:solidFill>
                  <a:srgbClr val="FFFFFF"/>
                </a:solidFill>
                <a:latin typeface="Tahoma"/>
                <a:cs typeface="Tahoma"/>
              </a:rPr>
              <a:t>another without using anything </a:t>
            </a:r>
            <a:r>
              <a:rPr sz="3000" dirty="0">
                <a:solidFill>
                  <a:srgbClr val="FFFFFF"/>
                </a:solidFill>
                <a:latin typeface="Tahoma"/>
                <a:cs typeface="Tahoma"/>
              </a:rPr>
              <a:t>as money or  </a:t>
            </a:r>
            <a:r>
              <a:rPr sz="3000" spc="-5" dirty="0">
                <a:solidFill>
                  <a:srgbClr val="FFFFFF"/>
                </a:solidFill>
                <a:latin typeface="Tahoma"/>
                <a:cs typeface="Tahoma"/>
              </a:rPr>
              <a:t>as </a:t>
            </a:r>
            <a:r>
              <a:rPr sz="3000" dirty="0">
                <a:solidFill>
                  <a:srgbClr val="FFFFFF"/>
                </a:solidFill>
                <a:latin typeface="Tahoma"/>
                <a:cs typeface="Tahoma"/>
              </a:rPr>
              <a:t>a medium of</a:t>
            </a:r>
            <a:r>
              <a:rPr sz="3000" spc="-5" dirty="0">
                <a:solidFill>
                  <a:srgbClr val="FFFFFF"/>
                </a:solidFill>
                <a:latin typeface="Tahoma"/>
                <a:cs typeface="Tahoma"/>
              </a:rPr>
              <a:t> </a:t>
            </a:r>
            <a:r>
              <a:rPr sz="3000" spc="-10" dirty="0">
                <a:solidFill>
                  <a:srgbClr val="FFFFFF"/>
                </a:solidFill>
                <a:latin typeface="Tahoma"/>
                <a:cs typeface="Tahoma"/>
              </a:rPr>
              <a:t>exchange.</a:t>
            </a:r>
            <a:endParaRPr sz="3000">
              <a:latin typeface="Tahoma"/>
              <a:cs typeface="Tahoma"/>
            </a:endParaRPr>
          </a:p>
          <a:p>
            <a:pPr marL="354965" marR="389890" indent="-342900">
              <a:lnSpc>
                <a:spcPct val="100000"/>
              </a:lnSpc>
              <a:spcBef>
                <a:spcPts val="1775"/>
              </a:spcBef>
              <a:buFont typeface="Wingdings 2"/>
              <a:buChar char=""/>
              <a:tabLst>
                <a:tab pos="355600" algn="l"/>
              </a:tabLst>
            </a:pPr>
            <a:r>
              <a:rPr sz="3000" spc="-5" dirty="0">
                <a:solidFill>
                  <a:srgbClr val="FFFFFF"/>
                </a:solidFill>
                <a:latin typeface="Tahoma"/>
                <a:cs typeface="Tahoma"/>
              </a:rPr>
              <a:t>Barter </a:t>
            </a:r>
            <a:r>
              <a:rPr sz="3000" dirty="0">
                <a:solidFill>
                  <a:srgbClr val="FFFFFF"/>
                </a:solidFill>
                <a:latin typeface="Tahoma"/>
                <a:cs typeface="Tahoma"/>
              </a:rPr>
              <a:t>is a </a:t>
            </a:r>
            <a:r>
              <a:rPr sz="3000" spc="-10" dirty="0">
                <a:solidFill>
                  <a:srgbClr val="FFFFFF"/>
                </a:solidFill>
                <a:latin typeface="Tahoma"/>
                <a:cs typeface="Tahoma"/>
              </a:rPr>
              <a:t>type </a:t>
            </a:r>
            <a:r>
              <a:rPr sz="3000" dirty="0">
                <a:solidFill>
                  <a:srgbClr val="FFFFFF"/>
                </a:solidFill>
                <a:latin typeface="Tahoma"/>
                <a:cs typeface="Tahoma"/>
              </a:rPr>
              <a:t>of </a:t>
            </a:r>
            <a:r>
              <a:rPr sz="3000" spc="-15" dirty="0">
                <a:solidFill>
                  <a:srgbClr val="FFFFFF"/>
                </a:solidFill>
                <a:latin typeface="Tahoma"/>
                <a:cs typeface="Tahoma"/>
              </a:rPr>
              <a:t>trade </a:t>
            </a:r>
            <a:r>
              <a:rPr sz="3000" spc="-5" dirty="0">
                <a:solidFill>
                  <a:srgbClr val="FFFFFF"/>
                </a:solidFill>
                <a:latin typeface="Tahoma"/>
                <a:cs typeface="Tahoma"/>
              </a:rPr>
              <a:t>where </a:t>
            </a:r>
            <a:r>
              <a:rPr sz="3000" dirty="0">
                <a:solidFill>
                  <a:srgbClr val="FFFFFF"/>
                </a:solidFill>
                <a:latin typeface="Tahoma"/>
                <a:cs typeface="Tahoma"/>
              </a:rPr>
              <a:t>goods or  </a:t>
            </a:r>
            <a:r>
              <a:rPr sz="3000" spc="-5" dirty="0">
                <a:solidFill>
                  <a:srgbClr val="FFFFFF"/>
                </a:solidFill>
                <a:latin typeface="Tahoma"/>
                <a:cs typeface="Tahoma"/>
              </a:rPr>
              <a:t>services are </a:t>
            </a:r>
            <a:r>
              <a:rPr sz="3000" spc="-10" dirty="0">
                <a:solidFill>
                  <a:srgbClr val="FFFFFF"/>
                </a:solidFill>
                <a:latin typeface="Tahoma"/>
                <a:cs typeface="Tahoma"/>
              </a:rPr>
              <a:t>exchanged for </a:t>
            </a:r>
            <a:r>
              <a:rPr sz="3000" dirty="0">
                <a:solidFill>
                  <a:srgbClr val="FFFFFF"/>
                </a:solidFill>
                <a:latin typeface="Tahoma"/>
                <a:cs typeface="Tahoma"/>
              </a:rPr>
              <a:t>a </a:t>
            </a:r>
            <a:r>
              <a:rPr sz="3000" spc="-5" dirty="0">
                <a:solidFill>
                  <a:srgbClr val="FFFFFF"/>
                </a:solidFill>
                <a:latin typeface="Tahoma"/>
                <a:cs typeface="Tahoma"/>
              </a:rPr>
              <a:t>certain amount  </a:t>
            </a:r>
            <a:r>
              <a:rPr sz="3000" dirty="0">
                <a:solidFill>
                  <a:srgbClr val="FFFFFF"/>
                </a:solidFill>
                <a:latin typeface="Tahoma"/>
                <a:cs typeface="Tahoma"/>
              </a:rPr>
              <a:t>of other goods or</a:t>
            </a:r>
            <a:r>
              <a:rPr sz="3000" spc="-55" dirty="0">
                <a:solidFill>
                  <a:srgbClr val="FFFFFF"/>
                </a:solidFill>
                <a:latin typeface="Tahoma"/>
                <a:cs typeface="Tahoma"/>
              </a:rPr>
              <a:t> </a:t>
            </a:r>
            <a:r>
              <a:rPr sz="3000" spc="-5" dirty="0">
                <a:solidFill>
                  <a:srgbClr val="FFFFFF"/>
                </a:solidFill>
                <a:latin typeface="Tahoma"/>
                <a:cs typeface="Tahoma"/>
              </a:rPr>
              <a:t>services;</a:t>
            </a:r>
            <a:endParaRPr sz="3000">
              <a:latin typeface="Tahoma"/>
              <a:cs typeface="Tahoma"/>
            </a:endParaRPr>
          </a:p>
          <a:p>
            <a:pPr marL="354965" marR="4313555">
              <a:lnSpc>
                <a:spcPct val="100000"/>
              </a:lnSpc>
            </a:pPr>
            <a:r>
              <a:rPr sz="3000" dirty="0">
                <a:solidFill>
                  <a:srgbClr val="FFFFFF"/>
                </a:solidFill>
                <a:latin typeface="Tahoma"/>
                <a:cs typeface="Tahoma"/>
              </a:rPr>
              <a:t>no </a:t>
            </a:r>
            <a:r>
              <a:rPr sz="3000" spc="-5" dirty="0">
                <a:solidFill>
                  <a:srgbClr val="FFFFFF"/>
                </a:solidFill>
                <a:latin typeface="Tahoma"/>
                <a:cs typeface="Tahoma"/>
              </a:rPr>
              <a:t>money </a:t>
            </a:r>
            <a:r>
              <a:rPr sz="3000" dirty="0">
                <a:solidFill>
                  <a:srgbClr val="FFFFFF"/>
                </a:solidFill>
                <a:latin typeface="Tahoma"/>
                <a:cs typeface="Tahoma"/>
              </a:rPr>
              <a:t>is </a:t>
            </a:r>
            <a:r>
              <a:rPr sz="3000" spc="-15" dirty="0">
                <a:solidFill>
                  <a:srgbClr val="FFFFFF"/>
                </a:solidFill>
                <a:latin typeface="Tahoma"/>
                <a:cs typeface="Tahoma"/>
              </a:rPr>
              <a:t>involved  </a:t>
            </a:r>
            <a:r>
              <a:rPr sz="3000" dirty="0">
                <a:solidFill>
                  <a:srgbClr val="FFFFFF"/>
                </a:solidFill>
                <a:latin typeface="Tahoma"/>
                <a:cs typeface="Tahoma"/>
              </a:rPr>
              <a:t>in the</a:t>
            </a:r>
            <a:r>
              <a:rPr sz="3000" spc="-50" dirty="0">
                <a:solidFill>
                  <a:srgbClr val="FFFFFF"/>
                </a:solidFill>
                <a:latin typeface="Tahoma"/>
                <a:cs typeface="Tahoma"/>
              </a:rPr>
              <a:t> </a:t>
            </a:r>
            <a:r>
              <a:rPr sz="3000" spc="-10" dirty="0">
                <a:solidFill>
                  <a:srgbClr val="FFFFFF"/>
                </a:solidFill>
                <a:latin typeface="Tahoma"/>
                <a:cs typeface="Tahoma"/>
              </a:rPr>
              <a:t>transaction.</a:t>
            </a:r>
            <a:endParaRPr sz="3000">
              <a:latin typeface="Tahoma"/>
              <a:cs typeface="Tahoma"/>
            </a:endParaRPr>
          </a:p>
        </p:txBody>
      </p:sp>
      <p:sp>
        <p:nvSpPr>
          <p:cNvPr id="6" name="object 6"/>
          <p:cNvSpPr txBox="1">
            <a:spLocks noGrp="1"/>
          </p:cNvSpPr>
          <p:nvPr>
            <p:ph type="sldNum" sz="quarter" idx="7"/>
          </p:nvPr>
        </p:nvSpPr>
        <p:spPr>
          <a:prstGeom prst="rect">
            <a:avLst/>
          </a:prstGeom>
        </p:spPr>
        <p:txBody>
          <a:bodyPr vert="horz" wrap="square" lIns="0" tIns="635" rIns="0" bIns="0" rtlCol="0">
            <a:spAutoFit/>
          </a:bodyPr>
          <a:lstStyle/>
          <a:p>
            <a:pPr marL="38100">
              <a:lnSpc>
                <a:spcPct val="100000"/>
              </a:lnSpc>
              <a:spcBef>
                <a:spcPts val="5"/>
              </a:spcBef>
            </a:pPr>
            <a:fld id="{81D60167-4931-47E6-BA6A-407CBD079E47}" type="slidenum">
              <a:rPr dirty="0"/>
              <a:pPr marL="38100">
                <a:lnSpc>
                  <a:spcPct val="100000"/>
                </a:lnSpc>
                <a:spcBef>
                  <a:spcPts val="5"/>
                </a:spcBef>
              </a:pPr>
              <a:t>3</a:t>
            </a:fld>
            <a:endParaRP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569741" y="407034"/>
            <a:ext cx="8219050" cy="1367041"/>
          </a:xfrm>
          <a:prstGeom prst="rect">
            <a:avLst/>
          </a:prstGeom>
        </p:spPr>
        <p:txBody>
          <a:bodyPr vert="horz" wrap="square" lIns="0" tIns="12700" rIns="0" bIns="0" rtlCol="0">
            <a:spAutoFit/>
          </a:bodyPr>
          <a:lstStyle/>
          <a:p>
            <a:pPr marL="12700" algn="ctr">
              <a:spcBef>
                <a:spcPts val="100"/>
              </a:spcBef>
            </a:pPr>
            <a:r>
              <a:rPr lang="en-US" sz="4400" b="1" dirty="0"/>
              <a:t>Disadvantages of Sole Proprietorship</a:t>
            </a:r>
            <a:endParaRPr sz="4400" b="1" dirty="0"/>
          </a:p>
        </p:txBody>
      </p:sp>
      <p:sp>
        <p:nvSpPr>
          <p:cNvPr id="7" name="object 7"/>
          <p:cNvSpPr txBox="1">
            <a:spLocks noGrp="1"/>
          </p:cNvSpPr>
          <p:nvPr>
            <p:ph type="sldNum" sz="quarter" idx="7"/>
          </p:nvPr>
        </p:nvSpPr>
        <p:spPr>
          <a:xfrm>
            <a:off x="4457446" y="6436968"/>
            <a:ext cx="228600" cy="185307"/>
          </a:xfrm>
          <a:prstGeom prst="rect">
            <a:avLst/>
          </a:prstGeom>
        </p:spPr>
        <p:txBody>
          <a:bodyPr vert="horz" wrap="square" lIns="0" tIns="635" rIns="0" bIns="0" rtlCol="0">
            <a:spAutoFit/>
          </a:bodyPr>
          <a:lstStyle/>
          <a:p>
            <a:pPr marL="38100">
              <a:spcBef>
                <a:spcPts val="5"/>
              </a:spcBef>
            </a:pPr>
            <a:fld id="{81D60167-4931-47E6-BA6A-407CBD079E47}" type="slidenum">
              <a:rPr dirty="0">
                <a:solidFill>
                  <a:prstClr val="white"/>
                </a:solidFill>
              </a:rPr>
              <a:pPr marL="38100">
                <a:spcBef>
                  <a:spcPts val="5"/>
                </a:spcBef>
              </a:pPr>
              <a:t>30</a:t>
            </a:fld>
            <a:endParaRPr dirty="0">
              <a:solidFill>
                <a:prstClr val="white"/>
              </a:solidFill>
            </a:endParaRPr>
          </a:p>
        </p:txBody>
      </p:sp>
      <p:sp>
        <p:nvSpPr>
          <p:cNvPr id="9" name="TextBox 8">
            <a:extLst>
              <a:ext uri="{FF2B5EF4-FFF2-40B4-BE49-F238E27FC236}">
                <a16:creationId xmlns:a16="http://schemas.microsoft.com/office/drawing/2014/main" xmlns="" id="{AA929CDF-E6C7-487F-8605-0591A04D9245}"/>
              </a:ext>
            </a:extLst>
          </p:cNvPr>
          <p:cNvSpPr txBox="1"/>
          <p:nvPr/>
        </p:nvSpPr>
        <p:spPr>
          <a:xfrm>
            <a:off x="569741" y="2096086"/>
            <a:ext cx="8219050" cy="2862322"/>
          </a:xfrm>
          <a:prstGeom prst="rect">
            <a:avLst/>
          </a:prstGeom>
          <a:noFill/>
        </p:spPr>
        <p:txBody>
          <a:bodyPr wrap="square" rtlCol="0">
            <a:spAutoFit/>
          </a:bodyPr>
          <a:lstStyle/>
          <a:p>
            <a:pPr marL="742950" indent="-742950" algn="just">
              <a:buAutoNum type="arabicPeriod"/>
            </a:pPr>
            <a:r>
              <a:rPr lang="en-US" sz="3600" dirty="0">
                <a:solidFill>
                  <a:schemeClr val="bg1"/>
                </a:solidFill>
                <a:latin typeface="Arial Rounded MT Bold" panose="020F0704030504030204" pitchFamily="34" charset="0"/>
              </a:rPr>
              <a:t>Unlimited Liability</a:t>
            </a:r>
          </a:p>
          <a:p>
            <a:pPr marL="742950" indent="-742950" algn="just">
              <a:buAutoNum type="arabicPeriod"/>
            </a:pPr>
            <a:r>
              <a:rPr lang="en-US" sz="3600" dirty="0">
                <a:solidFill>
                  <a:schemeClr val="bg1"/>
                </a:solidFill>
                <a:latin typeface="Arial Rounded MT Bold" panose="020F0704030504030204" pitchFamily="34" charset="0"/>
              </a:rPr>
              <a:t>Difficulty in raising Capital</a:t>
            </a:r>
          </a:p>
          <a:p>
            <a:pPr marL="742950" indent="-742950" algn="just">
              <a:buAutoNum type="arabicPeriod"/>
            </a:pPr>
            <a:r>
              <a:rPr lang="en-US" sz="3600" dirty="0">
                <a:solidFill>
                  <a:schemeClr val="bg1"/>
                </a:solidFill>
                <a:latin typeface="Arial Rounded MT Bold" panose="020F0704030504030204" pitchFamily="34" charset="0"/>
              </a:rPr>
              <a:t>Limitations in managerial ability</a:t>
            </a:r>
          </a:p>
          <a:p>
            <a:pPr marL="742950" indent="-742950" algn="just">
              <a:buAutoNum type="arabicPeriod"/>
            </a:pPr>
            <a:r>
              <a:rPr lang="en-US" sz="3600" dirty="0">
                <a:solidFill>
                  <a:schemeClr val="bg1"/>
                </a:solidFill>
                <a:latin typeface="Arial Rounded MT Bold" panose="020F0704030504030204" pitchFamily="34" charset="0"/>
              </a:rPr>
              <a:t>Lack of stability</a:t>
            </a:r>
          </a:p>
          <a:p>
            <a:pPr marL="742950" indent="-742950" algn="just">
              <a:buAutoNum type="arabicPeriod"/>
            </a:pPr>
            <a:r>
              <a:rPr lang="en-US" sz="3600" dirty="0">
                <a:solidFill>
                  <a:schemeClr val="bg1"/>
                </a:solidFill>
                <a:latin typeface="Arial Rounded MT Bold" panose="020F0704030504030204" pitchFamily="34" charset="0"/>
              </a:rPr>
              <a:t>Demands on time</a:t>
            </a:r>
          </a:p>
        </p:txBody>
      </p:sp>
    </p:spTree>
    <p:extLst>
      <p:ext uri="{BB962C8B-B14F-4D97-AF65-F5344CB8AC3E}">
        <p14:creationId xmlns:p14="http://schemas.microsoft.com/office/powerpoint/2010/main" val="5183561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422031" y="407035"/>
            <a:ext cx="8345658" cy="505267"/>
          </a:xfrm>
          <a:prstGeom prst="rect">
            <a:avLst/>
          </a:prstGeom>
        </p:spPr>
        <p:txBody>
          <a:bodyPr vert="horz" wrap="square" lIns="0" tIns="12700" rIns="0" bIns="0" rtlCol="0">
            <a:spAutoFit/>
          </a:bodyPr>
          <a:lstStyle/>
          <a:p>
            <a:pPr marL="12700" algn="ctr">
              <a:spcBef>
                <a:spcPts val="100"/>
              </a:spcBef>
            </a:pPr>
            <a:r>
              <a:rPr lang="en-US" sz="3200" b="1" dirty="0"/>
              <a:t>Partnership Business</a:t>
            </a:r>
            <a:endParaRPr b="1" dirty="0"/>
          </a:p>
        </p:txBody>
      </p:sp>
      <p:sp>
        <p:nvSpPr>
          <p:cNvPr id="7" name="object 7"/>
          <p:cNvSpPr txBox="1">
            <a:spLocks noGrp="1"/>
          </p:cNvSpPr>
          <p:nvPr>
            <p:ph type="sldNum" sz="quarter" idx="7"/>
          </p:nvPr>
        </p:nvSpPr>
        <p:spPr>
          <a:xfrm>
            <a:off x="4457446" y="6436968"/>
            <a:ext cx="228600" cy="185307"/>
          </a:xfrm>
          <a:prstGeom prst="rect">
            <a:avLst/>
          </a:prstGeom>
        </p:spPr>
        <p:txBody>
          <a:bodyPr vert="horz" wrap="square" lIns="0" tIns="635" rIns="0" bIns="0" rtlCol="0">
            <a:spAutoFit/>
          </a:bodyPr>
          <a:lstStyle/>
          <a:p>
            <a:pPr marL="38100">
              <a:spcBef>
                <a:spcPts val="5"/>
              </a:spcBef>
            </a:pPr>
            <a:fld id="{81D60167-4931-47E6-BA6A-407CBD079E47}" type="slidenum">
              <a:rPr dirty="0">
                <a:solidFill>
                  <a:prstClr val="white"/>
                </a:solidFill>
              </a:rPr>
              <a:pPr marL="38100">
                <a:spcBef>
                  <a:spcPts val="5"/>
                </a:spcBef>
              </a:pPr>
              <a:t>31</a:t>
            </a:fld>
            <a:endParaRPr dirty="0">
              <a:solidFill>
                <a:prstClr val="white"/>
              </a:solidFill>
            </a:endParaRPr>
          </a:p>
        </p:txBody>
      </p:sp>
      <p:sp>
        <p:nvSpPr>
          <p:cNvPr id="2" name="TextBox 1">
            <a:extLst>
              <a:ext uri="{FF2B5EF4-FFF2-40B4-BE49-F238E27FC236}">
                <a16:creationId xmlns:a16="http://schemas.microsoft.com/office/drawing/2014/main" xmlns="" id="{EB2D8739-986D-424B-AEF1-3478F5D47C0D}"/>
              </a:ext>
            </a:extLst>
          </p:cNvPr>
          <p:cNvSpPr txBox="1"/>
          <p:nvPr/>
        </p:nvSpPr>
        <p:spPr>
          <a:xfrm>
            <a:off x="917917" y="1856936"/>
            <a:ext cx="7554351" cy="4524315"/>
          </a:xfrm>
          <a:prstGeom prst="rect">
            <a:avLst/>
          </a:prstGeom>
          <a:noFill/>
        </p:spPr>
        <p:txBody>
          <a:bodyPr wrap="square" rtlCol="0">
            <a:spAutoFit/>
          </a:bodyPr>
          <a:lstStyle/>
          <a:p>
            <a:pPr marL="457200" indent="-457200" algn="just">
              <a:buFont typeface="Wingdings" panose="05000000000000000000" pitchFamily="2" charset="2"/>
              <a:buChar char="§"/>
            </a:pPr>
            <a:r>
              <a:rPr lang="en-US" sz="3200" dirty="0">
                <a:solidFill>
                  <a:schemeClr val="bg1"/>
                </a:solidFill>
                <a:latin typeface="Arial Rounded MT Bold" panose="020F0704030504030204" pitchFamily="34" charset="0"/>
              </a:rPr>
              <a:t>An association of two or more persons to carry as co-owners of a business for profit. </a:t>
            </a:r>
          </a:p>
          <a:p>
            <a:pPr algn="just"/>
            <a:endParaRPr lang="en-US" sz="3200" dirty="0">
              <a:solidFill>
                <a:schemeClr val="bg1"/>
              </a:solidFill>
              <a:latin typeface="Arial Rounded MT Bold" panose="020F0704030504030204" pitchFamily="34" charset="0"/>
            </a:endParaRPr>
          </a:p>
          <a:p>
            <a:pPr marL="457200" indent="-457200" algn="just">
              <a:buFont typeface="Wingdings" panose="05000000000000000000" pitchFamily="2" charset="2"/>
              <a:buChar char="§"/>
            </a:pPr>
            <a:r>
              <a:rPr lang="en-US" sz="3200" dirty="0">
                <a:solidFill>
                  <a:schemeClr val="bg1"/>
                </a:solidFill>
                <a:latin typeface="Arial Rounded MT Bold" panose="020F0704030504030204" pitchFamily="34" charset="0"/>
              </a:rPr>
              <a:t>A partnership can be based on-</a:t>
            </a:r>
          </a:p>
          <a:p>
            <a:pPr marL="514350" indent="-514350" algn="just">
              <a:buAutoNum type="alphaLcParenR"/>
            </a:pPr>
            <a:r>
              <a:rPr lang="en-US" sz="3200" dirty="0">
                <a:solidFill>
                  <a:schemeClr val="bg1"/>
                </a:solidFill>
                <a:latin typeface="Arial Rounded MT Bold" panose="020F0704030504030204" pitchFamily="34" charset="0"/>
              </a:rPr>
              <a:t>Verbal agreement</a:t>
            </a:r>
          </a:p>
          <a:p>
            <a:pPr marL="514350" indent="-514350" algn="just">
              <a:buAutoNum type="alphaLcParenR"/>
            </a:pPr>
            <a:r>
              <a:rPr lang="en-US" sz="3200" dirty="0">
                <a:solidFill>
                  <a:schemeClr val="bg1"/>
                </a:solidFill>
                <a:latin typeface="Arial Rounded MT Bold" panose="020F0704030504030204" pitchFamily="34" charset="0"/>
              </a:rPr>
              <a:t>Written Contract</a:t>
            </a:r>
          </a:p>
          <a:p>
            <a:pPr marL="514350" indent="-514350" algn="just">
              <a:buAutoNum type="alphaLcParenR"/>
            </a:pPr>
            <a:r>
              <a:rPr lang="en-US" sz="3200" dirty="0">
                <a:solidFill>
                  <a:schemeClr val="bg1"/>
                </a:solidFill>
                <a:latin typeface="Arial Rounded MT Bold" panose="020F0704030504030204" pitchFamily="34" charset="0"/>
              </a:rPr>
              <a:t>Written and registered (for bank account)</a:t>
            </a:r>
          </a:p>
        </p:txBody>
      </p:sp>
    </p:spTree>
    <p:extLst>
      <p:ext uri="{BB962C8B-B14F-4D97-AF65-F5344CB8AC3E}">
        <p14:creationId xmlns:p14="http://schemas.microsoft.com/office/powerpoint/2010/main" val="35875297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a:spLocks noGrp="1"/>
          </p:cNvSpPr>
          <p:nvPr>
            <p:ph type="sldNum" sz="quarter" idx="7"/>
          </p:nvPr>
        </p:nvSpPr>
        <p:spPr>
          <a:xfrm>
            <a:off x="4457446" y="6436968"/>
            <a:ext cx="228600" cy="185307"/>
          </a:xfrm>
          <a:prstGeom prst="rect">
            <a:avLst/>
          </a:prstGeom>
        </p:spPr>
        <p:txBody>
          <a:bodyPr vert="horz" wrap="square" lIns="0" tIns="635" rIns="0" bIns="0" rtlCol="0">
            <a:spAutoFit/>
          </a:bodyPr>
          <a:lstStyle/>
          <a:p>
            <a:pPr marL="38100">
              <a:spcBef>
                <a:spcPts val="5"/>
              </a:spcBef>
            </a:pPr>
            <a:fld id="{81D60167-4931-47E6-BA6A-407CBD079E47}" type="slidenum">
              <a:rPr dirty="0">
                <a:solidFill>
                  <a:prstClr val="white"/>
                </a:solidFill>
              </a:rPr>
              <a:pPr marL="38100">
                <a:spcBef>
                  <a:spcPts val="5"/>
                </a:spcBef>
              </a:pPr>
              <a:t>32</a:t>
            </a:fld>
            <a:endParaRPr dirty="0">
              <a:solidFill>
                <a:prstClr val="white"/>
              </a:solidFill>
            </a:endParaRPr>
          </a:p>
        </p:txBody>
      </p:sp>
      <p:sp>
        <p:nvSpPr>
          <p:cNvPr id="4" name="TextBox 3">
            <a:extLst>
              <a:ext uri="{FF2B5EF4-FFF2-40B4-BE49-F238E27FC236}">
                <a16:creationId xmlns:a16="http://schemas.microsoft.com/office/drawing/2014/main" xmlns="" id="{C19B0F9A-725C-4481-A218-FEEF8EAA1B55}"/>
              </a:ext>
            </a:extLst>
          </p:cNvPr>
          <p:cNvSpPr txBox="1"/>
          <p:nvPr/>
        </p:nvSpPr>
        <p:spPr>
          <a:xfrm>
            <a:off x="917917" y="1856936"/>
            <a:ext cx="7554351" cy="1938992"/>
          </a:xfrm>
          <a:prstGeom prst="rect">
            <a:avLst/>
          </a:prstGeom>
          <a:noFill/>
        </p:spPr>
        <p:txBody>
          <a:bodyPr wrap="square" rtlCol="0">
            <a:spAutoFit/>
          </a:bodyPr>
          <a:lstStyle/>
          <a:p>
            <a:pPr marL="742950" indent="-742950" algn="just">
              <a:buAutoNum type="arabicPeriod"/>
            </a:pPr>
            <a:r>
              <a:rPr lang="en-US" sz="4000" dirty="0">
                <a:solidFill>
                  <a:schemeClr val="bg1"/>
                </a:solidFill>
                <a:latin typeface="Arial Rounded MT Bold" panose="020F0704030504030204" pitchFamily="34" charset="0"/>
              </a:rPr>
              <a:t>General Partnership</a:t>
            </a:r>
          </a:p>
          <a:p>
            <a:pPr marL="742950" indent="-742950" algn="just">
              <a:buAutoNum type="arabicPeriod"/>
            </a:pPr>
            <a:r>
              <a:rPr lang="en-US" sz="4000" dirty="0">
                <a:solidFill>
                  <a:schemeClr val="bg1"/>
                </a:solidFill>
                <a:latin typeface="Arial Rounded MT Bold" panose="020F0704030504030204" pitchFamily="34" charset="0"/>
              </a:rPr>
              <a:t>Limited Partnership </a:t>
            </a:r>
          </a:p>
          <a:p>
            <a:pPr marL="742950" indent="-742950" algn="just">
              <a:buAutoNum type="arabicPeriod"/>
            </a:pPr>
            <a:r>
              <a:rPr lang="en-US" sz="4000" dirty="0">
                <a:solidFill>
                  <a:schemeClr val="bg1"/>
                </a:solidFill>
                <a:latin typeface="Arial Rounded MT Bold" panose="020F0704030504030204" pitchFamily="34" charset="0"/>
              </a:rPr>
              <a:t>Joint Venture</a:t>
            </a:r>
          </a:p>
        </p:txBody>
      </p:sp>
      <p:sp>
        <p:nvSpPr>
          <p:cNvPr id="8" name="object 3">
            <a:extLst>
              <a:ext uri="{FF2B5EF4-FFF2-40B4-BE49-F238E27FC236}">
                <a16:creationId xmlns:a16="http://schemas.microsoft.com/office/drawing/2014/main" xmlns="" id="{706EF612-4016-4775-A7D1-3B04658DC9C5}"/>
              </a:ext>
            </a:extLst>
          </p:cNvPr>
          <p:cNvSpPr txBox="1">
            <a:spLocks noGrp="1"/>
          </p:cNvSpPr>
          <p:nvPr>
            <p:ph type="title"/>
          </p:nvPr>
        </p:nvSpPr>
        <p:spPr>
          <a:xfrm>
            <a:off x="422031" y="407034"/>
            <a:ext cx="8345658" cy="689932"/>
          </a:xfrm>
          <a:prstGeom prst="rect">
            <a:avLst/>
          </a:prstGeom>
        </p:spPr>
        <p:txBody>
          <a:bodyPr vert="horz" wrap="square" lIns="0" tIns="12700" rIns="0" bIns="0" rtlCol="0">
            <a:spAutoFit/>
          </a:bodyPr>
          <a:lstStyle/>
          <a:p>
            <a:pPr marL="12700" algn="ctr">
              <a:spcBef>
                <a:spcPts val="100"/>
              </a:spcBef>
            </a:pPr>
            <a:r>
              <a:rPr lang="en-US" sz="4400" b="1" dirty="0"/>
              <a:t>Types of Partnership</a:t>
            </a:r>
            <a:endParaRPr sz="5400" b="1" dirty="0"/>
          </a:p>
        </p:txBody>
      </p:sp>
    </p:spTree>
    <p:extLst>
      <p:ext uri="{BB962C8B-B14F-4D97-AF65-F5344CB8AC3E}">
        <p14:creationId xmlns:p14="http://schemas.microsoft.com/office/powerpoint/2010/main" val="27459997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a:spLocks noGrp="1"/>
          </p:cNvSpPr>
          <p:nvPr>
            <p:ph type="sldNum" sz="quarter" idx="7"/>
          </p:nvPr>
        </p:nvSpPr>
        <p:spPr>
          <a:xfrm>
            <a:off x="4457446" y="6436968"/>
            <a:ext cx="228600" cy="185307"/>
          </a:xfrm>
          <a:prstGeom prst="rect">
            <a:avLst/>
          </a:prstGeom>
        </p:spPr>
        <p:txBody>
          <a:bodyPr vert="horz" wrap="square" lIns="0" tIns="635" rIns="0" bIns="0" rtlCol="0">
            <a:spAutoFit/>
          </a:bodyPr>
          <a:lstStyle/>
          <a:p>
            <a:pPr marL="38100">
              <a:spcBef>
                <a:spcPts val="5"/>
              </a:spcBef>
            </a:pPr>
            <a:fld id="{81D60167-4931-47E6-BA6A-407CBD079E47}" type="slidenum">
              <a:rPr dirty="0">
                <a:solidFill>
                  <a:prstClr val="white"/>
                </a:solidFill>
              </a:rPr>
              <a:pPr marL="38100">
                <a:spcBef>
                  <a:spcPts val="5"/>
                </a:spcBef>
              </a:pPr>
              <a:t>33</a:t>
            </a:fld>
            <a:endParaRPr dirty="0">
              <a:solidFill>
                <a:prstClr val="white"/>
              </a:solidFill>
            </a:endParaRPr>
          </a:p>
        </p:txBody>
      </p:sp>
      <p:sp>
        <p:nvSpPr>
          <p:cNvPr id="4" name="TextBox 3">
            <a:extLst>
              <a:ext uri="{FF2B5EF4-FFF2-40B4-BE49-F238E27FC236}">
                <a16:creationId xmlns:a16="http://schemas.microsoft.com/office/drawing/2014/main" xmlns="" id="{6B132197-F398-453D-82C6-F8A96D64068A}"/>
              </a:ext>
            </a:extLst>
          </p:cNvPr>
          <p:cNvSpPr txBox="1"/>
          <p:nvPr/>
        </p:nvSpPr>
        <p:spPr>
          <a:xfrm>
            <a:off x="908870" y="1772530"/>
            <a:ext cx="7554351" cy="4031873"/>
          </a:xfrm>
          <a:prstGeom prst="rect">
            <a:avLst/>
          </a:prstGeom>
          <a:noFill/>
        </p:spPr>
        <p:txBody>
          <a:bodyPr wrap="square" rtlCol="0">
            <a:spAutoFit/>
          </a:bodyPr>
          <a:lstStyle/>
          <a:p>
            <a:pPr algn="just"/>
            <a:r>
              <a:rPr lang="en-US" sz="3200" dirty="0">
                <a:solidFill>
                  <a:srgbClr val="FFFF00"/>
                </a:solidFill>
                <a:latin typeface="Arial Rounded MT Bold" panose="020F0704030504030204" pitchFamily="34" charset="0"/>
              </a:rPr>
              <a:t>In General partnership, all the partners are called general partners and all of them bear unlimited liability for any loss of the business.</a:t>
            </a:r>
            <a:endParaRPr lang="en-US" sz="3200" dirty="0">
              <a:solidFill>
                <a:schemeClr val="bg1"/>
              </a:solidFill>
              <a:latin typeface="Arial Rounded MT Bold" panose="020F0704030504030204" pitchFamily="34" charset="0"/>
            </a:endParaRPr>
          </a:p>
          <a:p>
            <a:pPr algn="just"/>
            <a:endParaRPr lang="en-US" sz="3200" dirty="0">
              <a:solidFill>
                <a:schemeClr val="bg1"/>
              </a:solidFill>
              <a:latin typeface="Arial Rounded MT Bold" panose="020F0704030504030204" pitchFamily="34" charset="0"/>
            </a:endParaRPr>
          </a:p>
          <a:p>
            <a:pPr algn="just"/>
            <a:r>
              <a:rPr lang="en-US" sz="3200" dirty="0">
                <a:solidFill>
                  <a:schemeClr val="bg1"/>
                </a:solidFill>
                <a:latin typeface="Arial Rounded MT Bold" panose="020F0704030504030204" pitchFamily="34" charset="0"/>
              </a:rPr>
              <a:t>Most of the time, general partners bear losses according to their investment </a:t>
            </a:r>
            <a:r>
              <a:rPr lang="en-US" sz="3200" dirty="0" err="1">
                <a:solidFill>
                  <a:schemeClr val="bg1"/>
                </a:solidFill>
                <a:latin typeface="Arial Rounded MT Bold" panose="020F0704030504030204" pitchFamily="34" charset="0"/>
              </a:rPr>
              <a:t>raito</a:t>
            </a:r>
            <a:r>
              <a:rPr lang="en-US" sz="3200" dirty="0">
                <a:solidFill>
                  <a:schemeClr val="bg1"/>
                </a:solidFill>
                <a:latin typeface="Arial Rounded MT Bold" panose="020F0704030504030204" pitchFamily="34" charset="0"/>
              </a:rPr>
              <a:t>.</a:t>
            </a:r>
            <a:endParaRPr lang="en-US" sz="3200" dirty="0">
              <a:solidFill>
                <a:srgbClr val="FFFF00"/>
              </a:solidFill>
              <a:latin typeface="Arial Rounded MT Bold" panose="020F0704030504030204" pitchFamily="34" charset="0"/>
            </a:endParaRPr>
          </a:p>
        </p:txBody>
      </p:sp>
      <p:sp>
        <p:nvSpPr>
          <p:cNvPr id="8" name="object 3">
            <a:extLst>
              <a:ext uri="{FF2B5EF4-FFF2-40B4-BE49-F238E27FC236}">
                <a16:creationId xmlns:a16="http://schemas.microsoft.com/office/drawing/2014/main" xmlns="" id="{CC7555B1-1C3B-4A44-97F9-179C524C89E8}"/>
              </a:ext>
            </a:extLst>
          </p:cNvPr>
          <p:cNvSpPr txBox="1">
            <a:spLocks noGrp="1"/>
          </p:cNvSpPr>
          <p:nvPr>
            <p:ph type="title"/>
          </p:nvPr>
        </p:nvSpPr>
        <p:spPr>
          <a:xfrm>
            <a:off x="422031" y="407034"/>
            <a:ext cx="8345658" cy="689932"/>
          </a:xfrm>
          <a:prstGeom prst="rect">
            <a:avLst/>
          </a:prstGeom>
        </p:spPr>
        <p:txBody>
          <a:bodyPr vert="horz" wrap="square" lIns="0" tIns="12700" rIns="0" bIns="0" rtlCol="0">
            <a:spAutoFit/>
          </a:bodyPr>
          <a:lstStyle/>
          <a:p>
            <a:pPr marL="12700" algn="ctr">
              <a:spcBef>
                <a:spcPts val="100"/>
              </a:spcBef>
            </a:pPr>
            <a:r>
              <a:rPr lang="en-US" sz="4400" b="1" dirty="0"/>
              <a:t>1. General Partnership</a:t>
            </a:r>
            <a:endParaRPr sz="4400" b="1" dirty="0"/>
          </a:p>
        </p:txBody>
      </p:sp>
    </p:spTree>
    <p:extLst>
      <p:ext uri="{BB962C8B-B14F-4D97-AF65-F5344CB8AC3E}">
        <p14:creationId xmlns:p14="http://schemas.microsoft.com/office/powerpoint/2010/main" val="16888146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a:spLocks noGrp="1"/>
          </p:cNvSpPr>
          <p:nvPr>
            <p:ph type="sldNum" sz="quarter" idx="7"/>
          </p:nvPr>
        </p:nvSpPr>
        <p:spPr>
          <a:xfrm>
            <a:off x="4457446" y="6436968"/>
            <a:ext cx="228600" cy="185307"/>
          </a:xfrm>
          <a:prstGeom prst="rect">
            <a:avLst/>
          </a:prstGeom>
        </p:spPr>
        <p:txBody>
          <a:bodyPr vert="horz" wrap="square" lIns="0" tIns="635" rIns="0" bIns="0" rtlCol="0">
            <a:spAutoFit/>
          </a:bodyPr>
          <a:lstStyle/>
          <a:p>
            <a:pPr marL="38100">
              <a:spcBef>
                <a:spcPts val="5"/>
              </a:spcBef>
            </a:pPr>
            <a:fld id="{81D60167-4931-47E6-BA6A-407CBD079E47}" type="slidenum">
              <a:rPr dirty="0">
                <a:solidFill>
                  <a:prstClr val="white"/>
                </a:solidFill>
              </a:rPr>
              <a:pPr marL="38100">
                <a:spcBef>
                  <a:spcPts val="5"/>
                </a:spcBef>
              </a:pPr>
              <a:t>34</a:t>
            </a:fld>
            <a:endParaRPr dirty="0">
              <a:solidFill>
                <a:prstClr val="white"/>
              </a:solidFill>
            </a:endParaRPr>
          </a:p>
        </p:txBody>
      </p:sp>
      <p:sp>
        <p:nvSpPr>
          <p:cNvPr id="4" name="TextBox 3">
            <a:extLst>
              <a:ext uri="{FF2B5EF4-FFF2-40B4-BE49-F238E27FC236}">
                <a16:creationId xmlns:a16="http://schemas.microsoft.com/office/drawing/2014/main" xmlns="" id="{2E2F892A-253C-4F33-A1F1-38C515B99DBF}"/>
              </a:ext>
            </a:extLst>
          </p:cNvPr>
          <p:cNvSpPr txBox="1"/>
          <p:nvPr/>
        </p:nvSpPr>
        <p:spPr>
          <a:xfrm>
            <a:off x="917917" y="1856936"/>
            <a:ext cx="7554351" cy="4524315"/>
          </a:xfrm>
          <a:prstGeom prst="rect">
            <a:avLst/>
          </a:prstGeom>
          <a:noFill/>
        </p:spPr>
        <p:txBody>
          <a:bodyPr wrap="square" rtlCol="0">
            <a:spAutoFit/>
          </a:bodyPr>
          <a:lstStyle/>
          <a:p>
            <a:pPr algn="just"/>
            <a:r>
              <a:rPr lang="en-US" sz="3200" dirty="0">
                <a:solidFill>
                  <a:srgbClr val="FFFFFF"/>
                </a:solidFill>
                <a:latin typeface="Arial Rounded MT Bold" panose="020F0704030504030204" pitchFamily="34" charset="0"/>
              </a:rPr>
              <a:t>Limited Partnership business has two types of partners: a single general partner who runs the business and is responsible for its liabilities, and any number of limited partners who have limited involvement in the business and whose losses are limited to the amount of their investment.</a:t>
            </a:r>
          </a:p>
          <a:p>
            <a:pPr algn="just"/>
            <a:endParaRPr lang="en-US" sz="3200" dirty="0">
              <a:solidFill>
                <a:schemeClr val="bg1"/>
              </a:solidFill>
              <a:latin typeface="Arial Rounded MT Bold" panose="020F0704030504030204" pitchFamily="34" charset="0"/>
            </a:endParaRPr>
          </a:p>
        </p:txBody>
      </p:sp>
      <p:sp>
        <p:nvSpPr>
          <p:cNvPr id="9" name="object 3">
            <a:extLst>
              <a:ext uri="{FF2B5EF4-FFF2-40B4-BE49-F238E27FC236}">
                <a16:creationId xmlns:a16="http://schemas.microsoft.com/office/drawing/2014/main" xmlns="" id="{88A7D2FD-EAF3-4C68-8EA4-62B8DE706314}"/>
              </a:ext>
            </a:extLst>
          </p:cNvPr>
          <p:cNvSpPr txBox="1">
            <a:spLocks noGrp="1"/>
          </p:cNvSpPr>
          <p:nvPr>
            <p:ph type="title"/>
          </p:nvPr>
        </p:nvSpPr>
        <p:spPr>
          <a:xfrm>
            <a:off x="422031" y="407034"/>
            <a:ext cx="8345658" cy="689932"/>
          </a:xfrm>
          <a:prstGeom prst="rect">
            <a:avLst/>
          </a:prstGeom>
        </p:spPr>
        <p:txBody>
          <a:bodyPr vert="horz" wrap="square" lIns="0" tIns="12700" rIns="0" bIns="0" rtlCol="0">
            <a:spAutoFit/>
          </a:bodyPr>
          <a:lstStyle/>
          <a:p>
            <a:pPr marL="12700" algn="ctr">
              <a:spcBef>
                <a:spcPts val="100"/>
              </a:spcBef>
            </a:pPr>
            <a:r>
              <a:rPr lang="en-US" sz="4400" b="1" dirty="0"/>
              <a:t>2. Limited Partnership</a:t>
            </a:r>
            <a:endParaRPr sz="4400" b="1" dirty="0"/>
          </a:p>
        </p:txBody>
      </p:sp>
    </p:spTree>
    <p:extLst>
      <p:ext uri="{BB962C8B-B14F-4D97-AF65-F5344CB8AC3E}">
        <p14:creationId xmlns:p14="http://schemas.microsoft.com/office/powerpoint/2010/main" val="18807609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a:spLocks noGrp="1"/>
          </p:cNvSpPr>
          <p:nvPr>
            <p:ph type="sldNum" sz="quarter" idx="7"/>
          </p:nvPr>
        </p:nvSpPr>
        <p:spPr>
          <a:xfrm>
            <a:off x="4457446" y="6436968"/>
            <a:ext cx="228600" cy="185307"/>
          </a:xfrm>
          <a:prstGeom prst="rect">
            <a:avLst/>
          </a:prstGeom>
        </p:spPr>
        <p:txBody>
          <a:bodyPr vert="horz" wrap="square" lIns="0" tIns="635" rIns="0" bIns="0" rtlCol="0">
            <a:spAutoFit/>
          </a:bodyPr>
          <a:lstStyle/>
          <a:p>
            <a:pPr marL="38100">
              <a:spcBef>
                <a:spcPts val="5"/>
              </a:spcBef>
            </a:pPr>
            <a:fld id="{81D60167-4931-47E6-BA6A-407CBD079E47}" type="slidenum">
              <a:rPr dirty="0">
                <a:solidFill>
                  <a:prstClr val="white"/>
                </a:solidFill>
              </a:rPr>
              <a:pPr marL="38100">
                <a:spcBef>
                  <a:spcPts val="5"/>
                </a:spcBef>
              </a:pPr>
              <a:t>35</a:t>
            </a:fld>
            <a:endParaRPr dirty="0">
              <a:solidFill>
                <a:prstClr val="white"/>
              </a:solidFill>
            </a:endParaRPr>
          </a:p>
        </p:txBody>
      </p:sp>
      <p:sp>
        <p:nvSpPr>
          <p:cNvPr id="4" name="TextBox 3">
            <a:extLst>
              <a:ext uri="{FF2B5EF4-FFF2-40B4-BE49-F238E27FC236}">
                <a16:creationId xmlns:a16="http://schemas.microsoft.com/office/drawing/2014/main" xmlns="" id="{C958B587-09D8-44EC-93F0-C6D672438B0E}"/>
              </a:ext>
            </a:extLst>
          </p:cNvPr>
          <p:cNvSpPr txBox="1"/>
          <p:nvPr/>
        </p:nvSpPr>
        <p:spPr>
          <a:xfrm>
            <a:off x="606415" y="1927275"/>
            <a:ext cx="7702062" cy="4031873"/>
          </a:xfrm>
          <a:prstGeom prst="rect">
            <a:avLst/>
          </a:prstGeom>
          <a:noFill/>
        </p:spPr>
        <p:txBody>
          <a:bodyPr wrap="square" rtlCol="0">
            <a:spAutoFit/>
          </a:bodyPr>
          <a:lstStyle/>
          <a:p>
            <a:pPr algn="just"/>
            <a:r>
              <a:rPr lang="en-US" sz="3200" dirty="0">
                <a:solidFill>
                  <a:srgbClr val="FFFFFF"/>
                </a:solidFill>
                <a:latin typeface="Arial Rounded MT Bold" panose="020F0704030504030204" pitchFamily="34" charset="0"/>
              </a:rPr>
              <a:t>Its kind of international partnership business where two partners from two different countries join together in order to accomplish a specific purpose or produce a specific product.</a:t>
            </a:r>
          </a:p>
          <a:p>
            <a:pPr algn="just"/>
            <a:r>
              <a:rPr lang="en-US" sz="3200" dirty="0">
                <a:solidFill>
                  <a:srgbClr val="FFFFFF"/>
                </a:solidFill>
                <a:latin typeface="Arial Rounded MT Bold" panose="020F0704030504030204" pitchFamily="34" charset="0"/>
              </a:rPr>
              <a:t>Example: Maruti-Suzuki, Hero-Honda </a:t>
            </a:r>
            <a:r>
              <a:rPr lang="en-US" sz="3200" dirty="0" err="1">
                <a:solidFill>
                  <a:srgbClr val="FFFFFF"/>
                </a:solidFill>
                <a:latin typeface="Arial Rounded MT Bold" panose="020F0704030504030204" pitchFamily="34" charset="0"/>
              </a:rPr>
              <a:t>etc</a:t>
            </a:r>
            <a:r>
              <a:rPr lang="en-US" sz="3200" dirty="0">
                <a:solidFill>
                  <a:srgbClr val="FFFFFF"/>
                </a:solidFill>
                <a:latin typeface="Arial Rounded MT Bold" panose="020F0704030504030204" pitchFamily="34" charset="0"/>
              </a:rPr>
              <a:t> </a:t>
            </a:r>
            <a:endParaRPr lang="en-US" sz="3200" dirty="0">
              <a:solidFill>
                <a:schemeClr val="bg1"/>
              </a:solidFill>
              <a:latin typeface="Arial Rounded MT Bold" panose="020F0704030504030204" pitchFamily="34" charset="0"/>
            </a:endParaRPr>
          </a:p>
        </p:txBody>
      </p:sp>
      <p:sp>
        <p:nvSpPr>
          <p:cNvPr id="8" name="object 3">
            <a:extLst>
              <a:ext uri="{FF2B5EF4-FFF2-40B4-BE49-F238E27FC236}">
                <a16:creationId xmlns:a16="http://schemas.microsoft.com/office/drawing/2014/main" xmlns="" id="{5D4ECD25-C96B-4E33-B87B-5148BD078709}"/>
              </a:ext>
            </a:extLst>
          </p:cNvPr>
          <p:cNvSpPr txBox="1">
            <a:spLocks noGrp="1"/>
          </p:cNvSpPr>
          <p:nvPr>
            <p:ph type="title"/>
          </p:nvPr>
        </p:nvSpPr>
        <p:spPr>
          <a:xfrm>
            <a:off x="422031" y="407035"/>
            <a:ext cx="8345658" cy="628377"/>
          </a:xfrm>
          <a:prstGeom prst="rect">
            <a:avLst/>
          </a:prstGeom>
        </p:spPr>
        <p:txBody>
          <a:bodyPr vert="horz" wrap="square" lIns="0" tIns="12700" rIns="0" bIns="0" rtlCol="0">
            <a:spAutoFit/>
          </a:bodyPr>
          <a:lstStyle/>
          <a:p>
            <a:pPr marL="12700" algn="ctr">
              <a:spcBef>
                <a:spcPts val="100"/>
              </a:spcBef>
            </a:pPr>
            <a:r>
              <a:rPr lang="en-US" b="1" dirty="0"/>
              <a:t>3. Joint venture</a:t>
            </a:r>
            <a:endParaRPr b="1" dirty="0"/>
          </a:p>
        </p:txBody>
      </p:sp>
    </p:spTree>
    <p:extLst>
      <p:ext uri="{BB962C8B-B14F-4D97-AF65-F5344CB8AC3E}">
        <p14:creationId xmlns:p14="http://schemas.microsoft.com/office/powerpoint/2010/main" val="31488769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a:spLocks noGrp="1"/>
          </p:cNvSpPr>
          <p:nvPr>
            <p:ph type="sldNum" sz="quarter" idx="7"/>
          </p:nvPr>
        </p:nvSpPr>
        <p:spPr>
          <a:xfrm>
            <a:off x="4457446" y="6436968"/>
            <a:ext cx="228600" cy="185307"/>
          </a:xfrm>
          <a:prstGeom prst="rect">
            <a:avLst/>
          </a:prstGeom>
        </p:spPr>
        <p:txBody>
          <a:bodyPr vert="horz" wrap="square" lIns="0" tIns="635" rIns="0" bIns="0" rtlCol="0">
            <a:spAutoFit/>
          </a:bodyPr>
          <a:lstStyle/>
          <a:p>
            <a:pPr marL="38100">
              <a:spcBef>
                <a:spcPts val="5"/>
              </a:spcBef>
            </a:pPr>
            <a:fld id="{81D60167-4931-47E6-BA6A-407CBD079E47}" type="slidenum">
              <a:rPr dirty="0">
                <a:solidFill>
                  <a:prstClr val="white"/>
                </a:solidFill>
              </a:rPr>
              <a:pPr marL="38100">
                <a:spcBef>
                  <a:spcPts val="5"/>
                </a:spcBef>
              </a:pPr>
              <a:t>36</a:t>
            </a:fld>
            <a:endParaRPr dirty="0">
              <a:solidFill>
                <a:prstClr val="white"/>
              </a:solidFill>
            </a:endParaRPr>
          </a:p>
        </p:txBody>
      </p:sp>
      <p:sp>
        <p:nvSpPr>
          <p:cNvPr id="4" name="TextBox 3">
            <a:extLst>
              <a:ext uri="{FF2B5EF4-FFF2-40B4-BE49-F238E27FC236}">
                <a16:creationId xmlns:a16="http://schemas.microsoft.com/office/drawing/2014/main" xmlns="" id="{C958B587-09D8-44EC-93F0-C6D672438B0E}"/>
              </a:ext>
            </a:extLst>
          </p:cNvPr>
          <p:cNvSpPr txBox="1"/>
          <p:nvPr/>
        </p:nvSpPr>
        <p:spPr>
          <a:xfrm>
            <a:off x="602898" y="1650965"/>
            <a:ext cx="8166295" cy="6186309"/>
          </a:xfrm>
          <a:prstGeom prst="rect">
            <a:avLst/>
          </a:prstGeom>
          <a:noFill/>
        </p:spPr>
        <p:txBody>
          <a:bodyPr wrap="square" rtlCol="0">
            <a:spAutoFit/>
          </a:bodyPr>
          <a:lstStyle/>
          <a:p>
            <a:pPr marL="514350" indent="-514350" algn="just">
              <a:lnSpc>
                <a:spcPct val="150000"/>
              </a:lnSpc>
              <a:buAutoNum type="arabicPeriod"/>
            </a:pPr>
            <a:r>
              <a:rPr lang="en-US" sz="2200" dirty="0">
                <a:solidFill>
                  <a:srgbClr val="FFFFFF"/>
                </a:solidFill>
                <a:latin typeface="Arial Rounded MT Bold" panose="020F0704030504030204" pitchFamily="34" charset="0"/>
              </a:rPr>
              <a:t>Name of the business partnership</a:t>
            </a:r>
          </a:p>
          <a:p>
            <a:pPr marL="514350" indent="-514350" algn="just">
              <a:lnSpc>
                <a:spcPct val="150000"/>
              </a:lnSpc>
              <a:buAutoNum type="arabicPeriod"/>
            </a:pPr>
            <a:r>
              <a:rPr lang="en-US" sz="2200" dirty="0">
                <a:solidFill>
                  <a:srgbClr val="FFFFFF"/>
                </a:solidFill>
                <a:latin typeface="Arial Rounded MT Bold" panose="020F0704030504030204" pitchFamily="34" charset="0"/>
              </a:rPr>
              <a:t>Types of Business</a:t>
            </a:r>
          </a:p>
          <a:p>
            <a:pPr marL="514350" indent="-514350" algn="just">
              <a:lnSpc>
                <a:spcPct val="150000"/>
              </a:lnSpc>
              <a:buAutoNum type="arabicPeriod"/>
            </a:pPr>
            <a:r>
              <a:rPr lang="en-US" sz="2200" dirty="0">
                <a:solidFill>
                  <a:srgbClr val="FFFFFF"/>
                </a:solidFill>
                <a:latin typeface="Arial Rounded MT Bold" panose="020F0704030504030204" pitchFamily="34" charset="0"/>
              </a:rPr>
              <a:t>Location of the business</a:t>
            </a:r>
          </a:p>
          <a:p>
            <a:pPr marL="514350" indent="-514350" algn="just">
              <a:lnSpc>
                <a:spcPct val="150000"/>
              </a:lnSpc>
              <a:buAutoNum type="arabicPeriod"/>
            </a:pPr>
            <a:r>
              <a:rPr lang="en-US" sz="2200" dirty="0">
                <a:solidFill>
                  <a:srgbClr val="FFFFFF"/>
                </a:solidFill>
                <a:latin typeface="Arial Rounded MT Bold" panose="020F0704030504030204" pitchFamily="34" charset="0"/>
              </a:rPr>
              <a:t>Expected life of the partnership</a:t>
            </a:r>
          </a:p>
          <a:p>
            <a:pPr marL="514350" indent="-514350" algn="just">
              <a:lnSpc>
                <a:spcPct val="150000"/>
              </a:lnSpc>
              <a:buAutoNum type="arabicPeriod"/>
            </a:pPr>
            <a:r>
              <a:rPr lang="en-US" sz="2200" dirty="0">
                <a:solidFill>
                  <a:srgbClr val="FFFFFF"/>
                </a:solidFill>
                <a:latin typeface="Arial Rounded MT Bold" panose="020F0704030504030204" pitchFamily="34" charset="0"/>
              </a:rPr>
              <a:t>Names of the partners and the amount of each one’s investment</a:t>
            </a:r>
          </a:p>
          <a:p>
            <a:pPr marL="514350" indent="-514350" algn="just">
              <a:lnSpc>
                <a:spcPct val="150000"/>
              </a:lnSpc>
              <a:buAutoNum type="arabicPeriod"/>
            </a:pPr>
            <a:r>
              <a:rPr lang="en-US" sz="2200" dirty="0">
                <a:solidFill>
                  <a:srgbClr val="FFFFFF"/>
                </a:solidFill>
                <a:latin typeface="Arial Rounded MT Bold" panose="020F0704030504030204" pitchFamily="34" charset="0"/>
              </a:rPr>
              <a:t>Procedures for distributing profits and covering losses</a:t>
            </a:r>
          </a:p>
          <a:p>
            <a:pPr marL="514350" indent="-514350" algn="just">
              <a:lnSpc>
                <a:spcPct val="150000"/>
              </a:lnSpc>
              <a:buAutoNum type="arabicPeriod"/>
            </a:pPr>
            <a:r>
              <a:rPr lang="en-US" sz="2200" dirty="0">
                <a:solidFill>
                  <a:srgbClr val="FFFFFF"/>
                </a:solidFill>
                <a:latin typeface="Arial Rounded MT Bold" panose="020F0704030504030204" pitchFamily="34" charset="0"/>
              </a:rPr>
              <a:t>Amount that partners will withdraw for services</a:t>
            </a:r>
          </a:p>
          <a:p>
            <a:pPr marL="514350" indent="-514350" algn="just">
              <a:lnSpc>
                <a:spcPct val="150000"/>
              </a:lnSpc>
              <a:buAutoNum type="arabicPeriod"/>
            </a:pPr>
            <a:r>
              <a:rPr lang="en-US" sz="2200" dirty="0">
                <a:solidFill>
                  <a:srgbClr val="FFFFFF"/>
                </a:solidFill>
                <a:latin typeface="Arial Rounded MT Bold" panose="020F0704030504030204" pitchFamily="34" charset="0"/>
              </a:rPr>
              <a:t>Procedures for withdrawal of funds</a:t>
            </a:r>
          </a:p>
          <a:p>
            <a:pPr marL="514350" indent="-514350" algn="just">
              <a:lnSpc>
                <a:spcPct val="150000"/>
              </a:lnSpc>
              <a:buAutoNum type="arabicPeriod"/>
            </a:pPr>
            <a:r>
              <a:rPr lang="en-US" sz="2200" dirty="0">
                <a:solidFill>
                  <a:srgbClr val="FFFFFF"/>
                </a:solidFill>
                <a:latin typeface="Arial Rounded MT Bold" panose="020F0704030504030204" pitchFamily="34" charset="0"/>
              </a:rPr>
              <a:t>Duties of each partner</a:t>
            </a:r>
          </a:p>
          <a:p>
            <a:pPr marL="514350" indent="-514350" algn="just">
              <a:lnSpc>
                <a:spcPct val="150000"/>
              </a:lnSpc>
              <a:buAutoNum type="arabicPeriod"/>
            </a:pPr>
            <a:r>
              <a:rPr lang="en-US" sz="2200" dirty="0">
                <a:solidFill>
                  <a:srgbClr val="FFFFFF"/>
                </a:solidFill>
                <a:latin typeface="Arial Rounded MT Bold" panose="020F0704030504030204" pitchFamily="34" charset="0"/>
              </a:rPr>
              <a:t>Procedures for dissolving the partnership</a:t>
            </a:r>
          </a:p>
          <a:p>
            <a:pPr marL="514350" indent="-514350" algn="just">
              <a:lnSpc>
                <a:spcPct val="150000"/>
              </a:lnSpc>
              <a:buAutoNum type="arabicPeriod"/>
            </a:pPr>
            <a:endParaRPr lang="en-US" sz="2200" dirty="0">
              <a:solidFill>
                <a:schemeClr val="bg1"/>
              </a:solidFill>
              <a:latin typeface="Arial Rounded MT Bold" panose="020F0704030504030204" pitchFamily="34" charset="0"/>
            </a:endParaRPr>
          </a:p>
        </p:txBody>
      </p:sp>
      <p:sp>
        <p:nvSpPr>
          <p:cNvPr id="8" name="object 3">
            <a:extLst>
              <a:ext uri="{FF2B5EF4-FFF2-40B4-BE49-F238E27FC236}">
                <a16:creationId xmlns:a16="http://schemas.microsoft.com/office/drawing/2014/main" xmlns="" id="{5D4ECD25-C96B-4E33-B87B-5148BD078709}"/>
              </a:ext>
            </a:extLst>
          </p:cNvPr>
          <p:cNvSpPr txBox="1">
            <a:spLocks noGrp="1"/>
          </p:cNvSpPr>
          <p:nvPr>
            <p:ph type="title"/>
          </p:nvPr>
        </p:nvSpPr>
        <p:spPr>
          <a:xfrm>
            <a:off x="422031" y="407034"/>
            <a:ext cx="8345658" cy="1120820"/>
          </a:xfrm>
          <a:prstGeom prst="rect">
            <a:avLst/>
          </a:prstGeom>
        </p:spPr>
        <p:txBody>
          <a:bodyPr vert="horz" wrap="square" lIns="0" tIns="12700" rIns="0" bIns="0" rtlCol="0">
            <a:spAutoFit/>
          </a:bodyPr>
          <a:lstStyle/>
          <a:p>
            <a:pPr marL="12700" algn="ctr">
              <a:spcBef>
                <a:spcPts val="100"/>
              </a:spcBef>
            </a:pPr>
            <a:r>
              <a:rPr lang="en-US" sz="3600" dirty="0">
                <a:latin typeface="Arial Rounded MT Bold" panose="020F0704030504030204" pitchFamily="34" charset="0"/>
              </a:rPr>
              <a:t>Articles of Partnership/ Features of written partnership contract</a:t>
            </a:r>
            <a:endParaRPr sz="3600" b="1" dirty="0">
              <a:latin typeface="Arial Rounded MT Bold" panose="020F0704030504030204" pitchFamily="34" charset="0"/>
            </a:endParaRPr>
          </a:p>
        </p:txBody>
      </p:sp>
    </p:spTree>
    <p:extLst>
      <p:ext uri="{BB962C8B-B14F-4D97-AF65-F5344CB8AC3E}">
        <p14:creationId xmlns:p14="http://schemas.microsoft.com/office/powerpoint/2010/main" val="33886213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a:spLocks noGrp="1"/>
          </p:cNvSpPr>
          <p:nvPr>
            <p:ph type="sldNum" sz="quarter" idx="7"/>
          </p:nvPr>
        </p:nvSpPr>
        <p:spPr>
          <a:xfrm>
            <a:off x="4457446" y="6436968"/>
            <a:ext cx="228600" cy="185307"/>
          </a:xfrm>
          <a:prstGeom prst="rect">
            <a:avLst/>
          </a:prstGeom>
        </p:spPr>
        <p:txBody>
          <a:bodyPr vert="horz" wrap="square" lIns="0" tIns="635" rIns="0" bIns="0" rtlCol="0">
            <a:spAutoFit/>
          </a:bodyPr>
          <a:lstStyle/>
          <a:p>
            <a:pPr marL="38100">
              <a:spcBef>
                <a:spcPts val="5"/>
              </a:spcBef>
            </a:pPr>
            <a:fld id="{81D60167-4931-47E6-BA6A-407CBD079E47}" type="slidenum">
              <a:rPr dirty="0">
                <a:solidFill>
                  <a:prstClr val="white"/>
                </a:solidFill>
              </a:rPr>
              <a:pPr marL="38100">
                <a:spcBef>
                  <a:spcPts val="5"/>
                </a:spcBef>
              </a:pPr>
              <a:t>37</a:t>
            </a:fld>
            <a:endParaRPr dirty="0">
              <a:solidFill>
                <a:prstClr val="white"/>
              </a:solidFill>
            </a:endParaRPr>
          </a:p>
        </p:txBody>
      </p:sp>
      <p:sp>
        <p:nvSpPr>
          <p:cNvPr id="4" name="TextBox 3">
            <a:extLst>
              <a:ext uri="{FF2B5EF4-FFF2-40B4-BE49-F238E27FC236}">
                <a16:creationId xmlns:a16="http://schemas.microsoft.com/office/drawing/2014/main" xmlns="" id="{C958B587-09D8-44EC-93F0-C6D672438B0E}"/>
              </a:ext>
            </a:extLst>
          </p:cNvPr>
          <p:cNvSpPr txBox="1"/>
          <p:nvPr/>
        </p:nvSpPr>
        <p:spPr>
          <a:xfrm>
            <a:off x="1086729" y="2039816"/>
            <a:ext cx="6826349" cy="3970318"/>
          </a:xfrm>
          <a:prstGeom prst="rect">
            <a:avLst/>
          </a:prstGeom>
          <a:noFill/>
        </p:spPr>
        <p:txBody>
          <a:bodyPr wrap="square" rtlCol="0">
            <a:spAutoFit/>
          </a:bodyPr>
          <a:lstStyle/>
          <a:p>
            <a:pPr marL="514350" indent="-514350" algn="just">
              <a:buAutoNum type="arabicPeriod"/>
            </a:pPr>
            <a:r>
              <a:rPr lang="en-US" sz="3600" dirty="0">
                <a:solidFill>
                  <a:srgbClr val="CFEFA4"/>
                </a:solidFill>
                <a:latin typeface="Arial Rounded MT Bold" panose="020F0704030504030204" pitchFamily="34" charset="0"/>
              </a:rPr>
              <a:t>More Capital compared to Sole Proprietorship</a:t>
            </a:r>
          </a:p>
          <a:p>
            <a:pPr marL="514350" indent="-514350" algn="just">
              <a:buAutoNum type="arabicPeriod"/>
            </a:pPr>
            <a:r>
              <a:rPr lang="en-US" sz="3600" dirty="0">
                <a:solidFill>
                  <a:srgbClr val="CFEFA4"/>
                </a:solidFill>
                <a:latin typeface="Arial Rounded MT Bold" panose="020F0704030504030204" pitchFamily="34" charset="0"/>
              </a:rPr>
              <a:t>Combined managerial skills</a:t>
            </a:r>
          </a:p>
          <a:p>
            <a:pPr marL="514350" indent="-514350" algn="just">
              <a:buAutoNum type="arabicPeriod"/>
            </a:pPr>
            <a:r>
              <a:rPr lang="en-US" sz="3600" dirty="0">
                <a:solidFill>
                  <a:srgbClr val="CFEFA4"/>
                </a:solidFill>
                <a:latin typeface="Arial Rounded MT Bold" panose="020F0704030504030204" pitchFamily="34" charset="0"/>
              </a:rPr>
              <a:t>Easy of Starting</a:t>
            </a:r>
          </a:p>
          <a:p>
            <a:pPr marL="514350" indent="-514350" algn="just">
              <a:buAutoNum type="arabicPeriod"/>
            </a:pPr>
            <a:r>
              <a:rPr lang="en-US" sz="3600" dirty="0">
                <a:solidFill>
                  <a:srgbClr val="CFEFA4"/>
                </a:solidFill>
                <a:latin typeface="Arial Rounded MT Bold" panose="020F0704030504030204" pitchFamily="34" charset="0"/>
              </a:rPr>
              <a:t>Clear legal status</a:t>
            </a:r>
          </a:p>
          <a:p>
            <a:pPr marL="514350" indent="-514350" algn="just">
              <a:buAutoNum type="arabicPeriod"/>
            </a:pPr>
            <a:r>
              <a:rPr lang="en-US" sz="3600" dirty="0">
                <a:solidFill>
                  <a:srgbClr val="CFEFA4"/>
                </a:solidFill>
                <a:latin typeface="Arial Rounded MT Bold" panose="020F0704030504030204" pitchFamily="34" charset="0"/>
              </a:rPr>
              <a:t>Tax Advantages</a:t>
            </a:r>
          </a:p>
          <a:p>
            <a:pPr algn="just"/>
            <a:endParaRPr lang="en-US" sz="3600" dirty="0">
              <a:solidFill>
                <a:srgbClr val="CFEFA4"/>
              </a:solidFill>
              <a:latin typeface="Arial Rounded MT Bold" panose="020F0704030504030204" pitchFamily="34" charset="0"/>
            </a:endParaRPr>
          </a:p>
        </p:txBody>
      </p:sp>
      <p:sp>
        <p:nvSpPr>
          <p:cNvPr id="8" name="object 3">
            <a:extLst>
              <a:ext uri="{FF2B5EF4-FFF2-40B4-BE49-F238E27FC236}">
                <a16:creationId xmlns:a16="http://schemas.microsoft.com/office/drawing/2014/main" xmlns="" id="{5D4ECD25-C96B-4E33-B87B-5148BD078709}"/>
              </a:ext>
            </a:extLst>
          </p:cNvPr>
          <p:cNvSpPr txBox="1">
            <a:spLocks noGrp="1"/>
          </p:cNvSpPr>
          <p:nvPr>
            <p:ph type="title"/>
          </p:nvPr>
        </p:nvSpPr>
        <p:spPr>
          <a:xfrm>
            <a:off x="422031" y="407034"/>
            <a:ext cx="8345658" cy="1120820"/>
          </a:xfrm>
          <a:prstGeom prst="rect">
            <a:avLst/>
          </a:prstGeom>
        </p:spPr>
        <p:txBody>
          <a:bodyPr vert="horz" wrap="square" lIns="0" tIns="12700" rIns="0" bIns="0" rtlCol="0">
            <a:spAutoFit/>
          </a:bodyPr>
          <a:lstStyle/>
          <a:p>
            <a:pPr marL="12700" algn="ctr">
              <a:spcBef>
                <a:spcPts val="100"/>
              </a:spcBef>
            </a:pPr>
            <a:r>
              <a:rPr lang="en-US" sz="3600" dirty="0">
                <a:latin typeface="Arial Rounded MT Bold" panose="020F0704030504030204" pitchFamily="34" charset="0"/>
              </a:rPr>
              <a:t>ADVANTAGES OF PARTNERSHIP BUSINESS</a:t>
            </a:r>
            <a:endParaRPr sz="3600" b="1" dirty="0">
              <a:latin typeface="Arial Rounded MT Bold" panose="020F0704030504030204" pitchFamily="34" charset="0"/>
            </a:endParaRPr>
          </a:p>
        </p:txBody>
      </p:sp>
    </p:spTree>
    <p:extLst>
      <p:ext uri="{BB962C8B-B14F-4D97-AF65-F5344CB8AC3E}">
        <p14:creationId xmlns:p14="http://schemas.microsoft.com/office/powerpoint/2010/main" val="12092702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a:spLocks noGrp="1"/>
          </p:cNvSpPr>
          <p:nvPr>
            <p:ph type="sldNum" sz="quarter" idx="7"/>
          </p:nvPr>
        </p:nvSpPr>
        <p:spPr>
          <a:xfrm>
            <a:off x="4457446" y="6436968"/>
            <a:ext cx="228600" cy="185307"/>
          </a:xfrm>
          <a:prstGeom prst="rect">
            <a:avLst/>
          </a:prstGeom>
        </p:spPr>
        <p:txBody>
          <a:bodyPr vert="horz" wrap="square" lIns="0" tIns="635" rIns="0" bIns="0" rtlCol="0">
            <a:spAutoFit/>
          </a:bodyPr>
          <a:lstStyle/>
          <a:p>
            <a:pPr marL="38100">
              <a:spcBef>
                <a:spcPts val="5"/>
              </a:spcBef>
            </a:pPr>
            <a:fld id="{81D60167-4931-47E6-BA6A-407CBD079E47}" type="slidenum">
              <a:rPr dirty="0">
                <a:solidFill>
                  <a:prstClr val="white"/>
                </a:solidFill>
              </a:rPr>
              <a:pPr marL="38100">
                <a:spcBef>
                  <a:spcPts val="5"/>
                </a:spcBef>
              </a:pPr>
              <a:t>38</a:t>
            </a:fld>
            <a:endParaRPr dirty="0">
              <a:solidFill>
                <a:prstClr val="white"/>
              </a:solidFill>
            </a:endParaRPr>
          </a:p>
        </p:txBody>
      </p:sp>
      <p:sp>
        <p:nvSpPr>
          <p:cNvPr id="4" name="TextBox 3">
            <a:extLst>
              <a:ext uri="{FF2B5EF4-FFF2-40B4-BE49-F238E27FC236}">
                <a16:creationId xmlns:a16="http://schemas.microsoft.com/office/drawing/2014/main" xmlns="" id="{C958B587-09D8-44EC-93F0-C6D672438B0E}"/>
              </a:ext>
            </a:extLst>
          </p:cNvPr>
          <p:cNvSpPr txBox="1"/>
          <p:nvPr/>
        </p:nvSpPr>
        <p:spPr>
          <a:xfrm>
            <a:off x="1086729" y="2039817"/>
            <a:ext cx="6826349" cy="3785652"/>
          </a:xfrm>
          <a:prstGeom prst="rect">
            <a:avLst/>
          </a:prstGeom>
          <a:noFill/>
        </p:spPr>
        <p:txBody>
          <a:bodyPr wrap="square" rtlCol="0">
            <a:spAutoFit/>
          </a:bodyPr>
          <a:lstStyle/>
          <a:p>
            <a:pPr marL="514350" indent="-514350" algn="just">
              <a:buAutoNum type="arabicPeriod"/>
            </a:pPr>
            <a:r>
              <a:rPr lang="en-US" sz="4000" dirty="0">
                <a:solidFill>
                  <a:srgbClr val="CFEFA4"/>
                </a:solidFill>
                <a:latin typeface="Arial Rounded MT Bold" panose="020F0704030504030204" pitchFamily="34" charset="0"/>
              </a:rPr>
              <a:t>Unlimited Liability</a:t>
            </a:r>
          </a:p>
          <a:p>
            <a:pPr marL="514350" indent="-514350" algn="just">
              <a:buAutoNum type="arabicPeriod"/>
            </a:pPr>
            <a:r>
              <a:rPr lang="en-US" sz="4000" dirty="0">
                <a:solidFill>
                  <a:srgbClr val="CFEFA4"/>
                </a:solidFill>
                <a:latin typeface="Arial Rounded MT Bold" panose="020F0704030504030204" pitchFamily="34" charset="0"/>
              </a:rPr>
              <a:t>Potential Disagreements</a:t>
            </a:r>
          </a:p>
          <a:p>
            <a:pPr marL="514350" indent="-514350" algn="just">
              <a:buAutoNum type="arabicPeriod"/>
            </a:pPr>
            <a:r>
              <a:rPr lang="en-US" sz="4000" dirty="0">
                <a:solidFill>
                  <a:srgbClr val="CFEFA4"/>
                </a:solidFill>
                <a:latin typeface="Arial Rounded MT Bold" panose="020F0704030504030204" pitchFamily="34" charset="0"/>
              </a:rPr>
              <a:t>Investment withdrawal difficulty</a:t>
            </a:r>
          </a:p>
          <a:p>
            <a:pPr marL="514350" indent="-514350" algn="just">
              <a:buAutoNum type="arabicPeriod"/>
            </a:pPr>
            <a:r>
              <a:rPr lang="en-US" sz="4000" dirty="0">
                <a:solidFill>
                  <a:srgbClr val="CFEFA4"/>
                </a:solidFill>
                <a:latin typeface="Arial Rounded MT Bold" panose="020F0704030504030204" pitchFamily="34" charset="0"/>
              </a:rPr>
              <a:t>Instability</a:t>
            </a:r>
          </a:p>
          <a:p>
            <a:pPr algn="just"/>
            <a:endParaRPr lang="en-US" sz="4000" dirty="0">
              <a:solidFill>
                <a:srgbClr val="CFEFA4"/>
              </a:solidFill>
              <a:latin typeface="Arial Rounded MT Bold" panose="020F0704030504030204" pitchFamily="34" charset="0"/>
            </a:endParaRPr>
          </a:p>
        </p:txBody>
      </p:sp>
      <p:sp>
        <p:nvSpPr>
          <p:cNvPr id="8" name="object 3">
            <a:extLst>
              <a:ext uri="{FF2B5EF4-FFF2-40B4-BE49-F238E27FC236}">
                <a16:creationId xmlns:a16="http://schemas.microsoft.com/office/drawing/2014/main" xmlns="" id="{5D4ECD25-C96B-4E33-B87B-5148BD078709}"/>
              </a:ext>
            </a:extLst>
          </p:cNvPr>
          <p:cNvSpPr txBox="1">
            <a:spLocks noGrp="1"/>
          </p:cNvSpPr>
          <p:nvPr>
            <p:ph type="title"/>
          </p:nvPr>
        </p:nvSpPr>
        <p:spPr>
          <a:xfrm>
            <a:off x="422031" y="407034"/>
            <a:ext cx="8345658" cy="1120820"/>
          </a:xfrm>
          <a:prstGeom prst="rect">
            <a:avLst/>
          </a:prstGeom>
        </p:spPr>
        <p:txBody>
          <a:bodyPr vert="horz" wrap="square" lIns="0" tIns="12700" rIns="0" bIns="0" rtlCol="0">
            <a:spAutoFit/>
          </a:bodyPr>
          <a:lstStyle/>
          <a:p>
            <a:pPr marL="12700" algn="ctr">
              <a:spcBef>
                <a:spcPts val="100"/>
              </a:spcBef>
            </a:pPr>
            <a:r>
              <a:rPr lang="en-US" sz="3600" dirty="0">
                <a:latin typeface="Arial Rounded MT Bold" panose="020F0704030504030204" pitchFamily="34" charset="0"/>
              </a:rPr>
              <a:t>DISADVANTAGES OF PARTNERSHIP BUSINESS</a:t>
            </a:r>
            <a:endParaRPr sz="3600" b="1" dirty="0">
              <a:latin typeface="Arial Rounded MT Bold" panose="020F0704030504030204" pitchFamily="34" charset="0"/>
            </a:endParaRPr>
          </a:p>
        </p:txBody>
      </p:sp>
    </p:spTree>
    <p:extLst>
      <p:ext uri="{BB962C8B-B14F-4D97-AF65-F5344CB8AC3E}">
        <p14:creationId xmlns:p14="http://schemas.microsoft.com/office/powerpoint/2010/main" val="38106302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a:spLocks noGrp="1"/>
          </p:cNvSpPr>
          <p:nvPr>
            <p:ph type="sldNum" sz="quarter" idx="7"/>
          </p:nvPr>
        </p:nvSpPr>
        <p:spPr>
          <a:xfrm>
            <a:off x="4457446" y="6436968"/>
            <a:ext cx="228600" cy="185307"/>
          </a:xfrm>
          <a:prstGeom prst="rect">
            <a:avLst/>
          </a:prstGeom>
        </p:spPr>
        <p:txBody>
          <a:bodyPr vert="horz" wrap="square" lIns="0" tIns="635" rIns="0" bIns="0" rtlCol="0">
            <a:spAutoFit/>
          </a:bodyPr>
          <a:lstStyle/>
          <a:p>
            <a:pPr marL="38100">
              <a:spcBef>
                <a:spcPts val="5"/>
              </a:spcBef>
            </a:pPr>
            <a:fld id="{81D60167-4931-47E6-BA6A-407CBD079E47}" type="slidenum">
              <a:rPr dirty="0">
                <a:solidFill>
                  <a:prstClr val="white"/>
                </a:solidFill>
              </a:rPr>
              <a:pPr marL="38100">
                <a:spcBef>
                  <a:spcPts val="5"/>
                </a:spcBef>
              </a:pPr>
              <a:t>39</a:t>
            </a:fld>
            <a:endParaRPr dirty="0">
              <a:solidFill>
                <a:prstClr val="white"/>
              </a:solidFill>
            </a:endParaRPr>
          </a:p>
        </p:txBody>
      </p:sp>
      <p:sp>
        <p:nvSpPr>
          <p:cNvPr id="4" name="TextBox 3">
            <a:extLst>
              <a:ext uri="{FF2B5EF4-FFF2-40B4-BE49-F238E27FC236}">
                <a16:creationId xmlns:a16="http://schemas.microsoft.com/office/drawing/2014/main" xmlns="" id="{C958B587-09D8-44EC-93F0-C6D672438B0E}"/>
              </a:ext>
            </a:extLst>
          </p:cNvPr>
          <p:cNvSpPr txBox="1"/>
          <p:nvPr/>
        </p:nvSpPr>
        <p:spPr>
          <a:xfrm>
            <a:off x="940522" y="1893225"/>
            <a:ext cx="7491047" cy="5632311"/>
          </a:xfrm>
          <a:prstGeom prst="rect">
            <a:avLst/>
          </a:prstGeom>
          <a:noFill/>
        </p:spPr>
        <p:txBody>
          <a:bodyPr wrap="square" rtlCol="0">
            <a:spAutoFit/>
          </a:bodyPr>
          <a:lstStyle/>
          <a:p>
            <a:pPr marL="457200" indent="-457200" algn="just">
              <a:buFont typeface="Wingdings" panose="05000000000000000000" pitchFamily="2" charset="2"/>
              <a:buChar char="§"/>
            </a:pPr>
            <a:r>
              <a:rPr lang="en-US" sz="3000" dirty="0">
                <a:solidFill>
                  <a:srgbClr val="CFEFA4"/>
                </a:solidFill>
                <a:latin typeface="Arial Rounded MT Bold" panose="020F0704030504030204" pitchFamily="34" charset="0"/>
              </a:rPr>
              <a:t>A corporation differs from a sole proprietorship and a partnership because it’s a legal entity that is entirely separate from the parties who own it. </a:t>
            </a:r>
          </a:p>
          <a:p>
            <a:pPr marL="457200" indent="-457200" algn="just">
              <a:buFont typeface="Wingdings" panose="05000000000000000000" pitchFamily="2" charset="2"/>
              <a:buChar char="§"/>
            </a:pPr>
            <a:r>
              <a:rPr lang="en-US" sz="3000" dirty="0">
                <a:solidFill>
                  <a:srgbClr val="CFEFA4"/>
                </a:solidFill>
                <a:latin typeface="Arial Rounded MT Bold" panose="020F0704030504030204" pitchFamily="34" charset="0"/>
              </a:rPr>
              <a:t>It can enter into binding contracts, buy and sell property, sue and be sued, be held responsible for its actions, and be taxed.</a:t>
            </a:r>
          </a:p>
          <a:p>
            <a:pPr marL="457200" indent="-457200" algn="just">
              <a:buFont typeface="Wingdings" panose="05000000000000000000" pitchFamily="2" charset="2"/>
              <a:buChar char="§"/>
            </a:pPr>
            <a:r>
              <a:rPr lang="en-US" sz="3000" dirty="0">
                <a:solidFill>
                  <a:srgbClr val="CFEFA4"/>
                </a:solidFill>
                <a:latin typeface="Arial Rounded MT Bold" panose="020F0704030504030204" pitchFamily="34" charset="0"/>
              </a:rPr>
              <a:t>Owners (shareholders) spread wide geographic area and not allowed to interfere operations of corporation.</a:t>
            </a:r>
          </a:p>
        </p:txBody>
      </p:sp>
      <p:sp>
        <p:nvSpPr>
          <p:cNvPr id="8" name="object 3">
            <a:extLst>
              <a:ext uri="{FF2B5EF4-FFF2-40B4-BE49-F238E27FC236}">
                <a16:creationId xmlns:a16="http://schemas.microsoft.com/office/drawing/2014/main" xmlns="" id="{5D4ECD25-C96B-4E33-B87B-5148BD078709}"/>
              </a:ext>
            </a:extLst>
          </p:cNvPr>
          <p:cNvSpPr txBox="1">
            <a:spLocks noGrp="1"/>
          </p:cNvSpPr>
          <p:nvPr>
            <p:ph type="title"/>
          </p:nvPr>
        </p:nvSpPr>
        <p:spPr>
          <a:xfrm>
            <a:off x="422031" y="407034"/>
            <a:ext cx="8345658" cy="1120820"/>
          </a:xfrm>
          <a:prstGeom prst="rect">
            <a:avLst/>
          </a:prstGeom>
        </p:spPr>
        <p:txBody>
          <a:bodyPr vert="horz" wrap="square" lIns="0" tIns="12700" rIns="0" bIns="0" rtlCol="0">
            <a:spAutoFit/>
          </a:bodyPr>
          <a:lstStyle/>
          <a:p>
            <a:pPr marL="12700" algn="ctr">
              <a:spcBef>
                <a:spcPts val="100"/>
              </a:spcBef>
            </a:pPr>
            <a:r>
              <a:rPr lang="en-US" sz="3600" dirty="0">
                <a:latin typeface="Arial Rounded MT Bold" panose="020F0704030504030204" pitchFamily="34" charset="0"/>
              </a:rPr>
              <a:t>Corporation </a:t>
            </a:r>
            <a:br>
              <a:rPr lang="en-US" sz="3600" dirty="0">
                <a:latin typeface="Arial Rounded MT Bold" panose="020F0704030504030204" pitchFamily="34" charset="0"/>
              </a:rPr>
            </a:br>
            <a:r>
              <a:rPr lang="en-US" sz="3600" dirty="0">
                <a:latin typeface="Arial Rounded MT Bold" panose="020F0704030504030204" pitchFamily="34" charset="0"/>
              </a:rPr>
              <a:t>(Public limited Company Business)</a:t>
            </a:r>
            <a:endParaRPr sz="3600" b="1" dirty="0">
              <a:latin typeface="Arial Rounded MT Bold" panose="020F0704030504030204" pitchFamily="34" charset="0"/>
            </a:endParaRPr>
          </a:p>
        </p:txBody>
      </p:sp>
    </p:spTree>
    <p:extLst>
      <p:ext uri="{BB962C8B-B14F-4D97-AF65-F5344CB8AC3E}">
        <p14:creationId xmlns:p14="http://schemas.microsoft.com/office/powerpoint/2010/main" val="1771220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ntroduction-to-business-chapter-1-foundations-of-business-economics-4-638.jpg"/>
          <p:cNvPicPr>
            <a:picLocks noGrp="1" noChangeAspect="1"/>
          </p:cNvPicPr>
          <p:nvPr>
            <p:ph idx="4294967295"/>
          </p:nvPr>
        </p:nvPicPr>
        <p:blipFill>
          <a:blip r:embed="rId2"/>
          <a:stretch>
            <a:fillRect/>
          </a:stretch>
        </p:blipFill>
        <p:spPr>
          <a:xfrm>
            <a:off x="0" y="0"/>
            <a:ext cx="9144000" cy="6858000"/>
          </a:xfrm>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a:spLocks noGrp="1"/>
          </p:cNvSpPr>
          <p:nvPr>
            <p:ph type="sldNum" sz="quarter" idx="7"/>
          </p:nvPr>
        </p:nvSpPr>
        <p:spPr>
          <a:xfrm>
            <a:off x="4457446" y="6436968"/>
            <a:ext cx="228600" cy="185307"/>
          </a:xfrm>
          <a:prstGeom prst="rect">
            <a:avLst/>
          </a:prstGeom>
        </p:spPr>
        <p:txBody>
          <a:bodyPr vert="horz" wrap="square" lIns="0" tIns="635" rIns="0" bIns="0" rtlCol="0">
            <a:spAutoFit/>
          </a:bodyPr>
          <a:lstStyle/>
          <a:p>
            <a:pPr marL="38100">
              <a:spcBef>
                <a:spcPts val="5"/>
              </a:spcBef>
            </a:pPr>
            <a:fld id="{81D60167-4931-47E6-BA6A-407CBD079E47}" type="slidenum">
              <a:rPr dirty="0">
                <a:solidFill>
                  <a:prstClr val="white"/>
                </a:solidFill>
              </a:rPr>
              <a:pPr marL="38100">
                <a:spcBef>
                  <a:spcPts val="5"/>
                </a:spcBef>
              </a:pPr>
              <a:t>40</a:t>
            </a:fld>
            <a:endParaRPr dirty="0">
              <a:solidFill>
                <a:prstClr val="white"/>
              </a:solidFill>
            </a:endParaRPr>
          </a:p>
        </p:txBody>
      </p:sp>
      <p:sp>
        <p:nvSpPr>
          <p:cNvPr id="4" name="TextBox 3">
            <a:extLst>
              <a:ext uri="{FF2B5EF4-FFF2-40B4-BE49-F238E27FC236}">
                <a16:creationId xmlns:a16="http://schemas.microsoft.com/office/drawing/2014/main" xmlns="" id="{C958B587-09D8-44EC-93F0-C6D672438B0E}"/>
              </a:ext>
            </a:extLst>
          </p:cNvPr>
          <p:cNvSpPr txBox="1"/>
          <p:nvPr/>
        </p:nvSpPr>
        <p:spPr>
          <a:xfrm>
            <a:off x="1086729" y="2039816"/>
            <a:ext cx="6826349" cy="4401205"/>
          </a:xfrm>
          <a:prstGeom prst="rect">
            <a:avLst/>
          </a:prstGeom>
          <a:noFill/>
        </p:spPr>
        <p:txBody>
          <a:bodyPr wrap="square" rtlCol="0">
            <a:spAutoFit/>
          </a:bodyPr>
          <a:lstStyle/>
          <a:p>
            <a:pPr marL="514350" indent="-514350" algn="just">
              <a:buAutoNum type="arabicPeriod"/>
            </a:pPr>
            <a:r>
              <a:rPr lang="en-US" sz="4000" dirty="0">
                <a:solidFill>
                  <a:srgbClr val="CFEFA4"/>
                </a:solidFill>
                <a:latin typeface="Arial Rounded MT Bold" panose="020F0704030504030204" pitchFamily="34" charset="0"/>
              </a:rPr>
              <a:t>Limited Liability</a:t>
            </a:r>
          </a:p>
          <a:p>
            <a:pPr marL="514350" indent="-514350" algn="just">
              <a:buAutoNum type="arabicPeriod"/>
            </a:pPr>
            <a:r>
              <a:rPr lang="en-US" sz="4000" dirty="0">
                <a:solidFill>
                  <a:srgbClr val="CFEFA4"/>
                </a:solidFill>
                <a:latin typeface="Arial Rounded MT Bold" panose="020F0704030504030204" pitchFamily="34" charset="0"/>
              </a:rPr>
              <a:t>Skilled Management Teams</a:t>
            </a:r>
          </a:p>
          <a:p>
            <a:pPr marL="514350" indent="-514350" algn="just">
              <a:buAutoNum type="arabicPeriod"/>
            </a:pPr>
            <a:r>
              <a:rPr lang="en-US" sz="4000" dirty="0">
                <a:solidFill>
                  <a:srgbClr val="CFEFA4"/>
                </a:solidFill>
                <a:latin typeface="Arial Rounded MT Bold" panose="020F0704030504030204" pitchFamily="34" charset="0"/>
              </a:rPr>
              <a:t>Transfer of ownership</a:t>
            </a:r>
          </a:p>
          <a:p>
            <a:pPr marL="514350" indent="-514350" algn="just">
              <a:buAutoNum type="arabicPeriod"/>
            </a:pPr>
            <a:r>
              <a:rPr lang="en-US" sz="4000" dirty="0">
                <a:solidFill>
                  <a:srgbClr val="CFEFA4"/>
                </a:solidFill>
                <a:latin typeface="Arial Rounded MT Bold" panose="020F0704030504030204" pitchFamily="34" charset="0"/>
              </a:rPr>
              <a:t>Greater Capital Base</a:t>
            </a:r>
          </a:p>
          <a:p>
            <a:pPr marL="514350" indent="-514350" algn="just">
              <a:buAutoNum type="arabicPeriod"/>
            </a:pPr>
            <a:r>
              <a:rPr lang="en-US" sz="4000" dirty="0">
                <a:solidFill>
                  <a:srgbClr val="CFEFA4"/>
                </a:solidFill>
                <a:latin typeface="Arial Rounded MT Bold" panose="020F0704030504030204" pitchFamily="34" charset="0"/>
              </a:rPr>
              <a:t>Stability</a:t>
            </a:r>
          </a:p>
          <a:p>
            <a:pPr algn="just"/>
            <a:endParaRPr lang="en-US" sz="4000" dirty="0">
              <a:solidFill>
                <a:srgbClr val="CFEFA4"/>
              </a:solidFill>
              <a:latin typeface="Arial Rounded MT Bold" panose="020F0704030504030204" pitchFamily="34" charset="0"/>
            </a:endParaRPr>
          </a:p>
        </p:txBody>
      </p:sp>
      <p:sp>
        <p:nvSpPr>
          <p:cNvPr id="8" name="object 3">
            <a:extLst>
              <a:ext uri="{FF2B5EF4-FFF2-40B4-BE49-F238E27FC236}">
                <a16:creationId xmlns:a16="http://schemas.microsoft.com/office/drawing/2014/main" xmlns="" id="{5D4ECD25-C96B-4E33-B87B-5148BD078709}"/>
              </a:ext>
            </a:extLst>
          </p:cNvPr>
          <p:cNvSpPr txBox="1">
            <a:spLocks noGrp="1"/>
          </p:cNvSpPr>
          <p:nvPr>
            <p:ph type="title"/>
          </p:nvPr>
        </p:nvSpPr>
        <p:spPr>
          <a:xfrm>
            <a:off x="422031" y="407034"/>
            <a:ext cx="8345658" cy="566822"/>
          </a:xfrm>
          <a:prstGeom prst="rect">
            <a:avLst/>
          </a:prstGeom>
        </p:spPr>
        <p:txBody>
          <a:bodyPr vert="horz" wrap="square" lIns="0" tIns="12700" rIns="0" bIns="0" rtlCol="0">
            <a:spAutoFit/>
          </a:bodyPr>
          <a:lstStyle/>
          <a:p>
            <a:pPr marL="12700" algn="ctr">
              <a:spcBef>
                <a:spcPts val="100"/>
              </a:spcBef>
            </a:pPr>
            <a:r>
              <a:rPr lang="en-US" sz="3600" dirty="0">
                <a:latin typeface="Arial Rounded MT Bold" panose="020F0704030504030204" pitchFamily="34" charset="0"/>
              </a:rPr>
              <a:t>ADVANTAGES OF CORPORATION</a:t>
            </a:r>
            <a:endParaRPr sz="3600" b="1" dirty="0">
              <a:latin typeface="Arial Rounded MT Bold" panose="020F0704030504030204" pitchFamily="34" charset="0"/>
            </a:endParaRPr>
          </a:p>
        </p:txBody>
      </p:sp>
    </p:spTree>
    <p:extLst>
      <p:ext uri="{BB962C8B-B14F-4D97-AF65-F5344CB8AC3E}">
        <p14:creationId xmlns:p14="http://schemas.microsoft.com/office/powerpoint/2010/main" val="262438933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a:spLocks noGrp="1"/>
          </p:cNvSpPr>
          <p:nvPr>
            <p:ph type="sldNum" sz="quarter" idx="7"/>
          </p:nvPr>
        </p:nvSpPr>
        <p:spPr>
          <a:xfrm>
            <a:off x="4457446" y="6436968"/>
            <a:ext cx="228600" cy="185307"/>
          </a:xfrm>
          <a:prstGeom prst="rect">
            <a:avLst/>
          </a:prstGeom>
        </p:spPr>
        <p:txBody>
          <a:bodyPr vert="horz" wrap="square" lIns="0" tIns="635" rIns="0" bIns="0" rtlCol="0">
            <a:spAutoFit/>
          </a:bodyPr>
          <a:lstStyle/>
          <a:p>
            <a:pPr marL="38100">
              <a:spcBef>
                <a:spcPts val="5"/>
              </a:spcBef>
            </a:pPr>
            <a:fld id="{81D60167-4931-47E6-BA6A-407CBD079E47}" type="slidenum">
              <a:rPr dirty="0">
                <a:solidFill>
                  <a:prstClr val="white"/>
                </a:solidFill>
              </a:rPr>
              <a:pPr marL="38100">
                <a:spcBef>
                  <a:spcPts val="5"/>
                </a:spcBef>
              </a:pPr>
              <a:t>41</a:t>
            </a:fld>
            <a:endParaRPr dirty="0">
              <a:solidFill>
                <a:prstClr val="white"/>
              </a:solidFill>
            </a:endParaRPr>
          </a:p>
        </p:txBody>
      </p:sp>
      <p:sp>
        <p:nvSpPr>
          <p:cNvPr id="4" name="TextBox 3">
            <a:extLst>
              <a:ext uri="{FF2B5EF4-FFF2-40B4-BE49-F238E27FC236}">
                <a16:creationId xmlns:a16="http://schemas.microsoft.com/office/drawing/2014/main" xmlns="" id="{C958B587-09D8-44EC-93F0-C6D672438B0E}"/>
              </a:ext>
            </a:extLst>
          </p:cNvPr>
          <p:cNvSpPr txBox="1"/>
          <p:nvPr/>
        </p:nvSpPr>
        <p:spPr>
          <a:xfrm>
            <a:off x="1086729" y="2039816"/>
            <a:ext cx="7680960" cy="5632311"/>
          </a:xfrm>
          <a:prstGeom prst="rect">
            <a:avLst/>
          </a:prstGeom>
          <a:noFill/>
        </p:spPr>
        <p:txBody>
          <a:bodyPr wrap="square" rtlCol="0">
            <a:spAutoFit/>
          </a:bodyPr>
          <a:lstStyle/>
          <a:p>
            <a:pPr marL="514350" indent="-514350" algn="just">
              <a:buAutoNum type="arabicPeriod"/>
            </a:pPr>
            <a:r>
              <a:rPr lang="en-US" sz="4000" dirty="0">
                <a:solidFill>
                  <a:srgbClr val="CFEFA4"/>
                </a:solidFill>
                <a:latin typeface="Arial Rounded MT Bold" panose="020F0704030504030204" pitchFamily="34" charset="0"/>
              </a:rPr>
              <a:t>Difficulty  and expense of starting</a:t>
            </a:r>
          </a:p>
          <a:p>
            <a:pPr marL="514350" indent="-514350" algn="just">
              <a:buAutoNum type="arabicPeriod"/>
            </a:pPr>
            <a:r>
              <a:rPr lang="en-US" sz="4000" dirty="0">
                <a:solidFill>
                  <a:srgbClr val="CFEFA4"/>
                </a:solidFill>
                <a:latin typeface="Arial Rounded MT Bold" panose="020F0704030504030204" pitchFamily="34" charset="0"/>
              </a:rPr>
              <a:t>Lack of control (shareholders)</a:t>
            </a:r>
          </a:p>
          <a:p>
            <a:pPr marL="514350" indent="-514350" algn="just">
              <a:buAutoNum type="arabicPeriod"/>
            </a:pPr>
            <a:r>
              <a:rPr lang="en-US" sz="4000" dirty="0">
                <a:solidFill>
                  <a:srgbClr val="CFEFA4"/>
                </a:solidFill>
                <a:latin typeface="Arial Rounded MT Bold" panose="020F0704030504030204" pitchFamily="34" charset="0"/>
              </a:rPr>
              <a:t>Double taxation</a:t>
            </a:r>
          </a:p>
          <a:p>
            <a:pPr marL="514350" indent="-514350" algn="just">
              <a:buAutoNum type="arabicPeriod"/>
            </a:pPr>
            <a:r>
              <a:rPr lang="en-US" sz="4000" dirty="0">
                <a:solidFill>
                  <a:srgbClr val="CFEFA4"/>
                </a:solidFill>
                <a:latin typeface="Arial Rounded MT Bold" panose="020F0704030504030204" pitchFamily="34" charset="0"/>
              </a:rPr>
              <a:t>Lack of secrecy</a:t>
            </a:r>
          </a:p>
          <a:p>
            <a:pPr marL="514350" indent="-514350" algn="just">
              <a:buAutoNum type="arabicPeriod"/>
            </a:pPr>
            <a:r>
              <a:rPr lang="en-US" sz="4000" dirty="0">
                <a:solidFill>
                  <a:srgbClr val="CFEFA4"/>
                </a:solidFill>
                <a:latin typeface="Arial Rounded MT Bold" panose="020F0704030504030204" pitchFamily="34" charset="0"/>
              </a:rPr>
              <a:t>Lack of personal interest (employees)</a:t>
            </a:r>
          </a:p>
          <a:p>
            <a:pPr algn="just"/>
            <a:endParaRPr lang="en-US" sz="4000" dirty="0">
              <a:solidFill>
                <a:srgbClr val="CFEFA4"/>
              </a:solidFill>
              <a:latin typeface="Arial Rounded MT Bold" panose="020F0704030504030204" pitchFamily="34" charset="0"/>
            </a:endParaRPr>
          </a:p>
        </p:txBody>
      </p:sp>
      <p:sp>
        <p:nvSpPr>
          <p:cNvPr id="8" name="object 3">
            <a:extLst>
              <a:ext uri="{FF2B5EF4-FFF2-40B4-BE49-F238E27FC236}">
                <a16:creationId xmlns:a16="http://schemas.microsoft.com/office/drawing/2014/main" xmlns="" id="{5D4ECD25-C96B-4E33-B87B-5148BD078709}"/>
              </a:ext>
            </a:extLst>
          </p:cNvPr>
          <p:cNvSpPr txBox="1">
            <a:spLocks noGrp="1"/>
          </p:cNvSpPr>
          <p:nvPr>
            <p:ph type="title"/>
          </p:nvPr>
        </p:nvSpPr>
        <p:spPr>
          <a:xfrm>
            <a:off x="422031" y="407034"/>
            <a:ext cx="8345658" cy="1120820"/>
          </a:xfrm>
          <a:prstGeom prst="rect">
            <a:avLst/>
          </a:prstGeom>
        </p:spPr>
        <p:txBody>
          <a:bodyPr vert="horz" wrap="square" lIns="0" tIns="12700" rIns="0" bIns="0" rtlCol="0">
            <a:spAutoFit/>
          </a:bodyPr>
          <a:lstStyle/>
          <a:p>
            <a:pPr marL="12700" algn="ctr">
              <a:spcBef>
                <a:spcPts val="100"/>
              </a:spcBef>
            </a:pPr>
            <a:r>
              <a:rPr lang="en-US" sz="3600" dirty="0">
                <a:latin typeface="Arial Rounded MT Bold" panose="020F0704030504030204" pitchFamily="34" charset="0"/>
              </a:rPr>
              <a:t>DISADVANTAGES OF CORPORATION</a:t>
            </a:r>
            <a:endParaRPr sz="3600" b="1" dirty="0">
              <a:latin typeface="Arial Rounded MT Bold" panose="020F0704030504030204" pitchFamily="34" charset="0"/>
            </a:endParaRPr>
          </a:p>
        </p:txBody>
      </p:sp>
    </p:spTree>
    <p:extLst>
      <p:ext uri="{BB962C8B-B14F-4D97-AF65-F5344CB8AC3E}">
        <p14:creationId xmlns:p14="http://schemas.microsoft.com/office/powerpoint/2010/main" val="82140180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a:spLocks noGrp="1"/>
          </p:cNvSpPr>
          <p:nvPr>
            <p:ph type="sldNum" sz="quarter" idx="7"/>
          </p:nvPr>
        </p:nvSpPr>
        <p:spPr>
          <a:xfrm>
            <a:off x="4457446" y="6436968"/>
            <a:ext cx="228600" cy="185307"/>
          </a:xfrm>
          <a:prstGeom prst="rect">
            <a:avLst/>
          </a:prstGeom>
        </p:spPr>
        <p:txBody>
          <a:bodyPr vert="horz" wrap="square" lIns="0" tIns="635" rIns="0" bIns="0" rtlCol="0">
            <a:spAutoFit/>
          </a:bodyPr>
          <a:lstStyle/>
          <a:p>
            <a:pPr marL="38100" marR="0" lvl="0" indent="0" algn="l" defTabSz="914400" rtl="0" eaLnBrk="1" fontAlgn="auto" latinLnBrk="0" hangingPunct="1">
              <a:lnSpc>
                <a:spcPct val="100000"/>
              </a:lnSpc>
              <a:spcBef>
                <a:spcPts val="5"/>
              </a:spcBef>
              <a:spcAft>
                <a:spcPts val="0"/>
              </a:spcAft>
              <a:buClrTx/>
              <a:buSzTx/>
              <a:buFontTx/>
              <a:buNone/>
              <a:tabLst/>
              <a:defRPr/>
            </a:pPr>
            <a:fld id="{81D60167-4931-47E6-BA6A-407CBD079E47}" type="slidenum">
              <a:rPr kumimoji="0" sz="1200" b="0" i="0" u="none" strike="noStrike" kern="1200" cap="none" spc="0" normalizeH="0" baseline="0" noProof="0" dirty="0">
                <a:ln>
                  <a:noFill/>
                </a:ln>
                <a:solidFill>
                  <a:prstClr val="white"/>
                </a:solidFill>
                <a:effectLst/>
                <a:uLnTx/>
                <a:uFillTx/>
                <a:latin typeface="Book Antiqua"/>
                <a:ea typeface="+mn-ea"/>
              </a:rPr>
              <a:pPr marL="38100" marR="0" lvl="0" indent="0" algn="l" defTabSz="914400" rtl="0" eaLnBrk="1" fontAlgn="auto" latinLnBrk="0" hangingPunct="1">
                <a:lnSpc>
                  <a:spcPct val="100000"/>
                </a:lnSpc>
                <a:spcBef>
                  <a:spcPts val="5"/>
                </a:spcBef>
                <a:spcAft>
                  <a:spcPts val="0"/>
                </a:spcAft>
                <a:buClrTx/>
                <a:buSzTx/>
                <a:buFontTx/>
                <a:buNone/>
                <a:tabLst/>
                <a:defRPr/>
              </a:pPr>
              <a:t>42</a:t>
            </a:fld>
            <a:endParaRPr kumimoji="0" sz="1200" b="0" i="0" u="none" strike="noStrike" kern="1200" cap="none" spc="0" normalizeH="0" baseline="0" noProof="0" dirty="0">
              <a:ln>
                <a:noFill/>
              </a:ln>
              <a:solidFill>
                <a:prstClr val="white"/>
              </a:solidFill>
              <a:effectLst/>
              <a:uLnTx/>
              <a:uFillTx/>
              <a:latin typeface="Book Antiqua"/>
              <a:ea typeface="+mn-ea"/>
            </a:endParaRPr>
          </a:p>
        </p:txBody>
      </p:sp>
      <p:sp>
        <p:nvSpPr>
          <p:cNvPr id="4" name="TextBox 3">
            <a:extLst>
              <a:ext uri="{FF2B5EF4-FFF2-40B4-BE49-F238E27FC236}">
                <a16:creationId xmlns:a16="http://schemas.microsoft.com/office/drawing/2014/main" xmlns="" id="{C958B587-09D8-44EC-93F0-C6D672438B0E}"/>
              </a:ext>
            </a:extLst>
          </p:cNvPr>
          <p:cNvSpPr txBox="1"/>
          <p:nvPr/>
        </p:nvSpPr>
        <p:spPr>
          <a:xfrm>
            <a:off x="527539" y="2039816"/>
            <a:ext cx="8240150" cy="3539430"/>
          </a:xfrm>
          <a:prstGeom prst="rect">
            <a:avLst/>
          </a:prstGeom>
          <a:noFill/>
        </p:spPr>
        <p:txBody>
          <a:bodyPr wrap="square" rtlCol="0">
            <a:spAutoFit/>
          </a:bodyPr>
          <a:lstStyle/>
          <a:p>
            <a:pPr lvl="0" algn="just"/>
            <a:r>
              <a:rPr lang="en-US" sz="3200" dirty="0">
                <a:solidFill>
                  <a:srgbClr val="CFEFA4"/>
                </a:solidFill>
                <a:latin typeface="Arial Rounded MT Bold" panose="020F0704030504030204" pitchFamily="34" charset="0"/>
              </a:rPr>
              <a:t>A merger occurs when two companies combine to form a new company</a:t>
            </a:r>
          </a:p>
          <a:p>
            <a:pPr lvl="0" algn="just"/>
            <a:r>
              <a:rPr kumimoji="0" lang="en-US" sz="3200" b="0" i="0" u="none" strike="noStrike" kern="1200" cap="none" spc="0" normalizeH="0" baseline="0" noProof="0" dirty="0">
                <a:ln>
                  <a:noFill/>
                </a:ln>
                <a:solidFill>
                  <a:srgbClr val="CFEFA4"/>
                </a:solidFill>
                <a:effectLst/>
                <a:uLnTx/>
                <a:uFillTx/>
                <a:latin typeface="Arial Rounded MT Bold" panose="020F0704030504030204" pitchFamily="34" charset="0"/>
                <a:ea typeface="+mn-ea"/>
                <a:cs typeface="+mn-cs"/>
              </a:rPr>
              <a:t>E</a:t>
            </a:r>
            <a:r>
              <a:rPr lang="en-US" sz="3200" dirty="0" err="1">
                <a:solidFill>
                  <a:srgbClr val="CFEFA4"/>
                </a:solidFill>
                <a:latin typeface="Arial Rounded MT Bold" panose="020F0704030504030204" pitchFamily="34" charset="0"/>
              </a:rPr>
              <a:t>xample</a:t>
            </a:r>
            <a:r>
              <a:rPr lang="en-US" sz="3200" dirty="0">
                <a:solidFill>
                  <a:srgbClr val="CFEFA4"/>
                </a:solidFill>
                <a:latin typeface="Arial Rounded MT Bold" panose="020F0704030504030204" pitchFamily="34" charset="0"/>
              </a:rPr>
              <a:t>: In January 2016, </a:t>
            </a:r>
            <a:r>
              <a:rPr lang="en-US" sz="3200" dirty="0" err="1">
                <a:solidFill>
                  <a:srgbClr val="CFEFA4"/>
                </a:solidFill>
                <a:latin typeface="Arial Rounded MT Bold" panose="020F0704030504030204" pitchFamily="34" charset="0"/>
              </a:rPr>
              <a:t>Robi</a:t>
            </a:r>
            <a:r>
              <a:rPr lang="en-US" sz="3200" dirty="0">
                <a:solidFill>
                  <a:srgbClr val="CFEFA4"/>
                </a:solidFill>
                <a:latin typeface="Arial Rounded MT Bold" panose="020F0704030504030204" pitchFamily="34" charset="0"/>
              </a:rPr>
              <a:t> and Airtel Bangladesh announced that they intended to merge their operations in Bangladesh, that the combined entity would be called </a:t>
            </a:r>
            <a:r>
              <a:rPr lang="en-US" sz="3200" dirty="0" err="1">
                <a:solidFill>
                  <a:srgbClr val="CFEFA4"/>
                </a:solidFill>
                <a:latin typeface="Arial Rounded MT Bold" panose="020F0704030504030204" pitchFamily="34" charset="0"/>
              </a:rPr>
              <a:t>Robi</a:t>
            </a:r>
            <a:endParaRPr kumimoji="0" lang="en-US" sz="3200" b="0" i="0" u="none" strike="noStrike" kern="1200" cap="none" spc="0" normalizeH="0" baseline="0" noProof="0" dirty="0">
              <a:ln>
                <a:noFill/>
              </a:ln>
              <a:solidFill>
                <a:srgbClr val="CFEFA4"/>
              </a:solidFill>
              <a:effectLst/>
              <a:uLnTx/>
              <a:uFillTx/>
              <a:latin typeface="Arial Rounded MT Bold" panose="020F0704030504030204" pitchFamily="34" charset="0"/>
              <a:ea typeface="+mn-ea"/>
              <a:cs typeface="+mn-cs"/>
            </a:endParaRPr>
          </a:p>
        </p:txBody>
      </p:sp>
      <p:sp>
        <p:nvSpPr>
          <p:cNvPr id="8" name="object 3">
            <a:extLst>
              <a:ext uri="{FF2B5EF4-FFF2-40B4-BE49-F238E27FC236}">
                <a16:creationId xmlns:a16="http://schemas.microsoft.com/office/drawing/2014/main" xmlns="" id="{5D4ECD25-C96B-4E33-B87B-5148BD078709}"/>
              </a:ext>
            </a:extLst>
          </p:cNvPr>
          <p:cNvSpPr txBox="1">
            <a:spLocks noGrp="1"/>
          </p:cNvSpPr>
          <p:nvPr>
            <p:ph type="title"/>
          </p:nvPr>
        </p:nvSpPr>
        <p:spPr>
          <a:xfrm>
            <a:off x="2327949" y="404156"/>
            <a:ext cx="4716194" cy="628377"/>
          </a:xfrm>
          <a:prstGeom prst="rect">
            <a:avLst/>
          </a:prstGeom>
        </p:spPr>
        <p:txBody>
          <a:bodyPr vert="horz" wrap="square" lIns="0" tIns="12700" rIns="0" bIns="0" rtlCol="0">
            <a:spAutoFit/>
          </a:bodyPr>
          <a:lstStyle/>
          <a:p>
            <a:pPr algn="ctr"/>
            <a:r>
              <a:rPr lang="en-US" b="1" dirty="0"/>
              <a:t>Merger</a:t>
            </a:r>
          </a:p>
        </p:txBody>
      </p:sp>
    </p:spTree>
    <p:extLst>
      <p:ext uri="{BB962C8B-B14F-4D97-AF65-F5344CB8AC3E}">
        <p14:creationId xmlns:p14="http://schemas.microsoft.com/office/powerpoint/2010/main" val="21973948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a:spLocks noGrp="1"/>
          </p:cNvSpPr>
          <p:nvPr>
            <p:ph type="sldNum" sz="quarter" idx="7"/>
          </p:nvPr>
        </p:nvSpPr>
        <p:spPr>
          <a:xfrm>
            <a:off x="4457446" y="6436968"/>
            <a:ext cx="228600" cy="185307"/>
          </a:xfrm>
          <a:prstGeom prst="rect">
            <a:avLst/>
          </a:prstGeom>
        </p:spPr>
        <p:txBody>
          <a:bodyPr vert="horz" wrap="square" lIns="0" tIns="635" rIns="0" bIns="0" rtlCol="0">
            <a:spAutoFit/>
          </a:bodyPr>
          <a:lstStyle/>
          <a:p>
            <a:pPr marL="38100" marR="0" lvl="0" indent="0" algn="l" defTabSz="914400" rtl="0" eaLnBrk="1" fontAlgn="auto" latinLnBrk="0" hangingPunct="1">
              <a:lnSpc>
                <a:spcPct val="100000"/>
              </a:lnSpc>
              <a:spcBef>
                <a:spcPts val="5"/>
              </a:spcBef>
              <a:spcAft>
                <a:spcPts val="0"/>
              </a:spcAft>
              <a:buClrTx/>
              <a:buSzTx/>
              <a:buFontTx/>
              <a:buNone/>
              <a:tabLst/>
              <a:defRPr/>
            </a:pPr>
            <a:fld id="{81D60167-4931-47E6-BA6A-407CBD079E47}" type="slidenum">
              <a:rPr kumimoji="0" sz="1200" b="0" i="0" u="none" strike="noStrike" kern="1200" cap="none" spc="0" normalizeH="0" baseline="0" noProof="0" dirty="0">
                <a:ln>
                  <a:noFill/>
                </a:ln>
                <a:solidFill>
                  <a:prstClr val="white"/>
                </a:solidFill>
                <a:effectLst/>
                <a:uLnTx/>
                <a:uFillTx/>
                <a:latin typeface="Book Antiqua"/>
                <a:ea typeface="+mn-ea"/>
              </a:rPr>
              <a:pPr marL="38100" marR="0" lvl="0" indent="0" algn="l" defTabSz="914400" rtl="0" eaLnBrk="1" fontAlgn="auto" latinLnBrk="0" hangingPunct="1">
                <a:lnSpc>
                  <a:spcPct val="100000"/>
                </a:lnSpc>
                <a:spcBef>
                  <a:spcPts val="5"/>
                </a:spcBef>
                <a:spcAft>
                  <a:spcPts val="0"/>
                </a:spcAft>
                <a:buClrTx/>
                <a:buSzTx/>
                <a:buFontTx/>
                <a:buNone/>
                <a:tabLst/>
                <a:defRPr/>
              </a:pPr>
              <a:t>43</a:t>
            </a:fld>
            <a:endParaRPr kumimoji="0" sz="1200" b="0" i="0" u="none" strike="noStrike" kern="1200" cap="none" spc="0" normalizeH="0" baseline="0" noProof="0" dirty="0">
              <a:ln>
                <a:noFill/>
              </a:ln>
              <a:solidFill>
                <a:prstClr val="white"/>
              </a:solidFill>
              <a:effectLst/>
              <a:uLnTx/>
              <a:uFillTx/>
              <a:latin typeface="Book Antiqua"/>
              <a:ea typeface="+mn-ea"/>
            </a:endParaRPr>
          </a:p>
        </p:txBody>
      </p:sp>
      <p:sp>
        <p:nvSpPr>
          <p:cNvPr id="4" name="TextBox 3">
            <a:extLst>
              <a:ext uri="{FF2B5EF4-FFF2-40B4-BE49-F238E27FC236}">
                <a16:creationId xmlns:a16="http://schemas.microsoft.com/office/drawing/2014/main" xmlns="" id="{C958B587-09D8-44EC-93F0-C6D672438B0E}"/>
              </a:ext>
            </a:extLst>
          </p:cNvPr>
          <p:cNvSpPr txBox="1"/>
          <p:nvPr/>
        </p:nvSpPr>
        <p:spPr>
          <a:xfrm>
            <a:off x="527539" y="2039817"/>
            <a:ext cx="8240150" cy="6001643"/>
          </a:xfrm>
          <a:prstGeom prst="rect">
            <a:avLst/>
          </a:prstGeom>
          <a:noFill/>
        </p:spPr>
        <p:txBody>
          <a:bodyPr wrap="square" rtlCol="0">
            <a:spAutoFit/>
          </a:bodyPr>
          <a:lstStyle/>
          <a:p>
            <a:pPr lvl="0" algn="just"/>
            <a:r>
              <a:rPr lang="en-US" sz="2400" dirty="0">
                <a:solidFill>
                  <a:srgbClr val="CFEFA4"/>
                </a:solidFill>
                <a:latin typeface="Arial Rounded MT Bold" panose="020F0704030504030204" pitchFamily="34" charset="0"/>
              </a:rPr>
              <a:t>1. Horizontal Merger: A merger involving competitive firms in the same market</a:t>
            </a:r>
          </a:p>
          <a:p>
            <a:pPr lvl="0" algn="just"/>
            <a:r>
              <a:rPr kumimoji="0" lang="en-US" sz="2400" b="0" i="0" u="none" strike="noStrike" kern="1200" cap="none" spc="0" normalizeH="0" baseline="0" noProof="0" dirty="0">
                <a:ln>
                  <a:noFill/>
                </a:ln>
                <a:solidFill>
                  <a:srgbClr val="CFEFA4"/>
                </a:solidFill>
                <a:effectLst/>
                <a:uLnTx/>
                <a:uFillTx/>
                <a:latin typeface="Arial Rounded MT Bold" panose="020F0704030504030204" pitchFamily="34" charset="0"/>
                <a:ea typeface="+mn-ea"/>
                <a:cs typeface="+mn-cs"/>
              </a:rPr>
              <a:t>E</a:t>
            </a:r>
            <a:r>
              <a:rPr lang="en-US" sz="2400" dirty="0" err="1">
                <a:solidFill>
                  <a:srgbClr val="CFEFA4"/>
                </a:solidFill>
                <a:latin typeface="Arial Rounded MT Bold" panose="020F0704030504030204" pitchFamily="34" charset="0"/>
              </a:rPr>
              <a:t>xample</a:t>
            </a:r>
            <a:r>
              <a:rPr lang="en-US" sz="2400" dirty="0">
                <a:solidFill>
                  <a:srgbClr val="CFEFA4"/>
                </a:solidFill>
                <a:latin typeface="Arial Rounded MT Bold" panose="020F0704030504030204" pitchFamily="34" charset="0"/>
              </a:rPr>
              <a:t>: Bank merger </a:t>
            </a:r>
          </a:p>
          <a:p>
            <a:pPr lvl="0" algn="just"/>
            <a:r>
              <a:rPr kumimoji="0" lang="en-US" sz="2400" b="0" i="0" u="none" strike="noStrike" kern="1200" cap="none" spc="0" normalizeH="0" baseline="0" noProof="0" dirty="0">
                <a:ln>
                  <a:noFill/>
                </a:ln>
                <a:solidFill>
                  <a:srgbClr val="FFFF00"/>
                </a:solidFill>
                <a:effectLst/>
                <a:uLnTx/>
                <a:uFillTx/>
                <a:latin typeface="Arial Rounded MT Bold" panose="020F0704030504030204" pitchFamily="34" charset="0"/>
                <a:ea typeface="+mn-ea"/>
                <a:cs typeface="+mn-cs"/>
              </a:rPr>
              <a:t>2.</a:t>
            </a:r>
            <a:r>
              <a:rPr lang="en-US" sz="2400" dirty="0">
                <a:solidFill>
                  <a:srgbClr val="FFFF00"/>
                </a:solidFill>
                <a:latin typeface="Arial Rounded MT Bold" panose="020F0704030504030204" pitchFamily="34" charset="0"/>
              </a:rPr>
              <a:t> </a:t>
            </a:r>
            <a:r>
              <a:rPr kumimoji="0" lang="en-US" sz="2400" b="0" i="0" u="none" strike="noStrike" kern="1200" cap="none" spc="0" normalizeH="0" baseline="0" noProof="0" dirty="0">
                <a:ln>
                  <a:noFill/>
                </a:ln>
                <a:solidFill>
                  <a:srgbClr val="FFFF00"/>
                </a:solidFill>
                <a:effectLst/>
                <a:uLnTx/>
                <a:uFillTx/>
                <a:latin typeface="Arial Rounded MT Bold" panose="020F0704030504030204" pitchFamily="34" charset="0"/>
                <a:ea typeface="+mn-ea"/>
                <a:cs typeface="+mn-cs"/>
              </a:rPr>
              <a:t>Vertical merger</a:t>
            </a:r>
            <a:r>
              <a:rPr lang="en-US" sz="2400" dirty="0">
                <a:solidFill>
                  <a:srgbClr val="FFFF00"/>
                </a:solidFill>
                <a:latin typeface="Arial Rounded MT Bold" panose="020F0704030504030204" pitchFamily="34" charset="0"/>
              </a:rPr>
              <a:t>: A vertical merger is the combination of two or more companies involved in different stages of the supply chain of a common product or service. </a:t>
            </a:r>
          </a:p>
          <a:p>
            <a:pPr lvl="0" algn="just"/>
            <a:r>
              <a:rPr kumimoji="0" lang="en-US" sz="2400" b="0" i="0" u="none" strike="noStrike" kern="1200" cap="none" spc="0" normalizeH="0" baseline="0" noProof="0" dirty="0">
                <a:ln>
                  <a:noFill/>
                </a:ln>
                <a:solidFill>
                  <a:srgbClr val="FFFF00"/>
                </a:solidFill>
                <a:effectLst/>
                <a:uLnTx/>
                <a:uFillTx/>
                <a:latin typeface="Arial Rounded MT Bold" panose="020F0704030504030204" pitchFamily="34" charset="0"/>
                <a:ea typeface="+mn-ea"/>
                <a:cs typeface="+mn-cs"/>
              </a:rPr>
              <a:t>Example</a:t>
            </a:r>
            <a:r>
              <a:rPr lang="en-US" sz="2400" dirty="0">
                <a:solidFill>
                  <a:srgbClr val="FFFF00"/>
                </a:solidFill>
                <a:latin typeface="Arial Rounded MT Bold" panose="020F0704030504030204" pitchFamily="34" charset="0"/>
              </a:rPr>
              <a:t>: if a grocery store that sells milk and cheese, purchased a dairy farm that produces milk and cheese.</a:t>
            </a:r>
          </a:p>
          <a:p>
            <a:pPr marL="457200" lvl="0" indent="-457200" algn="just">
              <a:buAutoNum type="arabicPeriod" startAt="3"/>
            </a:pPr>
            <a:r>
              <a:rPr kumimoji="0" lang="en-US" sz="2400" b="0" i="0" u="none" strike="noStrike" kern="1200" cap="none" spc="0" normalizeH="0" baseline="0" noProof="0" dirty="0">
                <a:ln>
                  <a:noFill/>
                </a:ln>
                <a:solidFill>
                  <a:srgbClr val="CFEFA4"/>
                </a:solidFill>
                <a:effectLst/>
                <a:uLnTx/>
                <a:uFillTx/>
                <a:latin typeface="Arial Rounded MT Bold" panose="020F0704030504030204" pitchFamily="34" charset="0"/>
                <a:ea typeface="+mn-ea"/>
                <a:cs typeface="+mn-cs"/>
              </a:rPr>
              <a:t>Conglomerate Merger: </a:t>
            </a:r>
            <a:r>
              <a:rPr lang="en-US" sz="2400" dirty="0">
                <a:solidFill>
                  <a:srgbClr val="CFEFA4"/>
                </a:solidFill>
                <a:latin typeface="Arial Rounded MT Bold" panose="020F0704030504030204" pitchFamily="34" charset="0"/>
              </a:rPr>
              <a:t>A conglomerate merger is when different companies with unrelated business activities or in diverse geographical areas come together to form a larger company.</a:t>
            </a:r>
          </a:p>
          <a:p>
            <a:pPr lvl="0" algn="just"/>
            <a:r>
              <a:rPr lang="en-US" sz="2400" dirty="0">
                <a:solidFill>
                  <a:srgbClr val="CFEFA4"/>
                </a:solidFill>
                <a:latin typeface="Arial Rounded MT Bold" panose="020F0704030504030204" pitchFamily="34" charset="0"/>
              </a:rPr>
              <a:t>Example: Bashundhara group, </a:t>
            </a:r>
            <a:r>
              <a:rPr lang="en-US" sz="2400" dirty="0" err="1">
                <a:solidFill>
                  <a:srgbClr val="CFEFA4"/>
                </a:solidFill>
                <a:latin typeface="Arial Rounded MT Bold" panose="020F0704030504030204" pitchFamily="34" charset="0"/>
              </a:rPr>
              <a:t>Beximco</a:t>
            </a:r>
            <a:r>
              <a:rPr lang="en-US" sz="2400" dirty="0">
                <a:solidFill>
                  <a:srgbClr val="CFEFA4"/>
                </a:solidFill>
                <a:latin typeface="Arial Rounded MT Bold" panose="020F0704030504030204" pitchFamily="34" charset="0"/>
              </a:rPr>
              <a:t> Group, Square group</a:t>
            </a:r>
            <a:endParaRPr kumimoji="0" lang="en-US" sz="2400" b="0" i="0" u="none" strike="noStrike" kern="1200" cap="none" spc="0" normalizeH="0" baseline="0" noProof="0" dirty="0">
              <a:ln>
                <a:noFill/>
              </a:ln>
              <a:solidFill>
                <a:srgbClr val="CFEFA4"/>
              </a:solidFill>
              <a:effectLst/>
              <a:uLnTx/>
              <a:uFillTx/>
              <a:latin typeface="Arial Rounded MT Bold" panose="020F0704030504030204" pitchFamily="34" charset="0"/>
              <a:ea typeface="+mn-ea"/>
              <a:cs typeface="+mn-cs"/>
            </a:endParaRPr>
          </a:p>
        </p:txBody>
      </p:sp>
      <p:sp>
        <p:nvSpPr>
          <p:cNvPr id="8" name="object 3">
            <a:extLst>
              <a:ext uri="{FF2B5EF4-FFF2-40B4-BE49-F238E27FC236}">
                <a16:creationId xmlns:a16="http://schemas.microsoft.com/office/drawing/2014/main" xmlns="" id="{5D4ECD25-C96B-4E33-B87B-5148BD078709}"/>
              </a:ext>
            </a:extLst>
          </p:cNvPr>
          <p:cNvSpPr txBox="1">
            <a:spLocks noGrp="1"/>
          </p:cNvSpPr>
          <p:nvPr>
            <p:ph type="title"/>
          </p:nvPr>
        </p:nvSpPr>
        <p:spPr>
          <a:xfrm>
            <a:off x="2327949" y="404156"/>
            <a:ext cx="4716194" cy="628377"/>
          </a:xfrm>
          <a:prstGeom prst="rect">
            <a:avLst/>
          </a:prstGeom>
        </p:spPr>
        <p:txBody>
          <a:bodyPr vert="horz" wrap="square" lIns="0" tIns="12700" rIns="0" bIns="0" rtlCol="0">
            <a:spAutoFit/>
          </a:bodyPr>
          <a:lstStyle/>
          <a:p>
            <a:pPr algn="ctr"/>
            <a:r>
              <a:rPr lang="en-US" b="1" dirty="0"/>
              <a:t>Types of Merger</a:t>
            </a:r>
          </a:p>
        </p:txBody>
      </p:sp>
    </p:spTree>
    <p:extLst>
      <p:ext uri="{BB962C8B-B14F-4D97-AF65-F5344CB8AC3E}">
        <p14:creationId xmlns:p14="http://schemas.microsoft.com/office/powerpoint/2010/main" val="1556428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802635" y="211836"/>
            <a:ext cx="3561588" cy="1362456"/>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3184398" y="407034"/>
            <a:ext cx="2772410" cy="756920"/>
          </a:xfrm>
          <a:prstGeom prst="rect">
            <a:avLst/>
          </a:prstGeom>
        </p:spPr>
        <p:txBody>
          <a:bodyPr vert="horz" wrap="square" lIns="0" tIns="12700" rIns="0" bIns="0" rtlCol="0">
            <a:spAutoFit/>
          </a:bodyPr>
          <a:lstStyle/>
          <a:p>
            <a:pPr marL="12700">
              <a:lnSpc>
                <a:spcPct val="100000"/>
              </a:lnSpc>
              <a:spcBef>
                <a:spcPts val="100"/>
              </a:spcBef>
            </a:pPr>
            <a:r>
              <a:rPr sz="4800" spc="-5" dirty="0"/>
              <a:t>BUSINE</a:t>
            </a:r>
            <a:r>
              <a:rPr sz="4800" spc="-50" dirty="0"/>
              <a:t>S</a:t>
            </a:r>
            <a:r>
              <a:rPr sz="4800" dirty="0"/>
              <a:t>S</a:t>
            </a:r>
            <a:endParaRPr sz="4800"/>
          </a:p>
        </p:txBody>
      </p:sp>
      <p:grpSp>
        <p:nvGrpSpPr>
          <p:cNvPr id="4" name="object 4"/>
          <p:cNvGrpSpPr/>
          <p:nvPr/>
        </p:nvGrpSpPr>
        <p:grpSpPr>
          <a:xfrm>
            <a:off x="286511" y="1943100"/>
            <a:ext cx="3499485" cy="760730"/>
            <a:chOff x="286511" y="1943100"/>
            <a:chExt cx="3499485" cy="760730"/>
          </a:xfrm>
        </p:grpSpPr>
        <p:sp>
          <p:nvSpPr>
            <p:cNvPr id="5" name="object 5"/>
            <p:cNvSpPr/>
            <p:nvPr/>
          </p:nvSpPr>
          <p:spPr>
            <a:xfrm>
              <a:off x="286511" y="1943100"/>
              <a:ext cx="1978152" cy="760476"/>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1895856" y="1943100"/>
              <a:ext cx="794004" cy="760476"/>
            </a:xfrm>
            <a:prstGeom prst="rect">
              <a:avLst/>
            </a:prstGeom>
            <a:blipFill>
              <a:blip r:embed="rId4" cstate="print"/>
              <a:stretch>
                <a:fillRect/>
              </a:stretch>
            </a:blipFill>
          </p:spPr>
          <p:txBody>
            <a:bodyPr wrap="square" lIns="0" tIns="0" rIns="0" bIns="0" rtlCol="0"/>
            <a:lstStyle/>
            <a:p>
              <a:endParaRPr/>
            </a:p>
          </p:txBody>
        </p:sp>
        <p:sp>
          <p:nvSpPr>
            <p:cNvPr id="7" name="object 7"/>
            <p:cNvSpPr/>
            <p:nvPr/>
          </p:nvSpPr>
          <p:spPr>
            <a:xfrm>
              <a:off x="2322576" y="1943100"/>
              <a:ext cx="1463039" cy="760476"/>
            </a:xfrm>
            <a:prstGeom prst="rect">
              <a:avLst/>
            </a:prstGeom>
            <a:blipFill>
              <a:blip r:embed="rId5" cstate="print"/>
              <a:stretch>
                <a:fillRect/>
              </a:stretch>
            </a:blipFill>
          </p:spPr>
          <p:txBody>
            <a:bodyPr wrap="square" lIns="0" tIns="0" rIns="0" bIns="0" rtlCol="0"/>
            <a:lstStyle/>
            <a:p>
              <a:endParaRPr/>
            </a:p>
          </p:txBody>
        </p:sp>
      </p:grpSp>
      <p:sp>
        <p:nvSpPr>
          <p:cNvPr id="8" name="object 8"/>
          <p:cNvSpPr txBox="1"/>
          <p:nvPr/>
        </p:nvSpPr>
        <p:spPr>
          <a:xfrm>
            <a:off x="487781" y="2042287"/>
            <a:ext cx="8371205" cy="1864360"/>
          </a:xfrm>
          <a:prstGeom prst="rect">
            <a:avLst/>
          </a:prstGeom>
        </p:spPr>
        <p:txBody>
          <a:bodyPr vert="horz" wrap="square" lIns="0" tIns="13335" rIns="0" bIns="0" rtlCol="0">
            <a:spAutoFit/>
          </a:bodyPr>
          <a:lstStyle/>
          <a:p>
            <a:pPr marL="12700">
              <a:lnSpc>
                <a:spcPct val="100000"/>
              </a:lnSpc>
              <a:spcBef>
                <a:spcPts val="105"/>
              </a:spcBef>
            </a:pPr>
            <a:r>
              <a:rPr sz="2600" b="1" spc="-5" dirty="0">
                <a:solidFill>
                  <a:srgbClr val="FFF3CA"/>
                </a:solidFill>
                <a:latin typeface="Tahoma"/>
                <a:cs typeface="Tahoma"/>
              </a:rPr>
              <a:t>Standard </a:t>
            </a:r>
            <a:r>
              <a:rPr sz="2600" b="1" dirty="0">
                <a:solidFill>
                  <a:srgbClr val="FFF3CA"/>
                </a:solidFill>
                <a:latin typeface="Tahoma"/>
                <a:cs typeface="Tahoma"/>
              </a:rPr>
              <a:t>of</a:t>
            </a:r>
            <a:r>
              <a:rPr sz="2600" b="1" spc="-20" dirty="0">
                <a:solidFill>
                  <a:srgbClr val="FFF3CA"/>
                </a:solidFill>
                <a:latin typeface="Tahoma"/>
                <a:cs typeface="Tahoma"/>
              </a:rPr>
              <a:t> </a:t>
            </a:r>
            <a:r>
              <a:rPr sz="2600" b="1" spc="-5" dirty="0">
                <a:solidFill>
                  <a:srgbClr val="FFF3CA"/>
                </a:solidFill>
                <a:latin typeface="Tahoma"/>
                <a:cs typeface="Tahoma"/>
              </a:rPr>
              <a:t>Living</a:t>
            </a:r>
            <a:endParaRPr sz="2600">
              <a:latin typeface="Tahoma"/>
              <a:cs typeface="Tahoma"/>
            </a:endParaRPr>
          </a:p>
          <a:p>
            <a:pPr marL="295910" marR="5080" indent="-283845" algn="just">
              <a:lnSpc>
                <a:spcPct val="100000"/>
              </a:lnSpc>
              <a:spcBef>
                <a:spcPts val="1989"/>
              </a:spcBef>
              <a:buFont typeface="Wingdings 2"/>
              <a:buChar char=""/>
              <a:tabLst>
                <a:tab pos="296545" algn="l"/>
              </a:tabLst>
            </a:pPr>
            <a:r>
              <a:rPr sz="2600" dirty="0">
                <a:solidFill>
                  <a:srgbClr val="FFFFFF"/>
                </a:solidFill>
                <a:latin typeface="Tahoma"/>
                <a:cs typeface="Tahoma"/>
              </a:rPr>
              <a:t>A </a:t>
            </a:r>
            <a:r>
              <a:rPr sz="2600" spc="-5" dirty="0">
                <a:solidFill>
                  <a:srgbClr val="FFFFFF"/>
                </a:solidFill>
                <a:latin typeface="Tahoma"/>
                <a:cs typeface="Tahoma"/>
              </a:rPr>
              <a:t>measure </a:t>
            </a:r>
            <a:r>
              <a:rPr sz="2600" dirty="0">
                <a:solidFill>
                  <a:srgbClr val="FFFFFF"/>
                </a:solidFill>
                <a:latin typeface="Tahoma"/>
                <a:cs typeface="Tahoma"/>
              </a:rPr>
              <a:t>of </a:t>
            </a:r>
            <a:r>
              <a:rPr sz="2600" spc="-5" dirty="0">
                <a:solidFill>
                  <a:srgbClr val="FFFFFF"/>
                </a:solidFill>
                <a:latin typeface="Tahoma"/>
                <a:cs typeface="Tahoma"/>
              </a:rPr>
              <a:t>how </a:t>
            </a:r>
            <a:r>
              <a:rPr sz="2600" dirty="0">
                <a:solidFill>
                  <a:srgbClr val="FFFFFF"/>
                </a:solidFill>
                <a:latin typeface="Tahoma"/>
                <a:cs typeface="Tahoma"/>
              </a:rPr>
              <a:t>well a </a:t>
            </a:r>
            <a:r>
              <a:rPr sz="2600" spc="-5" dirty="0">
                <a:solidFill>
                  <a:srgbClr val="FFFFFF"/>
                </a:solidFill>
                <a:latin typeface="Tahoma"/>
                <a:cs typeface="Tahoma"/>
              </a:rPr>
              <a:t>person </a:t>
            </a:r>
            <a:r>
              <a:rPr sz="2600" dirty="0">
                <a:solidFill>
                  <a:srgbClr val="FFFFFF"/>
                </a:solidFill>
                <a:latin typeface="Tahoma"/>
                <a:cs typeface="Tahoma"/>
              </a:rPr>
              <a:t>or </a:t>
            </a:r>
            <a:r>
              <a:rPr sz="2600" spc="-10" dirty="0">
                <a:solidFill>
                  <a:srgbClr val="FFFFFF"/>
                </a:solidFill>
                <a:latin typeface="Tahoma"/>
                <a:cs typeface="Tahoma"/>
              </a:rPr>
              <a:t>family </a:t>
            </a:r>
            <a:r>
              <a:rPr sz="2600" dirty="0">
                <a:solidFill>
                  <a:srgbClr val="FFFFFF"/>
                </a:solidFill>
                <a:latin typeface="Tahoma"/>
                <a:cs typeface="Tahoma"/>
              </a:rPr>
              <a:t>is doing in  </a:t>
            </a:r>
            <a:r>
              <a:rPr sz="2600" spc="-5" dirty="0">
                <a:solidFill>
                  <a:srgbClr val="FFFFFF"/>
                </a:solidFill>
                <a:latin typeface="Tahoma"/>
                <a:cs typeface="Tahoma"/>
              </a:rPr>
              <a:t>terms of satisfying </a:t>
            </a:r>
            <a:r>
              <a:rPr sz="2600" dirty="0">
                <a:solidFill>
                  <a:srgbClr val="FFFFFF"/>
                </a:solidFill>
                <a:latin typeface="Tahoma"/>
                <a:cs typeface="Tahoma"/>
              </a:rPr>
              <a:t>needs </a:t>
            </a:r>
            <a:r>
              <a:rPr sz="2600" spc="-5" dirty="0">
                <a:solidFill>
                  <a:srgbClr val="FFFFFF"/>
                </a:solidFill>
                <a:latin typeface="Tahoma"/>
                <a:cs typeface="Tahoma"/>
              </a:rPr>
              <a:t>and wants with goods and  services.</a:t>
            </a:r>
            <a:endParaRPr sz="2600">
              <a:latin typeface="Tahoma"/>
              <a:cs typeface="Tahoma"/>
            </a:endParaRPr>
          </a:p>
        </p:txBody>
      </p:sp>
      <p:sp>
        <p:nvSpPr>
          <p:cNvPr id="9" name="object 9"/>
          <p:cNvSpPr/>
          <p:nvPr/>
        </p:nvSpPr>
        <p:spPr>
          <a:xfrm>
            <a:off x="3782567" y="3881628"/>
            <a:ext cx="5152644" cy="2747772"/>
          </a:xfrm>
          <a:prstGeom prst="rect">
            <a:avLst/>
          </a:prstGeom>
          <a:blipFill>
            <a:blip r:embed="rId6" cstate="print"/>
            <a:stretch>
              <a:fillRect/>
            </a:stretch>
          </a:blipFill>
        </p:spPr>
        <p:txBody>
          <a:bodyPr wrap="square" lIns="0" tIns="0" rIns="0" bIns="0" rtlCol="0"/>
          <a:lstStyle/>
          <a:p>
            <a:endParaRPr/>
          </a:p>
        </p:txBody>
      </p:sp>
      <p:sp>
        <p:nvSpPr>
          <p:cNvPr id="10" name="object 10"/>
          <p:cNvSpPr txBox="1">
            <a:spLocks noGrp="1"/>
          </p:cNvSpPr>
          <p:nvPr>
            <p:ph type="sldNum" sz="quarter" idx="7"/>
          </p:nvPr>
        </p:nvSpPr>
        <p:spPr>
          <a:prstGeom prst="rect">
            <a:avLst/>
          </a:prstGeom>
        </p:spPr>
        <p:txBody>
          <a:bodyPr vert="horz" wrap="square" lIns="0" tIns="635" rIns="0" bIns="0" rtlCol="0">
            <a:spAutoFit/>
          </a:bodyPr>
          <a:lstStyle/>
          <a:p>
            <a:pPr marL="38100">
              <a:lnSpc>
                <a:spcPct val="100000"/>
              </a:lnSpc>
              <a:spcBef>
                <a:spcPts val="5"/>
              </a:spcBef>
            </a:pPr>
            <a:fld id="{81D60167-4931-47E6-BA6A-407CBD079E47}" type="slidenum">
              <a:rPr dirty="0"/>
              <a:pPr marL="38100">
                <a:lnSpc>
                  <a:spcPct val="100000"/>
                </a:lnSpc>
                <a:spcBef>
                  <a:spcPts val="5"/>
                </a:spcBef>
              </a:pPr>
              <a:t>5</a:t>
            </a:fld>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802635" y="211836"/>
            <a:ext cx="3561588" cy="1362456"/>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3184398" y="407034"/>
            <a:ext cx="2772410" cy="756920"/>
          </a:xfrm>
          <a:prstGeom prst="rect">
            <a:avLst/>
          </a:prstGeom>
        </p:spPr>
        <p:txBody>
          <a:bodyPr vert="horz" wrap="square" lIns="0" tIns="12700" rIns="0" bIns="0" rtlCol="0">
            <a:spAutoFit/>
          </a:bodyPr>
          <a:lstStyle/>
          <a:p>
            <a:pPr marL="12700">
              <a:lnSpc>
                <a:spcPct val="100000"/>
              </a:lnSpc>
              <a:spcBef>
                <a:spcPts val="100"/>
              </a:spcBef>
            </a:pPr>
            <a:r>
              <a:rPr sz="4800" spc="-5" dirty="0"/>
              <a:t>BUSINE</a:t>
            </a:r>
            <a:r>
              <a:rPr sz="4800" spc="-50" dirty="0"/>
              <a:t>S</a:t>
            </a:r>
            <a:r>
              <a:rPr sz="4800" dirty="0"/>
              <a:t>S</a:t>
            </a:r>
            <a:endParaRPr sz="4800"/>
          </a:p>
        </p:txBody>
      </p:sp>
      <p:grpSp>
        <p:nvGrpSpPr>
          <p:cNvPr id="4" name="object 4"/>
          <p:cNvGrpSpPr/>
          <p:nvPr/>
        </p:nvGrpSpPr>
        <p:grpSpPr>
          <a:xfrm>
            <a:off x="94488" y="1780032"/>
            <a:ext cx="3001010" cy="760730"/>
            <a:chOff x="94488" y="1780032"/>
            <a:chExt cx="3001010" cy="760730"/>
          </a:xfrm>
        </p:grpSpPr>
        <p:sp>
          <p:nvSpPr>
            <p:cNvPr id="5" name="object 5"/>
            <p:cNvSpPr/>
            <p:nvPr/>
          </p:nvSpPr>
          <p:spPr>
            <a:xfrm>
              <a:off x="94488" y="1780032"/>
              <a:ext cx="1191768" cy="760476"/>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920496" y="1780032"/>
              <a:ext cx="2174748" cy="760476"/>
            </a:xfrm>
            <a:prstGeom prst="rect">
              <a:avLst/>
            </a:prstGeom>
            <a:blipFill>
              <a:blip r:embed="rId4" cstate="print"/>
              <a:stretch>
                <a:fillRect/>
              </a:stretch>
            </a:blipFill>
          </p:spPr>
          <p:txBody>
            <a:bodyPr wrap="square" lIns="0" tIns="0" rIns="0" bIns="0" rtlCol="0"/>
            <a:lstStyle/>
            <a:p>
              <a:endParaRPr/>
            </a:p>
          </p:txBody>
        </p:sp>
      </p:grpSp>
      <p:sp>
        <p:nvSpPr>
          <p:cNvPr id="7" name="object 7"/>
          <p:cNvSpPr/>
          <p:nvPr/>
        </p:nvSpPr>
        <p:spPr>
          <a:xfrm>
            <a:off x="7033259" y="5236462"/>
            <a:ext cx="2065020" cy="1548384"/>
          </a:xfrm>
          <a:prstGeom prst="rect">
            <a:avLst/>
          </a:prstGeom>
          <a:blipFill>
            <a:blip r:embed="rId5" cstate="print"/>
            <a:stretch>
              <a:fillRect/>
            </a:stretch>
          </a:blipFill>
        </p:spPr>
        <p:txBody>
          <a:bodyPr wrap="square" lIns="0" tIns="0" rIns="0" bIns="0" rtlCol="0"/>
          <a:lstStyle/>
          <a:p>
            <a:endParaRPr/>
          </a:p>
        </p:txBody>
      </p:sp>
      <p:sp>
        <p:nvSpPr>
          <p:cNvPr id="8" name="object 8"/>
          <p:cNvSpPr/>
          <p:nvPr/>
        </p:nvSpPr>
        <p:spPr>
          <a:xfrm>
            <a:off x="94488" y="3875532"/>
            <a:ext cx="1911095" cy="760476"/>
          </a:xfrm>
          <a:prstGeom prst="rect">
            <a:avLst/>
          </a:prstGeom>
          <a:blipFill>
            <a:blip r:embed="rId6" cstate="print"/>
            <a:stretch>
              <a:fillRect/>
            </a:stretch>
          </a:blipFill>
        </p:spPr>
        <p:txBody>
          <a:bodyPr wrap="square" lIns="0" tIns="0" rIns="0" bIns="0" rtlCol="0"/>
          <a:lstStyle/>
          <a:p>
            <a:endParaRPr/>
          </a:p>
        </p:txBody>
      </p:sp>
      <p:sp>
        <p:nvSpPr>
          <p:cNvPr id="9" name="object 9"/>
          <p:cNvSpPr txBox="1"/>
          <p:nvPr/>
        </p:nvSpPr>
        <p:spPr>
          <a:xfrm>
            <a:off x="296367" y="1878838"/>
            <a:ext cx="8561070" cy="4356735"/>
          </a:xfrm>
          <a:prstGeom prst="rect">
            <a:avLst/>
          </a:prstGeom>
        </p:spPr>
        <p:txBody>
          <a:bodyPr vert="horz" wrap="square" lIns="0" tIns="13335" rIns="0" bIns="0" rtlCol="0">
            <a:spAutoFit/>
          </a:bodyPr>
          <a:lstStyle/>
          <a:p>
            <a:pPr marL="12700">
              <a:lnSpc>
                <a:spcPct val="100000"/>
              </a:lnSpc>
              <a:spcBef>
                <a:spcPts val="105"/>
              </a:spcBef>
            </a:pPr>
            <a:r>
              <a:rPr sz="2600" b="1" spc="-5" dirty="0">
                <a:solidFill>
                  <a:srgbClr val="FFD5CA"/>
                </a:solidFill>
                <a:latin typeface="Tahoma"/>
                <a:cs typeface="Tahoma"/>
              </a:rPr>
              <a:t>Free</a:t>
            </a:r>
            <a:r>
              <a:rPr sz="2600" b="1" dirty="0">
                <a:solidFill>
                  <a:srgbClr val="FFD5CA"/>
                </a:solidFill>
                <a:latin typeface="Tahoma"/>
                <a:cs typeface="Tahoma"/>
              </a:rPr>
              <a:t> Enterprise</a:t>
            </a:r>
            <a:endParaRPr sz="2600">
              <a:latin typeface="Tahoma"/>
              <a:cs typeface="Tahoma"/>
            </a:endParaRPr>
          </a:p>
          <a:p>
            <a:pPr marL="469900" marR="5080" indent="-457200" algn="just">
              <a:lnSpc>
                <a:spcPct val="100000"/>
              </a:lnSpc>
              <a:spcBef>
                <a:spcPts val="1989"/>
              </a:spcBef>
              <a:buFont typeface="Wingdings"/>
              <a:buChar char=""/>
              <a:tabLst>
                <a:tab pos="469900" algn="l"/>
              </a:tabLst>
            </a:pPr>
            <a:r>
              <a:rPr sz="2600" spc="-5" dirty="0">
                <a:solidFill>
                  <a:srgbClr val="FFFFFF"/>
                </a:solidFill>
                <a:latin typeface="Tahoma"/>
                <a:cs typeface="Tahoma"/>
              </a:rPr>
              <a:t>It </a:t>
            </a:r>
            <a:r>
              <a:rPr sz="2600" dirty="0">
                <a:solidFill>
                  <a:srgbClr val="FFFFFF"/>
                </a:solidFill>
                <a:latin typeface="Tahoma"/>
                <a:cs typeface="Tahoma"/>
              </a:rPr>
              <a:t>means </a:t>
            </a:r>
            <a:r>
              <a:rPr sz="2600" spc="-5" dirty="0">
                <a:solidFill>
                  <a:srgbClr val="FFFFFF"/>
                </a:solidFill>
                <a:latin typeface="Tahoma"/>
                <a:cs typeface="Tahoma"/>
              </a:rPr>
              <a:t>that private businesses are able </a:t>
            </a:r>
            <a:r>
              <a:rPr sz="2600" dirty="0">
                <a:solidFill>
                  <a:srgbClr val="FFFFFF"/>
                </a:solidFill>
                <a:latin typeface="Tahoma"/>
                <a:cs typeface="Tahoma"/>
              </a:rPr>
              <a:t>to </a:t>
            </a:r>
            <a:r>
              <a:rPr sz="2600" spc="-5" dirty="0">
                <a:solidFill>
                  <a:srgbClr val="FFFFFF"/>
                </a:solidFill>
                <a:latin typeface="Tahoma"/>
                <a:cs typeface="Tahoma"/>
              </a:rPr>
              <a:t>conduct  </a:t>
            </a:r>
            <a:r>
              <a:rPr sz="2600" dirty="0">
                <a:solidFill>
                  <a:srgbClr val="FFFFFF"/>
                </a:solidFill>
                <a:latin typeface="Tahoma"/>
                <a:cs typeface="Tahoma"/>
              </a:rPr>
              <a:t>business activities </a:t>
            </a:r>
            <a:r>
              <a:rPr sz="2600" spc="-5" dirty="0">
                <a:solidFill>
                  <a:srgbClr val="FFFFFF"/>
                </a:solidFill>
                <a:latin typeface="Tahoma"/>
                <a:cs typeface="Tahoma"/>
              </a:rPr>
              <a:t>competitively </a:t>
            </a:r>
            <a:r>
              <a:rPr sz="2600" dirty="0">
                <a:solidFill>
                  <a:srgbClr val="FFFFFF"/>
                </a:solidFill>
                <a:latin typeface="Tahoma"/>
                <a:cs typeface="Tahoma"/>
              </a:rPr>
              <a:t>with minimal  </a:t>
            </a:r>
            <a:r>
              <a:rPr sz="2600" spc="-10" dirty="0">
                <a:solidFill>
                  <a:srgbClr val="FFFFFF"/>
                </a:solidFill>
                <a:latin typeface="Tahoma"/>
                <a:cs typeface="Tahoma"/>
              </a:rPr>
              <a:t>government</a:t>
            </a:r>
            <a:r>
              <a:rPr sz="2600" spc="-5" dirty="0">
                <a:solidFill>
                  <a:srgbClr val="FFFFFF"/>
                </a:solidFill>
                <a:latin typeface="Tahoma"/>
                <a:cs typeface="Tahoma"/>
              </a:rPr>
              <a:t> regulation.</a:t>
            </a:r>
            <a:endParaRPr sz="2600">
              <a:latin typeface="Tahoma"/>
              <a:cs typeface="Tahoma"/>
            </a:endParaRPr>
          </a:p>
          <a:p>
            <a:pPr marL="12700">
              <a:lnSpc>
                <a:spcPct val="100000"/>
              </a:lnSpc>
              <a:spcBef>
                <a:spcPts val="2030"/>
              </a:spcBef>
            </a:pPr>
            <a:r>
              <a:rPr sz="2600" b="1" spc="-5" dirty="0">
                <a:solidFill>
                  <a:srgbClr val="FFD5CA"/>
                </a:solidFill>
                <a:latin typeface="Tahoma"/>
                <a:cs typeface="Tahoma"/>
              </a:rPr>
              <a:t>Inflation</a:t>
            </a:r>
            <a:endParaRPr sz="2600">
              <a:latin typeface="Tahoma"/>
              <a:cs typeface="Tahoma"/>
            </a:endParaRPr>
          </a:p>
          <a:p>
            <a:pPr marL="469900" marR="755015" indent="-457200">
              <a:lnSpc>
                <a:spcPct val="100000"/>
              </a:lnSpc>
              <a:spcBef>
                <a:spcPts val="1995"/>
              </a:spcBef>
              <a:buFont typeface="Wingdings"/>
              <a:buChar char=""/>
              <a:tabLst>
                <a:tab pos="469265" algn="l"/>
                <a:tab pos="469900" algn="l"/>
              </a:tabLst>
            </a:pPr>
            <a:r>
              <a:rPr sz="2600" spc="-5" dirty="0">
                <a:solidFill>
                  <a:srgbClr val="FFFFFF"/>
                </a:solidFill>
                <a:latin typeface="Tahoma"/>
                <a:cs typeface="Tahoma"/>
              </a:rPr>
              <a:t>Rate </a:t>
            </a:r>
            <a:r>
              <a:rPr sz="2600" dirty="0">
                <a:solidFill>
                  <a:srgbClr val="FFFFFF"/>
                </a:solidFill>
                <a:latin typeface="Tahoma"/>
                <a:cs typeface="Tahoma"/>
              </a:rPr>
              <a:t>at </a:t>
            </a:r>
            <a:r>
              <a:rPr sz="2600" spc="-5" dirty="0">
                <a:solidFill>
                  <a:srgbClr val="FFFFFF"/>
                </a:solidFill>
                <a:latin typeface="Tahoma"/>
                <a:cs typeface="Tahoma"/>
              </a:rPr>
              <a:t>which the </a:t>
            </a:r>
            <a:r>
              <a:rPr sz="2600" spc="-10" dirty="0">
                <a:solidFill>
                  <a:srgbClr val="FFFFFF"/>
                </a:solidFill>
                <a:latin typeface="Tahoma"/>
                <a:cs typeface="Tahoma"/>
              </a:rPr>
              <a:t>general level </a:t>
            </a:r>
            <a:r>
              <a:rPr sz="2600" dirty="0">
                <a:solidFill>
                  <a:srgbClr val="FFFFFF"/>
                </a:solidFill>
                <a:latin typeface="Tahoma"/>
                <a:cs typeface="Tahoma"/>
              </a:rPr>
              <a:t>of prices </a:t>
            </a:r>
            <a:r>
              <a:rPr sz="2600" spc="-10" dirty="0">
                <a:solidFill>
                  <a:srgbClr val="FFFFFF"/>
                </a:solidFill>
                <a:latin typeface="Tahoma"/>
                <a:cs typeface="Tahoma"/>
              </a:rPr>
              <a:t>for </a:t>
            </a:r>
            <a:r>
              <a:rPr sz="2600" dirty="0">
                <a:solidFill>
                  <a:srgbClr val="FFFFFF"/>
                </a:solidFill>
                <a:latin typeface="Tahoma"/>
                <a:cs typeface="Tahoma"/>
              </a:rPr>
              <a:t>goods  and </a:t>
            </a:r>
            <a:r>
              <a:rPr sz="2600" spc="-5" dirty="0">
                <a:solidFill>
                  <a:srgbClr val="FFFFFF"/>
                </a:solidFill>
                <a:latin typeface="Tahoma"/>
                <a:cs typeface="Tahoma"/>
              </a:rPr>
              <a:t>services </a:t>
            </a:r>
            <a:r>
              <a:rPr sz="2600" dirty="0">
                <a:solidFill>
                  <a:srgbClr val="FFFFFF"/>
                </a:solidFill>
                <a:latin typeface="Tahoma"/>
                <a:cs typeface="Tahoma"/>
              </a:rPr>
              <a:t>is </a:t>
            </a:r>
            <a:r>
              <a:rPr sz="2600" spc="-5" dirty="0">
                <a:solidFill>
                  <a:srgbClr val="FFFFFF"/>
                </a:solidFill>
                <a:latin typeface="Tahoma"/>
                <a:cs typeface="Tahoma"/>
              </a:rPr>
              <a:t>rising </a:t>
            </a:r>
            <a:r>
              <a:rPr sz="2600" dirty="0">
                <a:solidFill>
                  <a:srgbClr val="FFFFFF"/>
                </a:solidFill>
                <a:latin typeface="Tahoma"/>
                <a:cs typeface="Tahoma"/>
              </a:rPr>
              <a:t>and </a:t>
            </a:r>
            <a:r>
              <a:rPr sz="2600" spc="-5" dirty="0">
                <a:solidFill>
                  <a:srgbClr val="FFFFFF"/>
                </a:solidFill>
                <a:latin typeface="Tahoma"/>
                <a:cs typeface="Tahoma"/>
              </a:rPr>
              <a:t>purchase</a:t>
            </a:r>
            <a:r>
              <a:rPr sz="2600" spc="-40" dirty="0">
                <a:solidFill>
                  <a:srgbClr val="FFFFFF"/>
                </a:solidFill>
                <a:latin typeface="Tahoma"/>
                <a:cs typeface="Tahoma"/>
              </a:rPr>
              <a:t> </a:t>
            </a:r>
            <a:r>
              <a:rPr sz="2600" dirty="0">
                <a:solidFill>
                  <a:srgbClr val="FFFFFF"/>
                </a:solidFill>
                <a:latin typeface="Tahoma"/>
                <a:cs typeface="Tahoma"/>
              </a:rPr>
              <a:t>power</a:t>
            </a:r>
            <a:endParaRPr sz="2600">
              <a:latin typeface="Tahoma"/>
              <a:cs typeface="Tahoma"/>
            </a:endParaRPr>
          </a:p>
          <a:p>
            <a:pPr marL="469900">
              <a:lnSpc>
                <a:spcPct val="100000"/>
              </a:lnSpc>
            </a:pPr>
            <a:r>
              <a:rPr sz="2600" dirty="0">
                <a:solidFill>
                  <a:srgbClr val="FFFFFF"/>
                </a:solidFill>
                <a:latin typeface="Tahoma"/>
                <a:cs typeface="Tahoma"/>
              </a:rPr>
              <a:t>is </a:t>
            </a:r>
            <a:r>
              <a:rPr sz="2600" spc="-5" dirty="0">
                <a:solidFill>
                  <a:srgbClr val="FFFFFF"/>
                </a:solidFill>
                <a:latin typeface="Tahoma"/>
                <a:cs typeface="Tahoma"/>
              </a:rPr>
              <a:t>falling.</a:t>
            </a:r>
            <a:endParaRPr sz="2600">
              <a:latin typeface="Tahoma"/>
              <a:cs typeface="Tahoma"/>
            </a:endParaRPr>
          </a:p>
          <a:p>
            <a:pPr marL="469900">
              <a:lnSpc>
                <a:spcPct val="100000"/>
              </a:lnSpc>
            </a:pPr>
            <a:r>
              <a:rPr sz="2600" dirty="0">
                <a:solidFill>
                  <a:srgbClr val="FFFFFF"/>
                </a:solidFill>
                <a:latin typeface="Tahoma"/>
                <a:cs typeface="Tahoma"/>
              </a:rPr>
              <a:t>(example: inflation </a:t>
            </a:r>
            <a:r>
              <a:rPr sz="2600" spc="-15" dirty="0">
                <a:solidFill>
                  <a:srgbClr val="FFFFFF"/>
                </a:solidFill>
                <a:latin typeface="Tahoma"/>
                <a:cs typeface="Tahoma"/>
              </a:rPr>
              <a:t>rate </a:t>
            </a:r>
            <a:r>
              <a:rPr sz="2600" dirty="0">
                <a:solidFill>
                  <a:srgbClr val="FFFFFF"/>
                </a:solidFill>
                <a:latin typeface="Tahoma"/>
                <a:cs typeface="Tahoma"/>
              </a:rPr>
              <a:t>goes up to</a:t>
            </a:r>
            <a:r>
              <a:rPr sz="2600" spc="-50" dirty="0">
                <a:solidFill>
                  <a:srgbClr val="FFFFFF"/>
                </a:solidFill>
                <a:latin typeface="Tahoma"/>
                <a:cs typeface="Tahoma"/>
              </a:rPr>
              <a:t> </a:t>
            </a:r>
            <a:r>
              <a:rPr sz="2600" spc="-5" dirty="0">
                <a:solidFill>
                  <a:srgbClr val="FFFFFF"/>
                </a:solidFill>
                <a:latin typeface="Tahoma"/>
                <a:cs typeface="Tahoma"/>
              </a:rPr>
              <a:t>2%)</a:t>
            </a:r>
            <a:endParaRPr sz="2600">
              <a:latin typeface="Tahoma"/>
              <a:cs typeface="Tahoma"/>
            </a:endParaRPr>
          </a:p>
        </p:txBody>
      </p:sp>
      <p:sp>
        <p:nvSpPr>
          <p:cNvPr id="10" name="object 10"/>
          <p:cNvSpPr txBox="1">
            <a:spLocks noGrp="1"/>
          </p:cNvSpPr>
          <p:nvPr>
            <p:ph type="sldNum" sz="quarter" idx="7"/>
          </p:nvPr>
        </p:nvSpPr>
        <p:spPr>
          <a:prstGeom prst="rect">
            <a:avLst/>
          </a:prstGeom>
        </p:spPr>
        <p:txBody>
          <a:bodyPr vert="horz" wrap="square" lIns="0" tIns="635" rIns="0" bIns="0" rtlCol="0">
            <a:spAutoFit/>
          </a:bodyPr>
          <a:lstStyle/>
          <a:p>
            <a:pPr marL="38100">
              <a:lnSpc>
                <a:spcPct val="100000"/>
              </a:lnSpc>
              <a:spcBef>
                <a:spcPts val="5"/>
              </a:spcBef>
            </a:pPr>
            <a:fld id="{81D60167-4931-47E6-BA6A-407CBD079E47}" type="slidenum">
              <a:rPr dirty="0"/>
              <a:pPr marL="38100">
                <a:lnSpc>
                  <a:spcPct val="100000"/>
                </a:lnSpc>
                <a:spcBef>
                  <a:spcPts val="5"/>
                </a:spcBef>
              </a:pPr>
              <a:t>6</a:t>
            </a:fld>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342644" y="211836"/>
            <a:ext cx="6483096" cy="1362456"/>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1724025" y="407034"/>
            <a:ext cx="5697220" cy="756920"/>
          </a:xfrm>
          <a:prstGeom prst="rect">
            <a:avLst/>
          </a:prstGeom>
        </p:spPr>
        <p:txBody>
          <a:bodyPr vert="horz" wrap="square" lIns="0" tIns="12700" rIns="0" bIns="0" rtlCol="0">
            <a:spAutoFit/>
          </a:bodyPr>
          <a:lstStyle/>
          <a:p>
            <a:pPr marL="12700">
              <a:lnSpc>
                <a:spcPct val="100000"/>
              </a:lnSpc>
              <a:spcBef>
                <a:spcPts val="100"/>
              </a:spcBef>
            </a:pPr>
            <a:r>
              <a:rPr sz="4800" dirty="0"/>
              <a:t>The </a:t>
            </a:r>
            <a:r>
              <a:rPr sz="4800" spc="-10" dirty="0"/>
              <a:t>Core </a:t>
            </a:r>
            <a:r>
              <a:rPr sz="4800" dirty="0"/>
              <a:t>of</a:t>
            </a:r>
            <a:r>
              <a:rPr sz="4800" spc="-40" dirty="0"/>
              <a:t> </a:t>
            </a:r>
            <a:r>
              <a:rPr sz="4800" dirty="0"/>
              <a:t>Business</a:t>
            </a:r>
            <a:endParaRPr sz="4800"/>
          </a:p>
        </p:txBody>
      </p:sp>
      <p:sp>
        <p:nvSpPr>
          <p:cNvPr id="4" name="object 4"/>
          <p:cNvSpPr txBox="1"/>
          <p:nvPr/>
        </p:nvSpPr>
        <p:spPr>
          <a:xfrm>
            <a:off x="429564" y="1947798"/>
            <a:ext cx="8180070" cy="3012440"/>
          </a:xfrm>
          <a:prstGeom prst="rect">
            <a:avLst/>
          </a:prstGeom>
        </p:spPr>
        <p:txBody>
          <a:bodyPr vert="horz" wrap="square" lIns="0" tIns="12065" rIns="0" bIns="0" rtlCol="0">
            <a:spAutoFit/>
          </a:bodyPr>
          <a:lstStyle/>
          <a:p>
            <a:pPr marL="355600" marR="5080" indent="-343535" algn="just">
              <a:lnSpc>
                <a:spcPct val="100000"/>
              </a:lnSpc>
              <a:spcBef>
                <a:spcPts val="95"/>
              </a:spcBef>
              <a:buFont typeface="Wingdings 2"/>
              <a:buChar char=""/>
              <a:tabLst>
                <a:tab pos="356235" algn="l"/>
              </a:tabLst>
            </a:pPr>
            <a:r>
              <a:rPr sz="2800" spc="-10" dirty="0">
                <a:solidFill>
                  <a:srgbClr val="FFFFFF"/>
                </a:solidFill>
                <a:latin typeface="Tahoma"/>
                <a:cs typeface="Tahoma"/>
              </a:rPr>
              <a:t>The </a:t>
            </a:r>
            <a:r>
              <a:rPr sz="2800" spc="-5" dirty="0">
                <a:solidFill>
                  <a:srgbClr val="FFFFFF"/>
                </a:solidFill>
                <a:latin typeface="Tahoma"/>
                <a:cs typeface="Tahoma"/>
              </a:rPr>
              <a:t>human element is the core </a:t>
            </a:r>
            <a:r>
              <a:rPr sz="2800" dirty="0">
                <a:solidFill>
                  <a:srgbClr val="FFFFFF"/>
                </a:solidFill>
                <a:latin typeface="Tahoma"/>
                <a:cs typeface="Tahoma"/>
              </a:rPr>
              <a:t>of </a:t>
            </a:r>
            <a:r>
              <a:rPr sz="2800" spc="-5" dirty="0">
                <a:solidFill>
                  <a:srgbClr val="FFFFFF"/>
                </a:solidFill>
                <a:latin typeface="Tahoma"/>
                <a:cs typeface="Tahoma"/>
              </a:rPr>
              <a:t>business.  Business needs people </a:t>
            </a:r>
            <a:r>
              <a:rPr sz="2800" dirty="0">
                <a:solidFill>
                  <a:srgbClr val="FFFFFF"/>
                </a:solidFill>
                <a:latin typeface="Tahoma"/>
                <a:cs typeface="Tahoma"/>
              </a:rPr>
              <a:t>as </a:t>
            </a:r>
            <a:r>
              <a:rPr sz="2800" spc="-5" dirty="0">
                <a:solidFill>
                  <a:srgbClr val="FFFFFF"/>
                </a:solidFill>
                <a:latin typeface="Tahoma"/>
                <a:cs typeface="Tahoma"/>
              </a:rPr>
              <a:t>owners, managers,  </a:t>
            </a:r>
            <a:r>
              <a:rPr sz="2800" spc="-10" dirty="0">
                <a:solidFill>
                  <a:srgbClr val="FFFFFF"/>
                </a:solidFill>
                <a:latin typeface="Tahoma"/>
                <a:cs typeface="Tahoma"/>
              </a:rPr>
              <a:t>employees, </a:t>
            </a:r>
            <a:r>
              <a:rPr sz="2800" spc="-5" dirty="0">
                <a:solidFill>
                  <a:srgbClr val="FFFFFF"/>
                </a:solidFill>
                <a:latin typeface="Tahoma"/>
                <a:cs typeface="Tahoma"/>
              </a:rPr>
              <a:t>and consumers. </a:t>
            </a:r>
            <a:r>
              <a:rPr sz="2800" spc="-15" dirty="0">
                <a:solidFill>
                  <a:srgbClr val="FFFFFF"/>
                </a:solidFill>
                <a:latin typeface="Tahoma"/>
                <a:cs typeface="Tahoma"/>
              </a:rPr>
              <a:t>People </a:t>
            </a:r>
            <a:r>
              <a:rPr sz="2800" spc="-5" dirty="0">
                <a:solidFill>
                  <a:srgbClr val="FFFFFF"/>
                </a:solidFill>
                <a:latin typeface="Tahoma"/>
                <a:cs typeface="Tahoma"/>
              </a:rPr>
              <a:t>need  business </a:t>
            </a:r>
            <a:r>
              <a:rPr sz="2800" spc="-15" dirty="0">
                <a:solidFill>
                  <a:srgbClr val="FFFFFF"/>
                </a:solidFill>
                <a:latin typeface="Tahoma"/>
                <a:cs typeface="Tahoma"/>
              </a:rPr>
              <a:t>for </a:t>
            </a:r>
            <a:r>
              <a:rPr sz="2800" spc="-10" dirty="0">
                <a:solidFill>
                  <a:srgbClr val="FFFFFF"/>
                </a:solidFill>
                <a:latin typeface="Tahoma"/>
                <a:cs typeface="Tahoma"/>
              </a:rPr>
              <a:t>the </a:t>
            </a:r>
            <a:r>
              <a:rPr sz="2800" spc="-5" dirty="0">
                <a:solidFill>
                  <a:srgbClr val="FFFFFF"/>
                </a:solidFill>
                <a:latin typeface="Tahoma"/>
                <a:cs typeface="Tahoma"/>
              </a:rPr>
              <a:t>production </a:t>
            </a:r>
            <a:r>
              <a:rPr sz="2800" dirty="0">
                <a:solidFill>
                  <a:srgbClr val="FFFFFF"/>
                </a:solidFill>
                <a:latin typeface="Tahoma"/>
                <a:cs typeface="Tahoma"/>
              </a:rPr>
              <a:t>of </a:t>
            </a:r>
            <a:r>
              <a:rPr sz="2800" spc="-5" dirty="0">
                <a:solidFill>
                  <a:srgbClr val="FFFFFF"/>
                </a:solidFill>
                <a:latin typeface="Tahoma"/>
                <a:cs typeface="Tahoma"/>
              </a:rPr>
              <a:t>goods and services  and </a:t>
            </a:r>
            <a:r>
              <a:rPr sz="2800" spc="-10" dirty="0">
                <a:solidFill>
                  <a:srgbClr val="FFFFFF"/>
                </a:solidFill>
                <a:latin typeface="Tahoma"/>
                <a:cs typeface="Tahoma"/>
              </a:rPr>
              <a:t>the creation </a:t>
            </a:r>
            <a:r>
              <a:rPr sz="2800" dirty="0">
                <a:solidFill>
                  <a:srgbClr val="FFFFFF"/>
                </a:solidFill>
                <a:latin typeface="Tahoma"/>
                <a:cs typeface="Tahoma"/>
              </a:rPr>
              <a:t>of jobs. </a:t>
            </a:r>
            <a:r>
              <a:rPr sz="2800" spc="-5" dirty="0">
                <a:solidFill>
                  <a:srgbClr val="FFFFFF"/>
                </a:solidFill>
                <a:latin typeface="Tahoma"/>
                <a:cs typeface="Tahoma"/>
              </a:rPr>
              <a:t>Whether business </a:t>
            </a:r>
            <a:r>
              <a:rPr sz="2800" spc="-10" dirty="0">
                <a:solidFill>
                  <a:srgbClr val="FFFFFF"/>
                </a:solidFill>
                <a:latin typeface="Tahoma"/>
                <a:cs typeface="Tahoma"/>
              </a:rPr>
              <a:t>is  transacted </a:t>
            </a:r>
            <a:r>
              <a:rPr sz="2800" spc="-5" dirty="0">
                <a:solidFill>
                  <a:srgbClr val="FFFFFF"/>
                </a:solidFill>
                <a:latin typeface="Tahoma"/>
                <a:cs typeface="Tahoma"/>
              </a:rPr>
              <a:t>in </a:t>
            </a:r>
            <a:r>
              <a:rPr sz="2800" dirty="0">
                <a:solidFill>
                  <a:srgbClr val="FFFFFF"/>
                </a:solidFill>
                <a:latin typeface="Tahoma"/>
                <a:cs typeface="Tahoma"/>
              </a:rPr>
              <a:t>Bangladesh, </a:t>
            </a:r>
            <a:r>
              <a:rPr sz="2800" spc="-10" dirty="0">
                <a:solidFill>
                  <a:srgbClr val="FFFFFF"/>
                </a:solidFill>
                <a:latin typeface="Tahoma"/>
                <a:cs typeface="Tahoma"/>
              </a:rPr>
              <a:t>USA, </a:t>
            </a:r>
            <a:r>
              <a:rPr sz="2800" spc="-5" dirty="0">
                <a:solidFill>
                  <a:srgbClr val="FFFFFF"/>
                </a:solidFill>
                <a:latin typeface="Tahoma"/>
                <a:cs typeface="Tahoma"/>
              </a:rPr>
              <a:t>Japan </a:t>
            </a:r>
            <a:r>
              <a:rPr sz="2800" spc="5" dirty="0">
                <a:solidFill>
                  <a:srgbClr val="FFFFFF"/>
                </a:solidFill>
                <a:latin typeface="Tahoma"/>
                <a:cs typeface="Tahoma"/>
              </a:rPr>
              <a:t>or </a:t>
            </a:r>
            <a:r>
              <a:rPr sz="2800" spc="-5" dirty="0">
                <a:solidFill>
                  <a:srgbClr val="FFFFFF"/>
                </a:solidFill>
                <a:latin typeface="Tahoma"/>
                <a:cs typeface="Tahoma"/>
              </a:rPr>
              <a:t>Ghana  dose not</a:t>
            </a:r>
            <a:r>
              <a:rPr sz="2800" spc="20" dirty="0">
                <a:solidFill>
                  <a:srgbClr val="FFFFFF"/>
                </a:solidFill>
                <a:latin typeface="Tahoma"/>
                <a:cs typeface="Tahoma"/>
              </a:rPr>
              <a:t> </a:t>
            </a:r>
            <a:r>
              <a:rPr sz="2800" spc="-60" dirty="0">
                <a:solidFill>
                  <a:srgbClr val="FFFFFF"/>
                </a:solidFill>
                <a:latin typeface="Tahoma"/>
                <a:cs typeface="Tahoma"/>
              </a:rPr>
              <a:t>matter.</a:t>
            </a:r>
            <a:endParaRPr sz="2800">
              <a:latin typeface="Tahoma"/>
              <a:cs typeface="Tahoma"/>
            </a:endParaRPr>
          </a:p>
        </p:txBody>
      </p:sp>
      <p:sp>
        <p:nvSpPr>
          <p:cNvPr id="5" name="object 5"/>
          <p:cNvSpPr/>
          <p:nvPr/>
        </p:nvSpPr>
        <p:spPr>
          <a:xfrm>
            <a:off x="5757671" y="4764023"/>
            <a:ext cx="2930652" cy="1953768"/>
          </a:xfrm>
          <a:prstGeom prst="rect">
            <a:avLst/>
          </a:prstGeom>
          <a:blipFill>
            <a:blip r:embed="rId3" cstate="print"/>
            <a:stretch>
              <a:fillRect/>
            </a:stretch>
          </a:blipFill>
        </p:spPr>
        <p:txBody>
          <a:bodyPr wrap="square" lIns="0" tIns="0" rIns="0" bIns="0" rtlCol="0"/>
          <a:lstStyle/>
          <a:p>
            <a:endParaRPr/>
          </a:p>
        </p:txBody>
      </p:sp>
      <p:sp>
        <p:nvSpPr>
          <p:cNvPr id="6" name="object 6"/>
          <p:cNvSpPr txBox="1">
            <a:spLocks noGrp="1"/>
          </p:cNvSpPr>
          <p:nvPr>
            <p:ph type="sldNum" sz="quarter" idx="7"/>
          </p:nvPr>
        </p:nvSpPr>
        <p:spPr>
          <a:prstGeom prst="rect">
            <a:avLst/>
          </a:prstGeom>
        </p:spPr>
        <p:txBody>
          <a:bodyPr vert="horz" wrap="square" lIns="0" tIns="635" rIns="0" bIns="0" rtlCol="0">
            <a:spAutoFit/>
          </a:bodyPr>
          <a:lstStyle/>
          <a:p>
            <a:pPr marL="38100">
              <a:lnSpc>
                <a:spcPct val="100000"/>
              </a:lnSpc>
              <a:spcBef>
                <a:spcPts val="5"/>
              </a:spcBef>
            </a:pPr>
            <a:fld id="{81D60167-4931-47E6-BA6A-407CBD079E47}" type="slidenum">
              <a:rPr dirty="0"/>
              <a:pPr marL="38100">
                <a:lnSpc>
                  <a:spcPct val="100000"/>
                </a:lnSpc>
                <a:spcBef>
                  <a:spcPts val="5"/>
                </a:spcBef>
              </a:pPr>
              <a:t>7</a:t>
            </a:fld>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342644" y="211836"/>
            <a:ext cx="6483096" cy="1362456"/>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1724025" y="407034"/>
            <a:ext cx="5697220" cy="756920"/>
          </a:xfrm>
          <a:prstGeom prst="rect">
            <a:avLst/>
          </a:prstGeom>
        </p:spPr>
        <p:txBody>
          <a:bodyPr vert="horz" wrap="square" lIns="0" tIns="12700" rIns="0" bIns="0" rtlCol="0">
            <a:spAutoFit/>
          </a:bodyPr>
          <a:lstStyle/>
          <a:p>
            <a:pPr marL="12700">
              <a:lnSpc>
                <a:spcPct val="100000"/>
              </a:lnSpc>
              <a:spcBef>
                <a:spcPts val="100"/>
              </a:spcBef>
            </a:pPr>
            <a:r>
              <a:rPr sz="4800" dirty="0"/>
              <a:t>The </a:t>
            </a:r>
            <a:r>
              <a:rPr sz="4800" spc="-10" dirty="0"/>
              <a:t>Core </a:t>
            </a:r>
            <a:r>
              <a:rPr sz="4800" dirty="0"/>
              <a:t>of</a:t>
            </a:r>
            <a:r>
              <a:rPr sz="4800" spc="-40" dirty="0"/>
              <a:t> </a:t>
            </a:r>
            <a:r>
              <a:rPr sz="4800" dirty="0"/>
              <a:t>Business</a:t>
            </a:r>
            <a:endParaRPr sz="4800"/>
          </a:p>
        </p:txBody>
      </p:sp>
      <p:sp>
        <p:nvSpPr>
          <p:cNvPr id="4" name="object 4"/>
          <p:cNvSpPr/>
          <p:nvPr/>
        </p:nvSpPr>
        <p:spPr>
          <a:xfrm>
            <a:off x="344424" y="1854707"/>
            <a:ext cx="1859280" cy="816863"/>
          </a:xfrm>
          <a:prstGeom prst="rect">
            <a:avLst/>
          </a:prstGeom>
          <a:blipFill>
            <a:blip r:embed="rId3" cstate="print"/>
            <a:stretch>
              <a:fillRect/>
            </a:stretch>
          </a:blipFill>
        </p:spPr>
        <p:txBody>
          <a:bodyPr wrap="square" lIns="0" tIns="0" rIns="0" bIns="0" rtlCol="0"/>
          <a:lstStyle/>
          <a:p>
            <a:endParaRPr/>
          </a:p>
        </p:txBody>
      </p:sp>
      <p:sp>
        <p:nvSpPr>
          <p:cNvPr id="5" name="object 5"/>
          <p:cNvSpPr/>
          <p:nvPr/>
        </p:nvSpPr>
        <p:spPr>
          <a:xfrm>
            <a:off x="344424" y="3977640"/>
            <a:ext cx="2235708" cy="816863"/>
          </a:xfrm>
          <a:prstGeom prst="rect">
            <a:avLst/>
          </a:prstGeom>
          <a:blipFill>
            <a:blip r:embed="rId4" cstate="print"/>
            <a:stretch>
              <a:fillRect/>
            </a:stretch>
          </a:blipFill>
        </p:spPr>
        <p:txBody>
          <a:bodyPr wrap="square" lIns="0" tIns="0" rIns="0" bIns="0" rtlCol="0"/>
          <a:lstStyle/>
          <a:p>
            <a:endParaRPr/>
          </a:p>
        </p:txBody>
      </p:sp>
      <p:sp>
        <p:nvSpPr>
          <p:cNvPr id="6" name="object 6"/>
          <p:cNvSpPr txBox="1"/>
          <p:nvPr/>
        </p:nvSpPr>
        <p:spPr>
          <a:xfrm>
            <a:off x="562152" y="1964562"/>
            <a:ext cx="8161020" cy="4415790"/>
          </a:xfrm>
          <a:prstGeom prst="rect">
            <a:avLst/>
          </a:prstGeom>
        </p:spPr>
        <p:txBody>
          <a:bodyPr vert="horz" wrap="square" lIns="0" tIns="12065" rIns="0" bIns="0" rtlCol="0">
            <a:spAutoFit/>
          </a:bodyPr>
          <a:lstStyle/>
          <a:p>
            <a:pPr marL="12700">
              <a:lnSpc>
                <a:spcPct val="100000"/>
              </a:lnSpc>
              <a:spcBef>
                <a:spcPts val="95"/>
              </a:spcBef>
            </a:pPr>
            <a:r>
              <a:rPr sz="2800" b="1" spc="-10" dirty="0">
                <a:solidFill>
                  <a:srgbClr val="FFD5CA"/>
                </a:solidFill>
                <a:latin typeface="Tahoma"/>
                <a:cs typeface="Tahoma"/>
              </a:rPr>
              <a:t>Owners</a:t>
            </a:r>
            <a:endParaRPr sz="2800">
              <a:latin typeface="Tahoma"/>
              <a:cs typeface="Tahoma"/>
            </a:endParaRPr>
          </a:p>
          <a:p>
            <a:pPr marL="295910" marR="5080" indent="-283845" algn="just">
              <a:lnSpc>
                <a:spcPct val="100000"/>
              </a:lnSpc>
              <a:spcBef>
                <a:spcPts val="2000"/>
              </a:spcBef>
              <a:buFont typeface="Wingdings 2"/>
              <a:buChar char=""/>
              <a:tabLst>
                <a:tab pos="296545" algn="l"/>
              </a:tabLst>
            </a:pPr>
            <a:r>
              <a:rPr sz="2600" spc="-15" dirty="0">
                <a:solidFill>
                  <a:srgbClr val="FFFFFF"/>
                </a:solidFill>
                <a:latin typeface="Tahoma"/>
                <a:cs typeface="Tahoma"/>
              </a:rPr>
              <a:t>People, </a:t>
            </a:r>
            <a:r>
              <a:rPr sz="2600" spc="-5" dirty="0">
                <a:solidFill>
                  <a:srgbClr val="FFFFFF"/>
                </a:solidFill>
                <a:latin typeface="Tahoma"/>
                <a:cs typeface="Tahoma"/>
              </a:rPr>
              <a:t>who own </a:t>
            </a:r>
            <a:r>
              <a:rPr sz="2600" dirty="0">
                <a:solidFill>
                  <a:srgbClr val="FFFFFF"/>
                </a:solidFill>
                <a:latin typeface="Tahoma"/>
                <a:cs typeface="Tahoma"/>
              </a:rPr>
              <a:t>a business as </a:t>
            </a:r>
            <a:r>
              <a:rPr sz="2600" spc="-5" dirty="0">
                <a:solidFill>
                  <a:srgbClr val="FFFFFF"/>
                </a:solidFill>
                <a:latin typeface="Tahoma"/>
                <a:cs typeface="Tahoma"/>
              </a:rPr>
              <a:t>well </a:t>
            </a:r>
            <a:r>
              <a:rPr sz="2600" dirty="0">
                <a:solidFill>
                  <a:srgbClr val="FFFFFF"/>
                </a:solidFill>
                <a:latin typeface="Tahoma"/>
                <a:cs typeface="Tahoma"/>
              </a:rPr>
              <a:t>as </a:t>
            </a:r>
            <a:r>
              <a:rPr sz="2600" spc="-5" dirty="0">
                <a:solidFill>
                  <a:srgbClr val="FFFFFF"/>
                </a:solidFill>
                <a:latin typeface="Tahoma"/>
                <a:cs typeface="Tahoma"/>
              </a:rPr>
              <a:t>those who  </a:t>
            </a:r>
            <a:r>
              <a:rPr sz="2600" spc="-10" dirty="0">
                <a:solidFill>
                  <a:srgbClr val="FFFFFF"/>
                </a:solidFill>
                <a:latin typeface="Tahoma"/>
                <a:cs typeface="Tahoma"/>
              </a:rPr>
              <a:t>invest </a:t>
            </a:r>
            <a:r>
              <a:rPr sz="2600" spc="-5" dirty="0">
                <a:solidFill>
                  <a:srgbClr val="FFFFFF"/>
                </a:solidFill>
                <a:latin typeface="Tahoma"/>
                <a:cs typeface="Tahoma"/>
              </a:rPr>
              <a:t>money </a:t>
            </a:r>
            <a:r>
              <a:rPr sz="2600" dirty="0">
                <a:solidFill>
                  <a:srgbClr val="FFFFFF"/>
                </a:solidFill>
                <a:latin typeface="Tahoma"/>
                <a:cs typeface="Tahoma"/>
              </a:rPr>
              <a:t>in </a:t>
            </a:r>
            <a:r>
              <a:rPr sz="2600" spc="-10" dirty="0">
                <a:solidFill>
                  <a:srgbClr val="FFFFFF"/>
                </a:solidFill>
                <a:latin typeface="Tahoma"/>
                <a:cs typeface="Tahoma"/>
              </a:rPr>
              <a:t>one, do </a:t>
            </a:r>
            <a:r>
              <a:rPr sz="2600" dirty="0">
                <a:solidFill>
                  <a:srgbClr val="FFFFFF"/>
                </a:solidFill>
                <a:latin typeface="Tahoma"/>
                <a:cs typeface="Tahoma"/>
              </a:rPr>
              <a:t>so because </a:t>
            </a:r>
            <a:r>
              <a:rPr sz="2600" spc="-5" dirty="0">
                <a:solidFill>
                  <a:srgbClr val="FFFFFF"/>
                </a:solidFill>
                <a:latin typeface="Tahoma"/>
                <a:cs typeface="Tahoma"/>
              </a:rPr>
              <a:t>they expect </a:t>
            </a:r>
            <a:r>
              <a:rPr sz="2600" spc="5" dirty="0">
                <a:solidFill>
                  <a:srgbClr val="FFFFFF"/>
                </a:solidFill>
                <a:latin typeface="Tahoma"/>
                <a:cs typeface="Tahoma"/>
              </a:rPr>
              <a:t>to  </a:t>
            </a:r>
            <a:r>
              <a:rPr sz="2600" spc="-5" dirty="0">
                <a:solidFill>
                  <a:srgbClr val="FFFFFF"/>
                </a:solidFill>
                <a:latin typeface="Tahoma"/>
                <a:cs typeface="Tahoma"/>
              </a:rPr>
              <a:t>earn</a:t>
            </a:r>
            <a:r>
              <a:rPr sz="2600" spc="-20" dirty="0">
                <a:solidFill>
                  <a:srgbClr val="FFFFFF"/>
                </a:solidFill>
                <a:latin typeface="Tahoma"/>
                <a:cs typeface="Tahoma"/>
              </a:rPr>
              <a:t> </a:t>
            </a:r>
            <a:r>
              <a:rPr sz="2600" dirty="0">
                <a:solidFill>
                  <a:srgbClr val="FFFFFF"/>
                </a:solidFill>
                <a:latin typeface="Tahoma"/>
                <a:cs typeface="Tahoma"/>
              </a:rPr>
              <a:t>profit.</a:t>
            </a:r>
            <a:endParaRPr sz="2600">
              <a:latin typeface="Tahoma"/>
              <a:cs typeface="Tahoma"/>
            </a:endParaRPr>
          </a:p>
          <a:p>
            <a:pPr marL="12700">
              <a:lnSpc>
                <a:spcPct val="100000"/>
              </a:lnSpc>
              <a:spcBef>
                <a:spcPts val="2000"/>
              </a:spcBef>
            </a:pPr>
            <a:r>
              <a:rPr sz="2800" b="1" spc="-5" dirty="0">
                <a:solidFill>
                  <a:srgbClr val="B3E2CE"/>
                </a:solidFill>
                <a:latin typeface="Tahoma"/>
                <a:cs typeface="Tahoma"/>
              </a:rPr>
              <a:t>Managers</a:t>
            </a:r>
            <a:endParaRPr sz="2800">
              <a:latin typeface="Tahoma"/>
              <a:cs typeface="Tahoma"/>
            </a:endParaRPr>
          </a:p>
          <a:p>
            <a:pPr marL="295910" marR="5080" indent="-283845" algn="just">
              <a:lnSpc>
                <a:spcPct val="100000"/>
              </a:lnSpc>
              <a:spcBef>
                <a:spcPts val="2010"/>
              </a:spcBef>
              <a:buFont typeface="Wingdings 2"/>
              <a:buChar char=""/>
              <a:tabLst>
                <a:tab pos="296545" algn="l"/>
              </a:tabLst>
            </a:pPr>
            <a:r>
              <a:rPr sz="2600" spc="-5" dirty="0">
                <a:solidFill>
                  <a:srgbClr val="FFFFFF"/>
                </a:solidFill>
                <a:latin typeface="Tahoma"/>
                <a:cs typeface="Tahoma"/>
              </a:rPr>
              <a:t>The person responsible </a:t>
            </a:r>
            <a:r>
              <a:rPr sz="2600" spc="-10" dirty="0">
                <a:solidFill>
                  <a:srgbClr val="FFFFFF"/>
                </a:solidFill>
                <a:latin typeface="Tahoma"/>
                <a:cs typeface="Tahoma"/>
              </a:rPr>
              <a:t>for </a:t>
            </a:r>
            <a:r>
              <a:rPr sz="2600" spc="-5" dirty="0">
                <a:solidFill>
                  <a:srgbClr val="FFFFFF"/>
                </a:solidFill>
                <a:latin typeface="Tahoma"/>
                <a:cs typeface="Tahoma"/>
              </a:rPr>
              <a:t>operating the business  may </a:t>
            </a:r>
            <a:r>
              <a:rPr sz="2600" spc="-10" dirty="0">
                <a:solidFill>
                  <a:srgbClr val="FFFFFF"/>
                </a:solidFill>
                <a:latin typeface="Tahoma"/>
                <a:cs typeface="Tahoma"/>
              </a:rPr>
              <a:t>be </a:t>
            </a:r>
            <a:r>
              <a:rPr sz="2600" spc="-5" dirty="0">
                <a:solidFill>
                  <a:srgbClr val="FFFFFF"/>
                </a:solidFill>
                <a:latin typeface="Tahoma"/>
                <a:cs typeface="Tahoma"/>
              </a:rPr>
              <a:t>the owner </a:t>
            </a:r>
            <a:r>
              <a:rPr sz="2600" dirty="0">
                <a:solidFill>
                  <a:srgbClr val="FFFFFF"/>
                </a:solidFill>
                <a:latin typeface="Tahoma"/>
                <a:cs typeface="Tahoma"/>
              </a:rPr>
              <a:t>or a </a:t>
            </a:r>
            <a:r>
              <a:rPr sz="2600" spc="-10" dirty="0">
                <a:solidFill>
                  <a:srgbClr val="FFFFFF"/>
                </a:solidFill>
                <a:latin typeface="Tahoma"/>
                <a:cs typeface="Tahoma"/>
              </a:rPr>
              <a:t>professional </a:t>
            </a:r>
            <a:r>
              <a:rPr sz="2600" spc="-5" dirty="0">
                <a:solidFill>
                  <a:srgbClr val="FFFFFF"/>
                </a:solidFill>
                <a:latin typeface="Tahoma"/>
                <a:cs typeface="Tahoma"/>
              </a:rPr>
              <a:t>manager  </a:t>
            </a:r>
            <a:r>
              <a:rPr sz="2600" spc="-10" dirty="0">
                <a:solidFill>
                  <a:srgbClr val="FFFFFF"/>
                </a:solidFill>
                <a:latin typeface="Tahoma"/>
                <a:cs typeface="Tahoma"/>
              </a:rPr>
              <a:t>employed </a:t>
            </a:r>
            <a:r>
              <a:rPr sz="2600" dirty="0">
                <a:solidFill>
                  <a:srgbClr val="FFFFFF"/>
                </a:solidFill>
                <a:latin typeface="Tahoma"/>
                <a:cs typeface="Tahoma"/>
              </a:rPr>
              <a:t>by </a:t>
            </a:r>
            <a:r>
              <a:rPr sz="2600" spc="-5" dirty="0">
                <a:solidFill>
                  <a:srgbClr val="FFFFFF"/>
                </a:solidFill>
                <a:latin typeface="Tahoma"/>
                <a:cs typeface="Tahoma"/>
              </a:rPr>
              <a:t>the </a:t>
            </a:r>
            <a:r>
              <a:rPr sz="2600" spc="-65" dirty="0">
                <a:solidFill>
                  <a:srgbClr val="FFFFFF"/>
                </a:solidFill>
                <a:latin typeface="Tahoma"/>
                <a:cs typeface="Tahoma"/>
              </a:rPr>
              <a:t>owner. </a:t>
            </a:r>
            <a:r>
              <a:rPr sz="2600" spc="-5" dirty="0">
                <a:solidFill>
                  <a:srgbClr val="FFFFFF"/>
                </a:solidFill>
                <a:latin typeface="Tahoma"/>
                <a:cs typeface="Tahoma"/>
              </a:rPr>
              <a:t>An owner-manager </a:t>
            </a:r>
            <a:r>
              <a:rPr sz="2600" dirty="0">
                <a:solidFill>
                  <a:srgbClr val="FFFFFF"/>
                </a:solidFill>
                <a:latin typeface="Tahoma"/>
                <a:cs typeface="Tahoma"/>
              </a:rPr>
              <a:t>is also  called an</a:t>
            </a:r>
            <a:r>
              <a:rPr sz="2600" spc="-30" dirty="0">
                <a:solidFill>
                  <a:srgbClr val="FFFFFF"/>
                </a:solidFill>
                <a:latin typeface="Tahoma"/>
                <a:cs typeface="Tahoma"/>
              </a:rPr>
              <a:t> </a:t>
            </a:r>
            <a:r>
              <a:rPr sz="2600" spc="-35" dirty="0">
                <a:solidFill>
                  <a:srgbClr val="FFFFFF"/>
                </a:solidFill>
                <a:latin typeface="Tahoma"/>
                <a:cs typeface="Tahoma"/>
              </a:rPr>
              <a:t>entrepreneur.</a:t>
            </a:r>
            <a:endParaRPr sz="2600">
              <a:latin typeface="Tahoma"/>
              <a:cs typeface="Tahoma"/>
            </a:endParaRPr>
          </a:p>
        </p:txBody>
      </p:sp>
      <p:sp>
        <p:nvSpPr>
          <p:cNvPr id="7" name="object 7"/>
          <p:cNvSpPr txBox="1">
            <a:spLocks noGrp="1"/>
          </p:cNvSpPr>
          <p:nvPr>
            <p:ph type="sldNum" sz="quarter" idx="7"/>
          </p:nvPr>
        </p:nvSpPr>
        <p:spPr>
          <a:prstGeom prst="rect">
            <a:avLst/>
          </a:prstGeom>
        </p:spPr>
        <p:txBody>
          <a:bodyPr vert="horz" wrap="square" lIns="0" tIns="635" rIns="0" bIns="0" rtlCol="0">
            <a:spAutoFit/>
          </a:bodyPr>
          <a:lstStyle/>
          <a:p>
            <a:pPr marL="38100">
              <a:lnSpc>
                <a:spcPct val="100000"/>
              </a:lnSpc>
              <a:spcBef>
                <a:spcPts val="5"/>
              </a:spcBef>
            </a:pPr>
            <a:fld id="{81D60167-4931-47E6-BA6A-407CBD079E47}" type="slidenum">
              <a:rPr dirty="0"/>
              <a:pPr marL="38100">
                <a:lnSpc>
                  <a:spcPct val="100000"/>
                </a:lnSpc>
                <a:spcBef>
                  <a:spcPts val="5"/>
                </a:spcBef>
              </a:pPr>
              <a:t>8</a:t>
            </a:fld>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342644" y="211836"/>
            <a:ext cx="6483096" cy="1362456"/>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1724025" y="407034"/>
            <a:ext cx="5697220" cy="756920"/>
          </a:xfrm>
          <a:prstGeom prst="rect">
            <a:avLst/>
          </a:prstGeom>
        </p:spPr>
        <p:txBody>
          <a:bodyPr vert="horz" wrap="square" lIns="0" tIns="12700" rIns="0" bIns="0" rtlCol="0">
            <a:spAutoFit/>
          </a:bodyPr>
          <a:lstStyle/>
          <a:p>
            <a:pPr marL="12700">
              <a:lnSpc>
                <a:spcPct val="100000"/>
              </a:lnSpc>
              <a:spcBef>
                <a:spcPts val="100"/>
              </a:spcBef>
            </a:pPr>
            <a:r>
              <a:rPr sz="4800" dirty="0"/>
              <a:t>The </a:t>
            </a:r>
            <a:r>
              <a:rPr sz="4800" spc="-10" dirty="0"/>
              <a:t>Core </a:t>
            </a:r>
            <a:r>
              <a:rPr sz="4800" dirty="0"/>
              <a:t>of</a:t>
            </a:r>
            <a:r>
              <a:rPr sz="4800" spc="-40" dirty="0"/>
              <a:t> </a:t>
            </a:r>
            <a:r>
              <a:rPr sz="4800" dirty="0"/>
              <a:t>Business</a:t>
            </a:r>
            <a:endParaRPr sz="4800"/>
          </a:p>
        </p:txBody>
      </p:sp>
      <p:sp>
        <p:nvSpPr>
          <p:cNvPr id="4" name="object 4"/>
          <p:cNvSpPr/>
          <p:nvPr/>
        </p:nvSpPr>
        <p:spPr>
          <a:xfrm>
            <a:off x="245363" y="1825751"/>
            <a:ext cx="4055364" cy="816863"/>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463092" y="1934972"/>
            <a:ext cx="8406765" cy="1894839"/>
          </a:xfrm>
          <a:prstGeom prst="rect">
            <a:avLst/>
          </a:prstGeom>
        </p:spPr>
        <p:txBody>
          <a:bodyPr vert="horz" wrap="square" lIns="0" tIns="12065" rIns="0" bIns="0" rtlCol="0">
            <a:spAutoFit/>
          </a:bodyPr>
          <a:lstStyle/>
          <a:p>
            <a:pPr marL="12700">
              <a:lnSpc>
                <a:spcPct val="100000"/>
              </a:lnSpc>
              <a:spcBef>
                <a:spcPts val="95"/>
              </a:spcBef>
            </a:pPr>
            <a:r>
              <a:rPr sz="2800" b="1" spc="-5" dirty="0">
                <a:solidFill>
                  <a:srgbClr val="B3E2CE"/>
                </a:solidFill>
                <a:latin typeface="Tahoma"/>
                <a:cs typeface="Tahoma"/>
              </a:rPr>
              <a:t>Managers</a:t>
            </a:r>
            <a:r>
              <a:rPr sz="2800" b="1" spc="5" dirty="0">
                <a:solidFill>
                  <a:srgbClr val="B3E2CE"/>
                </a:solidFill>
                <a:latin typeface="Tahoma"/>
                <a:cs typeface="Tahoma"/>
              </a:rPr>
              <a:t> </a:t>
            </a:r>
            <a:r>
              <a:rPr sz="2800" b="1" spc="-5" dirty="0">
                <a:solidFill>
                  <a:srgbClr val="B3E2CE"/>
                </a:solidFill>
                <a:latin typeface="Tahoma"/>
                <a:cs typeface="Tahoma"/>
              </a:rPr>
              <a:t>(Contd...)</a:t>
            </a:r>
            <a:endParaRPr sz="2800">
              <a:latin typeface="Tahoma"/>
              <a:cs typeface="Tahoma"/>
            </a:endParaRPr>
          </a:p>
          <a:p>
            <a:pPr marL="355600" marR="5080" indent="-342900" algn="just">
              <a:lnSpc>
                <a:spcPct val="100000"/>
              </a:lnSpc>
              <a:spcBef>
                <a:spcPts val="2000"/>
              </a:spcBef>
              <a:buFont typeface="Wingdings 2"/>
              <a:buChar char=""/>
              <a:tabLst>
                <a:tab pos="355600" algn="l"/>
              </a:tabLst>
            </a:pPr>
            <a:r>
              <a:rPr sz="2600" spc="-5" dirty="0">
                <a:solidFill>
                  <a:srgbClr val="FFFFFF"/>
                </a:solidFill>
                <a:latin typeface="Tahoma"/>
                <a:cs typeface="Tahoma"/>
              </a:rPr>
              <a:t>The owner-manager sets his/ her </a:t>
            </a:r>
            <a:r>
              <a:rPr sz="2600" dirty="0">
                <a:solidFill>
                  <a:srgbClr val="FFFFFF"/>
                </a:solidFill>
                <a:latin typeface="Tahoma"/>
                <a:cs typeface="Tahoma"/>
              </a:rPr>
              <a:t>own </a:t>
            </a:r>
            <a:r>
              <a:rPr sz="2600" spc="-5" dirty="0">
                <a:solidFill>
                  <a:srgbClr val="FFFFFF"/>
                </a:solidFill>
                <a:latin typeface="Tahoma"/>
                <a:cs typeface="Tahoma"/>
              </a:rPr>
              <a:t>objectives,  </a:t>
            </a:r>
            <a:r>
              <a:rPr sz="2600" spc="-10" dirty="0">
                <a:solidFill>
                  <a:srgbClr val="FFFFFF"/>
                </a:solidFill>
                <a:latin typeface="Tahoma"/>
                <a:cs typeface="Tahoma"/>
              </a:rPr>
              <a:t>whereas </a:t>
            </a:r>
            <a:r>
              <a:rPr sz="2600" dirty="0">
                <a:solidFill>
                  <a:srgbClr val="FFFFFF"/>
                </a:solidFill>
                <a:latin typeface="Tahoma"/>
                <a:cs typeface="Tahoma"/>
              </a:rPr>
              <a:t>a </a:t>
            </a:r>
            <a:r>
              <a:rPr sz="2600" spc="-10" dirty="0">
                <a:solidFill>
                  <a:srgbClr val="FFFFFF"/>
                </a:solidFill>
                <a:latin typeface="Tahoma"/>
                <a:cs typeface="Tahoma"/>
              </a:rPr>
              <a:t>professional </a:t>
            </a:r>
            <a:r>
              <a:rPr sz="2600" spc="-5" dirty="0">
                <a:solidFill>
                  <a:srgbClr val="FFFFFF"/>
                </a:solidFill>
                <a:latin typeface="Tahoma"/>
                <a:cs typeface="Tahoma"/>
              </a:rPr>
              <a:t>manager attempts </a:t>
            </a:r>
            <a:r>
              <a:rPr sz="2600" dirty="0">
                <a:solidFill>
                  <a:srgbClr val="FFFFFF"/>
                </a:solidFill>
                <a:latin typeface="Tahoma"/>
                <a:cs typeface="Tahoma"/>
              </a:rPr>
              <a:t>to </a:t>
            </a:r>
            <a:r>
              <a:rPr sz="2600" spc="-5" dirty="0">
                <a:solidFill>
                  <a:srgbClr val="FFFFFF"/>
                </a:solidFill>
                <a:latin typeface="Tahoma"/>
                <a:cs typeface="Tahoma"/>
              </a:rPr>
              <a:t>achieve  objectives set </a:t>
            </a:r>
            <a:r>
              <a:rPr sz="2600" dirty="0">
                <a:solidFill>
                  <a:srgbClr val="FFFFFF"/>
                </a:solidFill>
                <a:latin typeface="Tahoma"/>
                <a:cs typeface="Tahoma"/>
              </a:rPr>
              <a:t>by</a:t>
            </a:r>
            <a:r>
              <a:rPr sz="2600" spc="-10" dirty="0">
                <a:solidFill>
                  <a:srgbClr val="FFFFFF"/>
                </a:solidFill>
                <a:latin typeface="Tahoma"/>
                <a:cs typeface="Tahoma"/>
              </a:rPr>
              <a:t> </a:t>
            </a:r>
            <a:r>
              <a:rPr sz="2600" dirty="0">
                <a:solidFill>
                  <a:srgbClr val="FFFFFF"/>
                </a:solidFill>
                <a:latin typeface="Tahoma"/>
                <a:cs typeface="Tahoma"/>
              </a:rPr>
              <a:t>others.</a:t>
            </a:r>
            <a:endParaRPr sz="2600">
              <a:latin typeface="Tahoma"/>
              <a:cs typeface="Tahoma"/>
            </a:endParaRPr>
          </a:p>
        </p:txBody>
      </p:sp>
      <p:sp>
        <p:nvSpPr>
          <p:cNvPr id="6" name="object 6"/>
          <p:cNvSpPr/>
          <p:nvPr/>
        </p:nvSpPr>
        <p:spPr>
          <a:xfrm>
            <a:off x="3756659" y="3977640"/>
            <a:ext cx="5190744" cy="2718816"/>
          </a:xfrm>
          <a:prstGeom prst="rect">
            <a:avLst/>
          </a:prstGeom>
          <a:blipFill>
            <a:blip r:embed="rId4" cstate="print"/>
            <a:stretch>
              <a:fillRect/>
            </a:stretch>
          </a:blipFill>
        </p:spPr>
        <p:txBody>
          <a:bodyPr wrap="square" lIns="0" tIns="0" rIns="0" bIns="0" rtlCol="0"/>
          <a:lstStyle/>
          <a:p>
            <a:endParaRPr/>
          </a:p>
        </p:txBody>
      </p:sp>
      <p:sp>
        <p:nvSpPr>
          <p:cNvPr id="7" name="object 7"/>
          <p:cNvSpPr txBox="1">
            <a:spLocks noGrp="1"/>
          </p:cNvSpPr>
          <p:nvPr>
            <p:ph type="sldNum" sz="quarter" idx="7"/>
          </p:nvPr>
        </p:nvSpPr>
        <p:spPr>
          <a:prstGeom prst="rect">
            <a:avLst/>
          </a:prstGeom>
        </p:spPr>
        <p:txBody>
          <a:bodyPr vert="horz" wrap="square" lIns="0" tIns="635" rIns="0" bIns="0" rtlCol="0">
            <a:spAutoFit/>
          </a:bodyPr>
          <a:lstStyle/>
          <a:p>
            <a:pPr marL="38100">
              <a:lnSpc>
                <a:spcPct val="100000"/>
              </a:lnSpc>
              <a:spcBef>
                <a:spcPts val="5"/>
              </a:spcBef>
            </a:pPr>
            <a:fld id="{81D60167-4931-47E6-BA6A-407CBD079E47}" type="slidenum">
              <a:rPr dirty="0"/>
              <a:pPr marL="38100">
                <a:lnSpc>
                  <a:spcPct val="100000"/>
                </a:lnSpc>
                <a:spcBef>
                  <a:spcPts val="5"/>
                </a:spcBef>
              </a:pPr>
              <a:t>9</a:t>
            </a:fld>
            <a:endParaRPr dirty="0"/>
          </a:p>
        </p:txBody>
      </p:sp>
    </p:spTree>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TotalTime>
  <Words>1718</Words>
  <Application>Microsoft Office PowerPoint</Application>
  <PresentationFormat>On-screen Show (4:3)</PresentationFormat>
  <Paragraphs>242</Paragraphs>
  <Slides>43</Slides>
  <Notes>0</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1_Office Theme</vt:lpstr>
      <vt:lpstr>Foundation of Business</vt:lpstr>
      <vt:lpstr>PowerPoint Presentation</vt:lpstr>
      <vt:lpstr>BARTER</vt:lpstr>
      <vt:lpstr>PowerPoint Presentation</vt:lpstr>
      <vt:lpstr>BUSINESS</vt:lpstr>
      <vt:lpstr>BUSINESS</vt:lpstr>
      <vt:lpstr>The Core of Business</vt:lpstr>
      <vt:lpstr>The Core of Business</vt:lpstr>
      <vt:lpstr>The Core of Business</vt:lpstr>
      <vt:lpstr>The Core of Business</vt:lpstr>
      <vt:lpstr>The Core of Business</vt:lpstr>
      <vt:lpstr>Business Objectives</vt:lpstr>
      <vt:lpstr>Business Objectives</vt:lpstr>
      <vt:lpstr>Business Objectives</vt:lpstr>
      <vt:lpstr>Business Objectives</vt:lpstr>
      <vt:lpstr>Business Objectives</vt:lpstr>
      <vt:lpstr>Business Objectives</vt:lpstr>
      <vt:lpstr>PowerPoint Presentation</vt:lpstr>
      <vt:lpstr>Business Objectives</vt:lpstr>
      <vt:lpstr>Business Objectives</vt:lpstr>
      <vt:lpstr>Business Objectives</vt:lpstr>
      <vt:lpstr>WHAT TYPE OF BUSINESS IS RIGHT FOR YOU?</vt:lpstr>
      <vt:lpstr>FACTORS TO BE CONSIDERED BEFORE STARTING A BUSINESS</vt:lpstr>
      <vt:lpstr>FACTORS TO BE CONSIDERED BEFORE STARTING A BUSINESS</vt:lpstr>
      <vt:lpstr>DIFFERENT FORMS OF BUSINESS</vt:lpstr>
      <vt:lpstr>Sole Proprietorship</vt:lpstr>
      <vt:lpstr>Characteristics of Sole Proprietorship</vt:lpstr>
      <vt:lpstr>FEATURES OF SOLE PROPRIETORSHIP</vt:lpstr>
      <vt:lpstr>ADVANTAGES OF SOLE PROPRIETORSHIP</vt:lpstr>
      <vt:lpstr>Disadvantages of Sole Proprietorship</vt:lpstr>
      <vt:lpstr>Partnership Business</vt:lpstr>
      <vt:lpstr>Types of Partnership</vt:lpstr>
      <vt:lpstr>1. General Partnership</vt:lpstr>
      <vt:lpstr>2. Limited Partnership</vt:lpstr>
      <vt:lpstr>3. Joint venture</vt:lpstr>
      <vt:lpstr>Articles of Partnership/ Features of written partnership contract</vt:lpstr>
      <vt:lpstr>ADVANTAGES OF PARTNERSHIP BUSINESS</vt:lpstr>
      <vt:lpstr>DISADVANTAGES OF PARTNERSHIP BUSINESS</vt:lpstr>
      <vt:lpstr>Corporation  (Public limited Company Business)</vt:lpstr>
      <vt:lpstr>ADVANTAGES OF CORPORATION</vt:lpstr>
      <vt:lpstr>DISADVANTAGES OF CORPORATION</vt:lpstr>
      <vt:lpstr>Merger</vt:lpstr>
      <vt:lpstr>Types of Merger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Introduction to Business BUS101</dc:title>
  <dc:creator>SHOWRAV-PC</dc:creator>
  <cp:lastModifiedBy>ismail - [2010]</cp:lastModifiedBy>
  <cp:revision>5</cp:revision>
  <dcterms:created xsi:type="dcterms:W3CDTF">2006-08-16T00:00:00Z</dcterms:created>
  <dcterms:modified xsi:type="dcterms:W3CDTF">2020-08-03T05:59:21Z</dcterms:modified>
</cp:coreProperties>
</file>