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56" r:id="rId2"/>
    <p:sldId id="311" r:id="rId3"/>
    <p:sldId id="306" r:id="rId4"/>
    <p:sldId id="286" r:id="rId5"/>
    <p:sldId id="293" r:id="rId6"/>
    <p:sldId id="287" r:id="rId7"/>
    <p:sldId id="300" r:id="rId8"/>
    <p:sldId id="269" r:id="rId9"/>
    <p:sldId id="294" r:id="rId10"/>
    <p:sldId id="288" r:id="rId11"/>
    <p:sldId id="258" r:id="rId12"/>
    <p:sldId id="307" r:id="rId13"/>
    <p:sldId id="308" r:id="rId14"/>
    <p:sldId id="309" r:id="rId15"/>
    <p:sldId id="310" r:id="rId16"/>
    <p:sldId id="296" r:id="rId17"/>
    <p:sldId id="261" r:id="rId18"/>
    <p:sldId id="260" r:id="rId19"/>
    <p:sldId id="273" r:id="rId20"/>
    <p:sldId id="274" r:id="rId21"/>
    <p:sldId id="275" r:id="rId22"/>
    <p:sldId id="301" r:id="rId23"/>
    <p:sldId id="302" r:id="rId24"/>
    <p:sldId id="303" r:id="rId25"/>
    <p:sldId id="276" r:id="rId26"/>
    <p:sldId id="304" r:id="rId27"/>
    <p:sldId id="278" r:id="rId28"/>
    <p:sldId id="305" r:id="rId29"/>
    <p:sldId id="279" r:id="rId30"/>
    <p:sldId id="280" r:id="rId31"/>
    <p:sldId id="281" r:id="rId32"/>
    <p:sldId id="282" r:id="rId33"/>
    <p:sldId id="283" r:id="rId34"/>
    <p:sldId id="297" r:id="rId35"/>
    <p:sldId id="298" r:id="rId36"/>
    <p:sldId id="292" r:id="rId37"/>
  </p:sldIdLst>
  <p:sldSz cx="9144000" cy="6858000" type="screen4x3"/>
  <p:notesSz cx="9309100" cy="70532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33943" cy="353888"/>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5273003" y="1"/>
            <a:ext cx="4033943" cy="353888"/>
          </a:xfrm>
          <a:prstGeom prst="rect">
            <a:avLst/>
          </a:prstGeom>
        </p:spPr>
        <p:txBody>
          <a:bodyPr vert="horz" lIns="93497" tIns="46749" rIns="93497" bIns="46749" rtlCol="0"/>
          <a:lstStyle>
            <a:lvl1pPr algn="r">
              <a:defRPr sz="1200"/>
            </a:lvl1pPr>
          </a:lstStyle>
          <a:p>
            <a:fld id="{E142B3A0-DFD4-4106-8A72-EBAECEFF3166}" type="datetimeFigureOut">
              <a:rPr lang="en-US" smtClean="0"/>
              <a:pPr/>
              <a:t>18-Oct-21</a:t>
            </a:fld>
            <a:endParaRPr lang="en-US"/>
          </a:p>
        </p:txBody>
      </p:sp>
      <p:sp>
        <p:nvSpPr>
          <p:cNvPr id="4" name="Footer Placeholder 3"/>
          <p:cNvSpPr>
            <a:spLocks noGrp="1"/>
          </p:cNvSpPr>
          <p:nvPr>
            <p:ph type="ftr" sz="quarter" idx="2"/>
          </p:nvPr>
        </p:nvSpPr>
        <p:spPr>
          <a:xfrm>
            <a:off x="0" y="6699376"/>
            <a:ext cx="4033943" cy="353887"/>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5273003" y="6699376"/>
            <a:ext cx="4033943" cy="353887"/>
          </a:xfrm>
          <a:prstGeom prst="rect">
            <a:avLst/>
          </a:prstGeom>
        </p:spPr>
        <p:txBody>
          <a:bodyPr vert="horz" lIns="93497" tIns="46749" rIns="93497" bIns="46749" rtlCol="0" anchor="b"/>
          <a:lstStyle>
            <a:lvl1pPr algn="r">
              <a:defRPr sz="1200"/>
            </a:lvl1pPr>
          </a:lstStyle>
          <a:p>
            <a:fld id="{6DA60D6B-30BD-4454-8FDD-91AFECA80182}" type="slidenum">
              <a:rPr lang="en-US" smtClean="0"/>
              <a:pPr/>
              <a:t>‹#›</a:t>
            </a:fld>
            <a:endParaRPr lang="en-US"/>
          </a:p>
        </p:txBody>
      </p:sp>
    </p:spTree>
    <p:extLst>
      <p:ext uri="{BB962C8B-B14F-4D97-AF65-F5344CB8AC3E}">
        <p14:creationId xmlns:p14="http://schemas.microsoft.com/office/powerpoint/2010/main" val="3764499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943" cy="352663"/>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5273003" y="0"/>
            <a:ext cx="4033943" cy="352663"/>
          </a:xfrm>
          <a:prstGeom prst="rect">
            <a:avLst/>
          </a:prstGeom>
        </p:spPr>
        <p:txBody>
          <a:bodyPr vert="horz" lIns="93497" tIns="46749" rIns="93497" bIns="46749" rtlCol="0"/>
          <a:lstStyle>
            <a:lvl1pPr algn="r">
              <a:defRPr sz="1200"/>
            </a:lvl1pPr>
          </a:lstStyle>
          <a:p>
            <a:fld id="{EEFAEDB3-5FCD-4346-B7FF-50D46E47469A}" type="datetimeFigureOut">
              <a:rPr lang="en-US" smtClean="0"/>
              <a:pPr/>
              <a:t>18-Oct-21</a:t>
            </a:fld>
            <a:endParaRPr lang="en-US"/>
          </a:p>
        </p:txBody>
      </p:sp>
      <p:sp>
        <p:nvSpPr>
          <p:cNvPr id="4" name="Slide Image Placeholder 3"/>
          <p:cNvSpPr>
            <a:spLocks noGrp="1" noRot="1" noChangeAspect="1"/>
          </p:cNvSpPr>
          <p:nvPr>
            <p:ph type="sldImg" idx="2"/>
          </p:nvPr>
        </p:nvSpPr>
        <p:spPr>
          <a:xfrm>
            <a:off x="2892425" y="528638"/>
            <a:ext cx="3525838" cy="2644775"/>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930910" y="3350300"/>
            <a:ext cx="7447280" cy="3173968"/>
          </a:xfrm>
          <a:prstGeom prst="rect">
            <a:avLst/>
          </a:prstGeom>
        </p:spPr>
        <p:txBody>
          <a:bodyPr vert="horz" lIns="93497" tIns="46749" rIns="93497" bIns="4674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99376"/>
            <a:ext cx="4033943" cy="352663"/>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5273003" y="6699376"/>
            <a:ext cx="4033943" cy="352663"/>
          </a:xfrm>
          <a:prstGeom prst="rect">
            <a:avLst/>
          </a:prstGeom>
        </p:spPr>
        <p:txBody>
          <a:bodyPr vert="horz" lIns="93497" tIns="46749" rIns="93497" bIns="46749" rtlCol="0" anchor="b"/>
          <a:lstStyle>
            <a:lvl1pPr algn="r">
              <a:defRPr sz="1200"/>
            </a:lvl1pPr>
          </a:lstStyle>
          <a:p>
            <a:fld id="{D00BBCE8-353A-410F-9BE6-3198838DE802}" type="slidenum">
              <a:rPr lang="en-US" smtClean="0"/>
              <a:pPr/>
              <a:t>‹#›</a:t>
            </a:fld>
            <a:endParaRPr lang="en-US"/>
          </a:p>
        </p:txBody>
      </p:sp>
    </p:spTree>
    <p:extLst>
      <p:ext uri="{BB962C8B-B14F-4D97-AF65-F5344CB8AC3E}">
        <p14:creationId xmlns:p14="http://schemas.microsoft.com/office/powerpoint/2010/main" val="1618986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F1EA9BF8-99D3-4EA5-BE66-E97894E7D228}" type="slidenum">
              <a:rPr lang="en-US" smtClean="0"/>
              <a:pPr/>
              <a:t>4</a:t>
            </a:fld>
            <a:endParaRPr lang="en-US"/>
          </a:p>
        </p:txBody>
      </p:sp>
      <p:sp>
        <p:nvSpPr>
          <p:cNvPr id="81923" name="Rectangle 2"/>
          <p:cNvSpPr>
            <a:spLocks noGrp="1" noRot="1" noChangeAspect="1" noChangeArrowheads="1" noTextEdit="1"/>
          </p:cNvSpPr>
          <p:nvPr>
            <p:ph type="sldImg"/>
          </p:nvPr>
        </p:nvSpPr>
        <p:spPr>
          <a:ln cap="flat"/>
        </p:spPr>
      </p:sp>
      <p:sp>
        <p:nvSpPr>
          <p:cNvPr id="819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0753312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B14D7D98-20A2-48DF-8364-4C3CC2005E63}" type="slidenum">
              <a:rPr lang="en-US" smtClean="0"/>
              <a:pPr/>
              <a:t>25</a:t>
            </a:fld>
            <a:endParaRPr lang="en-US"/>
          </a:p>
        </p:txBody>
      </p:sp>
      <p:sp>
        <p:nvSpPr>
          <p:cNvPr id="100355" name="Rectangle 2"/>
          <p:cNvSpPr>
            <a:spLocks noGrp="1" noRot="1" noChangeAspect="1" noChangeArrowheads="1" noTextEdit="1"/>
          </p:cNvSpPr>
          <p:nvPr>
            <p:ph type="sldImg"/>
          </p:nvPr>
        </p:nvSpPr>
        <p:spPr>
          <a:ln cap="flat"/>
        </p:spPr>
      </p:sp>
      <p:sp>
        <p:nvSpPr>
          <p:cNvPr id="1003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3325249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8966D518-A4E5-4967-BC1E-2EAD27ACAD9C}" type="slidenum">
              <a:rPr lang="en-US" smtClean="0"/>
              <a:pPr/>
              <a:t>27</a:t>
            </a:fld>
            <a:endParaRPr lang="en-US"/>
          </a:p>
        </p:txBody>
      </p:sp>
      <p:sp>
        <p:nvSpPr>
          <p:cNvPr id="109571" name="Rectangle 2"/>
          <p:cNvSpPr>
            <a:spLocks noGrp="1" noRot="1" noChangeAspect="1" noChangeArrowheads="1" noTextEdit="1"/>
          </p:cNvSpPr>
          <p:nvPr>
            <p:ph type="sldImg"/>
          </p:nvPr>
        </p:nvSpPr>
        <p:spPr>
          <a:ln cap="flat"/>
        </p:spPr>
      </p:sp>
      <p:sp>
        <p:nvSpPr>
          <p:cNvPr id="10957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9017108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8966D518-A4E5-4967-BC1E-2EAD27ACAD9C}" type="slidenum">
              <a:rPr lang="en-US" smtClean="0"/>
              <a:pPr/>
              <a:t>28</a:t>
            </a:fld>
            <a:endParaRPr lang="en-US"/>
          </a:p>
        </p:txBody>
      </p:sp>
      <p:sp>
        <p:nvSpPr>
          <p:cNvPr id="109571" name="Rectangle 2"/>
          <p:cNvSpPr>
            <a:spLocks noGrp="1" noRot="1" noChangeAspect="1" noChangeArrowheads="1" noTextEdit="1"/>
          </p:cNvSpPr>
          <p:nvPr>
            <p:ph type="sldImg"/>
          </p:nvPr>
        </p:nvSpPr>
        <p:spPr>
          <a:ln cap="flat"/>
        </p:spPr>
      </p:sp>
      <p:sp>
        <p:nvSpPr>
          <p:cNvPr id="10957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5674699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48A1561D-9B3B-452C-BF9D-F1736DD1DDCF}" type="slidenum">
              <a:rPr lang="en-US" smtClean="0"/>
              <a:pPr/>
              <a:t>29</a:t>
            </a:fld>
            <a:endParaRPr lang="en-US"/>
          </a:p>
        </p:txBody>
      </p:sp>
      <p:sp>
        <p:nvSpPr>
          <p:cNvPr id="111619" name="Rectangle 2"/>
          <p:cNvSpPr>
            <a:spLocks noGrp="1" noRot="1" noChangeAspect="1" noChangeArrowheads="1" noTextEdit="1"/>
          </p:cNvSpPr>
          <p:nvPr>
            <p:ph type="sldImg"/>
          </p:nvPr>
        </p:nvSpPr>
        <p:spPr>
          <a:ln cap="flat"/>
        </p:spPr>
      </p:sp>
      <p:sp>
        <p:nvSpPr>
          <p:cNvPr id="11162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8329870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701DEBCB-996D-49D8-B316-66DA9875DAF4}" type="slidenum">
              <a:rPr lang="en-US" smtClean="0"/>
              <a:pPr/>
              <a:t>30</a:t>
            </a:fld>
            <a:endParaRPr lang="en-US"/>
          </a:p>
        </p:txBody>
      </p:sp>
      <p:sp>
        <p:nvSpPr>
          <p:cNvPr id="113667" name="Rectangle 2"/>
          <p:cNvSpPr>
            <a:spLocks noGrp="1" noRot="1" noChangeAspect="1" noChangeArrowheads="1" noTextEdit="1"/>
          </p:cNvSpPr>
          <p:nvPr>
            <p:ph type="sldImg"/>
          </p:nvPr>
        </p:nvSpPr>
        <p:spPr>
          <a:ln cap="flat"/>
        </p:spPr>
      </p:sp>
      <p:sp>
        <p:nvSpPr>
          <p:cNvPr id="11366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5742260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25C02DB0-00BB-4A58-8627-D3C28D36715E}" type="slidenum">
              <a:rPr lang="en-US" smtClean="0"/>
              <a:pPr/>
              <a:t>31</a:t>
            </a:fld>
            <a:endParaRPr lang="en-US"/>
          </a:p>
        </p:txBody>
      </p:sp>
      <p:sp>
        <p:nvSpPr>
          <p:cNvPr id="115715" name="Rectangle 2"/>
          <p:cNvSpPr>
            <a:spLocks noGrp="1" noRot="1" noChangeAspect="1" noChangeArrowheads="1" noTextEdit="1"/>
          </p:cNvSpPr>
          <p:nvPr>
            <p:ph type="sldImg"/>
          </p:nvPr>
        </p:nvSpPr>
        <p:spPr>
          <a:ln cap="flat"/>
        </p:spPr>
      </p:sp>
      <p:sp>
        <p:nvSpPr>
          <p:cNvPr id="11571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55510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48D8369C-BB22-4FCA-A998-7076A975684A}" type="slidenum">
              <a:rPr lang="en-US" smtClean="0"/>
              <a:pPr/>
              <a:t>32</a:t>
            </a:fld>
            <a:endParaRPr lang="en-US"/>
          </a:p>
        </p:txBody>
      </p:sp>
      <p:sp>
        <p:nvSpPr>
          <p:cNvPr id="116739" name="Rectangle 2"/>
          <p:cNvSpPr>
            <a:spLocks noGrp="1" noRot="1" noChangeAspect="1" noChangeArrowheads="1" noTextEdit="1"/>
          </p:cNvSpPr>
          <p:nvPr>
            <p:ph type="sldImg"/>
          </p:nvPr>
        </p:nvSpPr>
        <p:spPr>
          <a:ln cap="flat"/>
        </p:spPr>
      </p:sp>
      <p:sp>
        <p:nvSpPr>
          <p:cNvPr id="1167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502689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F1EA9BF8-99D3-4EA5-BE66-E97894E7D228}" type="slidenum">
              <a:rPr lang="en-US" smtClean="0"/>
              <a:pPr/>
              <a:t>5</a:t>
            </a:fld>
            <a:endParaRPr lang="en-US"/>
          </a:p>
        </p:txBody>
      </p:sp>
      <p:sp>
        <p:nvSpPr>
          <p:cNvPr id="81923" name="Rectangle 2"/>
          <p:cNvSpPr>
            <a:spLocks noGrp="1" noRot="1" noChangeAspect="1" noChangeArrowheads="1" noTextEdit="1"/>
          </p:cNvSpPr>
          <p:nvPr>
            <p:ph type="sldImg"/>
          </p:nvPr>
        </p:nvSpPr>
        <p:spPr>
          <a:ln cap="flat"/>
        </p:spPr>
      </p:sp>
      <p:sp>
        <p:nvSpPr>
          <p:cNvPr id="819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143800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DD95DB68-BC47-44CD-BA2E-3A773A3D3D81}" type="slidenum">
              <a:rPr lang="en-US" smtClean="0"/>
              <a:pPr/>
              <a:t>8</a:t>
            </a:fld>
            <a:endParaRPr lang="en-US"/>
          </a:p>
        </p:txBody>
      </p:sp>
      <p:sp>
        <p:nvSpPr>
          <p:cNvPr id="84995" name="Rectangle 2"/>
          <p:cNvSpPr>
            <a:spLocks noGrp="1" noRot="1" noChangeAspect="1" noChangeArrowheads="1" noTextEdit="1"/>
          </p:cNvSpPr>
          <p:nvPr>
            <p:ph type="sldImg"/>
          </p:nvPr>
        </p:nvSpPr>
        <p:spPr>
          <a:ln cap="flat"/>
        </p:spPr>
      </p:sp>
      <p:sp>
        <p:nvSpPr>
          <p:cNvPr id="8499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830870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DD95DB68-BC47-44CD-BA2E-3A773A3D3D81}" type="slidenum">
              <a:rPr lang="en-US" smtClean="0"/>
              <a:pPr/>
              <a:t>9</a:t>
            </a:fld>
            <a:endParaRPr lang="en-US"/>
          </a:p>
        </p:txBody>
      </p:sp>
      <p:sp>
        <p:nvSpPr>
          <p:cNvPr id="84995" name="Rectangle 2"/>
          <p:cNvSpPr>
            <a:spLocks noGrp="1" noRot="1" noChangeAspect="1" noChangeArrowheads="1" noTextEdit="1"/>
          </p:cNvSpPr>
          <p:nvPr>
            <p:ph type="sldImg"/>
          </p:nvPr>
        </p:nvSpPr>
        <p:spPr>
          <a:ln cap="flat"/>
        </p:spPr>
      </p:sp>
      <p:sp>
        <p:nvSpPr>
          <p:cNvPr id="8499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683421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6D5769A7-2E61-47AD-9AEB-ADB6BB65FBCD}" type="slidenum">
              <a:rPr lang="en-US" smtClean="0"/>
              <a:pPr/>
              <a:t>10</a:t>
            </a:fld>
            <a:endParaRPr lang="en-US"/>
          </a:p>
        </p:txBody>
      </p:sp>
      <p:sp>
        <p:nvSpPr>
          <p:cNvPr id="89091" name="Rectangle 2"/>
          <p:cNvSpPr>
            <a:spLocks noGrp="1" noRot="1" noChangeAspect="1" noChangeArrowheads="1" noTextEdit="1"/>
          </p:cNvSpPr>
          <p:nvPr>
            <p:ph type="sldImg"/>
          </p:nvPr>
        </p:nvSpPr>
        <p:spPr>
          <a:ln cap="flat"/>
        </p:spPr>
      </p:sp>
      <p:sp>
        <p:nvSpPr>
          <p:cNvPr id="890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1973716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00BBCE8-353A-410F-9BE6-3198838DE802}" type="slidenum">
              <a:rPr lang="en-US" smtClean="0"/>
              <a:pPr/>
              <a:t>16</a:t>
            </a:fld>
            <a:endParaRPr lang="en-US"/>
          </a:p>
        </p:txBody>
      </p:sp>
    </p:spTree>
    <p:extLst>
      <p:ext uri="{BB962C8B-B14F-4D97-AF65-F5344CB8AC3E}">
        <p14:creationId xmlns:p14="http://schemas.microsoft.com/office/powerpoint/2010/main" val="21627329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51A9E5D4-0D4D-457A-999A-6AB9491B1CAF}" type="slidenum">
              <a:rPr lang="en-US" smtClean="0"/>
              <a:pPr/>
              <a:t>19</a:t>
            </a:fld>
            <a:endParaRPr lang="en-US"/>
          </a:p>
        </p:txBody>
      </p:sp>
      <p:sp>
        <p:nvSpPr>
          <p:cNvPr id="92163" name="Rectangle 2"/>
          <p:cNvSpPr>
            <a:spLocks noGrp="1" noRot="1" noChangeAspect="1" noChangeArrowheads="1" noTextEdit="1"/>
          </p:cNvSpPr>
          <p:nvPr>
            <p:ph type="sldImg"/>
          </p:nvPr>
        </p:nvSpPr>
        <p:spPr>
          <a:ln cap="flat"/>
        </p:spPr>
      </p:sp>
      <p:sp>
        <p:nvSpPr>
          <p:cNvPr id="921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867633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871B3E01-4F49-49EA-91F4-F14208D3E7B2}" type="slidenum">
              <a:rPr lang="en-US" smtClean="0"/>
              <a:pPr/>
              <a:t>20</a:t>
            </a:fld>
            <a:endParaRPr lang="en-US"/>
          </a:p>
        </p:txBody>
      </p:sp>
      <p:sp>
        <p:nvSpPr>
          <p:cNvPr id="95235" name="Rectangle 2"/>
          <p:cNvSpPr>
            <a:spLocks noGrp="1" noRot="1" noChangeAspect="1" noChangeArrowheads="1" noTextEdit="1"/>
          </p:cNvSpPr>
          <p:nvPr>
            <p:ph type="sldImg"/>
          </p:nvPr>
        </p:nvSpPr>
        <p:spPr>
          <a:ln cap="flat"/>
        </p:spPr>
      </p:sp>
      <p:sp>
        <p:nvSpPr>
          <p:cNvPr id="9523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7551891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819637E5-AB4E-417B-8CB8-F62C22AAC37C}" type="slidenum">
              <a:rPr lang="en-US" smtClean="0"/>
              <a:pPr/>
              <a:t>21</a:t>
            </a:fld>
            <a:endParaRPr lang="en-US"/>
          </a:p>
        </p:txBody>
      </p:sp>
      <p:sp>
        <p:nvSpPr>
          <p:cNvPr id="96259" name="Rectangle 2"/>
          <p:cNvSpPr>
            <a:spLocks noGrp="1" noRot="1" noChangeAspect="1" noChangeArrowheads="1" noTextEdit="1"/>
          </p:cNvSpPr>
          <p:nvPr>
            <p:ph type="sldImg"/>
          </p:nvPr>
        </p:nvSpPr>
        <p:spPr>
          <a:ln cap="flat"/>
        </p:spPr>
      </p:sp>
      <p:sp>
        <p:nvSpPr>
          <p:cNvPr id="962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74914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18-Oct-21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18-Oct-21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18-Oct-21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18-Oct-21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18-Oct-21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18-Oct-21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18-Oct-21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18-Oct-21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18-Oct-21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18-Oct-21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18-Oct-21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18-Oct-21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95401"/>
            <a:ext cx="8305800" cy="2305050"/>
          </a:xfrm>
        </p:spPr>
        <p:txBody>
          <a:bodyPr>
            <a:normAutofit/>
          </a:bodyPr>
          <a:lstStyle/>
          <a:p>
            <a:r>
              <a:rPr lang="en-US" dirty="0"/>
              <a:t>Role of spirituality in public health and/or medical care</a:t>
            </a:r>
            <a:br>
              <a:rPr lang="en-US" dirty="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274638"/>
            <a:ext cx="8229600" cy="792162"/>
          </a:xfrm>
          <a:noFill/>
        </p:spPr>
        <p:txBody>
          <a:bodyPr>
            <a:normAutofit/>
          </a:bodyPr>
          <a:lstStyle/>
          <a:p>
            <a:pPr eaLnBrk="1" hangingPunct="1"/>
            <a:r>
              <a:rPr lang="en-US" sz="3600" b="1" dirty="0"/>
              <a:t>What is spiritual care mean ?</a:t>
            </a:r>
          </a:p>
        </p:txBody>
      </p:sp>
      <p:sp>
        <p:nvSpPr>
          <p:cNvPr id="27651" name="Rectangle 3"/>
          <p:cNvSpPr>
            <a:spLocks noGrp="1" noChangeArrowheads="1"/>
          </p:cNvSpPr>
          <p:nvPr>
            <p:ph idx="1"/>
          </p:nvPr>
        </p:nvSpPr>
        <p:spPr>
          <a:xfrm>
            <a:off x="228600" y="1295400"/>
            <a:ext cx="8686800" cy="4830763"/>
          </a:xfrm>
        </p:spPr>
        <p:txBody>
          <a:bodyPr/>
          <a:lstStyle/>
          <a:p>
            <a:pPr algn="just" eaLnBrk="1" hangingPunct="1">
              <a:lnSpc>
                <a:spcPct val="90000"/>
              </a:lnSpc>
              <a:buFont typeface="Arial" pitchFamily="34" charset="0"/>
              <a:buChar char="•"/>
            </a:pPr>
            <a:r>
              <a:rPr lang="en-US" sz="2400" dirty="0"/>
              <a:t> </a:t>
            </a:r>
            <a:r>
              <a:rPr lang="en-US" sz="2800" dirty="0"/>
              <a:t>Spiritual care is recognizing and responding to the multifaceted expressions of spirituality we encounter in our patients and their families.  </a:t>
            </a:r>
            <a:r>
              <a:rPr lang="en-US" sz="2800" dirty="0">
                <a:solidFill>
                  <a:srgbClr val="FF0000"/>
                </a:solidFill>
              </a:rPr>
              <a:t>The purpose is to determine the nature of a person’s relationship to God and other people, and to give the person the opportunity to accept spiritual support.  </a:t>
            </a:r>
            <a:r>
              <a:rPr lang="en-US" sz="2800" dirty="0"/>
              <a:t>Themes such as the search for meaning, feelings of connection or isolation, hope or hopelessness, and fear of dying are all clues that a person is struggling with spiritual issues. </a:t>
            </a:r>
            <a:r>
              <a:rPr lang="en-US" sz="2000" i="1" dirty="0"/>
              <a:t>(Chaplain Loyal Ward)</a:t>
            </a:r>
            <a:endParaRPr lang="en-US" sz="2400" i="1"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p:cTn id="7" dur="1000" fill="hold"/>
                                        <p:tgtEl>
                                          <p:spTgt spid="27650"/>
                                        </p:tgtEl>
                                        <p:attrNameLst>
                                          <p:attrName>ppt_x</p:attrName>
                                        </p:attrNameLst>
                                      </p:cBhvr>
                                      <p:tavLst>
                                        <p:tav tm="0">
                                          <p:val>
                                            <p:strVal val="#ppt_x-.2"/>
                                          </p:val>
                                        </p:tav>
                                        <p:tav tm="100000">
                                          <p:val>
                                            <p:strVal val="#ppt_x"/>
                                          </p:val>
                                        </p:tav>
                                      </p:tavLst>
                                    </p:anim>
                                    <p:anim calcmode="lin" valueType="num">
                                      <p:cBhvr>
                                        <p:cTn id="8" dur="1000" fill="hold"/>
                                        <p:tgtEl>
                                          <p:spTgt spid="276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7650"/>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7651">
                                            <p:txEl>
                                              <p:pRg st="0" end="0"/>
                                            </p:txEl>
                                          </p:spTgt>
                                        </p:tgtEl>
                                        <p:attrNameLst>
                                          <p:attrName>style.visibility</p:attrName>
                                        </p:attrNameLst>
                                      </p:cBhvr>
                                      <p:to>
                                        <p:strVal val="visible"/>
                                      </p:to>
                                    </p:set>
                                    <p:animEffect transition="in" filter="fade">
                                      <p:cBhvr>
                                        <p:cTn id="14" dur="500"/>
                                        <p:tgtEl>
                                          <p:spTgt spid="27651">
                                            <p:txEl>
                                              <p:pRg st="0" end="0"/>
                                            </p:txEl>
                                          </p:spTgt>
                                        </p:tgtEl>
                                      </p:cBhvr>
                                    </p:animEffect>
                                    <p:anim calcmode="lin" valueType="num">
                                      <p:cBhvr>
                                        <p:cTn id="15" dur="500" fill="hold"/>
                                        <p:tgtEl>
                                          <p:spTgt spid="2765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7651">
                                            <p:txEl>
                                              <p:pRg st="0" end="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2765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br>
              <a:rPr lang="en-US" dirty="0"/>
            </a:br>
            <a:r>
              <a:rPr lang="en-US" dirty="0"/>
              <a:t>Current Trends</a:t>
            </a:r>
            <a:br>
              <a:rPr lang="en-US" dirty="0"/>
            </a:br>
            <a:endParaRPr lang="en-US" dirty="0"/>
          </a:p>
        </p:txBody>
      </p:sp>
      <p:sp>
        <p:nvSpPr>
          <p:cNvPr id="3" name="Content Placeholder 2"/>
          <p:cNvSpPr>
            <a:spLocks noGrp="1"/>
          </p:cNvSpPr>
          <p:nvPr>
            <p:ph idx="1"/>
          </p:nvPr>
        </p:nvSpPr>
        <p:spPr>
          <a:xfrm>
            <a:off x="152400" y="1600200"/>
            <a:ext cx="8839200" cy="4525963"/>
          </a:xfrm>
        </p:spPr>
        <p:txBody>
          <a:bodyPr>
            <a:normAutofit fontScale="92500" lnSpcReduction="20000"/>
          </a:bodyPr>
          <a:lstStyle/>
          <a:p>
            <a:r>
              <a:rPr lang="en-US" sz="2800" dirty="0"/>
              <a:t>How prominent is Religion/Spirituality  (R/S) in daily lives of general population?</a:t>
            </a:r>
          </a:p>
          <a:p>
            <a:pPr>
              <a:buNone/>
            </a:pPr>
            <a:endParaRPr lang="en-US" sz="2800" dirty="0"/>
          </a:p>
          <a:p>
            <a:r>
              <a:rPr lang="en-US" sz="2800" dirty="0"/>
              <a:t>How common is it to connect R/S and perceptions of health and recovery?</a:t>
            </a:r>
          </a:p>
          <a:p>
            <a:pPr>
              <a:buNone/>
            </a:pPr>
            <a:endParaRPr lang="en-US" sz="2800" dirty="0"/>
          </a:p>
          <a:p>
            <a:r>
              <a:rPr lang="en-US" sz="2800" dirty="0"/>
              <a:t>What are the relationships between R/S and physical/mental health?</a:t>
            </a:r>
          </a:p>
          <a:p>
            <a:pPr>
              <a:buNone/>
            </a:pPr>
            <a:endParaRPr lang="en-US" sz="2800" dirty="0"/>
          </a:p>
          <a:p>
            <a:r>
              <a:rPr lang="en-US" sz="2800" dirty="0"/>
              <a:t>Should R/S be addressed in medical care setting?</a:t>
            </a:r>
          </a:p>
          <a:p>
            <a:r>
              <a:rPr lang="en-US" sz="2800" dirty="0"/>
              <a:t>How spiritual Healing works?</a:t>
            </a:r>
            <a:br>
              <a:rPr lang="en-US" sz="2800" dirty="0"/>
            </a:br>
            <a:endParaRPr lang="en-US" sz="2800"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7696200" cy="914399"/>
          </a:xfrm>
        </p:spPr>
        <p:txBody>
          <a:bodyPr>
            <a:normAutofit fontScale="62500" lnSpcReduction="20000"/>
          </a:bodyPr>
          <a:lstStyle/>
          <a:p>
            <a:pPr>
              <a:buNone/>
            </a:pPr>
            <a:r>
              <a:rPr lang="en-US" sz="5100" b="1" dirty="0"/>
              <a:t>How spiritual Healing works?</a:t>
            </a:r>
            <a:br>
              <a:rPr lang="en-US" sz="5100" b="1" dirty="0"/>
            </a:br>
            <a:endParaRPr lang="en-US" sz="5100" b="1" dirty="0"/>
          </a:p>
          <a:p>
            <a:endParaRPr lang="en-US" dirty="0"/>
          </a:p>
        </p:txBody>
      </p:sp>
      <p:sp>
        <p:nvSpPr>
          <p:cNvPr id="5" name="Rectangle 4"/>
          <p:cNvSpPr/>
          <p:nvPr/>
        </p:nvSpPr>
        <p:spPr>
          <a:xfrm>
            <a:off x="457200" y="914400"/>
            <a:ext cx="8001000" cy="5632311"/>
          </a:xfrm>
          <a:prstGeom prst="rect">
            <a:avLst/>
          </a:prstGeom>
        </p:spPr>
        <p:txBody>
          <a:bodyPr wrap="square">
            <a:spAutoFit/>
          </a:bodyPr>
          <a:lstStyle/>
          <a:p>
            <a:pPr algn="just"/>
            <a:r>
              <a:rPr lang="en-US" sz="2400" dirty="0"/>
              <a:t>In spiritual healing practice, people are said to be</a:t>
            </a:r>
          </a:p>
          <a:p>
            <a:pPr algn="just"/>
            <a:r>
              <a:rPr lang="en-US" sz="2400" dirty="0"/>
              <a:t>cured by the communication of human media with</a:t>
            </a:r>
          </a:p>
          <a:p>
            <a:pPr algn="just"/>
            <a:r>
              <a:rPr lang="en-US" sz="2400" dirty="0"/>
              <a:t>diverse sacred spirits and pious ancestors; often they</a:t>
            </a:r>
          </a:p>
          <a:p>
            <a:pPr algn="just"/>
            <a:r>
              <a:rPr lang="en-US" sz="2400" dirty="0"/>
              <a:t>are offered torturous treatments, along with incantations to drive away the imaginary evil spirits or effects of sorcery or avaricious and malicious characters. Spiritual healers are locally called </a:t>
            </a:r>
            <a:r>
              <a:rPr lang="en-US" sz="2400" dirty="0" err="1"/>
              <a:t>Boiddya</a:t>
            </a:r>
            <a:r>
              <a:rPr lang="en-US" sz="2400" dirty="0"/>
              <a:t>.</a:t>
            </a:r>
          </a:p>
          <a:p>
            <a:pPr algn="just"/>
            <a:endParaRPr lang="en-US" sz="2400" dirty="0"/>
          </a:p>
          <a:p>
            <a:r>
              <a:rPr lang="en-US" sz="2400" dirty="0"/>
              <a:t>The spiritual healers offer services</a:t>
            </a:r>
          </a:p>
          <a:p>
            <a:r>
              <a:rPr lang="en-US" sz="2400" dirty="0"/>
              <a:t>for all spiritual problems, such as embodiment of evil entities, black magic or effect of sorcery, complexity</a:t>
            </a:r>
          </a:p>
          <a:p>
            <a:r>
              <a:rPr lang="en-US" sz="2400" dirty="0"/>
              <a:t>in going abroad, infertility, resolving family disputes or village conflicts. They even often treat the chronic and</a:t>
            </a:r>
          </a:p>
          <a:p>
            <a:r>
              <a:rPr lang="en-US" sz="2400" dirty="0"/>
              <a:t>complex diseases of patients, who returned from modern</a:t>
            </a:r>
          </a:p>
          <a:p>
            <a:r>
              <a:rPr lang="en-US" sz="2400" dirty="0"/>
              <a:t>medical centers with treatment failure.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153400" cy="990599"/>
          </a:xfrm>
        </p:spPr>
        <p:txBody>
          <a:bodyPr>
            <a:normAutofit fontScale="55000" lnSpcReduction="20000"/>
          </a:bodyPr>
          <a:lstStyle/>
          <a:p>
            <a:pPr>
              <a:buNone/>
            </a:pPr>
            <a:r>
              <a:rPr lang="en-US" sz="5900" b="1" dirty="0"/>
              <a:t>How spiritual Healing works?</a:t>
            </a:r>
            <a:br>
              <a:rPr lang="en-US" sz="5900" b="1" dirty="0"/>
            </a:br>
            <a:endParaRPr lang="en-US" sz="5900" b="1" dirty="0"/>
          </a:p>
          <a:p>
            <a:endParaRPr lang="en-US" dirty="0"/>
          </a:p>
        </p:txBody>
      </p:sp>
      <p:sp>
        <p:nvSpPr>
          <p:cNvPr id="4" name="Rectangle 3"/>
          <p:cNvSpPr/>
          <p:nvPr/>
        </p:nvSpPr>
        <p:spPr>
          <a:xfrm>
            <a:off x="381000" y="762000"/>
            <a:ext cx="8458200" cy="5632311"/>
          </a:xfrm>
          <a:prstGeom prst="rect">
            <a:avLst/>
          </a:prstGeom>
        </p:spPr>
        <p:txBody>
          <a:bodyPr wrap="square">
            <a:spAutoFit/>
          </a:bodyPr>
          <a:lstStyle/>
          <a:p>
            <a:r>
              <a:rPr lang="en-US" sz="2400" dirty="0"/>
              <a:t>In most cases spiritual healers  are women. The healers in this system also first tried to diagnose the disorders in meditation, uttering some words/rhymes in Hindi tunefully, and begged assistance from ‘Ma’ (particular sacred spirits calling them as ‘Mother’) and other pious ancestral spirits to diagnose the problem and cure a person.</a:t>
            </a:r>
          </a:p>
          <a:p>
            <a:endParaRPr lang="en-US" sz="2400" dirty="0"/>
          </a:p>
          <a:p>
            <a:r>
              <a:rPr lang="en-US" sz="2400" dirty="0"/>
              <a:t>The healers tunefully ask the patient’s name, context</a:t>
            </a:r>
          </a:p>
          <a:p>
            <a:r>
              <a:rPr lang="en-US" sz="2400" dirty="0"/>
              <a:t>of the problems, and then diagnosed the types of difficulties</a:t>
            </a:r>
          </a:p>
          <a:p>
            <a:r>
              <a:rPr lang="en-US" sz="2400" dirty="0"/>
              <a:t>and the necessary background at time of meditation.</a:t>
            </a:r>
          </a:p>
          <a:p>
            <a:r>
              <a:rPr lang="en-US" sz="2400" dirty="0"/>
              <a:t>These healers offered their healing services Saturday and Tuesday only. Although the diagnosis and consultation fee is small, the spiritual healing required a list of treatment instruments, which make the treatment implicitly expensive, sometimes even more expensive than the modern diagnosis and treatment procedures.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7696200" cy="914399"/>
          </a:xfrm>
        </p:spPr>
        <p:txBody>
          <a:bodyPr>
            <a:normAutofit fontScale="62500" lnSpcReduction="20000"/>
          </a:bodyPr>
          <a:lstStyle/>
          <a:p>
            <a:pPr>
              <a:buNone/>
            </a:pPr>
            <a:r>
              <a:rPr lang="en-US" sz="5100" b="1" dirty="0"/>
              <a:t>How spiritual Healing works?</a:t>
            </a:r>
            <a:br>
              <a:rPr lang="en-US" sz="5100" b="1" dirty="0"/>
            </a:br>
            <a:endParaRPr lang="en-US" sz="5100" b="1" dirty="0"/>
          </a:p>
          <a:p>
            <a:endParaRPr lang="en-US" dirty="0"/>
          </a:p>
        </p:txBody>
      </p:sp>
      <p:sp>
        <p:nvSpPr>
          <p:cNvPr id="4" name="Rectangle 3"/>
          <p:cNvSpPr/>
          <p:nvPr/>
        </p:nvSpPr>
        <p:spPr>
          <a:xfrm>
            <a:off x="304800" y="533400"/>
            <a:ext cx="8458200" cy="5262979"/>
          </a:xfrm>
          <a:prstGeom prst="rect">
            <a:avLst/>
          </a:prstGeom>
        </p:spPr>
        <p:txBody>
          <a:bodyPr wrap="square">
            <a:spAutoFit/>
          </a:bodyPr>
          <a:lstStyle/>
          <a:p>
            <a:endParaRPr lang="en-US" sz="2400" dirty="0"/>
          </a:p>
          <a:p>
            <a:r>
              <a:rPr lang="en-US" sz="2400" dirty="0"/>
              <a:t>Majority of the patients in spiritual healing  are also</a:t>
            </a:r>
          </a:p>
          <a:p>
            <a:r>
              <a:rPr lang="en-US" sz="2400" dirty="0"/>
              <a:t>women. Although the healers in this system work usually</a:t>
            </a:r>
          </a:p>
          <a:p>
            <a:r>
              <a:rPr lang="en-US" sz="2400" dirty="0"/>
              <a:t>with the assistance of spirits and gods, they showed</a:t>
            </a:r>
          </a:p>
          <a:p>
            <a:r>
              <a:rPr lang="en-US" sz="2400" dirty="0"/>
              <a:t>their charisma to the patient, perceiving his/her personality.</a:t>
            </a:r>
          </a:p>
          <a:p>
            <a:r>
              <a:rPr lang="en-US" sz="2400" dirty="0"/>
              <a:t>If most of the descriptions of the disorder were</a:t>
            </a:r>
          </a:p>
          <a:p>
            <a:r>
              <a:rPr lang="en-US" sz="2400" dirty="0"/>
              <a:t>similar with the patient’s reality, he/she delightedly say,</a:t>
            </a:r>
          </a:p>
          <a:p>
            <a:r>
              <a:rPr lang="en-US" sz="2400" dirty="0"/>
              <a:t>‘yes, yes’, ‘</a:t>
            </a:r>
            <a:r>
              <a:rPr lang="en-US" sz="2400" dirty="0" err="1"/>
              <a:t>Boiddya</a:t>
            </a:r>
            <a:r>
              <a:rPr lang="en-US" sz="2400" dirty="0"/>
              <a:t>  is right’. </a:t>
            </a:r>
          </a:p>
          <a:p>
            <a:endParaRPr lang="en-US" sz="2400" dirty="0"/>
          </a:p>
          <a:p>
            <a:r>
              <a:rPr lang="en-US" sz="2400" dirty="0"/>
              <a:t>Spiritual healers believed that not everyone may get such a supernatural power without having some human attribution, and a person would never be eligible to assimilate the spiritual power</a:t>
            </a:r>
          </a:p>
          <a:p>
            <a:r>
              <a:rPr lang="en-US" sz="2400" dirty="0"/>
              <a:t>of healing if the gods or other pious ancestral sprits did</a:t>
            </a:r>
          </a:p>
          <a:p>
            <a:r>
              <a:rPr lang="en-US" sz="2400" dirty="0"/>
              <a:t>not like him/her.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7696200" cy="838199"/>
          </a:xfrm>
        </p:spPr>
        <p:txBody>
          <a:bodyPr>
            <a:normAutofit fontScale="55000" lnSpcReduction="20000"/>
          </a:bodyPr>
          <a:lstStyle/>
          <a:p>
            <a:pPr>
              <a:buNone/>
            </a:pPr>
            <a:r>
              <a:rPr lang="en-US" sz="5100" b="1" dirty="0"/>
              <a:t>How spiritual Healing works?</a:t>
            </a:r>
            <a:br>
              <a:rPr lang="en-US" sz="5100" b="1" dirty="0"/>
            </a:br>
            <a:endParaRPr lang="en-US" sz="5100" b="1" dirty="0"/>
          </a:p>
          <a:p>
            <a:endParaRPr lang="en-US" dirty="0"/>
          </a:p>
        </p:txBody>
      </p:sp>
      <p:sp>
        <p:nvSpPr>
          <p:cNvPr id="4" name="Rectangle 3"/>
          <p:cNvSpPr/>
          <p:nvPr/>
        </p:nvSpPr>
        <p:spPr>
          <a:xfrm>
            <a:off x="228600" y="685800"/>
            <a:ext cx="4724400" cy="6001643"/>
          </a:xfrm>
          <a:prstGeom prst="rect">
            <a:avLst/>
          </a:prstGeom>
        </p:spPr>
        <p:txBody>
          <a:bodyPr wrap="square">
            <a:spAutoFit/>
          </a:bodyPr>
          <a:lstStyle/>
          <a:p>
            <a:endParaRPr lang="en-US" sz="2400" dirty="0"/>
          </a:p>
          <a:p>
            <a:r>
              <a:rPr lang="en-US" sz="2400" dirty="0"/>
              <a:t>Even though the spiritual</a:t>
            </a:r>
          </a:p>
          <a:p>
            <a:r>
              <a:rPr lang="en-US" sz="2400" dirty="0"/>
              <a:t>healing system is a bit expensive to pursue in the rural context, a good number of people are found to come to the spiritual healers on healing days (Saturdays and</a:t>
            </a:r>
          </a:p>
          <a:p>
            <a:r>
              <a:rPr lang="en-US" sz="2400" dirty="0"/>
              <a:t>Tuesdays). Candidates for spiritual healing considered this practice to be fruitful based on unquestionable faith.</a:t>
            </a:r>
          </a:p>
          <a:p>
            <a:r>
              <a:rPr lang="en-US" sz="2400" dirty="0"/>
              <a:t>For more:</a:t>
            </a:r>
          </a:p>
          <a:p>
            <a:r>
              <a:rPr lang="en-US" sz="2400" dirty="0"/>
              <a:t>(</a:t>
            </a:r>
            <a:r>
              <a:rPr lang="en-US" sz="2400" dirty="0">
                <a:solidFill>
                  <a:srgbClr val="0070C0"/>
                </a:solidFill>
              </a:rPr>
              <a:t>https://www.researchgate.net/publication/323213960_Traditional_healing_practices_in_rural_Bangladesh_A_qualitative_investigation</a:t>
            </a:r>
            <a:r>
              <a:rPr lang="en-US" sz="2400" dirty="0"/>
              <a:t>)</a:t>
            </a:r>
          </a:p>
        </p:txBody>
      </p:sp>
      <p:pic>
        <p:nvPicPr>
          <p:cNvPr id="1026" name="Picture 2" descr="D:\Media\MPH,DIU\Desertation\Proposals\Personal profile\Personal Tukitaki\My bio-data\Scan\Imdad_Anthropology\03.jpg"/>
          <p:cNvPicPr>
            <a:picLocks noChangeAspect="1" noChangeArrowheads="1"/>
          </p:cNvPicPr>
          <p:nvPr/>
        </p:nvPicPr>
        <p:blipFill>
          <a:blip r:embed="rId2"/>
          <a:srcRect/>
          <a:stretch>
            <a:fillRect/>
          </a:stretch>
        </p:blipFill>
        <p:spPr bwMode="auto">
          <a:xfrm>
            <a:off x="4876800" y="838200"/>
            <a:ext cx="4267200" cy="3127375"/>
          </a:xfrm>
          <a:prstGeom prst="rect">
            <a:avLst/>
          </a:prstGeom>
          <a:noFill/>
        </p:spPr>
      </p:pic>
      <p:pic>
        <p:nvPicPr>
          <p:cNvPr id="1027" name="Picture 3" descr="D:\Media\MPH,DIU\Desertation\Proposals\Personal profile\Personal Tukitaki\My bio-data\Scan\Imdad_Anthropology\07.jpg"/>
          <p:cNvPicPr>
            <a:picLocks noChangeAspect="1" noChangeArrowheads="1"/>
          </p:cNvPicPr>
          <p:nvPr/>
        </p:nvPicPr>
        <p:blipFill>
          <a:blip r:embed="rId3"/>
          <a:srcRect/>
          <a:stretch>
            <a:fillRect/>
          </a:stretch>
        </p:blipFill>
        <p:spPr bwMode="auto">
          <a:xfrm>
            <a:off x="4876800" y="3947202"/>
            <a:ext cx="4267200" cy="2910798"/>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600" b="1" dirty="0"/>
              <a:t>Religious beliefs and practices:</a:t>
            </a:r>
          </a:p>
        </p:txBody>
      </p:sp>
      <p:sp>
        <p:nvSpPr>
          <p:cNvPr id="3" name="Content Placeholder 2"/>
          <p:cNvSpPr>
            <a:spLocks noGrp="1"/>
          </p:cNvSpPr>
          <p:nvPr>
            <p:ph idx="1"/>
          </p:nvPr>
        </p:nvSpPr>
        <p:spPr>
          <a:xfrm>
            <a:off x="457200" y="990600"/>
            <a:ext cx="8534400" cy="5638800"/>
          </a:xfrm>
        </p:spPr>
        <p:txBody>
          <a:bodyPr>
            <a:normAutofit fontScale="92500" lnSpcReduction="10000"/>
          </a:bodyPr>
          <a:lstStyle/>
          <a:p>
            <a:r>
              <a:rPr lang="en-US" sz="2800" dirty="0"/>
              <a:t>Religious beliefs and practices are associated with;</a:t>
            </a:r>
          </a:p>
          <a:p>
            <a:pPr lvl="1">
              <a:lnSpc>
                <a:spcPct val="150000"/>
              </a:lnSpc>
            </a:pPr>
            <a:r>
              <a:rPr lang="en-US" dirty="0"/>
              <a:t>Lower suicide rates</a:t>
            </a:r>
          </a:p>
          <a:p>
            <a:pPr lvl="1">
              <a:lnSpc>
                <a:spcPct val="150000"/>
              </a:lnSpc>
            </a:pPr>
            <a:r>
              <a:rPr lang="en-US" dirty="0"/>
              <a:t>Less anxiety</a:t>
            </a:r>
          </a:p>
          <a:p>
            <a:pPr lvl="1">
              <a:lnSpc>
                <a:spcPct val="150000"/>
              </a:lnSpc>
            </a:pPr>
            <a:r>
              <a:rPr lang="en-US" dirty="0"/>
              <a:t>Less substance abuse</a:t>
            </a:r>
          </a:p>
          <a:p>
            <a:pPr lvl="1">
              <a:lnSpc>
                <a:spcPct val="150000"/>
              </a:lnSpc>
            </a:pPr>
            <a:r>
              <a:rPr lang="en-US" dirty="0"/>
              <a:t>Less depression and faster recovery from depression</a:t>
            </a:r>
          </a:p>
          <a:p>
            <a:pPr lvl="1">
              <a:lnSpc>
                <a:spcPct val="150000"/>
              </a:lnSpc>
            </a:pPr>
            <a:r>
              <a:rPr lang="en-US" dirty="0"/>
              <a:t>Greater well-being, hope, and optimism</a:t>
            </a:r>
          </a:p>
          <a:p>
            <a:pPr lvl="1">
              <a:lnSpc>
                <a:spcPct val="150000"/>
              </a:lnSpc>
            </a:pPr>
            <a:r>
              <a:rPr lang="en-US" dirty="0"/>
              <a:t>More purpose and meaning in life</a:t>
            </a:r>
          </a:p>
          <a:p>
            <a:pPr lvl="1">
              <a:lnSpc>
                <a:spcPct val="150000"/>
              </a:lnSpc>
            </a:pPr>
            <a:r>
              <a:rPr lang="en-US" dirty="0"/>
              <a:t>Higher social support</a:t>
            </a:r>
          </a:p>
          <a:p>
            <a:pPr lvl="1">
              <a:lnSpc>
                <a:spcPct val="150000"/>
              </a:lnSpc>
            </a:pPr>
            <a:r>
              <a:rPr lang="en-US" dirty="0"/>
              <a:t> Greater marital satisfaction and stability</a:t>
            </a:r>
          </a:p>
        </p:txBody>
      </p:sp>
      <p:sp>
        <p:nvSpPr>
          <p:cNvPr id="4" name="Rectangle 3"/>
          <p:cNvSpPr/>
          <p:nvPr/>
        </p:nvSpPr>
        <p:spPr>
          <a:xfrm>
            <a:off x="457200" y="6477000"/>
            <a:ext cx="8534400" cy="261610"/>
          </a:xfrm>
          <a:prstGeom prst="rect">
            <a:avLst/>
          </a:prstGeom>
        </p:spPr>
        <p:txBody>
          <a:bodyPr wrap="square">
            <a:spAutoFit/>
          </a:bodyPr>
          <a:lstStyle/>
          <a:p>
            <a:r>
              <a:rPr lang="en-US" sz="1100" i="1" dirty="0"/>
              <a:t>Featured CME Topic: Spirituality Religion, Spirituality, and Medicine: Research Findings and Implications for Clinical Practice Harold G. Koenig, MD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600" b="1" dirty="0"/>
              <a:t>The Meaning of Illness</a:t>
            </a:r>
          </a:p>
        </p:txBody>
      </p:sp>
      <p:sp>
        <p:nvSpPr>
          <p:cNvPr id="3" name="Content Placeholder 2"/>
          <p:cNvSpPr>
            <a:spLocks noGrp="1"/>
          </p:cNvSpPr>
          <p:nvPr>
            <p:ph idx="1"/>
          </p:nvPr>
        </p:nvSpPr>
        <p:spPr>
          <a:xfrm>
            <a:off x="228600" y="990600"/>
            <a:ext cx="8686800" cy="5486400"/>
          </a:xfrm>
        </p:spPr>
        <p:txBody>
          <a:bodyPr>
            <a:normAutofit fontScale="85000" lnSpcReduction="20000"/>
          </a:bodyPr>
          <a:lstStyle/>
          <a:p>
            <a:r>
              <a:rPr lang="en-US" sz="3300" dirty="0"/>
              <a:t>Illness can create an existential crisis </a:t>
            </a:r>
            <a:r>
              <a:rPr lang="en-US" sz="3300" i="1" dirty="0"/>
              <a:t>(Why?)</a:t>
            </a:r>
          </a:p>
          <a:p>
            <a:pPr>
              <a:buNone/>
            </a:pPr>
            <a:endParaRPr lang="en-US" sz="2400" i="1" dirty="0"/>
          </a:p>
          <a:p>
            <a:r>
              <a:rPr lang="en-US" sz="3300" dirty="0"/>
              <a:t>Raises questions about meaning, values, relationships</a:t>
            </a:r>
          </a:p>
          <a:p>
            <a:pPr>
              <a:buNone/>
            </a:pPr>
            <a:endParaRPr lang="en-US" sz="2400" dirty="0"/>
          </a:p>
          <a:p>
            <a:r>
              <a:rPr lang="en-US" sz="3300" dirty="0"/>
              <a:t>Illness disrupts routines, forces change </a:t>
            </a:r>
            <a:r>
              <a:rPr lang="en-US" sz="2400" i="1" dirty="0"/>
              <a:t>(financial, geographical, interpersonal)</a:t>
            </a:r>
          </a:p>
          <a:p>
            <a:pPr>
              <a:buNone/>
            </a:pPr>
            <a:endParaRPr lang="en-US" sz="3300" i="1" dirty="0"/>
          </a:p>
          <a:p>
            <a:r>
              <a:rPr lang="en-US" sz="3300" dirty="0"/>
              <a:t>Many/most rely on religious or spiritual beliefs</a:t>
            </a:r>
          </a:p>
          <a:p>
            <a:pPr>
              <a:buNone/>
            </a:pPr>
            <a:endParaRPr lang="en-US" sz="2400" dirty="0"/>
          </a:p>
          <a:p>
            <a:r>
              <a:rPr lang="en-US" sz="3300" dirty="0"/>
              <a:t>Framework to understand and respond</a:t>
            </a:r>
          </a:p>
          <a:p>
            <a:pPr>
              <a:buNone/>
            </a:pPr>
            <a:endParaRPr lang="en-US" sz="2100" dirty="0"/>
          </a:p>
          <a:p>
            <a:r>
              <a:rPr lang="en-US" sz="3300" dirty="0"/>
              <a:t>Hope through rituals</a:t>
            </a:r>
          </a:p>
          <a:p>
            <a:pPr>
              <a:buNone/>
            </a:pPr>
            <a:endParaRPr lang="en-US" sz="2100" dirty="0"/>
          </a:p>
          <a:p>
            <a:r>
              <a:rPr lang="en-US" sz="3300" dirty="0"/>
              <a:t>Integration of caring relationships, higher meaning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715962"/>
          </a:xfrm>
        </p:spPr>
        <p:txBody>
          <a:bodyPr>
            <a:noAutofit/>
          </a:bodyPr>
          <a:lstStyle/>
          <a:p>
            <a:br>
              <a:rPr lang="en-US" sz="3600" b="1" dirty="0"/>
            </a:br>
            <a:r>
              <a:rPr lang="en-US" sz="3600" b="1" dirty="0"/>
              <a:t>Link of Spirituality &amp; Adaptive Coping</a:t>
            </a:r>
            <a:br>
              <a:rPr lang="en-US" sz="3600" b="1" dirty="0"/>
            </a:br>
            <a:endParaRPr lang="en-US" b="1" dirty="0"/>
          </a:p>
        </p:txBody>
      </p:sp>
      <p:sp>
        <p:nvSpPr>
          <p:cNvPr id="3" name="Content Placeholder 2"/>
          <p:cNvSpPr>
            <a:spLocks noGrp="1"/>
          </p:cNvSpPr>
          <p:nvPr>
            <p:ph idx="1"/>
          </p:nvPr>
        </p:nvSpPr>
        <p:spPr>
          <a:xfrm>
            <a:off x="381000" y="1219200"/>
            <a:ext cx="8610600" cy="5029200"/>
          </a:xfrm>
        </p:spPr>
        <p:txBody>
          <a:bodyPr>
            <a:noAutofit/>
          </a:bodyPr>
          <a:lstStyle/>
          <a:p>
            <a:r>
              <a:rPr lang="en-US" sz="2800" dirty="0"/>
              <a:t>Provides emotional comfort</a:t>
            </a:r>
          </a:p>
          <a:p>
            <a:pPr>
              <a:buNone/>
            </a:pPr>
            <a:endParaRPr lang="en-US" sz="1000" dirty="0"/>
          </a:p>
          <a:p>
            <a:r>
              <a:rPr lang="en-US" sz="2800" dirty="0"/>
              <a:t>Finding strength in the face of ongoing pain</a:t>
            </a:r>
          </a:p>
          <a:p>
            <a:pPr>
              <a:buNone/>
            </a:pPr>
            <a:endParaRPr lang="en-US" sz="1000" dirty="0"/>
          </a:p>
          <a:p>
            <a:r>
              <a:rPr lang="en-US" sz="2800" dirty="0"/>
              <a:t>Linking individuals to caring communities that provide social roles and intimacy</a:t>
            </a:r>
          </a:p>
          <a:p>
            <a:pPr>
              <a:buNone/>
            </a:pPr>
            <a:endParaRPr lang="en-US" sz="1100" dirty="0"/>
          </a:p>
          <a:p>
            <a:r>
              <a:rPr lang="en-US" sz="2800" dirty="0"/>
              <a:t>Activities result in calming, relaxing response</a:t>
            </a:r>
          </a:p>
          <a:p>
            <a:pPr>
              <a:buNone/>
            </a:pPr>
            <a:endParaRPr lang="en-US" sz="1400" dirty="0"/>
          </a:p>
          <a:p>
            <a:r>
              <a:rPr lang="en-US" sz="2800" dirty="0"/>
              <a:t>Encourages/facilitates better self-care</a:t>
            </a:r>
          </a:p>
          <a:p>
            <a:pPr>
              <a:buNone/>
            </a:pPr>
            <a:endParaRPr lang="en-US" sz="1800" dirty="0"/>
          </a:p>
          <a:p>
            <a:r>
              <a:rPr lang="en-US" sz="2800" dirty="0"/>
              <a:t>Connecting with a higher power offers unique physical &amp; mental benefits (</a:t>
            </a:r>
            <a:r>
              <a:rPr lang="en-US" sz="1600" i="1" dirty="0"/>
              <a:t>Keefe et al., J of Pain, 2001)</a:t>
            </a:r>
            <a:endParaRPr lang="en-US"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8600" y="228601"/>
            <a:ext cx="8610600" cy="609599"/>
          </a:xfrm>
        </p:spPr>
        <p:txBody>
          <a:bodyPr rtlCol="0">
            <a:noAutofit/>
          </a:bodyPr>
          <a:lstStyle/>
          <a:p>
            <a:pPr eaLnBrk="1" fontAlgn="auto" hangingPunct="1">
              <a:spcAft>
                <a:spcPts val="0"/>
              </a:spcAft>
              <a:defRPr/>
            </a:pPr>
            <a:r>
              <a:rPr lang="en-US" sz="3600" b="1" dirty="0"/>
              <a:t>Research in Spirituality and Health</a:t>
            </a:r>
            <a:endParaRPr lang="en-US" sz="3200" b="1" dirty="0"/>
          </a:p>
        </p:txBody>
      </p:sp>
      <p:sp>
        <p:nvSpPr>
          <p:cNvPr id="17411" name="Rectangle 3"/>
          <p:cNvSpPr>
            <a:spLocks noGrp="1" noChangeArrowheads="1"/>
          </p:cNvSpPr>
          <p:nvPr>
            <p:ph idx="1"/>
          </p:nvPr>
        </p:nvSpPr>
        <p:spPr>
          <a:xfrm>
            <a:off x="152400" y="1066800"/>
            <a:ext cx="8839200" cy="5638800"/>
          </a:xfrm>
        </p:spPr>
        <p:txBody>
          <a:bodyPr>
            <a:noAutofit/>
          </a:bodyPr>
          <a:lstStyle/>
          <a:p>
            <a:pPr eaLnBrk="1" hangingPunct="1">
              <a:lnSpc>
                <a:spcPct val="80000"/>
              </a:lnSpc>
              <a:buFont typeface="Wingdings" pitchFamily="2" charset="2"/>
              <a:buNone/>
            </a:pPr>
            <a:r>
              <a:rPr lang="en-US" sz="2400" dirty="0">
                <a:solidFill>
                  <a:schemeClr val="tx2"/>
                </a:solidFill>
              </a:rPr>
              <a:t>• 	</a:t>
            </a:r>
            <a:r>
              <a:rPr lang="en-US" sz="2800" dirty="0"/>
              <a:t>Pain questionnaire by American Pain Society to hospitalized patients</a:t>
            </a:r>
          </a:p>
          <a:p>
            <a:pPr eaLnBrk="1" hangingPunct="1">
              <a:lnSpc>
                <a:spcPct val="80000"/>
              </a:lnSpc>
              <a:buFont typeface="Wingdings" pitchFamily="2" charset="2"/>
              <a:buNone/>
            </a:pPr>
            <a:endParaRPr lang="en-US" sz="1400" dirty="0"/>
          </a:p>
          <a:p>
            <a:pPr eaLnBrk="1" hangingPunct="1">
              <a:lnSpc>
                <a:spcPct val="80000"/>
              </a:lnSpc>
            </a:pPr>
            <a:r>
              <a:rPr lang="en-US" sz="2800" dirty="0"/>
              <a:t>Personal Prayer is the most commonly used non-drug method for pain management:</a:t>
            </a:r>
          </a:p>
          <a:p>
            <a:pPr eaLnBrk="1" hangingPunct="1">
              <a:buFont typeface="Wingdings" pitchFamily="2" charset="2"/>
              <a:buNone/>
            </a:pPr>
            <a:r>
              <a:rPr lang="en-US" sz="2400" dirty="0"/>
              <a:t>		- </a:t>
            </a:r>
            <a:r>
              <a:rPr lang="en-US" sz="2800" dirty="0"/>
              <a:t>Pain Pills			82%</a:t>
            </a:r>
          </a:p>
          <a:p>
            <a:pPr eaLnBrk="1" hangingPunct="1">
              <a:buFont typeface="Wingdings" pitchFamily="2" charset="2"/>
              <a:buNone/>
            </a:pPr>
            <a:r>
              <a:rPr lang="en-US" sz="2800" dirty="0"/>
              <a:t>		- Prayer			76%</a:t>
            </a:r>
          </a:p>
          <a:p>
            <a:pPr eaLnBrk="1" hangingPunct="1">
              <a:buFont typeface="Wingdings" pitchFamily="2" charset="2"/>
              <a:buNone/>
            </a:pPr>
            <a:r>
              <a:rPr lang="en-US" sz="2800" dirty="0"/>
              <a:t>		- Pain IV med		66%</a:t>
            </a:r>
          </a:p>
          <a:p>
            <a:pPr eaLnBrk="1" hangingPunct="1">
              <a:buFont typeface="Wingdings" pitchFamily="2" charset="2"/>
              <a:buNone/>
            </a:pPr>
            <a:r>
              <a:rPr lang="en-US" sz="2800" dirty="0"/>
              <a:t>		- Pain injections		62%</a:t>
            </a:r>
          </a:p>
          <a:p>
            <a:pPr eaLnBrk="1" hangingPunct="1">
              <a:buFont typeface="Wingdings" pitchFamily="2" charset="2"/>
              <a:buNone/>
            </a:pPr>
            <a:r>
              <a:rPr lang="en-US" sz="2800" dirty="0"/>
              <a:t>		- Relaxation			33%</a:t>
            </a:r>
          </a:p>
          <a:p>
            <a:pPr eaLnBrk="1" hangingPunct="1">
              <a:buFont typeface="Wingdings" pitchFamily="2" charset="2"/>
              <a:buNone/>
            </a:pPr>
            <a:r>
              <a:rPr lang="en-US" sz="2800" dirty="0"/>
              <a:t>		- Touch			19%</a:t>
            </a:r>
          </a:p>
          <a:p>
            <a:pPr eaLnBrk="1" hangingPunct="1">
              <a:buFont typeface="Wingdings" pitchFamily="2" charset="2"/>
              <a:buNone/>
            </a:pPr>
            <a:r>
              <a:rPr lang="en-US" sz="2800" dirty="0"/>
              <a:t>		- Massage			  9%</a:t>
            </a:r>
          </a:p>
          <a:p>
            <a:pPr algn="r" eaLnBrk="1" hangingPunct="1">
              <a:lnSpc>
                <a:spcPct val="80000"/>
              </a:lnSpc>
              <a:buFont typeface="Arial" charset="0"/>
              <a:buNone/>
            </a:pPr>
            <a:endParaRPr lang="en-US" sz="1600" dirty="0"/>
          </a:p>
          <a:p>
            <a:pPr algn="r" eaLnBrk="1" hangingPunct="1">
              <a:lnSpc>
                <a:spcPct val="80000"/>
              </a:lnSpc>
              <a:buFont typeface="Arial" charset="0"/>
              <a:buNone/>
            </a:pPr>
            <a:r>
              <a:rPr lang="en-US" sz="1600" dirty="0"/>
              <a:t>McNeil, JA et al.  </a:t>
            </a:r>
            <a:r>
              <a:rPr lang="en-US" sz="1600" i="1" dirty="0"/>
              <a:t>J of Pain and Symptom Management</a:t>
            </a:r>
            <a:r>
              <a:rPr lang="en-US" sz="1600" dirty="0"/>
              <a:t>.  1998: 16(1) 29-40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pPr algn="l"/>
            <a:br>
              <a:rPr lang="en-US" sz="3200" b="1" dirty="0"/>
            </a:br>
            <a:r>
              <a:rPr lang="en-US" sz="3200" b="1" dirty="0"/>
              <a:t> Learning objectives</a:t>
            </a:r>
            <a:br>
              <a:rPr lang="en-US" sz="3200" b="1" dirty="0"/>
            </a:br>
            <a:endParaRPr lang="en-US" sz="3200" b="1" dirty="0"/>
          </a:p>
        </p:txBody>
      </p:sp>
      <p:sp>
        <p:nvSpPr>
          <p:cNvPr id="3" name="Content Placeholder 2"/>
          <p:cNvSpPr>
            <a:spLocks noGrp="1"/>
          </p:cNvSpPr>
          <p:nvPr>
            <p:ph idx="1"/>
          </p:nvPr>
        </p:nvSpPr>
        <p:spPr>
          <a:xfrm>
            <a:off x="228600" y="990600"/>
            <a:ext cx="8686800" cy="2971800"/>
          </a:xfrm>
        </p:spPr>
        <p:txBody>
          <a:bodyPr>
            <a:normAutofit/>
          </a:bodyPr>
          <a:lstStyle/>
          <a:p>
            <a:pPr lvl="0"/>
            <a:r>
              <a:rPr lang="en-US" sz="2400" dirty="0"/>
              <a:t>What is spirituality? How spirituality and adaptive coping are linked? </a:t>
            </a:r>
          </a:p>
          <a:p>
            <a:pPr lvl="0"/>
            <a:r>
              <a:rPr lang="en-US" sz="2400" dirty="0"/>
              <a:t>What is spiritual care? What are the ethical and professional boundaries for nurses?</a:t>
            </a:r>
          </a:p>
          <a:p>
            <a:r>
              <a:rPr lang="en-US" sz="2400" dirty="0"/>
              <a:t>What is religious healing? What are the key types of religious healing practicing in rural Bangladesh?</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28600" y="152400"/>
            <a:ext cx="8229600" cy="609600"/>
          </a:xfrm>
        </p:spPr>
        <p:txBody>
          <a:bodyPr rtlCol="0">
            <a:noAutofit/>
          </a:bodyPr>
          <a:lstStyle/>
          <a:p>
            <a:pPr eaLnBrk="1" fontAlgn="auto" hangingPunct="1">
              <a:spcAft>
                <a:spcPts val="0"/>
              </a:spcAft>
              <a:defRPr/>
            </a:pPr>
            <a:r>
              <a:rPr lang="en-US" sz="4000" b="1" dirty="0"/>
              <a:t>Reassurances that gave comfort</a:t>
            </a:r>
            <a:endParaRPr lang="en-US" b="1" dirty="0"/>
          </a:p>
        </p:txBody>
      </p:sp>
      <p:sp>
        <p:nvSpPr>
          <p:cNvPr id="39939" name="Rectangle 3"/>
          <p:cNvSpPr>
            <a:spLocks noGrp="1" noChangeArrowheads="1"/>
          </p:cNvSpPr>
          <p:nvPr>
            <p:ph idx="1"/>
          </p:nvPr>
        </p:nvSpPr>
        <p:spPr>
          <a:xfrm>
            <a:off x="152400" y="1219200"/>
            <a:ext cx="8763000" cy="5181600"/>
          </a:xfrm>
        </p:spPr>
        <p:txBody>
          <a:bodyPr rtlCol="0">
            <a:normAutofit/>
          </a:bodyPr>
          <a:lstStyle/>
          <a:p>
            <a:pPr eaLnBrk="1" fontAlgn="auto" hangingPunct="1">
              <a:lnSpc>
                <a:spcPct val="90000"/>
              </a:lnSpc>
              <a:spcAft>
                <a:spcPts val="0"/>
              </a:spcAft>
              <a:buFont typeface="Arial" pitchFamily="34" charset="0"/>
              <a:buChar char="•"/>
              <a:defRPr/>
            </a:pPr>
            <a:r>
              <a:rPr lang="en-US" sz="2800" dirty="0"/>
              <a:t>89%  Believing that you will be in the loving  presence of God or a higher power</a:t>
            </a:r>
          </a:p>
          <a:p>
            <a:pPr eaLnBrk="1" fontAlgn="auto" hangingPunct="1">
              <a:lnSpc>
                <a:spcPct val="90000"/>
              </a:lnSpc>
              <a:spcAft>
                <a:spcPts val="0"/>
              </a:spcAft>
              <a:buFont typeface="Arial" pitchFamily="34" charset="0"/>
              <a:buNone/>
              <a:defRPr/>
            </a:pPr>
            <a:endParaRPr lang="en-US" sz="2800" dirty="0"/>
          </a:p>
          <a:p>
            <a:pPr eaLnBrk="1" fontAlgn="auto" hangingPunct="1">
              <a:lnSpc>
                <a:spcPct val="90000"/>
              </a:lnSpc>
              <a:spcAft>
                <a:spcPts val="0"/>
              </a:spcAft>
              <a:buFont typeface="Arial" pitchFamily="34" charset="0"/>
              <a:buChar char="•"/>
              <a:defRPr/>
            </a:pPr>
            <a:r>
              <a:rPr lang="en-US" sz="2800" dirty="0"/>
              <a:t>87%  Believing that death is not the end but a passage</a:t>
            </a:r>
          </a:p>
          <a:p>
            <a:pPr eaLnBrk="1" fontAlgn="auto" hangingPunct="1">
              <a:lnSpc>
                <a:spcPct val="90000"/>
              </a:lnSpc>
              <a:spcAft>
                <a:spcPts val="0"/>
              </a:spcAft>
              <a:buFont typeface="Arial" pitchFamily="34" charset="0"/>
              <a:buNone/>
              <a:defRPr/>
            </a:pPr>
            <a:endParaRPr lang="en-US" sz="2800" dirty="0"/>
          </a:p>
          <a:p>
            <a:pPr eaLnBrk="1" fontAlgn="auto" hangingPunct="1">
              <a:lnSpc>
                <a:spcPct val="90000"/>
              </a:lnSpc>
              <a:spcAft>
                <a:spcPts val="0"/>
              </a:spcAft>
              <a:buFont typeface="Arial" pitchFamily="34" charset="0"/>
              <a:buChar char="•"/>
              <a:defRPr/>
            </a:pPr>
            <a:r>
              <a:rPr lang="en-US" sz="2800" dirty="0"/>
              <a:t>87%  Believing that part of you will live on through your children and descendants</a:t>
            </a:r>
          </a:p>
          <a:p>
            <a:pPr eaLnBrk="1" fontAlgn="auto" hangingPunct="1">
              <a:lnSpc>
                <a:spcPct val="90000"/>
              </a:lnSpc>
              <a:spcAft>
                <a:spcPts val="0"/>
              </a:spcAft>
              <a:buFont typeface="Arial" pitchFamily="34" charset="0"/>
              <a:buNone/>
              <a:defRPr/>
            </a:pPr>
            <a:endParaRPr lang="en-US" sz="2800" dirty="0"/>
          </a:p>
          <a:p>
            <a:pPr eaLnBrk="1" fontAlgn="auto" hangingPunct="1">
              <a:lnSpc>
                <a:spcPct val="90000"/>
              </a:lnSpc>
              <a:spcAft>
                <a:spcPts val="0"/>
              </a:spcAft>
              <a:buFont typeface="Arial" pitchFamily="34" charset="0"/>
              <a:buChar char="•"/>
              <a:defRPr/>
            </a:pPr>
            <a:r>
              <a:rPr lang="en-US" sz="2800" dirty="0"/>
              <a:t>85%  Feeling that you are reconciled with  those you have hurt or who have hurt you (</a:t>
            </a:r>
            <a:r>
              <a:rPr lang="en-US" sz="1800" dirty="0"/>
              <a:t>George H. Gallup International Institute. “Spiritual Belief and the Dying Process) </a:t>
            </a:r>
            <a:endParaRPr lang="en-US" sz="2000" dirty="0"/>
          </a:p>
          <a:p>
            <a:pPr algn="r" eaLnBrk="1" fontAlgn="auto" hangingPunct="1">
              <a:lnSpc>
                <a:spcPct val="90000"/>
              </a:lnSpc>
              <a:spcAft>
                <a:spcPts val="0"/>
              </a:spcAft>
              <a:buFont typeface="Wingdings" pitchFamily="2" charset="2"/>
              <a:buNone/>
              <a:defRPr/>
            </a:pPr>
            <a:r>
              <a:rPr lang="en-US" sz="1400" dirty="0">
                <a:solidFill>
                  <a:schemeClr val="tx2"/>
                </a:solidFill>
              </a:rPr>
              <a:t>.</a:t>
            </a:r>
          </a:p>
          <a:p>
            <a:pPr algn="r" eaLnBrk="1" fontAlgn="auto" hangingPunct="1">
              <a:lnSpc>
                <a:spcPct val="90000"/>
              </a:lnSpc>
              <a:spcAft>
                <a:spcPts val="0"/>
              </a:spcAft>
              <a:buFont typeface="Wingdings" pitchFamily="2" charset="2"/>
              <a:buNone/>
              <a:defRPr/>
            </a:pPr>
            <a:endParaRPr lang="en-US" sz="1400" dirty="0">
              <a:solidFill>
                <a:schemeClr val="tx2"/>
              </a:solidFill>
            </a:endParaRPr>
          </a:p>
        </p:txBody>
      </p:sp>
      <p:sp>
        <p:nvSpPr>
          <p:cNvPr id="4" name="Rectangle 3"/>
          <p:cNvSpPr/>
          <p:nvPr/>
        </p:nvSpPr>
        <p:spPr>
          <a:xfrm>
            <a:off x="3276600" y="6324600"/>
            <a:ext cx="2719719" cy="369332"/>
          </a:xfrm>
          <a:prstGeom prst="rect">
            <a:avLst/>
          </a:prstGeom>
        </p:spPr>
        <p:txBody>
          <a:bodyPr wrap="none">
            <a:spAutoFit/>
          </a:bodyPr>
          <a:lstStyle/>
          <a:p>
            <a:r>
              <a:rPr lang="en-US" dirty="0"/>
              <a:t>Gallup survey key findings</a:t>
            </a:r>
            <a:r>
              <a:rPr lang="en-US" sz="1600" dirty="0"/>
              <a:t>: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xfrm>
            <a:off x="152400" y="990600"/>
            <a:ext cx="8839200" cy="5715000"/>
          </a:xfrm>
        </p:spPr>
        <p:txBody>
          <a:bodyPr>
            <a:normAutofit fontScale="92500"/>
          </a:bodyPr>
          <a:lstStyle/>
          <a:p>
            <a:pPr eaLnBrk="1" hangingPunct="1">
              <a:lnSpc>
                <a:spcPct val="80000"/>
              </a:lnSpc>
            </a:pPr>
            <a:r>
              <a:rPr lang="en-US" sz="2800" dirty="0"/>
              <a:t>82%: believe in the healing power of prayer</a:t>
            </a:r>
          </a:p>
          <a:p>
            <a:pPr eaLnBrk="1" hangingPunct="1">
              <a:lnSpc>
                <a:spcPct val="150000"/>
              </a:lnSpc>
            </a:pPr>
            <a:r>
              <a:rPr lang="en-US" sz="2800" dirty="0"/>
              <a:t>64%: feel MDs should pray with those patients who request it</a:t>
            </a:r>
          </a:p>
          <a:p>
            <a:pPr eaLnBrk="1" hangingPunct="1">
              <a:lnSpc>
                <a:spcPct val="150000"/>
              </a:lnSpc>
            </a:pPr>
            <a:r>
              <a:rPr lang="en-US" sz="2800" dirty="0"/>
              <a:t>63%: want MDs to discuss matters of faith</a:t>
            </a:r>
          </a:p>
          <a:p>
            <a:pPr eaLnBrk="1" hangingPunct="1">
              <a:lnSpc>
                <a:spcPct val="150000"/>
              </a:lnSpc>
            </a:pPr>
            <a:r>
              <a:rPr lang="en-US" sz="2800" dirty="0"/>
              <a:t>99% of MDs say religious beliefs can make a positive contribution to the  healing process</a:t>
            </a:r>
          </a:p>
          <a:p>
            <a:pPr eaLnBrk="1" hangingPunct="1">
              <a:lnSpc>
                <a:spcPct val="150000"/>
              </a:lnSpc>
            </a:pPr>
            <a:r>
              <a:rPr lang="en-US" sz="2800" dirty="0"/>
              <a:t>Scientists are realizing that a personal spiritual relationship helps us make sense out of illness. It gives hope</a:t>
            </a:r>
          </a:p>
          <a:p>
            <a:pPr eaLnBrk="1" hangingPunct="1">
              <a:lnSpc>
                <a:spcPct val="150000"/>
              </a:lnSpc>
            </a:pPr>
            <a:r>
              <a:rPr lang="en-US" sz="2800" dirty="0"/>
              <a:t>It changes healthy behavior and reduces the risk of disease</a:t>
            </a:r>
          </a:p>
        </p:txBody>
      </p:sp>
      <p:sp>
        <p:nvSpPr>
          <p:cNvPr id="3" name="Rectangle 2"/>
          <p:cNvSpPr>
            <a:spLocks noGrp="1" noChangeArrowheads="1"/>
          </p:cNvSpPr>
          <p:nvPr>
            <p:ph type="title"/>
          </p:nvPr>
        </p:nvSpPr>
        <p:spPr>
          <a:xfrm>
            <a:off x="228600" y="152400"/>
            <a:ext cx="8610600" cy="609600"/>
          </a:xfrm>
        </p:spPr>
        <p:txBody>
          <a:bodyPr rtlCol="0">
            <a:noAutofit/>
          </a:bodyPr>
          <a:lstStyle/>
          <a:p>
            <a:pPr>
              <a:defRPr/>
            </a:pPr>
            <a:r>
              <a:rPr lang="en-US" sz="3600" b="1" dirty="0"/>
              <a:t>US have faith on healing power and prayer.</a:t>
            </a: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fade">
                                      <p:cBhvr>
                                        <p:cTn id="7" dur="2000"/>
                                        <p:tgtEl>
                                          <p:spTgt spid="419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Effect transition="in" filter="fade">
                                      <p:cBhvr>
                                        <p:cTn id="12" dur="2000"/>
                                        <p:tgtEl>
                                          <p:spTgt spid="419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1987">
                                            <p:txEl>
                                              <p:pRg st="2" end="2"/>
                                            </p:txEl>
                                          </p:spTgt>
                                        </p:tgtEl>
                                        <p:attrNameLst>
                                          <p:attrName>style.visibility</p:attrName>
                                        </p:attrNameLst>
                                      </p:cBhvr>
                                      <p:to>
                                        <p:strVal val="visible"/>
                                      </p:to>
                                    </p:set>
                                    <p:animEffect transition="in" filter="fade">
                                      <p:cBhvr>
                                        <p:cTn id="17" dur="2000"/>
                                        <p:tgtEl>
                                          <p:spTgt spid="419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1987">
                                            <p:txEl>
                                              <p:pRg st="3" end="3"/>
                                            </p:txEl>
                                          </p:spTgt>
                                        </p:tgtEl>
                                        <p:attrNameLst>
                                          <p:attrName>style.visibility</p:attrName>
                                        </p:attrNameLst>
                                      </p:cBhvr>
                                      <p:to>
                                        <p:strVal val="visible"/>
                                      </p:to>
                                    </p:set>
                                    <p:animEffect transition="in" filter="fade">
                                      <p:cBhvr>
                                        <p:cTn id="22" dur="2000"/>
                                        <p:tgtEl>
                                          <p:spTgt spid="419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1987">
                                            <p:txEl>
                                              <p:pRg st="4" end="4"/>
                                            </p:txEl>
                                          </p:spTgt>
                                        </p:tgtEl>
                                        <p:attrNameLst>
                                          <p:attrName>style.visibility</p:attrName>
                                        </p:attrNameLst>
                                      </p:cBhvr>
                                      <p:to>
                                        <p:strVal val="visible"/>
                                      </p:to>
                                    </p:set>
                                    <p:animEffect transition="in" filter="fade">
                                      <p:cBhvr>
                                        <p:cTn id="27" dur="2000"/>
                                        <p:tgtEl>
                                          <p:spTgt spid="4198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1987">
                                            <p:txEl>
                                              <p:pRg st="5" end="5"/>
                                            </p:txEl>
                                          </p:spTgt>
                                        </p:tgtEl>
                                        <p:attrNameLst>
                                          <p:attrName>style.visibility</p:attrName>
                                        </p:attrNameLst>
                                      </p:cBhvr>
                                      <p:to>
                                        <p:strVal val="visible"/>
                                      </p:to>
                                    </p:set>
                                    <p:animEffect transition="in" filter="fade">
                                      <p:cBhvr>
                                        <p:cTn id="32" dur="2000"/>
                                        <p:tgtEl>
                                          <p:spTgt spid="419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458200" cy="4267200"/>
          </a:xfrm>
        </p:spPr>
        <p:txBody>
          <a:bodyPr>
            <a:normAutofit/>
          </a:bodyPr>
          <a:lstStyle/>
          <a:p>
            <a:pPr algn="l"/>
            <a:br>
              <a:rPr lang="en-US" sz="3600" dirty="0"/>
            </a:br>
            <a:r>
              <a:rPr lang="en-US" sz="3200" b="1" dirty="0"/>
              <a:t>Article: </a:t>
            </a:r>
            <a:r>
              <a:rPr lang="en-US" sz="3200" dirty="0"/>
              <a:t>Religious and Spiritual Beliefs &amp; Practices in Medicine: An Evaluation in a Tertiary Care Hospital in </a:t>
            </a:r>
            <a:r>
              <a:rPr lang="en-US" sz="2800" dirty="0"/>
              <a:t>Malaysia</a:t>
            </a:r>
            <a:br>
              <a:rPr lang="en-US" sz="3100" dirty="0"/>
            </a:br>
            <a:br>
              <a:rPr lang="en-US" sz="3100" dirty="0"/>
            </a:br>
            <a:r>
              <a:rPr lang="en-US" sz="1600" b="1" i="1" dirty="0"/>
              <a:t>Authors: </a:t>
            </a:r>
            <a:r>
              <a:rPr lang="en-US" sz="1600" i="1" dirty="0"/>
              <a:t>RM </a:t>
            </a:r>
            <a:r>
              <a:rPr lang="en-US" sz="1600" i="1" dirty="0" err="1"/>
              <a:t>Yousuf</a:t>
            </a:r>
            <a:r>
              <a:rPr lang="en-US" sz="1600" i="1" dirty="0"/>
              <a:t>, ARM </a:t>
            </a:r>
            <a:r>
              <a:rPr lang="en-US" sz="1600" i="1" dirty="0" err="1"/>
              <a:t>Fauzi</a:t>
            </a:r>
            <a:r>
              <a:rPr lang="en-US" sz="1600" i="1" dirty="0"/>
              <a:t>, SFU </a:t>
            </a:r>
            <a:r>
              <a:rPr lang="en-US" sz="1600" i="1" dirty="0" err="1"/>
              <a:t>Akter</a:t>
            </a:r>
            <a:r>
              <a:rPr lang="en-US" sz="1600" i="1" dirty="0"/>
              <a:t>, SMS </a:t>
            </a:r>
            <a:r>
              <a:rPr lang="en-US" sz="1600" i="1" dirty="0" err="1"/>
              <a:t>Azarisman</a:t>
            </a:r>
            <a:r>
              <a:rPr lang="en-US" sz="1600" i="1" dirty="0"/>
              <a:t>, OA </a:t>
            </a:r>
            <a:r>
              <a:rPr lang="en-US" sz="1600" i="1" dirty="0" err="1"/>
              <a:t>Marzuki</a:t>
            </a:r>
            <a:r>
              <a:rPr lang="en-US" sz="1600" i="1" dirty="0"/>
              <a:t>)</a:t>
            </a:r>
            <a:br>
              <a:rPr lang="en-US" sz="2800" dirty="0"/>
            </a:b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600" dirty="0"/>
              <a:t>Abstract</a:t>
            </a:r>
          </a:p>
        </p:txBody>
      </p:sp>
      <p:sp>
        <p:nvSpPr>
          <p:cNvPr id="3" name="Content Placeholder 2"/>
          <p:cNvSpPr>
            <a:spLocks noGrp="1"/>
          </p:cNvSpPr>
          <p:nvPr>
            <p:ph idx="1"/>
          </p:nvPr>
        </p:nvSpPr>
        <p:spPr>
          <a:xfrm>
            <a:off x="152400" y="914400"/>
            <a:ext cx="8839200" cy="5211763"/>
          </a:xfrm>
        </p:spPr>
        <p:txBody>
          <a:bodyPr>
            <a:normAutofit fontScale="92500"/>
          </a:bodyPr>
          <a:lstStyle/>
          <a:p>
            <a:pPr algn="just"/>
            <a:r>
              <a:rPr lang="en-US" sz="2800" b="1" dirty="0"/>
              <a:t>Back ground: </a:t>
            </a:r>
            <a:r>
              <a:rPr lang="en-US" sz="2800" dirty="0"/>
              <a:t>In recent years there has been growing awareness regarding the role of religion and spirituality (R/S) in the practice of clinical medicine. Despite hundreds of articles in professional journals on the subject, little is known about physician beliefs regarding the influence of religion on health</a:t>
            </a:r>
          </a:p>
          <a:p>
            <a:pPr>
              <a:buNone/>
            </a:pPr>
            <a:endParaRPr lang="en-US" sz="2800" dirty="0"/>
          </a:p>
          <a:p>
            <a:pPr algn="just"/>
            <a:r>
              <a:rPr lang="en-US" sz="2800" b="1" dirty="0"/>
              <a:t>Objectives: </a:t>
            </a:r>
            <a:r>
              <a:rPr lang="en-US" sz="2800" dirty="0"/>
              <a:t>The study aim to assess the beliefs and observations of physicians regarding the role of R/S and patient’s health and whether they address such issues in their clinical practice. Concomitantly, we aim to assess the beliefs of our patients and whether they like to address such issues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839200" cy="5867400"/>
          </a:xfrm>
        </p:spPr>
        <p:txBody>
          <a:bodyPr>
            <a:noAutofit/>
          </a:bodyPr>
          <a:lstStyle/>
          <a:p>
            <a:r>
              <a:rPr lang="en-US" sz="2600" b="1" dirty="0"/>
              <a:t>Methods: </a:t>
            </a:r>
            <a:r>
              <a:rPr lang="en-US" sz="2600" dirty="0"/>
              <a:t>Questionnaire was based on a cross sectional survey among hospitalized patients and their treating physicians. </a:t>
            </a:r>
          </a:p>
          <a:p>
            <a:endParaRPr lang="en-US" sz="1200" dirty="0"/>
          </a:p>
          <a:p>
            <a:r>
              <a:rPr lang="en-US" sz="2600" b="1" dirty="0"/>
              <a:t>Result: </a:t>
            </a:r>
            <a:r>
              <a:rPr lang="en-US" sz="2600" dirty="0"/>
              <a:t>Nearly all patients and physicians reported a high prevalence of religiosity. Patients also acknowledged that their R/S was respected by the staff, and that physicians inquired R/S about half of the time. R/S was described as beneficial as it enabled patients to cope better with their illness and gave them a positive state of mind. </a:t>
            </a:r>
          </a:p>
          <a:p>
            <a:endParaRPr lang="en-US" sz="1200" dirty="0"/>
          </a:p>
          <a:p>
            <a:r>
              <a:rPr lang="en-US" sz="2600" b="1" dirty="0"/>
              <a:t>Conclusion: </a:t>
            </a:r>
            <a:r>
              <a:rPr lang="en-US" sz="2600" dirty="0"/>
              <a:t>Religion is important to many patients and physicians, but half of the physicians ignore it in their clinical practice. Physicians need to be attentive to patients R/S issues and address them in specific clinical situations.</a:t>
            </a:r>
          </a:p>
        </p:txBody>
      </p:sp>
      <p:sp>
        <p:nvSpPr>
          <p:cNvPr id="4" name="Title 1"/>
          <p:cNvSpPr>
            <a:spLocks noGrp="1"/>
          </p:cNvSpPr>
          <p:nvPr>
            <p:ph type="title"/>
          </p:nvPr>
        </p:nvSpPr>
        <p:spPr>
          <a:xfrm>
            <a:off x="457200" y="152400"/>
            <a:ext cx="8229600" cy="533400"/>
          </a:xfrm>
        </p:spPr>
        <p:txBody>
          <a:bodyPr>
            <a:noAutofit/>
          </a:bodyPr>
          <a:lstStyle/>
          <a:p>
            <a:r>
              <a:rPr lang="en-US" sz="3600" dirty="0"/>
              <a:t>Abstract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533400" y="152400"/>
            <a:ext cx="8229600" cy="563563"/>
          </a:xfrm>
        </p:spPr>
        <p:txBody>
          <a:bodyPr rtlCol="0">
            <a:noAutofit/>
          </a:bodyPr>
          <a:lstStyle/>
          <a:p>
            <a:pPr eaLnBrk="1" fontAlgn="auto" hangingPunct="1">
              <a:spcAft>
                <a:spcPts val="0"/>
              </a:spcAft>
              <a:defRPr/>
            </a:pPr>
            <a:r>
              <a:rPr lang="en-US" sz="3600" b="1" dirty="0"/>
              <a:t>Spiritual Needs</a:t>
            </a:r>
          </a:p>
        </p:txBody>
      </p:sp>
      <p:sp>
        <p:nvSpPr>
          <p:cNvPr id="50179" name="Rectangle 3"/>
          <p:cNvSpPr>
            <a:spLocks noGrp="1" noChangeArrowheads="1"/>
          </p:cNvSpPr>
          <p:nvPr>
            <p:ph idx="1"/>
          </p:nvPr>
        </p:nvSpPr>
        <p:spPr>
          <a:xfrm>
            <a:off x="685800" y="685800"/>
            <a:ext cx="8077200" cy="5943600"/>
          </a:xfrm>
        </p:spPr>
        <p:txBody>
          <a:bodyPr>
            <a:normAutofit/>
          </a:bodyPr>
          <a:lstStyle/>
          <a:p>
            <a:pPr eaLnBrk="1" hangingPunct="1">
              <a:lnSpc>
                <a:spcPct val="150000"/>
              </a:lnSpc>
              <a:buFont typeface="Wingdings" pitchFamily="2" charset="2"/>
              <a:buNone/>
            </a:pPr>
            <a:r>
              <a:rPr lang="en-US" dirty="0">
                <a:solidFill>
                  <a:schemeClr val="tx2"/>
                </a:solidFill>
              </a:rPr>
              <a:t>•  </a:t>
            </a:r>
            <a:r>
              <a:rPr lang="en-US" sz="2800" dirty="0"/>
              <a:t>May be dynamic in patient understanding of illness</a:t>
            </a:r>
          </a:p>
          <a:p>
            <a:pPr eaLnBrk="1" hangingPunct="1">
              <a:lnSpc>
                <a:spcPct val="150000"/>
              </a:lnSpc>
              <a:buFont typeface="Wingdings" pitchFamily="2" charset="2"/>
              <a:buNone/>
            </a:pPr>
            <a:r>
              <a:rPr lang="en-US" sz="2800" dirty="0">
                <a:solidFill>
                  <a:schemeClr val="tx2"/>
                </a:solidFill>
              </a:rPr>
              <a:t>•  </a:t>
            </a:r>
            <a:r>
              <a:rPr lang="en-US" sz="2800" dirty="0"/>
              <a:t>Religious convictions / beliefs may affect healthcare decision-making</a:t>
            </a:r>
          </a:p>
          <a:p>
            <a:pPr eaLnBrk="1" hangingPunct="1">
              <a:lnSpc>
                <a:spcPct val="150000"/>
              </a:lnSpc>
              <a:buFont typeface="Wingdings" pitchFamily="2" charset="2"/>
              <a:buNone/>
            </a:pPr>
            <a:r>
              <a:rPr lang="en-US" sz="2800" dirty="0">
                <a:solidFill>
                  <a:schemeClr val="tx2"/>
                </a:solidFill>
              </a:rPr>
              <a:t>•  </a:t>
            </a:r>
            <a:r>
              <a:rPr lang="en-US" sz="2800" dirty="0"/>
              <a:t>May be a patient need</a:t>
            </a:r>
          </a:p>
          <a:p>
            <a:pPr eaLnBrk="1" hangingPunct="1">
              <a:lnSpc>
                <a:spcPct val="150000"/>
              </a:lnSpc>
              <a:buFont typeface="Wingdings" pitchFamily="2" charset="2"/>
              <a:buNone/>
            </a:pPr>
            <a:r>
              <a:rPr lang="en-US" sz="2800" dirty="0">
                <a:solidFill>
                  <a:schemeClr val="tx2"/>
                </a:solidFill>
              </a:rPr>
              <a:t>•  </a:t>
            </a:r>
            <a:r>
              <a:rPr lang="en-US" sz="2800" dirty="0"/>
              <a:t>May be important in patient coping</a:t>
            </a:r>
          </a:p>
          <a:p>
            <a:pPr eaLnBrk="1" hangingPunct="1">
              <a:lnSpc>
                <a:spcPct val="150000"/>
              </a:lnSpc>
              <a:buFont typeface="Wingdings" pitchFamily="2" charset="2"/>
              <a:buNone/>
            </a:pPr>
            <a:r>
              <a:rPr lang="en-US" sz="2800" dirty="0">
                <a:solidFill>
                  <a:schemeClr val="tx2"/>
                </a:solidFill>
              </a:rPr>
              <a:t>•  </a:t>
            </a:r>
            <a:r>
              <a:rPr lang="en-US" sz="2800" dirty="0"/>
              <a:t>Integral to whole patient care</a:t>
            </a:r>
          </a:p>
          <a:p>
            <a:pPr eaLnBrk="1" hangingPunct="1">
              <a:lnSpc>
                <a:spcPct val="150000"/>
              </a:lnSpc>
              <a:buSzPct val="90000"/>
              <a:buNone/>
            </a:pPr>
            <a:endParaRPr lang="en-US" sz="100" b="1" dirty="0"/>
          </a:p>
          <a:p>
            <a:pPr eaLnBrk="1" hangingPunct="1">
              <a:buFont typeface="Wingdings" pitchFamily="2" charset="2"/>
              <a:buNone/>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0178"/>
                                        </p:tgtEl>
                                        <p:attrNameLst>
                                          <p:attrName>style.visibility</p:attrName>
                                        </p:attrNameLst>
                                      </p:cBhvr>
                                      <p:to>
                                        <p:strVal val="visible"/>
                                      </p:to>
                                    </p:set>
                                    <p:animEffect transition="in" filter="fade">
                                      <p:cBhvr>
                                        <p:cTn id="7" dur="2000"/>
                                        <p:tgtEl>
                                          <p:spTgt spid="5017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0179">
                                            <p:txEl>
                                              <p:pRg st="0" end="0"/>
                                            </p:txEl>
                                          </p:spTgt>
                                        </p:tgtEl>
                                        <p:attrNameLst>
                                          <p:attrName>style.visibility</p:attrName>
                                        </p:attrNameLst>
                                      </p:cBhvr>
                                      <p:to>
                                        <p:strVal val="visible"/>
                                      </p:to>
                                    </p:set>
                                    <p:animEffect transition="in" filter="fade">
                                      <p:cBhvr>
                                        <p:cTn id="12" dur="2000"/>
                                        <p:tgtEl>
                                          <p:spTgt spid="5017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0179">
                                            <p:txEl>
                                              <p:pRg st="1" end="1"/>
                                            </p:txEl>
                                          </p:spTgt>
                                        </p:tgtEl>
                                        <p:attrNameLst>
                                          <p:attrName>style.visibility</p:attrName>
                                        </p:attrNameLst>
                                      </p:cBhvr>
                                      <p:to>
                                        <p:strVal val="visible"/>
                                      </p:to>
                                    </p:set>
                                    <p:animEffect transition="in" filter="fade">
                                      <p:cBhvr>
                                        <p:cTn id="17" dur="2000"/>
                                        <p:tgtEl>
                                          <p:spTgt spid="5017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0179">
                                            <p:txEl>
                                              <p:pRg st="2" end="2"/>
                                            </p:txEl>
                                          </p:spTgt>
                                        </p:tgtEl>
                                        <p:attrNameLst>
                                          <p:attrName>style.visibility</p:attrName>
                                        </p:attrNameLst>
                                      </p:cBhvr>
                                      <p:to>
                                        <p:strVal val="visible"/>
                                      </p:to>
                                    </p:set>
                                    <p:animEffect transition="in" filter="fade">
                                      <p:cBhvr>
                                        <p:cTn id="22" dur="2000"/>
                                        <p:tgtEl>
                                          <p:spTgt spid="5017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0179">
                                            <p:txEl>
                                              <p:pRg st="3" end="3"/>
                                            </p:txEl>
                                          </p:spTgt>
                                        </p:tgtEl>
                                        <p:attrNameLst>
                                          <p:attrName>style.visibility</p:attrName>
                                        </p:attrNameLst>
                                      </p:cBhvr>
                                      <p:to>
                                        <p:strVal val="visible"/>
                                      </p:to>
                                    </p:set>
                                    <p:animEffect transition="in" filter="fade">
                                      <p:cBhvr>
                                        <p:cTn id="27" dur="2000"/>
                                        <p:tgtEl>
                                          <p:spTgt spid="5017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0179">
                                            <p:txEl>
                                              <p:pRg st="4" end="4"/>
                                            </p:txEl>
                                          </p:spTgt>
                                        </p:tgtEl>
                                        <p:attrNameLst>
                                          <p:attrName>style.visibility</p:attrName>
                                        </p:attrNameLst>
                                      </p:cBhvr>
                                      <p:to>
                                        <p:strVal val="visible"/>
                                      </p:to>
                                    </p:set>
                                    <p:animEffect transition="in" filter="fade">
                                      <p:cBhvr>
                                        <p:cTn id="32" dur="2000"/>
                                        <p:tgtEl>
                                          <p:spTgt spid="501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P spid="5017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533400"/>
          </a:xfrm>
        </p:spPr>
        <p:txBody>
          <a:bodyPr>
            <a:normAutofit fontScale="90000"/>
          </a:bodyPr>
          <a:lstStyle/>
          <a:p>
            <a:r>
              <a:rPr lang="en-US" sz="4000" b="1" dirty="0"/>
              <a:t>Five basic spiritual needs of every person:</a:t>
            </a:r>
            <a:endParaRPr lang="en-US" dirty="0"/>
          </a:p>
        </p:txBody>
      </p:sp>
      <p:sp>
        <p:nvSpPr>
          <p:cNvPr id="3" name="Content Placeholder 2"/>
          <p:cNvSpPr>
            <a:spLocks noGrp="1"/>
          </p:cNvSpPr>
          <p:nvPr>
            <p:ph idx="1"/>
          </p:nvPr>
        </p:nvSpPr>
        <p:spPr>
          <a:xfrm>
            <a:off x="304800" y="1143000"/>
            <a:ext cx="8610600" cy="4983163"/>
          </a:xfrm>
        </p:spPr>
        <p:txBody>
          <a:bodyPr>
            <a:noAutofit/>
          </a:bodyPr>
          <a:lstStyle/>
          <a:p>
            <a:pPr>
              <a:lnSpc>
                <a:spcPct val="150000"/>
              </a:lnSpc>
              <a:buSzPct val="90000"/>
            </a:pPr>
            <a:r>
              <a:rPr lang="en-US" sz="2800" dirty="0"/>
              <a:t>A meaningful philosophy of life (values &amp; moral sense).</a:t>
            </a:r>
          </a:p>
          <a:p>
            <a:pPr>
              <a:lnSpc>
                <a:spcPct val="150000"/>
              </a:lnSpc>
              <a:buSzPct val="90000"/>
            </a:pPr>
            <a:r>
              <a:rPr lang="en-US" sz="2800" dirty="0"/>
              <a:t>A sense of the transcendent </a:t>
            </a:r>
            <a:r>
              <a:rPr lang="en-US" sz="1600" dirty="0"/>
              <a:t>(outside of self, view of God and something beyond the immediate life, having hope.)</a:t>
            </a:r>
            <a:endParaRPr lang="en-US" sz="2800" dirty="0"/>
          </a:p>
          <a:p>
            <a:pPr>
              <a:lnSpc>
                <a:spcPct val="150000"/>
              </a:lnSpc>
              <a:buSzPct val="90000"/>
            </a:pPr>
            <a:r>
              <a:rPr lang="en-US" sz="2800" dirty="0"/>
              <a:t>A trusting relationship with God (faith).</a:t>
            </a:r>
          </a:p>
          <a:p>
            <a:pPr>
              <a:lnSpc>
                <a:spcPct val="150000"/>
              </a:lnSpc>
              <a:buSzPct val="90000"/>
            </a:pPr>
            <a:r>
              <a:rPr lang="en-US" sz="2800" dirty="0"/>
              <a:t>A relatedness to nature &amp; people (friendship), experiencing love &amp; forgiveness.</a:t>
            </a:r>
          </a:p>
          <a:p>
            <a:pPr>
              <a:lnSpc>
                <a:spcPct val="150000"/>
              </a:lnSpc>
              <a:buSzPct val="90000"/>
            </a:pPr>
            <a:r>
              <a:rPr lang="en-US" sz="2800" dirty="0"/>
              <a:t>A sense of life meaning.</a:t>
            </a:r>
          </a:p>
          <a:p>
            <a:endParaRPr lang="en-US" sz="3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57200" y="228600"/>
            <a:ext cx="8229600" cy="487362"/>
          </a:xfrm>
        </p:spPr>
        <p:txBody>
          <a:bodyPr rtlCol="0">
            <a:noAutofit/>
          </a:bodyPr>
          <a:lstStyle/>
          <a:p>
            <a:pPr eaLnBrk="1" fontAlgn="auto" hangingPunct="1">
              <a:spcAft>
                <a:spcPts val="0"/>
              </a:spcAft>
              <a:defRPr/>
            </a:pPr>
            <a:r>
              <a:rPr lang="en-US" b="1" dirty="0"/>
              <a:t> </a:t>
            </a:r>
            <a:r>
              <a:rPr lang="en-US" sz="3600" b="1" dirty="0"/>
              <a:t>The nurse’s role in spirituality</a:t>
            </a:r>
          </a:p>
        </p:txBody>
      </p:sp>
      <p:sp>
        <p:nvSpPr>
          <p:cNvPr id="76803" name="Rectangle 3"/>
          <p:cNvSpPr>
            <a:spLocks noGrp="1" noChangeArrowheads="1"/>
          </p:cNvSpPr>
          <p:nvPr>
            <p:ph idx="1"/>
          </p:nvPr>
        </p:nvSpPr>
        <p:spPr>
          <a:xfrm>
            <a:off x="228600" y="1295400"/>
            <a:ext cx="8763000" cy="5257800"/>
          </a:xfrm>
        </p:spPr>
        <p:txBody>
          <a:bodyPr>
            <a:normAutofit/>
          </a:bodyPr>
          <a:lstStyle/>
          <a:p>
            <a:pPr eaLnBrk="1" hangingPunct="1">
              <a:lnSpc>
                <a:spcPct val="90000"/>
              </a:lnSpc>
              <a:buSzPct val="90000"/>
            </a:pPr>
            <a:r>
              <a:rPr lang="en-US" sz="2800" dirty="0"/>
              <a:t>Define your own philosophy of life and death.  What do you believe?  What does human life mean to you?  What does death mean?  Is there life beyond?  Is there a God?  Is there a Heaven and a Hell? </a:t>
            </a:r>
          </a:p>
          <a:p>
            <a:pPr eaLnBrk="1" hangingPunct="1">
              <a:lnSpc>
                <a:spcPct val="90000"/>
              </a:lnSpc>
              <a:buSzPct val="90000"/>
              <a:buNone/>
            </a:pPr>
            <a:endParaRPr lang="en-US" sz="2800" dirty="0"/>
          </a:p>
          <a:p>
            <a:pPr eaLnBrk="1" hangingPunct="1">
              <a:lnSpc>
                <a:spcPct val="90000"/>
              </a:lnSpc>
              <a:buSzPct val="90000"/>
            </a:pPr>
            <a:r>
              <a:rPr lang="en-US" sz="2800" dirty="0"/>
              <a:t>You must be comfortable and confident in what you believe in order to help others.  Or you will be threatened and fearful when confronting death and dying in your patients. </a:t>
            </a:r>
          </a:p>
          <a:p>
            <a:pPr eaLnBrk="1" hangingPunct="1">
              <a:lnSpc>
                <a:spcPct val="90000"/>
              </a:lnSpc>
              <a:buSzPct val="90000"/>
              <a:buNone/>
            </a:pPr>
            <a:endParaRPr lang="en-US" sz="1000" dirty="0"/>
          </a:p>
          <a:p>
            <a:pPr eaLnBrk="1" hangingPunct="1">
              <a:lnSpc>
                <a:spcPct val="90000"/>
              </a:lnSpc>
              <a:buSzPct val="90000"/>
            </a:pPr>
            <a:r>
              <a:rPr lang="en-US" sz="2800" dirty="0"/>
              <a:t>Identify your emotional and physical limitations.</a:t>
            </a:r>
          </a:p>
          <a:p>
            <a:pPr eaLnBrk="1" hangingPunct="1">
              <a:lnSpc>
                <a:spcPct val="90000"/>
              </a:lnSpc>
              <a:buSzPct val="90000"/>
            </a:pPr>
            <a:endParaRPr lang="en-US" sz="1000" dirty="0"/>
          </a:p>
          <a:p>
            <a:pPr eaLnBrk="1" hangingPunct="1">
              <a:lnSpc>
                <a:spcPct val="90000"/>
              </a:lnSpc>
              <a:buFont typeface="Wingdings" pitchFamily="2" charset="2"/>
              <a:buNone/>
            </a:pPr>
            <a:r>
              <a:rPr lang="en-US" sz="2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7680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680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68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680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680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autoUpdateAnimBg="0"/>
      <p:bldP spid="76803"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152400" y="152400"/>
            <a:ext cx="8915400" cy="685800"/>
          </a:xfrm>
        </p:spPr>
        <p:txBody>
          <a:bodyPr rtlCol="0">
            <a:noAutofit/>
          </a:bodyPr>
          <a:lstStyle/>
          <a:p>
            <a:pPr algn="l">
              <a:defRPr/>
            </a:pPr>
            <a:r>
              <a:rPr lang="en-US" sz="3200" b="1" dirty="0"/>
              <a:t>Ethical &amp; professional boundaries for the nurses</a:t>
            </a:r>
          </a:p>
        </p:txBody>
      </p:sp>
      <p:sp>
        <p:nvSpPr>
          <p:cNvPr id="76803" name="Rectangle 3"/>
          <p:cNvSpPr>
            <a:spLocks noGrp="1" noChangeArrowheads="1"/>
          </p:cNvSpPr>
          <p:nvPr>
            <p:ph idx="1"/>
          </p:nvPr>
        </p:nvSpPr>
        <p:spPr>
          <a:xfrm>
            <a:off x="228600" y="838200"/>
            <a:ext cx="8763000" cy="5715000"/>
          </a:xfrm>
        </p:spPr>
        <p:txBody>
          <a:bodyPr>
            <a:normAutofit/>
          </a:bodyPr>
          <a:lstStyle/>
          <a:p>
            <a:pPr eaLnBrk="1" hangingPunct="1">
              <a:lnSpc>
                <a:spcPct val="90000"/>
              </a:lnSpc>
              <a:buSzPct val="90000"/>
            </a:pPr>
            <a:endParaRPr lang="en-US" b="1" dirty="0">
              <a:latin typeface="+mj-lt"/>
              <a:ea typeface="+mj-ea"/>
              <a:cs typeface="+mj-cs"/>
            </a:endParaRPr>
          </a:p>
          <a:p>
            <a:pPr eaLnBrk="1" hangingPunct="1">
              <a:lnSpc>
                <a:spcPct val="90000"/>
              </a:lnSpc>
              <a:buSzPct val="90000"/>
              <a:buNone/>
            </a:pPr>
            <a:endParaRPr lang="en-US" sz="1200" b="1" dirty="0"/>
          </a:p>
          <a:p>
            <a:pPr eaLnBrk="1" hangingPunct="1">
              <a:lnSpc>
                <a:spcPct val="90000"/>
              </a:lnSpc>
              <a:buSzPct val="90000"/>
            </a:pPr>
            <a:r>
              <a:rPr lang="en-US" sz="2800" dirty="0"/>
              <a:t>Spiritual History: patient-centered </a:t>
            </a:r>
          </a:p>
          <a:p>
            <a:pPr eaLnBrk="1" hangingPunct="1">
              <a:lnSpc>
                <a:spcPct val="90000"/>
              </a:lnSpc>
              <a:buSzPct val="90000"/>
              <a:buNone/>
            </a:pPr>
            <a:endParaRPr lang="en-US" sz="1400" dirty="0">
              <a:solidFill>
                <a:schemeClr val="tx2"/>
              </a:solidFill>
            </a:endParaRPr>
          </a:p>
          <a:p>
            <a:pPr eaLnBrk="1" hangingPunct="1">
              <a:lnSpc>
                <a:spcPct val="90000"/>
              </a:lnSpc>
              <a:buSzPct val="90000"/>
            </a:pPr>
            <a:r>
              <a:rPr lang="en-US" sz="2800" dirty="0"/>
              <a:t>Recognition of pastoral care professionals as experts</a:t>
            </a:r>
          </a:p>
          <a:p>
            <a:pPr eaLnBrk="1" hangingPunct="1">
              <a:lnSpc>
                <a:spcPct val="90000"/>
              </a:lnSpc>
              <a:buSzPct val="90000"/>
              <a:buNone/>
            </a:pPr>
            <a:endParaRPr lang="en-US" sz="1400" dirty="0"/>
          </a:p>
          <a:p>
            <a:pPr eaLnBrk="1" hangingPunct="1">
              <a:lnSpc>
                <a:spcPct val="90000"/>
              </a:lnSpc>
              <a:buSzPct val="90000"/>
            </a:pPr>
            <a:r>
              <a:rPr lang="en-US" sz="2800" dirty="0"/>
              <a:t>More in-depth spiritual counseling should be under direction spiritual leaders</a:t>
            </a:r>
          </a:p>
          <a:p>
            <a:pPr eaLnBrk="1" hangingPunct="1">
              <a:lnSpc>
                <a:spcPct val="90000"/>
              </a:lnSpc>
              <a:buSzPct val="90000"/>
              <a:buNone/>
            </a:pPr>
            <a:endParaRPr lang="en-US" sz="1400" dirty="0"/>
          </a:p>
          <a:p>
            <a:pPr eaLnBrk="1" hangingPunct="1">
              <a:lnSpc>
                <a:spcPct val="90000"/>
              </a:lnSpc>
              <a:buSzPct val="90000"/>
            </a:pPr>
            <a:r>
              <a:rPr lang="en-US" sz="2800" dirty="0"/>
              <a:t>Praying with patients</a:t>
            </a:r>
          </a:p>
          <a:p>
            <a:pPr eaLnBrk="1" hangingPunct="1">
              <a:lnSpc>
                <a:spcPct val="90000"/>
              </a:lnSpc>
              <a:buFont typeface="Wingdings" pitchFamily="2" charset="2"/>
              <a:buNone/>
            </a:pPr>
            <a:r>
              <a:rPr lang="en-US" sz="2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7680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680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680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680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680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680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autoUpdateAnimBg="0"/>
      <p:bldP spid="76803"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274638"/>
            <a:ext cx="8229600" cy="639762"/>
          </a:xfrm>
          <a:noFill/>
        </p:spPr>
        <p:txBody>
          <a:bodyPr/>
          <a:lstStyle/>
          <a:p>
            <a:pPr eaLnBrk="1" hangingPunct="1"/>
            <a:r>
              <a:rPr lang="en-US" sz="3200" dirty="0"/>
              <a:t>8 Dimensions of patient assessment</a:t>
            </a:r>
          </a:p>
        </p:txBody>
      </p:sp>
      <p:sp>
        <p:nvSpPr>
          <p:cNvPr id="80899" name="Rectangle 3"/>
          <p:cNvSpPr>
            <a:spLocks noGrp="1" noChangeArrowheads="1"/>
          </p:cNvSpPr>
          <p:nvPr>
            <p:ph sz="half" idx="1"/>
          </p:nvPr>
        </p:nvSpPr>
        <p:spPr>
          <a:xfrm>
            <a:off x="1143000" y="1066800"/>
            <a:ext cx="6172200" cy="5562600"/>
          </a:xfrm>
        </p:spPr>
        <p:txBody>
          <a:bodyPr>
            <a:noAutofit/>
          </a:bodyPr>
          <a:lstStyle/>
          <a:p>
            <a:pPr marL="457200" indent="-457200" eaLnBrk="1" hangingPunct="1">
              <a:lnSpc>
                <a:spcPct val="150000"/>
              </a:lnSpc>
              <a:spcBef>
                <a:spcPts val="0"/>
              </a:spcBef>
              <a:buFont typeface="+mj-lt"/>
              <a:buAutoNum type="arabicPeriod"/>
            </a:pPr>
            <a:r>
              <a:rPr lang="en-US" dirty="0"/>
              <a:t>Illness / treatment summary</a:t>
            </a:r>
          </a:p>
          <a:p>
            <a:pPr marL="457200" indent="-457200" eaLnBrk="1" hangingPunct="1">
              <a:lnSpc>
                <a:spcPct val="150000"/>
              </a:lnSpc>
              <a:spcBef>
                <a:spcPts val="0"/>
              </a:spcBef>
              <a:buFont typeface="+mj-lt"/>
              <a:buAutoNum type="arabicPeriod"/>
            </a:pPr>
            <a:r>
              <a:rPr lang="en-US" dirty="0"/>
              <a:t>Physical /Psychological</a:t>
            </a:r>
          </a:p>
          <a:p>
            <a:pPr marL="457200" indent="-457200" eaLnBrk="1" hangingPunct="1">
              <a:lnSpc>
                <a:spcPct val="150000"/>
              </a:lnSpc>
              <a:spcBef>
                <a:spcPts val="0"/>
              </a:spcBef>
              <a:buFont typeface="+mj-lt"/>
              <a:buAutoNum type="arabicPeriod"/>
            </a:pPr>
            <a:r>
              <a:rPr lang="en-US" dirty="0"/>
              <a:t>Decision making</a:t>
            </a:r>
          </a:p>
          <a:p>
            <a:pPr marL="457200" indent="-457200" eaLnBrk="1" hangingPunct="1">
              <a:lnSpc>
                <a:spcPct val="150000"/>
              </a:lnSpc>
              <a:spcBef>
                <a:spcPts val="0"/>
              </a:spcBef>
              <a:buFont typeface="+mj-lt"/>
              <a:buAutoNum type="arabicPeriod"/>
            </a:pPr>
            <a:r>
              <a:rPr lang="en-US" dirty="0"/>
              <a:t>Communication</a:t>
            </a:r>
          </a:p>
          <a:p>
            <a:pPr marL="457200" indent="-457200">
              <a:lnSpc>
                <a:spcPct val="150000"/>
              </a:lnSpc>
              <a:spcBef>
                <a:spcPts val="0"/>
              </a:spcBef>
              <a:buFont typeface="+mj-lt"/>
              <a:buAutoNum type="arabicPeriod"/>
            </a:pPr>
            <a:r>
              <a:rPr lang="en-US" dirty="0"/>
              <a:t>Social</a:t>
            </a:r>
          </a:p>
          <a:p>
            <a:pPr marL="457200" indent="-457200">
              <a:lnSpc>
                <a:spcPct val="150000"/>
              </a:lnSpc>
              <a:spcBef>
                <a:spcPts val="0"/>
              </a:spcBef>
              <a:buFont typeface="+mj-lt"/>
              <a:buAutoNum type="arabicPeriod"/>
            </a:pPr>
            <a:r>
              <a:rPr lang="en-US" dirty="0"/>
              <a:t>Spiritual</a:t>
            </a:r>
          </a:p>
          <a:p>
            <a:pPr marL="457200" indent="-457200">
              <a:lnSpc>
                <a:spcPct val="150000"/>
              </a:lnSpc>
              <a:spcBef>
                <a:spcPts val="0"/>
              </a:spcBef>
              <a:buFont typeface="+mj-lt"/>
              <a:buAutoNum type="arabicPeriod"/>
            </a:pPr>
            <a:r>
              <a:rPr lang="en-US" dirty="0"/>
              <a:t>Practical</a:t>
            </a:r>
          </a:p>
          <a:p>
            <a:pPr marL="457200" indent="-457200">
              <a:lnSpc>
                <a:spcPct val="150000"/>
              </a:lnSpc>
              <a:spcBef>
                <a:spcPts val="0"/>
              </a:spcBef>
              <a:buFont typeface="+mj-lt"/>
              <a:buAutoNum type="arabicPeriod"/>
            </a:pPr>
            <a:r>
              <a:rPr lang="en-US" dirty="0"/>
              <a:t>Anticipatory planning for death</a:t>
            </a:r>
          </a:p>
          <a:p>
            <a:pPr eaLnBrk="1" hangingPunct="1">
              <a:buFont typeface="Wingdings" pitchFamily="2" charset="2"/>
              <a:buNone/>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0898"/>
                                        </p:tgtEl>
                                        <p:attrNameLst>
                                          <p:attrName>style.visibility</p:attrName>
                                        </p:attrNameLst>
                                      </p:cBhvr>
                                      <p:to>
                                        <p:strVal val="visible"/>
                                      </p:to>
                                    </p:set>
                                    <p:animEffect transition="in" filter="fade">
                                      <p:cBhvr>
                                        <p:cTn id="7" dur="2000"/>
                                        <p:tgtEl>
                                          <p:spTgt spid="8089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0899">
                                            <p:txEl>
                                              <p:pRg st="0" end="0"/>
                                            </p:txEl>
                                          </p:spTgt>
                                        </p:tgtEl>
                                        <p:attrNameLst>
                                          <p:attrName>style.visibility</p:attrName>
                                        </p:attrNameLst>
                                      </p:cBhvr>
                                      <p:to>
                                        <p:strVal val="visible"/>
                                      </p:to>
                                    </p:set>
                                    <p:animEffect transition="in" filter="fade">
                                      <p:cBhvr>
                                        <p:cTn id="12" dur="2000"/>
                                        <p:tgtEl>
                                          <p:spTgt spid="8089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0899">
                                            <p:txEl>
                                              <p:pRg st="1" end="1"/>
                                            </p:txEl>
                                          </p:spTgt>
                                        </p:tgtEl>
                                        <p:attrNameLst>
                                          <p:attrName>style.visibility</p:attrName>
                                        </p:attrNameLst>
                                      </p:cBhvr>
                                      <p:to>
                                        <p:strVal val="visible"/>
                                      </p:to>
                                    </p:set>
                                    <p:animEffect transition="in" filter="fade">
                                      <p:cBhvr>
                                        <p:cTn id="17" dur="2000"/>
                                        <p:tgtEl>
                                          <p:spTgt spid="8089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0899">
                                            <p:txEl>
                                              <p:pRg st="2" end="2"/>
                                            </p:txEl>
                                          </p:spTgt>
                                        </p:tgtEl>
                                        <p:attrNameLst>
                                          <p:attrName>style.visibility</p:attrName>
                                        </p:attrNameLst>
                                      </p:cBhvr>
                                      <p:to>
                                        <p:strVal val="visible"/>
                                      </p:to>
                                    </p:set>
                                    <p:animEffect transition="in" filter="fade">
                                      <p:cBhvr>
                                        <p:cTn id="22" dur="2000"/>
                                        <p:tgtEl>
                                          <p:spTgt spid="8089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0899">
                                            <p:txEl>
                                              <p:pRg st="3" end="3"/>
                                            </p:txEl>
                                          </p:spTgt>
                                        </p:tgtEl>
                                        <p:attrNameLst>
                                          <p:attrName>style.visibility</p:attrName>
                                        </p:attrNameLst>
                                      </p:cBhvr>
                                      <p:to>
                                        <p:strVal val="visible"/>
                                      </p:to>
                                    </p:set>
                                    <p:animEffect transition="in" filter="fade">
                                      <p:cBhvr>
                                        <p:cTn id="27" dur="2000"/>
                                        <p:tgtEl>
                                          <p:spTgt spid="8089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0899">
                                            <p:txEl>
                                              <p:pRg st="4" end="4"/>
                                            </p:txEl>
                                          </p:spTgt>
                                        </p:tgtEl>
                                        <p:attrNameLst>
                                          <p:attrName>style.visibility</p:attrName>
                                        </p:attrNameLst>
                                      </p:cBhvr>
                                      <p:to>
                                        <p:strVal val="visible"/>
                                      </p:to>
                                    </p:set>
                                    <p:animEffect transition="in" filter="fade">
                                      <p:cBhvr>
                                        <p:cTn id="32" dur="2000"/>
                                        <p:tgtEl>
                                          <p:spTgt spid="8089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0899">
                                            <p:txEl>
                                              <p:pRg st="5" end="5"/>
                                            </p:txEl>
                                          </p:spTgt>
                                        </p:tgtEl>
                                        <p:attrNameLst>
                                          <p:attrName>style.visibility</p:attrName>
                                        </p:attrNameLst>
                                      </p:cBhvr>
                                      <p:to>
                                        <p:strVal val="visible"/>
                                      </p:to>
                                    </p:set>
                                    <p:animEffect transition="in" filter="fade">
                                      <p:cBhvr>
                                        <p:cTn id="37" dur="2000"/>
                                        <p:tgtEl>
                                          <p:spTgt spid="8089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0899">
                                            <p:txEl>
                                              <p:pRg st="6" end="6"/>
                                            </p:txEl>
                                          </p:spTgt>
                                        </p:tgtEl>
                                        <p:attrNameLst>
                                          <p:attrName>style.visibility</p:attrName>
                                        </p:attrNameLst>
                                      </p:cBhvr>
                                      <p:to>
                                        <p:strVal val="visible"/>
                                      </p:to>
                                    </p:set>
                                    <p:animEffect transition="in" filter="fade">
                                      <p:cBhvr>
                                        <p:cTn id="42" dur="2000"/>
                                        <p:tgtEl>
                                          <p:spTgt spid="80899">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80899">
                                            <p:txEl>
                                              <p:pRg st="7" end="7"/>
                                            </p:txEl>
                                          </p:spTgt>
                                        </p:tgtEl>
                                        <p:attrNameLst>
                                          <p:attrName>style.visibility</p:attrName>
                                        </p:attrNameLst>
                                      </p:cBhvr>
                                      <p:to>
                                        <p:strVal val="visible"/>
                                      </p:to>
                                    </p:set>
                                    <p:animEffect transition="in" filter="fade">
                                      <p:cBhvr>
                                        <p:cTn id="47" dur="2000"/>
                                        <p:tgtEl>
                                          <p:spTgt spid="808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p:bldP spid="8089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br>
              <a:rPr lang="en-US" sz="3200" b="1" dirty="0"/>
            </a:br>
            <a:r>
              <a:rPr lang="en-US" sz="3200" b="1" dirty="0"/>
              <a:t> Religion/Spirituality &amp; Health Beliefs</a:t>
            </a:r>
            <a:br>
              <a:rPr lang="en-US" sz="3200" b="1" dirty="0"/>
            </a:br>
            <a:endParaRPr lang="en-US" sz="3200" b="1" dirty="0"/>
          </a:p>
        </p:txBody>
      </p:sp>
      <p:sp>
        <p:nvSpPr>
          <p:cNvPr id="3" name="Content Placeholder 2"/>
          <p:cNvSpPr>
            <a:spLocks noGrp="1"/>
          </p:cNvSpPr>
          <p:nvPr>
            <p:ph idx="1"/>
          </p:nvPr>
        </p:nvSpPr>
        <p:spPr>
          <a:xfrm>
            <a:off x="228600" y="990600"/>
            <a:ext cx="8686800" cy="5638800"/>
          </a:xfrm>
        </p:spPr>
        <p:txBody>
          <a:bodyPr>
            <a:normAutofit/>
          </a:bodyPr>
          <a:lstStyle/>
          <a:p>
            <a:r>
              <a:rPr lang="en-US" sz="2400" dirty="0"/>
              <a:t>90% of Americans believe in a higher power; 58% view religion as very important in their lives </a:t>
            </a:r>
            <a:r>
              <a:rPr lang="en-US" sz="1600" i="1" dirty="0"/>
              <a:t>(Princeton Religion Research Center Report, 1996)</a:t>
            </a:r>
            <a:endParaRPr lang="en-US" sz="2000" i="1" dirty="0"/>
          </a:p>
          <a:p>
            <a:pPr>
              <a:buNone/>
            </a:pPr>
            <a:endParaRPr lang="en-US" sz="1300" i="1" dirty="0"/>
          </a:p>
          <a:p>
            <a:r>
              <a:rPr lang="en-US" sz="2400" dirty="0"/>
              <a:t>Prayer was second only to medication use among hospitalized adults coping with moderate to high pain </a:t>
            </a:r>
            <a:r>
              <a:rPr lang="en-US" sz="2000" i="1" dirty="0"/>
              <a:t>(76% vs. 82%) </a:t>
            </a:r>
            <a:r>
              <a:rPr lang="en-US" sz="1400" i="1" dirty="0"/>
              <a:t>(McNeill et al., 1998)</a:t>
            </a:r>
          </a:p>
          <a:p>
            <a:pPr>
              <a:buNone/>
            </a:pPr>
            <a:endParaRPr lang="en-US" sz="2400" i="1" dirty="0"/>
          </a:p>
          <a:p>
            <a:r>
              <a:rPr lang="en-US" sz="2400" dirty="0"/>
              <a:t>94% of patients regard spiritual &amp; physical health as equally important </a:t>
            </a:r>
          </a:p>
          <a:p>
            <a:endParaRPr lang="en-US" sz="1200" dirty="0"/>
          </a:p>
          <a:p>
            <a:r>
              <a:rPr lang="en-US" sz="2400" dirty="0"/>
              <a:t>79% believe faith can help people recover </a:t>
            </a:r>
            <a:r>
              <a:rPr lang="en-US" sz="1600" i="1" dirty="0"/>
              <a:t>(</a:t>
            </a:r>
            <a:r>
              <a:rPr lang="en-US" sz="1600" i="1" dirty="0" err="1"/>
              <a:t>McNichol</a:t>
            </a:r>
            <a:r>
              <a:rPr lang="en-US" sz="1600" i="1" dirty="0"/>
              <a:t>, 1996)</a:t>
            </a:r>
            <a:endParaRPr lang="en-US" sz="2000" i="1" dirty="0"/>
          </a:p>
          <a:p>
            <a:pPr>
              <a:buNone/>
            </a:pPr>
            <a:endParaRPr lang="en-US" sz="2400" i="1" dirty="0"/>
          </a:p>
          <a:p>
            <a:r>
              <a:rPr lang="en-US" sz="2400" dirty="0"/>
              <a:t>72% “pray often” for the health of a family member; 52% pray for world peace; 27% for success in careers </a:t>
            </a:r>
            <a:r>
              <a:rPr lang="en-US" sz="1400" i="1" dirty="0"/>
              <a:t>(Newsweek, 2003)</a:t>
            </a:r>
            <a:endParaRPr lang="en-US" sz="2400" i="1" dirty="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152400" y="274638"/>
            <a:ext cx="8839200" cy="639762"/>
          </a:xfrm>
          <a:noFill/>
        </p:spPr>
        <p:txBody>
          <a:bodyPr lIns="90488" tIns="44450" rIns="90488" bIns="44450">
            <a:normAutofit fontScale="90000"/>
          </a:bodyPr>
          <a:lstStyle/>
          <a:p>
            <a:pPr eaLnBrk="1" hangingPunct="1"/>
            <a:r>
              <a:rPr lang="en-US" sz="3200" b="1" dirty="0"/>
              <a:t>A Spiritual Inventory might include questions about:</a:t>
            </a:r>
          </a:p>
        </p:txBody>
      </p:sp>
      <p:sp>
        <p:nvSpPr>
          <p:cNvPr id="84995" name="Rectangle 3"/>
          <p:cNvSpPr>
            <a:spLocks noGrp="1" noChangeArrowheads="1"/>
          </p:cNvSpPr>
          <p:nvPr>
            <p:ph idx="1"/>
          </p:nvPr>
        </p:nvSpPr>
        <p:spPr>
          <a:xfrm>
            <a:off x="228600" y="1295400"/>
            <a:ext cx="8686800" cy="5029200"/>
          </a:xfrm>
        </p:spPr>
        <p:txBody>
          <a:bodyPr lIns="90488" tIns="44450" rIns="90488" bIns="44450">
            <a:noAutofit/>
          </a:bodyPr>
          <a:lstStyle/>
          <a:p>
            <a:pPr eaLnBrk="1" hangingPunct="1">
              <a:lnSpc>
                <a:spcPct val="150000"/>
              </a:lnSpc>
              <a:buSzPct val="90000"/>
            </a:pPr>
            <a:r>
              <a:rPr lang="en-US" sz="2800" dirty="0"/>
              <a:t>The patient’s perception of what is going on.</a:t>
            </a:r>
          </a:p>
          <a:p>
            <a:pPr eaLnBrk="1" hangingPunct="1">
              <a:lnSpc>
                <a:spcPct val="150000"/>
              </a:lnSpc>
              <a:buSzPct val="90000"/>
            </a:pPr>
            <a:r>
              <a:rPr lang="en-US" sz="2800" dirty="0"/>
              <a:t>What gives meaning and purpose to life?</a:t>
            </a:r>
          </a:p>
          <a:p>
            <a:pPr eaLnBrk="1" hangingPunct="1">
              <a:lnSpc>
                <a:spcPct val="150000"/>
              </a:lnSpc>
              <a:buSzPct val="90000"/>
            </a:pPr>
            <a:r>
              <a:rPr lang="en-US" sz="2800" dirty="0"/>
              <a:t>How, or whether belief and faith enter in.</a:t>
            </a:r>
          </a:p>
          <a:p>
            <a:pPr eaLnBrk="1" hangingPunct="1">
              <a:lnSpc>
                <a:spcPct val="150000"/>
              </a:lnSpc>
              <a:buSzPct val="90000"/>
            </a:pPr>
            <a:r>
              <a:rPr lang="en-US" sz="2800" dirty="0"/>
              <a:t>Love: By whom do you feel loved-accepted?</a:t>
            </a:r>
          </a:p>
          <a:p>
            <a:pPr eaLnBrk="1" hangingPunct="1">
              <a:lnSpc>
                <a:spcPct val="150000"/>
              </a:lnSpc>
              <a:buSzPct val="90000"/>
            </a:pPr>
            <a:r>
              <a:rPr lang="en-US" sz="2800" dirty="0"/>
              <a:t>Forgiveness--need it? Do you need to grant it to others?</a:t>
            </a:r>
          </a:p>
          <a:p>
            <a:pPr eaLnBrk="1" hangingPunct="1">
              <a:lnSpc>
                <a:spcPct val="150000"/>
              </a:lnSpc>
              <a:buSzPct val="90000"/>
            </a:pPr>
            <a:r>
              <a:rPr lang="en-US" sz="2800" dirty="0"/>
              <a:t>Prayer--What do you pray for?</a:t>
            </a:r>
          </a:p>
          <a:p>
            <a:pPr eaLnBrk="1" hangingPunct="1">
              <a:lnSpc>
                <a:spcPct val="150000"/>
              </a:lnSpc>
              <a:buSzPct val="90000"/>
            </a:pPr>
            <a:r>
              <a:rPr lang="en-US" sz="2800" dirty="0"/>
              <a:t>Quiet and meditation--What helps get you on center?</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4994"/>
                                        </p:tgtEl>
                                        <p:attrNameLst>
                                          <p:attrName>style.visibility</p:attrName>
                                        </p:attrNameLst>
                                      </p:cBhvr>
                                      <p:to>
                                        <p:strVal val="visible"/>
                                      </p:to>
                                    </p:set>
                                    <p:animEffect transition="in" filter="fade">
                                      <p:cBhvr>
                                        <p:cTn id="7" dur="2000"/>
                                        <p:tgtEl>
                                          <p:spTgt spid="8499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4995">
                                            <p:txEl>
                                              <p:pRg st="0" end="0"/>
                                            </p:txEl>
                                          </p:spTgt>
                                        </p:tgtEl>
                                        <p:attrNameLst>
                                          <p:attrName>style.visibility</p:attrName>
                                        </p:attrNameLst>
                                      </p:cBhvr>
                                      <p:to>
                                        <p:strVal val="visible"/>
                                      </p:to>
                                    </p:set>
                                    <p:animEffect transition="in" filter="fade">
                                      <p:cBhvr>
                                        <p:cTn id="12" dur="2000"/>
                                        <p:tgtEl>
                                          <p:spTgt spid="8499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4995">
                                            <p:txEl>
                                              <p:pRg st="1" end="1"/>
                                            </p:txEl>
                                          </p:spTgt>
                                        </p:tgtEl>
                                        <p:attrNameLst>
                                          <p:attrName>style.visibility</p:attrName>
                                        </p:attrNameLst>
                                      </p:cBhvr>
                                      <p:to>
                                        <p:strVal val="visible"/>
                                      </p:to>
                                    </p:set>
                                    <p:animEffect transition="in" filter="fade">
                                      <p:cBhvr>
                                        <p:cTn id="17" dur="2000"/>
                                        <p:tgtEl>
                                          <p:spTgt spid="8499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4995">
                                            <p:txEl>
                                              <p:pRg st="2" end="2"/>
                                            </p:txEl>
                                          </p:spTgt>
                                        </p:tgtEl>
                                        <p:attrNameLst>
                                          <p:attrName>style.visibility</p:attrName>
                                        </p:attrNameLst>
                                      </p:cBhvr>
                                      <p:to>
                                        <p:strVal val="visible"/>
                                      </p:to>
                                    </p:set>
                                    <p:animEffect transition="in" filter="fade">
                                      <p:cBhvr>
                                        <p:cTn id="22" dur="2000"/>
                                        <p:tgtEl>
                                          <p:spTgt spid="8499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4995">
                                            <p:txEl>
                                              <p:pRg st="3" end="3"/>
                                            </p:txEl>
                                          </p:spTgt>
                                        </p:tgtEl>
                                        <p:attrNameLst>
                                          <p:attrName>style.visibility</p:attrName>
                                        </p:attrNameLst>
                                      </p:cBhvr>
                                      <p:to>
                                        <p:strVal val="visible"/>
                                      </p:to>
                                    </p:set>
                                    <p:animEffect transition="in" filter="fade">
                                      <p:cBhvr>
                                        <p:cTn id="27" dur="2000"/>
                                        <p:tgtEl>
                                          <p:spTgt spid="8499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4995">
                                            <p:txEl>
                                              <p:pRg st="4" end="4"/>
                                            </p:txEl>
                                          </p:spTgt>
                                        </p:tgtEl>
                                        <p:attrNameLst>
                                          <p:attrName>style.visibility</p:attrName>
                                        </p:attrNameLst>
                                      </p:cBhvr>
                                      <p:to>
                                        <p:strVal val="visible"/>
                                      </p:to>
                                    </p:set>
                                    <p:animEffect transition="in" filter="fade">
                                      <p:cBhvr>
                                        <p:cTn id="32" dur="2000"/>
                                        <p:tgtEl>
                                          <p:spTgt spid="8499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4995">
                                            <p:txEl>
                                              <p:pRg st="5" end="5"/>
                                            </p:txEl>
                                          </p:spTgt>
                                        </p:tgtEl>
                                        <p:attrNameLst>
                                          <p:attrName>style.visibility</p:attrName>
                                        </p:attrNameLst>
                                      </p:cBhvr>
                                      <p:to>
                                        <p:strVal val="visible"/>
                                      </p:to>
                                    </p:set>
                                    <p:animEffect transition="in" filter="fade">
                                      <p:cBhvr>
                                        <p:cTn id="37" dur="2000"/>
                                        <p:tgtEl>
                                          <p:spTgt spid="8499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4995">
                                            <p:txEl>
                                              <p:pRg st="6" end="6"/>
                                            </p:txEl>
                                          </p:spTgt>
                                        </p:tgtEl>
                                        <p:attrNameLst>
                                          <p:attrName>style.visibility</p:attrName>
                                        </p:attrNameLst>
                                      </p:cBhvr>
                                      <p:to>
                                        <p:strVal val="visible"/>
                                      </p:to>
                                    </p:set>
                                    <p:animEffect transition="in" filter="fade">
                                      <p:cBhvr>
                                        <p:cTn id="42" dur="2000"/>
                                        <p:tgtEl>
                                          <p:spTgt spid="849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4" grpId="0"/>
      <p:bldP spid="8499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152400"/>
            <a:ext cx="8229600" cy="639762"/>
          </a:xfrm>
          <a:noFill/>
        </p:spPr>
        <p:txBody>
          <a:bodyPr/>
          <a:lstStyle/>
          <a:p>
            <a:pPr eaLnBrk="1" hangingPunct="1"/>
            <a:r>
              <a:rPr lang="en-US" sz="3200" b="1" dirty="0"/>
              <a:t>Spiritual assessment</a:t>
            </a:r>
          </a:p>
        </p:txBody>
      </p:sp>
      <p:sp>
        <p:nvSpPr>
          <p:cNvPr id="39939" name="Rectangle 3"/>
          <p:cNvSpPr>
            <a:spLocks noGrp="1" noChangeArrowheads="1"/>
          </p:cNvSpPr>
          <p:nvPr>
            <p:ph idx="1"/>
          </p:nvPr>
        </p:nvSpPr>
        <p:spPr>
          <a:xfrm>
            <a:off x="152400" y="990600"/>
            <a:ext cx="8763000" cy="5715000"/>
          </a:xfrm>
        </p:spPr>
        <p:txBody>
          <a:bodyPr>
            <a:noAutofit/>
          </a:bodyPr>
          <a:lstStyle/>
          <a:p>
            <a:pPr eaLnBrk="1" hangingPunct="1">
              <a:lnSpc>
                <a:spcPct val="90000"/>
              </a:lnSpc>
              <a:buSzPct val="90000"/>
            </a:pPr>
            <a:r>
              <a:rPr lang="en-US" sz="2600" dirty="0"/>
              <a:t>Spiritual assessment should, at a minimum, determine the patient’s denomination, beliefs, and what spiritual practices are important to the patient</a:t>
            </a:r>
          </a:p>
          <a:p>
            <a:pPr eaLnBrk="1" hangingPunct="1">
              <a:lnSpc>
                <a:spcPct val="90000"/>
              </a:lnSpc>
              <a:buSzPct val="90000"/>
              <a:buFont typeface="Arial" charset="0"/>
              <a:buNone/>
            </a:pPr>
            <a:endParaRPr lang="en-US" sz="1400" dirty="0"/>
          </a:p>
          <a:p>
            <a:pPr eaLnBrk="1" hangingPunct="1">
              <a:lnSpc>
                <a:spcPct val="90000"/>
              </a:lnSpc>
              <a:buSzPct val="90000"/>
            </a:pPr>
            <a:r>
              <a:rPr lang="en-US" sz="2600" dirty="0"/>
              <a:t>This information assists in determining the impact of spirituality, on the care and services being provide, and will identify if further assessment or services are needed</a:t>
            </a:r>
          </a:p>
          <a:p>
            <a:pPr eaLnBrk="1" hangingPunct="1">
              <a:lnSpc>
                <a:spcPct val="90000"/>
              </a:lnSpc>
              <a:buSzPct val="90000"/>
            </a:pPr>
            <a:endParaRPr lang="en-US" sz="1200" dirty="0"/>
          </a:p>
          <a:p>
            <a:pPr eaLnBrk="1" hangingPunct="1">
              <a:buSzPct val="90000"/>
            </a:pPr>
            <a:r>
              <a:rPr lang="en-US" sz="2600" dirty="0"/>
              <a:t>An integral part of a patient’s initial assessment should include data about the patient’s spiritual and religious beliefs</a:t>
            </a:r>
          </a:p>
          <a:p>
            <a:pPr eaLnBrk="1" hangingPunct="1">
              <a:buSzPct val="90000"/>
              <a:buNone/>
            </a:pPr>
            <a:endParaRPr lang="en-US" sz="1100" dirty="0"/>
          </a:p>
          <a:p>
            <a:pPr eaLnBrk="1" hangingPunct="1">
              <a:buSzPct val="90000"/>
            </a:pPr>
            <a:r>
              <a:rPr lang="en-US" sz="2600" dirty="0"/>
              <a:t>Several tools exist for spiritual assessment</a:t>
            </a:r>
          </a:p>
          <a:p>
            <a:pPr eaLnBrk="1" hangingPunct="1">
              <a:buSzPct val="90000"/>
              <a:buNone/>
            </a:pPr>
            <a:endParaRPr lang="en-US" sz="1600" dirty="0"/>
          </a:p>
          <a:p>
            <a:pPr eaLnBrk="1" hangingPunct="1">
              <a:buSzPct val="90000"/>
            </a:pPr>
            <a:r>
              <a:rPr lang="en-US" sz="2600" dirty="0"/>
              <a:t>Spiritual care needs to be individualized, with the patient given the opportunity to participate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828675" y="228600"/>
            <a:ext cx="7515225" cy="457200"/>
          </a:xfrm>
          <a:noFill/>
        </p:spPr>
        <p:txBody>
          <a:bodyPr>
            <a:normAutofit fontScale="90000"/>
          </a:bodyPr>
          <a:lstStyle/>
          <a:p>
            <a:pPr eaLnBrk="1" hangingPunct="1"/>
            <a:r>
              <a:rPr lang="en-US" sz="3200" b="1"/>
              <a:t>Spiritual History</a:t>
            </a:r>
          </a:p>
        </p:txBody>
      </p:sp>
      <p:sp>
        <p:nvSpPr>
          <p:cNvPr id="95235" name="Rectangle 3"/>
          <p:cNvSpPr>
            <a:spLocks noGrp="1" noChangeArrowheads="1"/>
          </p:cNvSpPr>
          <p:nvPr>
            <p:ph idx="1"/>
          </p:nvPr>
        </p:nvSpPr>
        <p:spPr>
          <a:xfrm>
            <a:off x="152400" y="838200"/>
            <a:ext cx="8763000" cy="5867400"/>
          </a:xfrm>
        </p:spPr>
        <p:txBody>
          <a:bodyPr>
            <a:normAutofit/>
          </a:bodyPr>
          <a:lstStyle/>
          <a:p>
            <a:pPr>
              <a:lnSpc>
                <a:spcPct val="150000"/>
              </a:lnSpc>
            </a:pPr>
            <a:r>
              <a:rPr lang="en-US" sz="2800" dirty="0"/>
              <a:t>Taken at initial visit as part of the social history,  and at follow-up visits as appropriate</a:t>
            </a:r>
          </a:p>
          <a:p>
            <a:pPr>
              <a:lnSpc>
                <a:spcPct val="150000"/>
              </a:lnSpc>
            </a:pPr>
            <a:r>
              <a:rPr lang="en-US" sz="2800" dirty="0"/>
              <a:t>Recognition of cases to refer to chaplains</a:t>
            </a:r>
          </a:p>
          <a:p>
            <a:pPr>
              <a:lnSpc>
                <a:spcPct val="150000"/>
              </a:lnSpc>
            </a:pPr>
            <a:r>
              <a:rPr lang="en-US" sz="2800" dirty="0"/>
              <a:t>Opens the door to conversation about values and beliefs</a:t>
            </a:r>
          </a:p>
          <a:p>
            <a:pPr>
              <a:lnSpc>
                <a:spcPct val="150000"/>
              </a:lnSpc>
            </a:pPr>
            <a:r>
              <a:rPr lang="en-US" sz="2800" dirty="0"/>
              <a:t>Uncovers coping mechanism and support systems</a:t>
            </a:r>
          </a:p>
          <a:p>
            <a:pPr>
              <a:lnSpc>
                <a:spcPct val="150000"/>
              </a:lnSpc>
            </a:pPr>
            <a:r>
              <a:rPr lang="en-US" sz="2800" dirty="0"/>
              <a:t>Reveals positive and negative spiritual coping </a:t>
            </a:r>
          </a:p>
          <a:p>
            <a:pPr>
              <a:lnSpc>
                <a:spcPct val="150000"/>
              </a:lnSpc>
            </a:pPr>
            <a:r>
              <a:rPr lang="en-US" sz="2800" dirty="0"/>
              <a:t>Opportunity for compassionate care</a:t>
            </a:r>
          </a:p>
          <a:p>
            <a:pPr eaLnBrk="1" hangingPunct="1">
              <a:lnSpc>
                <a:spcPct val="90000"/>
              </a:lnSpc>
              <a:buFont typeface="Wingdings" pitchFamily="2" charset="2"/>
              <a:buNone/>
            </a:pPr>
            <a:endParaRPr lang="en-US" sz="2000" dirty="0"/>
          </a:p>
          <a:p>
            <a:pPr eaLnBrk="1" hangingPunct="1">
              <a:buSzPct val="90000"/>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5234"/>
                                        </p:tgtEl>
                                        <p:attrNameLst>
                                          <p:attrName>style.visibility</p:attrName>
                                        </p:attrNameLst>
                                      </p:cBhvr>
                                      <p:to>
                                        <p:strVal val="visible"/>
                                      </p:to>
                                    </p:set>
                                    <p:animEffect transition="in" filter="fade">
                                      <p:cBhvr>
                                        <p:cTn id="7" dur="2000"/>
                                        <p:tgtEl>
                                          <p:spTgt spid="952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5235">
                                            <p:txEl>
                                              <p:pRg st="0" end="0"/>
                                            </p:txEl>
                                          </p:spTgt>
                                        </p:tgtEl>
                                        <p:attrNameLst>
                                          <p:attrName>style.visibility</p:attrName>
                                        </p:attrNameLst>
                                      </p:cBhvr>
                                      <p:to>
                                        <p:strVal val="visible"/>
                                      </p:to>
                                    </p:set>
                                    <p:animEffect transition="in" filter="fade">
                                      <p:cBhvr>
                                        <p:cTn id="12" dur="2000"/>
                                        <p:tgtEl>
                                          <p:spTgt spid="9523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5235">
                                            <p:txEl>
                                              <p:pRg st="1" end="1"/>
                                            </p:txEl>
                                          </p:spTgt>
                                        </p:tgtEl>
                                        <p:attrNameLst>
                                          <p:attrName>style.visibility</p:attrName>
                                        </p:attrNameLst>
                                      </p:cBhvr>
                                      <p:to>
                                        <p:strVal val="visible"/>
                                      </p:to>
                                    </p:set>
                                    <p:animEffect transition="in" filter="fade">
                                      <p:cBhvr>
                                        <p:cTn id="17" dur="2000"/>
                                        <p:tgtEl>
                                          <p:spTgt spid="9523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5235">
                                            <p:txEl>
                                              <p:pRg st="2" end="2"/>
                                            </p:txEl>
                                          </p:spTgt>
                                        </p:tgtEl>
                                        <p:attrNameLst>
                                          <p:attrName>style.visibility</p:attrName>
                                        </p:attrNameLst>
                                      </p:cBhvr>
                                      <p:to>
                                        <p:strVal val="visible"/>
                                      </p:to>
                                    </p:set>
                                    <p:animEffect transition="in" filter="fade">
                                      <p:cBhvr>
                                        <p:cTn id="22" dur="2000"/>
                                        <p:tgtEl>
                                          <p:spTgt spid="9523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5235">
                                            <p:txEl>
                                              <p:pRg st="3" end="3"/>
                                            </p:txEl>
                                          </p:spTgt>
                                        </p:tgtEl>
                                        <p:attrNameLst>
                                          <p:attrName>style.visibility</p:attrName>
                                        </p:attrNameLst>
                                      </p:cBhvr>
                                      <p:to>
                                        <p:strVal val="visible"/>
                                      </p:to>
                                    </p:set>
                                    <p:animEffect transition="in" filter="fade">
                                      <p:cBhvr>
                                        <p:cTn id="27" dur="2000"/>
                                        <p:tgtEl>
                                          <p:spTgt spid="9523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5235">
                                            <p:txEl>
                                              <p:pRg st="4" end="4"/>
                                            </p:txEl>
                                          </p:spTgt>
                                        </p:tgtEl>
                                        <p:attrNameLst>
                                          <p:attrName>style.visibility</p:attrName>
                                        </p:attrNameLst>
                                      </p:cBhvr>
                                      <p:to>
                                        <p:strVal val="visible"/>
                                      </p:to>
                                    </p:set>
                                    <p:animEffect transition="in" filter="fade">
                                      <p:cBhvr>
                                        <p:cTn id="32" dur="2000"/>
                                        <p:tgtEl>
                                          <p:spTgt spid="9523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5235">
                                            <p:txEl>
                                              <p:pRg st="5" end="5"/>
                                            </p:txEl>
                                          </p:spTgt>
                                        </p:tgtEl>
                                        <p:attrNameLst>
                                          <p:attrName>style.visibility</p:attrName>
                                        </p:attrNameLst>
                                      </p:cBhvr>
                                      <p:to>
                                        <p:strVal val="visible"/>
                                      </p:to>
                                    </p:set>
                                    <p:animEffect transition="in" filter="fade">
                                      <p:cBhvr>
                                        <p:cTn id="37" dur="2000"/>
                                        <p:tgtEl>
                                          <p:spTgt spid="952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P spid="95235"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r>
              <a:rPr lang="en-US" sz="3200" dirty="0"/>
              <a:t>Spirituality and medical care in Bangladesh</a:t>
            </a:r>
          </a:p>
        </p:txBody>
      </p:sp>
      <p:graphicFrame>
        <p:nvGraphicFramePr>
          <p:cNvPr id="4" name="Content Placeholder 3"/>
          <p:cNvGraphicFramePr>
            <a:graphicFrameLocks noGrp="1"/>
          </p:cNvGraphicFramePr>
          <p:nvPr>
            <p:ph idx="1"/>
          </p:nvPr>
        </p:nvGraphicFramePr>
        <p:xfrm>
          <a:off x="457200" y="1066800"/>
          <a:ext cx="8305800" cy="5643880"/>
        </p:xfrm>
        <a:graphic>
          <a:graphicData uri="http://schemas.openxmlformats.org/drawingml/2006/table">
            <a:tbl>
              <a:tblPr firstRow="1" bandRow="1">
                <a:tableStyleId>{08FB837D-C827-4EFA-A057-4D05807E0F7C}</a:tableStyleId>
              </a:tblPr>
              <a:tblGrid>
                <a:gridCol w="2336006">
                  <a:extLst>
                    <a:ext uri="{9D8B030D-6E8A-4147-A177-3AD203B41FA5}">
                      <a16:colId xmlns:a16="http://schemas.microsoft.com/office/drawing/2014/main" val="20000"/>
                    </a:ext>
                  </a:extLst>
                </a:gridCol>
                <a:gridCol w="3988594">
                  <a:extLst>
                    <a:ext uri="{9D8B030D-6E8A-4147-A177-3AD203B41FA5}">
                      <a16:colId xmlns:a16="http://schemas.microsoft.com/office/drawing/2014/main" val="20001"/>
                    </a:ext>
                  </a:extLst>
                </a:gridCol>
                <a:gridCol w="1981200">
                  <a:extLst>
                    <a:ext uri="{9D8B030D-6E8A-4147-A177-3AD203B41FA5}">
                      <a16:colId xmlns:a16="http://schemas.microsoft.com/office/drawing/2014/main" val="20002"/>
                    </a:ext>
                  </a:extLst>
                </a:gridCol>
              </a:tblGrid>
              <a:tr h="370840">
                <a:tc>
                  <a:txBody>
                    <a:bodyPr/>
                    <a:lstStyle/>
                    <a:p>
                      <a:r>
                        <a:rPr lang="en-US" sz="2400" dirty="0"/>
                        <a:t>Name of Diseases</a:t>
                      </a:r>
                    </a:p>
                  </a:txBody>
                  <a:tcPr/>
                </a:tc>
                <a:tc>
                  <a:txBody>
                    <a:bodyPr/>
                    <a:lstStyle/>
                    <a:p>
                      <a:r>
                        <a:rPr lang="en-US" sz="2400" dirty="0"/>
                        <a:t>Patterns of traditional healing </a:t>
                      </a:r>
                    </a:p>
                  </a:txBody>
                  <a:tcPr/>
                </a:tc>
                <a:tc>
                  <a:txBody>
                    <a:bodyPr/>
                    <a:lstStyle/>
                    <a:p>
                      <a:r>
                        <a:rPr lang="en-US" sz="2400" dirty="0"/>
                        <a:t>Key  actors</a:t>
                      </a:r>
                    </a:p>
                  </a:txBody>
                  <a:tcPr/>
                </a:tc>
                <a:extLst>
                  <a:ext uri="{0D108BD9-81ED-4DB2-BD59-A6C34878D82A}">
                    <a16:rowId xmlns:a16="http://schemas.microsoft.com/office/drawing/2014/main" val="10000"/>
                  </a:ext>
                </a:extLst>
              </a:tr>
              <a:tr h="370840">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0004"/>
                  </a:ext>
                </a:extLst>
              </a:tr>
              <a:tr h="370840">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5"/>
                  </a:ext>
                </a:extLst>
              </a:tr>
              <a:tr h="370840">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6"/>
                  </a:ext>
                </a:extLst>
              </a:tr>
              <a:tr h="370840">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7"/>
                  </a:ext>
                </a:extLst>
              </a:tr>
              <a:tr h="370840">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8"/>
                  </a:ext>
                </a:extLst>
              </a:tr>
              <a:tr h="370840">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9"/>
                  </a:ext>
                </a:extLst>
              </a:tr>
              <a:tr h="370840">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10"/>
                  </a:ext>
                </a:extLst>
              </a:tr>
              <a:tr h="370840">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11"/>
                  </a:ext>
                </a:extLst>
              </a:tr>
              <a:tr h="370840">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12"/>
                  </a:ext>
                </a:extLst>
              </a:tr>
              <a:tr h="370840">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13"/>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838200"/>
          </a:xfrm>
        </p:spPr>
        <p:txBody>
          <a:bodyPr>
            <a:noAutofit/>
          </a:bodyPr>
          <a:lstStyle/>
          <a:p>
            <a:r>
              <a:rPr lang="en-US" sz="3200" dirty="0"/>
              <a:t>Religion, Spirituality, and Medicine: Research Findings and Implications for Clinical Practice</a:t>
            </a:r>
          </a:p>
        </p:txBody>
      </p:sp>
      <p:sp>
        <p:nvSpPr>
          <p:cNvPr id="3" name="Content Placeholder 2"/>
          <p:cNvSpPr>
            <a:spLocks noGrp="1"/>
          </p:cNvSpPr>
          <p:nvPr>
            <p:ph idx="1"/>
          </p:nvPr>
        </p:nvSpPr>
        <p:spPr>
          <a:xfrm>
            <a:off x="228600" y="1295400"/>
            <a:ext cx="8763000" cy="5410200"/>
          </a:xfrm>
        </p:spPr>
        <p:txBody>
          <a:bodyPr>
            <a:normAutofit fontScale="70000" lnSpcReduction="20000"/>
          </a:bodyPr>
          <a:lstStyle/>
          <a:p>
            <a:r>
              <a:rPr lang="en-US" sz="3400" dirty="0"/>
              <a:t>Abstract: A growing body of scientific research suggests connections between religion, spirituality, and both mental and physical health</a:t>
            </a:r>
          </a:p>
          <a:p>
            <a:endParaRPr lang="en-US" dirty="0"/>
          </a:p>
          <a:p>
            <a:pPr algn="just"/>
            <a:r>
              <a:rPr lang="en-US" sz="3400" dirty="0"/>
              <a:t>The findings are particularly strong in patients with severe or chronic illnesses who are having stressful psychological and social changes, as well as exist struggles related to meaning and purpose</a:t>
            </a:r>
          </a:p>
          <a:p>
            <a:pPr>
              <a:buNone/>
            </a:pPr>
            <a:endParaRPr lang="en-US" dirty="0"/>
          </a:p>
          <a:p>
            <a:pPr algn="just"/>
            <a:r>
              <a:rPr lang="en-US" sz="3400" dirty="0"/>
              <a:t>Recent studies indicate that religious beliefs influence medical decisions, such as the use of chemotherapy and other life-saving treatments, and at times may conflict with medical care. </a:t>
            </a:r>
          </a:p>
          <a:p>
            <a:endParaRPr lang="en-US" dirty="0"/>
          </a:p>
          <a:p>
            <a:r>
              <a:rPr lang="en-US" sz="3400" dirty="0"/>
              <a:t>This article addresses the ways physicians can use such information. Spirituality is an area that makes many physicians uncomfortable, since training in medical schools and continuing medical education programs are limited. </a:t>
            </a:r>
          </a:p>
          <a:p>
            <a:pPr>
              <a:buNone/>
            </a:pP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34400" cy="563562"/>
          </a:xfrm>
        </p:spPr>
        <p:txBody>
          <a:bodyPr>
            <a:normAutofit fontScale="90000"/>
          </a:bodyPr>
          <a:lstStyle/>
          <a:p>
            <a:r>
              <a:rPr lang="en-US" dirty="0"/>
              <a:t>Religion, Spirituality, and Medicine con..</a:t>
            </a:r>
          </a:p>
        </p:txBody>
      </p:sp>
      <p:sp>
        <p:nvSpPr>
          <p:cNvPr id="3" name="Content Placeholder 2"/>
          <p:cNvSpPr>
            <a:spLocks noGrp="1"/>
          </p:cNvSpPr>
          <p:nvPr>
            <p:ph idx="1"/>
          </p:nvPr>
        </p:nvSpPr>
        <p:spPr>
          <a:xfrm>
            <a:off x="228600" y="1066800"/>
            <a:ext cx="8458200" cy="5059363"/>
          </a:xfrm>
        </p:spPr>
        <p:txBody>
          <a:bodyPr>
            <a:normAutofit/>
          </a:bodyPr>
          <a:lstStyle/>
          <a:p>
            <a:r>
              <a:rPr lang="en-US" sz="2400" dirty="0"/>
              <a:t>Not only do most physicians lack the necessary training, they worry about spending additional time with patients and overstepping ethical boundaries. </a:t>
            </a:r>
          </a:p>
          <a:p>
            <a:endParaRPr lang="en-US" sz="2400" dirty="0"/>
          </a:p>
          <a:p>
            <a:pPr algn="just"/>
            <a:r>
              <a:rPr lang="en-US" sz="2400" dirty="0"/>
              <a:t>While these concerns are valid, each can be addressed in a sensible way. Taking a spiritual history, supporting the patient’s beliefs, and orchestrating the fulfillment of spiritual needs are among the topics this article will address. </a:t>
            </a:r>
          </a:p>
          <a:p>
            <a:pPr algn="just"/>
            <a:endParaRPr lang="en-US" sz="2400" dirty="0"/>
          </a:p>
          <a:p>
            <a:r>
              <a:rPr lang="en-US" sz="2400" dirty="0"/>
              <a:t>The goal is to help physicians provide medical care that is sensitive to the way many patients understand and cope with medical illness.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52800"/>
            <a:ext cx="7848600" cy="1981200"/>
          </a:xfrm>
        </p:spPr>
        <p:txBody>
          <a:bodyPr>
            <a:normAutofit fontScale="92500" lnSpcReduction="20000"/>
          </a:bodyPr>
          <a:lstStyle/>
          <a:p>
            <a:pPr algn="ctr" eaLnBrk="1" hangingPunct="1">
              <a:buFontTx/>
              <a:buNone/>
            </a:pPr>
            <a:r>
              <a:rPr lang="en-US" sz="8000">
                <a:solidFill>
                  <a:srgbClr val="00B0F0"/>
                </a:solidFill>
                <a:ea typeface="ＭＳ Ｐゴシック" pitchFamily="34" charset="-128"/>
              </a:rPr>
              <a:t>Thanks!</a:t>
            </a:r>
            <a:br>
              <a:rPr lang="en-US" sz="8000">
                <a:solidFill>
                  <a:schemeClr val="accent2"/>
                </a:solidFill>
                <a:ea typeface="ＭＳ Ｐゴシック" pitchFamily="34" charset="-128"/>
              </a:rPr>
            </a:br>
            <a:endParaRPr lang="en-US" sz="8000">
              <a:ea typeface="ＭＳ Ｐゴシック" pitchFamily="34" charset="-128"/>
            </a:endParaRPr>
          </a:p>
        </p:txBody>
      </p:sp>
      <p:pic>
        <p:nvPicPr>
          <p:cNvPr id="35844" name="Picture 4" descr="C:\Users\dostogirharun\Desktop\PA.jpg"/>
          <p:cNvPicPr>
            <a:picLocks noChangeAspect="1" noChangeArrowheads="1"/>
          </p:cNvPicPr>
          <p:nvPr/>
        </p:nvPicPr>
        <p:blipFill>
          <a:blip r:embed="rId2" cstate="print"/>
          <a:srcRect/>
          <a:stretch>
            <a:fillRect/>
          </a:stretch>
        </p:blipFill>
        <p:spPr bwMode="auto">
          <a:xfrm>
            <a:off x="3657600" y="990600"/>
            <a:ext cx="2143125" cy="21431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35844"/>
                                        </p:tgtEl>
                                        <p:attrNameLst>
                                          <p:attrName>style.visibility</p:attrName>
                                        </p:attrNameLst>
                                      </p:cBhvr>
                                      <p:to>
                                        <p:strVal val="visible"/>
                                      </p:to>
                                    </p:set>
                                    <p:anim calcmode="lin" valueType="num">
                                      <p:cBhvr additive="base">
                                        <p:cTn id="7" dur="500" fill="hold"/>
                                        <p:tgtEl>
                                          <p:spTgt spid="35844"/>
                                        </p:tgtEl>
                                        <p:attrNameLst>
                                          <p:attrName>ppt_x</p:attrName>
                                        </p:attrNameLst>
                                      </p:cBhvr>
                                      <p:tavLst>
                                        <p:tav tm="0">
                                          <p:val>
                                            <p:strVal val="1+#ppt_w/2"/>
                                          </p:val>
                                        </p:tav>
                                        <p:tav tm="100000">
                                          <p:val>
                                            <p:strVal val="#ppt_x"/>
                                          </p:val>
                                        </p:tav>
                                      </p:tavLst>
                                    </p:anim>
                                    <p:anim calcmode="lin" valueType="num">
                                      <p:cBhvr additive="base">
                                        <p:cTn id="8" dur="500" fill="hold"/>
                                        <p:tgtEl>
                                          <p:spTgt spid="3584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7813"/>
            <a:ext cx="8153400" cy="560387"/>
          </a:xfrm>
        </p:spPr>
        <p:txBody>
          <a:bodyPr rtlCol="0">
            <a:normAutofit fontScale="90000"/>
          </a:bodyPr>
          <a:lstStyle/>
          <a:p>
            <a:pPr marL="838200" indent="-838200" eaLnBrk="1" fontAlgn="auto" hangingPunct="1">
              <a:spcAft>
                <a:spcPts val="0"/>
              </a:spcAft>
              <a:defRPr/>
            </a:pPr>
            <a:r>
              <a:rPr lang="en-US" dirty="0"/>
              <a:t>     </a:t>
            </a:r>
            <a:br>
              <a:rPr lang="en-US" dirty="0"/>
            </a:br>
            <a:r>
              <a:rPr lang="en-US" dirty="0"/>
              <a:t>Definitions</a:t>
            </a:r>
            <a:br>
              <a:rPr lang="en-US" dirty="0">
                <a:solidFill>
                  <a:srgbClr val="FF9900"/>
                </a:solidFill>
              </a:rPr>
            </a:br>
            <a:endParaRPr lang="en-US" sz="4000" dirty="0"/>
          </a:p>
        </p:txBody>
      </p:sp>
      <p:sp>
        <p:nvSpPr>
          <p:cNvPr id="11267" name="Rectangle 3"/>
          <p:cNvSpPr>
            <a:spLocks noGrp="1" noChangeArrowheads="1"/>
          </p:cNvSpPr>
          <p:nvPr>
            <p:ph idx="1"/>
          </p:nvPr>
        </p:nvSpPr>
        <p:spPr>
          <a:xfrm>
            <a:off x="228600" y="1066800"/>
            <a:ext cx="8610600" cy="5257800"/>
          </a:xfrm>
        </p:spPr>
        <p:txBody>
          <a:bodyPr rtlCol="0">
            <a:normAutofit/>
          </a:bodyPr>
          <a:lstStyle/>
          <a:p>
            <a:pPr algn="just" eaLnBrk="1" fontAlgn="auto" hangingPunct="1">
              <a:lnSpc>
                <a:spcPct val="90000"/>
              </a:lnSpc>
              <a:spcAft>
                <a:spcPts val="0"/>
              </a:spcAft>
              <a:buSzPct val="90000"/>
              <a:buFont typeface="Arial" pitchFamily="34" charset="0"/>
              <a:buChar char="•"/>
              <a:defRPr/>
            </a:pPr>
            <a:r>
              <a:rPr lang="en-US" sz="2800" b="1" dirty="0"/>
              <a:t>Spirituality : </a:t>
            </a:r>
            <a:r>
              <a:rPr lang="en-US" sz="2800" i="1" dirty="0"/>
              <a:t>Spirituality</a:t>
            </a:r>
            <a:r>
              <a:rPr lang="en-US" sz="2800" b="1" dirty="0"/>
              <a:t> </a:t>
            </a:r>
            <a:r>
              <a:rPr lang="en-US" sz="2800" dirty="0"/>
              <a:t>refers to a belief in a higher power, an awareness of life and its meaning, the centering of a person with purpose in life. It involves relationships with a higher being, with self, and with the world around the individual.. Spirituality implies living with moral standards.</a:t>
            </a:r>
          </a:p>
          <a:p>
            <a:pPr algn="just" eaLnBrk="1" fontAlgn="auto" hangingPunct="1">
              <a:lnSpc>
                <a:spcPct val="90000"/>
              </a:lnSpc>
              <a:spcAft>
                <a:spcPts val="0"/>
              </a:spcAft>
              <a:buFont typeface="Wingdings" pitchFamily="2" charset="2"/>
              <a:buNone/>
              <a:defRPr/>
            </a:pPr>
            <a:r>
              <a:rPr lang="en-US" sz="2800" dirty="0"/>
              <a:t>   </a:t>
            </a:r>
          </a:p>
          <a:p>
            <a:pPr algn="just" eaLnBrk="1" fontAlgn="auto" hangingPunct="1">
              <a:lnSpc>
                <a:spcPct val="90000"/>
              </a:lnSpc>
              <a:spcAft>
                <a:spcPts val="0"/>
              </a:spcAft>
              <a:buFont typeface="Arial" pitchFamily="34" charset="0"/>
              <a:buChar char="•"/>
              <a:defRPr/>
            </a:pPr>
            <a:r>
              <a:rPr lang="en-US" sz="2800" dirty="0"/>
              <a:t>The spirit of  a human is his essence, that part of him or her that is not visible.  The part that does not die but is immortal.  Webster defines spirit as “ a life giving force” and as the “active presence of God in human life</a:t>
            </a:r>
          </a:p>
          <a:p>
            <a:pPr eaLnBrk="1" fontAlgn="auto" hangingPunct="1">
              <a:lnSpc>
                <a:spcPct val="90000"/>
              </a:lnSpc>
              <a:spcAft>
                <a:spcPts val="0"/>
              </a:spcAft>
              <a:buFont typeface="Arial" pitchFamily="34" charset="0"/>
              <a:buChar char="•"/>
              <a:defRPr/>
            </a:pPr>
            <a:endParaRPr lang="en-US" sz="2000" dirty="0"/>
          </a:p>
        </p:txBody>
      </p:sp>
      <p:sp>
        <p:nvSpPr>
          <p:cNvPr id="7172" name="Rectangle 4"/>
          <p:cNvSpPr>
            <a:spLocks noChangeArrowheads="1"/>
          </p:cNvSpPr>
          <p:nvPr/>
        </p:nvSpPr>
        <p:spPr bwMode="auto">
          <a:xfrm>
            <a:off x="304800" y="6477000"/>
            <a:ext cx="7499350" cy="239713"/>
          </a:xfrm>
          <a:prstGeom prst="rect">
            <a:avLst/>
          </a:prstGeom>
          <a:noFill/>
          <a:ln w="12700">
            <a:noFill/>
            <a:miter lim="800000"/>
            <a:headEnd type="none" w="sm" len="sm"/>
            <a:tailEnd type="none" w="sm" len="sm"/>
          </a:ln>
        </p:spPr>
        <p:txBody>
          <a:bodyPr>
            <a:spAutoFit/>
          </a:bodyPr>
          <a:lstStyle/>
          <a:p>
            <a:pPr eaLnBrk="1" hangingPunct="1">
              <a:lnSpc>
                <a:spcPct val="80000"/>
              </a:lnSpc>
              <a:spcBef>
                <a:spcPct val="20000"/>
              </a:spcBef>
              <a:buClr>
                <a:schemeClr val="hlink"/>
              </a:buClr>
              <a:buSzPct val="89000"/>
              <a:buFont typeface="Wingdings" pitchFamily="2" charset="2"/>
              <a:buNone/>
            </a:pPr>
            <a:r>
              <a:rPr lang="en-US" sz="1200" i="1"/>
              <a:t>(National Center of Continuing Education, Inc.  Death and Dying, pg. 23)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fade">
                                      <p:cBhvr>
                                        <p:cTn id="7" dur="2000"/>
                                        <p:tgtEl>
                                          <p:spTgt spid="1126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animEffect transition="in" filter="fade">
                                      <p:cBhvr>
                                        <p:cTn id="12" dur="2000"/>
                                        <p:tgtEl>
                                          <p:spTgt spid="1126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267">
                                            <p:txEl>
                                              <p:pRg st="1" end="1"/>
                                            </p:txEl>
                                          </p:spTgt>
                                        </p:tgtEl>
                                        <p:attrNameLst>
                                          <p:attrName>style.visibility</p:attrName>
                                        </p:attrNameLst>
                                      </p:cBhvr>
                                      <p:to>
                                        <p:strVal val="visible"/>
                                      </p:to>
                                    </p:set>
                                    <p:animEffect transition="in" filter="fade">
                                      <p:cBhvr>
                                        <p:cTn id="17" dur="2000"/>
                                        <p:tgtEl>
                                          <p:spTgt spid="1126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267">
                                            <p:txEl>
                                              <p:pRg st="2" end="2"/>
                                            </p:txEl>
                                          </p:spTgt>
                                        </p:tgtEl>
                                        <p:attrNameLst>
                                          <p:attrName>style.visibility</p:attrName>
                                        </p:attrNameLst>
                                      </p:cBhvr>
                                      <p:to>
                                        <p:strVal val="visible"/>
                                      </p:to>
                                    </p:set>
                                    <p:animEffect transition="in" filter="fade">
                                      <p:cBhvr>
                                        <p:cTn id="22" dur="2000"/>
                                        <p:tgtEl>
                                          <p:spTgt spid="112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7813"/>
            <a:ext cx="8153400" cy="560387"/>
          </a:xfrm>
        </p:spPr>
        <p:txBody>
          <a:bodyPr rtlCol="0">
            <a:normAutofit fontScale="90000"/>
          </a:bodyPr>
          <a:lstStyle/>
          <a:p>
            <a:pPr marL="838200" indent="-838200" eaLnBrk="1" fontAlgn="auto" hangingPunct="1">
              <a:spcAft>
                <a:spcPts val="0"/>
              </a:spcAft>
              <a:defRPr/>
            </a:pPr>
            <a:r>
              <a:rPr lang="en-US" dirty="0"/>
              <a:t>     </a:t>
            </a:r>
            <a:br>
              <a:rPr lang="en-US" dirty="0"/>
            </a:br>
            <a:r>
              <a:rPr lang="en-US" dirty="0"/>
              <a:t>Definitions </a:t>
            </a:r>
            <a:r>
              <a:rPr lang="en-US" dirty="0" err="1"/>
              <a:t>conti</a:t>
            </a:r>
            <a:r>
              <a:rPr lang="en-US" dirty="0"/>
              <a:t>..</a:t>
            </a:r>
            <a:br>
              <a:rPr lang="en-US" dirty="0">
                <a:solidFill>
                  <a:srgbClr val="FF9900"/>
                </a:solidFill>
              </a:rPr>
            </a:br>
            <a:endParaRPr lang="en-US" sz="4000" dirty="0"/>
          </a:p>
        </p:txBody>
      </p:sp>
      <p:sp>
        <p:nvSpPr>
          <p:cNvPr id="11267" name="Rectangle 3"/>
          <p:cNvSpPr>
            <a:spLocks noGrp="1" noChangeArrowheads="1"/>
          </p:cNvSpPr>
          <p:nvPr>
            <p:ph idx="1"/>
          </p:nvPr>
        </p:nvSpPr>
        <p:spPr>
          <a:xfrm>
            <a:off x="228600" y="1066800"/>
            <a:ext cx="8610600" cy="5257800"/>
          </a:xfrm>
        </p:spPr>
        <p:txBody>
          <a:bodyPr rtlCol="0">
            <a:normAutofit/>
          </a:bodyPr>
          <a:lstStyle/>
          <a:p>
            <a:pPr algn="just" eaLnBrk="1" fontAlgn="auto" hangingPunct="1">
              <a:lnSpc>
                <a:spcPct val="90000"/>
              </a:lnSpc>
              <a:spcAft>
                <a:spcPts val="0"/>
              </a:spcAft>
              <a:buFont typeface="Arial" pitchFamily="34" charset="0"/>
              <a:buChar char="•"/>
              <a:defRPr/>
            </a:pPr>
            <a:r>
              <a:rPr lang="en-US" sz="2800" dirty="0"/>
              <a:t>Spirituality is recognized as a factor that contributes to health in many persons. The concept of spirituality is found in all cultures and societies.  </a:t>
            </a:r>
            <a:r>
              <a:rPr lang="en-US" sz="2800" dirty="0">
                <a:solidFill>
                  <a:srgbClr val="FF0000"/>
                </a:solidFill>
              </a:rPr>
              <a:t>It is expressed in an individual’s search for ultimate meaning through participation in religion and / or belief in God, family, naturalism, rationalism, humanism and the arts</a:t>
            </a:r>
            <a:r>
              <a:rPr lang="en-US" sz="2800" b="1" dirty="0">
                <a:solidFill>
                  <a:srgbClr val="FF0000"/>
                </a:solidFill>
              </a:rPr>
              <a:t>.</a:t>
            </a:r>
            <a:r>
              <a:rPr lang="en-US" sz="2800" dirty="0"/>
              <a:t>  All these factors can influence how patients and health care professionals perceive health and illness and how they interact with one another.</a:t>
            </a:r>
            <a:r>
              <a:rPr lang="en-US" sz="2800" dirty="0">
                <a:effectLst>
                  <a:outerShdw blurRad="38100" dist="38100" dir="2700000" algn="tl">
                    <a:srgbClr val="000000"/>
                  </a:outerShdw>
                </a:effectLst>
              </a:rPr>
              <a:t> </a:t>
            </a:r>
          </a:p>
          <a:p>
            <a:pPr eaLnBrk="1" fontAlgn="auto" hangingPunct="1">
              <a:lnSpc>
                <a:spcPct val="90000"/>
              </a:lnSpc>
              <a:spcAft>
                <a:spcPts val="0"/>
              </a:spcAft>
              <a:buFont typeface="Arial" pitchFamily="34" charset="0"/>
              <a:buChar char="•"/>
              <a:defRPr/>
            </a:pPr>
            <a:endParaRPr lang="en-US" dirty="0"/>
          </a:p>
        </p:txBody>
      </p:sp>
      <p:sp>
        <p:nvSpPr>
          <p:cNvPr id="7172" name="Rectangle 4"/>
          <p:cNvSpPr>
            <a:spLocks noChangeArrowheads="1"/>
          </p:cNvSpPr>
          <p:nvPr/>
        </p:nvSpPr>
        <p:spPr bwMode="auto">
          <a:xfrm>
            <a:off x="304800" y="6477000"/>
            <a:ext cx="7499350" cy="239713"/>
          </a:xfrm>
          <a:prstGeom prst="rect">
            <a:avLst/>
          </a:prstGeom>
          <a:noFill/>
          <a:ln w="12700">
            <a:noFill/>
            <a:miter lim="800000"/>
            <a:headEnd type="none" w="sm" len="sm"/>
            <a:tailEnd type="none" w="sm" len="sm"/>
          </a:ln>
        </p:spPr>
        <p:txBody>
          <a:bodyPr>
            <a:spAutoFit/>
          </a:bodyPr>
          <a:lstStyle/>
          <a:p>
            <a:pPr eaLnBrk="1" hangingPunct="1">
              <a:lnSpc>
                <a:spcPct val="80000"/>
              </a:lnSpc>
              <a:spcBef>
                <a:spcPct val="20000"/>
              </a:spcBef>
              <a:buClr>
                <a:schemeClr val="hlink"/>
              </a:buClr>
              <a:buSzPct val="89000"/>
              <a:buFont typeface="Wingdings" pitchFamily="2" charset="2"/>
              <a:buNone/>
            </a:pPr>
            <a:r>
              <a:rPr lang="en-US" sz="1200" i="1"/>
              <a:t>(National Center of Continuing Education, Inc.  Death and Dying, pg. 23)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fade">
                                      <p:cBhvr>
                                        <p:cTn id="7" dur="2000"/>
                                        <p:tgtEl>
                                          <p:spTgt spid="1126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animEffect transition="in" filter="fade">
                                      <p:cBhvr>
                                        <p:cTn id="12" dur="2000"/>
                                        <p:tgtEl>
                                          <p:spTgt spid="112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600" b="1" dirty="0"/>
              <a:t>Religion</a:t>
            </a:r>
          </a:p>
        </p:txBody>
      </p:sp>
      <p:sp>
        <p:nvSpPr>
          <p:cNvPr id="3" name="Content Placeholder 2"/>
          <p:cNvSpPr>
            <a:spLocks noGrp="1"/>
          </p:cNvSpPr>
          <p:nvPr>
            <p:ph idx="1"/>
          </p:nvPr>
        </p:nvSpPr>
        <p:spPr>
          <a:xfrm>
            <a:off x="228600" y="1219200"/>
            <a:ext cx="8610600" cy="4906963"/>
          </a:xfrm>
        </p:spPr>
        <p:txBody>
          <a:bodyPr>
            <a:noAutofit/>
          </a:bodyPr>
          <a:lstStyle/>
          <a:p>
            <a:pPr algn="just">
              <a:lnSpc>
                <a:spcPct val="90000"/>
              </a:lnSpc>
              <a:buSzPct val="90000"/>
              <a:defRPr/>
            </a:pPr>
            <a:r>
              <a:rPr lang="en-US" sz="2800" b="1" i="1" dirty="0"/>
              <a:t>Religion</a:t>
            </a:r>
            <a:r>
              <a:rPr lang="en-US" sz="2800" dirty="0"/>
              <a:t> is an </a:t>
            </a:r>
            <a:r>
              <a:rPr lang="en-US" sz="2800" dirty="0">
                <a:solidFill>
                  <a:srgbClr val="FF0000"/>
                </a:solidFill>
              </a:rPr>
              <a:t>organized and public belief system </a:t>
            </a:r>
            <a:r>
              <a:rPr lang="en-US" sz="2800" dirty="0"/>
              <a:t>of worship and practices that generally has a focus on a god or supernatural power. It generally offers an arrangement of symbols and rituals that are meaningful and understood by it’s followers.</a:t>
            </a:r>
            <a:r>
              <a:rPr lang="en-US" dirty="0"/>
              <a:t> </a:t>
            </a:r>
          </a:p>
          <a:p>
            <a:pPr>
              <a:lnSpc>
                <a:spcPct val="90000"/>
              </a:lnSpc>
              <a:buNone/>
              <a:defRPr/>
            </a:pPr>
            <a:r>
              <a:rPr lang="en-US" sz="2800" dirty="0"/>
              <a:t>   </a:t>
            </a:r>
          </a:p>
          <a:p>
            <a:pPr algn="just">
              <a:lnSpc>
                <a:spcPct val="90000"/>
              </a:lnSpc>
              <a:defRPr/>
            </a:pPr>
            <a:r>
              <a:rPr lang="en-US" sz="2800" dirty="0"/>
              <a:t>Religion is primarily a set of beliefs, a collection of prayers, or rituals.  Religion is first and foremost a way of seeing. It can’t change the facts about the world we live in, but it can change the ways we see those facts, and that in itself can often make a difference.” </a:t>
            </a:r>
            <a:r>
              <a:rPr lang="en-US" sz="2000" i="1" dirty="0"/>
              <a:t>(Harold Kushner)</a:t>
            </a:r>
            <a:endParaRPr lang="en-US" sz="2800"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6434" name="Text Box 2"/>
          <p:cNvSpPr txBox="1">
            <a:spLocks noChangeArrowheads="1"/>
          </p:cNvSpPr>
          <p:nvPr/>
        </p:nvSpPr>
        <p:spPr bwMode="auto">
          <a:xfrm>
            <a:off x="1600200" y="381000"/>
            <a:ext cx="6602448" cy="646331"/>
          </a:xfrm>
          <a:prstGeom prst="rect">
            <a:avLst/>
          </a:prstGeom>
          <a:noFill/>
          <a:ln w="12700" cap="sq">
            <a:noFill/>
            <a:miter lim="800000"/>
            <a:headEnd type="none" w="sm" len="sm"/>
            <a:tailEnd type="none" w="sm" len="sm"/>
          </a:ln>
          <a:effectLst/>
        </p:spPr>
        <p:txBody>
          <a:bodyPr wrap="none">
            <a:spAutoFit/>
          </a:bodyPr>
          <a:lstStyle/>
          <a:p>
            <a:pPr algn="ctr" eaLnBrk="1" hangingPunct="1"/>
            <a:r>
              <a:rPr lang="en-US" sz="3600" b="1" dirty="0">
                <a:latin typeface="+mj-lt"/>
              </a:rPr>
              <a:t>Does Religion Make a Difference?</a:t>
            </a:r>
          </a:p>
        </p:txBody>
      </p:sp>
      <p:sp>
        <p:nvSpPr>
          <p:cNvPr id="786435" name="Text Box 3"/>
          <p:cNvSpPr txBox="1">
            <a:spLocks noChangeArrowheads="1"/>
          </p:cNvSpPr>
          <p:nvPr/>
        </p:nvSpPr>
        <p:spPr bwMode="auto">
          <a:xfrm>
            <a:off x="457200" y="1752600"/>
            <a:ext cx="7848600" cy="3754874"/>
          </a:xfrm>
          <a:prstGeom prst="rect">
            <a:avLst/>
          </a:prstGeom>
          <a:noFill/>
          <a:ln w="12700" cap="sq">
            <a:noFill/>
            <a:miter lim="800000"/>
            <a:headEnd type="none" w="sm" len="sm"/>
            <a:tailEnd type="none" w="sm" len="sm"/>
          </a:ln>
          <a:effectLst/>
        </p:spPr>
        <p:txBody>
          <a:bodyPr>
            <a:spAutoFit/>
          </a:bodyPr>
          <a:lstStyle/>
          <a:p>
            <a:pPr marL="457200" indent="-457200" eaLnBrk="1" hangingPunct="1">
              <a:lnSpc>
                <a:spcPct val="150000"/>
              </a:lnSpc>
              <a:buFont typeface="Arial" pitchFamily="34" charset="0"/>
              <a:buChar char="•"/>
            </a:pPr>
            <a:r>
              <a:rPr lang="en-US" sz="2800" dirty="0">
                <a:latin typeface="Arial" pitchFamily="34" charset="0"/>
              </a:rPr>
              <a:t>Well-being</a:t>
            </a:r>
          </a:p>
          <a:p>
            <a:pPr marL="457200" indent="-457200" eaLnBrk="1" hangingPunct="1">
              <a:lnSpc>
                <a:spcPct val="150000"/>
              </a:lnSpc>
              <a:buFont typeface="Arial" pitchFamily="34" charset="0"/>
              <a:buChar char="•"/>
            </a:pPr>
            <a:r>
              <a:rPr lang="en-US" sz="2800" dirty="0">
                <a:latin typeface="Arial" pitchFamily="34" charset="0"/>
              </a:rPr>
              <a:t>Depression</a:t>
            </a:r>
          </a:p>
          <a:p>
            <a:pPr marL="457200" indent="-457200" eaLnBrk="1" hangingPunct="1">
              <a:lnSpc>
                <a:spcPct val="150000"/>
              </a:lnSpc>
              <a:buFont typeface="Arial" pitchFamily="34" charset="0"/>
              <a:buChar char="•"/>
            </a:pPr>
            <a:r>
              <a:rPr lang="en-US" sz="2800" dirty="0">
                <a:latin typeface="Arial" pitchFamily="34" charset="0"/>
              </a:rPr>
              <a:t>Suicide</a:t>
            </a:r>
          </a:p>
          <a:p>
            <a:pPr marL="457200" indent="-457200" eaLnBrk="1" hangingPunct="1">
              <a:lnSpc>
                <a:spcPct val="150000"/>
              </a:lnSpc>
              <a:buFont typeface="Arial" pitchFamily="34" charset="0"/>
              <a:buChar char="•"/>
            </a:pPr>
            <a:r>
              <a:rPr lang="en-US" sz="2800" dirty="0">
                <a:latin typeface="Arial" pitchFamily="34" charset="0"/>
              </a:rPr>
              <a:t>Anxiety</a:t>
            </a:r>
          </a:p>
          <a:p>
            <a:pPr marL="457200" indent="-457200" eaLnBrk="1" hangingPunct="1">
              <a:lnSpc>
                <a:spcPct val="150000"/>
              </a:lnSpc>
              <a:buFont typeface="Arial" pitchFamily="34" charset="0"/>
              <a:buChar char="•"/>
            </a:pPr>
            <a:r>
              <a:rPr lang="en-US" sz="2800" dirty="0">
                <a:latin typeface="Arial" pitchFamily="34" charset="0"/>
              </a:rPr>
              <a:t>Substance abuse</a:t>
            </a:r>
          </a:p>
          <a:p>
            <a:pPr marL="457200" indent="-457200" eaLnBrk="1" hangingPunct="1">
              <a:buFontTx/>
              <a:buAutoNum type="arabicPeriod"/>
            </a:pPr>
            <a:endParaRPr lang="en-US" sz="2800" dirty="0">
              <a:latin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229600" cy="487362"/>
          </a:xfrm>
          <a:noFill/>
        </p:spPr>
        <p:txBody>
          <a:bodyPr>
            <a:noAutofit/>
          </a:bodyPr>
          <a:lstStyle/>
          <a:p>
            <a:pPr eaLnBrk="1" hangingPunct="1"/>
            <a:r>
              <a:rPr lang="en-US" sz="3600" b="1" dirty="0"/>
              <a:t>Spirituality </a:t>
            </a:r>
          </a:p>
        </p:txBody>
      </p:sp>
      <p:sp>
        <p:nvSpPr>
          <p:cNvPr id="19459" name="Rectangle 3"/>
          <p:cNvSpPr>
            <a:spLocks noGrp="1" noChangeArrowheads="1"/>
          </p:cNvSpPr>
          <p:nvPr>
            <p:ph idx="1"/>
          </p:nvPr>
        </p:nvSpPr>
        <p:spPr>
          <a:xfrm>
            <a:off x="228600" y="1143000"/>
            <a:ext cx="8610600" cy="5486400"/>
          </a:xfrm>
        </p:spPr>
        <p:txBody>
          <a:bodyPr>
            <a:normAutofit lnSpcReduction="10000"/>
          </a:bodyPr>
          <a:lstStyle/>
          <a:p>
            <a:pPr eaLnBrk="1" hangingPunct="1">
              <a:buSzPct val="90000"/>
            </a:pPr>
            <a:r>
              <a:rPr lang="en-US" sz="2800" b="1" dirty="0"/>
              <a:t>Spirituality fulfills specific needs</a:t>
            </a:r>
          </a:p>
          <a:p>
            <a:pPr lvl="1" eaLnBrk="1" hangingPunct="1">
              <a:lnSpc>
                <a:spcPct val="150000"/>
              </a:lnSpc>
            </a:pPr>
            <a:r>
              <a:rPr lang="en-US" dirty="0"/>
              <a:t>Meaning to life, illness, crises, and death</a:t>
            </a:r>
          </a:p>
          <a:p>
            <a:pPr lvl="1" eaLnBrk="1" hangingPunct="1">
              <a:lnSpc>
                <a:spcPct val="150000"/>
              </a:lnSpc>
            </a:pPr>
            <a:r>
              <a:rPr lang="en-US" dirty="0"/>
              <a:t>Sense of security for present and future</a:t>
            </a:r>
          </a:p>
          <a:p>
            <a:pPr lvl="1" eaLnBrk="1" hangingPunct="1">
              <a:lnSpc>
                <a:spcPct val="150000"/>
              </a:lnSpc>
            </a:pPr>
            <a:r>
              <a:rPr lang="en-US" dirty="0"/>
              <a:t>Guides daily habits</a:t>
            </a:r>
          </a:p>
          <a:p>
            <a:pPr lvl="1" eaLnBrk="1" hangingPunct="1">
              <a:lnSpc>
                <a:spcPct val="150000"/>
              </a:lnSpc>
            </a:pPr>
            <a:r>
              <a:rPr lang="en-US" dirty="0"/>
              <a:t>elicits acceptance or rejection of other people</a:t>
            </a:r>
          </a:p>
          <a:p>
            <a:pPr lvl="1" eaLnBrk="1" hangingPunct="1">
              <a:lnSpc>
                <a:spcPct val="150000"/>
              </a:lnSpc>
            </a:pPr>
            <a:r>
              <a:rPr lang="en-US" dirty="0"/>
              <a:t>Provides psychosocial support of like-minded people</a:t>
            </a:r>
          </a:p>
          <a:p>
            <a:pPr lvl="1" eaLnBrk="1" hangingPunct="1">
              <a:lnSpc>
                <a:spcPct val="150000"/>
              </a:lnSpc>
            </a:pPr>
            <a:r>
              <a:rPr lang="en-US" dirty="0"/>
              <a:t>Strength when facing life’s crises</a:t>
            </a:r>
          </a:p>
          <a:p>
            <a:pPr lvl="1" eaLnBrk="1" hangingPunct="1">
              <a:lnSpc>
                <a:spcPct val="150000"/>
              </a:lnSpc>
            </a:pPr>
            <a:r>
              <a:rPr lang="en-US" dirty="0"/>
              <a:t>Healing strength and support</a:t>
            </a:r>
          </a:p>
          <a:p>
            <a:pPr lvl="1" eaLnBrk="1" hangingPunct="1">
              <a:buNone/>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19458"/>
                                        </p:tgtEl>
                                        <p:attrNameLst>
                                          <p:attrName>style.visibility</p:attrName>
                                        </p:attrNameLst>
                                      </p:cBhvr>
                                      <p:to>
                                        <p:strVal val="visible"/>
                                      </p:to>
                                    </p:set>
                                    <p:animEffect transition="in" filter="fade">
                                      <p:cBhvr>
                                        <p:cTn id="7" dur="1000">
                                          <p:stCondLst>
                                            <p:cond delay="0"/>
                                          </p:stCondLst>
                                        </p:cTn>
                                        <p:tgtEl>
                                          <p:spTgt spid="1945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19459">
                                            <p:txEl>
                                              <p:pRg st="0" end="0"/>
                                            </p:txEl>
                                          </p:spTgt>
                                        </p:tgtEl>
                                        <p:attrNameLst>
                                          <p:attrName>style.visibility</p:attrName>
                                        </p:attrNameLst>
                                      </p:cBhvr>
                                      <p:to>
                                        <p:strVal val="visible"/>
                                      </p:to>
                                    </p:set>
                                    <p:animEffect transition="in" filter="fade">
                                      <p:cBhvr>
                                        <p:cTn id="12" dur="500">
                                          <p:stCondLst>
                                            <p:cond delay="0"/>
                                          </p:stCondLst>
                                        </p:cTn>
                                        <p:tgtEl>
                                          <p:spTgt spid="19459">
                                            <p:txEl>
                                              <p:pRg st="0" end="0"/>
                                            </p:txEl>
                                          </p:spTgt>
                                        </p:tgtEl>
                                      </p:cBhvr>
                                    </p:animEffect>
                                  </p:childTnLst>
                                </p:cTn>
                              </p:par>
                              <p:par>
                                <p:cTn id="13" presetID="10" presetClass="entr" presetSubtype="0" fill="hold" grpId="0" nodeType="withEffect">
                                  <p:stCondLst>
                                    <p:cond delay="0"/>
                                  </p:stCondLst>
                                  <p:iterate type="lt">
                                    <p:tmPct val="10000"/>
                                  </p:iterate>
                                  <p:childTnLst>
                                    <p:set>
                                      <p:cBhvr>
                                        <p:cTn id="14" dur="1" fill="hold">
                                          <p:stCondLst>
                                            <p:cond delay="0"/>
                                          </p:stCondLst>
                                        </p:cTn>
                                        <p:tgtEl>
                                          <p:spTgt spid="19459">
                                            <p:txEl>
                                              <p:pRg st="1" end="1"/>
                                            </p:txEl>
                                          </p:spTgt>
                                        </p:tgtEl>
                                        <p:attrNameLst>
                                          <p:attrName>style.visibility</p:attrName>
                                        </p:attrNameLst>
                                      </p:cBhvr>
                                      <p:to>
                                        <p:strVal val="visible"/>
                                      </p:to>
                                    </p:set>
                                    <p:animEffect transition="in" filter="fade">
                                      <p:cBhvr>
                                        <p:cTn id="15" dur="500">
                                          <p:stCondLst>
                                            <p:cond delay="0"/>
                                          </p:stCondLst>
                                        </p:cTn>
                                        <p:tgtEl>
                                          <p:spTgt spid="19459">
                                            <p:txEl>
                                              <p:pRg st="1" end="1"/>
                                            </p:txEl>
                                          </p:spTgt>
                                        </p:tgtEl>
                                      </p:cBhvr>
                                    </p:animEffect>
                                  </p:childTnLst>
                                </p:cTn>
                              </p:par>
                              <p:par>
                                <p:cTn id="16" presetID="10" presetClass="entr" presetSubtype="0" fill="hold" grpId="0" nodeType="withEffect">
                                  <p:stCondLst>
                                    <p:cond delay="0"/>
                                  </p:stCondLst>
                                  <p:iterate type="lt">
                                    <p:tmPct val="10000"/>
                                  </p:iterate>
                                  <p:childTnLst>
                                    <p:set>
                                      <p:cBhvr>
                                        <p:cTn id="17" dur="1" fill="hold">
                                          <p:stCondLst>
                                            <p:cond delay="0"/>
                                          </p:stCondLst>
                                        </p:cTn>
                                        <p:tgtEl>
                                          <p:spTgt spid="19459">
                                            <p:txEl>
                                              <p:pRg st="2" end="2"/>
                                            </p:txEl>
                                          </p:spTgt>
                                        </p:tgtEl>
                                        <p:attrNameLst>
                                          <p:attrName>style.visibility</p:attrName>
                                        </p:attrNameLst>
                                      </p:cBhvr>
                                      <p:to>
                                        <p:strVal val="visible"/>
                                      </p:to>
                                    </p:set>
                                    <p:animEffect transition="in" filter="fade">
                                      <p:cBhvr>
                                        <p:cTn id="18" dur="500">
                                          <p:stCondLst>
                                            <p:cond delay="0"/>
                                          </p:stCondLst>
                                        </p:cTn>
                                        <p:tgtEl>
                                          <p:spTgt spid="19459">
                                            <p:txEl>
                                              <p:pRg st="2" end="2"/>
                                            </p:txEl>
                                          </p:spTgt>
                                        </p:tgtEl>
                                      </p:cBhvr>
                                    </p:animEffect>
                                  </p:childTnLst>
                                </p:cTn>
                              </p:par>
                              <p:par>
                                <p:cTn id="19" presetID="10" presetClass="entr" presetSubtype="0" fill="hold" grpId="0" nodeType="withEffect">
                                  <p:stCondLst>
                                    <p:cond delay="0"/>
                                  </p:stCondLst>
                                  <p:iterate type="lt">
                                    <p:tmPct val="10000"/>
                                  </p:iterate>
                                  <p:childTnLst>
                                    <p:set>
                                      <p:cBhvr>
                                        <p:cTn id="20" dur="1" fill="hold">
                                          <p:stCondLst>
                                            <p:cond delay="0"/>
                                          </p:stCondLst>
                                        </p:cTn>
                                        <p:tgtEl>
                                          <p:spTgt spid="19459">
                                            <p:txEl>
                                              <p:pRg st="3" end="3"/>
                                            </p:txEl>
                                          </p:spTgt>
                                        </p:tgtEl>
                                        <p:attrNameLst>
                                          <p:attrName>style.visibility</p:attrName>
                                        </p:attrNameLst>
                                      </p:cBhvr>
                                      <p:to>
                                        <p:strVal val="visible"/>
                                      </p:to>
                                    </p:set>
                                    <p:animEffect transition="in" filter="fade">
                                      <p:cBhvr>
                                        <p:cTn id="21" dur="500">
                                          <p:stCondLst>
                                            <p:cond delay="0"/>
                                          </p:stCondLst>
                                        </p:cTn>
                                        <p:tgtEl>
                                          <p:spTgt spid="19459">
                                            <p:txEl>
                                              <p:pRg st="3" end="3"/>
                                            </p:txEl>
                                          </p:spTgt>
                                        </p:tgtEl>
                                      </p:cBhvr>
                                    </p:animEffect>
                                  </p:childTnLst>
                                </p:cTn>
                              </p:par>
                              <p:par>
                                <p:cTn id="22" presetID="10" presetClass="entr" presetSubtype="0" fill="hold" grpId="0" nodeType="withEffect">
                                  <p:stCondLst>
                                    <p:cond delay="0"/>
                                  </p:stCondLst>
                                  <p:iterate type="lt">
                                    <p:tmPct val="10000"/>
                                  </p:iterate>
                                  <p:childTnLst>
                                    <p:set>
                                      <p:cBhvr>
                                        <p:cTn id="23" dur="1" fill="hold">
                                          <p:stCondLst>
                                            <p:cond delay="0"/>
                                          </p:stCondLst>
                                        </p:cTn>
                                        <p:tgtEl>
                                          <p:spTgt spid="19459">
                                            <p:txEl>
                                              <p:pRg st="4" end="4"/>
                                            </p:txEl>
                                          </p:spTgt>
                                        </p:tgtEl>
                                        <p:attrNameLst>
                                          <p:attrName>style.visibility</p:attrName>
                                        </p:attrNameLst>
                                      </p:cBhvr>
                                      <p:to>
                                        <p:strVal val="visible"/>
                                      </p:to>
                                    </p:set>
                                    <p:animEffect transition="in" filter="fade">
                                      <p:cBhvr>
                                        <p:cTn id="24" dur="500">
                                          <p:stCondLst>
                                            <p:cond delay="0"/>
                                          </p:stCondLst>
                                        </p:cTn>
                                        <p:tgtEl>
                                          <p:spTgt spid="19459">
                                            <p:txEl>
                                              <p:pRg st="4" end="4"/>
                                            </p:txEl>
                                          </p:spTgt>
                                        </p:tgtEl>
                                      </p:cBhvr>
                                    </p:animEffect>
                                  </p:childTnLst>
                                </p:cTn>
                              </p:par>
                              <p:par>
                                <p:cTn id="25" presetID="10" presetClass="entr" presetSubtype="0" fill="hold" grpId="0" nodeType="withEffect">
                                  <p:stCondLst>
                                    <p:cond delay="0"/>
                                  </p:stCondLst>
                                  <p:iterate type="lt">
                                    <p:tmPct val="10000"/>
                                  </p:iterate>
                                  <p:childTnLst>
                                    <p:set>
                                      <p:cBhvr>
                                        <p:cTn id="26" dur="1" fill="hold">
                                          <p:stCondLst>
                                            <p:cond delay="0"/>
                                          </p:stCondLst>
                                        </p:cTn>
                                        <p:tgtEl>
                                          <p:spTgt spid="19459">
                                            <p:txEl>
                                              <p:pRg st="5" end="5"/>
                                            </p:txEl>
                                          </p:spTgt>
                                        </p:tgtEl>
                                        <p:attrNameLst>
                                          <p:attrName>style.visibility</p:attrName>
                                        </p:attrNameLst>
                                      </p:cBhvr>
                                      <p:to>
                                        <p:strVal val="visible"/>
                                      </p:to>
                                    </p:set>
                                    <p:animEffect transition="in" filter="fade">
                                      <p:cBhvr>
                                        <p:cTn id="27" dur="500">
                                          <p:stCondLst>
                                            <p:cond delay="0"/>
                                          </p:stCondLst>
                                        </p:cTn>
                                        <p:tgtEl>
                                          <p:spTgt spid="19459">
                                            <p:txEl>
                                              <p:pRg st="5" end="5"/>
                                            </p:txEl>
                                          </p:spTgt>
                                        </p:tgtEl>
                                      </p:cBhvr>
                                    </p:animEffect>
                                  </p:childTnLst>
                                </p:cTn>
                              </p:par>
                              <p:par>
                                <p:cTn id="28" presetID="10" presetClass="entr" presetSubtype="0" fill="hold" grpId="0" nodeType="withEffect">
                                  <p:stCondLst>
                                    <p:cond delay="0"/>
                                  </p:stCondLst>
                                  <p:iterate type="lt">
                                    <p:tmPct val="10000"/>
                                  </p:iterate>
                                  <p:childTnLst>
                                    <p:set>
                                      <p:cBhvr>
                                        <p:cTn id="29" dur="1" fill="hold">
                                          <p:stCondLst>
                                            <p:cond delay="0"/>
                                          </p:stCondLst>
                                        </p:cTn>
                                        <p:tgtEl>
                                          <p:spTgt spid="19459">
                                            <p:txEl>
                                              <p:pRg st="6" end="6"/>
                                            </p:txEl>
                                          </p:spTgt>
                                        </p:tgtEl>
                                        <p:attrNameLst>
                                          <p:attrName>style.visibility</p:attrName>
                                        </p:attrNameLst>
                                      </p:cBhvr>
                                      <p:to>
                                        <p:strVal val="visible"/>
                                      </p:to>
                                    </p:set>
                                    <p:animEffect transition="in" filter="fade">
                                      <p:cBhvr>
                                        <p:cTn id="30" dur="500">
                                          <p:stCondLst>
                                            <p:cond delay="0"/>
                                          </p:stCondLst>
                                        </p:cTn>
                                        <p:tgtEl>
                                          <p:spTgt spid="19459">
                                            <p:txEl>
                                              <p:pRg st="6" end="6"/>
                                            </p:txEl>
                                          </p:spTgt>
                                        </p:tgtEl>
                                      </p:cBhvr>
                                    </p:animEffect>
                                  </p:childTnLst>
                                </p:cTn>
                              </p:par>
                              <p:par>
                                <p:cTn id="31" presetID="10" presetClass="entr" presetSubtype="0" fill="hold" grpId="0" nodeType="withEffect">
                                  <p:stCondLst>
                                    <p:cond delay="0"/>
                                  </p:stCondLst>
                                  <p:iterate type="lt">
                                    <p:tmPct val="10000"/>
                                  </p:iterate>
                                  <p:childTnLst>
                                    <p:set>
                                      <p:cBhvr>
                                        <p:cTn id="32" dur="1" fill="hold">
                                          <p:stCondLst>
                                            <p:cond delay="0"/>
                                          </p:stCondLst>
                                        </p:cTn>
                                        <p:tgtEl>
                                          <p:spTgt spid="19459">
                                            <p:txEl>
                                              <p:pRg st="7" end="7"/>
                                            </p:txEl>
                                          </p:spTgt>
                                        </p:tgtEl>
                                        <p:attrNameLst>
                                          <p:attrName>style.visibility</p:attrName>
                                        </p:attrNameLst>
                                      </p:cBhvr>
                                      <p:to>
                                        <p:strVal val="visible"/>
                                      </p:to>
                                    </p:set>
                                    <p:animEffect transition="in" filter="fade">
                                      <p:cBhvr>
                                        <p:cTn id="33" dur="500">
                                          <p:stCondLst>
                                            <p:cond delay="0"/>
                                          </p:stCondLst>
                                        </p:cTn>
                                        <p:tgtEl>
                                          <p:spTgt spid="1945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229600" cy="487362"/>
          </a:xfrm>
          <a:noFill/>
        </p:spPr>
        <p:txBody>
          <a:bodyPr>
            <a:noAutofit/>
          </a:bodyPr>
          <a:lstStyle/>
          <a:p>
            <a:pPr eaLnBrk="1" hangingPunct="1"/>
            <a:r>
              <a:rPr lang="en-US" sz="3600" b="1" dirty="0"/>
              <a:t>Spirituality </a:t>
            </a:r>
          </a:p>
        </p:txBody>
      </p:sp>
      <p:sp>
        <p:nvSpPr>
          <p:cNvPr id="19459" name="Rectangle 3"/>
          <p:cNvSpPr>
            <a:spLocks noGrp="1" noChangeArrowheads="1"/>
          </p:cNvSpPr>
          <p:nvPr>
            <p:ph idx="1"/>
          </p:nvPr>
        </p:nvSpPr>
        <p:spPr>
          <a:xfrm>
            <a:off x="152400" y="838200"/>
            <a:ext cx="8839200" cy="5791200"/>
          </a:xfrm>
        </p:spPr>
        <p:txBody>
          <a:bodyPr>
            <a:normAutofit lnSpcReduction="10000"/>
          </a:bodyPr>
          <a:lstStyle/>
          <a:p>
            <a:pPr eaLnBrk="1" hangingPunct="1">
              <a:buFont typeface="Wingdings" pitchFamily="2" charset="2"/>
              <a:buNone/>
            </a:pPr>
            <a:r>
              <a:rPr lang="en-US" sz="2800" b="1" dirty="0"/>
              <a:t>Spiritual Care </a:t>
            </a:r>
          </a:p>
          <a:p>
            <a:pPr lvl="1" eaLnBrk="1" hangingPunct="1">
              <a:lnSpc>
                <a:spcPct val="150000"/>
              </a:lnSpc>
              <a:buFont typeface="Arial" pitchFamily="34" charset="0"/>
              <a:buChar char="•"/>
            </a:pPr>
            <a:r>
              <a:rPr lang="en-US" dirty="0"/>
              <a:t>Practice of compassionate presence</a:t>
            </a:r>
          </a:p>
          <a:p>
            <a:pPr lvl="1" eaLnBrk="1" hangingPunct="1">
              <a:lnSpc>
                <a:spcPct val="150000"/>
              </a:lnSpc>
              <a:buFont typeface="Arial" pitchFamily="34" charset="0"/>
              <a:buChar char="•"/>
            </a:pPr>
            <a:r>
              <a:rPr lang="en-US" dirty="0"/>
              <a:t>Listening to patient’s fears, hopes, pain, dreams</a:t>
            </a:r>
          </a:p>
          <a:p>
            <a:pPr lvl="1" eaLnBrk="1" hangingPunct="1">
              <a:lnSpc>
                <a:spcPct val="150000"/>
              </a:lnSpc>
              <a:buFont typeface="Arial" pitchFamily="34" charset="0"/>
              <a:buChar char="•"/>
            </a:pPr>
            <a:r>
              <a:rPr lang="en-US" dirty="0"/>
              <a:t>Obtaining a spiritual history</a:t>
            </a:r>
          </a:p>
          <a:p>
            <a:pPr lvl="1" eaLnBrk="1" hangingPunct="1">
              <a:lnSpc>
                <a:spcPct val="150000"/>
              </a:lnSpc>
              <a:buNone/>
            </a:pPr>
            <a:endParaRPr lang="en-US" sz="1200" dirty="0"/>
          </a:p>
          <a:p>
            <a:pPr lvl="1" eaLnBrk="1" hangingPunct="1">
              <a:buFont typeface="Arial" pitchFamily="34" charset="0"/>
              <a:buChar char="•"/>
            </a:pPr>
            <a:r>
              <a:rPr lang="en-US" dirty="0"/>
              <a:t>Attentiveness to all dimensions of patient &amp;  his family: body, mind &amp;spirit</a:t>
            </a:r>
          </a:p>
          <a:p>
            <a:pPr lvl="1" eaLnBrk="1" hangingPunct="1">
              <a:buNone/>
            </a:pPr>
            <a:endParaRPr lang="en-US" sz="1600" dirty="0"/>
          </a:p>
          <a:p>
            <a:pPr lvl="1" eaLnBrk="1" hangingPunct="1">
              <a:buFont typeface="Arial" pitchFamily="34" charset="0"/>
              <a:buChar char="•"/>
            </a:pPr>
            <a:r>
              <a:rPr lang="en-US" dirty="0"/>
              <a:t>Incorporation of spiritual practices as appropriate</a:t>
            </a:r>
          </a:p>
          <a:p>
            <a:pPr lvl="1" eaLnBrk="1" hangingPunct="1">
              <a:buNone/>
            </a:pPr>
            <a:endParaRPr lang="en-US" sz="1400" dirty="0"/>
          </a:p>
          <a:p>
            <a:pPr lvl="1" eaLnBrk="1" hangingPunct="1">
              <a:buFont typeface="Arial" pitchFamily="34" charset="0"/>
              <a:buChar char="•"/>
            </a:pPr>
            <a:r>
              <a:rPr lang="en-US" dirty="0"/>
              <a:t>Involve chaplains as members of the interdisciplinary healthcare team</a:t>
            </a:r>
          </a:p>
          <a:p>
            <a:pPr lvl="1" eaLnBrk="1" hangingPunct="1">
              <a:buNone/>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19458"/>
                                        </p:tgtEl>
                                        <p:attrNameLst>
                                          <p:attrName>style.visibility</p:attrName>
                                        </p:attrNameLst>
                                      </p:cBhvr>
                                      <p:to>
                                        <p:strVal val="visible"/>
                                      </p:to>
                                    </p:set>
                                    <p:animEffect transition="in" filter="fade">
                                      <p:cBhvr>
                                        <p:cTn id="7" dur="1000">
                                          <p:stCondLst>
                                            <p:cond delay="0"/>
                                          </p:stCondLst>
                                        </p:cTn>
                                        <p:tgtEl>
                                          <p:spTgt spid="1945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19459">
                                            <p:txEl>
                                              <p:pRg st="0" end="0"/>
                                            </p:txEl>
                                          </p:spTgt>
                                        </p:tgtEl>
                                        <p:attrNameLst>
                                          <p:attrName>style.visibility</p:attrName>
                                        </p:attrNameLst>
                                      </p:cBhvr>
                                      <p:to>
                                        <p:strVal val="visible"/>
                                      </p:to>
                                    </p:set>
                                    <p:animEffect transition="in" filter="fade">
                                      <p:cBhvr>
                                        <p:cTn id="12" dur="500">
                                          <p:stCondLst>
                                            <p:cond delay="0"/>
                                          </p:stCondLst>
                                        </p:cTn>
                                        <p:tgtEl>
                                          <p:spTgt spid="19459">
                                            <p:txEl>
                                              <p:pRg st="0" end="0"/>
                                            </p:txEl>
                                          </p:spTgt>
                                        </p:tgtEl>
                                      </p:cBhvr>
                                    </p:animEffect>
                                  </p:childTnLst>
                                </p:cTn>
                              </p:par>
                              <p:par>
                                <p:cTn id="13" presetID="10" presetClass="entr" presetSubtype="0" fill="hold" grpId="0" nodeType="withEffect">
                                  <p:stCondLst>
                                    <p:cond delay="0"/>
                                  </p:stCondLst>
                                  <p:iterate type="lt">
                                    <p:tmPct val="10000"/>
                                  </p:iterate>
                                  <p:childTnLst>
                                    <p:set>
                                      <p:cBhvr>
                                        <p:cTn id="14" dur="1" fill="hold">
                                          <p:stCondLst>
                                            <p:cond delay="0"/>
                                          </p:stCondLst>
                                        </p:cTn>
                                        <p:tgtEl>
                                          <p:spTgt spid="19459">
                                            <p:txEl>
                                              <p:pRg st="1" end="1"/>
                                            </p:txEl>
                                          </p:spTgt>
                                        </p:tgtEl>
                                        <p:attrNameLst>
                                          <p:attrName>style.visibility</p:attrName>
                                        </p:attrNameLst>
                                      </p:cBhvr>
                                      <p:to>
                                        <p:strVal val="visible"/>
                                      </p:to>
                                    </p:set>
                                    <p:animEffect transition="in" filter="fade">
                                      <p:cBhvr>
                                        <p:cTn id="15" dur="500">
                                          <p:stCondLst>
                                            <p:cond delay="0"/>
                                          </p:stCondLst>
                                        </p:cTn>
                                        <p:tgtEl>
                                          <p:spTgt spid="19459">
                                            <p:txEl>
                                              <p:pRg st="1" end="1"/>
                                            </p:txEl>
                                          </p:spTgt>
                                        </p:tgtEl>
                                      </p:cBhvr>
                                    </p:animEffect>
                                  </p:childTnLst>
                                </p:cTn>
                              </p:par>
                              <p:par>
                                <p:cTn id="16" presetID="10" presetClass="entr" presetSubtype="0" fill="hold" grpId="0" nodeType="withEffect">
                                  <p:stCondLst>
                                    <p:cond delay="0"/>
                                  </p:stCondLst>
                                  <p:iterate type="lt">
                                    <p:tmPct val="10000"/>
                                  </p:iterate>
                                  <p:childTnLst>
                                    <p:set>
                                      <p:cBhvr>
                                        <p:cTn id="17" dur="1" fill="hold">
                                          <p:stCondLst>
                                            <p:cond delay="0"/>
                                          </p:stCondLst>
                                        </p:cTn>
                                        <p:tgtEl>
                                          <p:spTgt spid="19459">
                                            <p:txEl>
                                              <p:pRg st="2" end="2"/>
                                            </p:txEl>
                                          </p:spTgt>
                                        </p:tgtEl>
                                        <p:attrNameLst>
                                          <p:attrName>style.visibility</p:attrName>
                                        </p:attrNameLst>
                                      </p:cBhvr>
                                      <p:to>
                                        <p:strVal val="visible"/>
                                      </p:to>
                                    </p:set>
                                    <p:animEffect transition="in" filter="fade">
                                      <p:cBhvr>
                                        <p:cTn id="18" dur="500">
                                          <p:stCondLst>
                                            <p:cond delay="0"/>
                                          </p:stCondLst>
                                        </p:cTn>
                                        <p:tgtEl>
                                          <p:spTgt spid="19459">
                                            <p:txEl>
                                              <p:pRg st="2" end="2"/>
                                            </p:txEl>
                                          </p:spTgt>
                                        </p:tgtEl>
                                      </p:cBhvr>
                                    </p:animEffect>
                                  </p:childTnLst>
                                </p:cTn>
                              </p:par>
                              <p:par>
                                <p:cTn id="19" presetID="10" presetClass="entr" presetSubtype="0" fill="hold" grpId="0" nodeType="withEffect">
                                  <p:stCondLst>
                                    <p:cond delay="0"/>
                                  </p:stCondLst>
                                  <p:iterate type="lt">
                                    <p:tmPct val="10000"/>
                                  </p:iterate>
                                  <p:childTnLst>
                                    <p:set>
                                      <p:cBhvr>
                                        <p:cTn id="20" dur="1" fill="hold">
                                          <p:stCondLst>
                                            <p:cond delay="0"/>
                                          </p:stCondLst>
                                        </p:cTn>
                                        <p:tgtEl>
                                          <p:spTgt spid="19459">
                                            <p:txEl>
                                              <p:pRg st="3" end="3"/>
                                            </p:txEl>
                                          </p:spTgt>
                                        </p:tgtEl>
                                        <p:attrNameLst>
                                          <p:attrName>style.visibility</p:attrName>
                                        </p:attrNameLst>
                                      </p:cBhvr>
                                      <p:to>
                                        <p:strVal val="visible"/>
                                      </p:to>
                                    </p:set>
                                    <p:animEffect transition="in" filter="fade">
                                      <p:cBhvr>
                                        <p:cTn id="21" dur="500">
                                          <p:stCondLst>
                                            <p:cond delay="0"/>
                                          </p:stCondLst>
                                        </p:cTn>
                                        <p:tgtEl>
                                          <p:spTgt spid="19459">
                                            <p:txEl>
                                              <p:pRg st="3" end="3"/>
                                            </p:txEl>
                                          </p:spTgt>
                                        </p:tgtEl>
                                      </p:cBhvr>
                                    </p:animEffect>
                                  </p:childTnLst>
                                </p:cTn>
                              </p:par>
                              <p:par>
                                <p:cTn id="22" presetID="10" presetClass="entr" presetSubtype="0" fill="hold" grpId="0" nodeType="withEffect">
                                  <p:stCondLst>
                                    <p:cond delay="0"/>
                                  </p:stCondLst>
                                  <p:iterate type="lt">
                                    <p:tmPct val="10000"/>
                                  </p:iterate>
                                  <p:childTnLst>
                                    <p:set>
                                      <p:cBhvr>
                                        <p:cTn id="23" dur="1" fill="hold">
                                          <p:stCondLst>
                                            <p:cond delay="0"/>
                                          </p:stCondLst>
                                        </p:cTn>
                                        <p:tgtEl>
                                          <p:spTgt spid="19459">
                                            <p:txEl>
                                              <p:pRg st="5" end="5"/>
                                            </p:txEl>
                                          </p:spTgt>
                                        </p:tgtEl>
                                        <p:attrNameLst>
                                          <p:attrName>style.visibility</p:attrName>
                                        </p:attrNameLst>
                                      </p:cBhvr>
                                      <p:to>
                                        <p:strVal val="visible"/>
                                      </p:to>
                                    </p:set>
                                    <p:animEffect transition="in" filter="fade">
                                      <p:cBhvr>
                                        <p:cTn id="24" dur="500">
                                          <p:stCondLst>
                                            <p:cond delay="0"/>
                                          </p:stCondLst>
                                        </p:cTn>
                                        <p:tgtEl>
                                          <p:spTgt spid="19459">
                                            <p:txEl>
                                              <p:pRg st="5" end="5"/>
                                            </p:txEl>
                                          </p:spTgt>
                                        </p:tgtEl>
                                      </p:cBhvr>
                                    </p:animEffect>
                                  </p:childTnLst>
                                </p:cTn>
                              </p:par>
                              <p:par>
                                <p:cTn id="25" presetID="10" presetClass="entr" presetSubtype="0" fill="hold" grpId="0" nodeType="withEffect">
                                  <p:stCondLst>
                                    <p:cond delay="0"/>
                                  </p:stCondLst>
                                  <p:iterate type="lt">
                                    <p:tmPct val="10000"/>
                                  </p:iterate>
                                  <p:childTnLst>
                                    <p:set>
                                      <p:cBhvr>
                                        <p:cTn id="26" dur="1" fill="hold">
                                          <p:stCondLst>
                                            <p:cond delay="0"/>
                                          </p:stCondLst>
                                        </p:cTn>
                                        <p:tgtEl>
                                          <p:spTgt spid="19459">
                                            <p:txEl>
                                              <p:pRg st="7" end="7"/>
                                            </p:txEl>
                                          </p:spTgt>
                                        </p:tgtEl>
                                        <p:attrNameLst>
                                          <p:attrName>style.visibility</p:attrName>
                                        </p:attrNameLst>
                                      </p:cBhvr>
                                      <p:to>
                                        <p:strVal val="visible"/>
                                      </p:to>
                                    </p:set>
                                    <p:animEffect transition="in" filter="fade">
                                      <p:cBhvr>
                                        <p:cTn id="27" dur="500">
                                          <p:stCondLst>
                                            <p:cond delay="0"/>
                                          </p:stCondLst>
                                        </p:cTn>
                                        <p:tgtEl>
                                          <p:spTgt spid="19459">
                                            <p:txEl>
                                              <p:pRg st="7" end="7"/>
                                            </p:txEl>
                                          </p:spTgt>
                                        </p:tgtEl>
                                      </p:cBhvr>
                                    </p:animEffect>
                                  </p:childTnLst>
                                </p:cTn>
                              </p:par>
                              <p:par>
                                <p:cTn id="28" presetID="10" presetClass="entr" presetSubtype="0" fill="hold" grpId="0" nodeType="withEffect">
                                  <p:stCondLst>
                                    <p:cond delay="0"/>
                                  </p:stCondLst>
                                  <p:iterate type="lt">
                                    <p:tmPct val="10000"/>
                                  </p:iterate>
                                  <p:childTnLst>
                                    <p:set>
                                      <p:cBhvr>
                                        <p:cTn id="29" dur="1" fill="hold">
                                          <p:stCondLst>
                                            <p:cond delay="0"/>
                                          </p:stCondLst>
                                        </p:cTn>
                                        <p:tgtEl>
                                          <p:spTgt spid="19459">
                                            <p:txEl>
                                              <p:pRg st="9" end="9"/>
                                            </p:txEl>
                                          </p:spTgt>
                                        </p:tgtEl>
                                        <p:attrNameLst>
                                          <p:attrName>style.visibility</p:attrName>
                                        </p:attrNameLst>
                                      </p:cBhvr>
                                      <p:to>
                                        <p:strVal val="visible"/>
                                      </p:to>
                                    </p:set>
                                    <p:animEffect transition="in" filter="fade">
                                      <p:cBhvr>
                                        <p:cTn id="30" dur="500">
                                          <p:stCondLst>
                                            <p:cond delay="0"/>
                                          </p:stCondLst>
                                        </p:cTn>
                                        <p:tgtEl>
                                          <p:spTgt spid="1945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932</TotalTime>
  <Words>2785</Words>
  <Application>Microsoft Office PowerPoint</Application>
  <PresentationFormat>On-screen Show (4:3)</PresentationFormat>
  <Paragraphs>280</Paragraphs>
  <Slides>36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Wingdings</vt:lpstr>
      <vt:lpstr>Office Theme</vt:lpstr>
      <vt:lpstr>Role of spirituality in public health and/or medical care </vt:lpstr>
      <vt:lpstr>  Learning objectives </vt:lpstr>
      <vt:lpstr>  Religion/Spirituality &amp; Health Beliefs </vt:lpstr>
      <vt:lpstr>      Definitions </vt:lpstr>
      <vt:lpstr>      Definitions conti.. </vt:lpstr>
      <vt:lpstr>Religion</vt:lpstr>
      <vt:lpstr>PowerPoint Presentation</vt:lpstr>
      <vt:lpstr>Spirituality </vt:lpstr>
      <vt:lpstr>Spirituality </vt:lpstr>
      <vt:lpstr>What is spiritual care mean ?</vt:lpstr>
      <vt:lpstr> Current Trends </vt:lpstr>
      <vt:lpstr>PowerPoint Presentation</vt:lpstr>
      <vt:lpstr>PowerPoint Presentation</vt:lpstr>
      <vt:lpstr>PowerPoint Presentation</vt:lpstr>
      <vt:lpstr>PowerPoint Presentation</vt:lpstr>
      <vt:lpstr>Religious beliefs and practices:</vt:lpstr>
      <vt:lpstr>The Meaning of Illness</vt:lpstr>
      <vt:lpstr> Link of Spirituality &amp; Adaptive Coping </vt:lpstr>
      <vt:lpstr>Research in Spirituality and Health</vt:lpstr>
      <vt:lpstr>Reassurances that gave comfort</vt:lpstr>
      <vt:lpstr>US have faith on healing power and prayer.</vt:lpstr>
      <vt:lpstr> Article: Religious and Spiritual Beliefs &amp; Practices in Medicine: An Evaluation in a Tertiary Care Hospital in Malaysia  Authors: RM Yousuf, ARM Fauzi, SFU Akter, SMS Azarisman, OA Marzuki) </vt:lpstr>
      <vt:lpstr>Abstract</vt:lpstr>
      <vt:lpstr>Abstract</vt:lpstr>
      <vt:lpstr>Spiritual Needs</vt:lpstr>
      <vt:lpstr>Five basic spiritual needs of every person:</vt:lpstr>
      <vt:lpstr> The nurse’s role in spirituality</vt:lpstr>
      <vt:lpstr>Ethical &amp; professional boundaries for the nurses</vt:lpstr>
      <vt:lpstr>8 Dimensions of patient assessment</vt:lpstr>
      <vt:lpstr>A Spiritual Inventory might include questions about:</vt:lpstr>
      <vt:lpstr>Spiritual assessment</vt:lpstr>
      <vt:lpstr>Spiritual History</vt:lpstr>
      <vt:lpstr>Spirituality and medical care in Bangladesh</vt:lpstr>
      <vt:lpstr>Religion, Spirituality, and Medicine: Research Findings and Implications for Clinical Practice</vt:lpstr>
      <vt:lpstr>Religion, Spirituality, and Medicine con..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spirituality in public health and/or medical care </dc:title>
  <dc:creator>Md. Golam Dostogir Harun</dc:creator>
  <cp:lastModifiedBy>AHMK BakiBillah</cp:lastModifiedBy>
  <cp:revision>46</cp:revision>
  <cp:lastPrinted>2019-04-05T08:44:11Z</cp:lastPrinted>
  <dcterms:created xsi:type="dcterms:W3CDTF">2006-08-16T00:00:00Z</dcterms:created>
  <dcterms:modified xsi:type="dcterms:W3CDTF">2021-10-18T07:52:26Z</dcterms:modified>
</cp:coreProperties>
</file>