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341" r:id="rId2"/>
    <p:sldId id="332" r:id="rId3"/>
    <p:sldId id="339" r:id="rId4"/>
    <p:sldId id="338" r:id="rId5"/>
    <p:sldId id="264" r:id="rId6"/>
    <p:sldId id="331" r:id="rId7"/>
    <p:sldId id="277" r:id="rId8"/>
    <p:sldId id="267" r:id="rId9"/>
    <p:sldId id="276" r:id="rId10"/>
    <p:sldId id="280" r:id="rId11"/>
    <p:sldId id="258" r:id="rId12"/>
    <p:sldId id="297" r:id="rId13"/>
    <p:sldId id="298" r:id="rId14"/>
    <p:sldId id="299" r:id="rId15"/>
    <p:sldId id="300" r:id="rId16"/>
    <p:sldId id="335" r:id="rId17"/>
    <p:sldId id="337" r:id="rId18"/>
  </p:sldIdLst>
  <p:sldSz cx="9144000" cy="6858000" type="screen4x3"/>
  <p:notesSz cx="9309100" cy="70532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594" y="6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3943" cy="352663"/>
          </a:xfrm>
          <a:prstGeom prst="rect">
            <a:avLst/>
          </a:prstGeom>
        </p:spPr>
        <p:txBody>
          <a:bodyPr vert="horz" lIns="91751" tIns="45875" rIns="91751" bIns="45875" rtlCol="0"/>
          <a:lstStyle>
            <a:lvl1pPr algn="l">
              <a:defRPr sz="1200"/>
            </a:lvl1pPr>
          </a:lstStyle>
          <a:p>
            <a:endParaRPr lang="en-US"/>
          </a:p>
        </p:txBody>
      </p:sp>
      <p:sp>
        <p:nvSpPr>
          <p:cNvPr id="3" name="Date Placeholder 2"/>
          <p:cNvSpPr>
            <a:spLocks noGrp="1"/>
          </p:cNvSpPr>
          <p:nvPr>
            <p:ph type="dt" sz="quarter" idx="1"/>
          </p:nvPr>
        </p:nvSpPr>
        <p:spPr>
          <a:xfrm>
            <a:off x="5273003" y="0"/>
            <a:ext cx="4033943" cy="352663"/>
          </a:xfrm>
          <a:prstGeom prst="rect">
            <a:avLst/>
          </a:prstGeom>
        </p:spPr>
        <p:txBody>
          <a:bodyPr vert="horz" lIns="91751" tIns="45875" rIns="91751" bIns="45875" rtlCol="0"/>
          <a:lstStyle>
            <a:lvl1pPr algn="r">
              <a:defRPr sz="1200"/>
            </a:lvl1pPr>
          </a:lstStyle>
          <a:p>
            <a:fld id="{636BAC4D-C6E8-4534-906A-F3BCE32B62AD}" type="datetimeFigureOut">
              <a:rPr lang="en-US" smtClean="0"/>
              <a:pPr/>
              <a:t>10/8/2021</a:t>
            </a:fld>
            <a:endParaRPr lang="en-US"/>
          </a:p>
        </p:txBody>
      </p:sp>
      <p:sp>
        <p:nvSpPr>
          <p:cNvPr id="4" name="Footer Placeholder 3"/>
          <p:cNvSpPr>
            <a:spLocks noGrp="1"/>
          </p:cNvSpPr>
          <p:nvPr>
            <p:ph type="ftr" sz="quarter" idx="2"/>
          </p:nvPr>
        </p:nvSpPr>
        <p:spPr>
          <a:xfrm>
            <a:off x="0" y="6699375"/>
            <a:ext cx="4033943" cy="352663"/>
          </a:xfrm>
          <a:prstGeom prst="rect">
            <a:avLst/>
          </a:prstGeom>
        </p:spPr>
        <p:txBody>
          <a:bodyPr vert="horz" lIns="91751" tIns="45875" rIns="91751" bIns="45875" rtlCol="0" anchor="b"/>
          <a:lstStyle>
            <a:lvl1pPr algn="l">
              <a:defRPr sz="1200"/>
            </a:lvl1pPr>
          </a:lstStyle>
          <a:p>
            <a:endParaRPr lang="en-US"/>
          </a:p>
        </p:txBody>
      </p:sp>
      <p:sp>
        <p:nvSpPr>
          <p:cNvPr id="5" name="Slide Number Placeholder 4"/>
          <p:cNvSpPr>
            <a:spLocks noGrp="1"/>
          </p:cNvSpPr>
          <p:nvPr>
            <p:ph type="sldNum" sz="quarter" idx="3"/>
          </p:nvPr>
        </p:nvSpPr>
        <p:spPr>
          <a:xfrm>
            <a:off x="5273003" y="6699375"/>
            <a:ext cx="4033943" cy="352663"/>
          </a:xfrm>
          <a:prstGeom prst="rect">
            <a:avLst/>
          </a:prstGeom>
        </p:spPr>
        <p:txBody>
          <a:bodyPr vert="horz" lIns="91751" tIns="45875" rIns="91751" bIns="45875" rtlCol="0" anchor="b"/>
          <a:lstStyle>
            <a:lvl1pPr algn="r">
              <a:defRPr sz="1200"/>
            </a:lvl1pPr>
          </a:lstStyle>
          <a:p>
            <a:fld id="{1AD064FF-C067-4A74-B6D9-FB4C34684E37}" type="slidenum">
              <a:rPr lang="en-US" smtClean="0"/>
              <a:pPr/>
              <a:t>‹#›</a:t>
            </a:fld>
            <a:endParaRPr lang="en-US"/>
          </a:p>
        </p:txBody>
      </p:sp>
    </p:spTree>
    <p:extLst>
      <p:ext uri="{BB962C8B-B14F-4D97-AF65-F5344CB8AC3E}">
        <p14:creationId xmlns:p14="http://schemas.microsoft.com/office/powerpoint/2010/main" val="41582185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033139" cy="352720"/>
          </a:xfrm>
          <a:prstGeom prst="rect">
            <a:avLst/>
          </a:prstGeom>
        </p:spPr>
        <p:txBody>
          <a:bodyPr vert="horz" lIns="91751" tIns="45875" rIns="91751" bIns="45875" rtlCol="0"/>
          <a:lstStyle>
            <a:lvl1pPr algn="l">
              <a:defRPr sz="1200"/>
            </a:lvl1pPr>
          </a:lstStyle>
          <a:p>
            <a:endParaRPr lang="en-US"/>
          </a:p>
        </p:txBody>
      </p:sp>
      <p:sp>
        <p:nvSpPr>
          <p:cNvPr id="3" name="Date Placeholder 2"/>
          <p:cNvSpPr>
            <a:spLocks noGrp="1"/>
          </p:cNvSpPr>
          <p:nvPr>
            <p:ph type="dt" idx="1"/>
          </p:nvPr>
        </p:nvSpPr>
        <p:spPr>
          <a:xfrm>
            <a:off x="5273769" y="1"/>
            <a:ext cx="4033139" cy="352720"/>
          </a:xfrm>
          <a:prstGeom prst="rect">
            <a:avLst/>
          </a:prstGeom>
        </p:spPr>
        <p:txBody>
          <a:bodyPr vert="horz" lIns="91751" tIns="45875" rIns="91751" bIns="45875" rtlCol="0"/>
          <a:lstStyle>
            <a:lvl1pPr algn="r">
              <a:defRPr sz="1200"/>
            </a:lvl1pPr>
          </a:lstStyle>
          <a:p>
            <a:fld id="{70C73AE6-4873-437C-9C36-F64B91B96A68}" type="datetimeFigureOut">
              <a:rPr lang="en-US" smtClean="0"/>
              <a:pPr/>
              <a:t>10/8/2021</a:t>
            </a:fld>
            <a:endParaRPr lang="en-US"/>
          </a:p>
        </p:txBody>
      </p:sp>
      <p:sp>
        <p:nvSpPr>
          <p:cNvPr id="4" name="Slide Image Placeholder 3"/>
          <p:cNvSpPr>
            <a:spLocks noGrp="1" noRot="1" noChangeAspect="1"/>
          </p:cNvSpPr>
          <p:nvPr>
            <p:ph type="sldImg" idx="2"/>
          </p:nvPr>
        </p:nvSpPr>
        <p:spPr>
          <a:xfrm>
            <a:off x="2892425" y="528638"/>
            <a:ext cx="3524250" cy="2644775"/>
          </a:xfrm>
          <a:prstGeom prst="rect">
            <a:avLst/>
          </a:prstGeom>
          <a:noFill/>
          <a:ln w="12700">
            <a:solidFill>
              <a:prstClr val="black"/>
            </a:solidFill>
          </a:ln>
        </p:spPr>
        <p:txBody>
          <a:bodyPr vert="horz" lIns="91751" tIns="45875" rIns="91751" bIns="45875" rtlCol="0" anchor="ctr"/>
          <a:lstStyle/>
          <a:p>
            <a:endParaRPr lang="en-US"/>
          </a:p>
        </p:txBody>
      </p:sp>
      <p:sp>
        <p:nvSpPr>
          <p:cNvPr id="5" name="Notes Placeholder 4"/>
          <p:cNvSpPr>
            <a:spLocks noGrp="1"/>
          </p:cNvSpPr>
          <p:nvPr>
            <p:ph type="body" sz="quarter" idx="3"/>
          </p:nvPr>
        </p:nvSpPr>
        <p:spPr>
          <a:xfrm>
            <a:off x="931570" y="3350273"/>
            <a:ext cx="7445963" cy="3174479"/>
          </a:xfrm>
          <a:prstGeom prst="rect">
            <a:avLst/>
          </a:prstGeom>
        </p:spPr>
        <p:txBody>
          <a:bodyPr vert="horz" lIns="91751" tIns="45875" rIns="91751" bIns="4587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699410"/>
            <a:ext cx="4033139" cy="352718"/>
          </a:xfrm>
          <a:prstGeom prst="rect">
            <a:avLst/>
          </a:prstGeom>
        </p:spPr>
        <p:txBody>
          <a:bodyPr vert="horz" lIns="91751" tIns="45875" rIns="91751" bIns="45875" rtlCol="0" anchor="b"/>
          <a:lstStyle>
            <a:lvl1pPr algn="l">
              <a:defRPr sz="1200"/>
            </a:lvl1pPr>
          </a:lstStyle>
          <a:p>
            <a:endParaRPr lang="en-US"/>
          </a:p>
        </p:txBody>
      </p:sp>
      <p:sp>
        <p:nvSpPr>
          <p:cNvPr id="7" name="Slide Number Placeholder 6"/>
          <p:cNvSpPr>
            <a:spLocks noGrp="1"/>
          </p:cNvSpPr>
          <p:nvPr>
            <p:ph type="sldNum" sz="quarter" idx="5"/>
          </p:nvPr>
        </p:nvSpPr>
        <p:spPr>
          <a:xfrm>
            <a:off x="5273769" y="6699410"/>
            <a:ext cx="4033139" cy="352718"/>
          </a:xfrm>
          <a:prstGeom prst="rect">
            <a:avLst/>
          </a:prstGeom>
        </p:spPr>
        <p:txBody>
          <a:bodyPr vert="horz" lIns="91751" tIns="45875" rIns="91751" bIns="45875" rtlCol="0" anchor="b"/>
          <a:lstStyle>
            <a:lvl1pPr algn="r">
              <a:defRPr sz="1200"/>
            </a:lvl1pPr>
          </a:lstStyle>
          <a:p>
            <a:fld id="{5A5A60C2-1862-4065-BB14-B35439427BB9}" type="slidenum">
              <a:rPr lang="en-US" smtClean="0"/>
              <a:pPr/>
              <a:t>‹#›</a:t>
            </a:fld>
            <a:endParaRPr lang="en-US"/>
          </a:p>
        </p:txBody>
      </p:sp>
    </p:spTree>
    <p:extLst>
      <p:ext uri="{BB962C8B-B14F-4D97-AF65-F5344CB8AC3E}">
        <p14:creationId xmlns:p14="http://schemas.microsoft.com/office/powerpoint/2010/main" val="30766061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Notes Placeholder"/>
          <p:cNvSpPr>
            <a:spLocks noGrp="1"/>
          </p:cNvSpPr>
          <p:nvPr>
            <p:ph type="body" idx="1"/>
          </p:nvPr>
        </p:nvSpPr>
        <p:spPr bwMode="auto">
          <a:xfrm>
            <a:off x="-1967631638" y="-1987764313"/>
            <a:ext cx="0" cy="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143" tIns="42072" rIns="84143" bIns="42072">
            <a:normAutofit fontScale="25000" lnSpcReduction="20000"/>
          </a:bodyPr>
          <a:lstStyle/>
          <a:p>
            <a:pPr eaLnBrk="1" hangingPunct="1">
              <a:spcBef>
                <a:spcPct val="0"/>
              </a:spcBef>
            </a:pPr>
            <a:endParaRPr lang="en-US" altLang="en-US"/>
          </a:p>
        </p:txBody>
      </p:sp>
    </p:spTree>
    <p:extLst>
      <p:ext uri="{BB962C8B-B14F-4D97-AF65-F5344CB8AC3E}">
        <p14:creationId xmlns:p14="http://schemas.microsoft.com/office/powerpoint/2010/main" val="3969476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55B2CBCE-3299-4D6D-9488-A8E430A2B2AE}" type="slidenum">
              <a:rPr lang="ru-RU"/>
              <a:pPr/>
              <a:t>10</a:t>
            </a:fld>
            <a:endParaRPr lang="ru-RU"/>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ru-RU"/>
          </a:p>
        </p:txBody>
      </p:sp>
    </p:spTree>
    <p:extLst>
      <p:ext uri="{BB962C8B-B14F-4D97-AF65-F5344CB8AC3E}">
        <p14:creationId xmlns:p14="http://schemas.microsoft.com/office/powerpoint/2010/main" val="3416932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10/8/2021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en.wikipedia.org/wiki/World_Health_Organization"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
          <p:cNvSpPr>
            <a:spLocks noChangeArrowheads="1"/>
          </p:cNvSpPr>
          <p:nvPr/>
        </p:nvSpPr>
        <p:spPr bwMode="auto">
          <a:xfrm>
            <a:off x="5532120" y="342900"/>
            <a:ext cx="3717607" cy="1476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lnSpc>
                <a:spcPct val="111000"/>
              </a:lnSpc>
            </a:pPr>
            <a:r>
              <a:rPr lang="en-US" altLang="en-US" sz="4000" b="1" dirty="0">
                <a:latin typeface="Arial" panose="020B0604020202020204" pitchFamily="34" charset="0"/>
              </a:rPr>
              <a:t> </a:t>
            </a:r>
            <a:endParaRPr lang="en-US" altLang="en-US" sz="4000" b="1" dirty="0">
              <a:latin typeface="Arial" panose="020B0604020202020204" pitchFamily="34" charset="0"/>
              <a:cs typeface="Arial" panose="020B0604020202020204" pitchFamily="34" charset="0"/>
            </a:endParaRPr>
          </a:p>
          <a:p>
            <a:pPr eaLnBrk="1" hangingPunct="1">
              <a:lnSpc>
                <a:spcPct val="111000"/>
              </a:lnSpc>
            </a:pPr>
            <a:endParaRPr lang="en-US" altLang="en-US" sz="4320" b="1" dirty="0">
              <a:latin typeface="Palatino Linotype" panose="02040502050505030304" pitchFamily="18" charset="0"/>
            </a:endParaRPr>
          </a:p>
        </p:txBody>
      </p:sp>
      <p:sp>
        <p:nvSpPr>
          <p:cNvPr id="4" name="Rectangle 3"/>
          <p:cNvSpPr txBox="1">
            <a:spLocks noChangeArrowheads="1"/>
          </p:cNvSpPr>
          <p:nvPr/>
        </p:nvSpPr>
        <p:spPr>
          <a:xfrm>
            <a:off x="4977195" y="4725144"/>
            <a:ext cx="4160520" cy="1714500"/>
          </a:xfrm>
          <a:prstGeom prst="rect">
            <a:avLst/>
          </a:prstGeom>
        </p:spPr>
        <p:txBody>
          <a:bodyPr vert="horz" lIns="82296" tIns="41148" rIns="82296" bIns="41148"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defTabSz="822960" fontAlgn="auto">
              <a:spcBef>
                <a:spcPts val="900"/>
              </a:spcBef>
              <a:spcAft>
                <a:spcPts val="0"/>
              </a:spcAft>
              <a:defRPr/>
            </a:pPr>
            <a:r>
              <a:rPr lang="en-US" sz="2520" b="1" dirty="0">
                <a:solidFill>
                  <a:sysClr val="windowText" lastClr="000000"/>
                </a:solidFill>
                <a:latin typeface="Calibri"/>
              </a:rPr>
              <a:t>Dr Sanjana Zaman, MBBS,  </a:t>
            </a:r>
            <a:r>
              <a:rPr lang="en-US" sz="2520" b="1" dirty="0" err="1">
                <a:solidFill>
                  <a:sysClr val="windowText" lastClr="000000"/>
                </a:solidFill>
                <a:latin typeface="Calibri"/>
              </a:rPr>
              <a:t>Ph.D</a:t>
            </a:r>
            <a:r>
              <a:rPr lang="en-US" sz="2520" b="1" dirty="0">
                <a:solidFill>
                  <a:sysClr val="windowText" lastClr="000000"/>
                </a:solidFill>
                <a:latin typeface="Calibri"/>
              </a:rPr>
              <a:t> (Japan)</a:t>
            </a:r>
          </a:p>
        </p:txBody>
      </p:sp>
      <p:pic>
        <p:nvPicPr>
          <p:cNvPr id="5" name="Picture 4">
            <a:extLst>
              <a:ext uri="{FF2B5EF4-FFF2-40B4-BE49-F238E27FC236}">
                <a16:creationId xmlns:a16="http://schemas.microsoft.com/office/drawing/2014/main" id="{B2CB4714-A5DE-4B86-B14D-21DECD720C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5120640" cy="6858000"/>
          </a:xfrm>
          <a:prstGeom prst="rect">
            <a:avLst/>
          </a:prstGeom>
        </p:spPr>
      </p:pic>
      <p:sp>
        <p:nvSpPr>
          <p:cNvPr id="6" name="TextBox 5">
            <a:extLst>
              <a:ext uri="{FF2B5EF4-FFF2-40B4-BE49-F238E27FC236}">
                <a16:creationId xmlns:a16="http://schemas.microsoft.com/office/drawing/2014/main" id="{CDBD4CB6-9DBD-49C7-BAED-368FB7E601F3}"/>
              </a:ext>
            </a:extLst>
          </p:cNvPr>
          <p:cNvSpPr txBox="1"/>
          <p:nvPr/>
        </p:nvSpPr>
        <p:spPr>
          <a:xfrm>
            <a:off x="5499463" y="990600"/>
            <a:ext cx="2882537" cy="3170099"/>
          </a:xfrm>
          <a:prstGeom prst="rect">
            <a:avLst/>
          </a:prstGeom>
          <a:noFill/>
        </p:spPr>
        <p:txBody>
          <a:bodyPr wrap="square">
            <a:spAutoFit/>
          </a:bodyPr>
          <a:lstStyle/>
          <a:p>
            <a:r>
              <a:rPr lang="en-US" sz="4000" b="1" dirty="0">
                <a:solidFill>
                  <a:srgbClr val="0070C0"/>
                </a:solidFill>
              </a:rPr>
              <a:t>Gender and Global Health</a:t>
            </a:r>
            <a:br>
              <a:rPr lang="en-US" sz="4000" b="1" dirty="0">
                <a:solidFill>
                  <a:srgbClr val="0070C0"/>
                </a:solidFill>
              </a:rPr>
            </a:br>
            <a:r>
              <a:rPr lang="en-US" sz="4000" b="1" dirty="0"/>
              <a:t>(Violence &amp; Injuries)</a:t>
            </a:r>
            <a:endParaRPr lang="en-US" sz="4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28601"/>
            <a:ext cx="8229600" cy="685799"/>
          </a:xfrm>
        </p:spPr>
        <p:txBody>
          <a:bodyPr>
            <a:normAutofit/>
          </a:bodyPr>
          <a:lstStyle/>
          <a:p>
            <a:pPr eaLnBrk="1" hangingPunct="1"/>
            <a:r>
              <a:rPr lang="en-US" sz="3200" dirty="0"/>
              <a:t>What are the challenges</a:t>
            </a:r>
          </a:p>
        </p:txBody>
      </p:sp>
      <p:sp>
        <p:nvSpPr>
          <p:cNvPr id="4099" name="Rectangle 3"/>
          <p:cNvSpPr>
            <a:spLocks noGrp="1" noChangeArrowheads="1"/>
          </p:cNvSpPr>
          <p:nvPr>
            <p:ph type="body" idx="1"/>
          </p:nvPr>
        </p:nvSpPr>
        <p:spPr>
          <a:xfrm>
            <a:off x="228600" y="1219200"/>
            <a:ext cx="8686800" cy="4800600"/>
          </a:xfrm>
        </p:spPr>
        <p:txBody>
          <a:bodyPr>
            <a:normAutofit/>
          </a:bodyPr>
          <a:lstStyle/>
          <a:p>
            <a:pPr algn="just" eaLnBrk="1" hangingPunct="1">
              <a:lnSpc>
                <a:spcPct val="150000"/>
              </a:lnSpc>
            </a:pPr>
            <a:r>
              <a:rPr lang="en-US" sz="2400" dirty="0"/>
              <a:t>The goal of achieving equality between women and men is based on principles of human rights and social justice. </a:t>
            </a:r>
          </a:p>
          <a:p>
            <a:pPr algn="just" eaLnBrk="1" hangingPunct="1">
              <a:lnSpc>
                <a:spcPct val="150000"/>
              </a:lnSpc>
            </a:pPr>
            <a:r>
              <a:rPr lang="en-US" sz="2400" dirty="0"/>
              <a:t>Empowerment of women is more over a prerequisite for achieving people centered development</a:t>
            </a:r>
          </a:p>
          <a:p>
            <a:pPr algn="just" eaLnBrk="1" hangingPunct="1">
              <a:lnSpc>
                <a:spcPct val="150000"/>
              </a:lnSpc>
            </a:pPr>
            <a:r>
              <a:rPr lang="en-US" sz="2400" dirty="0"/>
              <a:t>The abolition of poverty can not be achieved until men and women have equal access to the resources and services necessary to achieve their individual potential and fulfil their obligations to household, community and, more broadly society.</a:t>
            </a:r>
            <a:endParaRPr lang="en-US" sz="1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563562"/>
          </a:xfrm>
        </p:spPr>
        <p:txBody>
          <a:bodyPr>
            <a:noAutofit/>
          </a:bodyPr>
          <a:lstStyle/>
          <a:p>
            <a:r>
              <a:rPr lang="en-US" sz="3600" b="1" dirty="0">
                <a:solidFill>
                  <a:schemeClr val="accent5">
                    <a:lumMod val="50000"/>
                  </a:schemeClr>
                </a:solidFill>
              </a:rPr>
              <a:t>Gender issues in health</a:t>
            </a:r>
          </a:p>
        </p:txBody>
      </p:sp>
      <p:sp>
        <p:nvSpPr>
          <p:cNvPr id="3" name="Content Placeholder 2"/>
          <p:cNvSpPr>
            <a:spLocks noGrp="1"/>
          </p:cNvSpPr>
          <p:nvPr>
            <p:ph idx="1"/>
          </p:nvPr>
        </p:nvSpPr>
        <p:spPr>
          <a:xfrm>
            <a:off x="533400" y="1066800"/>
            <a:ext cx="7467600" cy="5410200"/>
          </a:xfrm>
        </p:spPr>
        <p:txBody>
          <a:bodyPr>
            <a:normAutofit fontScale="92500"/>
          </a:bodyPr>
          <a:lstStyle/>
          <a:p>
            <a:pPr>
              <a:lnSpc>
                <a:spcPct val="150000"/>
              </a:lnSpc>
              <a:spcBef>
                <a:spcPts val="0"/>
              </a:spcBef>
            </a:pPr>
            <a:r>
              <a:rPr lang="en-US" sz="2400" dirty="0"/>
              <a:t>Access to healthcare facilities</a:t>
            </a:r>
          </a:p>
          <a:p>
            <a:pPr>
              <a:lnSpc>
                <a:spcPct val="150000"/>
              </a:lnSpc>
              <a:spcBef>
                <a:spcPts val="0"/>
              </a:spcBef>
            </a:pPr>
            <a:r>
              <a:rPr lang="en-US" sz="2400" dirty="0"/>
              <a:t>Cultural norms and practices (Lower status/social value in the </a:t>
            </a:r>
            <a:r>
              <a:rPr lang="en-US" sz="2400" dirty="0" err="1"/>
              <a:t>hh</a:t>
            </a:r>
            <a:r>
              <a:rPr lang="en-US" sz="2400" dirty="0"/>
              <a:t>)</a:t>
            </a:r>
          </a:p>
          <a:p>
            <a:pPr>
              <a:lnSpc>
                <a:spcPct val="150000"/>
              </a:lnSpc>
              <a:spcBef>
                <a:spcPts val="0"/>
              </a:spcBef>
            </a:pPr>
            <a:r>
              <a:rPr lang="en-US" sz="2400" dirty="0"/>
              <a:t>Son preference</a:t>
            </a:r>
          </a:p>
          <a:p>
            <a:pPr>
              <a:lnSpc>
                <a:spcPct val="150000"/>
              </a:lnSpc>
              <a:spcBef>
                <a:spcPts val="0"/>
              </a:spcBef>
            </a:pPr>
            <a:r>
              <a:rPr lang="en-US" sz="2400" dirty="0"/>
              <a:t>Violence and abuse</a:t>
            </a:r>
          </a:p>
          <a:p>
            <a:pPr>
              <a:lnSpc>
                <a:spcPct val="150000"/>
              </a:lnSpc>
              <a:spcBef>
                <a:spcPts val="0"/>
              </a:spcBef>
            </a:pPr>
            <a:r>
              <a:rPr lang="en-US" sz="2400" dirty="0"/>
              <a:t>Poverty</a:t>
            </a:r>
            <a:endParaRPr lang="en-US" sz="2400" dirty="0">
              <a:latin typeface="Bookman Old Style" pitchFamily="18" charset="0"/>
            </a:endParaRPr>
          </a:p>
          <a:p>
            <a:pPr>
              <a:lnSpc>
                <a:spcPct val="150000"/>
              </a:lnSpc>
              <a:spcBef>
                <a:spcPts val="0"/>
              </a:spcBef>
            </a:pPr>
            <a:r>
              <a:rPr lang="tr-TR" sz="2400" dirty="0"/>
              <a:t>Female Genital Mutilation</a:t>
            </a:r>
            <a:r>
              <a:rPr lang="en-US" sz="2400" dirty="0"/>
              <a:t> (FGM)</a:t>
            </a:r>
          </a:p>
          <a:p>
            <a:pPr>
              <a:lnSpc>
                <a:spcPct val="150000"/>
              </a:lnSpc>
              <a:spcBef>
                <a:spcPts val="0"/>
              </a:spcBef>
            </a:pPr>
            <a:r>
              <a:rPr lang="en-US" sz="2400" dirty="0"/>
              <a:t>Lower education and awareness or access to information</a:t>
            </a:r>
          </a:p>
          <a:p>
            <a:pPr>
              <a:lnSpc>
                <a:spcPct val="150000"/>
              </a:lnSpc>
              <a:spcBef>
                <a:spcPts val="0"/>
              </a:spcBef>
            </a:pPr>
            <a:r>
              <a:rPr lang="en-US" sz="2400" dirty="0"/>
              <a:t>Discrimination in the health facilities</a:t>
            </a:r>
            <a:endParaRPr lang="en-US" sz="2400" b="1" dirty="0"/>
          </a:p>
          <a:p>
            <a:pPr>
              <a:lnSpc>
                <a:spcPct val="150000"/>
              </a:lnSpc>
              <a:spcBef>
                <a:spcPts val="0"/>
              </a:spcBef>
            </a:pPr>
            <a:r>
              <a:rPr lang="en-US" sz="2400" dirty="0"/>
              <a:t>Public health issues like violence, alcoholism, smoking</a:t>
            </a:r>
            <a:endParaRPr lang="en-US" b="1" dirty="0"/>
          </a:p>
          <a:p>
            <a:endParaRPr lang="en-US" b="1" dirty="0"/>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228600"/>
            <a:ext cx="8229600" cy="487362"/>
          </a:xfrm>
        </p:spPr>
        <p:txBody>
          <a:bodyPr>
            <a:noAutofit/>
          </a:bodyPr>
          <a:lstStyle/>
          <a:p>
            <a:pPr eaLnBrk="1" hangingPunct="1"/>
            <a:r>
              <a:rPr lang="en-US" sz="3600" b="1" dirty="0">
                <a:solidFill>
                  <a:schemeClr val="accent5">
                    <a:lumMod val="50000"/>
                  </a:schemeClr>
                </a:solidFill>
              </a:rPr>
              <a:t>What is violence</a:t>
            </a:r>
          </a:p>
        </p:txBody>
      </p:sp>
      <p:sp>
        <p:nvSpPr>
          <p:cNvPr id="3" name="Content Placeholder 2"/>
          <p:cNvSpPr>
            <a:spLocks noGrp="1"/>
          </p:cNvSpPr>
          <p:nvPr>
            <p:ph idx="1"/>
          </p:nvPr>
        </p:nvSpPr>
        <p:spPr>
          <a:xfrm>
            <a:off x="76200" y="1143000"/>
            <a:ext cx="8915400" cy="4983163"/>
          </a:xfrm>
        </p:spPr>
        <p:txBody>
          <a:bodyPr rtlCol="0">
            <a:normAutofit fontScale="92500" lnSpcReduction="10000"/>
          </a:bodyPr>
          <a:lstStyle/>
          <a:p>
            <a:pPr algn="just" eaLnBrk="1" fontAlgn="auto" hangingPunct="1">
              <a:spcAft>
                <a:spcPts val="0"/>
              </a:spcAft>
              <a:buFont typeface="Arial" pitchFamily="34" charset="0"/>
              <a:buChar char="•"/>
              <a:defRPr/>
            </a:pPr>
            <a:r>
              <a:rPr lang="en-US" sz="2600" dirty="0"/>
              <a:t>Violence is the use of </a:t>
            </a:r>
            <a:r>
              <a:rPr lang="en-US" sz="2600" dirty="0">
                <a:solidFill>
                  <a:srgbClr val="FF0000"/>
                </a:solidFill>
              </a:rPr>
              <a:t>physical force to injure people or property</a:t>
            </a:r>
            <a:r>
              <a:rPr lang="en-US" sz="2600" dirty="0"/>
              <a:t>. Violence may cause physical pain to those </a:t>
            </a:r>
            <a:r>
              <a:rPr lang="en-US" sz="2600" dirty="0">
                <a:solidFill>
                  <a:srgbClr val="7030A0"/>
                </a:solidFill>
              </a:rPr>
              <a:t>who experience it directly</a:t>
            </a:r>
            <a:r>
              <a:rPr lang="en-US" sz="2600" dirty="0"/>
              <a:t>, as well as emotional distress to those </a:t>
            </a:r>
            <a:r>
              <a:rPr lang="en-US" sz="2600" dirty="0">
                <a:solidFill>
                  <a:srgbClr val="00B0F0"/>
                </a:solidFill>
              </a:rPr>
              <a:t>who either experience or witness it</a:t>
            </a:r>
            <a:r>
              <a:rPr lang="en-US" sz="2600" dirty="0"/>
              <a:t>. Individuals, families, schools, workplaces, communities, society, and environment all are harmed by violence</a:t>
            </a:r>
          </a:p>
          <a:p>
            <a:pPr algn="just" eaLnBrk="1" fontAlgn="auto" hangingPunct="1">
              <a:spcAft>
                <a:spcPts val="0"/>
              </a:spcAft>
              <a:buFont typeface="Arial" pitchFamily="34" charset="0"/>
              <a:buChar char="•"/>
              <a:defRPr/>
            </a:pPr>
            <a:endParaRPr lang="en-US" sz="2600" dirty="0"/>
          </a:p>
          <a:p>
            <a:pPr algn="just" eaLnBrk="1" fontAlgn="auto" hangingPunct="1">
              <a:spcAft>
                <a:spcPts val="0"/>
              </a:spcAft>
              <a:buFont typeface="Arial" pitchFamily="34" charset="0"/>
              <a:buChar char="•"/>
              <a:defRPr/>
            </a:pPr>
            <a:r>
              <a:rPr lang="en-US" sz="2400" b="1" dirty="0"/>
              <a:t>Violence</a:t>
            </a:r>
            <a:r>
              <a:rPr lang="en-US" sz="2400" dirty="0"/>
              <a:t> </a:t>
            </a:r>
            <a:r>
              <a:rPr lang="en-US" sz="2600" dirty="0"/>
              <a:t>is defined by the </a:t>
            </a:r>
            <a:r>
              <a:rPr lang="en-US" sz="2600" dirty="0">
                <a:hlinkClick r:id="rId2" tooltip="World Health Organization"/>
              </a:rPr>
              <a:t>World Health Organization</a:t>
            </a:r>
            <a:r>
              <a:rPr lang="en-US" sz="2600" dirty="0"/>
              <a:t> as "the </a:t>
            </a:r>
            <a:r>
              <a:rPr lang="en-US" sz="2600" dirty="0">
                <a:solidFill>
                  <a:srgbClr val="00B050"/>
                </a:solidFill>
              </a:rPr>
              <a:t>intentional use of physical force or power, threatened </a:t>
            </a:r>
            <a:r>
              <a:rPr lang="en-US" sz="2600" dirty="0"/>
              <a:t>or actual, against oneself, another person, or against a group or community, which either results in or has a high likelihood of resulting in injury, death, psychological harm, mal-development, or deprivation", but acknowledges that the inclusion of "the use of power" in its definition expands on the conventional meaning of the word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152400"/>
            <a:ext cx="8229600" cy="609600"/>
          </a:xfrm>
        </p:spPr>
        <p:txBody>
          <a:bodyPr/>
          <a:lstStyle/>
          <a:p>
            <a:pPr eaLnBrk="1" hangingPunct="1"/>
            <a:r>
              <a:rPr lang="en-US" sz="3200"/>
              <a:t>Gender-based violence  (GBV) </a:t>
            </a:r>
            <a:endParaRPr lang="en-US"/>
          </a:p>
        </p:txBody>
      </p:sp>
      <p:sp>
        <p:nvSpPr>
          <p:cNvPr id="4099" name="Content Placeholder 2"/>
          <p:cNvSpPr>
            <a:spLocks noGrp="1"/>
          </p:cNvSpPr>
          <p:nvPr>
            <p:ph idx="1"/>
          </p:nvPr>
        </p:nvSpPr>
        <p:spPr>
          <a:xfrm>
            <a:off x="152400" y="990600"/>
            <a:ext cx="8839200" cy="5562600"/>
          </a:xfrm>
        </p:spPr>
        <p:txBody>
          <a:bodyPr/>
          <a:lstStyle/>
          <a:p>
            <a:pPr algn="just" eaLnBrk="1" hangingPunct="1"/>
            <a:r>
              <a:rPr lang="en-US" sz="2400" dirty="0"/>
              <a:t>Gender-based violence  (GBV) is </a:t>
            </a:r>
            <a:r>
              <a:rPr lang="en-US" sz="2400" u="sng" dirty="0"/>
              <a:t>violence that is directed against a person on the basis of gender</a:t>
            </a:r>
            <a:r>
              <a:rPr lang="en-US" sz="2400" dirty="0"/>
              <a:t>. </a:t>
            </a:r>
            <a:r>
              <a:rPr lang="en-US" sz="2400" u="sng" dirty="0"/>
              <a:t>It constitutes a breach of the fundamental right to life, liberty, security, dignity, equality between women and men</a:t>
            </a:r>
            <a:r>
              <a:rPr lang="en-US" sz="2400" dirty="0"/>
              <a:t>, non-discrimination, physical and mental integrity</a:t>
            </a:r>
          </a:p>
          <a:p>
            <a:pPr algn="just" eaLnBrk="1" hangingPunct="1">
              <a:buFont typeface="Arial" charset="0"/>
              <a:buNone/>
            </a:pPr>
            <a:endParaRPr lang="en-US" sz="2400" dirty="0"/>
          </a:p>
          <a:p>
            <a:pPr algn="just" eaLnBrk="1" hangingPunct="1"/>
            <a:r>
              <a:rPr lang="en-US" sz="2400" dirty="0"/>
              <a:t>Gender-based violence reflects and reinforces inequalities between men and women</a:t>
            </a:r>
          </a:p>
          <a:p>
            <a:pPr algn="just" eaLnBrk="1" hangingPunct="1">
              <a:buFont typeface="Arial" charset="0"/>
              <a:buNone/>
            </a:pPr>
            <a:r>
              <a:rPr lang="en-US" sz="2400" dirty="0"/>
              <a:t> </a:t>
            </a:r>
          </a:p>
          <a:p>
            <a:pPr algn="just" eaLnBrk="1" hangingPunct="1"/>
            <a:r>
              <a:rPr lang="en-US" sz="2400" dirty="0"/>
              <a:t>Gender-based violence and </a:t>
            </a:r>
            <a:r>
              <a:rPr lang="en-US" sz="2400" b="1" dirty="0"/>
              <a:t>violence against women</a:t>
            </a:r>
            <a:r>
              <a:rPr lang="en-US" sz="2400" dirty="0"/>
              <a:t> are often used </a:t>
            </a:r>
            <a:r>
              <a:rPr lang="en-US" sz="2400" b="1" dirty="0"/>
              <a:t>interchangeably</a:t>
            </a:r>
            <a:r>
              <a:rPr lang="en-US" sz="2400" dirty="0"/>
              <a:t> as most gender-based violence is inflicted by men on women and girls. It is estimated that 20 to 25% of women in Europe have suffered physical violence. The no. of women who suffered from other forms of gender-based violence is much higher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274638"/>
            <a:ext cx="8229600" cy="411162"/>
          </a:xfrm>
        </p:spPr>
        <p:txBody>
          <a:bodyPr>
            <a:normAutofit fontScale="90000"/>
          </a:bodyPr>
          <a:lstStyle/>
          <a:p>
            <a:pPr eaLnBrk="1" hangingPunct="1"/>
            <a:r>
              <a:rPr lang="en-US" sz="3200"/>
              <a:t>What is violence against women?</a:t>
            </a:r>
          </a:p>
        </p:txBody>
      </p:sp>
      <p:sp>
        <p:nvSpPr>
          <p:cNvPr id="5123" name="Content Placeholder 2"/>
          <p:cNvSpPr>
            <a:spLocks noGrp="1"/>
          </p:cNvSpPr>
          <p:nvPr>
            <p:ph idx="1"/>
          </p:nvPr>
        </p:nvSpPr>
        <p:spPr>
          <a:xfrm>
            <a:off x="228600" y="1066800"/>
            <a:ext cx="8534400" cy="5059363"/>
          </a:xfrm>
        </p:spPr>
        <p:txBody>
          <a:bodyPr/>
          <a:lstStyle/>
          <a:p>
            <a:pPr algn="just" eaLnBrk="1" hangingPunct="1"/>
            <a:r>
              <a:rPr lang="en-US" sz="2400" dirty="0"/>
              <a:t>Any act of </a:t>
            </a:r>
            <a:r>
              <a:rPr lang="en-US" sz="2400" u="sng" dirty="0"/>
              <a:t>gender-based violence that results in, or is likely to result in, physical, sexual or psychological harm or suffering to women</a:t>
            </a:r>
            <a:r>
              <a:rPr lang="en-US" sz="2400" dirty="0"/>
              <a:t>, including threats of such acts, coercion, or arbitrary deprivations of liberty, whether occurring in public or private life</a:t>
            </a:r>
          </a:p>
          <a:p>
            <a:pPr algn="r" eaLnBrk="1" hangingPunct="1">
              <a:buFont typeface="Arial" charset="0"/>
              <a:buNone/>
            </a:pPr>
            <a:r>
              <a:rPr lang="en-US" sz="1600" i="1" dirty="0"/>
              <a:t>(Article 1, United Nations Declaration for the Elimination of Violence against Women)</a:t>
            </a:r>
            <a:endParaRPr lang="en-US" i="1" dirty="0"/>
          </a:p>
          <a:p>
            <a:pPr eaLnBrk="1" hangingPunct="1"/>
            <a:endParaRPr lang="en-US" sz="2400" dirty="0"/>
          </a:p>
          <a:p>
            <a:pPr algn="just" eaLnBrk="1" hangingPunct="1"/>
            <a:r>
              <a:rPr lang="en-US" sz="2400" dirty="0"/>
              <a:t> Violence against women (VAW) is, collectively, violent acts that are primarily or exclusively committed against women. Sometimes considered a hate crime, this type of violence targets a specific group with the victim's gender as a primary motive. </a:t>
            </a:r>
            <a:r>
              <a:rPr lang="en-US" sz="1600" i="1" dirty="0"/>
              <a:t>(Wikipedia)</a:t>
            </a:r>
            <a:endParaRPr lang="en-US" i="1" dirty="0"/>
          </a:p>
          <a:p>
            <a:pPr eaLnBrk="1" hangingPunct="1"/>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274638"/>
            <a:ext cx="8229600" cy="792162"/>
          </a:xfrm>
        </p:spPr>
        <p:txBody>
          <a:bodyPr/>
          <a:lstStyle/>
          <a:p>
            <a:pPr eaLnBrk="1" hangingPunct="1"/>
            <a:r>
              <a:rPr lang="en-US" sz="3200"/>
              <a:t>WHO statement</a:t>
            </a:r>
          </a:p>
        </p:txBody>
      </p:sp>
      <p:pic>
        <p:nvPicPr>
          <p:cNvPr id="6147" name="Picture 5"/>
          <p:cNvPicPr>
            <a:picLocks noChangeAspect="1" noChangeArrowheads="1"/>
          </p:cNvPicPr>
          <p:nvPr/>
        </p:nvPicPr>
        <p:blipFill>
          <a:blip r:embed="rId2"/>
          <a:srcRect/>
          <a:stretch>
            <a:fillRect/>
          </a:stretch>
        </p:blipFill>
        <p:spPr bwMode="auto">
          <a:xfrm>
            <a:off x="228600" y="1066800"/>
            <a:ext cx="8610600" cy="28956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990600"/>
          </a:xfrm>
        </p:spPr>
        <p:txBody>
          <a:bodyPr rtlCol="0" anchor="t">
            <a:noAutofit/>
          </a:bodyPr>
          <a:lstStyle/>
          <a:p>
            <a:pPr eaLnBrk="1" fontAlgn="auto" hangingPunct="1">
              <a:spcAft>
                <a:spcPts val="0"/>
              </a:spcAft>
              <a:defRPr/>
            </a:pPr>
            <a:r>
              <a:rPr lang="en-US" sz="3200" dirty="0"/>
              <a:t>Violence against women: Cost of violence </a:t>
            </a:r>
            <a:br>
              <a:rPr lang="en-US" sz="3200" dirty="0"/>
            </a:br>
            <a:endParaRPr lang="en-US" sz="3200" dirty="0"/>
          </a:p>
        </p:txBody>
      </p:sp>
      <p:pic>
        <p:nvPicPr>
          <p:cNvPr id="3" name="Picture 2"/>
          <p:cNvPicPr>
            <a:picLocks noChangeAspect="1"/>
          </p:cNvPicPr>
          <p:nvPr/>
        </p:nvPicPr>
        <p:blipFill>
          <a:blip r:embed="rId2"/>
          <a:stretch>
            <a:fillRect/>
          </a:stretch>
        </p:blipFill>
        <p:spPr>
          <a:xfrm>
            <a:off x="29687" y="1447800"/>
            <a:ext cx="9114313" cy="5410200"/>
          </a:xfrm>
          <a:prstGeom prst="rect">
            <a:avLst/>
          </a:prstGeom>
        </p:spPr>
      </p:pic>
    </p:spTree>
    <p:extLst>
      <p:ext uri="{BB962C8B-B14F-4D97-AF65-F5344CB8AC3E}">
        <p14:creationId xmlns:p14="http://schemas.microsoft.com/office/powerpoint/2010/main" val="13513535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81000" y="1143000"/>
            <a:ext cx="8368393" cy="4686300"/>
          </a:xfrm>
          <a:prstGeom prst="rect">
            <a:avLst/>
          </a:prstGeom>
        </p:spPr>
      </p:pic>
    </p:spTree>
    <p:extLst>
      <p:ext uri="{BB962C8B-B14F-4D97-AF65-F5344CB8AC3E}">
        <p14:creationId xmlns:p14="http://schemas.microsoft.com/office/powerpoint/2010/main" val="4118089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Autofit/>
          </a:bodyPr>
          <a:lstStyle/>
          <a:p>
            <a:pPr algn="l"/>
            <a:r>
              <a:rPr lang="en-US" sz="3200" dirty="0"/>
              <a:t>Class outline</a:t>
            </a:r>
          </a:p>
        </p:txBody>
      </p:sp>
      <p:sp>
        <p:nvSpPr>
          <p:cNvPr id="3" name="Content Placeholder 2"/>
          <p:cNvSpPr>
            <a:spLocks noGrp="1"/>
          </p:cNvSpPr>
          <p:nvPr>
            <p:ph idx="1"/>
          </p:nvPr>
        </p:nvSpPr>
        <p:spPr>
          <a:xfrm>
            <a:off x="457200" y="685800"/>
            <a:ext cx="8229600" cy="2971800"/>
          </a:xfrm>
        </p:spPr>
        <p:txBody>
          <a:bodyPr>
            <a:normAutofit/>
          </a:bodyPr>
          <a:lstStyle/>
          <a:p>
            <a:pPr algn="just">
              <a:spcBef>
                <a:spcPts val="0"/>
              </a:spcBef>
              <a:defRPr/>
            </a:pPr>
            <a:endParaRPr lang="en-US" sz="2400" b="1" dirty="0">
              <a:solidFill>
                <a:srgbClr val="120A02"/>
              </a:solidFill>
            </a:endParaRPr>
          </a:p>
          <a:p>
            <a:r>
              <a:rPr lang="en-US" sz="2400" dirty="0">
                <a:solidFill>
                  <a:srgbClr val="120A02"/>
                </a:solidFill>
                <a:cs typeface="Arial" charset="0"/>
              </a:rPr>
              <a:t>Definition of Sex and Gender</a:t>
            </a:r>
          </a:p>
          <a:p>
            <a:r>
              <a:rPr lang="en-US" sz="2400" dirty="0">
                <a:solidFill>
                  <a:srgbClr val="120A02"/>
                </a:solidFill>
                <a:cs typeface="Arial" charset="0"/>
              </a:rPr>
              <a:t>Definition of violence</a:t>
            </a:r>
          </a:p>
          <a:p>
            <a:pPr lvl="0"/>
            <a:r>
              <a:rPr lang="en-US" sz="2400" dirty="0"/>
              <a:t>Gender based violence and why is GBV/VAW a global issue</a:t>
            </a:r>
          </a:p>
          <a:p>
            <a:pPr lvl="0"/>
            <a:r>
              <a:rPr lang="en-US" sz="2400" dirty="0"/>
              <a:t>Health impact of violence. </a:t>
            </a:r>
          </a:p>
          <a:p>
            <a:pPr lvl="0"/>
            <a:r>
              <a:rPr lang="en-US" sz="2400" dirty="0"/>
              <a:t>Types of cost for gender based violence</a:t>
            </a:r>
          </a:p>
          <a:p>
            <a:pPr marL="0" indent="0">
              <a:buNone/>
            </a:pPr>
            <a:endParaRPr lang="en-US" sz="2400" dirty="0">
              <a:solidFill>
                <a:srgbClr val="120A02"/>
              </a:solidFill>
              <a:cs typeface="Arial" charset="0"/>
            </a:endParaRPr>
          </a:p>
          <a:p>
            <a:endParaRPr lang="en-US" sz="2400" dirty="0">
              <a:solidFill>
                <a:srgbClr val="120A02"/>
              </a:solidFill>
              <a:cs typeface="Arial" charset="0"/>
            </a:endParaRPr>
          </a:p>
          <a:p>
            <a:pPr>
              <a:buNone/>
            </a:pPr>
            <a:endParaRPr lang="en-US" dirty="0"/>
          </a:p>
        </p:txBody>
      </p:sp>
      <p:pic>
        <p:nvPicPr>
          <p:cNvPr id="5" name="Picture 4"/>
          <p:cNvPicPr>
            <a:picLocks noChangeAspect="1"/>
          </p:cNvPicPr>
          <p:nvPr/>
        </p:nvPicPr>
        <p:blipFill>
          <a:blip r:embed="rId2"/>
          <a:stretch>
            <a:fillRect/>
          </a:stretch>
        </p:blipFill>
        <p:spPr>
          <a:xfrm>
            <a:off x="3142059" y="4068762"/>
            <a:ext cx="2859881" cy="2671762"/>
          </a:xfrm>
          <a:prstGeom prst="rect">
            <a:avLst/>
          </a:prstGeom>
        </p:spPr>
      </p:pic>
    </p:spTree>
    <p:extLst>
      <p:ext uri="{BB962C8B-B14F-4D97-AF65-F5344CB8AC3E}">
        <p14:creationId xmlns:p14="http://schemas.microsoft.com/office/powerpoint/2010/main" val="3600935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chemeClr val="accent5">
                    <a:lumMod val="50000"/>
                  </a:schemeClr>
                </a:solidFill>
              </a:rPr>
              <a:t>Gender Inequality - Facts</a:t>
            </a:r>
          </a:p>
        </p:txBody>
      </p:sp>
      <p:sp>
        <p:nvSpPr>
          <p:cNvPr id="3" name="Content Placeholder 2"/>
          <p:cNvSpPr>
            <a:spLocks noGrp="1"/>
          </p:cNvSpPr>
          <p:nvPr>
            <p:ph idx="1"/>
          </p:nvPr>
        </p:nvSpPr>
        <p:spPr/>
        <p:txBody>
          <a:bodyPr>
            <a:normAutofit fontScale="85000" lnSpcReduction="20000"/>
          </a:bodyPr>
          <a:lstStyle/>
          <a:p>
            <a:r>
              <a:rPr lang="en-US" dirty="0"/>
              <a:t>Globally, 750 million women and girls were married before the age of 18 </a:t>
            </a:r>
          </a:p>
          <a:p>
            <a:r>
              <a:rPr lang="en-US" dirty="0"/>
              <a:t>At least 200 million women and girls in 30 countries have undergone FGM.</a:t>
            </a:r>
          </a:p>
          <a:p>
            <a:r>
              <a:rPr lang="en-US" dirty="0"/>
              <a:t>The rates of girls between 15-19 who are subjected to FGM (female genital mutilation) in the 30 countries. In some African countries nearly 100% of women and girls have undergone some forms of FGM. Djibouti 97%, Somalia 98%</a:t>
            </a:r>
          </a:p>
          <a:p>
            <a:r>
              <a:rPr lang="en-US" dirty="0"/>
              <a:t>1 in 5 women and girls, including 19% of women and girls aged 15 to 49, have experienced physical and/or sexual violence by an intimate partner within in a year.</a:t>
            </a:r>
          </a:p>
          <a:p>
            <a:endParaRPr lang="en-US" dirty="0"/>
          </a:p>
        </p:txBody>
      </p:sp>
    </p:spTree>
    <p:extLst>
      <p:ext uri="{BB962C8B-B14F-4D97-AF65-F5344CB8AC3E}">
        <p14:creationId xmlns:p14="http://schemas.microsoft.com/office/powerpoint/2010/main" val="403223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5400" y="533400"/>
            <a:ext cx="9144000" cy="5715000"/>
          </a:xfrm>
          <a:prstGeom prst="rect">
            <a:avLst/>
          </a:prstGeom>
        </p:spPr>
      </p:pic>
    </p:spTree>
    <p:extLst>
      <p:ext uri="{BB962C8B-B14F-4D97-AF65-F5344CB8AC3E}">
        <p14:creationId xmlns:p14="http://schemas.microsoft.com/office/powerpoint/2010/main" val="2049006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Autofit/>
          </a:bodyPr>
          <a:lstStyle/>
          <a:p>
            <a:r>
              <a:rPr lang="en-US" sz="3200" dirty="0"/>
              <a:t>Definition</a:t>
            </a:r>
          </a:p>
        </p:txBody>
      </p:sp>
      <p:sp>
        <p:nvSpPr>
          <p:cNvPr id="3" name="Content Placeholder 2"/>
          <p:cNvSpPr>
            <a:spLocks noGrp="1"/>
          </p:cNvSpPr>
          <p:nvPr>
            <p:ph idx="1"/>
          </p:nvPr>
        </p:nvSpPr>
        <p:spPr>
          <a:xfrm>
            <a:off x="762000" y="762000"/>
            <a:ext cx="7239000" cy="4495800"/>
          </a:xfrm>
        </p:spPr>
        <p:txBody>
          <a:bodyPr>
            <a:normAutofit/>
          </a:bodyPr>
          <a:lstStyle/>
          <a:p>
            <a:pPr algn="just">
              <a:spcBef>
                <a:spcPts val="0"/>
              </a:spcBef>
              <a:defRPr/>
            </a:pPr>
            <a:endParaRPr lang="en-US" sz="2400" b="1" dirty="0">
              <a:solidFill>
                <a:srgbClr val="120A02"/>
              </a:solidFill>
            </a:endParaRPr>
          </a:p>
          <a:p>
            <a:pPr algn="just">
              <a:spcBef>
                <a:spcPts val="0"/>
              </a:spcBef>
              <a:defRPr/>
            </a:pPr>
            <a:r>
              <a:rPr lang="en-US" sz="2400" b="1" dirty="0">
                <a:solidFill>
                  <a:srgbClr val="120A02"/>
                </a:solidFill>
              </a:rPr>
              <a:t>Gender: </a:t>
            </a:r>
            <a:r>
              <a:rPr lang="en-US" sz="2400" dirty="0">
                <a:solidFill>
                  <a:srgbClr val="120A02"/>
                </a:solidFill>
              </a:rPr>
              <a:t>A </a:t>
            </a:r>
            <a:r>
              <a:rPr lang="en-US" sz="2400" dirty="0">
                <a:solidFill>
                  <a:srgbClr val="FF0000"/>
                </a:solidFill>
              </a:rPr>
              <a:t>social term </a:t>
            </a:r>
            <a:r>
              <a:rPr lang="en-US" sz="2400" dirty="0">
                <a:solidFill>
                  <a:srgbClr val="120A02"/>
                </a:solidFill>
              </a:rPr>
              <a:t>that refers to different roles, responsibilities, perspective, behaviors and status of women and men that are determined by the society and culture. This role may vary from country to country or within countries, can also change over time</a:t>
            </a:r>
            <a:endParaRPr lang="en-US" sz="2400" b="1" dirty="0">
              <a:solidFill>
                <a:srgbClr val="120A02"/>
              </a:solidFill>
            </a:endParaRPr>
          </a:p>
          <a:p>
            <a:pPr algn="just">
              <a:defRPr/>
            </a:pPr>
            <a:endParaRPr lang="en-US" sz="2400" b="1" dirty="0">
              <a:solidFill>
                <a:srgbClr val="120A02"/>
              </a:solidFill>
            </a:endParaRPr>
          </a:p>
          <a:p>
            <a:pPr algn="just">
              <a:defRPr/>
            </a:pPr>
            <a:r>
              <a:rPr lang="en-US" sz="2400" b="1" dirty="0">
                <a:solidFill>
                  <a:srgbClr val="120A02"/>
                </a:solidFill>
              </a:rPr>
              <a:t>Sex: </a:t>
            </a:r>
            <a:r>
              <a:rPr lang="en-US" sz="2400" dirty="0">
                <a:solidFill>
                  <a:srgbClr val="120A02"/>
                </a:solidFill>
              </a:rPr>
              <a:t>Biological differences between women and  men which are unchangeable </a:t>
            </a:r>
            <a:r>
              <a:rPr lang="en-US" sz="2400" dirty="0">
                <a:solidFill>
                  <a:schemeClr val="bg1">
                    <a:lumMod val="75000"/>
                  </a:schemeClr>
                </a:solidFill>
              </a:rPr>
              <a:t>(without considerable surgery)</a:t>
            </a:r>
          </a:p>
          <a:p>
            <a:pPr algn="just">
              <a:buNone/>
              <a:defRPr/>
            </a:pPr>
            <a:endParaRPr lang="en-US" sz="2400" dirty="0">
              <a:solidFill>
                <a:schemeClr val="bg1">
                  <a:lumMod val="75000"/>
                </a:schemeClr>
              </a:solidFill>
            </a:endParaRPr>
          </a:p>
        </p:txBody>
      </p:sp>
      <p:pic>
        <p:nvPicPr>
          <p:cNvPr id="4" name="Picture 3"/>
          <p:cNvPicPr>
            <a:picLocks noChangeAspect="1"/>
          </p:cNvPicPr>
          <p:nvPr/>
        </p:nvPicPr>
        <p:blipFill>
          <a:blip r:embed="rId2"/>
          <a:stretch>
            <a:fillRect/>
          </a:stretch>
        </p:blipFill>
        <p:spPr>
          <a:xfrm>
            <a:off x="2400300" y="4815840"/>
            <a:ext cx="4343400" cy="19812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52400"/>
            <a:ext cx="9144000" cy="6858000"/>
          </a:xfrm>
          <a:prstGeom prst="rect">
            <a:avLst/>
          </a:prstGeom>
        </p:spPr>
      </p:pic>
    </p:spTree>
    <p:extLst>
      <p:ext uri="{BB962C8B-B14F-4D97-AF65-F5344CB8AC3E}">
        <p14:creationId xmlns:p14="http://schemas.microsoft.com/office/powerpoint/2010/main" val="1808043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200" dirty="0">
                <a:solidFill>
                  <a:srgbClr val="120A02"/>
                </a:solidFill>
              </a:rPr>
              <a:t>Definition</a:t>
            </a:r>
            <a:endParaRPr lang="en-US" sz="3200" dirty="0"/>
          </a:p>
        </p:txBody>
      </p:sp>
      <p:sp>
        <p:nvSpPr>
          <p:cNvPr id="3" name="Content Placeholder 2"/>
          <p:cNvSpPr>
            <a:spLocks noGrp="1"/>
          </p:cNvSpPr>
          <p:nvPr>
            <p:ph idx="1"/>
          </p:nvPr>
        </p:nvSpPr>
        <p:spPr>
          <a:xfrm>
            <a:off x="304800" y="1600200"/>
            <a:ext cx="8534400" cy="4525963"/>
          </a:xfrm>
        </p:spPr>
        <p:txBody>
          <a:bodyPr/>
          <a:lstStyle/>
          <a:p>
            <a:pPr algn="just">
              <a:lnSpc>
                <a:spcPct val="150000"/>
              </a:lnSpc>
            </a:pPr>
            <a:r>
              <a:rPr lang="en-US" sz="2400" b="1" dirty="0">
                <a:solidFill>
                  <a:srgbClr val="120A02"/>
                </a:solidFill>
              </a:rPr>
              <a:t>Gender equality </a:t>
            </a:r>
            <a:r>
              <a:rPr lang="en-US" sz="2400" dirty="0">
                <a:solidFill>
                  <a:srgbClr val="120A02"/>
                </a:solidFill>
              </a:rPr>
              <a:t>means that women &amp; men and girls &amp; boys enjoy the same rights, resources, opportunities and protections. (</a:t>
            </a:r>
            <a:r>
              <a:rPr lang="en-US" sz="2400" dirty="0">
                <a:solidFill>
                  <a:srgbClr val="120A02"/>
                </a:solidFill>
                <a:cs typeface="Arial" charset="0"/>
              </a:rPr>
              <a:t>Education, employment, health, political participation, safety and justice). Its also fundamental human rights</a:t>
            </a:r>
          </a:p>
          <a:p>
            <a:pPr marL="0" indent="0" algn="just">
              <a:lnSpc>
                <a:spcPct val="150000"/>
              </a:lnSpc>
              <a:buNone/>
            </a:pPr>
            <a:endParaRPr lang="en-US" sz="2400" dirty="0">
              <a:solidFill>
                <a:srgbClr val="120A02"/>
              </a:solidFill>
              <a:cs typeface="Arial" charset="0"/>
            </a:endParaRPr>
          </a:p>
          <a:p>
            <a:endParaRPr lang="en-US" dirty="0"/>
          </a:p>
        </p:txBody>
      </p:sp>
      <p:pic>
        <p:nvPicPr>
          <p:cNvPr id="4" name="Picture 3"/>
          <p:cNvPicPr>
            <a:picLocks noChangeAspect="1"/>
          </p:cNvPicPr>
          <p:nvPr/>
        </p:nvPicPr>
        <p:blipFill>
          <a:blip r:embed="rId2"/>
          <a:stretch>
            <a:fillRect/>
          </a:stretch>
        </p:blipFill>
        <p:spPr>
          <a:xfrm>
            <a:off x="2150250" y="4283158"/>
            <a:ext cx="4843500" cy="237640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6858000" cy="685800"/>
          </a:xfrm>
        </p:spPr>
        <p:txBody>
          <a:bodyPr>
            <a:noAutofit/>
          </a:bodyPr>
          <a:lstStyle/>
          <a:p>
            <a:r>
              <a:rPr lang="en-US" sz="3200" dirty="0"/>
              <a:t>Definition</a:t>
            </a:r>
          </a:p>
        </p:txBody>
      </p:sp>
      <p:sp>
        <p:nvSpPr>
          <p:cNvPr id="3" name="Content Placeholder 2"/>
          <p:cNvSpPr>
            <a:spLocks noGrp="1"/>
          </p:cNvSpPr>
          <p:nvPr>
            <p:ph idx="1"/>
          </p:nvPr>
        </p:nvSpPr>
        <p:spPr>
          <a:xfrm>
            <a:off x="457200" y="1066801"/>
            <a:ext cx="8077200" cy="3124200"/>
          </a:xfrm>
        </p:spPr>
        <p:txBody>
          <a:bodyPr>
            <a:noAutofit/>
          </a:bodyPr>
          <a:lstStyle/>
          <a:p>
            <a:r>
              <a:rPr lang="en-US" sz="2800" dirty="0">
                <a:solidFill>
                  <a:srgbClr val="120A02"/>
                </a:solidFill>
                <a:cs typeface="Arial" charset="0"/>
              </a:rPr>
              <a:t> </a:t>
            </a:r>
            <a:r>
              <a:rPr lang="en-US" sz="2800" b="1" i="1" u="sng" dirty="0"/>
              <a:t>Gender Equity</a:t>
            </a:r>
            <a:r>
              <a:rPr lang="en-US" sz="2800" i="1" dirty="0"/>
              <a:t> </a:t>
            </a:r>
            <a:r>
              <a:rPr lang="en-US" sz="2800" dirty="0">
                <a:solidFill>
                  <a:srgbClr val="120A02"/>
                </a:solidFill>
              </a:rPr>
              <a:t>is the process of allocating resources, programs and decision making fairly to both males and females without any discrimination on the basis of sex. It also addressing any imbalances in the benefits available to men and women. </a:t>
            </a:r>
            <a:endParaRPr lang="en-US" sz="2800" dirty="0"/>
          </a:p>
          <a:p>
            <a:r>
              <a:rPr lang="en-US" sz="2800" dirty="0"/>
              <a:t>To address the equality often requires women-specific needs projects and programs to end existing inequities</a:t>
            </a:r>
          </a:p>
          <a:p>
            <a:pPr marL="0" indent="0">
              <a:buNone/>
            </a:pPr>
            <a:endParaRPr lang="en-US" sz="2800" dirty="0"/>
          </a:p>
        </p:txBody>
      </p:sp>
      <p:pic>
        <p:nvPicPr>
          <p:cNvPr id="4" name="Picture 3"/>
          <p:cNvPicPr>
            <a:picLocks noChangeAspect="1"/>
          </p:cNvPicPr>
          <p:nvPr/>
        </p:nvPicPr>
        <p:blipFill>
          <a:blip r:embed="rId2"/>
          <a:stretch>
            <a:fillRect/>
          </a:stretch>
        </p:blipFill>
        <p:spPr>
          <a:xfrm>
            <a:off x="6272403" y="4724400"/>
            <a:ext cx="2295525" cy="199072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85800"/>
          </a:xfrm>
        </p:spPr>
        <p:txBody>
          <a:bodyPr>
            <a:normAutofit/>
          </a:bodyPr>
          <a:lstStyle/>
          <a:p>
            <a:r>
              <a:rPr lang="en-US" sz="3200" dirty="0">
                <a:solidFill>
                  <a:srgbClr val="120A02"/>
                </a:solidFill>
              </a:rPr>
              <a:t>Gender Discrimination</a:t>
            </a:r>
            <a:endParaRPr lang="en-US" sz="3200" dirty="0"/>
          </a:p>
        </p:txBody>
      </p:sp>
      <p:sp>
        <p:nvSpPr>
          <p:cNvPr id="3" name="Content Placeholder 2"/>
          <p:cNvSpPr>
            <a:spLocks noGrp="1"/>
          </p:cNvSpPr>
          <p:nvPr>
            <p:ph idx="1"/>
          </p:nvPr>
        </p:nvSpPr>
        <p:spPr>
          <a:xfrm>
            <a:off x="609600" y="1600201"/>
            <a:ext cx="7696200" cy="2133600"/>
          </a:xfrm>
        </p:spPr>
        <p:txBody>
          <a:bodyPr>
            <a:normAutofit/>
          </a:bodyPr>
          <a:lstStyle/>
          <a:p>
            <a:r>
              <a:rPr lang="en-US" sz="2400" b="1" dirty="0"/>
              <a:t>Gender discrimination </a:t>
            </a:r>
            <a:r>
              <a:rPr lang="en-US" sz="2400" dirty="0"/>
              <a:t>refers to any distinction, exclusion or restriction made on the basis of socially constructed roles and norms which prevents a person from enjoying full human rights.</a:t>
            </a:r>
          </a:p>
        </p:txBody>
      </p:sp>
      <p:pic>
        <p:nvPicPr>
          <p:cNvPr id="4" name="Picture 3"/>
          <p:cNvPicPr>
            <a:picLocks noChangeAspect="1"/>
          </p:cNvPicPr>
          <p:nvPr/>
        </p:nvPicPr>
        <p:blipFill>
          <a:blip r:embed="rId2"/>
          <a:stretch>
            <a:fillRect/>
          </a:stretch>
        </p:blipFill>
        <p:spPr>
          <a:xfrm>
            <a:off x="4572381" y="3048000"/>
            <a:ext cx="4562475" cy="38100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1425</TotalTime>
  <Words>893</Words>
  <Application>Microsoft Office PowerPoint</Application>
  <PresentationFormat>On-screen Show (4:3)</PresentationFormat>
  <Paragraphs>60</Paragraphs>
  <Slides>17</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Bookman Old Style</vt:lpstr>
      <vt:lpstr>Calibri</vt:lpstr>
      <vt:lpstr>Palatino Linotype</vt:lpstr>
      <vt:lpstr>Office Theme</vt:lpstr>
      <vt:lpstr>PowerPoint Presentation</vt:lpstr>
      <vt:lpstr>Class outline</vt:lpstr>
      <vt:lpstr>Gender Inequality - Facts</vt:lpstr>
      <vt:lpstr>PowerPoint Presentation</vt:lpstr>
      <vt:lpstr>Definition</vt:lpstr>
      <vt:lpstr>PowerPoint Presentation</vt:lpstr>
      <vt:lpstr>Definition</vt:lpstr>
      <vt:lpstr>Definition</vt:lpstr>
      <vt:lpstr>Gender Discrimination</vt:lpstr>
      <vt:lpstr>What are the challenges</vt:lpstr>
      <vt:lpstr>Gender issues in health</vt:lpstr>
      <vt:lpstr>What is violence</vt:lpstr>
      <vt:lpstr>Gender-based violence  (GBV) </vt:lpstr>
      <vt:lpstr>What is violence against women?</vt:lpstr>
      <vt:lpstr>WHO statement</vt:lpstr>
      <vt:lpstr>Violence against women: Cost of violence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Md. Golam Dostogir Harun</dc:creator>
  <cp:lastModifiedBy>sanjana zaman</cp:lastModifiedBy>
  <cp:revision>116</cp:revision>
  <cp:lastPrinted>2018-07-13T05:41:52Z</cp:lastPrinted>
  <dcterms:created xsi:type="dcterms:W3CDTF">2006-08-16T00:00:00Z</dcterms:created>
  <dcterms:modified xsi:type="dcterms:W3CDTF">2021-10-08T10:01:51Z</dcterms:modified>
</cp:coreProperties>
</file>