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3" r:id="rId20"/>
    <p:sldId id="277" r:id="rId21"/>
    <p:sldId id="274" r:id="rId22"/>
    <p:sldId id="27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2448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747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3253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347291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0986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4960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7449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6442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024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866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9308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678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141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758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652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302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2071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11/28/2021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838834"/>
      </p:ext>
    </p:extLst>
  </p:cSld>
  <p:clrMap bg1="dk1" tx1="lt1" bg2="dk2" tx2="lt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 id="2147484013" r:id="rId12"/>
    <p:sldLayoutId id="2147484014" r:id="rId13"/>
    <p:sldLayoutId id="2147484015" r:id="rId14"/>
    <p:sldLayoutId id="2147484016" r:id="rId15"/>
    <p:sldLayoutId id="2147484017" r:id="rId16"/>
    <p:sldLayoutId id="214748401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10510778" cy="724257"/>
          </a:xfrm>
        </p:spPr>
        <p:txBody>
          <a:bodyPr>
            <a:noAutofit/>
          </a:bodyPr>
          <a:lstStyle/>
          <a:p>
            <a:pPr algn="ctr"/>
            <a:r>
              <a:rPr lang="en-US" sz="4800" b="1" dirty="0" smtClean="0">
                <a:solidFill>
                  <a:srgbClr val="92D050"/>
                </a:solidFill>
              </a:rPr>
              <a:t>Arbitral Proceedings </a:t>
            </a:r>
            <a:endParaRPr lang="en-US" sz="4800" b="1" dirty="0">
              <a:solidFill>
                <a:srgbClr val="92D050"/>
              </a:solidFill>
            </a:endParaRPr>
          </a:p>
        </p:txBody>
      </p:sp>
      <p:sp>
        <p:nvSpPr>
          <p:cNvPr id="3" name="Subtitle 2"/>
          <p:cNvSpPr>
            <a:spLocks noGrp="1"/>
          </p:cNvSpPr>
          <p:nvPr>
            <p:ph type="subTitle" idx="1"/>
          </p:nvPr>
        </p:nvSpPr>
        <p:spPr>
          <a:xfrm>
            <a:off x="684211" y="1760433"/>
            <a:ext cx="5323481" cy="3492873"/>
          </a:xfrm>
        </p:spPr>
        <p:txBody>
          <a:bodyPr>
            <a:normAutofit/>
          </a:bodyPr>
          <a:lstStyle/>
          <a:p>
            <a:pPr algn="ctr"/>
            <a:r>
              <a:rPr lang="en-US" sz="2400" b="1" dirty="0" smtClean="0">
                <a:solidFill>
                  <a:srgbClr val="92D050"/>
                </a:solidFill>
              </a:rPr>
              <a:t>Presented by</a:t>
            </a:r>
          </a:p>
          <a:p>
            <a:pPr algn="ctr"/>
            <a:r>
              <a:rPr lang="en-US" sz="2400" b="1" dirty="0" smtClean="0">
                <a:solidFill>
                  <a:srgbClr val="92D050"/>
                </a:solidFill>
              </a:rPr>
              <a:t>Mohammad </a:t>
            </a:r>
            <a:r>
              <a:rPr lang="en-US" sz="2400" b="1" dirty="0" err="1" smtClean="0">
                <a:solidFill>
                  <a:srgbClr val="92D050"/>
                </a:solidFill>
              </a:rPr>
              <a:t>Badruzzaman</a:t>
            </a:r>
            <a:r>
              <a:rPr lang="en-US" sz="2400" b="1" dirty="0" smtClean="0">
                <a:solidFill>
                  <a:srgbClr val="92D050"/>
                </a:solidFill>
              </a:rPr>
              <a:t> </a:t>
            </a:r>
          </a:p>
          <a:p>
            <a:pPr algn="ctr"/>
            <a:r>
              <a:rPr lang="en-US" sz="2400" b="1" dirty="0" smtClean="0">
                <a:solidFill>
                  <a:srgbClr val="92D050"/>
                </a:solidFill>
              </a:rPr>
              <a:t>Assistant Professor,</a:t>
            </a:r>
          </a:p>
          <a:p>
            <a:pPr algn="ctr"/>
            <a:r>
              <a:rPr lang="en-US" sz="2400" b="1" dirty="0" smtClean="0">
                <a:solidFill>
                  <a:srgbClr val="92D050"/>
                </a:solidFill>
              </a:rPr>
              <a:t>Department of Law </a:t>
            </a:r>
          </a:p>
          <a:p>
            <a:pPr algn="ctr"/>
            <a:r>
              <a:rPr lang="en-US" sz="2400" b="1" dirty="0" smtClean="0">
                <a:solidFill>
                  <a:srgbClr val="92D050"/>
                </a:solidFill>
              </a:rPr>
              <a:t>Daffodil International University </a:t>
            </a:r>
            <a:endParaRPr lang="en-US" sz="2400" b="1" dirty="0">
              <a:solidFill>
                <a:srgbClr val="92D050"/>
              </a:solidFill>
            </a:endParaRPr>
          </a:p>
        </p:txBody>
      </p:sp>
      <p:pic>
        <p:nvPicPr>
          <p:cNvPr id="1026" name="Picture 2" descr="Steps involved in Arbitration Proceedings | VIA Mediation Cent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693" y="1760433"/>
            <a:ext cx="5059110" cy="3492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920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10168947" cy="655890"/>
          </a:xfrm>
        </p:spPr>
        <p:txBody>
          <a:bodyPr>
            <a:normAutofit/>
          </a:bodyPr>
          <a:lstStyle/>
          <a:p>
            <a:pPr algn="ctr"/>
            <a:r>
              <a:rPr lang="en-US" sz="2800" b="1" dirty="0"/>
              <a:t>Statements of claim and </a:t>
            </a:r>
            <a:r>
              <a:rPr lang="en-US" sz="2800" b="1" dirty="0" err="1" smtClean="0"/>
              <a:t>defence</a:t>
            </a:r>
            <a:r>
              <a:rPr lang="en-US" sz="2800" b="1" dirty="0" smtClean="0"/>
              <a:t> [u/s.29]</a:t>
            </a:r>
            <a:endParaRPr lang="en-US" sz="2800" b="1" dirty="0"/>
          </a:p>
        </p:txBody>
      </p:sp>
      <p:sp>
        <p:nvSpPr>
          <p:cNvPr id="3" name="Subtitle 2"/>
          <p:cNvSpPr>
            <a:spLocks noGrp="1"/>
          </p:cNvSpPr>
          <p:nvPr>
            <p:ph type="subTitle" idx="1"/>
          </p:nvPr>
        </p:nvSpPr>
        <p:spPr>
          <a:xfrm>
            <a:off x="684212" y="1580973"/>
            <a:ext cx="10168946" cy="4862556"/>
          </a:xfrm>
        </p:spPr>
        <p:txBody>
          <a:bodyPr>
            <a:normAutofit lnSpcReduction="10000"/>
          </a:bodyPr>
          <a:lstStyle/>
          <a:p>
            <a:pPr algn="just"/>
            <a:r>
              <a:rPr lang="en-US" b="1" dirty="0">
                <a:solidFill>
                  <a:srgbClr val="FFFF00"/>
                </a:solidFill>
              </a:rPr>
              <a:t>(1) Within the period of time determined by the tribunal, the claimant shall state the facts supporting his claim, the points at issue and the relief or remedy sought, and the respondent shall state his </a:t>
            </a:r>
            <a:r>
              <a:rPr lang="en-US" b="1" dirty="0" err="1">
                <a:solidFill>
                  <a:srgbClr val="FFFF00"/>
                </a:solidFill>
              </a:rPr>
              <a:t>defence</a:t>
            </a:r>
            <a:r>
              <a:rPr lang="en-US" b="1" dirty="0">
                <a:solidFill>
                  <a:srgbClr val="FFFF00"/>
                </a:solidFill>
              </a:rPr>
              <a:t> in respect of these particulars, unless the parties have otherwise agreed. </a:t>
            </a:r>
          </a:p>
          <a:p>
            <a:pPr algn="just"/>
            <a:r>
              <a:rPr lang="en-US" b="1" dirty="0">
                <a:solidFill>
                  <a:srgbClr val="FFFF00"/>
                </a:solidFill>
              </a:rPr>
              <a:t> </a:t>
            </a:r>
          </a:p>
          <a:p>
            <a:pPr algn="just"/>
            <a:r>
              <a:rPr lang="en-US" b="1" dirty="0">
                <a:solidFill>
                  <a:srgbClr val="FFFF00"/>
                </a:solidFill>
              </a:rPr>
              <a:t>(2)  The parties may submit with their statements all documents they consider to be relevant or may add a reference to the documents or other evidence they will submit in future. </a:t>
            </a:r>
          </a:p>
          <a:p>
            <a:pPr algn="just"/>
            <a:r>
              <a:rPr lang="en-US" b="1" dirty="0">
                <a:solidFill>
                  <a:srgbClr val="FFFF00"/>
                </a:solidFill>
              </a:rPr>
              <a:t> </a:t>
            </a:r>
          </a:p>
          <a:p>
            <a:pPr algn="just"/>
            <a:r>
              <a:rPr lang="en-US" b="1" dirty="0">
                <a:solidFill>
                  <a:srgbClr val="FFFF00"/>
                </a:solidFill>
              </a:rPr>
              <a:t>(3)  Except otherwise agreed by the parties, either party may amend or supplement his claim or </a:t>
            </a:r>
            <a:r>
              <a:rPr lang="en-US" b="1" dirty="0" err="1">
                <a:solidFill>
                  <a:srgbClr val="FFFF00"/>
                </a:solidFill>
              </a:rPr>
              <a:t>defence</a:t>
            </a:r>
            <a:r>
              <a:rPr lang="en-US" b="1" dirty="0">
                <a:solidFill>
                  <a:srgbClr val="FFFF00"/>
                </a:solidFill>
              </a:rPr>
              <a:t> during the course of the proceedings, unless the tribunal considers it inappropriate to allow the amendment or supplement for the sake of fairness or having regard to the delay in making it.</a:t>
            </a:r>
          </a:p>
        </p:txBody>
      </p:sp>
    </p:spTree>
    <p:extLst>
      <p:ext uri="{BB962C8B-B14F-4D97-AF65-F5344CB8AC3E}">
        <p14:creationId xmlns:p14="http://schemas.microsoft.com/office/powerpoint/2010/main" val="501258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301214"/>
            <a:ext cx="10632832" cy="699247"/>
          </a:xfrm>
        </p:spPr>
        <p:txBody>
          <a:bodyPr>
            <a:normAutofit/>
          </a:bodyPr>
          <a:lstStyle/>
          <a:p>
            <a:pPr algn="ctr"/>
            <a:r>
              <a:rPr lang="en-US" sz="3200" b="1" dirty="0"/>
              <a:t>Hearings and the </a:t>
            </a:r>
            <a:r>
              <a:rPr lang="en-US" sz="3200" b="1" dirty="0" smtClean="0"/>
              <a:t>proceedings [u/s.30]</a:t>
            </a:r>
            <a:endParaRPr lang="en-US" sz="3200" b="1" dirty="0"/>
          </a:p>
        </p:txBody>
      </p:sp>
      <p:sp>
        <p:nvSpPr>
          <p:cNvPr id="3" name="Subtitle 2"/>
          <p:cNvSpPr>
            <a:spLocks noGrp="1"/>
          </p:cNvSpPr>
          <p:nvPr>
            <p:ph type="subTitle" idx="1"/>
          </p:nvPr>
        </p:nvSpPr>
        <p:spPr>
          <a:xfrm>
            <a:off x="684211" y="1097280"/>
            <a:ext cx="10632833" cy="5329157"/>
          </a:xfrm>
        </p:spPr>
        <p:txBody>
          <a:bodyPr>
            <a:normAutofit/>
          </a:bodyPr>
          <a:lstStyle/>
          <a:p>
            <a:r>
              <a:rPr lang="en-US" b="1" dirty="0">
                <a:solidFill>
                  <a:srgbClr val="FFFF00"/>
                </a:solidFill>
              </a:rPr>
              <a:t>(1) Unless otherwise agreed by the parties, the tribunal shall decide whether to hold oral hearings for the presentation of evidence or for oral argument, or whether the proceedings shall be conducted on the basis of documents and other materials; </a:t>
            </a:r>
          </a:p>
          <a:p>
            <a:r>
              <a:rPr lang="en-US" b="1" dirty="0">
                <a:solidFill>
                  <a:srgbClr val="FFFF00"/>
                </a:solidFill>
              </a:rPr>
              <a:t>Provided that the tribunal shall hold oral hearings, at an appropriate stage of the proceedings, either on a request by a party, or of its own motion, unless the parties have agreed that no oral hearing shall be held. </a:t>
            </a:r>
          </a:p>
          <a:p>
            <a:r>
              <a:rPr lang="en-US" b="1" dirty="0" smtClean="0">
                <a:solidFill>
                  <a:srgbClr val="FFFF00"/>
                </a:solidFill>
              </a:rPr>
              <a:t>(2) The </a:t>
            </a:r>
            <a:r>
              <a:rPr lang="en-US" b="1" dirty="0">
                <a:solidFill>
                  <a:srgbClr val="FFFF00"/>
                </a:solidFill>
              </a:rPr>
              <a:t>parties shall be given sufficient prior notice of any hearing and of any meeting of the tribunal for the purposes of inspection of documents, goods or other property. </a:t>
            </a:r>
            <a:endParaRPr lang="en-US" b="1" dirty="0" smtClean="0">
              <a:solidFill>
                <a:srgbClr val="FFFF00"/>
              </a:solidFill>
            </a:endParaRPr>
          </a:p>
          <a:p>
            <a:r>
              <a:rPr lang="en-US" b="1" dirty="0" smtClean="0">
                <a:solidFill>
                  <a:srgbClr val="FFFF00"/>
                </a:solidFill>
              </a:rPr>
              <a:t>(</a:t>
            </a:r>
            <a:r>
              <a:rPr lang="en-US" b="1" dirty="0">
                <a:solidFill>
                  <a:srgbClr val="FFFF00"/>
                </a:solidFill>
              </a:rPr>
              <a:t>3)  All statements, documents or other information supplied to, or applications made to the tribunal by one party shall be communicated to the other party, and any expert report or evidentiary document on which the tribunal may rely in making its decision shall be communicated to the parties. </a:t>
            </a:r>
          </a:p>
        </p:txBody>
      </p:sp>
    </p:spTree>
    <p:extLst>
      <p:ext uri="{BB962C8B-B14F-4D97-AF65-F5344CB8AC3E}">
        <p14:creationId xmlns:p14="http://schemas.microsoft.com/office/powerpoint/2010/main" val="208462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10032214" cy="826807"/>
          </a:xfrm>
        </p:spPr>
        <p:txBody>
          <a:bodyPr>
            <a:normAutofit/>
          </a:bodyPr>
          <a:lstStyle/>
          <a:p>
            <a:pPr algn="ctr"/>
            <a:r>
              <a:rPr lang="en-US" sz="3600" b="1" dirty="0"/>
              <a:t>Legal or other </a:t>
            </a:r>
            <a:r>
              <a:rPr lang="en-US" sz="3600" b="1" dirty="0"/>
              <a:t>R</a:t>
            </a:r>
            <a:r>
              <a:rPr lang="en-US" sz="3600" b="1" dirty="0" smtClean="0"/>
              <a:t>epresentation </a:t>
            </a:r>
            <a:r>
              <a:rPr lang="en-US" sz="3600" b="1" dirty="0" smtClean="0"/>
              <a:t>[u/s.31]</a:t>
            </a:r>
            <a:endParaRPr lang="en-US" sz="3600" b="1" dirty="0"/>
          </a:p>
        </p:txBody>
      </p:sp>
      <p:sp>
        <p:nvSpPr>
          <p:cNvPr id="3" name="Subtitle 2"/>
          <p:cNvSpPr>
            <a:spLocks noGrp="1"/>
          </p:cNvSpPr>
          <p:nvPr>
            <p:ph type="subTitle" idx="1"/>
          </p:nvPr>
        </p:nvSpPr>
        <p:spPr>
          <a:xfrm>
            <a:off x="684212" y="1709159"/>
            <a:ext cx="10032214" cy="4717278"/>
          </a:xfrm>
        </p:spPr>
        <p:txBody>
          <a:bodyPr/>
          <a:lstStyle/>
          <a:p>
            <a:pPr algn="just">
              <a:lnSpc>
                <a:spcPct val="150000"/>
              </a:lnSpc>
            </a:pPr>
            <a:r>
              <a:rPr lang="en-US" dirty="0">
                <a:solidFill>
                  <a:srgbClr val="FFFF00"/>
                </a:solidFill>
              </a:rPr>
              <a:t>Unless otherwise agreed by the parties, a party to an arbitral proceeding may be represented In the proceedings by the lawyer or other person chosen by him. </a:t>
            </a:r>
          </a:p>
        </p:txBody>
      </p:sp>
    </p:spTree>
    <p:extLst>
      <p:ext uri="{BB962C8B-B14F-4D97-AF65-F5344CB8AC3E}">
        <p14:creationId xmlns:p14="http://schemas.microsoft.com/office/powerpoint/2010/main" val="2794386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358923"/>
            <a:ext cx="10191769" cy="1034041"/>
          </a:xfrm>
        </p:spPr>
        <p:txBody>
          <a:bodyPr>
            <a:noAutofit/>
          </a:bodyPr>
          <a:lstStyle/>
          <a:p>
            <a:pPr algn="ctr"/>
            <a:r>
              <a:rPr lang="en-US" sz="3200" b="1" dirty="0"/>
              <a:t>Power to appoint experts, legal advisers or </a:t>
            </a:r>
            <a:r>
              <a:rPr lang="en-US" sz="3200" b="1" dirty="0" smtClean="0"/>
              <a:t>assessor [u/s. 32]</a:t>
            </a:r>
            <a:endParaRPr lang="en-US" sz="3200" b="1" dirty="0"/>
          </a:p>
        </p:txBody>
      </p:sp>
      <p:sp>
        <p:nvSpPr>
          <p:cNvPr id="3" name="Subtitle 2"/>
          <p:cNvSpPr>
            <a:spLocks noGrp="1"/>
          </p:cNvSpPr>
          <p:nvPr>
            <p:ph type="subTitle" idx="1"/>
          </p:nvPr>
        </p:nvSpPr>
        <p:spPr>
          <a:xfrm>
            <a:off x="684211" y="1506072"/>
            <a:ext cx="10191769" cy="4894728"/>
          </a:xfrm>
        </p:spPr>
        <p:txBody>
          <a:bodyPr>
            <a:normAutofit fontScale="92500"/>
          </a:bodyPr>
          <a:lstStyle/>
          <a:p>
            <a:pPr>
              <a:lnSpc>
                <a:spcPct val="150000"/>
              </a:lnSpc>
            </a:pPr>
            <a:r>
              <a:rPr lang="en-US" b="1" dirty="0">
                <a:solidFill>
                  <a:srgbClr val="FFFF00"/>
                </a:solidFill>
              </a:rPr>
              <a:t>(1) Unless otherwise agreed by the parties, the arbitral tribunal may- </a:t>
            </a:r>
          </a:p>
          <a:p>
            <a:pPr>
              <a:lnSpc>
                <a:spcPct val="150000"/>
              </a:lnSpc>
            </a:pPr>
            <a:r>
              <a:rPr lang="en-US" b="1" dirty="0">
                <a:solidFill>
                  <a:srgbClr val="FFFF00"/>
                </a:solidFill>
              </a:rPr>
              <a:t>(a)  appoint expert or legal adviser to report to it on spec Issues to be </a:t>
            </a:r>
          </a:p>
          <a:p>
            <a:pPr>
              <a:lnSpc>
                <a:spcPct val="150000"/>
              </a:lnSpc>
            </a:pPr>
            <a:r>
              <a:rPr lang="en-US" b="1" dirty="0">
                <a:solidFill>
                  <a:srgbClr val="FFFF00"/>
                </a:solidFill>
              </a:rPr>
              <a:t>determined by the tribunal; and </a:t>
            </a:r>
          </a:p>
          <a:p>
            <a:pPr>
              <a:lnSpc>
                <a:spcPct val="150000"/>
              </a:lnSpc>
            </a:pPr>
            <a:r>
              <a:rPr lang="en-US" b="1" dirty="0">
                <a:solidFill>
                  <a:srgbClr val="FFFF00"/>
                </a:solidFill>
              </a:rPr>
              <a:t>(b)  appoint assessor to assist it on technical matters; and </a:t>
            </a:r>
          </a:p>
          <a:p>
            <a:pPr>
              <a:lnSpc>
                <a:spcPct val="150000"/>
              </a:lnSpc>
            </a:pPr>
            <a:r>
              <a:rPr lang="en-US" b="1" dirty="0">
                <a:solidFill>
                  <a:srgbClr val="FFFF00"/>
                </a:solidFill>
              </a:rPr>
              <a:t>(c)  require a party to give the expert, legal adviser or the assessor, as the </a:t>
            </a:r>
          </a:p>
          <a:p>
            <a:pPr>
              <a:lnSpc>
                <a:spcPct val="150000"/>
              </a:lnSpc>
            </a:pPr>
            <a:r>
              <a:rPr lang="en-US" b="1" dirty="0">
                <a:solidFill>
                  <a:srgbClr val="FFFF00"/>
                </a:solidFill>
              </a:rPr>
              <a:t>case may be, any relevant information or to produce, or to provide access </a:t>
            </a:r>
          </a:p>
          <a:p>
            <a:pPr>
              <a:lnSpc>
                <a:spcPct val="150000"/>
              </a:lnSpc>
            </a:pPr>
            <a:r>
              <a:rPr lang="en-US" b="1" dirty="0">
                <a:solidFill>
                  <a:srgbClr val="FFFF00"/>
                </a:solidFill>
              </a:rPr>
              <a:t>to, any relevant documents, goods or other property for his inspection. </a:t>
            </a:r>
          </a:p>
        </p:txBody>
      </p:sp>
    </p:spTree>
    <p:extLst>
      <p:ext uri="{BB962C8B-B14F-4D97-AF65-F5344CB8AC3E}">
        <p14:creationId xmlns:p14="http://schemas.microsoft.com/office/powerpoint/2010/main" val="192436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177493" cy="707165"/>
          </a:xfrm>
        </p:spPr>
        <p:txBody>
          <a:bodyPr>
            <a:normAutofit/>
          </a:bodyPr>
          <a:lstStyle/>
          <a:p>
            <a:pPr algn="ctr"/>
            <a:r>
              <a:rPr lang="en-US" sz="3600" b="1" dirty="0" smtClean="0"/>
              <a:t>Continued…</a:t>
            </a:r>
            <a:endParaRPr lang="en-US" sz="3600" b="1" dirty="0"/>
          </a:p>
        </p:txBody>
      </p:sp>
      <p:sp>
        <p:nvSpPr>
          <p:cNvPr id="3" name="Subtitle 2"/>
          <p:cNvSpPr>
            <a:spLocks noGrp="1"/>
          </p:cNvSpPr>
          <p:nvPr>
            <p:ph type="subTitle" idx="1"/>
          </p:nvPr>
        </p:nvSpPr>
        <p:spPr>
          <a:xfrm>
            <a:off x="684212" y="1598065"/>
            <a:ext cx="10177492" cy="4760006"/>
          </a:xfrm>
        </p:spPr>
        <p:txBody>
          <a:bodyPr>
            <a:normAutofit fontScale="92500" lnSpcReduction="10000"/>
          </a:bodyPr>
          <a:lstStyle/>
          <a:p>
            <a:pPr algn="just"/>
            <a:r>
              <a:rPr lang="en-US" b="1" dirty="0">
                <a:solidFill>
                  <a:srgbClr val="FFFF00"/>
                </a:solidFill>
              </a:rPr>
              <a:t>(2)  Unless otherwise agreed by the parties.— </a:t>
            </a:r>
          </a:p>
          <a:p>
            <a:pPr algn="just"/>
            <a:r>
              <a:rPr lang="en-US" b="1" dirty="0">
                <a:solidFill>
                  <a:srgbClr val="FFFF00"/>
                </a:solidFill>
              </a:rPr>
              <a:t>(a)  if a party or the arbitral tribunal so requests, the expert, legal adviser or the assessor, as the case may be, shall after delivery of his written or oral report, participate in an oral hearing where the parties have the opportunity to put questions to him and to present expert witnesses in order to testify on the points at issue; </a:t>
            </a:r>
          </a:p>
          <a:p>
            <a:pPr algn="just"/>
            <a:r>
              <a:rPr lang="en-US" b="1" dirty="0">
                <a:solidFill>
                  <a:srgbClr val="FFFF00"/>
                </a:solidFill>
              </a:rPr>
              <a:t> </a:t>
            </a:r>
          </a:p>
          <a:p>
            <a:pPr algn="just"/>
            <a:r>
              <a:rPr lang="en-US" b="1" dirty="0">
                <a:solidFill>
                  <a:srgbClr val="FFFF00"/>
                </a:solidFill>
              </a:rPr>
              <a:t>(b)  the expert, legal adviser or the assessor, as the case may be, shall, on the request of a party, make available to that party all documents, goods or other property in the possession of him with which he was provided in order to prepare his report; </a:t>
            </a:r>
          </a:p>
          <a:p>
            <a:pPr algn="just"/>
            <a:r>
              <a:rPr lang="en-US" b="1" dirty="0">
                <a:solidFill>
                  <a:srgbClr val="FFFF00"/>
                </a:solidFill>
              </a:rPr>
              <a:t> </a:t>
            </a:r>
          </a:p>
          <a:p>
            <a:pPr algn="just"/>
            <a:r>
              <a:rPr lang="en-US" b="1" dirty="0">
                <a:solidFill>
                  <a:srgbClr val="FFFF00"/>
                </a:solidFill>
              </a:rPr>
              <a:t>(c)  the parties shall be given reasonable opportunity to comment on the report, information, opinion or advice submitted in the tribunal by the expert, legal adviser or the assessor. </a:t>
            </a:r>
          </a:p>
        </p:txBody>
      </p:sp>
    </p:spTree>
    <p:extLst>
      <p:ext uri="{BB962C8B-B14F-4D97-AF65-F5344CB8AC3E}">
        <p14:creationId xmlns:p14="http://schemas.microsoft.com/office/powerpoint/2010/main" val="2844092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10151855" cy="690074"/>
          </a:xfrm>
        </p:spPr>
        <p:txBody>
          <a:bodyPr>
            <a:normAutofit/>
          </a:bodyPr>
          <a:lstStyle/>
          <a:p>
            <a:pPr algn="ctr"/>
            <a:r>
              <a:rPr lang="en-US" sz="3200" b="1" dirty="0"/>
              <a:t>Summons to </a:t>
            </a:r>
            <a:r>
              <a:rPr lang="en-US" sz="3200" b="1" dirty="0" smtClean="0"/>
              <a:t>witnesses [u/s. 33]</a:t>
            </a:r>
            <a:endParaRPr lang="en-US" sz="3200" b="1" dirty="0"/>
          </a:p>
        </p:txBody>
      </p:sp>
      <p:sp>
        <p:nvSpPr>
          <p:cNvPr id="3" name="Subtitle 2"/>
          <p:cNvSpPr>
            <a:spLocks noGrp="1"/>
          </p:cNvSpPr>
          <p:nvPr>
            <p:ph type="subTitle" idx="1"/>
          </p:nvPr>
        </p:nvSpPr>
        <p:spPr>
          <a:xfrm>
            <a:off x="684212" y="1598065"/>
            <a:ext cx="10151854" cy="4862556"/>
          </a:xfrm>
        </p:spPr>
        <p:txBody>
          <a:bodyPr>
            <a:normAutofit fontScale="92500" lnSpcReduction="20000"/>
          </a:bodyPr>
          <a:lstStyle/>
          <a:p>
            <a:pPr algn="just"/>
            <a:r>
              <a:rPr lang="en-US" b="1" dirty="0">
                <a:solidFill>
                  <a:srgbClr val="FFFF00"/>
                </a:solidFill>
              </a:rPr>
              <a:t>(1) The arbitral tribunal, or a party to the proceedings with the approval of the tribunal, may apply to the Court for issuing summons upon any person necessary for examining, or submitting materials or appearing, or producing before the tribunal for both the purposes, as the case maybe, and the Court shall issue such summons. </a:t>
            </a:r>
          </a:p>
          <a:p>
            <a:pPr algn="just"/>
            <a:r>
              <a:rPr lang="en-US" b="1" dirty="0">
                <a:solidFill>
                  <a:srgbClr val="FFFF00"/>
                </a:solidFill>
              </a:rPr>
              <a:t> </a:t>
            </a:r>
          </a:p>
          <a:p>
            <a:pPr algn="just"/>
            <a:r>
              <a:rPr lang="en-US" b="1" dirty="0">
                <a:solidFill>
                  <a:srgbClr val="FFFF00"/>
                </a:solidFill>
              </a:rPr>
              <a:t>(2)  A person shall not be compelled under any summons issued under sub-section (1) to answer any question or produce any documents or materials which that person could not be compelled to answer or produce at the trial in an action before the Court. </a:t>
            </a:r>
          </a:p>
          <a:p>
            <a:pPr algn="just"/>
            <a:r>
              <a:rPr lang="en-US" b="1" dirty="0">
                <a:solidFill>
                  <a:srgbClr val="FFFF00"/>
                </a:solidFill>
              </a:rPr>
              <a:t> </a:t>
            </a:r>
          </a:p>
          <a:p>
            <a:pPr algn="just"/>
            <a:r>
              <a:rPr lang="en-US" b="1" dirty="0">
                <a:solidFill>
                  <a:srgbClr val="FFFF00"/>
                </a:solidFill>
              </a:rPr>
              <a:t>(3)  Persons failing to attend before the tribunal in accordance with such summons as issued under sub-section (1) or making any other default, or refusing to perform, or guilty of any contempt to the arbitral tribunal during the conduct of arbitral proceedings, shall be subject to the like punishments by order of the Court on the representations of the arbitral tribunal as they would incur for the like offences in suits tried before the Court. </a:t>
            </a:r>
          </a:p>
        </p:txBody>
      </p:sp>
    </p:spTree>
    <p:extLst>
      <p:ext uri="{BB962C8B-B14F-4D97-AF65-F5344CB8AC3E}">
        <p14:creationId xmlns:p14="http://schemas.microsoft.com/office/powerpoint/2010/main" val="1380064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10280042" cy="561887"/>
          </a:xfrm>
        </p:spPr>
        <p:txBody>
          <a:bodyPr>
            <a:noAutofit/>
          </a:bodyPr>
          <a:lstStyle/>
          <a:p>
            <a:r>
              <a:rPr lang="en-US" sz="3200" b="1" dirty="0"/>
              <a:t>Evidence before the arbitral </a:t>
            </a:r>
            <a:r>
              <a:rPr lang="en-US" sz="3200" b="1" dirty="0" smtClean="0"/>
              <a:t>tribunal [u/s. 34]</a:t>
            </a:r>
            <a:endParaRPr lang="en-US" sz="3200" b="1" dirty="0"/>
          </a:p>
        </p:txBody>
      </p:sp>
      <p:sp>
        <p:nvSpPr>
          <p:cNvPr id="3" name="Subtitle 2"/>
          <p:cNvSpPr>
            <a:spLocks noGrp="1"/>
          </p:cNvSpPr>
          <p:nvPr>
            <p:ph type="subTitle" idx="1"/>
          </p:nvPr>
        </p:nvSpPr>
        <p:spPr>
          <a:xfrm>
            <a:off x="684212" y="1444239"/>
            <a:ext cx="10280042" cy="5050565"/>
          </a:xfrm>
        </p:spPr>
        <p:txBody>
          <a:bodyPr/>
          <a:lstStyle/>
          <a:p>
            <a:pPr algn="just"/>
            <a:r>
              <a:rPr lang="en-US" b="1" dirty="0">
                <a:solidFill>
                  <a:srgbClr val="FFFF00"/>
                </a:solidFill>
              </a:rPr>
              <a:t>Unless otherwise agreed by the parties- </a:t>
            </a:r>
          </a:p>
          <a:p>
            <a:pPr algn="just"/>
            <a:r>
              <a:rPr lang="en-US" b="1" dirty="0">
                <a:solidFill>
                  <a:srgbClr val="FFFF00"/>
                </a:solidFill>
              </a:rPr>
              <a:t> </a:t>
            </a:r>
          </a:p>
          <a:p>
            <a:pPr algn="just"/>
            <a:r>
              <a:rPr lang="en-US" b="1" dirty="0" smtClean="0">
                <a:solidFill>
                  <a:srgbClr val="FFFF00"/>
                </a:solidFill>
              </a:rPr>
              <a:t>(a) evidence </a:t>
            </a:r>
            <a:r>
              <a:rPr lang="en-US" b="1" dirty="0">
                <a:solidFill>
                  <a:srgbClr val="FFFF00"/>
                </a:solidFill>
              </a:rPr>
              <a:t>may be given before the arbitral tribunal orally or in writing or by affidavit, </a:t>
            </a:r>
            <a:endParaRPr lang="en-US" b="1" dirty="0" smtClean="0">
              <a:solidFill>
                <a:srgbClr val="FFFF00"/>
              </a:solidFill>
            </a:endParaRPr>
          </a:p>
          <a:p>
            <a:pPr algn="just"/>
            <a:endParaRPr lang="en-US" b="1" dirty="0">
              <a:solidFill>
                <a:srgbClr val="FFFF00"/>
              </a:solidFill>
            </a:endParaRPr>
          </a:p>
          <a:p>
            <a:pPr algn="just"/>
            <a:r>
              <a:rPr lang="en-US" b="1" dirty="0">
                <a:solidFill>
                  <a:srgbClr val="FFFF00"/>
                </a:solidFill>
              </a:rPr>
              <a:t>(b) the arbitral tribunal may administer an oath or affirmation to a witness subject to his </a:t>
            </a:r>
            <a:r>
              <a:rPr lang="en-US" b="1" dirty="0" smtClean="0">
                <a:solidFill>
                  <a:srgbClr val="FFFF00"/>
                </a:solidFill>
              </a:rPr>
              <a:t>consent</a:t>
            </a:r>
            <a:r>
              <a:rPr lang="en-US" b="1" dirty="0">
                <a:solidFill>
                  <a:srgbClr val="FFFF00"/>
                </a:solidFill>
              </a:rPr>
              <a:t>.</a:t>
            </a:r>
          </a:p>
        </p:txBody>
      </p:sp>
    </p:spTree>
    <p:extLst>
      <p:ext uri="{BB962C8B-B14F-4D97-AF65-F5344CB8AC3E}">
        <p14:creationId xmlns:p14="http://schemas.microsoft.com/office/powerpoint/2010/main" val="3616267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367469"/>
            <a:ext cx="10761924" cy="944964"/>
          </a:xfrm>
        </p:spPr>
        <p:txBody>
          <a:bodyPr>
            <a:noAutofit/>
          </a:bodyPr>
          <a:lstStyle/>
          <a:p>
            <a:pPr algn="ctr"/>
            <a:r>
              <a:rPr lang="en-US" sz="3200" b="1" dirty="0">
                <a:solidFill>
                  <a:srgbClr val="00B0F0"/>
                </a:solidFill>
              </a:rPr>
              <a:t>Powers of the arbitral tribunal in case of default of the </a:t>
            </a:r>
            <a:r>
              <a:rPr lang="en-US" sz="3200" b="1" dirty="0" smtClean="0">
                <a:solidFill>
                  <a:srgbClr val="00B0F0"/>
                </a:solidFill>
              </a:rPr>
              <a:t>parties [u/s.35]</a:t>
            </a:r>
            <a:endParaRPr lang="en-US" sz="3200" b="1" dirty="0">
              <a:solidFill>
                <a:srgbClr val="00B0F0"/>
              </a:solidFill>
            </a:endParaRPr>
          </a:p>
        </p:txBody>
      </p:sp>
      <p:sp>
        <p:nvSpPr>
          <p:cNvPr id="3" name="Subtitle 2"/>
          <p:cNvSpPr>
            <a:spLocks noGrp="1"/>
          </p:cNvSpPr>
          <p:nvPr>
            <p:ph type="subTitle" idx="1"/>
          </p:nvPr>
        </p:nvSpPr>
        <p:spPr>
          <a:xfrm>
            <a:off x="684212" y="1312433"/>
            <a:ext cx="10761924" cy="5233646"/>
          </a:xfrm>
        </p:spPr>
        <p:txBody>
          <a:bodyPr>
            <a:normAutofit/>
          </a:bodyPr>
          <a:lstStyle/>
          <a:p>
            <a:pPr algn="just">
              <a:lnSpc>
                <a:spcPct val="150000"/>
              </a:lnSpc>
            </a:pPr>
            <a:r>
              <a:rPr lang="en-US" b="1" dirty="0">
                <a:solidFill>
                  <a:srgbClr val="FFFF00"/>
                </a:solidFill>
              </a:rPr>
              <a:t> (1) The parties shall be free to agree on the powers of the arbitral tribunal in case of a party’s failure to do anything necessary for the proper and expeditious conduct of the arbitration. </a:t>
            </a:r>
          </a:p>
          <a:p>
            <a:pPr algn="just">
              <a:lnSpc>
                <a:spcPct val="150000"/>
              </a:lnSpc>
            </a:pPr>
            <a:r>
              <a:rPr lang="en-US" b="1" dirty="0">
                <a:solidFill>
                  <a:srgbClr val="FFFF00"/>
                </a:solidFill>
              </a:rPr>
              <a:t>(2)  Where under sub-section (1) of section 29— </a:t>
            </a:r>
          </a:p>
          <a:p>
            <a:pPr algn="just">
              <a:lnSpc>
                <a:spcPct val="150000"/>
              </a:lnSpc>
            </a:pPr>
            <a:r>
              <a:rPr lang="en-US" b="1" dirty="0">
                <a:solidFill>
                  <a:srgbClr val="FFFF00"/>
                </a:solidFill>
              </a:rPr>
              <a:t>(a) any </a:t>
            </a:r>
            <a:r>
              <a:rPr lang="en-US" b="1" dirty="0">
                <a:solidFill>
                  <a:srgbClr val="00B0F0"/>
                </a:solidFill>
              </a:rPr>
              <a:t>claimant fails </a:t>
            </a:r>
            <a:r>
              <a:rPr lang="en-US" b="1" dirty="0">
                <a:solidFill>
                  <a:srgbClr val="FFFF00"/>
                </a:solidFill>
              </a:rPr>
              <a:t>to communicate his statement of claim, the tribunal shall terminate the proceedings, and </a:t>
            </a:r>
          </a:p>
          <a:p>
            <a:pPr algn="just">
              <a:lnSpc>
                <a:spcPct val="150000"/>
              </a:lnSpc>
            </a:pPr>
            <a:r>
              <a:rPr lang="en-US" b="1" dirty="0">
                <a:solidFill>
                  <a:srgbClr val="FFFF00"/>
                </a:solidFill>
              </a:rPr>
              <a:t>(b) the </a:t>
            </a:r>
            <a:r>
              <a:rPr lang="en-US" b="1" dirty="0">
                <a:solidFill>
                  <a:srgbClr val="00B0F0"/>
                </a:solidFill>
              </a:rPr>
              <a:t>respondent fails </a:t>
            </a:r>
            <a:r>
              <a:rPr lang="en-US" b="1" dirty="0">
                <a:solidFill>
                  <a:srgbClr val="FFFF00"/>
                </a:solidFill>
              </a:rPr>
              <a:t>to communicate his statement of </a:t>
            </a:r>
            <a:r>
              <a:rPr lang="en-US" b="1" dirty="0" err="1">
                <a:solidFill>
                  <a:srgbClr val="FFFF00"/>
                </a:solidFill>
              </a:rPr>
              <a:t>defence</a:t>
            </a:r>
            <a:r>
              <a:rPr lang="en-US" b="1" dirty="0">
                <a:solidFill>
                  <a:srgbClr val="FFFF00"/>
                </a:solidFill>
              </a:rPr>
              <a:t>, the tribunal shall continue the proceeding without treating that failure in itself as an admission of the allegations by the claimant. </a:t>
            </a:r>
          </a:p>
        </p:txBody>
      </p:sp>
    </p:spTree>
    <p:extLst>
      <p:ext uri="{BB962C8B-B14F-4D97-AF65-F5344CB8AC3E}">
        <p14:creationId xmlns:p14="http://schemas.microsoft.com/office/powerpoint/2010/main" val="449411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418743"/>
            <a:ext cx="9262368" cy="589661"/>
          </a:xfrm>
        </p:spPr>
        <p:txBody>
          <a:bodyPr>
            <a:normAutofit fontScale="90000"/>
          </a:bodyPr>
          <a:lstStyle/>
          <a:p>
            <a:pPr algn="ctr"/>
            <a:r>
              <a:rPr lang="en-US" sz="3600" b="1" dirty="0" smtClean="0"/>
              <a:t>Continued…</a:t>
            </a:r>
            <a:endParaRPr lang="en-US" sz="3600" b="1" dirty="0"/>
          </a:p>
        </p:txBody>
      </p:sp>
      <p:sp>
        <p:nvSpPr>
          <p:cNvPr id="3" name="Subtitle 2"/>
          <p:cNvSpPr>
            <a:spLocks noGrp="1"/>
          </p:cNvSpPr>
          <p:nvPr>
            <p:ph type="subTitle" idx="1"/>
          </p:nvPr>
        </p:nvSpPr>
        <p:spPr>
          <a:xfrm>
            <a:off x="1154955" y="1418601"/>
            <a:ext cx="9262368" cy="4836919"/>
          </a:xfrm>
        </p:spPr>
        <p:txBody>
          <a:bodyPr>
            <a:normAutofit/>
          </a:bodyPr>
          <a:lstStyle/>
          <a:p>
            <a:pPr algn="just">
              <a:lnSpc>
                <a:spcPct val="150000"/>
              </a:lnSpc>
            </a:pPr>
            <a:r>
              <a:rPr lang="en-US" b="1" dirty="0">
                <a:solidFill>
                  <a:srgbClr val="FFFF00"/>
                </a:solidFill>
              </a:rPr>
              <a:t>(3)  If the arbitral tribunal is satisfied that there has been inordinate and </a:t>
            </a:r>
            <a:r>
              <a:rPr lang="en-US" b="1" dirty="0">
                <a:solidFill>
                  <a:srgbClr val="00B0F0"/>
                </a:solidFill>
              </a:rPr>
              <a:t>inexcusable delay </a:t>
            </a:r>
            <a:r>
              <a:rPr lang="en-US" b="1" dirty="0">
                <a:solidFill>
                  <a:srgbClr val="FFFF00"/>
                </a:solidFill>
              </a:rPr>
              <a:t>on the part of the claimant in pursuing his claim and that the delay — </a:t>
            </a:r>
          </a:p>
          <a:p>
            <a:pPr algn="just">
              <a:lnSpc>
                <a:spcPct val="150000"/>
              </a:lnSpc>
            </a:pPr>
            <a:r>
              <a:rPr lang="en-US" b="1" dirty="0">
                <a:solidFill>
                  <a:srgbClr val="FFFF00"/>
                </a:solidFill>
              </a:rPr>
              <a:t>(a)  gives rise, or is likely to give rise, to a substantial risk that it is not possible to have a fair resolution of the issues in that claim, or </a:t>
            </a:r>
          </a:p>
          <a:p>
            <a:pPr algn="just">
              <a:lnSpc>
                <a:spcPct val="150000"/>
              </a:lnSpc>
            </a:pPr>
            <a:r>
              <a:rPr lang="en-US" b="1" dirty="0">
                <a:solidFill>
                  <a:srgbClr val="FFFF00"/>
                </a:solidFill>
              </a:rPr>
              <a:t>(b)  has caused, or is likely to cause, serious prejudice to the respondent, the arbitral tribunal </a:t>
            </a:r>
            <a:r>
              <a:rPr lang="en-US" b="1" dirty="0">
                <a:solidFill>
                  <a:srgbClr val="00B0F0"/>
                </a:solidFill>
              </a:rPr>
              <a:t>may make an award dismissing the claim.</a:t>
            </a:r>
          </a:p>
          <a:p>
            <a:endParaRPr lang="en-US" dirty="0"/>
          </a:p>
        </p:txBody>
      </p:sp>
    </p:spTree>
    <p:extLst>
      <p:ext uri="{BB962C8B-B14F-4D97-AF65-F5344CB8AC3E}">
        <p14:creationId xmlns:p14="http://schemas.microsoft.com/office/powerpoint/2010/main" val="641680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10643590" cy="529815"/>
          </a:xfrm>
        </p:spPr>
        <p:txBody>
          <a:bodyPr>
            <a:normAutofit fontScale="90000"/>
          </a:bodyPr>
          <a:lstStyle/>
          <a:p>
            <a:pPr algn="ctr"/>
            <a:r>
              <a:rPr lang="en-US" sz="3200" b="1" dirty="0" smtClean="0"/>
              <a:t>Continued…</a:t>
            </a:r>
            <a:endParaRPr lang="en-US" sz="3200" b="1" dirty="0"/>
          </a:p>
        </p:txBody>
      </p:sp>
      <p:sp>
        <p:nvSpPr>
          <p:cNvPr id="3" name="Subtitle 2"/>
          <p:cNvSpPr>
            <a:spLocks noGrp="1"/>
          </p:cNvSpPr>
          <p:nvPr>
            <p:ph type="subTitle" idx="1"/>
          </p:nvPr>
        </p:nvSpPr>
        <p:spPr>
          <a:xfrm>
            <a:off x="684212" y="1215614"/>
            <a:ext cx="10643590" cy="5443369"/>
          </a:xfrm>
        </p:spPr>
        <p:txBody>
          <a:bodyPr>
            <a:noAutofit/>
          </a:bodyPr>
          <a:lstStyle/>
          <a:p>
            <a:pPr algn="just">
              <a:lnSpc>
                <a:spcPct val="150000"/>
              </a:lnSpc>
            </a:pPr>
            <a:r>
              <a:rPr lang="en-US" sz="1800" b="1" dirty="0">
                <a:solidFill>
                  <a:srgbClr val="FFFF00"/>
                </a:solidFill>
              </a:rPr>
              <a:t>(4)  If without showing sufficient cause a party— (a) </a:t>
            </a:r>
            <a:r>
              <a:rPr lang="en-US" sz="1800" b="1" dirty="0">
                <a:solidFill>
                  <a:srgbClr val="00B0F0"/>
                </a:solidFill>
              </a:rPr>
              <a:t>fails to attend or be represented at an oral hearing of which due notice was given</a:t>
            </a:r>
            <a:r>
              <a:rPr lang="en-US" sz="1800" b="1" dirty="0">
                <a:solidFill>
                  <a:srgbClr val="FFFF00"/>
                </a:solidFill>
              </a:rPr>
              <a:t>: or </a:t>
            </a:r>
          </a:p>
          <a:p>
            <a:pPr algn="just">
              <a:lnSpc>
                <a:spcPct val="150000"/>
              </a:lnSpc>
            </a:pPr>
            <a:r>
              <a:rPr lang="en-US" sz="1800" b="1" dirty="0">
                <a:solidFill>
                  <a:srgbClr val="FFFF00"/>
                </a:solidFill>
              </a:rPr>
              <a:t>(b)  where matters are to be dealt with in writing fails, after due notice, to submit written evidence or make written submissions, the arbitral tribunal may continue the proceedings in the absence of that party or, as the case may be, without any written evidence or submissions on his behalf and </a:t>
            </a:r>
            <a:r>
              <a:rPr lang="en-US" sz="1800" b="1" dirty="0">
                <a:solidFill>
                  <a:srgbClr val="00B0F0"/>
                </a:solidFill>
              </a:rPr>
              <a:t>may make an award on the basis of the evidence before it.</a:t>
            </a:r>
            <a:r>
              <a:rPr lang="en-US" sz="1800" b="1" dirty="0">
                <a:solidFill>
                  <a:srgbClr val="FFFF00"/>
                </a:solidFill>
              </a:rPr>
              <a:t> </a:t>
            </a:r>
          </a:p>
        </p:txBody>
      </p:sp>
    </p:spTree>
    <p:extLst>
      <p:ext uri="{BB962C8B-B14F-4D97-AF65-F5344CB8AC3E}">
        <p14:creationId xmlns:p14="http://schemas.microsoft.com/office/powerpoint/2010/main" val="148703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10211676" cy="551330"/>
          </a:xfrm>
        </p:spPr>
        <p:txBody>
          <a:bodyPr>
            <a:normAutofit fontScale="90000"/>
          </a:bodyPr>
          <a:lstStyle/>
          <a:p>
            <a:pPr algn="ctr"/>
            <a:r>
              <a:rPr lang="en-US" sz="3200" b="1" dirty="0"/>
              <a:t>Conduct of arbitral </a:t>
            </a:r>
            <a:r>
              <a:rPr lang="en-US" sz="3200" b="1" dirty="0" smtClean="0"/>
              <a:t>Proceedings [u/ss.23-35] </a:t>
            </a:r>
            <a:endParaRPr lang="en-US" sz="3200" b="1" dirty="0"/>
          </a:p>
        </p:txBody>
      </p:sp>
      <p:sp>
        <p:nvSpPr>
          <p:cNvPr id="3" name="Subtitle 2"/>
          <p:cNvSpPr>
            <a:spLocks noGrp="1"/>
          </p:cNvSpPr>
          <p:nvPr>
            <p:ph type="subTitle" idx="1"/>
          </p:nvPr>
        </p:nvSpPr>
        <p:spPr>
          <a:xfrm>
            <a:off x="684211" y="1398494"/>
            <a:ext cx="10740409" cy="4894730"/>
          </a:xfrm>
        </p:spPr>
        <p:txBody>
          <a:bodyPr/>
          <a:lstStyle/>
          <a:p>
            <a:pPr algn="just">
              <a:lnSpc>
                <a:spcPct val="150000"/>
              </a:lnSpc>
            </a:pPr>
            <a:r>
              <a:rPr lang="en-US" b="1" dirty="0">
                <a:solidFill>
                  <a:srgbClr val="FFFF00"/>
                </a:solidFill>
              </a:rPr>
              <a:t>Parties have the liberty to decide the date of commencement from when the proceedings should start. Rules governing the commencement of arbitral proceedings are laid down in </a:t>
            </a:r>
            <a:r>
              <a:rPr lang="en-US" b="1" dirty="0" smtClean="0">
                <a:solidFill>
                  <a:srgbClr val="FFFF00"/>
                </a:solidFill>
              </a:rPr>
              <a:t>sections 23 to 35 of the arbitration Act, 2001. </a:t>
            </a:r>
            <a:r>
              <a:rPr lang="en-US" b="1" dirty="0">
                <a:solidFill>
                  <a:srgbClr val="FFFF00"/>
                </a:solidFill>
              </a:rPr>
              <a:t>Such proceedings are bound by certain rules that need to be followed during the arbitral proceedings.</a:t>
            </a:r>
          </a:p>
        </p:txBody>
      </p:sp>
    </p:spTree>
    <p:extLst>
      <p:ext uri="{BB962C8B-B14F-4D97-AF65-F5344CB8AC3E}">
        <p14:creationId xmlns:p14="http://schemas.microsoft.com/office/powerpoint/2010/main" val="741293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384562"/>
            <a:ext cx="9270914" cy="589659"/>
          </a:xfrm>
        </p:spPr>
        <p:txBody>
          <a:bodyPr>
            <a:normAutofit fontScale="90000"/>
          </a:bodyPr>
          <a:lstStyle/>
          <a:p>
            <a:pPr algn="ctr"/>
            <a:r>
              <a:rPr lang="en-US" sz="3600" b="1" dirty="0" smtClean="0"/>
              <a:t>Continued…</a:t>
            </a:r>
            <a:endParaRPr lang="en-US" sz="3600" b="1" dirty="0"/>
          </a:p>
        </p:txBody>
      </p:sp>
      <p:sp>
        <p:nvSpPr>
          <p:cNvPr id="3" name="Subtitle 2"/>
          <p:cNvSpPr>
            <a:spLocks noGrp="1"/>
          </p:cNvSpPr>
          <p:nvPr>
            <p:ph type="subTitle" idx="1"/>
          </p:nvPr>
        </p:nvSpPr>
        <p:spPr>
          <a:xfrm>
            <a:off x="1154955" y="1367327"/>
            <a:ext cx="9270914" cy="4905286"/>
          </a:xfrm>
        </p:spPr>
        <p:txBody>
          <a:bodyPr>
            <a:normAutofit/>
          </a:bodyPr>
          <a:lstStyle/>
          <a:p>
            <a:pPr algn="just">
              <a:lnSpc>
                <a:spcPct val="150000"/>
              </a:lnSpc>
            </a:pPr>
            <a:r>
              <a:rPr lang="en-US" b="1" dirty="0">
                <a:solidFill>
                  <a:srgbClr val="FFFF00"/>
                </a:solidFill>
              </a:rPr>
              <a:t>(5)  If without showing sufficient cause </a:t>
            </a:r>
            <a:r>
              <a:rPr lang="en-US" b="1" dirty="0">
                <a:solidFill>
                  <a:srgbClr val="00B0F0"/>
                </a:solidFill>
              </a:rPr>
              <a:t>a party fails to comply </a:t>
            </a:r>
            <a:r>
              <a:rPr lang="en-US" b="1" dirty="0">
                <a:solidFill>
                  <a:srgbClr val="FFFF00"/>
                </a:solidFill>
              </a:rPr>
              <a:t>with any order or directions of the arbitral tribunal, the arbitral </a:t>
            </a:r>
            <a:r>
              <a:rPr lang="en-US" b="1" dirty="0">
                <a:solidFill>
                  <a:srgbClr val="00B0F0"/>
                </a:solidFill>
              </a:rPr>
              <a:t>tribunal may make an order to comply with such order </a:t>
            </a:r>
            <a:r>
              <a:rPr lang="en-US" b="1" dirty="0">
                <a:solidFill>
                  <a:srgbClr val="FFFF00"/>
                </a:solidFill>
              </a:rPr>
              <a:t>or directions within such time as it may deem fit. </a:t>
            </a:r>
          </a:p>
          <a:p>
            <a:pPr algn="just">
              <a:lnSpc>
                <a:spcPct val="150000"/>
              </a:lnSpc>
            </a:pPr>
            <a:r>
              <a:rPr lang="en-US" b="1" dirty="0">
                <a:solidFill>
                  <a:srgbClr val="FFFF00"/>
                </a:solidFill>
              </a:rPr>
              <a:t>(6)  If a </a:t>
            </a:r>
            <a:r>
              <a:rPr lang="en-US" b="1" dirty="0">
                <a:solidFill>
                  <a:srgbClr val="00B0F0"/>
                </a:solidFill>
              </a:rPr>
              <a:t>claimant fails to comply</a:t>
            </a:r>
            <a:r>
              <a:rPr lang="en-US" b="1" dirty="0">
                <a:solidFill>
                  <a:srgbClr val="FFFF00"/>
                </a:solidFill>
              </a:rPr>
              <a:t> with an order of the arbitral tribunal to provide security for costs, the arbitral </a:t>
            </a:r>
            <a:r>
              <a:rPr lang="en-US" b="1" dirty="0">
                <a:solidFill>
                  <a:srgbClr val="00B0F0"/>
                </a:solidFill>
              </a:rPr>
              <a:t>tribunal may make an award dismissing his claim.</a:t>
            </a:r>
            <a:r>
              <a:rPr lang="en-US" b="1" dirty="0">
                <a:solidFill>
                  <a:srgbClr val="FFFF00"/>
                </a:solidFill>
              </a:rPr>
              <a:t> </a:t>
            </a:r>
          </a:p>
          <a:p>
            <a:endParaRPr lang="en-US" dirty="0"/>
          </a:p>
        </p:txBody>
      </p:sp>
    </p:spTree>
    <p:extLst>
      <p:ext uri="{BB962C8B-B14F-4D97-AF65-F5344CB8AC3E}">
        <p14:creationId xmlns:p14="http://schemas.microsoft.com/office/powerpoint/2010/main" val="4208413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236669"/>
            <a:ext cx="10320861" cy="548639"/>
          </a:xfrm>
        </p:spPr>
        <p:txBody>
          <a:bodyPr>
            <a:normAutofit fontScale="90000"/>
          </a:bodyPr>
          <a:lstStyle/>
          <a:p>
            <a:pPr algn="ctr"/>
            <a:r>
              <a:rPr lang="en-US" sz="3200" b="1" dirty="0" smtClean="0"/>
              <a:t>Continued…</a:t>
            </a:r>
            <a:endParaRPr lang="en-US" sz="3200" b="1" dirty="0"/>
          </a:p>
        </p:txBody>
      </p:sp>
      <p:sp>
        <p:nvSpPr>
          <p:cNvPr id="3" name="Subtitle 2"/>
          <p:cNvSpPr>
            <a:spLocks noGrp="1"/>
          </p:cNvSpPr>
          <p:nvPr>
            <p:ph type="subTitle" idx="1"/>
          </p:nvPr>
        </p:nvSpPr>
        <p:spPr>
          <a:xfrm>
            <a:off x="684212" y="785308"/>
            <a:ext cx="10224042" cy="5615491"/>
          </a:xfrm>
        </p:spPr>
        <p:txBody>
          <a:bodyPr>
            <a:normAutofit fontScale="47500" lnSpcReduction="20000"/>
          </a:bodyPr>
          <a:lstStyle/>
          <a:p>
            <a:pPr algn="just"/>
            <a:endParaRPr lang="en-US" sz="3800" b="1" dirty="0" smtClean="0">
              <a:solidFill>
                <a:srgbClr val="FFFF00"/>
              </a:solidFill>
            </a:endParaRPr>
          </a:p>
          <a:p>
            <a:pPr algn="just"/>
            <a:r>
              <a:rPr lang="en-US" sz="3800" b="1" dirty="0">
                <a:solidFill>
                  <a:srgbClr val="FFFF00"/>
                </a:solidFill>
              </a:rPr>
              <a:t>(7)  If </a:t>
            </a:r>
            <a:r>
              <a:rPr lang="en-US" sz="3800" b="1" dirty="0">
                <a:solidFill>
                  <a:srgbClr val="00B0F0"/>
                </a:solidFill>
              </a:rPr>
              <a:t>a party falls to comply with any other kind of order not referred to in any of the sub-sections of this section, then the arbitral tribunal may</a:t>
            </a:r>
            <a:r>
              <a:rPr lang="en-US" sz="3800" b="1" dirty="0">
                <a:solidFill>
                  <a:srgbClr val="FFFF00"/>
                </a:solidFill>
              </a:rPr>
              <a:t>—</a:t>
            </a:r>
          </a:p>
          <a:p>
            <a:pPr algn="just"/>
            <a:endParaRPr lang="en-US" sz="3800" b="1" dirty="0">
              <a:solidFill>
                <a:srgbClr val="FFFF00"/>
              </a:solidFill>
            </a:endParaRPr>
          </a:p>
          <a:p>
            <a:pPr algn="just">
              <a:lnSpc>
                <a:spcPct val="170000"/>
              </a:lnSpc>
            </a:pPr>
            <a:r>
              <a:rPr lang="en-US" sz="3800" b="1" dirty="0" smtClean="0">
                <a:solidFill>
                  <a:srgbClr val="FFFF00"/>
                </a:solidFill>
              </a:rPr>
              <a:t>(</a:t>
            </a:r>
            <a:r>
              <a:rPr lang="en-US" sz="3800" b="1" dirty="0">
                <a:solidFill>
                  <a:srgbClr val="FFFF00"/>
                </a:solidFill>
              </a:rPr>
              <a:t>a)  direct that the party in default </a:t>
            </a:r>
            <a:r>
              <a:rPr lang="en-US" sz="3800" b="1" dirty="0">
                <a:solidFill>
                  <a:srgbClr val="00B0F0"/>
                </a:solidFill>
              </a:rPr>
              <a:t>shall not be entitled to rely upon any allegation</a:t>
            </a:r>
            <a:r>
              <a:rPr lang="en-US" sz="3800" b="1" dirty="0">
                <a:solidFill>
                  <a:srgbClr val="FFFF00"/>
                </a:solidFill>
              </a:rPr>
              <a:t> or material which was the subject-matter of the order; </a:t>
            </a:r>
          </a:p>
          <a:p>
            <a:pPr algn="just">
              <a:lnSpc>
                <a:spcPct val="170000"/>
              </a:lnSpc>
            </a:pPr>
            <a:r>
              <a:rPr lang="en-US" sz="3800" b="1" dirty="0">
                <a:solidFill>
                  <a:srgbClr val="FFFF00"/>
                </a:solidFill>
              </a:rPr>
              <a:t>(b)  </a:t>
            </a:r>
            <a:r>
              <a:rPr lang="en-US" sz="3800" b="1" dirty="0">
                <a:solidFill>
                  <a:srgbClr val="00B0F0"/>
                </a:solidFill>
              </a:rPr>
              <a:t>draw such adverse inferences</a:t>
            </a:r>
            <a:r>
              <a:rPr lang="en-US" sz="3800" b="1" dirty="0">
                <a:solidFill>
                  <a:srgbClr val="FFFF00"/>
                </a:solidFill>
              </a:rPr>
              <a:t> from the act of non compliance as the circumstances justify, </a:t>
            </a:r>
          </a:p>
          <a:p>
            <a:pPr algn="just">
              <a:lnSpc>
                <a:spcPct val="170000"/>
              </a:lnSpc>
            </a:pPr>
            <a:r>
              <a:rPr lang="en-US" sz="3800" b="1" dirty="0">
                <a:solidFill>
                  <a:srgbClr val="FFFF00"/>
                </a:solidFill>
              </a:rPr>
              <a:t>(c)  </a:t>
            </a:r>
            <a:r>
              <a:rPr lang="en-US" sz="3800" b="1" dirty="0">
                <a:solidFill>
                  <a:srgbClr val="00B0F0"/>
                </a:solidFill>
              </a:rPr>
              <a:t>proceed to an award </a:t>
            </a:r>
            <a:r>
              <a:rPr lang="en-US" sz="3800" b="1" dirty="0">
                <a:solidFill>
                  <a:srgbClr val="FFFF00"/>
                </a:solidFill>
              </a:rPr>
              <a:t>on the basis of such materials as have been properly provided to it: or  </a:t>
            </a:r>
          </a:p>
          <a:p>
            <a:pPr algn="just">
              <a:lnSpc>
                <a:spcPct val="170000"/>
              </a:lnSpc>
            </a:pPr>
            <a:r>
              <a:rPr lang="en-US" sz="3800" b="1" dirty="0">
                <a:solidFill>
                  <a:srgbClr val="FFFF00"/>
                </a:solidFill>
              </a:rPr>
              <a:t>(d)  </a:t>
            </a:r>
            <a:r>
              <a:rPr lang="en-US" sz="3800" b="1" dirty="0">
                <a:solidFill>
                  <a:srgbClr val="00B0F0"/>
                </a:solidFill>
              </a:rPr>
              <a:t>make such order, as it thinks fit</a:t>
            </a:r>
            <a:r>
              <a:rPr lang="en-US" sz="3800" b="1" dirty="0">
                <a:solidFill>
                  <a:srgbClr val="FFFF00"/>
                </a:solidFill>
              </a:rPr>
              <a:t>, as to the payment of costs of the arbitration incurred in consequence of the non-compliance. </a:t>
            </a:r>
          </a:p>
          <a:p>
            <a:r>
              <a:rPr lang="en-US" dirty="0"/>
              <a:t> </a:t>
            </a:r>
          </a:p>
          <a:p>
            <a:r>
              <a:rPr lang="en-US" dirty="0"/>
              <a:t> </a:t>
            </a:r>
          </a:p>
        </p:txBody>
      </p:sp>
    </p:spTree>
    <p:extLst>
      <p:ext uri="{BB962C8B-B14F-4D97-AF65-F5344CB8AC3E}">
        <p14:creationId xmlns:p14="http://schemas.microsoft.com/office/powerpoint/2010/main" val="2938358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2265" y="1845891"/>
            <a:ext cx="8503065" cy="1794617"/>
          </a:xfrm>
        </p:spPr>
        <p:txBody>
          <a:bodyPr>
            <a:normAutofit/>
          </a:bodyPr>
          <a:lstStyle/>
          <a:p>
            <a:r>
              <a:rPr lang="en-US" b="1" dirty="0" smtClean="0"/>
              <a:t>Questions Session </a:t>
            </a:r>
            <a:endParaRPr lang="en-US" b="1" dirty="0"/>
          </a:p>
        </p:txBody>
      </p:sp>
    </p:spTree>
    <p:extLst>
      <p:ext uri="{BB962C8B-B14F-4D97-AF65-F5344CB8AC3E}">
        <p14:creationId xmlns:p14="http://schemas.microsoft.com/office/powerpoint/2010/main" val="4280446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10074943" cy="540572"/>
          </a:xfrm>
        </p:spPr>
        <p:txBody>
          <a:bodyPr>
            <a:normAutofit/>
          </a:bodyPr>
          <a:lstStyle/>
          <a:p>
            <a:pPr algn="ctr"/>
            <a:r>
              <a:rPr lang="en-US" sz="2400" b="1" dirty="0"/>
              <a:t>General Responsibilities of the arbitral </a:t>
            </a:r>
            <a:r>
              <a:rPr lang="en-US" sz="2400" b="1" dirty="0" smtClean="0"/>
              <a:t>tribunal [u/s.23]</a:t>
            </a:r>
            <a:endParaRPr lang="en-US" sz="2400" b="1" dirty="0"/>
          </a:p>
        </p:txBody>
      </p:sp>
      <p:sp>
        <p:nvSpPr>
          <p:cNvPr id="3" name="Subtitle 2"/>
          <p:cNvSpPr>
            <a:spLocks noGrp="1"/>
          </p:cNvSpPr>
          <p:nvPr>
            <p:ph type="subTitle" idx="1"/>
          </p:nvPr>
        </p:nvSpPr>
        <p:spPr>
          <a:xfrm>
            <a:off x="684212" y="1506071"/>
            <a:ext cx="10074942" cy="4843454"/>
          </a:xfrm>
        </p:spPr>
        <p:txBody>
          <a:bodyPr>
            <a:normAutofit fontScale="92500" lnSpcReduction="20000"/>
          </a:bodyPr>
          <a:lstStyle/>
          <a:p>
            <a:pPr>
              <a:lnSpc>
                <a:spcPct val="150000"/>
              </a:lnSpc>
            </a:pPr>
            <a:r>
              <a:rPr lang="en-US" b="1" dirty="0">
                <a:solidFill>
                  <a:srgbClr val="FFFF00"/>
                </a:solidFill>
              </a:rPr>
              <a:t> </a:t>
            </a:r>
            <a:r>
              <a:rPr lang="en-US" sz="1800" b="1" dirty="0">
                <a:solidFill>
                  <a:srgbClr val="FFFF00"/>
                </a:solidFill>
              </a:rPr>
              <a:t>(1) The arbitral tribunal shall deal with any of the dispute submitted to it fairly and impartially and for this purpose – </a:t>
            </a:r>
          </a:p>
          <a:p>
            <a:pPr>
              <a:lnSpc>
                <a:spcPct val="150000"/>
              </a:lnSpc>
            </a:pPr>
            <a:r>
              <a:rPr lang="en-US" sz="1800" b="1" dirty="0">
                <a:solidFill>
                  <a:srgbClr val="FFFF00"/>
                </a:solidFill>
              </a:rPr>
              <a:t>(a)  each party shall be given reasonable opportunity to present his case orally or in writing or both, and </a:t>
            </a:r>
          </a:p>
          <a:p>
            <a:pPr>
              <a:lnSpc>
                <a:spcPct val="150000"/>
              </a:lnSpc>
            </a:pPr>
            <a:r>
              <a:rPr lang="en-US" sz="1800" b="1" dirty="0">
                <a:solidFill>
                  <a:srgbClr val="FFFF00"/>
                </a:solidFill>
              </a:rPr>
              <a:t>(b)  each party shall be given reasonable opportunity to examine all the documents and other relevant materials filed by other party or any other person concerned before the tribunal, </a:t>
            </a:r>
          </a:p>
          <a:p>
            <a:pPr>
              <a:lnSpc>
                <a:spcPct val="150000"/>
              </a:lnSpc>
            </a:pPr>
            <a:r>
              <a:rPr lang="en-US" sz="1800" b="1" dirty="0" smtClean="0">
                <a:solidFill>
                  <a:srgbClr val="FFFF00"/>
                </a:solidFill>
              </a:rPr>
              <a:t>(2) The </a:t>
            </a:r>
            <a:r>
              <a:rPr lang="en-US" sz="1800" b="1" dirty="0">
                <a:solidFill>
                  <a:srgbClr val="FFFF00"/>
                </a:solidFill>
              </a:rPr>
              <a:t>arbitral tribunal shall deal with a dispute submitted to it as quickly as possible</a:t>
            </a:r>
            <a:r>
              <a:rPr lang="en-US" sz="1800" b="1" dirty="0" smtClean="0">
                <a:solidFill>
                  <a:srgbClr val="FFFF00"/>
                </a:solidFill>
              </a:rPr>
              <a:t>.</a:t>
            </a:r>
          </a:p>
          <a:p>
            <a:pPr>
              <a:lnSpc>
                <a:spcPct val="150000"/>
              </a:lnSpc>
            </a:pPr>
            <a:r>
              <a:rPr lang="en-US" sz="1800" b="1" dirty="0">
                <a:solidFill>
                  <a:srgbClr val="FFFF00"/>
                </a:solidFill>
              </a:rPr>
              <a:t>(3)  The arbitral tribunal in conducting proceedings shall act fairly and impartially in deciding procedure and evidence and in exercising other powers conferred on it. </a:t>
            </a:r>
          </a:p>
        </p:txBody>
      </p:sp>
    </p:spTree>
    <p:extLst>
      <p:ext uri="{BB962C8B-B14F-4D97-AF65-F5344CB8AC3E}">
        <p14:creationId xmlns:p14="http://schemas.microsoft.com/office/powerpoint/2010/main" val="341048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529839"/>
            <a:ext cx="10510779" cy="631986"/>
          </a:xfrm>
        </p:spPr>
        <p:txBody>
          <a:bodyPr>
            <a:normAutofit/>
          </a:bodyPr>
          <a:lstStyle/>
          <a:p>
            <a:pPr algn="ctr"/>
            <a:r>
              <a:rPr lang="en-US" sz="3200" b="1" dirty="0" err="1"/>
              <a:t>B</a:t>
            </a:r>
            <a:r>
              <a:rPr lang="en-US" sz="3200" b="1" dirty="0" err="1" smtClean="0"/>
              <a:t>oundness</a:t>
            </a:r>
            <a:r>
              <a:rPr lang="en-US" sz="3200" b="1" dirty="0" smtClean="0"/>
              <a:t> of CPC and Law of evidence [u/s.24]</a:t>
            </a:r>
            <a:endParaRPr lang="en-US" sz="3200" b="1" dirty="0"/>
          </a:p>
        </p:txBody>
      </p:sp>
      <p:sp>
        <p:nvSpPr>
          <p:cNvPr id="3" name="Subtitle 2"/>
          <p:cNvSpPr>
            <a:spLocks noGrp="1"/>
          </p:cNvSpPr>
          <p:nvPr>
            <p:ph type="subTitle" idx="1"/>
          </p:nvPr>
        </p:nvSpPr>
        <p:spPr>
          <a:xfrm>
            <a:off x="684212" y="1161826"/>
            <a:ext cx="10510778" cy="5357307"/>
          </a:xfrm>
        </p:spPr>
        <p:txBody>
          <a:bodyPr/>
          <a:lstStyle/>
          <a:p>
            <a:pPr algn="just">
              <a:lnSpc>
                <a:spcPct val="150000"/>
              </a:lnSpc>
            </a:pPr>
            <a:r>
              <a:rPr lang="en-US" b="1" dirty="0">
                <a:solidFill>
                  <a:srgbClr val="FFFF00"/>
                </a:solidFill>
              </a:rPr>
              <a:t>The arbitral tribunal not bound by the Code of Civil Procedure and the Evidence Act</a:t>
            </a:r>
            <a:r>
              <a:rPr lang="en-US" b="1" dirty="0" smtClean="0">
                <a:solidFill>
                  <a:srgbClr val="FFFF00"/>
                </a:solidFill>
              </a:rPr>
              <a:t>. The </a:t>
            </a:r>
            <a:r>
              <a:rPr lang="en-US" b="1" dirty="0">
                <a:solidFill>
                  <a:srgbClr val="FFFF00"/>
                </a:solidFill>
              </a:rPr>
              <a:t>arbitral tribunal shall not be bound to follow the provisions of the Code of Civil Procedure and the Evidence Act in disposing of a dispute under this Act. </a:t>
            </a:r>
          </a:p>
        </p:txBody>
      </p:sp>
    </p:spTree>
    <p:extLst>
      <p:ext uri="{BB962C8B-B14F-4D97-AF65-F5344CB8AC3E}">
        <p14:creationId xmlns:p14="http://schemas.microsoft.com/office/powerpoint/2010/main" val="65921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258184"/>
            <a:ext cx="10015123" cy="537882"/>
          </a:xfrm>
        </p:spPr>
        <p:txBody>
          <a:bodyPr>
            <a:normAutofit/>
          </a:bodyPr>
          <a:lstStyle/>
          <a:p>
            <a:pPr algn="ctr"/>
            <a:r>
              <a:rPr lang="en-US" sz="2800" b="1" dirty="0"/>
              <a:t>Determination of rules of </a:t>
            </a:r>
            <a:r>
              <a:rPr lang="en-US" sz="2800" b="1" dirty="0" smtClean="0"/>
              <a:t>procedure [u/s. 25]</a:t>
            </a:r>
            <a:endParaRPr lang="en-US" sz="2800" b="1" dirty="0"/>
          </a:p>
        </p:txBody>
      </p:sp>
      <p:sp>
        <p:nvSpPr>
          <p:cNvPr id="3" name="Subtitle 2"/>
          <p:cNvSpPr>
            <a:spLocks noGrp="1"/>
          </p:cNvSpPr>
          <p:nvPr>
            <p:ph type="subTitle" idx="1"/>
          </p:nvPr>
        </p:nvSpPr>
        <p:spPr>
          <a:xfrm>
            <a:off x="684212" y="968188"/>
            <a:ext cx="10015122" cy="5415519"/>
          </a:xfrm>
        </p:spPr>
        <p:txBody>
          <a:bodyPr>
            <a:normAutofit fontScale="92500"/>
          </a:bodyPr>
          <a:lstStyle/>
          <a:p>
            <a:pPr algn="just">
              <a:lnSpc>
                <a:spcPct val="150000"/>
              </a:lnSpc>
            </a:pPr>
            <a:r>
              <a:rPr lang="en-US" b="1" dirty="0" smtClean="0">
                <a:solidFill>
                  <a:srgbClr val="FFFF00"/>
                </a:solidFill>
              </a:rPr>
              <a:t>(</a:t>
            </a:r>
            <a:r>
              <a:rPr lang="en-US" b="1" dirty="0">
                <a:solidFill>
                  <a:srgbClr val="FFFF00"/>
                </a:solidFill>
              </a:rPr>
              <a:t>1) Subject to this Act the arbitral tribunal shall follow the procedure to be agreed on all or any by the parties in conducting its proceedings. </a:t>
            </a:r>
          </a:p>
          <a:p>
            <a:pPr algn="just">
              <a:lnSpc>
                <a:spcPct val="150000"/>
              </a:lnSpc>
            </a:pPr>
            <a:r>
              <a:rPr lang="en-US" b="1" dirty="0">
                <a:solidFill>
                  <a:srgbClr val="FFFF00"/>
                </a:solidFill>
              </a:rPr>
              <a:t> </a:t>
            </a:r>
          </a:p>
          <a:p>
            <a:pPr algn="just">
              <a:lnSpc>
                <a:spcPct val="150000"/>
              </a:lnSpc>
            </a:pPr>
            <a:r>
              <a:rPr lang="en-US" b="1" dirty="0">
                <a:solidFill>
                  <a:srgbClr val="FFFF00"/>
                </a:solidFill>
              </a:rPr>
              <a:t>(2)  In the absence of any agreement as to the procedure referred to in sub-section (1), the arbitral tribunal shall, subject to this Act, decide, procedural and evidential matters in conducting its proceedings. </a:t>
            </a:r>
          </a:p>
          <a:p>
            <a:pPr algn="just">
              <a:lnSpc>
                <a:spcPct val="150000"/>
              </a:lnSpc>
            </a:pPr>
            <a:r>
              <a:rPr lang="en-US" b="1" dirty="0">
                <a:solidFill>
                  <a:srgbClr val="FFFF00"/>
                </a:solidFill>
              </a:rPr>
              <a:t> </a:t>
            </a:r>
          </a:p>
          <a:p>
            <a:pPr algn="just">
              <a:lnSpc>
                <a:spcPct val="150000"/>
              </a:lnSpc>
            </a:pPr>
            <a:r>
              <a:rPr lang="en-US" b="1" dirty="0">
                <a:solidFill>
                  <a:srgbClr val="FFFF00"/>
                </a:solidFill>
              </a:rPr>
              <a:t>(3)  Without prejudice to the powers of the parties to include by agreement, or of the arbitral tribunal to include, any other procedural and evidential matters, procedural and evidential matters include— </a:t>
            </a:r>
          </a:p>
          <a:p>
            <a:r>
              <a:rPr lang="en-US" dirty="0">
                <a:solidFill>
                  <a:srgbClr val="FFFF00"/>
                </a:solidFill>
              </a:rPr>
              <a:t> </a:t>
            </a:r>
          </a:p>
        </p:txBody>
      </p:sp>
    </p:spTree>
    <p:extLst>
      <p:ext uri="{BB962C8B-B14F-4D97-AF65-F5344CB8AC3E}">
        <p14:creationId xmlns:p14="http://schemas.microsoft.com/office/powerpoint/2010/main" val="4237308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204396"/>
            <a:ext cx="10023668" cy="548640"/>
          </a:xfrm>
        </p:spPr>
        <p:txBody>
          <a:bodyPr>
            <a:noAutofit/>
          </a:bodyPr>
          <a:lstStyle/>
          <a:p>
            <a:pPr algn="ctr"/>
            <a:r>
              <a:rPr lang="en-US" sz="3200" b="1" dirty="0" smtClean="0"/>
              <a:t>Continued…</a:t>
            </a:r>
            <a:endParaRPr lang="en-US" sz="3200" b="1" dirty="0"/>
          </a:p>
        </p:txBody>
      </p:sp>
      <p:sp>
        <p:nvSpPr>
          <p:cNvPr id="3" name="Subtitle 2"/>
          <p:cNvSpPr>
            <a:spLocks noGrp="1"/>
          </p:cNvSpPr>
          <p:nvPr>
            <p:ph type="subTitle" idx="1"/>
          </p:nvPr>
        </p:nvSpPr>
        <p:spPr>
          <a:xfrm>
            <a:off x="684212" y="871370"/>
            <a:ext cx="10342376" cy="5606342"/>
          </a:xfrm>
        </p:spPr>
        <p:txBody>
          <a:bodyPr>
            <a:normAutofit fontScale="92500"/>
          </a:bodyPr>
          <a:lstStyle/>
          <a:p>
            <a:r>
              <a:rPr lang="en-US" dirty="0">
                <a:solidFill>
                  <a:srgbClr val="FFFF00"/>
                </a:solidFill>
              </a:rPr>
              <a:t>(a)  </a:t>
            </a:r>
            <a:r>
              <a:rPr lang="en-US" dirty="0">
                <a:solidFill>
                  <a:srgbClr val="FF0000"/>
                </a:solidFill>
              </a:rPr>
              <a:t>time and place of holding the proceedings either in whole or in part; </a:t>
            </a:r>
          </a:p>
          <a:p>
            <a:r>
              <a:rPr lang="en-US" dirty="0">
                <a:solidFill>
                  <a:srgbClr val="FFFF00"/>
                </a:solidFill>
              </a:rPr>
              <a:t>(b)  language of the proceedings and to supply translation of a document </a:t>
            </a:r>
          </a:p>
          <a:p>
            <a:r>
              <a:rPr lang="en-US" dirty="0">
                <a:solidFill>
                  <a:srgbClr val="FFFF00"/>
                </a:solidFill>
              </a:rPr>
              <a:t>concerned; </a:t>
            </a:r>
          </a:p>
          <a:p>
            <a:r>
              <a:rPr lang="en-US" dirty="0">
                <a:solidFill>
                  <a:srgbClr val="FFFF00"/>
                </a:solidFill>
              </a:rPr>
              <a:t>(c)  written statement of claim, specimen copy of </a:t>
            </a:r>
            <a:r>
              <a:rPr lang="en-US" dirty="0" err="1">
                <a:solidFill>
                  <a:srgbClr val="FFFF00"/>
                </a:solidFill>
              </a:rPr>
              <a:t>defence</a:t>
            </a:r>
            <a:r>
              <a:rPr lang="en-US" dirty="0">
                <a:solidFill>
                  <a:srgbClr val="FFFF00"/>
                </a:solidFill>
              </a:rPr>
              <a:t>, time of </a:t>
            </a:r>
          </a:p>
          <a:p>
            <a:r>
              <a:rPr lang="en-US" dirty="0">
                <a:solidFill>
                  <a:srgbClr val="FFFF00"/>
                </a:solidFill>
              </a:rPr>
              <a:t>submission and range of amendment. </a:t>
            </a:r>
          </a:p>
          <a:p>
            <a:r>
              <a:rPr lang="en-US" dirty="0">
                <a:solidFill>
                  <a:srgbClr val="FFFF00"/>
                </a:solidFill>
              </a:rPr>
              <a:t>(d)  publication of document and presentation thereof, </a:t>
            </a:r>
          </a:p>
          <a:p>
            <a:r>
              <a:rPr lang="en-US" dirty="0">
                <a:solidFill>
                  <a:srgbClr val="FFFF00"/>
                </a:solidFill>
              </a:rPr>
              <a:t>(e)  the questions asked to the parties and replies thereof (1) written or oral </a:t>
            </a:r>
          </a:p>
          <a:p>
            <a:r>
              <a:rPr lang="en-US" dirty="0">
                <a:solidFill>
                  <a:srgbClr val="FFFF00"/>
                </a:solidFill>
              </a:rPr>
              <a:t>evidence as to the admissibility, relevance and weight of any materials; </a:t>
            </a:r>
          </a:p>
          <a:p>
            <a:r>
              <a:rPr lang="en-US" dirty="0">
                <a:solidFill>
                  <a:srgbClr val="FFFF00"/>
                </a:solidFill>
              </a:rPr>
              <a:t>(g)  power of the arbitral tribunal in examining the issue of fact and issue of </a:t>
            </a:r>
          </a:p>
          <a:p>
            <a:r>
              <a:rPr lang="en-US" dirty="0">
                <a:solidFill>
                  <a:srgbClr val="FFFF00"/>
                </a:solidFill>
              </a:rPr>
              <a:t>law. </a:t>
            </a:r>
          </a:p>
          <a:p>
            <a:r>
              <a:rPr lang="en-US" dirty="0">
                <a:solidFill>
                  <a:srgbClr val="FFFF00"/>
                </a:solidFill>
              </a:rPr>
              <a:t>(h)  submission or presentation of oral or documentary evidence, </a:t>
            </a:r>
          </a:p>
          <a:p>
            <a:r>
              <a:rPr lang="en-US" dirty="0">
                <a:solidFill>
                  <a:srgbClr val="FFFF00"/>
                </a:solidFill>
              </a:rPr>
              <a:t>(4)  The arbitral tribunal may fix the time to enforce its orders and extend the time fixed by it.</a:t>
            </a:r>
          </a:p>
        </p:txBody>
      </p:sp>
    </p:spTree>
    <p:extLst>
      <p:ext uri="{BB962C8B-B14F-4D97-AF65-F5344CB8AC3E}">
        <p14:creationId xmlns:p14="http://schemas.microsoft.com/office/powerpoint/2010/main" val="382901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301215"/>
            <a:ext cx="10074943" cy="591670"/>
          </a:xfrm>
        </p:spPr>
        <p:txBody>
          <a:bodyPr>
            <a:normAutofit/>
          </a:bodyPr>
          <a:lstStyle/>
          <a:p>
            <a:pPr algn="ctr"/>
            <a:r>
              <a:rPr lang="en-US" sz="3200" b="1" dirty="0"/>
              <a:t>Place of </a:t>
            </a:r>
            <a:r>
              <a:rPr lang="en-US" sz="3200" b="1" dirty="0" smtClean="0"/>
              <a:t>arbitration [u/s.26]</a:t>
            </a:r>
            <a:endParaRPr lang="en-US" sz="3200" b="1" dirty="0"/>
          </a:p>
        </p:txBody>
      </p:sp>
      <p:sp>
        <p:nvSpPr>
          <p:cNvPr id="3" name="Subtitle 2"/>
          <p:cNvSpPr>
            <a:spLocks noGrp="1"/>
          </p:cNvSpPr>
          <p:nvPr>
            <p:ph type="subTitle" idx="1"/>
          </p:nvPr>
        </p:nvSpPr>
        <p:spPr>
          <a:xfrm>
            <a:off x="684212" y="1086522"/>
            <a:ext cx="10074942" cy="5331369"/>
          </a:xfrm>
        </p:spPr>
        <p:txBody>
          <a:bodyPr>
            <a:normAutofit/>
          </a:bodyPr>
          <a:lstStyle/>
          <a:p>
            <a:pPr algn="just">
              <a:lnSpc>
                <a:spcPct val="150000"/>
              </a:lnSpc>
            </a:pPr>
            <a:r>
              <a:rPr lang="en-US" b="1" dirty="0">
                <a:solidFill>
                  <a:srgbClr val="FFFF00"/>
                </a:solidFill>
              </a:rPr>
              <a:t>(1) The parties shall be free to agree on the place of arbitration. </a:t>
            </a:r>
          </a:p>
          <a:p>
            <a:pPr algn="just">
              <a:lnSpc>
                <a:spcPct val="150000"/>
              </a:lnSpc>
            </a:pPr>
            <a:r>
              <a:rPr lang="en-US" b="1" dirty="0">
                <a:solidFill>
                  <a:srgbClr val="FFFF00"/>
                </a:solidFill>
              </a:rPr>
              <a:t>(2)  Failing such agreement referred to in sub-section (1), the place of arbitration shall be determined by the arbitral tribunal having regard to the circumstances of the case, including the convenience of the parties. </a:t>
            </a:r>
          </a:p>
          <a:p>
            <a:pPr algn="just">
              <a:lnSpc>
                <a:spcPct val="150000"/>
              </a:lnSpc>
            </a:pPr>
            <a:r>
              <a:rPr lang="en-US" b="1" dirty="0">
                <a:solidFill>
                  <a:srgbClr val="FFFF00"/>
                </a:solidFill>
              </a:rPr>
              <a:t>(3)  Notwithstanding anything contained in sub-section (1), or sub-section (2), the arbitral tribunal may, unless otherwise agreed by the parties, meet at any place it considers appropriate for consultation among its members, for hearing witnesses, experts or the parties, or for inspection of documents, goods or other property.</a:t>
            </a:r>
          </a:p>
        </p:txBody>
      </p:sp>
    </p:spTree>
    <p:extLst>
      <p:ext uri="{BB962C8B-B14F-4D97-AF65-F5344CB8AC3E}">
        <p14:creationId xmlns:p14="http://schemas.microsoft.com/office/powerpoint/2010/main" val="101965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398033"/>
            <a:ext cx="10228767" cy="645459"/>
          </a:xfrm>
        </p:spPr>
        <p:txBody>
          <a:bodyPr>
            <a:normAutofit/>
          </a:bodyPr>
          <a:lstStyle/>
          <a:p>
            <a:pPr algn="ctr"/>
            <a:r>
              <a:rPr lang="en-US" sz="2800" b="1" dirty="0"/>
              <a:t>Commencement of arbitral </a:t>
            </a:r>
            <a:r>
              <a:rPr lang="en-US" sz="2800" b="1" dirty="0" smtClean="0"/>
              <a:t>proceedings [u/s.27]</a:t>
            </a:r>
            <a:endParaRPr lang="en-US" sz="2800" b="1" dirty="0"/>
          </a:p>
        </p:txBody>
      </p:sp>
      <p:sp>
        <p:nvSpPr>
          <p:cNvPr id="3" name="Subtitle 2"/>
          <p:cNvSpPr>
            <a:spLocks noGrp="1"/>
          </p:cNvSpPr>
          <p:nvPr>
            <p:ph type="subTitle" idx="1"/>
          </p:nvPr>
        </p:nvSpPr>
        <p:spPr>
          <a:xfrm>
            <a:off x="684212" y="1427149"/>
            <a:ext cx="10228766" cy="5007834"/>
          </a:xfrm>
        </p:spPr>
        <p:txBody>
          <a:bodyPr>
            <a:normAutofit fontScale="92500" lnSpcReduction="20000"/>
          </a:bodyPr>
          <a:lstStyle/>
          <a:p>
            <a:pPr algn="just">
              <a:lnSpc>
                <a:spcPct val="150000"/>
              </a:lnSpc>
            </a:pPr>
            <a:r>
              <a:rPr lang="en-US" b="1" dirty="0">
                <a:solidFill>
                  <a:srgbClr val="FFFF00"/>
                </a:solidFill>
              </a:rPr>
              <a:t>Unless otherwise agreed by the parties, the proceedings shall be deemed to have commenced if </a:t>
            </a:r>
            <a:r>
              <a:rPr lang="en-US" b="1" dirty="0" smtClean="0">
                <a:solidFill>
                  <a:srgbClr val="FFFF00"/>
                </a:solidFill>
              </a:rPr>
              <a:t>– </a:t>
            </a:r>
          </a:p>
          <a:p>
            <a:pPr marL="457200" indent="-457200" algn="just">
              <a:lnSpc>
                <a:spcPct val="150000"/>
              </a:lnSpc>
              <a:buAutoNum type="alphaLcParenBoth"/>
            </a:pPr>
            <a:r>
              <a:rPr lang="en-US" b="1" dirty="0" smtClean="0">
                <a:solidFill>
                  <a:srgbClr val="FFFF00"/>
                </a:solidFill>
              </a:rPr>
              <a:t>any </a:t>
            </a:r>
            <a:r>
              <a:rPr lang="en-US" b="1" dirty="0">
                <a:solidFill>
                  <a:srgbClr val="FFFF00"/>
                </a:solidFill>
              </a:rPr>
              <a:t>dispute arises where the concerned arbitration agreement applies; and </a:t>
            </a:r>
            <a:endParaRPr lang="en-US" b="1" dirty="0" smtClean="0">
              <a:solidFill>
                <a:srgbClr val="FFFF00"/>
              </a:solidFill>
            </a:endParaRPr>
          </a:p>
          <a:p>
            <a:pPr marL="457200" indent="-457200" algn="just">
              <a:lnSpc>
                <a:spcPct val="150000"/>
              </a:lnSpc>
              <a:buAutoNum type="alphaLcParenBoth"/>
            </a:pPr>
            <a:r>
              <a:rPr lang="en-US" b="1" dirty="0" smtClean="0">
                <a:solidFill>
                  <a:srgbClr val="FFFF00"/>
                </a:solidFill>
              </a:rPr>
              <a:t>any </a:t>
            </a:r>
            <a:r>
              <a:rPr lang="en-US" b="1" dirty="0">
                <a:solidFill>
                  <a:srgbClr val="FFFF00"/>
                </a:solidFill>
              </a:rPr>
              <a:t>party to the agreement </a:t>
            </a:r>
            <a:r>
              <a:rPr lang="en-US" b="1" dirty="0" smtClean="0">
                <a:solidFill>
                  <a:srgbClr val="FFFF00"/>
                </a:solidFill>
              </a:rPr>
              <a:t>– </a:t>
            </a:r>
          </a:p>
          <a:p>
            <a:pPr algn="just">
              <a:lnSpc>
                <a:spcPct val="150000"/>
              </a:lnSpc>
            </a:pPr>
            <a:r>
              <a:rPr lang="en-US" b="1" dirty="0" smtClean="0">
                <a:solidFill>
                  <a:srgbClr val="FFFF00"/>
                </a:solidFill>
              </a:rPr>
              <a:t>(</a:t>
            </a:r>
            <a:r>
              <a:rPr lang="en-US" b="1" dirty="0" err="1">
                <a:solidFill>
                  <a:srgbClr val="FFFF00"/>
                </a:solidFill>
              </a:rPr>
              <a:t>i</a:t>
            </a:r>
            <a:r>
              <a:rPr lang="en-US" b="1" dirty="0">
                <a:solidFill>
                  <a:srgbClr val="FFFF00"/>
                </a:solidFill>
              </a:rPr>
              <a:t>)  has received from another party to the agreement a notice requiring that party to refer, or to concur in the reference of the dispute to arbitration; or </a:t>
            </a:r>
          </a:p>
          <a:p>
            <a:pPr algn="just">
              <a:lnSpc>
                <a:spcPct val="150000"/>
              </a:lnSpc>
            </a:pPr>
            <a:r>
              <a:rPr lang="en-US" b="1" dirty="0">
                <a:solidFill>
                  <a:srgbClr val="FFFF00"/>
                </a:solidFill>
              </a:rPr>
              <a:t>(ii) has received from another party to the agreement a notice requiring that party to appoint an arbitral tribunal or to join or concur in, or approve the appointment of, an arbitral tribunal in relation to the dispute. </a:t>
            </a:r>
          </a:p>
        </p:txBody>
      </p:sp>
    </p:spTree>
    <p:extLst>
      <p:ext uri="{BB962C8B-B14F-4D97-AF65-F5344CB8AC3E}">
        <p14:creationId xmlns:p14="http://schemas.microsoft.com/office/powerpoint/2010/main" val="2422298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10177493" cy="443754"/>
          </a:xfrm>
        </p:spPr>
        <p:txBody>
          <a:bodyPr>
            <a:normAutofit/>
          </a:bodyPr>
          <a:lstStyle/>
          <a:p>
            <a:pPr algn="ctr"/>
            <a:r>
              <a:rPr lang="en-US" sz="2000" b="1" dirty="0"/>
              <a:t>Consolidation of Proceedings and concurrent </a:t>
            </a:r>
            <a:r>
              <a:rPr lang="en-US" sz="2000" b="1" dirty="0" smtClean="0"/>
              <a:t>hearings [u/s.28]</a:t>
            </a:r>
            <a:endParaRPr lang="en-US" sz="2000" b="1" dirty="0"/>
          </a:p>
        </p:txBody>
      </p:sp>
      <p:sp>
        <p:nvSpPr>
          <p:cNvPr id="3" name="Subtitle 2"/>
          <p:cNvSpPr>
            <a:spLocks noGrp="1"/>
          </p:cNvSpPr>
          <p:nvPr>
            <p:ph type="subTitle" idx="1"/>
          </p:nvPr>
        </p:nvSpPr>
        <p:spPr>
          <a:xfrm>
            <a:off x="684212" y="1486968"/>
            <a:ext cx="10177492" cy="4905285"/>
          </a:xfrm>
        </p:spPr>
        <p:txBody>
          <a:bodyPr>
            <a:normAutofit/>
          </a:bodyPr>
          <a:lstStyle/>
          <a:p>
            <a:pPr algn="just">
              <a:lnSpc>
                <a:spcPct val="150000"/>
              </a:lnSpc>
            </a:pPr>
            <a:r>
              <a:rPr lang="en-US" b="1" dirty="0">
                <a:solidFill>
                  <a:srgbClr val="FFFF00"/>
                </a:solidFill>
              </a:rPr>
              <a:t>(1) The parties shall be free to agree upon this respect that- </a:t>
            </a:r>
          </a:p>
          <a:p>
            <a:pPr algn="just">
              <a:lnSpc>
                <a:spcPct val="150000"/>
              </a:lnSpc>
            </a:pPr>
            <a:r>
              <a:rPr lang="en-US" b="1" dirty="0">
                <a:solidFill>
                  <a:srgbClr val="FFFF00"/>
                </a:solidFill>
              </a:rPr>
              <a:t> </a:t>
            </a:r>
          </a:p>
          <a:p>
            <a:pPr algn="just">
              <a:lnSpc>
                <a:spcPct val="150000"/>
              </a:lnSpc>
            </a:pPr>
            <a:r>
              <a:rPr lang="en-US" b="1" dirty="0">
                <a:solidFill>
                  <a:srgbClr val="FFFF00"/>
                </a:solidFill>
              </a:rPr>
              <a:t>(a)  any arbitration proceedings shall be consolidated with other arbitral proceedings; </a:t>
            </a:r>
          </a:p>
          <a:p>
            <a:pPr algn="just">
              <a:lnSpc>
                <a:spcPct val="150000"/>
              </a:lnSpc>
            </a:pPr>
            <a:r>
              <a:rPr lang="en-US" b="1" dirty="0">
                <a:solidFill>
                  <a:srgbClr val="FFFF00"/>
                </a:solidFill>
              </a:rPr>
              <a:t>(b)  concurrent hearings shall be held on such terms as may be agreed. </a:t>
            </a:r>
          </a:p>
          <a:p>
            <a:pPr algn="just">
              <a:lnSpc>
                <a:spcPct val="150000"/>
              </a:lnSpc>
            </a:pPr>
            <a:r>
              <a:rPr lang="en-US" b="1" dirty="0">
                <a:solidFill>
                  <a:srgbClr val="FFFF00"/>
                </a:solidFill>
              </a:rPr>
              <a:t>(2)  The arbitral tribunal shall have no power to pass any order to consolidate the proceedings or for concurrent hearing, unless the same is given by the parties on agreed terms to the tribunal. </a:t>
            </a:r>
          </a:p>
          <a:p>
            <a:r>
              <a:rPr lang="en-US" dirty="0">
                <a:solidFill>
                  <a:srgbClr val="FFFF00"/>
                </a:solidFill>
              </a:rPr>
              <a:t> </a:t>
            </a:r>
          </a:p>
        </p:txBody>
      </p:sp>
    </p:spTree>
    <p:extLst>
      <p:ext uri="{BB962C8B-B14F-4D97-AF65-F5344CB8AC3E}">
        <p14:creationId xmlns:p14="http://schemas.microsoft.com/office/powerpoint/2010/main" val="4208890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313</TotalTime>
  <Words>2332</Words>
  <Application>Microsoft Office PowerPoint</Application>
  <PresentationFormat>Widescreen</PresentationFormat>
  <Paragraphs>119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vt:lpstr>
      <vt:lpstr>Arbitral Proceedings </vt:lpstr>
      <vt:lpstr>Conduct of arbitral Proceedings [u/ss.23-35] </vt:lpstr>
      <vt:lpstr>General Responsibilities of the arbitral tribunal [u/s.23]</vt:lpstr>
      <vt:lpstr>Boundness of CPC and Law of evidence [u/s.24]</vt:lpstr>
      <vt:lpstr>Determination of rules of procedure [u/s. 25]</vt:lpstr>
      <vt:lpstr>Continued…</vt:lpstr>
      <vt:lpstr>Place of arbitration [u/s.26]</vt:lpstr>
      <vt:lpstr>Commencement of arbitral proceedings [u/s.27]</vt:lpstr>
      <vt:lpstr>Consolidation of Proceedings and concurrent hearings [u/s.28]</vt:lpstr>
      <vt:lpstr>Statements of claim and defence [u/s.29]</vt:lpstr>
      <vt:lpstr>Hearings and the proceedings [u/s.30]</vt:lpstr>
      <vt:lpstr>Legal or other Representation [u/s.31]</vt:lpstr>
      <vt:lpstr>Power to appoint experts, legal advisers or assessor [u/s. 32]</vt:lpstr>
      <vt:lpstr>Continued…</vt:lpstr>
      <vt:lpstr>Summons to witnesses [u/s. 33]</vt:lpstr>
      <vt:lpstr>Evidence before the arbitral tribunal [u/s. 34]</vt:lpstr>
      <vt:lpstr>Powers of the arbitral tribunal in case of default of the parties [u/s.35]</vt:lpstr>
      <vt:lpstr>Continued…</vt:lpstr>
      <vt:lpstr>Continued…</vt:lpstr>
      <vt:lpstr>Continued…</vt:lpstr>
      <vt:lpstr>Continued…</vt:lpstr>
      <vt:lpstr>Questions Session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Arbitral Proceedings</dc:title>
  <dc:creator>MOHAMMAD BADRUZZAMAN</dc:creator>
  <cp:lastModifiedBy>MOHAMMAD BADRUZZAMAN</cp:lastModifiedBy>
  <cp:revision>27</cp:revision>
  <dcterms:created xsi:type="dcterms:W3CDTF">2021-03-14T14:30:43Z</dcterms:created>
  <dcterms:modified xsi:type="dcterms:W3CDTF">2021-11-28T04:32:11Z</dcterms:modified>
</cp:coreProperties>
</file>