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0" r:id="rId3"/>
    <p:sldId id="257" r:id="rId4"/>
    <p:sldId id="258" r:id="rId5"/>
    <p:sldId id="259" r:id="rId6"/>
    <p:sldId id="260" r:id="rId7"/>
    <p:sldId id="276" r:id="rId8"/>
    <p:sldId id="261" r:id="rId9"/>
    <p:sldId id="262" r:id="rId10"/>
    <p:sldId id="277" r:id="rId11"/>
    <p:sldId id="263" r:id="rId12"/>
    <p:sldId id="264" r:id="rId13"/>
    <p:sldId id="279" r:id="rId14"/>
    <p:sldId id="265" r:id="rId15"/>
    <p:sldId id="266" r:id="rId16"/>
    <p:sldId id="267" r:id="rId17"/>
    <p:sldId id="268" r:id="rId18"/>
    <p:sldId id="269" r:id="rId19"/>
    <p:sldId id="270" r:id="rId20"/>
    <p:sldId id="271" r:id="rId21"/>
    <p:sldId id="27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3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4797" y="324741"/>
            <a:ext cx="9769816" cy="666572"/>
          </a:xfrm>
        </p:spPr>
        <p:txBody>
          <a:bodyPr>
            <a:normAutofit/>
          </a:bodyPr>
          <a:lstStyle/>
          <a:p>
            <a:pPr algn="ctr"/>
            <a:r>
              <a:rPr lang="en-US" sz="3200" b="1" dirty="0">
                <a:solidFill>
                  <a:schemeClr val="tx1"/>
                </a:solidFill>
              </a:rPr>
              <a:t>ADR UNDER VILLAGE COURT ACT-2006</a:t>
            </a:r>
            <a:endParaRPr lang="en-US" sz="3200" b="1" dirty="0">
              <a:solidFill>
                <a:schemeClr val="tx1"/>
              </a:solidFill>
            </a:endParaRPr>
          </a:p>
        </p:txBody>
      </p:sp>
      <p:sp>
        <p:nvSpPr>
          <p:cNvPr id="3" name="Subtitle 2"/>
          <p:cNvSpPr>
            <a:spLocks noGrp="1"/>
          </p:cNvSpPr>
          <p:nvPr>
            <p:ph type="subTitle" idx="1"/>
          </p:nvPr>
        </p:nvSpPr>
        <p:spPr>
          <a:xfrm>
            <a:off x="6127335" y="1170775"/>
            <a:ext cx="5377277" cy="4732888"/>
          </a:xfrm>
        </p:spPr>
        <p:txBody>
          <a:bodyPr/>
          <a:lstStyle/>
          <a:p>
            <a:pPr algn="ctr"/>
            <a:endParaRPr lang="en-US" b="1" dirty="0" smtClean="0">
              <a:solidFill>
                <a:srgbClr val="7030A0"/>
              </a:solidFill>
            </a:endParaRPr>
          </a:p>
          <a:p>
            <a:pPr algn="ctr"/>
            <a:endParaRPr lang="en-US" b="1" dirty="0">
              <a:solidFill>
                <a:srgbClr val="7030A0"/>
              </a:solidFill>
            </a:endParaRPr>
          </a:p>
          <a:p>
            <a:pPr algn="ctr"/>
            <a:endParaRPr lang="en-US" b="1" dirty="0" smtClean="0">
              <a:solidFill>
                <a:srgbClr val="7030A0"/>
              </a:solidFill>
            </a:endParaRPr>
          </a:p>
          <a:p>
            <a:pPr algn="ctr"/>
            <a:r>
              <a:rPr lang="en-US" b="1" dirty="0" smtClean="0">
                <a:solidFill>
                  <a:srgbClr val="7030A0"/>
                </a:solidFill>
              </a:rPr>
              <a:t>Presented by</a:t>
            </a:r>
          </a:p>
          <a:p>
            <a:pPr algn="ctr"/>
            <a:r>
              <a:rPr lang="en-US" b="1" dirty="0" smtClean="0">
                <a:solidFill>
                  <a:srgbClr val="7030A0"/>
                </a:solidFill>
              </a:rPr>
              <a:t>Mohammad Badruzzaman</a:t>
            </a:r>
          </a:p>
          <a:p>
            <a:pPr algn="ctr"/>
            <a:r>
              <a:rPr lang="en-US" b="1" dirty="0" smtClean="0">
                <a:solidFill>
                  <a:srgbClr val="7030A0"/>
                </a:solidFill>
              </a:rPr>
              <a:t>Assistant Professor, </a:t>
            </a:r>
          </a:p>
          <a:p>
            <a:pPr algn="ctr"/>
            <a:r>
              <a:rPr lang="en-US" b="1" dirty="0" smtClean="0">
                <a:solidFill>
                  <a:srgbClr val="7030A0"/>
                </a:solidFill>
              </a:rPr>
              <a:t>Department of Law </a:t>
            </a:r>
          </a:p>
          <a:p>
            <a:pPr algn="ctr"/>
            <a:r>
              <a:rPr lang="en-US" b="1" dirty="0" smtClean="0">
                <a:solidFill>
                  <a:srgbClr val="7030A0"/>
                </a:solidFill>
              </a:rPr>
              <a:t>Daffodil International University</a:t>
            </a:r>
            <a:endParaRPr lang="en-US" b="1" dirty="0">
              <a:solidFill>
                <a:srgbClr val="7030A0"/>
              </a:solidFill>
            </a:endParaRPr>
          </a:p>
        </p:txBody>
      </p:sp>
      <p:pic>
        <p:nvPicPr>
          <p:cNvPr id="1026" name="Picture 2" descr="Amendment to Village Court Act 2006 on car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7487" y="1170775"/>
            <a:ext cx="5289847" cy="4732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2013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4797" y="427290"/>
            <a:ext cx="9769816" cy="512747"/>
          </a:xfrm>
        </p:spPr>
        <p:txBody>
          <a:bodyPr>
            <a:normAutofit fontScale="90000"/>
          </a:bodyPr>
          <a:lstStyle/>
          <a:p>
            <a:pPr algn="ctr"/>
            <a:r>
              <a:rPr lang="en-US" sz="3200" b="1" dirty="0"/>
              <a:t>Relevant Provisions of other Relevant Laws</a:t>
            </a:r>
            <a:endParaRPr lang="en-US" sz="3200" dirty="0"/>
          </a:p>
        </p:txBody>
      </p:sp>
      <p:sp>
        <p:nvSpPr>
          <p:cNvPr id="3" name="Subtitle 2"/>
          <p:cNvSpPr>
            <a:spLocks noGrp="1"/>
          </p:cNvSpPr>
          <p:nvPr>
            <p:ph type="subTitle" idx="1"/>
          </p:nvPr>
        </p:nvSpPr>
        <p:spPr>
          <a:xfrm>
            <a:off x="1734797" y="1204957"/>
            <a:ext cx="9769816" cy="4698705"/>
          </a:xfrm>
        </p:spPr>
        <p:txBody>
          <a:bodyPr/>
          <a:lstStyle/>
          <a:p>
            <a:pPr algn="just">
              <a:lnSpc>
                <a:spcPct val="150000"/>
              </a:lnSpc>
            </a:pPr>
            <a:r>
              <a:rPr lang="en-US" b="1" dirty="0">
                <a:solidFill>
                  <a:schemeClr val="tx1"/>
                </a:solidFill>
              </a:rPr>
              <a:t>11.Evidence conclusive as against person offering to be bound Agricultural </a:t>
            </a:r>
            <a:r>
              <a:rPr lang="en-US" b="1" dirty="0" err="1">
                <a:solidFill>
                  <a:schemeClr val="tx1"/>
                </a:solidFill>
              </a:rPr>
              <a:t>Labour</a:t>
            </a:r>
            <a:r>
              <a:rPr lang="en-US" b="1" dirty="0">
                <a:solidFill>
                  <a:schemeClr val="tx1"/>
                </a:solidFill>
              </a:rPr>
              <a:t> (Minimum Wages) Ordinance, 1984 (Ordinance NO. XVII of 1984)</a:t>
            </a:r>
          </a:p>
          <a:p>
            <a:pPr algn="just">
              <a:lnSpc>
                <a:spcPct val="150000"/>
              </a:lnSpc>
            </a:pPr>
            <a:r>
              <a:rPr lang="en-US" b="1" dirty="0" smtClean="0">
                <a:solidFill>
                  <a:schemeClr val="tx1"/>
                </a:solidFill>
              </a:rPr>
              <a:t>U/S. 3</a:t>
            </a:r>
            <a:r>
              <a:rPr lang="en-US" b="1" dirty="0">
                <a:solidFill>
                  <a:schemeClr val="tx1"/>
                </a:solidFill>
              </a:rPr>
              <a:t>. Minimum wages for agricultural </a:t>
            </a:r>
            <a:r>
              <a:rPr lang="en-US" b="1" dirty="0" err="1">
                <a:solidFill>
                  <a:schemeClr val="tx1"/>
                </a:solidFill>
              </a:rPr>
              <a:t>labour</a:t>
            </a:r>
            <a:endParaRPr lang="en-US" b="1" dirty="0">
              <a:solidFill>
                <a:schemeClr val="tx1"/>
              </a:solidFill>
            </a:endParaRPr>
          </a:p>
          <a:p>
            <a:pPr algn="just">
              <a:lnSpc>
                <a:spcPct val="150000"/>
              </a:lnSpc>
            </a:pPr>
            <a:r>
              <a:rPr lang="en-US" b="1" dirty="0" smtClean="0">
                <a:solidFill>
                  <a:schemeClr val="tx1"/>
                </a:solidFill>
              </a:rPr>
              <a:t>U/S. 5.Payment </a:t>
            </a:r>
            <a:r>
              <a:rPr lang="en-US" b="1" dirty="0">
                <a:solidFill>
                  <a:schemeClr val="tx1"/>
                </a:solidFill>
              </a:rPr>
              <a:t>of minimum wages</a:t>
            </a:r>
          </a:p>
          <a:p>
            <a:pPr algn="just">
              <a:lnSpc>
                <a:spcPct val="150000"/>
              </a:lnSpc>
            </a:pPr>
            <a:r>
              <a:rPr lang="en-US" b="1" dirty="0" smtClean="0">
                <a:solidFill>
                  <a:schemeClr val="tx1"/>
                </a:solidFill>
              </a:rPr>
              <a:t>U/S. 6.Compensation </a:t>
            </a:r>
            <a:r>
              <a:rPr lang="en-US" b="1" dirty="0">
                <a:solidFill>
                  <a:schemeClr val="tx1"/>
                </a:solidFill>
              </a:rPr>
              <a:t>and recovery procedure</a:t>
            </a:r>
          </a:p>
          <a:p>
            <a:pPr algn="just">
              <a:lnSpc>
                <a:spcPct val="150000"/>
              </a:lnSpc>
            </a:pPr>
            <a:r>
              <a:rPr lang="en-US" b="1" dirty="0" smtClean="0">
                <a:solidFill>
                  <a:schemeClr val="tx1"/>
                </a:solidFill>
              </a:rPr>
              <a:t>U/S. 7.Protection </a:t>
            </a:r>
            <a:r>
              <a:rPr lang="en-US" b="1" dirty="0">
                <a:solidFill>
                  <a:schemeClr val="tx1"/>
                </a:solidFill>
              </a:rPr>
              <a:t>of minimum wage</a:t>
            </a:r>
          </a:p>
          <a:p>
            <a:endParaRPr lang="en-US" dirty="0"/>
          </a:p>
        </p:txBody>
      </p:sp>
    </p:spTree>
    <p:extLst>
      <p:ext uri="{BB962C8B-B14F-4D97-AF65-F5344CB8AC3E}">
        <p14:creationId xmlns:p14="http://schemas.microsoft.com/office/powerpoint/2010/main" val="2955827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8979" y="239282"/>
            <a:ext cx="9735633" cy="478565"/>
          </a:xfrm>
        </p:spPr>
        <p:txBody>
          <a:bodyPr>
            <a:normAutofit fontScale="90000"/>
          </a:bodyPr>
          <a:lstStyle/>
          <a:p>
            <a:pPr algn="ctr"/>
            <a:r>
              <a:rPr lang="en-US" sz="3200" b="1" dirty="0"/>
              <a:t>village courts can not try</a:t>
            </a:r>
            <a:endParaRPr lang="en-US" sz="3200" dirty="0"/>
          </a:p>
        </p:txBody>
      </p:sp>
      <p:sp>
        <p:nvSpPr>
          <p:cNvPr id="3" name="Subtitle 2"/>
          <p:cNvSpPr>
            <a:spLocks noGrp="1"/>
          </p:cNvSpPr>
          <p:nvPr>
            <p:ph type="subTitle" idx="1"/>
          </p:nvPr>
        </p:nvSpPr>
        <p:spPr>
          <a:xfrm>
            <a:off x="1768979" y="786213"/>
            <a:ext cx="9735633" cy="5665862"/>
          </a:xfrm>
        </p:spPr>
        <p:txBody>
          <a:bodyPr>
            <a:normAutofit lnSpcReduction="10000"/>
          </a:bodyPr>
          <a:lstStyle/>
          <a:p>
            <a:pPr algn="just">
              <a:lnSpc>
                <a:spcPct val="150000"/>
              </a:lnSpc>
            </a:pPr>
            <a:r>
              <a:rPr lang="en-US" b="1" dirty="0" smtClean="0">
                <a:solidFill>
                  <a:schemeClr val="tx1"/>
                </a:solidFill>
              </a:rPr>
              <a:t>1</a:t>
            </a:r>
            <a:r>
              <a:rPr lang="en-US" b="1" dirty="0">
                <a:solidFill>
                  <a:schemeClr val="tx1"/>
                </a:solidFill>
              </a:rPr>
              <a:t>. Shall not try a case relating to an offence specified in Part l of the Schedule if the accused had previously been convicted of by village court or of a cognizable offence from any other court or a case relating to any matter specified in Part II of the Schedule if–- The interest of a minor is involved in the case;- Provision for arbitration has been made in a contract between the parties to the dispute;- The Government or a local authority or a public servant acting in the discharge of his duty is a party to the </a:t>
            </a:r>
            <a:r>
              <a:rPr lang="en-US" b="1" dirty="0" smtClean="0">
                <a:solidFill>
                  <a:schemeClr val="tx1"/>
                </a:solidFill>
              </a:rPr>
              <a:t>dispute</a:t>
            </a:r>
          </a:p>
          <a:p>
            <a:pPr algn="just">
              <a:lnSpc>
                <a:spcPct val="150000"/>
              </a:lnSpc>
            </a:pPr>
            <a:r>
              <a:rPr lang="en-US" b="1" dirty="0" smtClean="0">
                <a:solidFill>
                  <a:schemeClr val="tx1"/>
                </a:solidFill>
              </a:rPr>
              <a:t>2</a:t>
            </a:r>
            <a:r>
              <a:rPr lang="en-US" b="1" dirty="0">
                <a:solidFill>
                  <a:schemeClr val="tx1"/>
                </a:solidFill>
              </a:rPr>
              <a:t>. Shall not apply to a suit or proceeding to establish a title to any immovable property in respect of which an order for delivery of possession has been made by a Village Court or to recover possession thereof</a:t>
            </a:r>
            <a:r>
              <a:rPr lang="en-US" b="1" dirty="0" smtClean="0">
                <a:solidFill>
                  <a:schemeClr val="tx1"/>
                </a:solidFill>
              </a:rPr>
              <a:t>;</a:t>
            </a:r>
          </a:p>
          <a:p>
            <a:pPr algn="just">
              <a:lnSpc>
                <a:spcPct val="150000"/>
              </a:lnSpc>
            </a:pPr>
            <a:r>
              <a:rPr lang="en-US" b="1" dirty="0" smtClean="0">
                <a:solidFill>
                  <a:schemeClr val="tx1"/>
                </a:solidFill>
              </a:rPr>
              <a:t>3</a:t>
            </a:r>
            <a:r>
              <a:rPr lang="en-US" b="1" dirty="0">
                <a:solidFill>
                  <a:schemeClr val="tx1"/>
                </a:solidFill>
              </a:rPr>
              <a:t>. Cannot inflict any sentence of imprisonment or impose any fine as provided in the sections of the Penal Code, 1860 or the Cattle Trespass Act, 1871 except imposing fine for defiance of summons and contempt of </a:t>
            </a:r>
            <a:r>
              <a:rPr lang="en-US" b="1" dirty="0" smtClean="0">
                <a:solidFill>
                  <a:schemeClr val="tx1"/>
                </a:solidFill>
              </a:rPr>
              <a:t>Village Court.</a:t>
            </a:r>
            <a:endParaRPr lang="en-US" b="1" dirty="0">
              <a:solidFill>
                <a:schemeClr val="tx1"/>
              </a:solidFill>
            </a:endParaRPr>
          </a:p>
          <a:p>
            <a:pPr algn="just"/>
            <a:endParaRPr lang="en-US" dirty="0"/>
          </a:p>
        </p:txBody>
      </p:sp>
    </p:spTree>
    <p:extLst>
      <p:ext uri="{BB962C8B-B14F-4D97-AF65-F5344CB8AC3E}">
        <p14:creationId xmlns:p14="http://schemas.microsoft.com/office/powerpoint/2010/main" val="1956373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4797" y="213647"/>
            <a:ext cx="9769816" cy="521292"/>
          </a:xfrm>
        </p:spPr>
        <p:txBody>
          <a:bodyPr>
            <a:normAutofit fontScale="90000"/>
          </a:bodyPr>
          <a:lstStyle/>
          <a:p>
            <a:pPr algn="ctr"/>
            <a:r>
              <a:rPr lang="en-US" sz="3200" b="1" dirty="0" smtClean="0"/>
              <a:t>Proceedings </a:t>
            </a:r>
            <a:r>
              <a:rPr lang="en-US" sz="3200" b="1" dirty="0"/>
              <a:t>of Village Courts</a:t>
            </a:r>
            <a:endParaRPr lang="en-US" sz="3200" dirty="0"/>
          </a:p>
        </p:txBody>
      </p:sp>
      <p:sp>
        <p:nvSpPr>
          <p:cNvPr id="3" name="Subtitle 2"/>
          <p:cNvSpPr>
            <a:spLocks noGrp="1"/>
          </p:cNvSpPr>
          <p:nvPr>
            <p:ph type="subTitle" idx="1"/>
          </p:nvPr>
        </p:nvSpPr>
        <p:spPr>
          <a:xfrm>
            <a:off x="1734797" y="922947"/>
            <a:ext cx="9769815" cy="4980716"/>
          </a:xfrm>
        </p:spPr>
        <p:txBody>
          <a:bodyPr/>
          <a:lstStyle/>
          <a:p>
            <a:pPr algn="just">
              <a:lnSpc>
                <a:spcPct val="150000"/>
              </a:lnSpc>
            </a:pPr>
            <a:r>
              <a:rPr lang="en-US" b="1" dirty="0" smtClean="0">
                <a:solidFill>
                  <a:schemeClr val="tx1"/>
                </a:solidFill>
              </a:rPr>
              <a:t>The </a:t>
            </a:r>
            <a:r>
              <a:rPr lang="en-US" b="1" dirty="0">
                <a:solidFill>
                  <a:schemeClr val="tx1"/>
                </a:solidFill>
              </a:rPr>
              <a:t>proceedings of Village Courts has seven steps</a:t>
            </a:r>
            <a:r>
              <a:rPr lang="en-US" b="1" dirty="0" smtClean="0">
                <a:solidFill>
                  <a:schemeClr val="tx1"/>
                </a:solidFill>
              </a:rPr>
              <a:t>:</a:t>
            </a:r>
          </a:p>
          <a:p>
            <a:pPr algn="just">
              <a:lnSpc>
                <a:spcPct val="150000"/>
              </a:lnSpc>
            </a:pPr>
            <a:r>
              <a:rPr lang="en-US" b="1" dirty="0" smtClean="0">
                <a:solidFill>
                  <a:schemeClr val="tx1"/>
                </a:solidFill>
              </a:rPr>
              <a:t>Step </a:t>
            </a:r>
            <a:r>
              <a:rPr lang="en-US" b="1" dirty="0">
                <a:solidFill>
                  <a:schemeClr val="tx1"/>
                </a:solidFill>
              </a:rPr>
              <a:t>1: </a:t>
            </a:r>
            <a:r>
              <a:rPr lang="en-US" b="1" dirty="0" smtClean="0">
                <a:solidFill>
                  <a:schemeClr val="tx1"/>
                </a:solidFill>
              </a:rPr>
              <a:t>Application </a:t>
            </a:r>
          </a:p>
          <a:p>
            <a:pPr algn="just">
              <a:lnSpc>
                <a:spcPct val="150000"/>
              </a:lnSpc>
            </a:pPr>
            <a:r>
              <a:rPr lang="en-US" b="1" dirty="0" smtClean="0">
                <a:solidFill>
                  <a:schemeClr val="tx1"/>
                </a:solidFill>
              </a:rPr>
              <a:t>Step 2</a:t>
            </a:r>
            <a:r>
              <a:rPr lang="en-US" b="1" dirty="0">
                <a:solidFill>
                  <a:schemeClr val="tx1"/>
                </a:solidFill>
              </a:rPr>
              <a:t>: Chairman's Scrutiny of the </a:t>
            </a:r>
            <a:r>
              <a:rPr lang="en-US" b="1" dirty="0" smtClean="0">
                <a:solidFill>
                  <a:schemeClr val="tx1"/>
                </a:solidFill>
              </a:rPr>
              <a:t>Jurisdiction </a:t>
            </a:r>
          </a:p>
          <a:p>
            <a:pPr algn="just">
              <a:lnSpc>
                <a:spcPct val="150000"/>
              </a:lnSpc>
            </a:pPr>
            <a:r>
              <a:rPr lang="en-US" b="1" dirty="0" smtClean="0">
                <a:solidFill>
                  <a:schemeClr val="tx1"/>
                </a:solidFill>
              </a:rPr>
              <a:t>Step 3</a:t>
            </a:r>
            <a:r>
              <a:rPr lang="en-US" b="1" dirty="0">
                <a:solidFill>
                  <a:schemeClr val="tx1"/>
                </a:solidFill>
              </a:rPr>
              <a:t>: Issue of </a:t>
            </a:r>
            <a:r>
              <a:rPr lang="en-US" b="1" dirty="0" smtClean="0">
                <a:solidFill>
                  <a:schemeClr val="tx1"/>
                </a:solidFill>
              </a:rPr>
              <a:t>Summons</a:t>
            </a:r>
          </a:p>
          <a:p>
            <a:pPr algn="just">
              <a:lnSpc>
                <a:spcPct val="150000"/>
              </a:lnSpc>
            </a:pPr>
            <a:r>
              <a:rPr lang="en-US" b="1" dirty="0" smtClean="0">
                <a:solidFill>
                  <a:schemeClr val="tx1"/>
                </a:solidFill>
              </a:rPr>
              <a:t>Step </a:t>
            </a:r>
            <a:r>
              <a:rPr lang="en-US" b="1" dirty="0">
                <a:solidFill>
                  <a:schemeClr val="tx1"/>
                </a:solidFill>
              </a:rPr>
              <a:t>4: Formation of the Village </a:t>
            </a:r>
            <a:r>
              <a:rPr lang="en-US" b="1" dirty="0" smtClean="0">
                <a:solidFill>
                  <a:schemeClr val="tx1"/>
                </a:solidFill>
              </a:rPr>
              <a:t>Court</a:t>
            </a:r>
          </a:p>
          <a:p>
            <a:pPr algn="just">
              <a:lnSpc>
                <a:spcPct val="150000"/>
              </a:lnSpc>
            </a:pPr>
            <a:r>
              <a:rPr lang="en-US" b="1" dirty="0" smtClean="0">
                <a:solidFill>
                  <a:schemeClr val="tx1"/>
                </a:solidFill>
              </a:rPr>
              <a:t>Step </a:t>
            </a:r>
            <a:r>
              <a:rPr lang="en-US" b="1" dirty="0">
                <a:solidFill>
                  <a:schemeClr val="tx1"/>
                </a:solidFill>
              </a:rPr>
              <a:t>5: Hearing of the </a:t>
            </a:r>
            <a:r>
              <a:rPr lang="en-US" b="1" dirty="0" smtClean="0">
                <a:solidFill>
                  <a:schemeClr val="tx1"/>
                </a:solidFill>
              </a:rPr>
              <a:t>Case/complaints</a:t>
            </a:r>
          </a:p>
          <a:p>
            <a:pPr algn="just">
              <a:lnSpc>
                <a:spcPct val="150000"/>
              </a:lnSpc>
            </a:pPr>
            <a:r>
              <a:rPr lang="en-US" b="1" dirty="0" smtClean="0">
                <a:solidFill>
                  <a:schemeClr val="tx1"/>
                </a:solidFill>
              </a:rPr>
              <a:t>Step </a:t>
            </a:r>
            <a:r>
              <a:rPr lang="en-US" b="1" dirty="0">
                <a:solidFill>
                  <a:schemeClr val="tx1"/>
                </a:solidFill>
              </a:rPr>
              <a:t>6: Decision </a:t>
            </a:r>
            <a:r>
              <a:rPr lang="en-US" b="1" dirty="0" smtClean="0">
                <a:solidFill>
                  <a:schemeClr val="tx1"/>
                </a:solidFill>
              </a:rPr>
              <a:t>Making</a:t>
            </a:r>
          </a:p>
          <a:p>
            <a:pPr algn="just">
              <a:lnSpc>
                <a:spcPct val="150000"/>
              </a:lnSpc>
            </a:pPr>
            <a:r>
              <a:rPr lang="en-US" b="1" dirty="0" smtClean="0">
                <a:solidFill>
                  <a:schemeClr val="tx1"/>
                </a:solidFill>
              </a:rPr>
              <a:t>Step </a:t>
            </a:r>
            <a:r>
              <a:rPr lang="en-US" b="1" dirty="0">
                <a:solidFill>
                  <a:schemeClr val="tx1"/>
                </a:solidFill>
              </a:rPr>
              <a:t>7: Appeal against the Decision</a:t>
            </a:r>
          </a:p>
          <a:p>
            <a:pPr algn="just"/>
            <a:endParaRPr lang="en-US" dirty="0"/>
          </a:p>
        </p:txBody>
      </p:sp>
    </p:spTree>
    <p:extLst>
      <p:ext uri="{BB962C8B-B14F-4D97-AF65-F5344CB8AC3E}">
        <p14:creationId xmlns:p14="http://schemas.microsoft.com/office/powerpoint/2010/main" val="3493850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AutoShape 4" descr="ADR UNDER VILLAGE COURT ACT ppt video online downloa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03241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889" y="247828"/>
            <a:ext cx="9752724" cy="529839"/>
          </a:xfrm>
        </p:spPr>
        <p:txBody>
          <a:bodyPr>
            <a:normAutofit fontScale="90000"/>
          </a:bodyPr>
          <a:lstStyle/>
          <a:p>
            <a:pPr algn="ctr"/>
            <a:r>
              <a:rPr lang="en-US" sz="3200" b="1" dirty="0"/>
              <a:t>Time frame for </a:t>
            </a:r>
            <a:r>
              <a:rPr lang="en-US" sz="3200" b="1" dirty="0" smtClean="0"/>
              <a:t>application</a:t>
            </a:r>
            <a:endParaRPr lang="en-US" sz="3200" dirty="0"/>
          </a:p>
        </p:txBody>
      </p:sp>
      <p:sp>
        <p:nvSpPr>
          <p:cNvPr id="3" name="Subtitle 2"/>
          <p:cNvSpPr>
            <a:spLocks noGrp="1"/>
          </p:cNvSpPr>
          <p:nvPr>
            <p:ph type="subTitle" idx="1"/>
          </p:nvPr>
        </p:nvSpPr>
        <p:spPr>
          <a:xfrm>
            <a:off x="1751889" y="1042587"/>
            <a:ext cx="9752723" cy="4861075"/>
          </a:xfrm>
        </p:spPr>
        <p:txBody>
          <a:bodyPr/>
          <a:lstStyle/>
          <a:p>
            <a:pPr algn="just">
              <a:lnSpc>
                <a:spcPct val="150000"/>
              </a:lnSpc>
            </a:pPr>
            <a:r>
              <a:rPr lang="en-US" b="1" dirty="0" smtClean="0">
                <a:solidFill>
                  <a:schemeClr val="tx1"/>
                </a:solidFill>
              </a:rPr>
              <a:t>For </a:t>
            </a:r>
            <a:r>
              <a:rPr lang="en-US" b="1" dirty="0">
                <a:solidFill>
                  <a:schemeClr val="tx1"/>
                </a:solidFill>
              </a:rPr>
              <a:t>criminal matter within 30 days after occurrence of </a:t>
            </a:r>
            <a:r>
              <a:rPr lang="en-US" b="1" dirty="0" smtClean="0">
                <a:solidFill>
                  <a:schemeClr val="tx1"/>
                </a:solidFill>
              </a:rPr>
              <a:t>crime For </a:t>
            </a:r>
            <a:r>
              <a:rPr lang="en-US" b="1" dirty="0">
                <a:solidFill>
                  <a:schemeClr val="tx1"/>
                </a:solidFill>
              </a:rPr>
              <a:t>civil 60 </a:t>
            </a:r>
            <a:r>
              <a:rPr lang="en-US" b="1" dirty="0" smtClean="0">
                <a:solidFill>
                  <a:schemeClr val="tx1"/>
                </a:solidFill>
              </a:rPr>
              <a:t>days Within </a:t>
            </a:r>
            <a:r>
              <a:rPr lang="en-US" b="1" dirty="0">
                <a:solidFill>
                  <a:schemeClr val="tx1"/>
                </a:solidFill>
              </a:rPr>
              <a:t>15 days first </a:t>
            </a:r>
            <a:r>
              <a:rPr lang="en-US" b="1" dirty="0" smtClean="0">
                <a:solidFill>
                  <a:schemeClr val="tx1"/>
                </a:solidFill>
              </a:rPr>
              <a:t>meeting After </a:t>
            </a:r>
            <a:r>
              <a:rPr lang="en-US" b="1" dirty="0">
                <a:solidFill>
                  <a:schemeClr val="tx1"/>
                </a:solidFill>
              </a:rPr>
              <a:t>framing issue within 30 days </a:t>
            </a:r>
            <a:r>
              <a:rPr lang="en-US" b="1" dirty="0" smtClean="0">
                <a:solidFill>
                  <a:schemeClr val="tx1"/>
                </a:solidFill>
              </a:rPr>
              <a:t>resolve If </a:t>
            </a:r>
            <a:r>
              <a:rPr lang="en-US" b="1" dirty="0">
                <a:solidFill>
                  <a:schemeClr val="tx1"/>
                </a:solidFill>
              </a:rPr>
              <a:t>not resolve than within 15 days </a:t>
            </a:r>
            <a:r>
              <a:rPr lang="en-US" b="1" dirty="0" smtClean="0">
                <a:solidFill>
                  <a:schemeClr val="tx1"/>
                </a:solidFill>
              </a:rPr>
              <a:t>hearing After </a:t>
            </a:r>
            <a:r>
              <a:rPr lang="en-US" b="1" dirty="0">
                <a:solidFill>
                  <a:schemeClr val="tx1"/>
                </a:solidFill>
              </a:rPr>
              <a:t>first hearing 90 days </a:t>
            </a:r>
            <a:r>
              <a:rPr lang="en-US" b="1" dirty="0" smtClean="0">
                <a:solidFill>
                  <a:schemeClr val="tx1"/>
                </a:solidFill>
              </a:rPr>
              <a:t>time If </a:t>
            </a:r>
            <a:r>
              <a:rPr lang="en-US" b="1" dirty="0">
                <a:solidFill>
                  <a:schemeClr val="tx1"/>
                </a:solidFill>
              </a:rPr>
              <a:t>not then 30 days for valid </a:t>
            </a:r>
            <a:r>
              <a:rPr lang="en-US" b="1" dirty="0" smtClean="0">
                <a:solidFill>
                  <a:schemeClr val="tx1"/>
                </a:solidFill>
              </a:rPr>
              <a:t>reason Suit </a:t>
            </a:r>
            <a:r>
              <a:rPr lang="en-US" b="1" dirty="0">
                <a:solidFill>
                  <a:schemeClr val="tx1"/>
                </a:solidFill>
              </a:rPr>
              <a:t>in the court after 60 days of failure of village court.</a:t>
            </a:r>
          </a:p>
          <a:p>
            <a:pPr algn="just"/>
            <a:endParaRPr lang="en-US" dirty="0"/>
          </a:p>
        </p:txBody>
      </p:sp>
    </p:spTree>
    <p:extLst>
      <p:ext uri="{BB962C8B-B14F-4D97-AF65-F5344CB8AC3E}">
        <p14:creationId xmlns:p14="http://schemas.microsoft.com/office/powerpoint/2010/main" val="3835611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0435" y="213646"/>
            <a:ext cx="9744178" cy="632388"/>
          </a:xfrm>
        </p:spPr>
        <p:txBody>
          <a:bodyPr>
            <a:normAutofit/>
          </a:bodyPr>
          <a:lstStyle/>
          <a:p>
            <a:pPr algn="ctr"/>
            <a:r>
              <a:rPr lang="en-US" sz="3200" b="1" dirty="0">
                <a:solidFill>
                  <a:schemeClr val="tx1"/>
                </a:solidFill>
              </a:rPr>
              <a:t>Pre Trial </a:t>
            </a:r>
            <a:r>
              <a:rPr lang="en-US" sz="3200" b="1" dirty="0" smtClean="0">
                <a:solidFill>
                  <a:schemeClr val="tx1"/>
                </a:solidFill>
              </a:rPr>
              <a:t>Provisions</a:t>
            </a:r>
            <a:endParaRPr lang="en-US" sz="3200" b="1" dirty="0">
              <a:solidFill>
                <a:schemeClr val="tx1"/>
              </a:solidFill>
            </a:endParaRPr>
          </a:p>
        </p:txBody>
      </p:sp>
      <p:sp>
        <p:nvSpPr>
          <p:cNvPr id="3" name="Subtitle 2"/>
          <p:cNvSpPr>
            <a:spLocks noGrp="1"/>
          </p:cNvSpPr>
          <p:nvPr>
            <p:ph type="subTitle" idx="1"/>
          </p:nvPr>
        </p:nvSpPr>
        <p:spPr>
          <a:xfrm>
            <a:off x="1760435" y="1016951"/>
            <a:ext cx="9744177" cy="5161658"/>
          </a:xfrm>
        </p:spPr>
        <p:txBody>
          <a:bodyPr>
            <a:normAutofit/>
          </a:bodyPr>
          <a:lstStyle/>
          <a:p>
            <a:pPr>
              <a:lnSpc>
                <a:spcPct val="150000"/>
              </a:lnSpc>
            </a:pPr>
            <a:r>
              <a:rPr lang="en-US" b="1" dirty="0" smtClean="0">
                <a:solidFill>
                  <a:schemeClr val="tx1"/>
                </a:solidFill>
              </a:rPr>
              <a:t>A </a:t>
            </a:r>
            <a:r>
              <a:rPr lang="en-US" b="1" dirty="0">
                <a:solidFill>
                  <a:schemeClr val="tx1"/>
                </a:solidFill>
              </a:rPr>
              <a:t>party to the dispute should apply to the </a:t>
            </a:r>
            <a:r>
              <a:rPr lang="en-US" b="1" dirty="0" smtClean="0">
                <a:solidFill>
                  <a:schemeClr val="tx1"/>
                </a:solidFill>
              </a:rPr>
              <a:t>Chairman An </a:t>
            </a:r>
            <a:r>
              <a:rPr lang="en-US" b="1" dirty="0">
                <a:solidFill>
                  <a:schemeClr val="tx1"/>
                </a:solidFill>
              </a:rPr>
              <a:t>application shall be in writing and shall be signed by the petitioner and shall be presented to the Chairman of the UP (Rule 3 of The VC Rules, 1976</a:t>
            </a:r>
            <a:r>
              <a:rPr lang="en-US" b="1" dirty="0" smtClean="0">
                <a:solidFill>
                  <a:schemeClr val="tx1"/>
                </a:solidFill>
              </a:rPr>
              <a:t>);</a:t>
            </a:r>
          </a:p>
          <a:p>
            <a:pPr>
              <a:lnSpc>
                <a:spcPct val="150000"/>
              </a:lnSpc>
            </a:pPr>
            <a:r>
              <a:rPr lang="en-US" b="1" dirty="0" smtClean="0">
                <a:solidFill>
                  <a:schemeClr val="tx1"/>
                </a:solidFill>
              </a:rPr>
              <a:t>An </a:t>
            </a:r>
            <a:r>
              <a:rPr lang="en-US" b="1" dirty="0">
                <a:solidFill>
                  <a:schemeClr val="tx1"/>
                </a:solidFill>
              </a:rPr>
              <a:t>application shall be accompanied by a fee of Taka 2 for criminal case and taka 4 for civil case(Rule 3</a:t>
            </a:r>
            <a:r>
              <a:rPr lang="en-US" b="1" dirty="0" smtClean="0">
                <a:solidFill>
                  <a:schemeClr val="tx1"/>
                </a:solidFill>
              </a:rPr>
              <a:t>);</a:t>
            </a:r>
          </a:p>
          <a:p>
            <a:pPr>
              <a:lnSpc>
                <a:spcPct val="150000"/>
              </a:lnSpc>
            </a:pPr>
            <a:r>
              <a:rPr lang="en-US" b="1" dirty="0" smtClean="0">
                <a:solidFill>
                  <a:schemeClr val="tx1"/>
                </a:solidFill>
              </a:rPr>
              <a:t>If </a:t>
            </a:r>
            <a:r>
              <a:rPr lang="en-US" b="1" dirty="0">
                <a:solidFill>
                  <a:schemeClr val="tx1"/>
                </a:solidFill>
              </a:rPr>
              <a:t>the application is rejected the aggrieved person may prefer a revision before the Assistant </a:t>
            </a:r>
            <a:r>
              <a:rPr lang="en-US" b="1" dirty="0" smtClean="0">
                <a:solidFill>
                  <a:schemeClr val="tx1"/>
                </a:solidFill>
              </a:rPr>
              <a:t>Judge within </a:t>
            </a:r>
            <a:r>
              <a:rPr lang="en-US" b="1" dirty="0">
                <a:solidFill>
                  <a:schemeClr val="tx1"/>
                </a:solidFill>
              </a:rPr>
              <a:t>the period of 30 days from the date of rejection (section 4 and rule 5</a:t>
            </a:r>
            <a:r>
              <a:rPr lang="en-US" b="1" dirty="0" smtClean="0">
                <a:solidFill>
                  <a:schemeClr val="tx1"/>
                </a:solidFill>
              </a:rPr>
              <a:t>);</a:t>
            </a:r>
          </a:p>
          <a:p>
            <a:pPr>
              <a:lnSpc>
                <a:spcPct val="150000"/>
              </a:lnSpc>
            </a:pPr>
            <a:r>
              <a:rPr lang="en-US" b="1" dirty="0" smtClean="0">
                <a:solidFill>
                  <a:schemeClr val="tx1"/>
                </a:solidFill>
              </a:rPr>
              <a:t>If </a:t>
            </a:r>
            <a:r>
              <a:rPr lang="en-US" b="1" dirty="0">
                <a:solidFill>
                  <a:schemeClr val="tx1"/>
                </a:solidFill>
              </a:rPr>
              <a:t>the order passed by the Chairman is found mala fide or substantially unjust the Assistant Judge shall return the application to the petitioner together with the order to admit the application (Rule 6);</a:t>
            </a:r>
          </a:p>
          <a:p>
            <a:pPr algn="just"/>
            <a:endParaRPr lang="en-US" dirty="0"/>
          </a:p>
        </p:txBody>
      </p:sp>
    </p:spTree>
    <p:extLst>
      <p:ext uri="{BB962C8B-B14F-4D97-AF65-F5344CB8AC3E}">
        <p14:creationId xmlns:p14="http://schemas.microsoft.com/office/powerpoint/2010/main" val="1891364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0435" y="196554"/>
            <a:ext cx="9744178" cy="606751"/>
          </a:xfrm>
        </p:spPr>
        <p:txBody>
          <a:bodyPr>
            <a:normAutofit/>
          </a:bodyPr>
          <a:lstStyle/>
          <a:p>
            <a:pPr algn="ctr"/>
            <a:r>
              <a:rPr lang="en-US" sz="3200" b="1" dirty="0">
                <a:solidFill>
                  <a:schemeClr val="tx1"/>
                </a:solidFill>
              </a:rPr>
              <a:t>Pre Trial </a:t>
            </a:r>
            <a:r>
              <a:rPr lang="en-US" sz="3200" b="1" dirty="0" smtClean="0">
                <a:solidFill>
                  <a:schemeClr val="tx1"/>
                </a:solidFill>
              </a:rPr>
              <a:t>Provisions</a:t>
            </a:r>
            <a:endParaRPr lang="en-US" sz="3200" b="1" dirty="0">
              <a:solidFill>
                <a:schemeClr val="tx1"/>
              </a:solidFill>
            </a:endParaRPr>
          </a:p>
        </p:txBody>
      </p:sp>
      <p:sp>
        <p:nvSpPr>
          <p:cNvPr id="3" name="Subtitle 2"/>
          <p:cNvSpPr>
            <a:spLocks noGrp="1"/>
          </p:cNvSpPr>
          <p:nvPr>
            <p:ph type="subTitle" idx="1"/>
          </p:nvPr>
        </p:nvSpPr>
        <p:spPr>
          <a:xfrm>
            <a:off x="1760435" y="931493"/>
            <a:ext cx="9744177" cy="4972170"/>
          </a:xfrm>
        </p:spPr>
        <p:txBody>
          <a:bodyPr/>
          <a:lstStyle/>
          <a:p>
            <a:pPr algn="just">
              <a:lnSpc>
                <a:spcPct val="150000"/>
              </a:lnSpc>
            </a:pPr>
            <a:r>
              <a:rPr lang="en-US" b="1" dirty="0" smtClean="0">
                <a:solidFill>
                  <a:schemeClr val="tx1"/>
                </a:solidFill>
              </a:rPr>
              <a:t>The </a:t>
            </a:r>
            <a:r>
              <a:rPr lang="en-US" b="1" dirty="0">
                <a:solidFill>
                  <a:schemeClr val="tx1"/>
                </a:solidFill>
              </a:rPr>
              <a:t>application shall be registered on admission (Rule 7</a:t>
            </a:r>
            <a:r>
              <a:rPr lang="en-US" b="1" dirty="0" smtClean="0">
                <a:solidFill>
                  <a:schemeClr val="tx1"/>
                </a:solidFill>
              </a:rPr>
              <a:t>);</a:t>
            </a:r>
          </a:p>
          <a:p>
            <a:pPr algn="just">
              <a:lnSpc>
                <a:spcPct val="150000"/>
              </a:lnSpc>
            </a:pPr>
            <a:r>
              <a:rPr lang="en-US" b="1" dirty="0" smtClean="0">
                <a:solidFill>
                  <a:schemeClr val="tx1"/>
                </a:solidFill>
              </a:rPr>
              <a:t>Summons </a:t>
            </a:r>
            <a:r>
              <a:rPr lang="en-US" b="1" dirty="0">
                <a:solidFill>
                  <a:schemeClr val="tx1"/>
                </a:solidFill>
              </a:rPr>
              <a:t>to be issued for the appearance of the respondent before the UP Chairman on the date and time fixed therein ( Rule 8</a:t>
            </a:r>
            <a:r>
              <a:rPr lang="en-US" b="1" dirty="0" smtClean="0">
                <a:solidFill>
                  <a:schemeClr val="tx1"/>
                </a:solidFill>
              </a:rPr>
              <a:t>);</a:t>
            </a:r>
          </a:p>
          <a:p>
            <a:pPr algn="just">
              <a:lnSpc>
                <a:spcPct val="150000"/>
              </a:lnSpc>
            </a:pPr>
            <a:r>
              <a:rPr lang="en-US" b="1" dirty="0" smtClean="0">
                <a:solidFill>
                  <a:schemeClr val="tx1"/>
                </a:solidFill>
              </a:rPr>
              <a:t>When </a:t>
            </a:r>
            <a:r>
              <a:rPr lang="en-US" b="1" dirty="0">
                <a:solidFill>
                  <a:schemeClr val="tx1"/>
                </a:solidFill>
              </a:rPr>
              <a:t>the respondent appears and admits the claim or dispute and satisfies the claim, no VC shall be constituted(Rule 33)On Service of Summons the Chairman of the UP shall ask the parties to nominate their members within seven days and on getting nomination the Chairman shall constitute the VC( Rule 10) </a:t>
            </a:r>
            <a:r>
              <a:rPr lang="en-US" b="1" dirty="0" smtClean="0">
                <a:solidFill>
                  <a:schemeClr val="tx1"/>
                </a:solidFill>
              </a:rPr>
              <a:t>;</a:t>
            </a:r>
          </a:p>
          <a:p>
            <a:pPr algn="just">
              <a:lnSpc>
                <a:spcPct val="150000"/>
              </a:lnSpc>
            </a:pPr>
            <a:r>
              <a:rPr lang="en-US" b="1" dirty="0" smtClean="0">
                <a:solidFill>
                  <a:schemeClr val="tx1"/>
                </a:solidFill>
              </a:rPr>
              <a:t>After </a:t>
            </a:r>
            <a:r>
              <a:rPr lang="en-US" b="1" dirty="0">
                <a:solidFill>
                  <a:schemeClr val="tx1"/>
                </a:solidFill>
              </a:rPr>
              <a:t>constitution of the VC the Chairman shall ask the respondent to submit the WO within a period of three days and fix the day, time and place where the VC shall sit and may direct the parties to produce necessary evidence</a:t>
            </a:r>
          </a:p>
          <a:p>
            <a:pPr algn="just"/>
            <a:endParaRPr lang="en-US" dirty="0"/>
          </a:p>
        </p:txBody>
      </p:sp>
    </p:spTree>
    <p:extLst>
      <p:ext uri="{BB962C8B-B14F-4D97-AF65-F5344CB8AC3E}">
        <p14:creationId xmlns:p14="http://schemas.microsoft.com/office/powerpoint/2010/main" val="2414620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889" y="196554"/>
            <a:ext cx="9752724" cy="546930"/>
          </a:xfrm>
        </p:spPr>
        <p:txBody>
          <a:bodyPr>
            <a:normAutofit fontScale="90000"/>
          </a:bodyPr>
          <a:lstStyle/>
          <a:p>
            <a:pPr algn="ctr"/>
            <a:r>
              <a:rPr lang="en-US" sz="3200" b="1" dirty="0"/>
              <a:t>Trial </a:t>
            </a:r>
            <a:r>
              <a:rPr lang="en-US" sz="3200" b="1" dirty="0" smtClean="0"/>
              <a:t>Provisions</a:t>
            </a:r>
            <a:endParaRPr lang="en-US" sz="3200" b="1" dirty="0"/>
          </a:p>
        </p:txBody>
      </p:sp>
      <p:sp>
        <p:nvSpPr>
          <p:cNvPr id="3" name="Subtitle 2"/>
          <p:cNvSpPr>
            <a:spLocks noGrp="1"/>
          </p:cNvSpPr>
          <p:nvPr>
            <p:ph type="subTitle" idx="1"/>
          </p:nvPr>
        </p:nvSpPr>
        <p:spPr>
          <a:xfrm>
            <a:off x="1751889" y="863125"/>
            <a:ext cx="9752723" cy="5435125"/>
          </a:xfrm>
        </p:spPr>
        <p:txBody>
          <a:bodyPr>
            <a:normAutofit fontScale="92500"/>
          </a:bodyPr>
          <a:lstStyle/>
          <a:p>
            <a:pPr>
              <a:lnSpc>
                <a:spcPct val="150000"/>
              </a:lnSpc>
            </a:pPr>
            <a:r>
              <a:rPr lang="en-US" b="1" dirty="0" smtClean="0">
                <a:solidFill>
                  <a:schemeClr val="tx1"/>
                </a:solidFill>
              </a:rPr>
              <a:t>The </a:t>
            </a:r>
            <a:r>
              <a:rPr lang="en-US" b="1" dirty="0">
                <a:solidFill>
                  <a:schemeClr val="tx1"/>
                </a:solidFill>
              </a:rPr>
              <a:t>VC shall try the case on the day fixed under rule 13 and may adjourn the hearing from time to time for a period not exceeding seven days at a time</a:t>
            </a:r>
            <a:r>
              <a:rPr lang="en-US" b="1" dirty="0" smtClean="0">
                <a:solidFill>
                  <a:schemeClr val="tx1"/>
                </a:solidFill>
              </a:rPr>
              <a:t>. The </a:t>
            </a:r>
            <a:r>
              <a:rPr lang="en-US" b="1" dirty="0">
                <a:solidFill>
                  <a:schemeClr val="tx1"/>
                </a:solidFill>
              </a:rPr>
              <a:t>application shall be dismissed in case of non appearance of the applicant due to his negligence (Rule 15</a:t>
            </a:r>
            <a:r>
              <a:rPr lang="en-US" b="1" dirty="0" smtClean="0">
                <a:solidFill>
                  <a:schemeClr val="tx1"/>
                </a:solidFill>
              </a:rPr>
              <a:t>);</a:t>
            </a:r>
          </a:p>
          <a:p>
            <a:pPr>
              <a:lnSpc>
                <a:spcPct val="150000"/>
              </a:lnSpc>
            </a:pPr>
            <a:r>
              <a:rPr lang="en-US" b="1" dirty="0" smtClean="0">
                <a:solidFill>
                  <a:schemeClr val="tx1"/>
                </a:solidFill>
              </a:rPr>
              <a:t>The </a:t>
            </a:r>
            <a:r>
              <a:rPr lang="en-US" b="1" dirty="0">
                <a:solidFill>
                  <a:schemeClr val="tx1"/>
                </a:solidFill>
              </a:rPr>
              <a:t>case shall be heard and decided ex parte if the respondent fails to appear due to his negligence (Rule 16</a:t>
            </a:r>
            <a:r>
              <a:rPr lang="en-US" b="1" dirty="0" smtClean="0">
                <a:solidFill>
                  <a:schemeClr val="tx1"/>
                </a:solidFill>
              </a:rPr>
              <a:t>);</a:t>
            </a:r>
          </a:p>
          <a:p>
            <a:pPr>
              <a:lnSpc>
                <a:spcPct val="150000"/>
              </a:lnSpc>
            </a:pPr>
            <a:r>
              <a:rPr lang="en-US" b="1" dirty="0" smtClean="0">
                <a:solidFill>
                  <a:schemeClr val="tx1"/>
                </a:solidFill>
              </a:rPr>
              <a:t>The </a:t>
            </a:r>
            <a:r>
              <a:rPr lang="en-US" b="1" dirty="0">
                <a:solidFill>
                  <a:schemeClr val="tx1"/>
                </a:solidFill>
              </a:rPr>
              <a:t>decision of the VC shall be recorded by the Chairman of the VC in the register in form no. I and every such decision shall indicate whether the decision is unanimous , and if not , the ratio of the majority (Rule 17</a:t>
            </a:r>
            <a:r>
              <a:rPr lang="en-US" b="1" dirty="0" smtClean="0">
                <a:solidFill>
                  <a:schemeClr val="tx1"/>
                </a:solidFill>
              </a:rPr>
              <a:t>;</a:t>
            </a:r>
          </a:p>
          <a:p>
            <a:pPr>
              <a:lnSpc>
                <a:spcPct val="150000"/>
              </a:lnSpc>
            </a:pPr>
            <a:r>
              <a:rPr lang="en-US" b="1" dirty="0" smtClean="0">
                <a:solidFill>
                  <a:schemeClr val="tx1"/>
                </a:solidFill>
              </a:rPr>
              <a:t>Every </a:t>
            </a:r>
            <a:r>
              <a:rPr lang="en-US" b="1" dirty="0">
                <a:solidFill>
                  <a:schemeClr val="tx1"/>
                </a:solidFill>
              </a:rPr>
              <a:t>decision of the VC shall be pronounced in open court by the Chairman of the VC (Rule 18</a:t>
            </a:r>
            <a:r>
              <a:rPr lang="en-US" b="1" dirty="0" smtClean="0">
                <a:solidFill>
                  <a:schemeClr val="tx1"/>
                </a:solidFill>
              </a:rPr>
              <a:t>);</a:t>
            </a:r>
          </a:p>
          <a:p>
            <a:pPr>
              <a:lnSpc>
                <a:spcPct val="150000"/>
              </a:lnSpc>
            </a:pPr>
            <a:r>
              <a:rPr lang="en-US" b="1" dirty="0" smtClean="0">
                <a:solidFill>
                  <a:schemeClr val="tx1"/>
                </a:solidFill>
              </a:rPr>
              <a:t>After </a:t>
            </a:r>
            <a:r>
              <a:rPr lang="en-US" b="1" dirty="0">
                <a:solidFill>
                  <a:schemeClr val="tx1"/>
                </a:solidFill>
              </a:rPr>
              <a:t>the decision of every case a decree shall be drawn in Form IV which shall be signed by the Chairman of the VC</a:t>
            </a:r>
          </a:p>
          <a:p>
            <a:pPr algn="just"/>
            <a:endParaRPr lang="en-US" dirty="0"/>
          </a:p>
        </p:txBody>
      </p:sp>
    </p:spTree>
    <p:extLst>
      <p:ext uri="{BB962C8B-B14F-4D97-AF65-F5344CB8AC3E}">
        <p14:creationId xmlns:p14="http://schemas.microsoft.com/office/powerpoint/2010/main" val="1143290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3343" y="153825"/>
            <a:ext cx="9761270" cy="564022"/>
          </a:xfrm>
        </p:spPr>
        <p:txBody>
          <a:bodyPr>
            <a:normAutofit fontScale="90000"/>
          </a:bodyPr>
          <a:lstStyle/>
          <a:p>
            <a:pPr algn="ctr"/>
            <a:r>
              <a:rPr lang="en-US" sz="3200" b="1" dirty="0"/>
              <a:t>Post Trial </a:t>
            </a:r>
            <a:r>
              <a:rPr lang="en-US" sz="3200" b="1" dirty="0" smtClean="0"/>
              <a:t>Provisions</a:t>
            </a:r>
            <a:endParaRPr lang="en-US" sz="3200" b="1" dirty="0"/>
          </a:p>
        </p:txBody>
      </p:sp>
      <p:sp>
        <p:nvSpPr>
          <p:cNvPr id="3" name="Subtitle 2"/>
          <p:cNvSpPr>
            <a:spLocks noGrp="1"/>
          </p:cNvSpPr>
          <p:nvPr>
            <p:ph type="subTitle" idx="1"/>
          </p:nvPr>
        </p:nvSpPr>
        <p:spPr>
          <a:xfrm>
            <a:off x="1743343" y="999859"/>
            <a:ext cx="9761269" cy="4903804"/>
          </a:xfrm>
        </p:spPr>
        <p:txBody>
          <a:bodyPr/>
          <a:lstStyle/>
          <a:p>
            <a:pPr algn="just">
              <a:lnSpc>
                <a:spcPct val="150000"/>
              </a:lnSpc>
            </a:pPr>
            <a:r>
              <a:rPr lang="en-US" b="1" dirty="0" smtClean="0">
                <a:solidFill>
                  <a:schemeClr val="tx1"/>
                </a:solidFill>
              </a:rPr>
              <a:t>The </a:t>
            </a:r>
            <a:r>
              <a:rPr lang="en-US" b="1" dirty="0">
                <a:solidFill>
                  <a:schemeClr val="tx1"/>
                </a:solidFill>
              </a:rPr>
              <a:t>decision, which is made unanimously or (4:1) majority or out of four members appeared 3:1 majority then the decision of the Court, is binding upon the parties. For decision by a majority of three to two (3:2) appeal lies to the Magistrate of first class in criminal matter and to the Assistant Judge in civil matter (Section 8 and Rule 19</a:t>
            </a:r>
            <a:r>
              <a:rPr lang="en-US" b="1" dirty="0" smtClean="0">
                <a:solidFill>
                  <a:schemeClr val="tx1"/>
                </a:solidFill>
              </a:rPr>
              <a:t>);</a:t>
            </a:r>
          </a:p>
          <a:p>
            <a:pPr algn="just">
              <a:lnSpc>
                <a:spcPct val="150000"/>
              </a:lnSpc>
            </a:pPr>
            <a:r>
              <a:rPr lang="en-US" b="1" dirty="0" smtClean="0">
                <a:solidFill>
                  <a:schemeClr val="tx1"/>
                </a:solidFill>
              </a:rPr>
              <a:t>The </a:t>
            </a:r>
            <a:r>
              <a:rPr lang="en-US" b="1" dirty="0">
                <a:solidFill>
                  <a:schemeClr val="tx1"/>
                </a:solidFill>
              </a:rPr>
              <a:t>Magistrate or the Assistant Judge in case of failure of justice may set aside or modify the decision of the VC or refer back the dispute to the VC for reconsideration</a:t>
            </a:r>
          </a:p>
          <a:p>
            <a:pPr algn="just"/>
            <a:endParaRPr lang="en-US" dirty="0"/>
          </a:p>
        </p:txBody>
      </p:sp>
    </p:spTree>
    <p:extLst>
      <p:ext uri="{BB962C8B-B14F-4D97-AF65-F5344CB8AC3E}">
        <p14:creationId xmlns:p14="http://schemas.microsoft.com/office/powerpoint/2010/main" val="639421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6251" y="205100"/>
            <a:ext cx="9778362" cy="658025"/>
          </a:xfrm>
        </p:spPr>
        <p:txBody>
          <a:bodyPr>
            <a:normAutofit/>
          </a:bodyPr>
          <a:lstStyle/>
          <a:p>
            <a:pPr algn="ctr"/>
            <a:r>
              <a:rPr lang="en-US" sz="3200" b="1" dirty="0"/>
              <a:t>Execution of </a:t>
            </a:r>
            <a:r>
              <a:rPr lang="en-US" sz="3200" b="1" dirty="0" smtClean="0"/>
              <a:t>decision</a:t>
            </a:r>
            <a:endParaRPr lang="en-US" sz="3200" b="1" dirty="0"/>
          </a:p>
        </p:txBody>
      </p:sp>
      <p:sp>
        <p:nvSpPr>
          <p:cNvPr id="3" name="Subtitle 2"/>
          <p:cNvSpPr>
            <a:spLocks noGrp="1"/>
          </p:cNvSpPr>
          <p:nvPr>
            <p:ph type="subTitle" idx="1"/>
          </p:nvPr>
        </p:nvSpPr>
        <p:spPr>
          <a:xfrm>
            <a:off x="1726251" y="1025495"/>
            <a:ext cx="9778361" cy="4878167"/>
          </a:xfrm>
        </p:spPr>
        <p:txBody>
          <a:bodyPr/>
          <a:lstStyle/>
          <a:p>
            <a:pPr algn="just">
              <a:lnSpc>
                <a:spcPct val="150000"/>
              </a:lnSpc>
            </a:pPr>
            <a:r>
              <a:rPr lang="en-US" b="1" dirty="0" smtClean="0">
                <a:solidFill>
                  <a:schemeClr val="tx1"/>
                </a:solidFill>
              </a:rPr>
              <a:t>If </a:t>
            </a:r>
            <a:r>
              <a:rPr lang="en-US" b="1" dirty="0">
                <a:solidFill>
                  <a:schemeClr val="tx1"/>
                </a:solidFill>
              </a:rPr>
              <a:t>the Village Court awards any decree it must be recorded in the specific registers, and when the decision imposes any compensation or fine to any party it also has to be registered. For recovery of the pending imposed compensation or fine, the Chairman of the Village Court as Chairman of the UPs will use the provisions of the Local Government (UP) Act, 2009 in line with section-9 (3) of the Village Court Act. Then, the Chairman of the UPs will provide the recovered compensation or fine to the affected party</a:t>
            </a:r>
            <a:r>
              <a:rPr lang="en-US" b="1" dirty="0" smtClean="0">
                <a:solidFill>
                  <a:schemeClr val="tx1"/>
                </a:solidFill>
              </a:rPr>
              <a:t>. If </a:t>
            </a:r>
            <a:r>
              <a:rPr lang="en-US" b="1" dirty="0">
                <a:solidFill>
                  <a:schemeClr val="tx1"/>
                </a:solidFill>
              </a:rPr>
              <a:t>claim can be satisfied otherwise than compensation it should be presented to the assistant judge court and the court execute the decree accordingly.</a:t>
            </a:r>
            <a:endParaRPr lang="en-US" b="1" dirty="0">
              <a:solidFill>
                <a:schemeClr val="tx1"/>
              </a:solidFill>
            </a:endParaRPr>
          </a:p>
        </p:txBody>
      </p:sp>
    </p:spTree>
    <p:extLst>
      <p:ext uri="{BB962C8B-B14F-4D97-AF65-F5344CB8AC3E}">
        <p14:creationId xmlns:p14="http://schemas.microsoft.com/office/powerpoint/2010/main" val="105998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62087" y="196553"/>
            <a:ext cx="9342526" cy="504202"/>
          </a:xfrm>
        </p:spPr>
        <p:txBody>
          <a:bodyPr>
            <a:normAutofit fontScale="90000"/>
          </a:bodyPr>
          <a:lstStyle/>
          <a:p>
            <a:pPr algn="ctr"/>
            <a:r>
              <a:rPr lang="en-US" sz="3200" b="1" dirty="0" smtClean="0"/>
              <a:t>Village Court in image</a:t>
            </a:r>
            <a:endParaRPr lang="en-US" sz="3200" b="1" dirty="0"/>
          </a:p>
        </p:txBody>
      </p:sp>
      <p:pic>
        <p:nvPicPr>
          <p:cNvPr id="3076" name="Picture 4" descr="Strengthening Village Courts in Rural Bangladesh | Innovations for Poverty  Ac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6526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0435" y="290558"/>
            <a:ext cx="9744178" cy="598205"/>
          </a:xfrm>
        </p:spPr>
        <p:txBody>
          <a:bodyPr>
            <a:normAutofit fontScale="90000"/>
          </a:bodyPr>
          <a:lstStyle/>
          <a:p>
            <a:pPr algn="ctr"/>
            <a:r>
              <a:rPr lang="en-US" b="1" dirty="0"/>
              <a:t>Some important topics</a:t>
            </a:r>
            <a:endParaRPr lang="en-US" dirty="0"/>
          </a:p>
        </p:txBody>
      </p:sp>
      <p:sp>
        <p:nvSpPr>
          <p:cNvPr id="3" name="Subtitle 2"/>
          <p:cNvSpPr>
            <a:spLocks noGrp="1"/>
          </p:cNvSpPr>
          <p:nvPr>
            <p:ph type="subTitle" idx="1"/>
          </p:nvPr>
        </p:nvSpPr>
        <p:spPr>
          <a:xfrm>
            <a:off x="1760435" y="1059679"/>
            <a:ext cx="9744177" cy="4843983"/>
          </a:xfrm>
        </p:spPr>
        <p:txBody>
          <a:bodyPr>
            <a:normAutofit/>
          </a:bodyPr>
          <a:lstStyle/>
          <a:p>
            <a:pPr algn="just">
              <a:lnSpc>
                <a:spcPct val="150000"/>
              </a:lnSpc>
            </a:pPr>
            <a:r>
              <a:rPr lang="en-US" b="1" dirty="0" smtClean="0">
                <a:solidFill>
                  <a:schemeClr val="tx1"/>
                </a:solidFill>
              </a:rPr>
              <a:t>Filing false case 5000 </a:t>
            </a:r>
            <a:r>
              <a:rPr lang="en-US" b="1" dirty="0" err="1" smtClean="0">
                <a:solidFill>
                  <a:schemeClr val="tx1"/>
                </a:solidFill>
              </a:rPr>
              <a:t>tk</a:t>
            </a:r>
            <a:endParaRPr lang="en-US" b="1" dirty="0" smtClean="0">
              <a:solidFill>
                <a:schemeClr val="tx1"/>
              </a:solidFill>
            </a:endParaRPr>
          </a:p>
          <a:p>
            <a:pPr algn="just">
              <a:lnSpc>
                <a:spcPct val="150000"/>
              </a:lnSpc>
            </a:pPr>
            <a:r>
              <a:rPr lang="en-US" b="1" dirty="0" smtClean="0">
                <a:solidFill>
                  <a:schemeClr val="tx1"/>
                </a:solidFill>
              </a:rPr>
              <a:t>Contempt </a:t>
            </a:r>
            <a:r>
              <a:rPr lang="en-US" b="1" dirty="0">
                <a:solidFill>
                  <a:schemeClr val="tx1"/>
                </a:solidFill>
              </a:rPr>
              <a:t>of village court-1000 </a:t>
            </a:r>
            <a:r>
              <a:rPr lang="en-US" b="1" dirty="0" err="1" smtClean="0">
                <a:solidFill>
                  <a:schemeClr val="tx1"/>
                </a:solidFill>
              </a:rPr>
              <a:t>tk</a:t>
            </a:r>
            <a:endParaRPr lang="en-US" b="1" dirty="0" smtClean="0">
              <a:solidFill>
                <a:schemeClr val="tx1"/>
              </a:solidFill>
            </a:endParaRPr>
          </a:p>
          <a:p>
            <a:pPr algn="just">
              <a:lnSpc>
                <a:spcPct val="150000"/>
              </a:lnSpc>
            </a:pPr>
            <a:r>
              <a:rPr lang="en-US" b="1" dirty="0" smtClean="0">
                <a:solidFill>
                  <a:schemeClr val="tx1"/>
                </a:solidFill>
              </a:rPr>
              <a:t>No </a:t>
            </a:r>
            <a:r>
              <a:rPr lang="en-US" b="1" dirty="0">
                <a:solidFill>
                  <a:schemeClr val="tx1"/>
                </a:solidFill>
              </a:rPr>
              <a:t>lawyer </a:t>
            </a:r>
            <a:r>
              <a:rPr lang="en-US" b="1" dirty="0" smtClean="0">
                <a:solidFill>
                  <a:schemeClr val="tx1"/>
                </a:solidFill>
              </a:rPr>
              <a:t>involved Representation </a:t>
            </a:r>
            <a:r>
              <a:rPr lang="en-US" b="1" dirty="0">
                <a:solidFill>
                  <a:schemeClr val="tx1"/>
                </a:solidFill>
              </a:rPr>
              <a:t>in case of disability of </a:t>
            </a:r>
            <a:r>
              <a:rPr lang="en-US" b="1" dirty="0" smtClean="0">
                <a:solidFill>
                  <a:schemeClr val="tx1"/>
                </a:solidFill>
              </a:rPr>
              <a:t>parties Transfer </a:t>
            </a:r>
            <a:r>
              <a:rPr lang="en-US" b="1" dirty="0">
                <a:solidFill>
                  <a:schemeClr val="tx1"/>
                </a:solidFill>
              </a:rPr>
              <a:t>of </a:t>
            </a:r>
            <a:r>
              <a:rPr lang="en-US" b="1" dirty="0" smtClean="0">
                <a:solidFill>
                  <a:schemeClr val="tx1"/>
                </a:solidFill>
              </a:rPr>
              <a:t>cases Investigation </a:t>
            </a:r>
            <a:r>
              <a:rPr lang="en-US" b="1" dirty="0">
                <a:solidFill>
                  <a:schemeClr val="tx1"/>
                </a:solidFill>
              </a:rPr>
              <a:t>by police</a:t>
            </a:r>
            <a:endParaRPr lang="en-US" b="1" dirty="0">
              <a:solidFill>
                <a:schemeClr val="tx1"/>
              </a:solidFill>
            </a:endParaRPr>
          </a:p>
        </p:txBody>
      </p:sp>
    </p:spTree>
    <p:extLst>
      <p:ext uri="{BB962C8B-B14F-4D97-AF65-F5344CB8AC3E}">
        <p14:creationId xmlns:p14="http://schemas.microsoft.com/office/powerpoint/2010/main" val="2241891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6212955" cy="1288279"/>
          </a:xfrm>
        </p:spPr>
        <p:txBody>
          <a:bodyPr/>
          <a:lstStyle/>
          <a:p>
            <a:r>
              <a:rPr lang="en-US" b="1" dirty="0" smtClean="0">
                <a:solidFill>
                  <a:srgbClr val="7030A0"/>
                </a:solidFill>
              </a:rPr>
              <a:t>Questions Session</a:t>
            </a:r>
            <a:endParaRPr lang="en-US" b="1" dirty="0">
              <a:solidFill>
                <a:srgbClr val="7030A0"/>
              </a:solidFill>
            </a:endParaRPr>
          </a:p>
        </p:txBody>
      </p:sp>
    </p:spTree>
    <p:extLst>
      <p:ext uri="{BB962C8B-B14F-4D97-AF65-F5344CB8AC3E}">
        <p14:creationId xmlns:p14="http://schemas.microsoft.com/office/powerpoint/2010/main" val="1109357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889" y="290558"/>
            <a:ext cx="9752724" cy="487109"/>
          </a:xfrm>
        </p:spPr>
        <p:txBody>
          <a:bodyPr>
            <a:normAutofit fontScale="90000"/>
          </a:bodyPr>
          <a:lstStyle/>
          <a:p>
            <a:pPr algn="ctr"/>
            <a:r>
              <a:rPr lang="en-US" sz="3200" b="1" dirty="0"/>
              <a:t>Origin of village court</a:t>
            </a:r>
            <a:endParaRPr lang="en-US" sz="3200" dirty="0"/>
          </a:p>
        </p:txBody>
      </p:sp>
      <p:sp>
        <p:nvSpPr>
          <p:cNvPr id="3" name="Subtitle 2"/>
          <p:cNvSpPr>
            <a:spLocks noGrp="1"/>
          </p:cNvSpPr>
          <p:nvPr>
            <p:ph type="subTitle" idx="1"/>
          </p:nvPr>
        </p:nvSpPr>
        <p:spPr>
          <a:xfrm>
            <a:off x="1751889" y="1085315"/>
            <a:ext cx="9752723" cy="5452217"/>
          </a:xfrm>
        </p:spPr>
        <p:txBody>
          <a:bodyPr>
            <a:normAutofit/>
          </a:bodyPr>
          <a:lstStyle/>
          <a:p>
            <a:pPr algn="ctr">
              <a:lnSpc>
                <a:spcPct val="120000"/>
              </a:lnSpc>
            </a:pPr>
            <a:r>
              <a:rPr lang="en-US" b="1" dirty="0" smtClean="0">
                <a:solidFill>
                  <a:schemeClr val="tx1"/>
                </a:solidFill>
              </a:rPr>
              <a:t>The </a:t>
            </a:r>
            <a:r>
              <a:rPr lang="en-US" b="1" dirty="0">
                <a:solidFill>
                  <a:schemeClr val="tx1"/>
                </a:solidFill>
              </a:rPr>
              <a:t>Village </a:t>
            </a:r>
            <a:r>
              <a:rPr lang="en-US" b="1" dirty="0" err="1">
                <a:solidFill>
                  <a:schemeClr val="tx1"/>
                </a:solidFill>
              </a:rPr>
              <a:t>Chaukidari</a:t>
            </a:r>
            <a:r>
              <a:rPr lang="en-US" b="1" dirty="0">
                <a:solidFill>
                  <a:schemeClr val="tx1"/>
                </a:solidFill>
              </a:rPr>
              <a:t> Act, </a:t>
            </a:r>
            <a:r>
              <a:rPr lang="en-US" b="1" dirty="0" smtClean="0">
                <a:solidFill>
                  <a:schemeClr val="tx1"/>
                </a:solidFill>
              </a:rPr>
              <a:t>1870 </a:t>
            </a:r>
          </a:p>
          <a:p>
            <a:pPr algn="ctr">
              <a:lnSpc>
                <a:spcPct val="120000"/>
              </a:lnSpc>
            </a:pPr>
            <a:r>
              <a:rPr lang="en-US" b="1" dirty="0">
                <a:solidFill>
                  <a:schemeClr val="tx1"/>
                </a:solidFill>
                <a:latin typeface="Times New Roman" panose="02020603050405020304" pitchFamily="18" charset="0"/>
                <a:cs typeface="Times New Roman" panose="02020603050405020304" pitchFamily="18" charset="0"/>
              </a:rPr>
              <a:t>▼</a:t>
            </a:r>
            <a:endParaRPr lang="en-US" b="1" dirty="0" smtClean="0">
              <a:solidFill>
                <a:schemeClr val="tx1"/>
              </a:solidFill>
            </a:endParaRPr>
          </a:p>
          <a:p>
            <a:pPr algn="ctr">
              <a:lnSpc>
                <a:spcPct val="120000"/>
              </a:lnSpc>
            </a:pPr>
            <a:r>
              <a:rPr lang="en-US" b="1" dirty="0" smtClean="0">
                <a:solidFill>
                  <a:schemeClr val="tx1"/>
                </a:solidFill>
              </a:rPr>
              <a:t>The </a:t>
            </a:r>
            <a:r>
              <a:rPr lang="en-US" b="1" dirty="0">
                <a:solidFill>
                  <a:schemeClr val="tx1"/>
                </a:solidFill>
              </a:rPr>
              <a:t>Bengal Village Self-government Act, </a:t>
            </a:r>
            <a:r>
              <a:rPr lang="en-US" b="1" dirty="0" smtClean="0">
                <a:solidFill>
                  <a:schemeClr val="tx1"/>
                </a:solidFill>
              </a:rPr>
              <a:t>1919</a:t>
            </a:r>
          </a:p>
          <a:p>
            <a:pPr algn="ctr">
              <a:lnSpc>
                <a:spcPct val="120000"/>
              </a:lnSpc>
            </a:pPr>
            <a:r>
              <a:rPr lang="en-US" b="1" dirty="0">
                <a:solidFill>
                  <a:schemeClr val="tx1"/>
                </a:solidFill>
                <a:latin typeface="Times New Roman" panose="02020603050405020304" pitchFamily="18" charset="0"/>
                <a:cs typeface="Times New Roman" panose="02020603050405020304" pitchFamily="18" charset="0"/>
              </a:rPr>
              <a:t>▼</a:t>
            </a:r>
            <a:endParaRPr lang="en-US" b="1" dirty="0" smtClean="0">
              <a:solidFill>
                <a:schemeClr val="tx1"/>
              </a:solidFill>
            </a:endParaRPr>
          </a:p>
          <a:p>
            <a:pPr algn="ctr">
              <a:lnSpc>
                <a:spcPct val="120000"/>
              </a:lnSpc>
            </a:pPr>
            <a:r>
              <a:rPr lang="en-US" b="1" dirty="0" smtClean="0">
                <a:solidFill>
                  <a:schemeClr val="tx1"/>
                </a:solidFill>
              </a:rPr>
              <a:t>The </a:t>
            </a:r>
            <a:r>
              <a:rPr lang="en-US" b="1" dirty="0">
                <a:solidFill>
                  <a:schemeClr val="tx1"/>
                </a:solidFill>
              </a:rPr>
              <a:t>Basic Democracies Order, </a:t>
            </a:r>
            <a:r>
              <a:rPr lang="en-US" b="1" dirty="0" smtClean="0">
                <a:solidFill>
                  <a:schemeClr val="tx1"/>
                </a:solidFill>
              </a:rPr>
              <a:t>1959</a:t>
            </a:r>
          </a:p>
          <a:p>
            <a:pPr algn="ctr">
              <a:lnSpc>
                <a:spcPct val="120000"/>
              </a:lnSpc>
            </a:pPr>
            <a:r>
              <a:rPr lang="en-US" b="1" dirty="0">
                <a:solidFill>
                  <a:schemeClr val="tx1"/>
                </a:solidFill>
                <a:latin typeface="Times New Roman" panose="02020603050405020304" pitchFamily="18" charset="0"/>
                <a:cs typeface="Times New Roman" panose="02020603050405020304" pitchFamily="18" charset="0"/>
              </a:rPr>
              <a:t>▼</a:t>
            </a:r>
            <a:endParaRPr lang="en-US" b="1" dirty="0" smtClean="0">
              <a:solidFill>
                <a:schemeClr val="tx1"/>
              </a:solidFill>
            </a:endParaRPr>
          </a:p>
          <a:p>
            <a:pPr algn="ctr">
              <a:lnSpc>
                <a:spcPct val="120000"/>
              </a:lnSpc>
            </a:pPr>
            <a:r>
              <a:rPr lang="en-US" b="1" dirty="0" smtClean="0">
                <a:solidFill>
                  <a:schemeClr val="tx1"/>
                </a:solidFill>
              </a:rPr>
              <a:t>The </a:t>
            </a:r>
            <a:r>
              <a:rPr lang="en-US" b="1" dirty="0">
                <a:solidFill>
                  <a:schemeClr val="tx1"/>
                </a:solidFill>
              </a:rPr>
              <a:t>Conciliation Courts Ordinance ,</a:t>
            </a:r>
            <a:r>
              <a:rPr lang="en-US" b="1" dirty="0" smtClean="0">
                <a:solidFill>
                  <a:schemeClr val="tx1"/>
                </a:solidFill>
              </a:rPr>
              <a:t>1961</a:t>
            </a:r>
          </a:p>
          <a:p>
            <a:pPr algn="ctr">
              <a:lnSpc>
                <a:spcPct val="120000"/>
              </a:lnSpc>
            </a:pPr>
            <a:r>
              <a:rPr lang="en-US" b="1" dirty="0">
                <a:solidFill>
                  <a:schemeClr val="tx1"/>
                </a:solidFill>
                <a:latin typeface="Times New Roman" panose="02020603050405020304" pitchFamily="18" charset="0"/>
                <a:cs typeface="Times New Roman" panose="02020603050405020304" pitchFamily="18" charset="0"/>
              </a:rPr>
              <a:t>▼</a:t>
            </a:r>
            <a:endParaRPr lang="en-US" b="1" dirty="0" smtClean="0">
              <a:solidFill>
                <a:schemeClr val="tx1"/>
              </a:solidFill>
            </a:endParaRPr>
          </a:p>
          <a:p>
            <a:pPr algn="ctr">
              <a:lnSpc>
                <a:spcPct val="120000"/>
              </a:lnSpc>
            </a:pPr>
            <a:r>
              <a:rPr lang="en-US" b="1" dirty="0" smtClean="0">
                <a:solidFill>
                  <a:schemeClr val="tx1"/>
                </a:solidFill>
              </a:rPr>
              <a:t>The </a:t>
            </a:r>
            <a:r>
              <a:rPr lang="en-US" b="1" dirty="0">
                <a:solidFill>
                  <a:schemeClr val="tx1"/>
                </a:solidFill>
              </a:rPr>
              <a:t>Village Courts Ordinance, </a:t>
            </a:r>
            <a:r>
              <a:rPr lang="en-US" b="1" dirty="0" smtClean="0">
                <a:solidFill>
                  <a:schemeClr val="tx1"/>
                </a:solidFill>
              </a:rPr>
              <a:t>1976</a:t>
            </a:r>
          </a:p>
          <a:p>
            <a:pPr algn="ctr">
              <a:lnSpc>
                <a:spcPct val="120000"/>
              </a:lnSpc>
            </a:pPr>
            <a:r>
              <a:rPr lang="en-US" b="1" dirty="0">
                <a:solidFill>
                  <a:schemeClr val="tx1"/>
                </a:solidFill>
                <a:latin typeface="Times New Roman" panose="02020603050405020304" pitchFamily="18" charset="0"/>
                <a:cs typeface="Times New Roman" panose="02020603050405020304" pitchFamily="18" charset="0"/>
              </a:rPr>
              <a:t>▼</a:t>
            </a:r>
            <a:endParaRPr lang="en-US" b="1" dirty="0" smtClean="0">
              <a:solidFill>
                <a:schemeClr val="tx1"/>
              </a:solidFill>
            </a:endParaRPr>
          </a:p>
          <a:p>
            <a:pPr algn="ctr">
              <a:lnSpc>
                <a:spcPct val="120000"/>
              </a:lnSpc>
            </a:pPr>
            <a:r>
              <a:rPr lang="en-US" b="1" dirty="0" smtClean="0">
                <a:solidFill>
                  <a:schemeClr val="tx1"/>
                </a:solidFill>
              </a:rPr>
              <a:t>The </a:t>
            </a:r>
            <a:r>
              <a:rPr lang="en-US" b="1" dirty="0">
                <a:solidFill>
                  <a:schemeClr val="tx1"/>
                </a:solidFill>
              </a:rPr>
              <a:t>Village Courts Act, 2006</a:t>
            </a:r>
          </a:p>
          <a:p>
            <a:endParaRPr lang="en-US" dirty="0"/>
          </a:p>
        </p:txBody>
      </p:sp>
    </p:spTree>
    <p:extLst>
      <p:ext uri="{BB962C8B-B14F-4D97-AF65-F5344CB8AC3E}">
        <p14:creationId xmlns:p14="http://schemas.microsoft.com/office/powerpoint/2010/main" val="1194593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8979" y="179462"/>
            <a:ext cx="9735633" cy="623843"/>
          </a:xfrm>
        </p:spPr>
        <p:txBody>
          <a:bodyPr>
            <a:normAutofit/>
          </a:bodyPr>
          <a:lstStyle/>
          <a:p>
            <a:pPr algn="ctr"/>
            <a:r>
              <a:rPr lang="en-US" sz="3200" b="1" dirty="0"/>
              <a:t>Structure of the Village Court</a:t>
            </a:r>
            <a:endParaRPr lang="en-US" sz="3200" dirty="0"/>
          </a:p>
        </p:txBody>
      </p:sp>
      <p:sp>
        <p:nvSpPr>
          <p:cNvPr id="3" name="Subtitle 2"/>
          <p:cNvSpPr>
            <a:spLocks noGrp="1"/>
          </p:cNvSpPr>
          <p:nvPr>
            <p:ph type="subTitle" idx="1"/>
          </p:nvPr>
        </p:nvSpPr>
        <p:spPr>
          <a:xfrm>
            <a:off x="1768979" y="974221"/>
            <a:ext cx="9735633" cy="4929441"/>
          </a:xfrm>
        </p:spPr>
        <p:txBody>
          <a:bodyPr/>
          <a:lstStyle/>
          <a:p>
            <a:pPr algn="just">
              <a:lnSpc>
                <a:spcPct val="150000"/>
              </a:lnSpc>
            </a:pPr>
            <a:r>
              <a:rPr lang="en-US" b="1" dirty="0" smtClean="0">
                <a:solidFill>
                  <a:schemeClr val="tx1"/>
                </a:solidFill>
              </a:rPr>
              <a:t>The </a:t>
            </a:r>
            <a:r>
              <a:rPr lang="en-US" b="1" dirty="0">
                <a:solidFill>
                  <a:schemeClr val="tx1"/>
                </a:solidFill>
              </a:rPr>
              <a:t>“Village Court” is composed with five juries headed by the UP Chairman</a:t>
            </a:r>
            <a:r>
              <a:rPr lang="en-US" b="1" dirty="0" smtClean="0">
                <a:solidFill>
                  <a:schemeClr val="tx1"/>
                </a:solidFill>
              </a:rPr>
              <a:t>. Four </a:t>
            </a:r>
            <a:r>
              <a:rPr lang="en-US" b="1" dirty="0">
                <a:solidFill>
                  <a:schemeClr val="tx1"/>
                </a:solidFill>
              </a:rPr>
              <a:t>members are nominated by the two parties- one from the local community and the other must be a local elected UP member </a:t>
            </a:r>
            <a:r>
              <a:rPr lang="en-US" b="1" dirty="0" smtClean="0">
                <a:solidFill>
                  <a:schemeClr val="tx1"/>
                </a:solidFill>
              </a:rPr>
              <a:t>.</a:t>
            </a:r>
          </a:p>
          <a:p>
            <a:pPr algn="just">
              <a:lnSpc>
                <a:spcPct val="150000"/>
              </a:lnSpc>
            </a:pPr>
            <a:r>
              <a:rPr lang="en-US" b="1" dirty="0" smtClean="0">
                <a:solidFill>
                  <a:schemeClr val="tx1"/>
                </a:solidFill>
              </a:rPr>
              <a:t>If </a:t>
            </a:r>
            <a:r>
              <a:rPr lang="en-US" b="1" dirty="0">
                <a:solidFill>
                  <a:schemeClr val="tx1"/>
                </a:solidFill>
              </a:rPr>
              <a:t>there is a reason where the involvement of Chairman is challenged by any party to the dispute, any reliable member of the Union </a:t>
            </a:r>
            <a:r>
              <a:rPr lang="en-US" b="1" dirty="0" err="1">
                <a:solidFill>
                  <a:schemeClr val="tx1"/>
                </a:solidFill>
              </a:rPr>
              <a:t>Parishad</a:t>
            </a:r>
            <a:r>
              <a:rPr lang="en-US" b="1" dirty="0">
                <a:solidFill>
                  <a:schemeClr val="tx1"/>
                </a:solidFill>
              </a:rPr>
              <a:t> other than those mentioned under Section-5(1) can be appointed (by UNO) in the prescribed manner, shall be the Chairman of the Village Court</a:t>
            </a:r>
            <a:r>
              <a:rPr lang="en-US" b="1" dirty="0" smtClean="0">
                <a:solidFill>
                  <a:schemeClr val="tx1"/>
                </a:solidFill>
              </a:rPr>
              <a:t>. </a:t>
            </a:r>
          </a:p>
          <a:p>
            <a:pPr algn="just">
              <a:lnSpc>
                <a:spcPct val="150000"/>
              </a:lnSpc>
            </a:pPr>
            <a:r>
              <a:rPr lang="en-US" b="1" dirty="0" smtClean="0">
                <a:solidFill>
                  <a:schemeClr val="tx1"/>
                </a:solidFill>
              </a:rPr>
              <a:t>If </a:t>
            </a:r>
            <a:r>
              <a:rPr lang="en-US" b="1" dirty="0">
                <a:solidFill>
                  <a:schemeClr val="tx1"/>
                </a:solidFill>
              </a:rPr>
              <a:t>the cases/complaints (for criminal matters) are relevant to child and, or women, the relevant party should appoint a woman as representative of the Village Court</a:t>
            </a:r>
            <a:r>
              <a:rPr lang="en-US" b="1" dirty="0" smtClean="0">
                <a:solidFill>
                  <a:schemeClr val="tx1"/>
                </a:solidFill>
              </a:rPr>
              <a:t>. If </a:t>
            </a:r>
            <a:r>
              <a:rPr lang="en-US" b="1" dirty="0">
                <a:solidFill>
                  <a:schemeClr val="tx1"/>
                </a:solidFill>
              </a:rPr>
              <a:t>parties fail to nominate members within time then Chairman gives a certificate for filing case.</a:t>
            </a:r>
            <a:endParaRPr lang="en-US" b="1" dirty="0">
              <a:solidFill>
                <a:schemeClr val="tx1"/>
              </a:solidFill>
            </a:endParaRPr>
          </a:p>
        </p:txBody>
      </p:sp>
    </p:spTree>
    <p:extLst>
      <p:ext uri="{BB962C8B-B14F-4D97-AF65-F5344CB8AC3E}">
        <p14:creationId xmlns:p14="http://schemas.microsoft.com/office/powerpoint/2010/main" val="261983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6071" y="307650"/>
            <a:ext cx="9718541" cy="675116"/>
          </a:xfrm>
        </p:spPr>
        <p:txBody>
          <a:bodyPr>
            <a:normAutofit/>
          </a:bodyPr>
          <a:lstStyle/>
          <a:p>
            <a:pPr algn="ctr"/>
            <a:r>
              <a:rPr lang="en-US" sz="3200" b="1" dirty="0"/>
              <a:t>Jurisdictions of the Village Court</a:t>
            </a:r>
            <a:endParaRPr lang="en-US" sz="3200" dirty="0"/>
          </a:p>
        </p:txBody>
      </p:sp>
      <p:sp>
        <p:nvSpPr>
          <p:cNvPr id="3" name="Subtitle 2"/>
          <p:cNvSpPr>
            <a:spLocks noGrp="1"/>
          </p:cNvSpPr>
          <p:nvPr>
            <p:ph type="subTitle" idx="1"/>
          </p:nvPr>
        </p:nvSpPr>
        <p:spPr>
          <a:xfrm>
            <a:off x="1786071" y="1093863"/>
            <a:ext cx="9718541" cy="4809800"/>
          </a:xfrm>
        </p:spPr>
        <p:txBody>
          <a:bodyPr/>
          <a:lstStyle/>
          <a:p>
            <a:pPr algn="just">
              <a:lnSpc>
                <a:spcPct val="150000"/>
              </a:lnSpc>
            </a:pPr>
            <a:r>
              <a:rPr lang="en-US" b="1" dirty="0" smtClean="0">
                <a:solidFill>
                  <a:schemeClr val="tx1"/>
                </a:solidFill>
              </a:rPr>
              <a:t>The </a:t>
            </a:r>
            <a:r>
              <a:rPr lang="en-US" b="1" dirty="0">
                <a:solidFill>
                  <a:schemeClr val="tx1"/>
                </a:solidFill>
              </a:rPr>
              <a:t>basic legal jurisdictions of the village court refer to the Village Courts Act, 2006 and its amendment in In addition, the village court may follow the provisions of the Village Courts Rules, 1976</a:t>
            </a:r>
            <a:r>
              <a:rPr lang="en-US" b="1" dirty="0" smtClean="0">
                <a:solidFill>
                  <a:schemeClr val="tx1"/>
                </a:solidFill>
              </a:rPr>
              <a:t>. </a:t>
            </a:r>
          </a:p>
          <a:p>
            <a:pPr algn="just">
              <a:lnSpc>
                <a:spcPct val="150000"/>
              </a:lnSpc>
            </a:pPr>
            <a:r>
              <a:rPr lang="en-US" b="1" dirty="0" smtClean="0">
                <a:solidFill>
                  <a:schemeClr val="tx1"/>
                </a:solidFill>
              </a:rPr>
              <a:t>Place </a:t>
            </a:r>
            <a:r>
              <a:rPr lang="en-US" b="1" dirty="0">
                <a:solidFill>
                  <a:schemeClr val="tx1"/>
                </a:solidFill>
              </a:rPr>
              <a:t>of occurrence of offence or where the cause of action arises have to take for fixing jurisdiction</a:t>
            </a:r>
            <a:r>
              <a:rPr lang="en-US" b="1" dirty="0" smtClean="0">
                <a:solidFill>
                  <a:schemeClr val="tx1"/>
                </a:solidFill>
              </a:rPr>
              <a:t>. The </a:t>
            </a:r>
            <a:r>
              <a:rPr lang="en-US" b="1" dirty="0">
                <a:solidFill>
                  <a:schemeClr val="tx1"/>
                </a:solidFill>
              </a:rPr>
              <a:t>village courts have authority to deal with both civil and criminal matters. The Village Courts Act, 2006 contains a Schedule with two parts, which specifies the nature of cases and disputes a Village Court can deal with</a:t>
            </a:r>
            <a:r>
              <a:rPr lang="en-US" b="1" dirty="0" smtClean="0">
                <a:solidFill>
                  <a:schemeClr val="tx1"/>
                </a:solidFill>
              </a:rPr>
              <a:t>. </a:t>
            </a:r>
          </a:p>
          <a:p>
            <a:pPr algn="just">
              <a:lnSpc>
                <a:spcPct val="150000"/>
              </a:lnSpc>
            </a:pPr>
            <a:r>
              <a:rPr lang="en-US" b="1" dirty="0" smtClean="0">
                <a:solidFill>
                  <a:schemeClr val="tx1"/>
                </a:solidFill>
              </a:rPr>
              <a:t>No </a:t>
            </a:r>
            <a:r>
              <a:rPr lang="en-US" b="1" dirty="0">
                <a:solidFill>
                  <a:schemeClr val="tx1"/>
                </a:solidFill>
              </a:rPr>
              <a:t>other court have jurisdiction to try the cases described in the schedule.</a:t>
            </a:r>
          </a:p>
          <a:p>
            <a:pPr algn="just"/>
            <a:endParaRPr lang="en-US" dirty="0"/>
          </a:p>
        </p:txBody>
      </p:sp>
    </p:spTree>
    <p:extLst>
      <p:ext uri="{BB962C8B-B14F-4D97-AF65-F5344CB8AC3E}">
        <p14:creationId xmlns:p14="http://schemas.microsoft.com/office/powerpoint/2010/main" val="841527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4797" y="136733"/>
            <a:ext cx="9769816" cy="495656"/>
          </a:xfrm>
        </p:spPr>
        <p:txBody>
          <a:bodyPr>
            <a:noAutofit/>
          </a:bodyPr>
          <a:lstStyle/>
          <a:p>
            <a:pPr algn="ctr"/>
            <a:r>
              <a:rPr lang="en-US" sz="3200" b="1" dirty="0" smtClean="0">
                <a:solidFill>
                  <a:schemeClr val="tx1"/>
                </a:solidFill>
              </a:rPr>
              <a:t>Jurisdiction (</a:t>
            </a:r>
            <a:r>
              <a:rPr lang="en-US" sz="3200" b="1" dirty="0">
                <a:solidFill>
                  <a:schemeClr val="tx1"/>
                </a:solidFill>
              </a:rPr>
              <a:t>criminal </a:t>
            </a:r>
            <a:r>
              <a:rPr lang="en-US" sz="3200" b="1" dirty="0" smtClean="0">
                <a:solidFill>
                  <a:schemeClr val="tx1"/>
                </a:solidFill>
              </a:rPr>
              <a:t>cases)</a:t>
            </a:r>
            <a:endParaRPr lang="en-US" sz="3200" b="1" dirty="0">
              <a:solidFill>
                <a:schemeClr val="tx1"/>
              </a:solidFill>
            </a:endParaRPr>
          </a:p>
        </p:txBody>
      </p:sp>
      <p:sp>
        <p:nvSpPr>
          <p:cNvPr id="3" name="Subtitle 2"/>
          <p:cNvSpPr>
            <a:spLocks noGrp="1"/>
          </p:cNvSpPr>
          <p:nvPr>
            <p:ph type="subTitle" idx="1"/>
          </p:nvPr>
        </p:nvSpPr>
        <p:spPr>
          <a:xfrm>
            <a:off x="1734797" y="717847"/>
            <a:ext cx="9769815" cy="5896598"/>
          </a:xfrm>
        </p:spPr>
        <p:txBody>
          <a:bodyPr>
            <a:normAutofit/>
          </a:bodyPr>
          <a:lstStyle/>
          <a:p>
            <a:pPr algn="just">
              <a:lnSpc>
                <a:spcPct val="150000"/>
              </a:lnSpc>
            </a:pPr>
            <a:r>
              <a:rPr lang="en-US" b="1" dirty="0" smtClean="0">
                <a:solidFill>
                  <a:schemeClr val="tx1"/>
                </a:solidFill>
              </a:rPr>
              <a:t>1. Sections </a:t>
            </a:r>
            <a:r>
              <a:rPr lang="en-US" b="1" dirty="0">
                <a:solidFill>
                  <a:schemeClr val="tx1"/>
                </a:solidFill>
              </a:rPr>
              <a:t>143 and 147 of the Penal Code read with the Third or the Fourth clause of section 141 of the Code, when the common object of the unlawful assembly is to commit an offence under sec. 323 or 426 or 447 of that Code, and when not more than ten persons are involved in the unlawful assembly</a:t>
            </a:r>
            <a:r>
              <a:rPr lang="en-US" b="1" dirty="0" smtClean="0">
                <a:solidFill>
                  <a:schemeClr val="tx1"/>
                </a:solidFill>
              </a:rPr>
              <a:t>.</a:t>
            </a:r>
          </a:p>
          <a:p>
            <a:pPr algn="just">
              <a:lnSpc>
                <a:spcPct val="150000"/>
              </a:lnSpc>
            </a:pPr>
            <a:r>
              <a:rPr lang="en-US" b="1" dirty="0" smtClean="0">
                <a:solidFill>
                  <a:schemeClr val="tx1"/>
                </a:solidFill>
              </a:rPr>
              <a:t>2</a:t>
            </a:r>
            <a:r>
              <a:rPr lang="en-US" b="1" dirty="0">
                <a:solidFill>
                  <a:schemeClr val="tx1"/>
                </a:solidFill>
              </a:rPr>
              <a:t>. Sections 160, 334, 341, 342, 352, 358, 504, 506 (first part), 508,509 and 510 of the Penal </a:t>
            </a:r>
            <a:r>
              <a:rPr lang="en-US" b="1" dirty="0" smtClean="0">
                <a:solidFill>
                  <a:schemeClr val="tx1"/>
                </a:solidFill>
              </a:rPr>
              <a:t>Code</a:t>
            </a:r>
          </a:p>
          <a:p>
            <a:pPr algn="just">
              <a:lnSpc>
                <a:spcPct val="150000"/>
              </a:lnSpc>
            </a:pPr>
            <a:r>
              <a:rPr lang="en-US" b="1" dirty="0" smtClean="0">
                <a:solidFill>
                  <a:schemeClr val="tx1"/>
                </a:solidFill>
              </a:rPr>
              <a:t>3</a:t>
            </a:r>
            <a:r>
              <a:rPr lang="en-US" b="1" dirty="0">
                <a:solidFill>
                  <a:schemeClr val="tx1"/>
                </a:solidFill>
              </a:rPr>
              <a:t>. Sections 379, 380 and 381 of the Penal Code when the crime against the cattle and the value involves does not exceed seventy five thousand taka</a:t>
            </a:r>
            <a:r>
              <a:rPr lang="en-US" b="1" dirty="0" smtClean="0">
                <a:solidFill>
                  <a:schemeClr val="tx1"/>
                </a:solidFill>
              </a:rPr>
              <a:t>.</a:t>
            </a:r>
          </a:p>
          <a:p>
            <a:pPr algn="just">
              <a:lnSpc>
                <a:spcPct val="150000"/>
              </a:lnSpc>
            </a:pPr>
            <a:r>
              <a:rPr lang="en-US" b="1" dirty="0" smtClean="0">
                <a:solidFill>
                  <a:schemeClr val="tx1"/>
                </a:solidFill>
              </a:rPr>
              <a:t>4</a:t>
            </a:r>
            <a:r>
              <a:rPr lang="en-US" b="1" dirty="0">
                <a:solidFill>
                  <a:schemeClr val="tx1"/>
                </a:solidFill>
              </a:rPr>
              <a:t>. Sections 379, 380 and 381 of the Penal Code when the crime against any other property other than the cattle and the value of property involved does not exceed fifty thousand taka</a:t>
            </a:r>
            <a:r>
              <a:rPr lang="en-US" b="1" dirty="0" smtClean="0">
                <a:solidFill>
                  <a:schemeClr val="tx1"/>
                </a:solidFill>
              </a:rPr>
              <a:t>.</a:t>
            </a:r>
          </a:p>
          <a:p>
            <a:pPr algn="just"/>
            <a:endParaRPr lang="en-US" dirty="0"/>
          </a:p>
        </p:txBody>
      </p:sp>
    </p:spTree>
    <p:extLst>
      <p:ext uri="{BB962C8B-B14F-4D97-AF65-F5344CB8AC3E}">
        <p14:creationId xmlns:p14="http://schemas.microsoft.com/office/powerpoint/2010/main" val="1609847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0435" y="205100"/>
            <a:ext cx="9744178" cy="606750"/>
          </a:xfrm>
        </p:spPr>
        <p:txBody>
          <a:bodyPr>
            <a:normAutofit/>
          </a:bodyPr>
          <a:lstStyle/>
          <a:p>
            <a:pPr algn="ctr"/>
            <a:r>
              <a:rPr lang="en-US" sz="3200" b="1" dirty="0" smtClean="0">
                <a:solidFill>
                  <a:schemeClr val="tx1"/>
                </a:solidFill>
              </a:rPr>
              <a:t>Jurisdictions (Criminal case)</a:t>
            </a:r>
            <a:endParaRPr lang="en-US" sz="3200" b="1" dirty="0">
              <a:solidFill>
                <a:schemeClr val="tx1"/>
              </a:solidFill>
            </a:endParaRPr>
          </a:p>
        </p:txBody>
      </p:sp>
      <p:sp>
        <p:nvSpPr>
          <p:cNvPr id="3" name="Subtitle 2"/>
          <p:cNvSpPr>
            <a:spLocks noGrp="1"/>
          </p:cNvSpPr>
          <p:nvPr>
            <p:ph type="subTitle" idx="1"/>
          </p:nvPr>
        </p:nvSpPr>
        <p:spPr>
          <a:xfrm>
            <a:off x="1760435" y="957129"/>
            <a:ext cx="9744177" cy="4946533"/>
          </a:xfrm>
        </p:spPr>
        <p:txBody>
          <a:bodyPr/>
          <a:lstStyle/>
          <a:p>
            <a:pPr algn="just">
              <a:lnSpc>
                <a:spcPct val="150000"/>
              </a:lnSpc>
            </a:pPr>
            <a:r>
              <a:rPr lang="en-US" b="1" dirty="0">
                <a:solidFill>
                  <a:schemeClr val="tx1"/>
                </a:solidFill>
              </a:rPr>
              <a:t>5. Sections 403, 406, 417 and 420 of the penal Code when the amount in respect of which the offence is committed does not exceed seventy five thousand taka.</a:t>
            </a:r>
          </a:p>
          <a:p>
            <a:pPr algn="just">
              <a:lnSpc>
                <a:spcPct val="150000"/>
              </a:lnSpc>
            </a:pPr>
            <a:r>
              <a:rPr lang="en-US" b="1" dirty="0">
                <a:solidFill>
                  <a:schemeClr val="tx1"/>
                </a:solidFill>
              </a:rPr>
              <a:t>6. Section 427 of the Penal Code when the value of the property involved does not exceed seventy five thousand taka.</a:t>
            </a:r>
          </a:p>
          <a:p>
            <a:pPr algn="just">
              <a:lnSpc>
                <a:spcPct val="150000"/>
              </a:lnSpc>
            </a:pPr>
            <a:r>
              <a:rPr lang="en-US" b="1" dirty="0">
                <a:solidFill>
                  <a:schemeClr val="tx1"/>
                </a:solidFill>
              </a:rPr>
              <a:t>7. Sections 428 and 429 of the Penal Code when the value of the animal does not exceed seventy five thousand taka.</a:t>
            </a:r>
          </a:p>
          <a:p>
            <a:pPr algn="just">
              <a:lnSpc>
                <a:spcPct val="150000"/>
              </a:lnSpc>
            </a:pPr>
            <a:r>
              <a:rPr lang="en-US" b="1" dirty="0">
                <a:solidFill>
                  <a:schemeClr val="tx1"/>
                </a:solidFill>
              </a:rPr>
              <a:t>8. Attempts to commit or the abetment of the commission of any of the above offences.</a:t>
            </a:r>
          </a:p>
          <a:p>
            <a:pPr algn="just"/>
            <a:endParaRPr lang="en-US" dirty="0"/>
          </a:p>
        </p:txBody>
      </p:sp>
    </p:spTree>
    <p:extLst>
      <p:ext uri="{BB962C8B-B14F-4D97-AF65-F5344CB8AC3E}">
        <p14:creationId xmlns:p14="http://schemas.microsoft.com/office/powerpoint/2010/main" val="2259728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3343" y="256375"/>
            <a:ext cx="9761270" cy="649480"/>
          </a:xfrm>
        </p:spPr>
        <p:txBody>
          <a:bodyPr>
            <a:normAutofit/>
          </a:bodyPr>
          <a:lstStyle/>
          <a:p>
            <a:pPr algn="ctr"/>
            <a:r>
              <a:rPr lang="en-US" sz="3200" b="1" dirty="0" smtClean="0">
                <a:solidFill>
                  <a:schemeClr val="tx1"/>
                </a:solidFill>
              </a:rPr>
              <a:t>Jurisdictions (Civil Matters)</a:t>
            </a:r>
            <a:endParaRPr lang="en-US" sz="3200" b="1" dirty="0">
              <a:solidFill>
                <a:schemeClr val="tx1"/>
              </a:solidFill>
            </a:endParaRPr>
          </a:p>
        </p:txBody>
      </p:sp>
      <p:sp>
        <p:nvSpPr>
          <p:cNvPr id="3" name="Subtitle 2"/>
          <p:cNvSpPr>
            <a:spLocks noGrp="1"/>
          </p:cNvSpPr>
          <p:nvPr>
            <p:ph type="subTitle" idx="1"/>
          </p:nvPr>
        </p:nvSpPr>
        <p:spPr>
          <a:xfrm>
            <a:off x="1743343" y="1213503"/>
            <a:ext cx="9761269" cy="4690160"/>
          </a:xfrm>
        </p:spPr>
        <p:txBody>
          <a:bodyPr/>
          <a:lstStyle/>
          <a:p>
            <a:pPr algn="just">
              <a:lnSpc>
                <a:spcPct val="150000"/>
              </a:lnSpc>
            </a:pPr>
            <a:r>
              <a:rPr lang="en-US" b="1" dirty="0" smtClean="0">
                <a:solidFill>
                  <a:schemeClr val="tx1"/>
                </a:solidFill>
              </a:rPr>
              <a:t>1. Suit </a:t>
            </a:r>
            <a:r>
              <a:rPr lang="en-US" b="1" dirty="0">
                <a:solidFill>
                  <a:schemeClr val="tx1"/>
                </a:solidFill>
              </a:rPr>
              <a:t>for the recovery of money on due contracts, receipts or other documents</a:t>
            </a:r>
            <a:r>
              <a:rPr lang="en-US" b="1" dirty="0" smtClean="0">
                <a:solidFill>
                  <a:schemeClr val="tx1"/>
                </a:solidFill>
              </a:rPr>
              <a:t>.</a:t>
            </a:r>
          </a:p>
          <a:p>
            <a:pPr algn="just">
              <a:lnSpc>
                <a:spcPct val="150000"/>
              </a:lnSpc>
            </a:pPr>
            <a:r>
              <a:rPr lang="en-US" b="1" dirty="0" smtClean="0">
                <a:solidFill>
                  <a:schemeClr val="tx1"/>
                </a:solidFill>
              </a:rPr>
              <a:t>2</a:t>
            </a:r>
            <a:r>
              <a:rPr lang="en-US" b="1" dirty="0">
                <a:solidFill>
                  <a:schemeClr val="tx1"/>
                </a:solidFill>
              </a:rPr>
              <a:t>. Suit for the recovery of movable property, or for the value thereof</a:t>
            </a:r>
            <a:r>
              <a:rPr lang="en-US" b="1" dirty="0" smtClean="0">
                <a:solidFill>
                  <a:schemeClr val="tx1"/>
                </a:solidFill>
              </a:rPr>
              <a:t>.</a:t>
            </a:r>
          </a:p>
          <a:p>
            <a:pPr algn="just">
              <a:lnSpc>
                <a:spcPct val="150000"/>
              </a:lnSpc>
            </a:pPr>
            <a:r>
              <a:rPr lang="en-US" b="1" dirty="0" smtClean="0">
                <a:solidFill>
                  <a:schemeClr val="tx1"/>
                </a:solidFill>
              </a:rPr>
              <a:t>3</a:t>
            </a:r>
            <a:r>
              <a:rPr lang="en-US" b="1" dirty="0">
                <a:solidFill>
                  <a:schemeClr val="tx1"/>
                </a:solidFill>
              </a:rPr>
              <a:t>. Suit for the recovery of possession of immovable property within one year of dispossession</a:t>
            </a:r>
            <a:r>
              <a:rPr lang="en-US" b="1" dirty="0" smtClean="0">
                <a:solidFill>
                  <a:schemeClr val="tx1"/>
                </a:solidFill>
              </a:rPr>
              <a:t>.</a:t>
            </a:r>
          </a:p>
          <a:p>
            <a:pPr algn="just">
              <a:lnSpc>
                <a:spcPct val="150000"/>
              </a:lnSpc>
            </a:pPr>
            <a:r>
              <a:rPr lang="en-US" b="1" dirty="0" smtClean="0">
                <a:solidFill>
                  <a:schemeClr val="tx1"/>
                </a:solidFill>
              </a:rPr>
              <a:t>4</a:t>
            </a:r>
            <a:r>
              <a:rPr lang="en-US" b="1" dirty="0">
                <a:solidFill>
                  <a:schemeClr val="tx1"/>
                </a:solidFill>
              </a:rPr>
              <a:t>. Suit for compensation for wrongfully taking or damaging movable property</a:t>
            </a:r>
            <a:r>
              <a:rPr lang="en-US" b="1" dirty="0" smtClean="0">
                <a:solidFill>
                  <a:schemeClr val="tx1"/>
                </a:solidFill>
              </a:rPr>
              <a:t>.</a:t>
            </a:r>
          </a:p>
          <a:p>
            <a:pPr algn="just">
              <a:lnSpc>
                <a:spcPct val="150000"/>
              </a:lnSpc>
            </a:pPr>
            <a:r>
              <a:rPr lang="en-US" b="1" dirty="0" smtClean="0">
                <a:solidFill>
                  <a:schemeClr val="tx1"/>
                </a:solidFill>
              </a:rPr>
              <a:t>5</a:t>
            </a:r>
            <a:r>
              <a:rPr lang="en-US" b="1" dirty="0">
                <a:solidFill>
                  <a:schemeClr val="tx1"/>
                </a:solidFill>
              </a:rPr>
              <a:t>. Suit for damages by cattle trespass</a:t>
            </a:r>
            <a:r>
              <a:rPr lang="en-US" b="1" dirty="0" smtClean="0">
                <a:solidFill>
                  <a:schemeClr val="tx1"/>
                </a:solidFill>
              </a:rPr>
              <a:t>.</a:t>
            </a:r>
          </a:p>
          <a:p>
            <a:pPr algn="just">
              <a:lnSpc>
                <a:spcPct val="150000"/>
              </a:lnSpc>
            </a:pPr>
            <a:r>
              <a:rPr lang="en-US" b="1" dirty="0" smtClean="0">
                <a:solidFill>
                  <a:schemeClr val="tx1"/>
                </a:solidFill>
              </a:rPr>
              <a:t>6</a:t>
            </a:r>
            <a:r>
              <a:rPr lang="en-US" b="1" dirty="0">
                <a:solidFill>
                  <a:schemeClr val="tx1"/>
                </a:solidFill>
              </a:rPr>
              <a:t>. Suit for payable wages of the farmer and recovery of compensation.</a:t>
            </a:r>
          </a:p>
          <a:p>
            <a:pPr algn="just"/>
            <a:endParaRPr lang="en-US" dirty="0"/>
          </a:p>
        </p:txBody>
      </p:sp>
    </p:spTree>
    <p:extLst>
      <p:ext uri="{BB962C8B-B14F-4D97-AF65-F5344CB8AC3E}">
        <p14:creationId xmlns:p14="http://schemas.microsoft.com/office/powerpoint/2010/main" val="270259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3343" y="222192"/>
            <a:ext cx="9761270" cy="683662"/>
          </a:xfrm>
        </p:spPr>
        <p:txBody>
          <a:bodyPr>
            <a:normAutofit/>
          </a:bodyPr>
          <a:lstStyle/>
          <a:p>
            <a:pPr algn="ctr"/>
            <a:r>
              <a:rPr lang="en-US" sz="3200" b="1" dirty="0"/>
              <a:t>Relevant Provisions of other Relevant </a:t>
            </a:r>
            <a:r>
              <a:rPr lang="en-US" sz="3200" b="1" dirty="0" smtClean="0"/>
              <a:t>Laws</a:t>
            </a:r>
            <a:endParaRPr lang="en-US" sz="3200" dirty="0"/>
          </a:p>
        </p:txBody>
      </p:sp>
      <p:sp>
        <p:nvSpPr>
          <p:cNvPr id="3" name="Subtitle 2"/>
          <p:cNvSpPr>
            <a:spLocks noGrp="1"/>
          </p:cNvSpPr>
          <p:nvPr>
            <p:ph type="subTitle" idx="1"/>
          </p:nvPr>
        </p:nvSpPr>
        <p:spPr>
          <a:xfrm>
            <a:off x="1743343" y="1051133"/>
            <a:ext cx="9761269" cy="5426579"/>
          </a:xfrm>
        </p:spPr>
        <p:txBody>
          <a:bodyPr>
            <a:normAutofit/>
          </a:bodyPr>
          <a:lstStyle/>
          <a:p>
            <a:pPr algn="just">
              <a:lnSpc>
                <a:spcPct val="150000"/>
              </a:lnSpc>
            </a:pPr>
            <a:r>
              <a:rPr lang="en-US" b="1" dirty="0" smtClean="0">
                <a:solidFill>
                  <a:schemeClr val="tx1"/>
                </a:solidFill>
              </a:rPr>
              <a:t>7. Cattle-trespass </a:t>
            </a:r>
            <a:r>
              <a:rPr lang="en-US" b="1" dirty="0">
                <a:solidFill>
                  <a:schemeClr val="tx1"/>
                </a:solidFill>
              </a:rPr>
              <a:t>Act, 1871(Act no. I of 1871</a:t>
            </a:r>
            <a:r>
              <a:rPr lang="en-US" b="1" dirty="0" smtClean="0">
                <a:solidFill>
                  <a:schemeClr val="tx1"/>
                </a:solidFill>
              </a:rPr>
              <a:t>)</a:t>
            </a:r>
          </a:p>
          <a:p>
            <a:pPr algn="just">
              <a:lnSpc>
                <a:spcPct val="150000"/>
              </a:lnSpc>
            </a:pPr>
            <a:r>
              <a:rPr lang="en-US" b="1" dirty="0" smtClean="0">
                <a:solidFill>
                  <a:schemeClr val="tx1"/>
                </a:solidFill>
              </a:rPr>
              <a:t>U/S. 24.Penalty </a:t>
            </a:r>
            <a:r>
              <a:rPr lang="en-US" b="1" dirty="0">
                <a:solidFill>
                  <a:schemeClr val="tx1"/>
                </a:solidFill>
              </a:rPr>
              <a:t>for forcibly opposing the seizure of cattle or rescuing the </a:t>
            </a:r>
            <a:r>
              <a:rPr lang="en-US" b="1" dirty="0" smtClean="0">
                <a:solidFill>
                  <a:schemeClr val="tx1"/>
                </a:solidFill>
              </a:rPr>
              <a:t>same</a:t>
            </a:r>
          </a:p>
          <a:p>
            <a:pPr algn="just">
              <a:lnSpc>
                <a:spcPct val="150000"/>
              </a:lnSpc>
            </a:pPr>
            <a:r>
              <a:rPr lang="en-US" b="1" dirty="0" smtClean="0">
                <a:solidFill>
                  <a:schemeClr val="tx1"/>
                </a:solidFill>
              </a:rPr>
              <a:t>U/S. 26</a:t>
            </a:r>
            <a:r>
              <a:rPr lang="en-US" b="1" dirty="0">
                <a:solidFill>
                  <a:schemeClr val="tx1"/>
                </a:solidFill>
              </a:rPr>
              <a:t>. Penalty for damage caused to land or crops or public roads by </a:t>
            </a:r>
            <a:r>
              <a:rPr lang="en-US" b="1" dirty="0" smtClean="0">
                <a:solidFill>
                  <a:schemeClr val="tx1"/>
                </a:solidFill>
              </a:rPr>
              <a:t>pigs</a:t>
            </a:r>
          </a:p>
          <a:p>
            <a:pPr algn="just">
              <a:lnSpc>
                <a:spcPct val="150000"/>
              </a:lnSpc>
            </a:pPr>
            <a:r>
              <a:rPr lang="en-US" b="1" dirty="0" smtClean="0">
                <a:solidFill>
                  <a:schemeClr val="tx1"/>
                </a:solidFill>
              </a:rPr>
              <a:t>U/S. 27</a:t>
            </a:r>
            <a:r>
              <a:rPr lang="en-US" b="1" dirty="0">
                <a:solidFill>
                  <a:schemeClr val="tx1"/>
                </a:solidFill>
              </a:rPr>
              <a:t>. Penalty on pound-keeper failing to perform </a:t>
            </a:r>
            <a:r>
              <a:rPr lang="en-US" b="1" dirty="0" smtClean="0">
                <a:solidFill>
                  <a:schemeClr val="tx1"/>
                </a:solidFill>
              </a:rPr>
              <a:t>duties Oaths </a:t>
            </a:r>
            <a:r>
              <a:rPr lang="en-US" b="1" dirty="0">
                <a:solidFill>
                  <a:schemeClr val="tx1"/>
                </a:solidFill>
              </a:rPr>
              <a:t>Act, 1873 (Act no. X of 1873</a:t>
            </a:r>
            <a:r>
              <a:rPr lang="en-US" b="1" dirty="0" smtClean="0">
                <a:solidFill>
                  <a:schemeClr val="tx1"/>
                </a:solidFill>
              </a:rPr>
              <a:t>)</a:t>
            </a:r>
          </a:p>
          <a:p>
            <a:pPr algn="just">
              <a:lnSpc>
                <a:spcPct val="150000"/>
              </a:lnSpc>
            </a:pPr>
            <a:r>
              <a:rPr lang="en-US" b="1" dirty="0" smtClean="0">
                <a:solidFill>
                  <a:schemeClr val="tx1"/>
                </a:solidFill>
              </a:rPr>
              <a:t>8</a:t>
            </a:r>
            <a:r>
              <a:rPr lang="en-US" b="1" dirty="0">
                <a:solidFill>
                  <a:schemeClr val="tx1"/>
                </a:solidFill>
              </a:rPr>
              <a:t>. Power of Court to tender certain </a:t>
            </a:r>
            <a:r>
              <a:rPr lang="en-US" b="1" dirty="0" smtClean="0">
                <a:solidFill>
                  <a:schemeClr val="tx1"/>
                </a:solidFill>
              </a:rPr>
              <a:t>oaths</a:t>
            </a:r>
          </a:p>
          <a:p>
            <a:pPr algn="just">
              <a:lnSpc>
                <a:spcPct val="150000"/>
              </a:lnSpc>
            </a:pPr>
            <a:r>
              <a:rPr lang="en-US" b="1" dirty="0" smtClean="0">
                <a:solidFill>
                  <a:schemeClr val="tx1"/>
                </a:solidFill>
              </a:rPr>
              <a:t>9.Court </a:t>
            </a:r>
            <a:r>
              <a:rPr lang="en-US" b="1" dirty="0">
                <a:solidFill>
                  <a:schemeClr val="tx1"/>
                </a:solidFill>
              </a:rPr>
              <a:t>may ask party or witness whether he will make oath proposed by opposite </a:t>
            </a:r>
            <a:r>
              <a:rPr lang="en-US" b="1" dirty="0" smtClean="0">
                <a:solidFill>
                  <a:schemeClr val="tx1"/>
                </a:solidFill>
              </a:rPr>
              <a:t>party</a:t>
            </a:r>
          </a:p>
          <a:p>
            <a:pPr algn="just">
              <a:lnSpc>
                <a:spcPct val="150000"/>
              </a:lnSpc>
            </a:pPr>
            <a:r>
              <a:rPr lang="en-US" b="1" dirty="0" smtClean="0">
                <a:solidFill>
                  <a:schemeClr val="tx1"/>
                </a:solidFill>
              </a:rPr>
              <a:t>10.Administration </a:t>
            </a:r>
            <a:r>
              <a:rPr lang="en-US" b="1" dirty="0">
                <a:solidFill>
                  <a:schemeClr val="tx1"/>
                </a:solidFill>
              </a:rPr>
              <a:t>of oath if </a:t>
            </a:r>
            <a:r>
              <a:rPr lang="en-US" b="1" dirty="0" smtClean="0">
                <a:solidFill>
                  <a:schemeClr val="tx1"/>
                </a:solidFill>
              </a:rPr>
              <a:t>accepted</a:t>
            </a:r>
          </a:p>
          <a:p>
            <a:pPr algn="just"/>
            <a:endParaRPr lang="en-US" dirty="0"/>
          </a:p>
        </p:txBody>
      </p:sp>
    </p:spTree>
    <p:extLst>
      <p:ext uri="{BB962C8B-B14F-4D97-AF65-F5344CB8AC3E}">
        <p14:creationId xmlns:p14="http://schemas.microsoft.com/office/powerpoint/2010/main" val="17875284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78</TotalTime>
  <Words>1880</Words>
  <Application>Microsoft Office PowerPoint</Application>
  <PresentationFormat>Widescreen</PresentationFormat>
  <Paragraphs>102</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Century Gothic</vt:lpstr>
      <vt:lpstr>Times New Roman</vt:lpstr>
      <vt:lpstr>Wingdings 3</vt:lpstr>
      <vt:lpstr>Wisp</vt:lpstr>
      <vt:lpstr>ADR UNDER VILLAGE COURT ACT-2006</vt:lpstr>
      <vt:lpstr>Village Court in image</vt:lpstr>
      <vt:lpstr>Origin of village court</vt:lpstr>
      <vt:lpstr>Structure of the Village Court</vt:lpstr>
      <vt:lpstr>Jurisdictions of the Village Court</vt:lpstr>
      <vt:lpstr>Jurisdiction (criminal cases)</vt:lpstr>
      <vt:lpstr>Jurisdictions (Criminal case)</vt:lpstr>
      <vt:lpstr>Jurisdictions (Civil Matters)</vt:lpstr>
      <vt:lpstr>Relevant Provisions of other Relevant Laws</vt:lpstr>
      <vt:lpstr>Relevant Provisions of other Relevant Laws</vt:lpstr>
      <vt:lpstr>village courts can not try</vt:lpstr>
      <vt:lpstr>Proceedings of Village Courts</vt:lpstr>
      <vt:lpstr>PowerPoint Presentation</vt:lpstr>
      <vt:lpstr>Time frame for application</vt:lpstr>
      <vt:lpstr>Pre Trial Provisions</vt:lpstr>
      <vt:lpstr>Pre Trial Provisions</vt:lpstr>
      <vt:lpstr>Trial Provisions</vt:lpstr>
      <vt:lpstr>Post Trial Provisions</vt:lpstr>
      <vt:lpstr>Execution of decision</vt:lpstr>
      <vt:lpstr>Some important topics</vt:lpstr>
      <vt:lpstr>Questions Session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ADR UNDER VILLAGE COURT ACT-2006</dc:title>
  <dc:creator>MOHAMMAD BADRUZZAMAN</dc:creator>
  <cp:lastModifiedBy>MOHAMMAD BADRUZZAMAN</cp:lastModifiedBy>
  <cp:revision>8</cp:revision>
  <dcterms:created xsi:type="dcterms:W3CDTF">2021-12-04T15:46:14Z</dcterms:created>
  <dcterms:modified xsi:type="dcterms:W3CDTF">2021-12-04T17:04:47Z</dcterms:modified>
</cp:coreProperties>
</file>