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7" r:id="rId5"/>
    <p:sldId id="260" r:id="rId6"/>
    <p:sldId id="261" r:id="rId7"/>
    <p:sldId id="279" r:id="rId8"/>
    <p:sldId id="262" r:id="rId9"/>
    <p:sldId id="281" r:id="rId10"/>
    <p:sldId id="278" r:id="rId11"/>
    <p:sldId id="280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8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31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34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465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02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33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6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98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49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9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0363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2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101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E27405-13D9-491A-8D41-3040CAFF7A0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E6C9CD-9938-4423-936B-5C383EDE7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rgbClr val="C34D9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D1B40F-5D7A-414C-A415-EF39FE779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rgbClr val="C34D9A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9AD7-8463-468F-80B1-D2719076C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Number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4C70BA-42E2-4A61-B738-076F263B1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MAT111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74C3DECA-1E38-4E8E-AF1E-8EE7E2AD22F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EC8903-530E-4742-91B3-DA5B077E1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330794-FD50-994D-A668-37D70AD36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22"/>
    </mc:Choice>
    <mc:Fallback>
      <p:transition spd="slow" advTm="1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92" objId="4"/>
        <p14:stopEvt time="1092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37DD3F-CFB2-478F-A70A-41F2B76A632A}"/>
              </a:ext>
            </a:extLst>
          </p:cNvPr>
          <p:cNvSpPr txBox="1"/>
          <p:nvPr/>
        </p:nvSpPr>
        <p:spPr>
          <a:xfrm>
            <a:off x="468192" y="641328"/>
            <a:ext cx="247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Prime Number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2A8E39-8F7E-4BA5-AC72-3F7BEF7BCEE5}"/>
              </a:ext>
            </a:extLst>
          </p:cNvPr>
          <p:cNvSpPr txBox="1"/>
          <p:nvPr/>
        </p:nvSpPr>
        <p:spPr>
          <a:xfrm>
            <a:off x="522513" y="4164295"/>
            <a:ext cx="296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Composite Number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38F8AB-019D-4C2A-8588-C047039FB763}"/>
              </a:ext>
            </a:extLst>
          </p:cNvPr>
          <p:cNvSpPr txBox="1"/>
          <p:nvPr/>
        </p:nvSpPr>
        <p:spPr>
          <a:xfrm>
            <a:off x="580570" y="1175660"/>
            <a:ext cx="330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prime number is a natural number greater than 1, that has exactly two factors 1(one) and itself.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EFB36A-8CC7-4711-8705-5D1C68373DD2}"/>
                  </a:ext>
                </a:extLst>
              </p:cNvPr>
              <p:cNvSpPr txBox="1"/>
              <p:nvPr/>
            </p:nvSpPr>
            <p:spPr>
              <a:xfrm>
                <a:off x="7373254" y="1262744"/>
                <a:ext cx="943429" cy="461665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EFB36A-8CC7-4711-8705-5D1C68373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254" y="1262744"/>
                <a:ext cx="94342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Left-Up 16">
            <a:extLst>
              <a:ext uri="{FF2B5EF4-FFF2-40B4-BE49-F238E27FC236}">
                <a16:creationId xmlns:a16="http://schemas.microsoft.com/office/drawing/2014/main" xmlns="" id="{2FD01BBF-4CB2-4AFB-8073-838503DA2C04}"/>
              </a:ext>
            </a:extLst>
          </p:cNvPr>
          <p:cNvSpPr/>
          <p:nvPr/>
        </p:nvSpPr>
        <p:spPr>
          <a:xfrm rot="13420017">
            <a:off x="7329468" y="1704464"/>
            <a:ext cx="1016617" cy="1022836"/>
          </a:xfrm>
          <a:prstGeom prst="leftUpArrow">
            <a:avLst>
              <a:gd name="adj1" fmla="val 7872"/>
              <a:gd name="adj2" fmla="val 227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FAA885-F19E-4E27-9927-0490C20DAA76}"/>
                  </a:ext>
                </a:extLst>
              </p:cNvPr>
              <p:cNvSpPr txBox="1"/>
              <p:nvPr/>
            </p:nvSpPr>
            <p:spPr>
              <a:xfrm>
                <a:off x="8062680" y="2445657"/>
                <a:ext cx="943429" cy="46166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FAA885-F19E-4E27-9927-0490C20D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680" y="2445657"/>
                <a:ext cx="94342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19D920-4B98-44F1-ABA5-86061C9D77D9}"/>
                  </a:ext>
                </a:extLst>
              </p:cNvPr>
              <p:cNvSpPr txBox="1"/>
              <p:nvPr/>
            </p:nvSpPr>
            <p:spPr>
              <a:xfrm>
                <a:off x="6618510" y="2467431"/>
                <a:ext cx="943429" cy="461665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19D920-4B98-44F1-ABA5-86061C9D7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10" y="2467431"/>
                <a:ext cx="9434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D5DAD53-0EE0-43E3-9C8F-C748FBDC0830}"/>
              </a:ext>
            </a:extLst>
          </p:cNvPr>
          <p:cNvSpPr txBox="1"/>
          <p:nvPr/>
        </p:nvSpPr>
        <p:spPr>
          <a:xfrm>
            <a:off x="500741" y="4680853"/>
            <a:ext cx="330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composite number is a natural number greater than 1, that has more than 2 factors.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9E608-6BFA-4EDE-8827-AB9190FEEF26}"/>
                  </a:ext>
                </a:extLst>
              </p:cNvPr>
              <p:cNvSpPr txBox="1"/>
              <p:nvPr/>
            </p:nvSpPr>
            <p:spPr>
              <a:xfrm>
                <a:off x="5943600" y="4230911"/>
                <a:ext cx="3926114" cy="461665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59E608-6BFA-4EDE-8827-AB9190FEE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230911"/>
                <a:ext cx="39261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8ED911-D676-4092-9C81-235DAA9FCDE3}"/>
                  </a:ext>
                </a:extLst>
              </p:cNvPr>
              <p:cNvSpPr txBox="1"/>
              <p:nvPr/>
            </p:nvSpPr>
            <p:spPr>
              <a:xfrm>
                <a:off x="9187530" y="5413824"/>
                <a:ext cx="943429" cy="46166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8ED911-D676-4092-9C81-235DAA9FC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530" y="5413824"/>
                <a:ext cx="94342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522006-A005-4CAA-9A04-A06489D32793}"/>
                  </a:ext>
                </a:extLst>
              </p:cNvPr>
              <p:cNvSpPr txBox="1"/>
              <p:nvPr/>
            </p:nvSpPr>
            <p:spPr>
              <a:xfrm>
                <a:off x="5740403" y="5435598"/>
                <a:ext cx="943429" cy="461665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522006-A005-4CAA-9A04-A06489D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403" y="5435598"/>
                <a:ext cx="9434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C8F39DE4-E05D-4B34-8718-7C74CCE8B59C}"/>
              </a:ext>
            </a:extLst>
          </p:cNvPr>
          <p:cNvSpPr/>
          <p:nvPr/>
        </p:nvSpPr>
        <p:spPr>
          <a:xfrm>
            <a:off x="6139548" y="4692576"/>
            <a:ext cx="155388" cy="7212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3E244D-F294-44E6-8B6C-1886670D3556}"/>
                  </a:ext>
                </a:extLst>
              </p:cNvPr>
              <p:cNvSpPr txBox="1"/>
              <p:nvPr/>
            </p:nvSpPr>
            <p:spPr>
              <a:xfrm>
                <a:off x="6937829" y="5413830"/>
                <a:ext cx="943429" cy="461665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3E244D-F294-44E6-8B6C-1886670D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829" y="5413830"/>
                <a:ext cx="94342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0DBCA-621A-4D83-ADD2-8C5A57A9713E}"/>
                  </a:ext>
                </a:extLst>
              </p:cNvPr>
              <p:cNvSpPr txBox="1"/>
              <p:nvPr/>
            </p:nvSpPr>
            <p:spPr>
              <a:xfrm>
                <a:off x="8077191" y="5421084"/>
                <a:ext cx="943429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50DBCA-621A-4D83-ADD2-8C5A57A9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91" y="5421084"/>
                <a:ext cx="9434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B7664392-2707-420C-A4AD-55CEE409F93E}"/>
              </a:ext>
            </a:extLst>
          </p:cNvPr>
          <p:cNvSpPr/>
          <p:nvPr/>
        </p:nvSpPr>
        <p:spPr>
          <a:xfrm>
            <a:off x="7322458" y="4699836"/>
            <a:ext cx="155388" cy="7212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029152DC-BF7B-4C20-A727-53E95CF4A6D5}"/>
              </a:ext>
            </a:extLst>
          </p:cNvPr>
          <p:cNvSpPr/>
          <p:nvPr/>
        </p:nvSpPr>
        <p:spPr>
          <a:xfrm>
            <a:off x="8505367" y="4714356"/>
            <a:ext cx="111845" cy="684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6EAD4AF1-8AE1-446E-9F3B-1C88198A1D3D}"/>
              </a:ext>
            </a:extLst>
          </p:cNvPr>
          <p:cNvSpPr/>
          <p:nvPr/>
        </p:nvSpPr>
        <p:spPr>
          <a:xfrm>
            <a:off x="9543141" y="4699842"/>
            <a:ext cx="155388" cy="7212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5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3" grpId="0" animBg="1"/>
      <p:bldP spid="24" grpId="0" animBg="1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0DEFE42-A894-447D-9A1E-43F48E74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63" y="831172"/>
            <a:ext cx="9284519" cy="54866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7AEDE0-18B7-4241-B5BE-EC1544EC18FE}"/>
              </a:ext>
            </a:extLst>
          </p:cNvPr>
          <p:cNvSpPr txBox="1"/>
          <p:nvPr/>
        </p:nvSpPr>
        <p:spPr>
          <a:xfrm>
            <a:off x="255494" y="484094"/>
            <a:ext cx="260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Classification:</a:t>
            </a:r>
          </a:p>
        </p:txBody>
      </p:sp>
    </p:spTree>
    <p:extLst>
      <p:ext uri="{BB962C8B-B14F-4D97-AF65-F5344CB8AC3E}">
        <p14:creationId xmlns:p14="http://schemas.microsoft.com/office/powerpoint/2010/main" xmlns="" val="32961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9E608-6BFA-4EDE-8827-AB9190FEEF26}"/>
                  </a:ext>
                </a:extLst>
              </p:cNvPr>
              <p:cNvSpPr txBox="1"/>
              <p:nvPr/>
            </p:nvSpPr>
            <p:spPr>
              <a:xfrm>
                <a:off x="7757883" y="1386110"/>
                <a:ext cx="943429" cy="461665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59E608-6BFA-4EDE-8827-AB9190FEE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83" y="1386110"/>
                <a:ext cx="94342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Left-Up 21">
            <a:extLst>
              <a:ext uri="{FF2B5EF4-FFF2-40B4-BE49-F238E27FC236}">
                <a16:creationId xmlns:a16="http://schemas.microsoft.com/office/drawing/2014/main" xmlns="" id="{A6976878-ECC1-48E0-9D8B-98325853BAEE}"/>
              </a:ext>
            </a:extLst>
          </p:cNvPr>
          <p:cNvSpPr/>
          <p:nvPr/>
        </p:nvSpPr>
        <p:spPr>
          <a:xfrm rot="13420017">
            <a:off x="7714097" y="1827830"/>
            <a:ext cx="1016617" cy="1022836"/>
          </a:xfrm>
          <a:prstGeom prst="leftUpArrow">
            <a:avLst>
              <a:gd name="adj1" fmla="val 7872"/>
              <a:gd name="adj2" fmla="val 227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8ED911-D676-4092-9C81-235DAA9FCDE3}"/>
                  </a:ext>
                </a:extLst>
              </p:cNvPr>
              <p:cNvSpPr txBox="1"/>
              <p:nvPr/>
            </p:nvSpPr>
            <p:spPr>
              <a:xfrm>
                <a:off x="8447309" y="2569023"/>
                <a:ext cx="943429" cy="46166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8ED911-D676-4092-9C81-235DAA9FC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09" y="2569023"/>
                <a:ext cx="94342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522006-A005-4CAA-9A04-A06489D32793}"/>
                  </a:ext>
                </a:extLst>
              </p:cNvPr>
              <p:cNvSpPr txBox="1"/>
              <p:nvPr/>
            </p:nvSpPr>
            <p:spPr>
              <a:xfrm>
                <a:off x="7003139" y="2590797"/>
                <a:ext cx="943429" cy="461665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522006-A005-4CAA-9A04-A06489D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39" y="2590797"/>
                <a:ext cx="9434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B18661-89C5-4447-9F3C-A922F7FFA4A6}"/>
              </a:ext>
            </a:extLst>
          </p:cNvPr>
          <p:cNvSpPr txBox="1"/>
          <p:nvPr/>
        </p:nvSpPr>
        <p:spPr>
          <a:xfrm>
            <a:off x="653142" y="711205"/>
            <a:ext cx="229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Prime Factorization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AF9ACA5-A270-4A61-BA75-81F59FF937CF}"/>
              </a:ext>
            </a:extLst>
          </p:cNvPr>
          <p:cNvSpPr txBox="1"/>
          <p:nvPr/>
        </p:nvSpPr>
        <p:spPr>
          <a:xfrm>
            <a:off x="653142" y="2148113"/>
            <a:ext cx="3396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Prime factorization of a number is the representation of the number by its prime factors.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7F61DD-C289-42DA-A024-59BD9DF0BAE9}"/>
                  </a:ext>
                </a:extLst>
              </p:cNvPr>
              <p:cNvSpPr txBox="1"/>
              <p:nvPr/>
            </p:nvSpPr>
            <p:spPr>
              <a:xfrm>
                <a:off x="7010399" y="3831774"/>
                <a:ext cx="943429" cy="461665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7F61DD-C289-42DA-A024-59BD9DF0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9" y="3831774"/>
                <a:ext cx="943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36278B-07D5-4122-A3E8-F4FE063FD38A}"/>
                  </a:ext>
                </a:extLst>
              </p:cNvPr>
              <p:cNvSpPr txBox="1"/>
              <p:nvPr/>
            </p:nvSpPr>
            <p:spPr>
              <a:xfrm>
                <a:off x="8396499" y="3839028"/>
                <a:ext cx="943429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36278B-07D5-4122-A3E8-F4FE063F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499" y="3839028"/>
                <a:ext cx="94342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A6F8A075-FED0-4CB7-966F-D14FC9E65AC1}"/>
              </a:ext>
            </a:extLst>
          </p:cNvPr>
          <p:cNvSpPr/>
          <p:nvPr/>
        </p:nvSpPr>
        <p:spPr>
          <a:xfrm>
            <a:off x="7395028" y="3088752"/>
            <a:ext cx="155388" cy="7212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93E989D8-2329-433D-AF43-B3650144EB2E}"/>
              </a:ext>
            </a:extLst>
          </p:cNvPr>
          <p:cNvSpPr/>
          <p:nvPr/>
        </p:nvSpPr>
        <p:spPr>
          <a:xfrm>
            <a:off x="8824675" y="3069024"/>
            <a:ext cx="111845" cy="7534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2FD838-FDDE-4729-ACD9-DC83BC458C01}"/>
              </a:ext>
            </a:extLst>
          </p:cNvPr>
          <p:cNvSpPr txBox="1"/>
          <p:nvPr/>
        </p:nvSpPr>
        <p:spPr>
          <a:xfrm>
            <a:off x="443171" y="637217"/>
            <a:ext cx="673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uhaus 93" panose="04030905020B02020C02" pitchFamily="82" charset="0"/>
                <a:cs typeface="Calibri" panose="020F0502020204030204" pitchFamily="34" charset="0"/>
              </a:rPr>
              <a:t>Problem 01:  </a:t>
            </a:r>
            <a:r>
              <a:rPr lang="en-US" b="1" dirty="0">
                <a:latin typeface="Bell MT" panose="02020503060305020303" pitchFamily="18" charset="0"/>
              </a:rPr>
              <a:t>Find the Prime Factorization of 1600.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531FD8-9A4E-475D-AA80-9D89DF9C0926}"/>
              </a:ext>
            </a:extLst>
          </p:cNvPr>
          <p:cNvSpPr txBox="1"/>
          <p:nvPr/>
        </p:nvSpPr>
        <p:spPr>
          <a:xfrm>
            <a:off x="231959" y="1335347"/>
            <a:ext cx="213387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Division method: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D6DD90C-EEBD-41CA-B5A2-DCAD12422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579" y="2020784"/>
          <a:ext cx="2528047" cy="3519438"/>
        </p:xfrm>
        <a:graphic>
          <a:graphicData uri="http://schemas.openxmlformats.org/presentationml/2006/ole">
            <p:oleObj spid="_x0000_s4191" name="Equation" r:id="rId3" imgW="1295280" imgH="1803240" progId="">
              <p:embed/>
            </p:oleObj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F957AD-7A03-45D1-A286-1AA9C4D8F9E2}"/>
              </a:ext>
            </a:extLst>
          </p:cNvPr>
          <p:cNvSpPr txBox="1"/>
          <p:nvPr/>
        </p:nvSpPr>
        <p:spPr>
          <a:xfrm>
            <a:off x="827314" y="6171276"/>
            <a:ext cx="510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 ,the prime factorization of 1600 is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E282336-7372-4B2C-8FD6-CE9C77DA5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8328961"/>
              </p:ext>
            </p:extLst>
          </p:nvPr>
        </p:nvGraphicFramePr>
        <p:xfrm>
          <a:off x="5221645" y="6013218"/>
          <a:ext cx="1376362" cy="652462"/>
        </p:xfrm>
        <a:graphic>
          <a:graphicData uri="http://schemas.openxmlformats.org/presentationml/2006/ole">
            <p:oleObj spid="_x0000_s4192" name="Equation" r:id="rId4" imgW="482400" imgH="228600" progId="">
              <p:embed/>
            </p:oleObj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69D27A-7D4C-410D-8F3E-80F01875AFC4}"/>
              </a:ext>
            </a:extLst>
          </p:cNvPr>
          <p:cNvSpPr txBox="1"/>
          <p:nvPr/>
        </p:nvSpPr>
        <p:spPr>
          <a:xfrm>
            <a:off x="3230011" y="1375151"/>
            <a:ext cx="177277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Diagram: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EF999D12-3AF7-4BAE-982E-A72EF13CC724}"/>
              </a:ext>
            </a:extLst>
          </p:cNvPr>
          <p:cNvGrpSpPr/>
          <p:nvPr/>
        </p:nvGrpSpPr>
        <p:grpSpPr>
          <a:xfrm>
            <a:off x="3432901" y="1813638"/>
            <a:ext cx="4941828" cy="4288482"/>
            <a:chOff x="3180228" y="1698128"/>
            <a:chExt cx="4941828" cy="42884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68A2AB4-D8B9-494A-AB2B-24D01636C1AB}"/>
                </a:ext>
              </a:extLst>
            </p:cNvPr>
            <p:cNvSpPr txBox="1"/>
            <p:nvPr/>
          </p:nvSpPr>
          <p:spPr>
            <a:xfrm>
              <a:off x="7315233" y="5589125"/>
              <a:ext cx="806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95D030B4-E362-4655-A5DA-9660E099BF1E}"/>
                </a:ext>
              </a:extLst>
            </p:cNvPr>
            <p:cNvGrpSpPr/>
            <p:nvPr/>
          </p:nvGrpSpPr>
          <p:grpSpPr>
            <a:xfrm>
              <a:off x="3180228" y="1698128"/>
              <a:ext cx="4496952" cy="4288482"/>
              <a:chOff x="7274859" y="1913174"/>
              <a:chExt cx="4496952" cy="42884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68D6A23-F13E-4661-96FF-E299852091A4}"/>
                  </a:ext>
                </a:extLst>
              </p:cNvPr>
              <p:cNvSpPr txBox="1"/>
              <p:nvPr/>
            </p:nvSpPr>
            <p:spPr>
              <a:xfrm>
                <a:off x="7812741" y="1913174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1600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727DE3C-2718-4746-8B92-A139B2E65ED1}"/>
                  </a:ext>
                </a:extLst>
              </p:cNvPr>
              <p:cNvSpPr txBox="1"/>
              <p:nvPr/>
            </p:nvSpPr>
            <p:spPr>
              <a:xfrm>
                <a:off x="7406276" y="2718267"/>
                <a:ext cx="652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DD71AD0-E714-4734-9E37-2F000CD227BC}"/>
                  </a:ext>
                </a:extLst>
              </p:cNvPr>
              <p:cNvSpPr txBox="1"/>
              <p:nvPr/>
            </p:nvSpPr>
            <p:spPr>
              <a:xfrm>
                <a:off x="8334376" y="2692451"/>
                <a:ext cx="735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65B897B-8A97-4156-92F1-8AEF545A81E0}"/>
                  </a:ext>
                </a:extLst>
              </p:cNvPr>
              <p:cNvSpPr txBox="1"/>
              <p:nvPr/>
            </p:nvSpPr>
            <p:spPr>
              <a:xfrm>
                <a:off x="9462108" y="3847995"/>
                <a:ext cx="80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DD096F0-D996-4FA1-B0AB-A4026377D3F7}"/>
                  </a:ext>
                </a:extLst>
              </p:cNvPr>
              <p:cNvSpPr txBox="1"/>
              <p:nvPr/>
            </p:nvSpPr>
            <p:spPr>
              <a:xfrm>
                <a:off x="8933330" y="3340352"/>
                <a:ext cx="80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144E70A-B950-43C1-AC47-89D92E89C4C0}"/>
                  </a:ext>
                </a:extLst>
              </p:cNvPr>
              <p:cNvSpPr txBox="1"/>
              <p:nvPr/>
            </p:nvSpPr>
            <p:spPr>
              <a:xfrm>
                <a:off x="10025947" y="4286482"/>
                <a:ext cx="80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04311D5-8D59-40A4-8836-3EBC75329F12}"/>
                  </a:ext>
                </a:extLst>
              </p:cNvPr>
              <p:cNvSpPr txBox="1"/>
              <p:nvPr/>
            </p:nvSpPr>
            <p:spPr>
              <a:xfrm>
                <a:off x="10496080" y="4809394"/>
                <a:ext cx="80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E5462FE-5071-4BC8-B43B-A2805B0D54B7}"/>
                  </a:ext>
                </a:extLst>
              </p:cNvPr>
              <p:cNvSpPr txBox="1"/>
              <p:nvPr/>
            </p:nvSpPr>
            <p:spPr>
              <a:xfrm>
                <a:off x="10883252" y="5290002"/>
                <a:ext cx="80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5CFA4A2-6D71-4D52-8445-4650483A7B99}"/>
                  </a:ext>
                </a:extLst>
              </p:cNvPr>
              <p:cNvSpPr txBox="1"/>
              <p:nvPr/>
            </p:nvSpPr>
            <p:spPr>
              <a:xfrm>
                <a:off x="10555941" y="5701942"/>
                <a:ext cx="806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D800AF0-AB80-425F-88A3-52E44FCD9D40}"/>
                  </a:ext>
                </a:extLst>
              </p:cNvPr>
              <p:cNvSpPr txBox="1"/>
              <p:nvPr/>
            </p:nvSpPr>
            <p:spPr>
              <a:xfrm>
                <a:off x="7910634" y="3312342"/>
                <a:ext cx="652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08367BA-C2E9-4540-B61A-AEDE00F50D75}"/>
                  </a:ext>
                </a:extLst>
              </p:cNvPr>
              <p:cNvSpPr txBox="1"/>
              <p:nvPr/>
            </p:nvSpPr>
            <p:spPr>
              <a:xfrm>
                <a:off x="10067576" y="5288431"/>
                <a:ext cx="652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99ED079-4440-4F29-AB02-80C201BB288C}"/>
                  </a:ext>
                </a:extLst>
              </p:cNvPr>
              <p:cNvSpPr txBox="1"/>
              <p:nvPr/>
            </p:nvSpPr>
            <p:spPr>
              <a:xfrm>
                <a:off x="9069482" y="4366885"/>
                <a:ext cx="652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F2FAD2C6-2214-42D8-890A-5992BF0C9E64}"/>
                  </a:ext>
                </a:extLst>
              </p:cNvPr>
              <p:cNvSpPr txBox="1"/>
              <p:nvPr/>
            </p:nvSpPr>
            <p:spPr>
              <a:xfrm>
                <a:off x="8532158" y="3909816"/>
                <a:ext cx="652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C516728-2863-4094-B122-9DF64FAFCFEF}"/>
                  </a:ext>
                </a:extLst>
              </p:cNvPr>
              <p:cNvSpPr txBox="1"/>
              <p:nvPr/>
            </p:nvSpPr>
            <p:spPr>
              <a:xfrm>
                <a:off x="9535916" y="4809394"/>
                <a:ext cx="6521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1DB54838-68DB-4945-B6C7-3BA878B9E2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7929" y="2281761"/>
                <a:ext cx="488016" cy="5054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xmlns="" id="{2088FC43-A585-4712-9610-AC5A65847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8182" y="2281761"/>
                <a:ext cx="487903" cy="5054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xmlns="" id="{E50F5C4F-D0EF-458E-9426-668D49882D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25945" y="2986410"/>
                <a:ext cx="475295" cy="4291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xmlns="" id="{1204BC82-7945-49E0-98E0-F240AA16B2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7792" y="2994587"/>
                <a:ext cx="468243" cy="3618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xmlns="" id="{F220099B-DA0B-403F-8DFA-A22EEC57AA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2718" y="4136632"/>
                <a:ext cx="387139" cy="3490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xmlns="" id="{8FF9F9B9-543F-433E-8F8A-3D1C056DC1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67484" y="3615156"/>
                <a:ext cx="459900" cy="4458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xmlns="" id="{73EE9B5C-1BC0-4145-88D5-5F9965F5B2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81789" y="4571027"/>
                <a:ext cx="487424" cy="4101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xmlns="" id="{5238D0E4-DD7B-434D-B27B-CE1553EA19D9}"/>
                  </a:ext>
                </a:extLst>
              </p:cNvPr>
              <p:cNvCxnSpPr/>
              <p:nvPr/>
            </p:nvCxnSpPr>
            <p:spPr>
              <a:xfrm>
                <a:off x="9686673" y="4145123"/>
                <a:ext cx="380903" cy="2900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xmlns="" id="{5291F44D-AB23-469E-AD56-20CEC4C99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1370" y="5600627"/>
                <a:ext cx="348494" cy="3092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68FD493C-ECF2-4A1B-A039-F7426B684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32770" y="5591514"/>
                <a:ext cx="228600" cy="2391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xmlns="" id="{482B683A-07EF-46A4-904B-33C4B308C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1599" y="4573532"/>
                <a:ext cx="343704" cy="3220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BFDBCF0B-EC57-41AE-BADB-BF301CBF85D7}"/>
                  </a:ext>
                </a:extLst>
              </p:cNvPr>
              <p:cNvCxnSpPr/>
              <p:nvPr/>
            </p:nvCxnSpPr>
            <p:spPr>
              <a:xfrm>
                <a:off x="9227384" y="3617387"/>
                <a:ext cx="384562" cy="3109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xmlns="" id="{CDCBFC6A-CAD7-4CB7-A9BA-813408BF99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51592" y="5065152"/>
                <a:ext cx="336581" cy="3067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xmlns="" id="{D4470D13-2C8D-401B-9703-093DB63471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3457" y="5069938"/>
                <a:ext cx="295896" cy="2416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E746552E-B73C-400E-9BD9-AD0D5FD2A324}"/>
                  </a:ext>
                </a:extLst>
              </p:cNvPr>
              <p:cNvSpPr/>
              <p:nvPr/>
            </p:nvSpPr>
            <p:spPr>
              <a:xfrm>
                <a:off x="7274859" y="2692451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2C6E6AC6-5D93-4933-B704-5BA0119341E3}"/>
                  </a:ext>
                </a:extLst>
              </p:cNvPr>
              <p:cNvSpPr/>
              <p:nvPr/>
            </p:nvSpPr>
            <p:spPr>
              <a:xfrm>
                <a:off x="7806082" y="3246290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BA0F2093-D2C7-4233-8BE9-960F8556D631}"/>
                  </a:ext>
                </a:extLst>
              </p:cNvPr>
              <p:cNvSpPr/>
              <p:nvPr/>
            </p:nvSpPr>
            <p:spPr>
              <a:xfrm>
                <a:off x="8412497" y="3903491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39532B93-1ACE-4C38-BD77-ACA34CA5F823}"/>
                  </a:ext>
                </a:extLst>
              </p:cNvPr>
              <p:cNvSpPr/>
              <p:nvPr/>
            </p:nvSpPr>
            <p:spPr>
              <a:xfrm>
                <a:off x="8968405" y="4319725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742710F5-1217-4507-9111-28F9ECCAEB0D}"/>
                  </a:ext>
                </a:extLst>
              </p:cNvPr>
              <p:cNvSpPr/>
              <p:nvPr/>
            </p:nvSpPr>
            <p:spPr>
              <a:xfrm>
                <a:off x="9442537" y="4809394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2CE564DF-F3EC-4B99-AA02-A356153CF023}"/>
                  </a:ext>
                </a:extLst>
              </p:cNvPr>
              <p:cNvSpPr/>
              <p:nvPr/>
            </p:nvSpPr>
            <p:spPr>
              <a:xfrm>
                <a:off x="9932735" y="5226955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A11318B3-72B0-4E0A-84EC-5C6DEFFF19AF}"/>
                  </a:ext>
                </a:extLst>
              </p:cNvPr>
              <p:cNvSpPr/>
              <p:nvPr/>
            </p:nvSpPr>
            <p:spPr>
              <a:xfrm>
                <a:off x="10380765" y="5651840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91335B27-E7C1-4880-AE4D-148A5E3D85DA}"/>
                  </a:ext>
                </a:extLst>
              </p:cNvPr>
              <p:cNvSpPr/>
              <p:nvPr/>
            </p:nvSpPr>
            <p:spPr>
              <a:xfrm>
                <a:off x="11233929" y="5738262"/>
                <a:ext cx="537882" cy="463394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23BB055-C2D1-4853-8848-1B0CC6BE7C82}"/>
              </a:ext>
            </a:extLst>
          </p:cNvPr>
          <p:cNvSpPr txBox="1"/>
          <p:nvPr/>
        </p:nvSpPr>
        <p:spPr>
          <a:xfrm>
            <a:off x="6821499" y="1378702"/>
            <a:ext cx="2499203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Multiplication Method :</a:t>
            </a:r>
          </a:p>
        </p:txBody>
      </p:sp>
      <p:graphicFrame>
        <p:nvGraphicFramePr>
          <p:cNvPr id="91" name="Object 90">
            <a:extLst>
              <a:ext uri="{FF2B5EF4-FFF2-40B4-BE49-F238E27FC236}">
                <a16:creationId xmlns:a16="http://schemas.microsoft.com/office/drawing/2014/main" xmlns="" id="{A584D54D-165C-4C71-A440-754177FB7F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4421" y="1889096"/>
          <a:ext cx="4572000" cy="1339850"/>
        </p:xfrm>
        <a:graphic>
          <a:graphicData uri="http://schemas.openxmlformats.org/presentationml/2006/ole">
            <p:oleObj spid="_x0000_s4193" name="Equation" r:id="rId5" imgW="2514600" imgH="7365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72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6D736A-6506-4C47-80E8-E83F2E6F0262}"/>
              </a:ext>
            </a:extLst>
          </p:cNvPr>
          <p:cNvSpPr txBox="1"/>
          <p:nvPr/>
        </p:nvSpPr>
        <p:spPr>
          <a:xfrm>
            <a:off x="1219200" y="685800"/>
            <a:ext cx="1691983" cy="46166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Formula: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F150D0-BE71-45E2-8313-88BD04094871}"/>
              </a:ext>
            </a:extLst>
          </p:cNvPr>
          <p:cNvSpPr txBox="1"/>
          <p:nvPr/>
        </p:nvSpPr>
        <p:spPr>
          <a:xfrm>
            <a:off x="6444305" y="5960792"/>
            <a:ext cx="440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Try it.   </a:t>
            </a:r>
            <a:r>
              <a:rPr lang="en-US" sz="2000" b="1" dirty="0"/>
              <a:t>How many factors of 520?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9F471A-1405-45C7-8FB8-225455A5A8E8}"/>
                  </a:ext>
                </a:extLst>
              </p:cNvPr>
              <p:cNvSpPr txBox="1"/>
              <p:nvPr/>
            </p:nvSpPr>
            <p:spPr>
              <a:xfrm>
                <a:off x="1052074" y="1863304"/>
                <a:ext cx="2167068" cy="530915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9F471A-1405-45C7-8FB8-225455A5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74" y="1863304"/>
                <a:ext cx="2167068" cy="530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94EA73-7EA2-4BE0-8C25-8D810E6767AA}"/>
                  </a:ext>
                </a:extLst>
              </p:cNvPr>
              <p:cNvSpPr txBox="1"/>
              <p:nvPr/>
            </p:nvSpPr>
            <p:spPr>
              <a:xfrm>
                <a:off x="509667" y="4893807"/>
                <a:ext cx="3537677" cy="461665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94EA73-7EA2-4BE0-8C25-8D810E676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7" y="4893807"/>
                <a:ext cx="3537677" cy="461665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B8C78EB8-7DA2-495F-809E-4E7733A51E35}"/>
              </a:ext>
            </a:extLst>
          </p:cNvPr>
          <p:cNvSpPr/>
          <p:nvPr/>
        </p:nvSpPr>
        <p:spPr>
          <a:xfrm>
            <a:off x="2243903" y="2489750"/>
            <a:ext cx="369332" cy="238503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46C15C0-A22C-4E3F-9BC1-FAF375F8D425}"/>
              </a:ext>
            </a:extLst>
          </p:cNvPr>
          <p:cNvSpPr txBox="1"/>
          <p:nvPr/>
        </p:nvSpPr>
        <p:spPr>
          <a:xfrm rot="5400000">
            <a:off x="746803" y="344654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Number of factors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B9CEAF-D15E-4C4F-88AB-B085F6ECDDE7}"/>
                  </a:ext>
                </a:extLst>
              </p:cNvPr>
              <p:cNvSpPr txBox="1"/>
              <p:nvPr/>
            </p:nvSpPr>
            <p:spPr>
              <a:xfrm>
                <a:off x="7378486" y="3654274"/>
                <a:ext cx="943429" cy="461665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B9CEAF-D15E-4C4F-88AB-B085F6EC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86" y="3654274"/>
                <a:ext cx="9434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7F7554-3C20-4D93-AF7C-1CB83E48E292}"/>
                  </a:ext>
                </a:extLst>
              </p:cNvPr>
              <p:cNvSpPr txBox="1"/>
              <p:nvPr/>
            </p:nvSpPr>
            <p:spPr>
              <a:xfrm>
                <a:off x="8599696" y="3691508"/>
                <a:ext cx="943429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67F7554-3C20-4D93-AF7C-1CB83E48E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696" y="3691508"/>
                <a:ext cx="943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59841DD4-91CE-4757-9257-35AD8F07822B}"/>
              </a:ext>
            </a:extLst>
          </p:cNvPr>
          <p:cNvSpPr/>
          <p:nvPr/>
        </p:nvSpPr>
        <p:spPr>
          <a:xfrm>
            <a:off x="7778105" y="2911252"/>
            <a:ext cx="155388" cy="7212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930FE639-EF23-4C7B-A7C2-88B1A2904AFB}"/>
              </a:ext>
            </a:extLst>
          </p:cNvPr>
          <p:cNvSpPr/>
          <p:nvPr/>
        </p:nvSpPr>
        <p:spPr>
          <a:xfrm>
            <a:off x="8982902" y="2921504"/>
            <a:ext cx="111845" cy="7534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75A6C4-76B9-4FE8-8536-BAFE3EED2788}"/>
                  </a:ext>
                </a:extLst>
              </p:cNvPr>
              <p:cNvSpPr txBox="1"/>
              <p:nvPr/>
            </p:nvSpPr>
            <p:spPr>
              <a:xfrm>
                <a:off x="6326945" y="1241405"/>
                <a:ext cx="3926114" cy="461665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75A6C4-76B9-4FE8-8536-BAFE3EED2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45" y="1241405"/>
                <a:ext cx="39261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4D9F58-7B5C-40BC-9B5E-76F8B1CE7168}"/>
                  </a:ext>
                </a:extLst>
              </p:cNvPr>
              <p:cNvSpPr txBox="1"/>
              <p:nvPr/>
            </p:nvSpPr>
            <p:spPr>
              <a:xfrm>
                <a:off x="9637471" y="2423883"/>
                <a:ext cx="943429" cy="461665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4D9F58-7B5C-40BC-9B5E-76F8B1CE7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471" y="2423883"/>
                <a:ext cx="9434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  <a:effectLst>
                <a:glow rad="63500">
                  <a:srgbClr val="00B0F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778000-A69B-4EC4-B236-79ABDBF9F1CA}"/>
                  </a:ext>
                </a:extLst>
              </p:cNvPr>
              <p:cNvSpPr txBox="1"/>
              <p:nvPr/>
            </p:nvSpPr>
            <p:spPr>
              <a:xfrm>
                <a:off x="6190344" y="2445657"/>
                <a:ext cx="943429" cy="461665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778000-A69B-4EC4-B236-79ABDBF9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44" y="2445657"/>
                <a:ext cx="94342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>
                <a:glow rad="63500">
                  <a:srgbClr val="92D05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019817F3-E964-4EB0-AAC5-C39C805B81C2}"/>
              </a:ext>
            </a:extLst>
          </p:cNvPr>
          <p:cNvSpPr/>
          <p:nvPr/>
        </p:nvSpPr>
        <p:spPr>
          <a:xfrm>
            <a:off x="6589489" y="1702635"/>
            <a:ext cx="155388" cy="72124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71B84B-FF91-4BDE-AE48-A740D28860D8}"/>
                  </a:ext>
                </a:extLst>
              </p:cNvPr>
              <p:cNvSpPr txBox="1"/>
              <p:nvPr/>
            </p:nvSpPr>
            <p:spPr>
              <a:xfrm>
                <a:off x="7387770" y="2423889"/>
                <a:ext cx="943429" cy="461665"/>
              </a:xfrm>
              <a:prstGeom prst="rect">
                <a:avLst/>
              </a:pr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1B84B-FF91-4BDE-AE48-A740D2886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770" y="2423889"/>
                <a:ext cx="9434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1E2FA3-AD86-4BFE-A9A0-55B34DC2E7AE}"/>
                  </a:ext>
                </a:extLst>
              </p:cNvPr>
              <p:cNvSpPr txBox="1"/>
              <p:nvPr/>
            </p:nvSpPr>
            <p:spPr>
              <a:xfrm>
                <a:off x="8527132" y="2431143"/>
                <a:ext cx="943429" cy="4616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1E2FA3-AD86-4BFE-A9A0-55B34DC2E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132" y="2431143"/>
                <a:ext cx="9434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63500">
                  <a:srgbClr val="FF0000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92A7B554-A04D-4C9D-AD27-EB3723900546}"/>
              </a:ext>
            </a:extLst>
          </p:cNvPr>
          <p:cNvSpPr/>
          <p:nvPr/>
        </p:nvSpPr>
        <p:spPr>
          <a:xfrm>
            <a:off x="7772399" y="1709895"/>
            <a:ext cx="155388" cy="7212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8216563F-38CC-4BFD-8CA5-61D064CA5543}"/>
              </a:ext>
            </a:extLst>
          </p:cNvPr>
          <p:cNvSpPr/>
          <p:nvPr/>
        </p:nvSpPr>
        <p:spPr>
          <a:xfrm>
            <a:off x="8955308" y="1724415"/>
            <a:ext cx="111845" cy="684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4F619B17-C373-4B50-B7AA-F33D30A81CDA}"/>
              </a:ext>
            </a:extLst>
          </p:cNvPr>
          <p:cNvSpPr/>
          <p:nvPr/>
        </p:nvSpPr>
        <p:spPr>
          <a:xfrm>
            <a:off x="9993082" y="1709901"/>
            <a:ext cx="155388" cy="72124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DD9B90-A92D-4370-A7F8-99E3D1057266}"/>
                  </a:ext>
                </a:extLst>
              </p:cNvPr>
              <p:cNvSpPr txBox="1"/>
              <p:nvPr/>
            </p:nvSpPr>
            <p:spPr>
              <a:xfrm>
                <a:off x="6718097" y="5046207"/>
                <a:ext cx="3537677" cy="461665"/>
              </a:xfrm>
              <a:prstGeom prst="rect">
                <a:avLst/>
              </a:prstGeom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DD9B90-A92D-4370-A7F8-99E3D105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97" y="5046207"/>
                <a:ext cx="353767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211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2" grpId="0" animBg="1"/>
      <p:bldP spid="14" grpId="0" animBg="1"/>
      <p:bldP spid="7" grpId="0" animBg="1"/>
      <p:bldP spid="1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6D736A-6506-4C47-80E8-E83F2E6F0262}"/>
              </a:ext>
            </a:extLst>
          </p:cNvPr>
          <p:cNvSpPr txBox="1"/>
          <p:nvPr/>
        </p:nvSpPr>
        <p:spPr>
          <a:xfrm>
            <a:off x="368428" y="623249"/>
            <a:ext cx="559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Problem 02: Find the all factors of 1600.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03FBCFFD-0688-41B4-BD39-BE5779CA6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2588108"/>
              </p:ext>
            </p:extLst>
          </p:nvPr>
        </p:nvGraphicFramePr>
        <p:xfrm>
          <a:off x="1315850" y="1247745"/>
          <a:ext cx="2528047" cy="3519438"/>
        </p:xfrm>
        <a:graphic>
          <a:graphicData uri="http://schemas.openxmlformats.org/presentationml/2006/ole">
            <p:oleObj spid="_x0000_s6242" name="Equation" r:id="rId3" imgW="1295280" imgH="1803240" progId="">
              <p:embed/>
            </p:oleObj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641256-AB92-485C-BECB-F6C7EDB313B3}"/>
              </a:ext>
            </a:extLst>
          </p:cNvPr>
          <p:cNvSpPr txBox="1"/>
          <p:nvPr/>
        </p:nvSpPr>
        <p:spPr>
          <a:xfrm>
            <a:off x="368428" y="4731379"/>
            <a:ext cx="505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Therefore ,the prime factorization of 1600 is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DD0958B8-3A06-4630-A8A3-0F1A3F2B3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990142"/>
              </p:ext>
            </p:extLst>
          </p:nvPr>
        </p:nvGraphicFramePr>
        <p:xfrm>
          <a:off x="5305040" y="4702778"/>
          <a:ext cx="1190118" cy="463936"/>
        </p:xfrm>
        <a:graphic>
          <a:graphicData uri="http://schemas.openxmlformats.org/presentationml/2006/ole">
            <p:oleObj spid="_x0000_s6243" name="Equation" r:id="rId4" imgW="482400" imgH="228600" progId="">
              <p:embed/>
            </p:oleObj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AA7D3E-4DD2-4C38-9315-208E7822C82E}"/>
              </a:ext>
            </a:extLst>
          </p:cNvPr>
          <p:cNvSpPr txBox="1"/>
          <p:nvPr/>
        </p:nvSpPr>
        <p:spPr>
          <a:xfrm>
            <a:off x="368428" y="5207684"/>
            <a:ext cx="4777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 ,the total number of factors of 1600 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B9F1F4-B784-4065-8D96-A45A217DCDE5}"/>
              </a:ext>
            </a:extLst>
          </p:cNvPr>
          <p:cNvCxnSpPr/>
          <p:nvPr/>
        </p:nvCxnSpPr>
        <p:spPr>
          <a:xfrm>
            <a:off x="7174478" y="960993"/>
            <a:ext cx="0" cy="48409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68BEF41E-CC2A-47D4-9A62-3313DF8E7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5408312"/>
              </p:ext>
            </p:extLst>
          </p:nvPr>
        </p:nvGraphicFramePr>
        <p:xfrm>
          <a:off x="8690773" y="1130810"/>
          <a:ext cx="1403787" cy="3668550"/>
        </p:xfrm>
        <a:graphic>
          <a:graphicData uri="http://schemas.openxmlformats.org/presentationml/2006/ole">
            <p:oleObj spid="_x0000_s6244" name="Equation" r:id="rId5" imgW="952200" imgH="2489040" progId="">
              <p:embed/>
            </p:oleObj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446CB8-A3CB-4708-A3B9-7F3B7FA8ABAF}"/>
              </a:ext>
            </a:extLst>
          </p:cNvPr>
          <p:cNvSpPr txBox="1"/>
          <p:nvPr/>
        </p:nvSpPr>
        <p:spPr>
          <a:xfrm>
            <a:off x="7710683" y="4893083"/>
            <a:ext cx="4165897" cy="15363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0033CC"/>
                </a:solidFill>
              </a:rPr>
              <a:t>The factors of 1600 are</a:t>
            </a:r>
            <a:endParaRPr lang="en-US" sz="2000" b="1" dirty="0"/>
          </a:p>
          <a:p>
            <a:pPr algn="just">
              <a:lnSpc>
                <a:spcPct val="120000"/>
              </a:lnSpc>
            </a:pPr>
            <a:r>
              <a:rPr lang="en-US" sz="2000" dirty="0"/>
              <a:t>1, 2, 4, 5, 8, 10, 16, 20, 25, 32, 40, 50, 64, 80, 100, 160, 200, 320, 400, 800 &amp; 1600.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91E565-F53A-4C7B-86F2-E6A7522D208F}"/>
                  </a:ext>
                </a:extLst>
              </p:cNvPr>
              <p:cNvSpPr txBox="1"/>
              <p:nvPr/>
            </p:nvSpPr>
            <p:spPr>
              <a:xfrm>
                <a:off x="3434846" y="5772366"/>
                <a:ext cx="3284425" cy="400110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6+1</m:t>
                        </m:r>
                      </m:e>
                    </m:d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2+1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3=21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91E565-F53A-4C7B-86F2-E6A7522D2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46" y="5772366"/>
                <a:ext cx="32844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948AF-D4D5-8844-A000-E213549D952A}"/>
              </a:ext>
            </a:extLst>
          </p:cNvPr>
          <p:cNvSpPr/>
          <p:nvPr/>
        </p:nvSpPr>
        <p:spPr>
          <a:xfrm>
            <a:off x="7618060" y="630089"/>
            <a:ext cx="2940084" cy="400110"/>
          </a:xfrm>
          <a:prstGeom prst="rect">
            <a:avLst/>
          </a:prstGeom>
          <a:ln w="38100">
            <a:solidFill>
              <a:srgbClr val="99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Calculation for all factors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4958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7" grpId="0" animBg="1"/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323555-CF16-4ECB-8097-308639B6CC6A}"/>
              </a:ext>
            </a:extLst>
          </p:cNvPr>
          <p:cNvSpPr txBox="1"/>
          <p:nvPr/>
        </p:nvSpPr>
        <p:spPr>
          <a:xfrm>
            <a:off x="632012" y="645459"/>
            <a:ext cx="146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Exercise :</a:t>
            </a:r>
            <a:r>
              <a:rPr lang="en-US" sz="2400" b="1" dirty="0"/>
              <a:t> </a:t>
            </a: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05D242-0840-4CBF-A161-37761B9EFDE1}"/>
              </a:ext>
            </a:extLst>
          </p:cNvPr>
          <p:cNvSpPr txBox="1"/>
          <p:nvPr/>
        </p:nvSpPr>
        <p:spPr>
          <a:xfrm>
            <a:off x="1581748" y="1337208"/>
            <a:ext cx="8763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1.  Find the prime factorization of 1240 using three different methods.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EF1C9B-2DCB-46E0-9D73-9A9F740F0D87}"/>
              </a:ext>
            </a:extLst>
          </p:cNvPr>
          <p:cNvSpPr txBox="1"/>
          <p:nvPr/>
        </p:nvSpPr>
        <p:spPr>
          <a:xfrm>
            <a:off x="1581748" y="1950740"/>
            <a:ext cx="8430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2.  Find the all factors of 1240 using tree diagram.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F04822-3F2F-41E1-A876-B2C1FC2F42DA}"/>
              </a:ext>
            </a:extLst>
          </p:cNvPr>
          <p:cNvSpPr txBox="1"/>
          <p:nvPr/>
        </p:nvSpPr>
        <p:spPr>
          <a:xfrm>
            <a:off x="1581749" y="2564272"/>
            <a:ext cx="7050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3.  Find the all prime factors of 1240.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E6B319-FC6E-41B3-BB0B-5A22A04165F8}"/>
              </a:ext>
            </a:extLst>
          </p:cNvPr>
          <p:cNvSpPr txBox="1"/>
          <p:nvPr/>
        </p:nvSpPr>
        <p:spPr>
          <a:xfrm>
            <a:off x="1581749" y="3177804"/>
            <a:ext cx="7050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4.  Find the all composite factors of 1240.</a:t>
            </a:r>
          </a:p>
        </p:txBody>
      </p:sp>
    </p:spTree>
    <p:extLst>
      <p:ext uri="{BB962C8B-B14F-4D97-AF65-F5344CB8AC3E}">
        <p14:creationId xmlns:p14="http://schemas.microsoft.com/office/powerpoint/2010/main" xmlns="" val="347027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E231CA-203F-4768-986B-75CE0804EE88}"/>
              </a:ext>
            </a:extLst>
          </p:cNvPr>
          <p:cNvSpPr txBox="1"/>
          <p:nvPr/>
        </p:nvSpPr>
        <p:spPr>
          <a:xfrm>
            <a:off x="403412" y="645459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LCM = Least Common Multiple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05B397B8-6DD5-43EA-8987-F79589BA25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463" y="1193800"/>
          <a:ext cx="8859837" cy="630238"/>
        </p:xfrm>
        <a:graphic>
          <a:graphicData uri="http://schemas.openxmlformats.org/presentationml/2006/ole">
            <p:oleObj spid="_x0000_s7356" name="Equation" r:id="rId3" imgW="2857320" imgH="203040" progId="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BFE7520C-B336-475D-8DF9-9C1BD97BF1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463" y="1824038"/>
          <a:ext cx="9056688" cy="630238"/>
        </p:xfrm>
        <a:graphic>
          <a:graphicData uri="http://schemas.openxmlformats.org/presentationml/2006/ole">
            <p:oleObj spid="_x0000_s7357" name="Equation" r:id="rId4" imgW="2920680" imgH="203040" progId="">
              <p:embed/>
            </p:oleObj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0B51A55-5B67-4A0F-9490-2C80FC7A12F7}"/>
              </a:ext>
            </a:extLst>
          </p:cNvPr>
          <p:cNvSpPr/>
          <p:nvPr/>
        </p:nvSpPr>
        <p:spPr>
          <a:xfrm>
            <a:off x="2918012" y="1875445"/>
            <a:ext cx="430306" cy="5274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2B13341-F743-4FB4-B255-0C90B3398091}"/>
              </a:ext>
            </a:extLst>
          </p:cNvPr>
          <p:cNvSpPr/>
          <p:nvPr/>
        </p:nvSpPr>
        <p:spPr>
          <a:xfrm>
            <a:off x="3729318" y="1225924"/>
            <a:ext cx="430306" cy="5274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687C0BD-C05E-4390-9849-12E88FA79878}"/>
              </a:ext>
            </a:extLst>
          </p:cNvPr>
          <p:cNvSpPr/>
          <p:nvPr/>
        </p:nvSpPr>
        <p:spPr>
          <a:xfrm>
            <a:off x="5284694" y="1207107"/>
            <a:ext cx="430306" cy="5274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A190C4F-9EB5-4294-BFF8-9BC73849B50C}"/>
              </a:ext>
            </a:extLst>
          </p:cNvPr>
          <p:cNvSpPr/>
          <p:nvPr/>
        </p:nvSpPr>
        <p:spPr>
          <a:xfrm>
            <a:off x="3688977" y="1837485"/>
            <a:ext cx="430306" cy="5274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A718ABC-DE9C-4639-BBD2-B4FCBBF1D5CB}"/>
              </a:ext>
            </a:extLst>
          </p:cNvPr>
          <p:cNvSpPr/>
          <p:nvPr/>
        </p:nvSpPr>
        <p:spPr>
          <a:xfrm>
            <a:off x="7126287" y="1170782"/>
            <a:ext cx="562909" cy="6302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F774E47-86B8-4470-B879-7613DA2B1A84}"/>
              </a:ext>
            </a:extLst>
          </p:cNvPr>
          <p:cNvSpPr/>
          <p:nvPr/>
        </p:nvSpPr>
        <p:spPr>
          <a:xfrm>
            <a:off x="4513730" y="1801020"/>
            <a:ext cx="562909" cy="6302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4C304C5-E5BA-49BD-9274-3935AFCB447A}"/>
              </a:ext>
            </a:extLst>
          </p:cNvPr>
          <p:cNvSpPr/>
          <p:nvPr/>
        </p:nvSpPr>
        <p:spPr>
          <a:xfrm>
            <a:off x="9100483" y="1170782"/>
            <a:ext cx="562909" cy="6302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D2DF5D3-1335-4E98-AEAF-DAAFB6CAC9CE}"/>
              </a:ext>
            </a:extLst>
          </p:cNvPr>
          <p:cNvSpPr/>
          <p:nvPr/>
        </p:nvSpPr>
        <p:spPr>
          <a:xfrm>
            <a:off x="5503676" y="1812529"/>
            <a:ext cx="562909" cy="6302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3443CBE-EC59-4093-B671-AA5288A23695}"/>
              </a:ext>
            </a:extLst>
          </p:cNvPr>
          <p:cNvCxnSpPr>
            <a:cxnSpLocks/>
          </p:cNvCxnSpPr>
          <p:nvPr/>
        </p:nvCxnSpPr>
        <p:spPr>
          <a:xfrm flipV="1">
            <a:off x="2575112" y="1014791"/>
            <a:ext cx="1813042" cy="159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1643DCE9-200F-4F24-8D5F-EE8CE7B63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576" y="2747488"/>
          <a:ext cx="3879087" cy="717657"/>
        </p:xfrm>
        <a:graphic>
          <a:graphicData uri="http://schemas.openxmlformats.org/presentationml/2006/ole">
            <p:oleObj spid="_x0000_s7358" name="Equation" r:id="rId5" imgW="939600" imgH="203040" progId="">
              <p:embed/>
            </p:oleObj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0434CE2-C000-422C-9787-4402BEAC9E3B}"/>
              </a:ext>
            </a:extLst>
          </p:cNvPr>
          <p:cNvSpPr txBox="1"/>
          <p:nvPr/>
        </p:nvSpPr>
        <p:spPr>
          <a:xfrm>
            <a:off x="469714" y="3597373"/>
            <a:ext cx="770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HCF / GCD = Highest Common Factor / Greatest Common Divisor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5E46D194-B44B-4740-9136-C92DB56F86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2533" y="4094301"/>
          <a:ext cx="2481263" cy="630238"/>
        </p:xfrm>
        <a:graphic>
          <a:graphicData uri="http://schemas.openxmlformats.org/presentationml/2006/ole">
            <p:oleObj spid="_x0000_s7359" name="Equation" r:id="rId6" imgW="799920" imgH="203040" progId="">
              <p:embed/>
            </p:oleObj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6CA55E5A-5CB2-49C2-9033-3DE798780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2533" y="4720226"/>
          <a:ext cx="3032125" cy="630237"/>
        </p:xfrm>
        <a:graphic>
          <a:graphicData uri="http://schemas.openxmlformats.org/presentationml/2006/ole">
            <p:oleObj spid="_x0000_s7360" name="Equation" r:id="rId7" imgW="977760" imgH="203040" progId="">
              <p:embed/>
            </p:oleObj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1E902F9-6520-4A1B-BF85-FA0DE774F9BE}"/>
              </a:ext>
            </a:extLst>
          </p:cNvPr>
          <p:cNvSpPr/>
          <p:nvPr/>
        </p:nvSpPr>
        <p:spPr>
          <a:xfrm>
            <a:off x="2918012" y="4148089"/>
            <a:ext cx="430306" cy="4399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70996DB-38D5-4059-89D0-65784F11E2BD}"/>
              </a:ext>
            </a:extLst>
          </p:cNvPr>
          <p:cNvSpPr/>
          <p:nvPr/>
        </p:nvSpPr>
        <p:spPr>
          <a:xfrm>
            <a:off x="2935942" y="4771134"/>
            <a:ext cx="430306" cy="4399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7387EE87-25AD-4092-88C2-053197829028}"/>
              </a:ext>
            </a:extLst>
          </p:cNvPr>
          <p:cNvSpPr/>
          <p:nvPr/>
        </p:nvSpPr>
        <p:spPr>
          <a:xfrm>
            <a:off x="3688977" y="4091070"/>
            <a:ext cx="484094" cy="5282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EDCDB480-BCCF-4062-9088-604D6105724A}"/>
              </a:ext>
            </a:extLst>
          </p:cNvPr>
          <p:cNvSpPr/>
          <p:nvPr/>
        </p:nvSpPr>
        <p:spPr>
          <a:xfrm>
            <a:off x="3666566" y="4727562"/>
            <a:ext cx="484094" cy="5282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xmlns="" id="{20D2B84C-24CD-461B-81DB-A76824518E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3775" y="5451475"/>
          <a:ext cx="3775075" cy="723848"/>
        </p:xfrm>
        <a:graphic>
          <a:graphicData uri="http://schemas.openxmlformats.org/presentationml/2006/ole">
            <p:oleObj spid="_x0000_s7361" name="Equation" r:id="rId8" imgW="914400" imgH="203040" progId="">
              <p:embed/>
            </p:oleObj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4283D0F-6D31-42A0-BAB3-0FA762DF5BDC}"/>
              </a:ext>
            </a:extLst>
          </p:cNvPr>
          <p:cNvSpPr txBox="1"/>
          <p:nvPr/>
        </p:nvSpPr>
        <p:spPr>
          <a:xfrm>
            <a:off x="7584140" y="2747489"/>
            <a:ext cx="4138146" cy="70788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LCM is a smallest number which is divisible by that numbers.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E462A58-1F02-45A5-8CF0-C9A96BDBD69E}"/>
              </a:ext>
            </a:extLst>
          </p:cNvPr>
          <p:cNvSpPr txBox="1"/>
          <p:nvPr/>
        </p:nvSpPr>
        <p:spPr>
          <a:xfrm>
            <a:off x="7584140" y="5451475"/>
            <a:ext cx="4383742" cy="70788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GCD is a biggest number that  divides those numbers.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69E229C3-9F4D-49CC-A6FA-8D27B33B4B07}"/>
              </a:ext>
            </a:extLst>
          </p:cNvPr>
          <p:cNvCxnSpPr/>
          <p:nvPr/>
        </p:nvCxnSpPr>
        <p:spPr>
          <a:xfrm flipV="1">
            <a:off x="3913094" y="3993776"/>
            <a:ext cx="0" cy="1356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67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836042-B422-41B8-8B80-B4BC1815FA00}"/>
              </a:ext>
            </a:extLst>
          </p:cNvPr>
          <p:cNvSpPr txBox="1"/>
          <p:nvPr/>
        </p:nvSpPr>
        <p:spPr>
          <a:xfrm flipH="1">
            <a:off x="601588" y="648539"/>
            <a:ext cx="10988824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Calculation of LCM and GCD by using Prime Factorization.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4F087B-AF4D-4785-9C11-55C8237798B0}"/>
              </a:ext>
            </a:extLst>
          </p:cNvPr>
          <p:cNvSpPr txBox="1"/>
          <p:nvPr/>
        </p:nvSpPr>
        <p:spPr>
          <a:xfrm>
            <a:off x="601588" y="1274047"/>
            <a:ext cx="742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Problem 03: </a:t>
            </a:r>
            <a:r>
              <a:rPr lang="en-US" sz="2400" b="1" dirty="0"/>
              <a:t>Find the LCM &amp; GCD of the numbers 2 &amp; 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13A64A-01CF-43B9-9547-0716F65C0DC8}"/>
              </a:ext>
            </a:extLst>
          </p:cNvPr>
          <p:cNvSpPr txBox="1"/>
          <p:nvPr/>
        </p:nvSpPr>
        <p:spPr>
          <a:xfrm>
            <a:off x="651463" y="1858690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05D4AB-9D70-4880-A0CB-CFF34096C553}"/>
                  </a:ext>
                </a:extLst>
              </p:cNvPr>
              <p:cNvSpPr txBox="1"/>
              <p:nvPr/>
            </p:nvSpPr>
            <p:spPr>
              <a:xfrm>
                <a:off x="1696320" y="1880775"/>
                <a:ext cx="41721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Given numbers are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 &amp; 4</m:t>
                    </m:r>
                  </m:oMath>
                </a14:m>
                <a:r>
                  <a:rPr lang="en-US" sz="2000" dirty="0"/>
                  <a:t/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05D4AB-9D70-4880-A0CB-CFF34096C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320" y="1880775"/>
                <a:ext cx="4172118" cy="400110"/>
              </a:xfrm>
              <a:prstGeom prst="rect">
                <a:avLst/>
              </a:prstGeom>
              <a:blipFill>
                <a:blip r:embed="rId2"/>
                <a:stretch>
                  <a:fillRect l="-1515" t="-9375" b="-281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BD726-054C-4FA4-9CA7-72657B7890B5}"/>
                  </a:ext>
                </a:extLst>
              </p:cNvPr>
              <p:cNvSpPr txBox="1"/>
              <p:nvPr/>
            </p:nvSpPr>
            <p:spPr>
              <a:xfrm>
                <a:off x="601588" y="2486841"/>
                <a:ext cx="53250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Therefore, the prime factorization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&amp; 4 </m:t>
                    </m:r>
                  </m:oMath>
                </a14:m>
                <a:r>
                  <a:rPr lang="en-US" sz="2000" dirty="0"/>
                  <a:t>are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FBD726-054C-4FA4-9CA7-72657B78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8" y="2486841"/>
                <a:ext cx="5325035" cy="400110"/>
              </a:xfrm>
              <a:prstGeom prst="rect">
                <a:avLst/>
              </a:prstGeom>
              <a:blipFill>
                <a:blip r:embed="rId3"/>
                <a:stretch>
                  <a:fillRect l="-1190" t="-9091" b="-2424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9E67A-67E2-4D69-B353-CBCAC0ED79E0}"/>
              </a:ext>
            </a:extLst>
          </p:cNvPr>
          <p:cNvSpPr txBox="1"/>
          <p:nvPr/>
        </p:nvSpPr>
        <p:spPr>
          <a:xfrm>
            <a:off x="6296195" y="1901900"/>
            <a:ext cx="560742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LCM = Common/Uncommon factors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B110B8-F1BB-4885-BF42-FC46102D80CD}"/>
              </a:ext>
            </a:extLst>
          </p:cNvPr>
          <p:cNvSpPr txBox="1"/>
          <p:nvPr/>
        </p:nvSpPr>
        <p:spPr>
          <a:xfrm>
            <a:off x="6285562" y="2463612"/>
            <a:ext cx="560742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GCD = Common factors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DFA71-9679-044A-BBE6-2B2302710262}"/>
                  </a:ext>
                </a:extLst>
              </p:cNvPr>
              <p:cNvSpPr txBox="1"/>
              <p:nvPr/>
            </p:nvSpPr>
            <p:spPr>
              <a:xfrm>
                <a:off x="1190846" y="3189766"/>
                <a:ext cx="25411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BD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DDFA71-9679-044A-BBE6-2B230271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46" y="3189766"/>
                <a:ext cx="254118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D0003B-ABE0-164A-8639-FFC9E5136F9B}"/>
                  </a:ext>
                </a:extLst>
              </p:cNvPr>
              <p:cNvSpPr txBox="1"/>
              <p:nvPr/>
            </p:nvSpPr>
            <p:spPr>
              <a:xfrm>
                <a:off x="882501" y="4890977"/>
                <a:ext cx="4922875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LCM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(2,4)=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BD" sz="2000" i="1" dirty="0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(2,4)=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BD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D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D0003B-ABE0-164A-8639-FFC9E513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01" y="4890977"/>
                <a:ext cx="4922875" cy="400110"/>
              </a:xfrm>
              <a:prstGeom prst="rect">
                <a:avLst/>
              </a:prstGeom>
              <a:blipFill>
                <a:blip r:embed="rId5"/>
                <a:stretch>
                  <a:fillRect b="-147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45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 animBg="1"/>
      <p:bldP spid="9" grpId="0" animBg="1"/>
      <p:bldP spid="12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4BAA9-97EF-4EED-95ED-C611EB6D0DFF}"/>
                  </a:ext>
                </a:extLst>
              </p:cNvPr>
              <p:cNvSpPr txBox="1"/>
              <p:nvPr/>
            </p:nvSpPr>
            <p:spPr>
              <a:xfrm>
                <a:off x="349624" y="556950"/>
                <a:ext cx="7382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Problem 04 : </a:t>
                </a:r>
                <a:r>
                  <a:rPr lang="en-US" sz="2400" b="1" dirty="0"/>
                  <a:t>Find the LCM and HCF of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50 , 140 &amp; 240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94BAA9-97EF-4EED-95ED-C611EB6D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4" y="556950"/>
                <a:ext cx="7382598" cy="461665"/>
              </a:xfrm>
              <a:prstGeom prst="rect">
                <a:avLst/>
              </a:prstGeom>
              <a:blipFill>
                <a:blip r:embed="rId3"/>
                <a:stretch>
                  <a:fillRect l="-1203" t="-10526" b="-2894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6FC0C6-5128-4D38-B2F4-753CAD746219}"/>
              </a:ext>
            </a:extLst>
          </p:cNvPr>
          <p:cNvSpPr txBox="1"/>
          <p:nvPr/>
        </p:nvSpPr>
        <p:spPr>
          <a:xfrm>
            <a:off x="385583" y="1080146"/>
            <a:ext cx="11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8C460-0A56-4177-8528-8F19A3FA639F}"/>
                  </a:ext>
                </a:extLst>
              </p:cNvPr>
              <p:cNvSpPr txBox="1"/>
              <p:nvPr/>
            </p:nvSpPr>
            <p:spPr>
              <a:xfrm>
                <a:off x="1515136" y="1080146"/>
                <a:ext cx="40467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Given numbers are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50 , 140 &amp; 240</m:t>
                    </m:r>
                  </m:oMath>
                </a14:m>
                <a:r>
                  <a:rPr lang="en-US" sz="2000" b="1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B8C460-0A56-4177-8528-8F19A3FA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6" y="1080146"/>
                <a:ext cx="4046749" cy="400110"/>
              </a:xfrm>
              <a:prstGeom prst="rect">
                <a:avLst/>
              </a:prstGeom>
              <a:blipFill>
                <a:blip r:embed="rId4"/>
                <a:stretch>
                  <a:fillRect l="-1567" t="-6061" b="-2424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69375F3-3910-4716-BEFB-13B1A8BDC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0390105"/>
              </p:ext>
            </p:extLst>
          </p:nvPr>
        </p:nvGraphicFramePr>
        <p:xfrm>
          <a:off x="1706526" y="1809093"/>
          <a:ext cx="7405577" cy="1748097"/>
        </p:xfrm>
        <a:graphic>
          <a:graphicData uri="http://schemas.openxmlformats.org/presentationml/2006/ole">
            <p:oleObj spid="_x0000_s9309" name="Equation" r:id="rId5" imgW="2958840" imgH="698400" progId="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E773C82-7DF4-4E75-9A59-A7AB96492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7273783"/>
              </p:ext>
            </p:extLst>
          </p:nvPr>
        </p:nvGraphicFramePr>
        <p:xfrm>
          <a:off x="2527069" y="4094163"/>
          <a:ext cx="5277081" cy="438150"/>
        </p:xfrm>
        <a:graphic>
          <a:graphicData uri="http://schemas.openxmlformats.org/presentationml/2006/ole">
            <p:oleObj spid="_x0000_s9310" name="Equation" r:id="rId6" imgW="2425680" imgH="228600" progId="">
              <p:embed/>
            </p:oleObj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E0D83A4F-E5BD-474A-9BFF-693CB786B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6433183"/>
              </p:ext>
            </p:extLst>
          </p:nvPr>
        </p:nvGraphicFramePr>
        <p:xfrm>
          <a:off x="2527070" y="4772223"/>
          <a:ext cx="5277080" cy="438151"/>
        </p:xfrm>
        <a:graphic>
          <a:graphicData uri="http://schemas.openxmlformats.org/presentationml/2006/ole">
            <p:oleObj spid="_x0000_s9311" name="Equation" r:id="rId7" imgW="1981080" imgH="20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826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0E9DFF0-F962-4CC2-9A41-A3C2A19D4278}"/>
              </a:ext>
            </a:extLst>
          </p:cNvPr>
          <p:cNvSpPr/>
          <p:nvPr/>
        </p:nvSpPr>
        <p:spPr>
          <a:xfrm>
            <a:off x="3536578" y="3429000"/>
            <a:ext cx="33607" cy="3016"/>
          </a:xfrm>
          <a:custGeom>
            <a:avLst/>
            <a:gdLst>
              <a:gd name="connsiteX0" fmla="*/ 0 w 33607"/>
              <a:gd name="connsiteY0" fmla="*/ 0 h 3016"/>
              <a:gd name="connsiteX1" fmla="*/ 33607 w 33607"/>
              <a:gd name="connsiteY1" fmla="*/ 3016 h 3016"/>
              <a:gd name="connsiteX2" fmla="*/ 0 w 33607"/>
              <a:gd name="connsiteY2" fmla="*/ 3016 h 3016"/>
              <a:gd name="connsiteX3" fmla="*/ 0 w 33607"/>
              <a:gd name="connsiteY3" fmla="*/ 0 h 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07" h="3016">
                <a:moveTo>
                  <a:pt x="0" y="0"/>
                </a:moveTo>
                <a:lnTo>
                  <a:pt x="33607" y="3016"/>
                </a:lnTo>
                <a:lnTo>
                  <a:pt x="0" y="30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871273-FF60-42B9-9D53-1E63098CF5A0}"/>
              </a:ext>
            </a:extLst>
          </p:cNvPr>
          <p:cNvSpPr/>
          <p:nvPr/>
        </p:nvSpPr>
        <p:spPr>
          <a:xfrm>
            <a:off x="3063883" y="774719"/>
            <a:ext cx="6300000" cy="79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Number, Real, complex, Rational, Irrational, Fraction, Integer,  Classification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758160A-60D8-46EB-A6E2-B1A5895F01F4}"/>
              </a:ext>
            </a:extLst>
          </p:cNvPr>
          <p:cNvSpPr/>
          <p:nvPr/>
        </p:nvSpPr>
        <p:spPr>
          <a:xfrm>
            <a:off x="3067694" y="1819166"/>
            <a:ext cx="6300000" cy="79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Factor, Divisor and Multiple, Find prime factorization &amp; all factor of a number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A0D8A63-668C-434F-9384-1FA3AF7FC080}"/>
              </a:ext>
            </a:extLst>
          </p:cNvPr>
          <p:cNvSpPr/>
          <p:nvPr/>
        </p:nvSpPr>
        <p:spPr>
          <a:xfrm>
            <a:off x="3081924" y="2863613"/>
            <a:ext cx="6300000" cy="79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LCM, HCF/GCD, Find LCM &amp; HCF/GCD of Integers or Fractions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8E59F2C-0DE2-4360-9199-D1BEC2258C5D}"/>
              </a:ext>
            </a:extLst>
          </p:cNvPr>
          <p:cNvSpPr/>
          <p:nvPr/>
        </p:nvSpPr>
        <p:spPr>
          <a:xfrm>
            <a:off x="3081923" y="3908061"/>
            <a:ext cx="6300000" cy="79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Complex number, Modulus, Argument and its various forms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B9C97923-2E8E-4282-ACFB-B93E5473C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5536" y="5411565"/>
            <a:ext cx="618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Topic-1</a:t>
            </a:r>
          </a:p>
        </p:txBody>
      </p:sp>
    </p:spTree>
    <p:extLst>
      <p:ext uri="{BB962C8B-B14F-4D97-AF65-F5344CB8AC3E}">
        <p14:creationId xmlns:p14="http://schemas.microsoft.com/office/powerpoint/2010/main" xmlns="" val="69586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5" grpId="0" animBg="1"/>
      <p:bldP spid="39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02310D-6F9A-4DC1-B3AB-546758472AA6}"/>
              </a:ext>
            </a:extLst>
          </p:cNvPr>
          <p:cNvSpPr txBox="1"/>
          <p:nvPr/>
        </p:nvSpPr>
        <p:spPr>
          <a:xfrm>
            <a:off x="3284652" y="763982"/>
            <a:ext cx="528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LCM &amp; HCF of Fractions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9F018F42-7AB0-42B2-AB49-B580C5B59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6796" y="1935628"/>
          <a:ext cx="6552260" cy="1036171"/>
        </p:xfrm>
        <a:graphic>
          <a:graphicData uri="http://schemas.openxmlformats.org/presentationml/2006/ole">
            <p:oleObj spid="_x0000_s10304" name="Equation" r:id="rId3" imgW="2730240" imgH="431640" progId="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C23CE2C-29A2-46BF-8553-F74E8163EC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6796" y="3832877"/>
          <a:ext cx="6552260" cy="1036171"/>
        </p:xfrm>
        <a:graphic>
          <a:graphicData uri="http://schemas.openxmlformats.org/presentationml/2006/ole">
            <p:oleObj spid="_x0000_s10305" name="Equation" r:id="rId4" imgW="2730240" imgH="4316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92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4152263"/>
              </p:ext>
            </p:extLst>
          </p:nvPr>
        </p:nvGraphicFramePr>
        <p:xfrm>
          <a:off x="559236" y="571165"/>
          <a:ext cx="5179906" cy="789801"/>
        </p:xfrm>
        <a:graphic>
          <a:graphicData uri="http://schemas.openxmlformats.org/presentationml/2006/ole">
            <p:oleObj spid="_x0000_s40973" name="Equation" r:id="rId3" imgW="2590560" imgH="393480" progId="">
              <p:embed/>
            </p:oleObj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5B997F-04ED-4255-83F3-33F93AFD540C}"/>
              </a:ext>
            </a:extLst>
          </p:cNvPr>
          <p:cNvSpPr txBox="1"/>
          <p:nvPr/>
        </p:nvSpPr>
        <p:spPr>
          <a:xfrm>
            <a:off x="759975" y="1425370"/>
            <a:ext cx="364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Calculation for Numerators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5B997F-04ED-4255-83F3-33F93AFD540C}"/>
              </a:ext>
            </a:extLst>
          </p:cNvPr>
          <p:cNvSpPr txBox="1"/>
          <p:nvPr/>
        </p:nvSpPr>
        <p:spPr>
          <a:xfrm>
            <a:off x="6210882" y="1425370"/>
            <a:ext cx="409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Calculation for Denominators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725" y="2035483"/>
            <a:ext cx="11906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963" y="2035483"/>
            <a:ext cx="14001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5B997F-04ED-4255-83F3-33F93AFD540C}"/>
                  </a:ext>
                </a:extLst>
              </p:cNvPr>
              <p:cNvSpPr txBox="1"/>
              <p:nvPr/>
            </p:nvSpPr>
            <p:spPr>
              <a:xfrm>
                <a:off x="1156245" y="4049385"/>
                <a:ext cx="35685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LCM</m:t>
                      </m:r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(2, 8, 16)=2</m:t>
                      </m:r>
                      <m:r>
                        <a:rPr lang="en-US" sz="2400" b="0" i="1" baseline="3000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5B997F-04ED-4255-83F3-33F93AFD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45" y="4049385"/>
                <a:ext cx="3568593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B997F-04ED-4255-83F3-33F93AFD540C}"/>
                  </a:ext>
                </a:extLst>
              </p:cNvPr>
              <p:cNvSpPr txBox="1"/>
              <p:nvPr/>
            </p:nvSpPr>
            <p:spPr>
              <a:xfrm>
                <a:off x="1156245" y="4638109"/>
                <a:ext cx="32881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HCF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2, 8, 16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5B997F-04ED-4255-83F3-33F93AFD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45" y="4638109"/>
                <a:ext cx="32881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5B997F-04ED-4255-83F3-33F93AFD540C}"/>
                  </a:ext>
                </a:extLst>
              </p:cNvPr>
              <p:cNvSpPr txBox="1"/>
              <p:nvPr/>
            </p:nvSpPr>
            <p:spPr>
              <a:xfrm>
                <a:off x="6751580" y="4049385"/>
                <a:ext cx="3434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LCM</m:t>
                      </m:r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(3, 9, 81)=3</m:t>
                      </m:r>
                      <m:r>
                        <a:rPr lang="en-US" sz="2400" b="0" i="1" baseline="3000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5B997F-04ED-4255-83F3-33F93AFD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80" y="4049385"/>
                <a:ext cx="3434411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5B997F-04ED-4255-83F3-33F93AFD540C}"/>
                  </a:ext>
                </a:extLst>
              </p:cNvPr>
              <p:cNvSpPr txBox="1"/>
              <p:nvPr/>
            </p:nvSpPr>
            <p:spPr>
              <a:xfrm>
                <a:off x="6751673" y="4638109"/>
                <a:ext cx="32322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HCF</m:t>
                      </m:r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3, 9, 81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5B997F-04ED-4255-83F3-33F93AFD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673" y="4638109"/>
                <a:ext cx="3232299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2388629"/>
              </p:ext>
            </p:extLst>
          </p:nvPr>
        </p:nvGraphicFramePr>
        <p:xfrm>
          <a:off x="776183" y="5524733"/>
          <a:ext cx="4837287" cy="812272"/>
        </p:xfrm>
        <a:graphic>
          <a:graphicData uri="http://schemas.openxmlformats.org/presentationml/2006/ole">
            <p:oleObj spid="_x0000_s40974" name="Equation" r:id="rId10" imgW="2882880" imgH="4698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5049182"/>
              </p:ext>
            </p:extLst>
          </p:nvPr>
        </p:nvGraphicFramePr>
        <p:xfrm>
          <a:off x="6343983" y="5556631"/>
          <a:ext cx="5038001" cy="822904"/>
        </p:xfrm>
        <a:graphic>
          <a:graphicData uri="http://schemas.openxmlformats.org/presentationml/2006/ole">
            <p:oleObj spid="_x0000_s40975" name="Equation" r:id="rId11" imgW="2882880" imgH="469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26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D1C2EE-20B0-4A72-9D97-42A6255BEA6E}"/>
              </a:ext>
            </a:extLst>
          </p:cNvPr>
          <p:cNvSpPr txBox="1"/>
          <p:nvPr/>
        </p:nvSpPr>
        <p:spPr>
          <a:xfrm>
            <a:off x="685800" y="766482"/>
            <a:ext cx="162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Exercise: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A9A04D-91AF-4F78-BA24-51EFBE29738A}"/>
                  </a:ext>
                </a:extLst>
              </p:cNvPr>
              <p:cNvSpPr txBox="1"/>
              <p:nvPr/>
            </p:nvSpPr>
            <p:spPr>
              <a:xfrm>
                <a:off x="1988457" y="1785256"/>
                <a:ext cx="6904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H.C.F &amp; L.C.M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42,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63 &amp; 140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A9A04D-91AF-4F78-BA24-51EFBE29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57" y="1785256"/>
                <a:ext cx="6904533" cy="523220"/>
              </a:xfrm>
              <a:prstGeom prst="rect">
                <a:avLst/>
              </a:prstGeom>
              <a:blipFill>
                <a:blip r:embed="rId2"/>
                <a:stretch>
                  <a:fillRect l="-1835" t="-11905" b="-3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712DE-42EC-4E3D-B67D-FD857ACB8788}"/>
                  </a:ext>
                </a:extLst>
              </p:cNvPr>
              <p:cNvSpPr txBox="1"/>
              <p:nvPr/>
            </p:nvSpPr>
            <p:spPr>
              <a:xfrm>
                <a:off x="1955415" y="2531561"/>
                <a:ext cx="6880241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H.C.F &amp; L.C.M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&amp;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8712DE-42EC-4E3D-B67D-FD857ACB8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415" y="2531561"/>
                <a:ext cx="6880241" cy="704552"/>
              </a:xfrm>
              <a:prstGeom prst="rect">
                <a:avLst/>
              </a:prstGeom>
              <a:blipFill>
                <a:blip r:embed="rId3"/>
                <a:stretch>
                  <a:fillRect l="-1845" b="-10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652424AE-5210-4E43-B6FB-753A6F694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656" y="4285470"/>
            <a:ext cx="1543050" cy="1552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5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21AF0F-A8AC-4B53-B14D-A14E6F3D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91" y="1475394"/>
            <a:ext cx="6761794" cy="39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66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EFEB5F-9BA6-4ED8-A264-9515835E45CC}"/>
              </a:ext>
            </a:extLst>
          </p:cNvPr>
          <p:cNvSpPr txBox="1"/>
          <p:nvPr/>
        </p:nvSpPr>
        <p:spPr>
          <a:xfrm>
            <a:off x="447473" y="732333"/>
            <a:ext cx="187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Number: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94FFA2-976D-4CA1-908D-6D6228DE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041" y="1998923"/>
            <a:ext cx="3298704" cy="1414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32895F-0743-45B4-8620-BED379CF7B79}"/>
              </a:ext>
            </a:extLst>
          </p:cNvPr>
          <p:cNvSpPr txBox="1"/>
          <p:nvPr/>
        </p:nvSpPr>
        <p:spPr>
          <a:xfrm>
            <a:off x="3061314" y="3591825"/>
            <a:ext cx="59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For example: The weight of a man is 153 kg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323F2A-6E2B-4EBA-9658-5AF469750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850" y="4694102"/>
            <a:ext cx="3429000" cy="1331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C65C4D-7EB7-426F-8AAA-D7F96F4A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97" y="4736217"/>
            <a:ext cx="3486398" cy="1331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1E6267-AECE-41BB-BF50-F76FADBDD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905" y="4717091"/>
            <a:ext cx="3740364" cy="1369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A27EF-D920-488D-B2E5-D44141EAE27B}"/>
              </a:ext>
            </a:extLst>
          </p:cNvPr>
          <p:cNvSpPr txBox="1"/>
          <p:nvPr/>
        </p:nvSpPr>
        <p:spPr>
          <a:xfrm>
            <a:off x="726452" y="1349831"/>
            <a:ext cx="1041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A number is a numeral which represents a quantity and also used for counting, measurement &amp; labelling.</a:t>
            </a:r>
          </a:p>
        </p:txBody>
      </p:sp>
    </p:spTree>
    <p:extLst>
      <p:ext uri="{BB962C8B-B14F-4D97-AF65-F5344CB8AC3E}">
        <p14:creationId xmlns:p14="http://schemas.microsoft.com/office/powerpoint/2010/main" xmlns="" val="37396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F3FD89-9804-472D-B345-24CBAEEFD04C}"/>
              </a:ext>
            </a:extLst>
          </p:cNvPr>
          <p:cNvSpPr txBox="1"/>
          <p:nvPr/>
        </p:nvSpPr>
        <p:spPr>
          <a:xfrm>
            <a:off x="530193" y="582491"/>
            <a:ext cx="214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Real Number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0845B-419C-4EA4-B4BB-4601469D3604}"/>
              </a:ext>
            </a:extLst>
          </p:cNvPr>
          <p:cNvSpPr txBox="1"/>
          <p:nvPr/>
        </p:nvSpPr>
        <p:spPr>
          <a:xfrm>
            <a:off x="569523" y="1212800"/>
            <a:ext cx="3349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number is said to be real if the square of it is non-negative otherwise imaginary.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856B1-0616-4332-BD0C-AA4CA7114AFE}"/>
                  </a:ext>
                </a:extLst>
              </p:cNvPr>
              <p:cNvSpPr txBox="1"/>
              <p:nvPr/>
            </p:nvSpPr>
            <p:spPr>
              <a:xfrm>
                <a:off x="5602512" y="986974"/>
                <a:ext cx="1052724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2856B1-0616-4332-BD0C-AA4CA7114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512" y="986974"/>
                <a:ext cx="1052724" cy="607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DBAE18-B1B8-407D-A70C-B0EE33369BDE}"/>
                  </a:ext>
                </a:extLst>
              </p:cNvPr>
              <p:cNvSpPr txBox="1"/>
              <p:nvPr/>
            </p:nvSpPr>
            <p:spPr>
              <a:xfrm>
                <a:off x="6306454" y="1110335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6DBAE18-B1B8-407D-A70C-B0EE3336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54" y="1110335"/>
                <a:ext cx="97971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D6C4AC-C4F8-40D4-A920-A3F03D125BBF}"/>
              </a:ext>
            </a:extLst>
          </p:cNvPr>
          <p:cNvSpPr txBox="1"/>
          <p:nvPr/>
        </p:nvSpPr>
        <p:spPr>
          <a:xfrm>
            <a:off x="8969827" y="1117604"/>
            <a:ext cx="146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Non-negative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BFA4AF3D-147F-434E-BBCD-A56466B1B62F}"/>
              </a:ext>
            </a:extLst>
          </p:cNvPr>
          <p:cNvSpPr/>
          <p:nvPr/>
        </p:nvSpPr>
        <p:spPr>
          <a:xfrm>
            <a:off x="7489369" y="1139363"/>
            <a:ext cx="1350908" cy="353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9843F3-5142-431D-AE9C-BE4276476D81}"/>
                  </a:ext>
                </a:extLst>
              </p:cNvPr>
              <p:cNvSpPr txBox="1"/>
              <p:nvPr/>
            </p:nvSpPr>
            <p:spPr>
              <a:xfrm>
                <a:off x="5435596" y="1797079"/>
                <a:ext cx="1281954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9843F3-5142-431D-AE9C-BE4276476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596" y="1797079"/>
                <a:ext cx="1281954" cy="607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E9CF97-77A9-4226-A7BB-29FF8B37BE5A}"/>
                  </a:ext>
                </a:extLst>
              </p:cNvPr>
              <p:cNvSpPr txBox="1"/>
              <p:nvPr/>
            </p:nvSpPr>
            <p:spPr>
              <a:xfrm>
                <a:off x="6429818" y="1934954"/>
                <a:ext cx="9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E9CF97-77A9-4226-A7BB-29FF8B37B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18" y="1934954"/>
                <a:ext cx="97971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D20712-2B65-4B0D-8541-0B8361A19EA4}"/>
              </a:ext>
            </a:extLst>
          </p:cNvPr>
          <p:cNvSpPr txBox="1"/>
          <p:nvPr/>
        </p:nvSpPr>
        <p:spPr>
          <a:xfrm>
            <a:off x="8962565" y="1927709"/>
            <a:ext cx="10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92FF0E17-3153-478F-A045-C19079BD5301}"/>
              </a:ext>
            </a:extLst>
          </p:cNvPr>
          <p:cNvSpPr/>
          <p:nvPr/>
        </p:nvSpPr>
        <p:spPr>
          <a:xfrm>
            <a:off x="7482107" y="1949468"/>
            <a:ext cx="1350908" cy="353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D76D86-0125-480C-B371-74A10C9FE88D}"/>
              </a:ext>
            </a:extLst>
          </p:cNvPr>
          <p:cNvSpPr txBox="1"/>
          <p:nvPr/>
        </p:nvSpPr>
        <p:spPr>
          <a:xfrm>
            <a:off x="569523" y="3861655"/>
            <a:ext cx="33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real number geometrically represents a point on X-axis.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E75E077-2168-40A1-9FD4-E7055A9F996F}"/>
              </a:ext>
            </a:extLst>
          </p:cNvPr>
          <p:cNvCxnSpPr/>
          <p:nvPr/>
        </p:nvCxnSpPr>
        <p:spPr>
          <a:xfrm>
            <a:off x="5602512" y="4383314"/>
            <a:ext cx="5399317" cy="0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AD9CDF-96C5-463E-AFB4-9888880A4F1D}"/>
              </a:ext>
            </a:extLst>
          </p:cNvPr>
          <p:cNvCxnSpPr>
            <a:cxnSpLocks/>
          </p:cNvCxnSpPr>
          <p:nvPr/>
        </p:nvCxnSpPr>
        <p:spPr>
          <a:xfrm>
            <a:off x="8534400" y="4238172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29E0C5-F5E7-4E13-963E-99DC83879FC4}"/>
                  </a:ext>
                </a:extLst>
              </p:cNvPr>
              <p:cNvSpPr txBox="1"/>
              <p:nvPr/>
            </p:nvSpPr>
            <p:spPr>
              <a:xfrm>
                <a:off x="8338447" y="4528682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29E0C5-F5E7-4E13-963E-99DC8387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447" y="4528682"/>
                <a:ext cx="4026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4226823-B73A-46EE-9076-D3A8A5B0BBE5}"/>
              </a:ext>
            </a:extLst>
          </p:cNvPr>
          <p:cNvCxnSpPr>
            <a:cxnSpLocks/>
          </p:cNvCxnSpPr>
          <p:nvPr/>
        </p:nvCxnSpPr>
        <p:spPr>
          <a:xfrm>
            <a:off x="9049655" y="4245432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9E61C5C-77BC-40E3-A7B8-8FA335A3AF8B}"/>
              </a:ext>
            </a:extLst>
          </p:cNvPr>
          <p:cNvCxnSpPr>
            <a:cxnSpLocks/>
          </p:cNvCxnSpPr>
          <p:nvPr/>
        </p:nvCxnSpPr>
        <p:spPr>
          <a:xfrm>
            <a:off x="9593937" y="4238178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FD00A36-A228-45D1-979E-88D439C22173}"/>
              </a:ext>
            </a:extLst>
          </p:cNvPr>
          <p:cNvCxnSpPr>
            <a:cxnSpLocks/>
          </p:cNvCxnSpPr>
          <p:nvPr/>
        </p:nvCxnSpPr>
        <p:spPr>
          <a:xfrm>
            <a:off x="10123711" y="4230924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E14F38E-F732-4CB2-9C62-7F4B1D38A3A4}"/>
              </a:ext>
            </a:extLst>
          </p:cNvPr>
          <p:cNvCxnSpPr>
            <a:cxnSpLocks/>
          </p:cNvCxnSpPr>
          <p:nvPr/>
        </p:nvCxnSpPr>
        <p:spPr>
          <a:xfrm>
            <a:off x="7990115" y="4245432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7994F5F-2631-4824-BF01-C7F6C1565C33}"/>
              </a:ext>
            </a:extLst>
          </p:cNvPr>
          <p:cNvCxnSpPr>
            <a:cxnSpLocks/>
          </p:cNvCxnSpPr>
          <p:nvPr/>
        </p:nvCxnSpPr>
        <p:spPr>
          <a:xfrm>
            <a:off x="7344229" y="4252692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9D5BEB0-8C54-424A-9937-E6A7A39B0D28}"/>
              </a:ext>
            </a:extLst>
          </p:cNvPr>
          <p:cNvCxnSpPr>
            <a:cxnSpLocks/>
          </p:cNvCxnSpPr>
          <p:nvPr/>
        </p:nvCxnSpPr>
        <p:spPr>
          <a:xfrm>
            <a:off x="6727373" y="4245438"/>
            <a:ext cx="0" cy="3023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86ED3B-0514-45B2-9E04-E915078DB40E}"/>
                  </a:ext>
                </a:extLst>
              </p:cNvPr>
              <p:cNvSpPr txBox="1"/>
              <p:nvPr/>
            </p:nvSpPr>
            <p:spPr>
              <a:xfrm>
                <a:off x="8853699" y="4521428"/>
                <a:ext cx="399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86ED3B-0514-45B2-9E04-E915078D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99" y="4521428"/>
                <a:ext cx="39946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3F494D-D2A1-4ED1-A807-1E86DB864758}"/>
                  </a:ext>
                </a:extLst>
              </p:cNvPr>
              <p:cNvSpPr txBox="1"/>
              <p:nvPr/>
            </p:nvSpPr>
            <p:spPr>
              <a:xfrm>
                <a:off x="9354441" y="4514174"/>
                <a:ext cx="399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3F494D-D2A1-4ED1-A807-1E86DB864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441" y="4514174"/>
                <a:ext cx="39946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7D6593-37BC-4A55-AC26-F62DDC8EFF7C}"/>
                  </a:ext>
                </a:extLst>
              </p:cNvPr>
              <p:cNvSpPr txBox="1"/>
              <p:nvPr/>
            </p:nvSpPr>
            <p:spPr>
              <a:xfrm>
                <a:off x="9869697" y="4521434"/>
                <a:ext cx="399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7D6593-37BC-4A55-AC26-F62DDC8E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697" y="4521434"/>
                <a:ext cx="39946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267FE9-34D0-45B2-9116-524316B143FB}"/>
                  </a:ext>
                </a:extLst>
              </p:cNvPr>
              <p:cNvSpPr txBox="1"/>
              <p:nvPr/>
            </p:nvSpPr>
            <p:spPr>
              <a:xfrm>
                <a:off x="7583703" y="4528688"/>
                <a:ext cx="595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267FE9-34D0-45B2-9116-524316B1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703" y="4528688"/>
                <a:ext cx="59503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F263DF-6CA7-4599-957E-1BFBE2579DE0}"/>
                  </a:ext>
                </a:extLst>
              </p:cNvPr>
              <p:cNvSpPr txBox="1"/>
              <p:nvPr/>
            </p:nvSpPr>
            <p:spPr>
              <a:xfrm>
                <a:off x="6937819" y="4521434"/>
                <a:ext cx="595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F263DF-6CA7-4599-957E-1BFBE2579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819" y="4521434"/>
                <a:ext cx="59503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D055E0-A2E9-4DB9-BD62-5BF380FE5DB2}"/>
                  </a:ext>
                </a:extLst>
              </p:cNvPr>
              <p:cNvSpPr txBox="1"/>
              <p:nvPr/>
            </p:nvSpPr>
            <p:spPr>
              <a:xfrm>
                <a:off x="6320963" y="4528694"/>
                <a:ext cx="5950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D055E0-A2E9-4DB9-BD62-5BF380FE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963" y="4528694"/>
                <a:ext cx="59503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956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9" grpId="0" animBg="1"/>
      <p:bldP spid="6" grpId="0"/>
      <p:bldP spid="8" grpId="0" animBg="1"/>
      <p:bldP spid="14" grpId="0" animBg="1"/>
      <p:bldP spid="15" grpId="0" animBg="1"/>
      <p:bldP spid="16" grpId="0"/>
      <p:bldP spid="17" grpId="0" animBg="1"/>
      <p:bldP spid="18" grpId="0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F3FD89-9804-472D-B345-24CBAEEFD04C}"/>
              </a:ext>
            </a:extLst>
          </p:cNvPr>
          <p:cNvSpPr txBox="1"/>
          <p:nvPr/>
        </p:nvSpPr>
        <p:spPr>
          <a:xfrm>
            <a:off x="544706" y="582491"/>
            <a:ext cx="26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Complex Number 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AFD21896-41E7-43F3-827A-4AEF69E50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412943"/>
          <a:ext cx="114300" cy="177800"/>
        </p:xfrm>
        <a:graphic>
          <a:graphicData uri="http://schemas.openxmlformats.org/presentationml/2006/ole">
            <p:oleObj spid="_x0000_s29712" name="Equation" r:id="rId3" imgW="114120" imgH="17748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0845B-419C-4EA4-B4BB-4601469D3604}"/>
                  </a:ext>
                </a:extLst>
              </p:cNvPr>
              <p:cNvSpPr txBox="1"/>
              <p:nvPr/>
            </p:nvSpPr>
            <p:spPr>
              <a:xfrm>
                <a:off x="569523" y="1082173"/>
                <a:ext cx="33493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A complex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is the linear combination of two real numbers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&amp;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with a special sign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60845B-419C-4EA4-B4BB-4601469D3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23" y="1082173"/>
                <a:ext cx="3349332" cy="1323439"/>
              </a:xfrm>
              <a:prstGeom prst="rect">
                <a:avLst/>
              </a:prstGeom>
              <a:blipFill>
                <a:blip r:embed="rId4"/>
                <a:stretch>
                  <a:fillRect l="-1887" t="-2857" b="-76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D76D86-0125-480C-B371-74A10C9FE88D}"/>
              </a:ext>
            </a:extLst>
          </p:cNvPr>
          <p:cNvSpPr txBox="1"/>
          <p:nvPr/>
        </p:nvSpPr>
        <p:spPr>
          <a:xfrm>
            <a:off x="569523" y="3106913"/>
            <a:ext cx="3349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complex number geometrically represents a point on Complex plane or Argand plane.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40E9D5D-4984-44C7-9807-49B7D9F4968B}"/>
                  </a:ext>
                </a:extLst>
              </p:cNvPr>
              <p:cNvSpPr/>
              <p:nvPr/>
            </p:nvSpPr>
            <p:spPr>
              <a:xfrm>
                <a:off x="6618514" y="1223022"/>
                <a:ext cx="2133600" cy="369332"/>
              </a:xfrm>
              <a:prstGeom prst="round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brightRoom" dir="t"/>
              </a:scene3d>
              <a:sp3d>
                <a:bevelT w="114300" prst="artDeco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0E9D5D-4984-44C7-9807-49B7D9F49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14" y="1223022"/>
                <a:ext cx="2133600" cy="3693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098A5D-F40F-465B-87E5-9E395793800A}"/>
                  </a:ext>
                </a:extLst>
              </p:cNvPr>
              <p:cNvSpPr txBox="1"/>
              <p:nvPr/>
            </p:nvSpPr>
            <p:spPr>
              <a:xfrm>
                <a:off x="7561943" y="1814513"/>
                <a:ext cx="165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1800" b="1" i="1" dirty="0" err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)²  =  −</m:t>
                      </m:r>
                      <m:r>
                        <a:rPr lang="en-US" sz="18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098A5D-F40F-465B-87E5-9E3957938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43" y="1814513"/>
                <a:ext cx="1656223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300658-01A9-4327-B98A-3742153822EE}"/>
                  </a:ext>
                </a:extLst>
              </p:cNvPr>
              <p:cNvSpPr txBox="1"/>
              <p:nvPr/>
            </p:nvSpPr>
            <p:spPr>
              <a:xfrm>
                <a:off x="4463140" y="1828797"/>
                <a:ext cx="3266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where: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 real  number &amp;</a:t>
                </a:r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300658-01A9-4327-B98A-374215382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0" y="1828797"/>
                <a:ext cx="3266985" cy="369332"/>
              </a:xfrm>
              <a:prstGeom prst="rect">
                <a:avLst/>
              </a:prstGeom>
              <a:blipFill>
                <a:blip r:embed="rId7"/>
                <a:stretch>
                  <a:fillRect l="-1493" t="-8197" r="-7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ABDD0C34-73E2-47E9-8A66-5F4140C0B7F7}"/>
              </a:ext>
            </a:extLst>
          </p:cNvPr>
          <p:cNvCxnSpPr>
            <a:cxnSpLocks/>
          </p:cNvCxnSpPr>
          <p:nvPr/>
        </p:nvCxnSpPr>
        <p:spPr>
          <a:xfrm>
            <a:off x="5759909" y="4922201"/>
            <a:ext cx="446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ED5AC605-5C58-479D-B7C9-9BA1E67E8FC0}"/>
              </a:ext>
            </a:extLst>
          </p:cNvPr>
          <p:cNvCxnSpPr>
            <a:cxnSpLocks/>
          </p:cNvCxnSpPr>
          <p:nvPr/>
        </p:nvCxnSpPr>
        <p:spPr>
          <a:xfrm flipV="1">
            <a:off x="6894286" y="2451850"/>
            <a:ext cx="0" cy="35640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BDB04A-D12C-40D0-B83A-8A893DF8C22F}"/>
                  </a:ext>
                </a:extLst>
              </p:cNvPr>
              <p:cNvSpPr/>
              <p:nvPr/>
            </p:nvSpPr>
            <p:spPr>
              <a:xfrm>
                <a:off x="7868626" y="3227946"/>
                <a:ext cx="900901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D" sz="1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BDB04A-D12C-40D0-B83A-8A893DF8C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626" y="3227946"/>
                <a:ext cx="900901" cy="346133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Content Placeholder 19">
                <a:extLst>
                  <a:ext uri="{FF2B5EF4-FFF2-40B4-BE49-F238E27FC236}">
                    <a16:creationId xmlns:a16="http://schemas.microsoft.com/office/drawing/2014/main" id="{30F86299-3C7F-42EC-9B26-7C1DB3770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6674" y="3146885"/>
                <a:ext cx="733425" cy="777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BD" sz="36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5" name="Content Placeholder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F86299-3C7F-42EC-9B26-7C1DB3770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6674" y="3146885"/>
                <a:ext cx="733425" cy="7779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6840A5F-FEA8-4783-9578-3E524DF5F82E}"/>
                  </a:ext>
                </a:extLst>
              </p:cNvPr>
              <p:cNvSpPr/>
              <p:nvPr/>
            </p:nvSpPr>
            <p:spPr>
              <a:xfrm>
                <a:off x="6324882" y="4983884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BD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840A5F-FEA8-4783-9578-3E524DF5F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82" y="4983884"/>
                <a:ext cx="4956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509ABAE-F389-4EDD-9059-1F9D88BF57A3}"/>
                  </a:ext>
                </a:extLst>
              </p:cNvPr>
              <p:cNvSpPr/>
              <p:nvPr/>
            </p:nvSpPr>
            <p:spPr>
              <a:xfrm>
                <a:off x="6424910" y="2076037"/>
                <a:ext cx="435686" cy="1762619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𝒊𝒎𝒂𝒈𝒊𝒏𝒂𝒓𝒚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D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09ABAE-F389-4EDD-9059-1F9D88BF5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10" y="2076037"/>
                <a:ext cx="435686" cy="1762619"/>
              </a:xfrm>
              <a:prstGeom prst="rect">
                <a:avLst/>
              </a:prstGeom>
              <a:blipFill>
                <a:blip r:embed="rId11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D42E4-E415-4CC4-BF9E-F80375EA0721}"/>
                  </a:ext>
                </a:extLst>
              </p:cNvPr>
              <p:cNvSpPr/>
              <p:nvPr/>
            </p:nvSpPr>
            <p:spPr>
              <a:xfrm>
                <a:off x="9614896" y="5042792"/>
                <a:ext cx="752375" cy="346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𝒓𝒆𝒂𝒍</m:t>
                      </m:r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D" sz="1600" b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2D42E4-E415-4CC4-BF9E-F80375EA0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896" y="5042792"/>
                <a:ext cx="752375" cy="346133"/>
              </a:xfrm>
              <a:prstGeom prst="rect">
                <a:avLst/>
              </a:prstGeom>
              <a:blipFill>
                <a:blip r:embed="rId12"/>
                <a:stretch>
                  <a:fillRect r="-19672" b="-1379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58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8" grpId="0"/>
      <p:bldP spid="23" grpId="0" animBg="1"/>
      <p:bldP spid="24" grpId="0" animBg="1"/>
      <p:bldP spid="25" grpId="0" animBg="1"/>
      <p:bldP spid="54" grpId="0" animBg="1"/>
      <p:bldP spid="55" grpId="0" build="p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8DBD71-C706-4A48-BA3F-315D70BA69B4}"/>
              </a:ext>
            </a:extLst>
          </p:cNvPr>
          <p:cNvSpPr txBox="1"/>
          <p:nvPr/>
        </p:nvSpPr>
        <p:spPr>
          <a:xfrm>
            <a:off x="478973" y="551540"/>
            <a:ext cx="339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Rational Number: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822C10-76BF-4226-8787-7848040C216F}"/>
              </a:ext>
            </a:extLst>
          </p:cNvPr>
          <p:cNvSpPr txBox="1"/>
          <p:nvPr/>
        </p:nvSpPr>
        <p:spPr>
          <a:xfrm>
            <a:off x="1250576" y="1866524"/>
            <a:ext cx="19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example: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022A159E-937E-4232-B409-A97943B129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2972309"/>
              </p:ext>
            </p:extLst>
          </p:nvPr>
        </p:nvGraphicFramePr>
        <p:xfrm>
          <a:off x="2662518" y="3063639"/>
          <a:ext cx="3213847" cy="786121"/>
        </p:xfrm>
        <a:graphic>
          <a:graphicData uri="http://schemas.openxmlformats.org/presentationml/2006/ole">
            <p:oleObj spid="_x0000_s2242" name="Equation" r:id="rId3" imgW="1765080" imgH="431640" progId="">
              <p:embed/>
            </p:oleObj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FEE96A-F036-4C1F-B24B-9EAD85B2F3F1}"/>
              </a:ext>
            </a:extLst>
          </p:cNvPr>
          <p:cNvSpPr/>
          <p:nvPr/>
        </p:nvSpPr>
        <p:spPr>
          <a:xfrm>
            <a:off x="1896035" y="2444571"/>
            <a:ext cx="60511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574D53-6F3A-435D-92F6-321B2415CDAA}"/>
              </a:ext>
            </a:extLst>
          </p:cNvPr>
          <p:cNvSpPr/>
          <p:nvPr/>
        </p:nvSpPr>
        <p:spPr>
          <a:xfrm>
            <a:off x="2662518" y="2444571"/>
            <a:ext cx="271630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Integer / Whole number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2DFAA494-BABF-40CC-BA80-4C746A98B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0510204"/>
              </p:ext>
            </p:extLst>
          </p:nvPr>
        </p:nvGraphicFramePr>
        <p:xfrm>
          <a:off x="2776538" y="4574557"/>
          <a:ext cx="2984500" cy="715963"/>
        </p:xfrm>
        <a:graphic>
          <a:graphicData uri="http://schemas.openxmlformats.org/presentationml/2006/ole">
            <p:oleObj spid="_x0000_s2243" name="Equation" r:id="rId4" imgW="1638000" imgH="393480" progId="">
              <p:embed/>
            </p:oleObj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A292F0E-C835-4C51-B9B8-CBF497928A8A}"/>
              </a:ext>
            </a:extLst>
          </p:cNvPr>
          <p:cNvSpPr/>
          <p:nvPr/>
        </p:nvSpPr>
        <p:spPr>
          <a:xfrm>
            <a:off x="1896035" y="3891479"/>
            <a:ext cx="60511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2863F7-A4E0-4F5F-9FCB-2C9692158B90}"/>
              </a:ext>
            </a:extLst>
          </p:cNvPr>
          <p:cNvSpPr/>
          <p:nvPr/>
        </p:nvSpPr>
        <p:spPr>
          <a:xfrm>
            <a:off x="2662518" y="3920507"/>
            <a:ext cx="321384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Terminating decimal number 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EF4CA0-B170-44D8-966C-AA430CFAEF33}"/>
              </a:ext>
            </a:extLst>
          </p:cNvPr>
          <p:cNvSpPr/>
          <p:nvPr/>
        </p:nvSpPr>
        <p:spPr>
          <a:xfrm>
            <a:off x="7156729" y="2449557"/>
            <a:ext cx="60511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27BB87-3712-4D0F-8130-F79EF5FE79A2}"/>
              </a:ext>
            </a:extLst>
          </p:cNvPr>
          <p:cNvSpPr/>
          <p:nvPr/>
        </p:nvSpPr>
        <p:spPr>
          <a:xfrm>
            <a:off x="7923212" y="2307073"/>
            <a:ext cx="3213846" cy="7159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Recurrence decimal number /Infinite decimal point number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459C8D71-6B1F-433F-A236-1416E6AB1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4783694"/>
              </p:ext>
            </p:extLst>
          </p:nvPr>
        </p:nvGraphicFramePr>
        <p:xfrm>
          <a:off x="8569325" y="4599496"/>
          <a:ext cx="1689100" cy="715963"/>
        </p:xfrm>
        <a:graphic>
          <a:graphicData uri="http://schemas.openxmlformats.org/presentationml/2006/ole">
            <p:oleObj spid="_x0000_s2244" name="Equation" r:id="rId5" imgW="927000" imgH="393480" progId="">
              <p:embed/>
            </p:oleObj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C409A8E-CCEC-4CAF-B337-038FCEFEC2B0}"/>
              </a:ext>
            </a:extLst>
          </p:cNvPr>
          <p:cNvSpPr/>
          <p:nvPr/>
        </p:nvSpPr>
        <p:spPr>
          <a:xfrm>
            <a:off x="7147484" y="3886709"/>
            <a:ext cx="60511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0B47D87-45EF-48A3-897A-BE2376BB89AD}"/>
              </a:ext>
            </a:extLst>
          </p:cNvPr>
          <p:cNvSpPr/>
          <p:nvPr/>
        </p:nvSpPr>
        <p:spPr>
          <a:xfrm>
            <a:off x="7913967" y="3886709"/>
            <a:ext cx="321384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Fraction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E4B7BA69-8314-486D-9CEB-DCC8F9F3E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4701513"/>
              </p:ext>
            </p:extLst>
          </p:nvPr>
        </p:nvGraphicFramePr>
        <p:xfrm>
          <a:off x="7898558" y="3063639"/>
          <a:ext cx="3238500" cy="715962"/>
        </p:xfrm>
        <a:graphic>
          <a:graphicData uri="http://schemas.openxmlformats.org/presentationml/2006/ole">
            <p:oleObj spid="_x0000_s2245" name="Equation" r:id="rId6" imgW="1777680" imgH="393480" progId="">
              <p:embed/>
            </p:oleObj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451B343D-C774-4AA5-8BE6-2C39E7E05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7683574"/>
              </p:ext>
            </p:extLst>
          </p:nvPr>
        </p:nvGraphicFramePr>
        <p:xfrm>
          <a:off x="3849688" y="5854056"/>
          <a:ext cx="3822700" cy="530225"/>
        </p:xfrm>
        <a:graphic>
          <a:graphicData uri="http://schemas.openxmlformats.org/presentationml/2006/ole">
            <p:oleObj spid="_x0000_s2246" name="Equation" r:id="rId7" imgW="1739880" imgH="241200" progId="">
              <p:embed/>
            </p:oleObj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7861D353-C308-40EB-B6C2-25D222BC4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6198981"/>
              </p:ext>
            </p:extLst>
          </p:nvPr>
        </p:nvGraphicFramePr>
        <p:xfrm>
          <a:off x="8420191" y="1071450"/>
          <a:ext cx="3202553" cy="827326"/>
        </p:xfrm>
        <a:graphic>
          <a:graphicData uri="http://schemas.openxmlformats.org/presentationml/2006/ole">
            <p:oleObj spid="_x0000_s2247" name="Equation" r:id="rId8" imgW="1523880" imgH="39348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28505" y="1221633"/>
                <a:ext cx="7501341" cy="5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</a:rPr>
                  <a:t>A number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are integers.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05" y="1221633"/>
                <a:ext cx="7501341" cy="582595"/>
              </a:xfrm>
              <a:prstGeom prst="rect">
                <a:avLst/>
              </a:prstGeom>
              <a:blipFill>
                <a:blip r:embed="rId9"/>
                <a:stretch>
                  <a:fillRect l="-1056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334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5B997F-04ED-4255-83F3-33F93AFD540C}"/>
              </a:ext>
            </a:extLst>
          </p:cNvPr>
          <p:cNvSpPr txBox="1"/>
          <p:nvPr/>
        </p:nvSpPr>
        <p:spPr>
          <a:xfrm>
            <a:off x="793377" y="718955"/>
            <a:ext cx="340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Irrational Number: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68A5CA-C7D8-4CF7-A792-8D3DAAF0981F}"/>
              </a:ext>
            </a:extLst>
          </p:cNvPr>
          <p:cNvSpPr txBox="1"/>
          <p:nvPr/>
        </p:nvSpPr>
        <p:spPr>
          <a:xfrm>
            <a:off x="835375" y="2332972"/>
            <a:ext cx="19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example: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BEAADC2E-1F42-4C6A-AEAC-0E520F5AC7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5949" y="4279769"/>
          <a:ext cx="2890837" cy="555625"/>
        </p:xfrm>
        <a:graphic>
          <a:graphicData uri="http://schemas.openxmlformats.org/presentationml/2006/ole">
            <p:oleObj spid="_x0000_s15412" name="Equation" r:id="rId3" imgW="1587240" imgH="304560" progId="">
              <p:embed/>
            </p:oleObj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613AEC-A545-4B9A-9B54-10C2E32FD918}"/>
              </a:ext>
            </a:extLst>
          </p:cNvPr>
          <p:cNvSpPr/>
          <p:nvPr/>
        </p:nvSpPr>
        <p:spPr>
          <a:xfrm>
            <a:off x="1296812" y="3445182"/>
            <a:ext cx="60511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D33F0E8-54A9-422B-AC7B-ACF7DA79D455}"/>
              </a:ext>
            </a:extLst>
          </p:cNvPr>
          <p:cNvSpPr/>
          <p:nvPr/>
        </p:nvSpPr>
        <p:spPr>
          <a:xfrm>
            <a:off x="2063295" y="3445182"/>
            <a:ext cx="2716306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Inexpressible as fraction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61022A14-AA00-4E00-BEFA-57DB41C412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7198" y="4094032"/>
          <a:ext cx="1595437" cy="741362"/>
        </p:xfrm>
        <a:graphic>
          <a:graphicData uri="http://schemas.openxmlformats.org/presentationml/2006/ole">
            <p:oleObj spid="_x0000_s15413" name="Equation" r:id="rId4" imgW="876240" imgH="406080" progId="">
              <p:embed/>
            </p:oleObj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3D034CC-2356-4C16-A21C-B5EF852F7AC1}"/>
              </a:ext>
            </a:extLst>
          </p:cNvPr>
          <p:cNvSpPr/>
          <p:nvPr/>
        </p:nvSpPr>
        <p:spPr>
          <a:xfrm>
            <a:off x="5786777" y="3344450"/>
            <a:ext cx="605118" cy="637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7810C10-A2BD-4204-8460-F94A947AF96B}"/>
              </a:ext>
            </a:extLst>
          </p:cNvPr>
          <p:cNvSpPr/>
          <p:nvPr/>
        </p:nvSpPr>
        <p:spPr>
          <a:xfrm>
            <a:off x="6553259" y="3344450"/>
            <a:ext cx="4314235" cy="637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Non-terminating decimal number/Infinite nonrepeating decimal number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835376" y="1425104"/>
                <a:ext cx="9048458" cy="5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chemeClr val="tx1"/>
                    </a:solidFill>
                  </a:rPr>
                  <a:t>A number which is not expressible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are integers.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76" y="1425104"/>
                <a:ext cx="9048458" cy="582595"/>
              </a:xfrm>
              <a:prstGeom prst="rect">
                <a:avLst/>
              </a:prstGeom>
              <a:blipFill>
                <a:blip r:embed="rId5"/>
                <a:stretch>
                  <a:fillRect l="-876" t="-1053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10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0" grpId="0" animBg="1"/>
      <p:bldP spid="22" grpId="0" animBg="1"/>
      <p:bldP spid="2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283D78-CCC9-4EA1-9780-619E5EEC97E2}"/>
              </a:ext>
            </a:extLst>
          </p:cNvPr>
          <p:cNvSpPr txBox="1"/>
          <p:nvPr/>
        </p:nvSpPr>
        <p:spPr>
          <a:xfrm>
            <a:off x="591670" y="618565"/>
            <a:ext cx="200361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Division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A8CEB1-C3C2-4FDC-A973-826CF84EC76F}"/>
              </a:ext>
            </a:extLst>
          </p:cNvPr>
          <p:cNvSpPr txBox="1"/>
          <p:nvPr/>
        </p:nvSpPr>
        <p:spPr>
          <a:xfrm>
            <a:off x="3372970" y="5056383"/>
            <a:ext cx="544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lgerian" panose="04020705040A02060702" pitchFamily="82" charset="0"/>
              </a:rPr>
              <a:t>Try it</a:t>
            </a:r>
            <a:r>
              <a:rPr lang="en-US" dirty="0"/>
              <a:t>:    </a:t>
            </a:r>
            <a:r>
              <a:rPr lang="en-US" b="1" dirty="0">
                <a:latin typeface="Bahnschrift" panose="020B0502040204020203" pitchFamily="34" charset="0"/>
              </a:rPr>
              <a:t>What are the factors of the number  6 ?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DB008D1-8CD1-47D8-945E-190FADC2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658" y="1570784"/>
            <a:ext cx="4036095" cy="30684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BA1D630-8753-409A-92E3-66178CD5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76" y="1570784"/>
            <a:ext cx="4276114" cy="30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3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5B997F-04ED-4255-83F3-33F93AFD540C}"/>
              </a:ext>
            </a:extLst>
          </p:cNvPr>
          <p:cNvSpPr txBox="1"/>
          <p:nvPr/>
        </p:nvSpPr>
        <p:spPr>
          <a:xfrm>
            <a:off x="793377" y="610886"/>
            <a:ext cx="15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Factor: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68A5CA-C7D8-4CF7-A792-8D3DAAF0981F}"/>
                  </a:ext>
                </a:extLst>
              </p:cNvPr>
              <p:cNvSpPr txBox="1"/>
              <p:nvPr/>
            </p:nvSpPr>
            <p:spPr>
              <a:xfrm>
                <a:off x="811850" y="1650906"/>
                <a:ext cx="8976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For 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1, 2 </m:t>
                    </m:r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en-US" sz="2200" dirty="0"/>
                  <a:t> are the factors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68A5CA-C7D8-4CF7-A792-8D3DAAF0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50" y="1650906"/>
                <a:ext cx="8976088" cy="430887"/>
              </a:xfrm>
              <a:prstGeom prst="rect">
                <a:avLst/>
              </a:prstGeom>
              <a:blipFill>
                <a:blip r:embed="rId2"/>
                <a:stretch>
                  <a:fillRect l="-883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D33F0E8-54A9-422B-AC7B-ACF7DA79D455}"/>
              </a:ext>
            </a:extLst>
          </p:cNvPr>
          <p:cNvSpPr/>
          <p:nvPr/>
        </p:nvSpPr>
        <p:spPr>
          <a:xfrm>
            <a:off x="2736627" y="3755699"/>
            <a:ext cx="27432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7810C10-A2BD-4204-8460-F94A947AF96B}"/>
              </a:ext>
            </a:extLst>
          </p:cNvPr>
          <p:cNvSpPr/>
          <p:nvPr/>
        </p:nvSpPr>
        <p:spPr>
          <a:xfrm>
            <a:off x="6003695" y="3755699"/>
            <a:ext cx="27432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Multiples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42" y="1127686"/>
            <a:ext cx="10907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Factors of a number are all those numbers which can exactly divide the given number.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5B997F-04ED-4255-83F3-33F93AFD540C}"/>
              </a:ext>
            </a:extLst>
          </p:cNvPr>
          <p:cNvSpPr txBox="1"/>
          <p:nvPr/>
        </p:nvSpPr>
        <p:spPr>
          <a:xfrm>
            <a:off x="811850" y="2135866"/>
            <a:ext cx="15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Multiple: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68A5CA-C7D8-4CF7-A792-8D3DAAF0981F}"/>
                  </a:ext>
                </a:extLst>
              </p:cNvPr>
              <p:cNvSpPr txBox="1"/>
              <p:nvPr/>
            </p:nvSpPr>
            <p:spPr>
              <a:xfrm>
                <a:off x="859716" y="3193741"/>
                <a:ext cx="89760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For example: The multiples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/>
                  <a:t> are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4, 8, 12, 16, 20,…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68A5CA-C7D8-4CF7-A792-8D3DAAF09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16" y="3193741"/>
                <a:ext cx="8976088" cy="430887"/>
              </a:xfrm>
              <a:prstGeom prst="rect">
                <a:avLst/>
              </a:prstGeom>
              <a:blipFill>
                <a:blip r:embed="rId3"/>
                <a:stretch>
                  <a:fillRect l="-883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59716" y="2670521"/>
            <a:ext cx="10888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Multiples</a:t>
            </a:r>
            <a:r>
              <a:rPr lang="en-US" sz="2200" dirty="0">
                <a:solidFill>
                  <a:schemeClr val="tx1"/>
                </a:solidFill>
              </a:rPr>
              <a:t> of a number are those numbers which are exactly divisible by the given number.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186549" y="4266535"/>
                <a:ext cx="3879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9" y="4266535"/>
                <a:ext cx="38792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669917" y="4266535"/>
                <a:ext cx="38792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917" y="4266535"/>
                <a:ext cx="38792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153285" y="4266535"/>
                <a:ext cx="3879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285" y="4266535"/>
                <a:ext cx="38792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4636653" y="4266535"/>
                <a:ext cx="38792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53" y="4266535"/>
                <a:ext cx="387927" cy="1477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6193343" y="4266535"/>
                <a:ext cx="4660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343" y="4266535"/>
                <a:ext cx="466072" cy="25853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6826400" y="4266535"/>
                <a:ext cx="4660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00" y="4266535"/>
                <a:ext cx="466072" cy="25853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7459457" y="4266535"/>
                <a:ext cx="4660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57" y="4266535"/>
                <a:ext cx="466072" cy="25853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8092515" y="4266535"/>
                <a:ext cx="4660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515" y="4266535"/>
                <a:ext cx="466072" cy="25853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63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0" grpId="0" animBg="1"/>
      <p:bldP spid="23" grpId="0" animBg="1"/>
      <p:bldP spid="12" grpId="0"/>
      <p:bldP spid="11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4"/>
      </a:lt2>
      <a:accent1>
        <a:srgbClr val="C34D9A"/>
      </a:accent1>
      <a:accent2>
        <a:srgbClr val="AA3BB1"/>
      </a:accent2>
      <a:accent3>
        <a:srgbClr val="8A4DC3"/>
      </a:accent3>
      <a:accent4>
        <a:srgbClr val="5A4FB9"/>
      </a:accent4>
      <a:accent5>
        <a:srgbClr val="4D72C3"/>
      </a:accent5>
      <a:accent6>
        <a:srgbClr val="3B92B1"/>
      </a:accent6>
      <a:hlink>
        <a:srgbClr val="6574CB"/>
      </a:hlink>
      <a:folHlink>
        <a:srgbClr val="7F7F7F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569</Words>
  <Application>Microsoft Macintosh PowerPoint</Application>
  <PresentationFormat>Custom</PresentationFormat>
  <Paragraphs>166</Paragraphs>
  <Slides>23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DividendVTI</vt:lpstr>
      <vt:lpstr>Equation</vt:lpstr>
      <vt:lpstr>Number System</vt:lpstr>
      <vt:lpstr>Topic-1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Summit</dc:title>
  <dc:creator>MST. Arifa Akter</dc:creator>
  <cp:lastModifiedBy>Masuma Parvin</cp:lastModifiedBy>
  <cp:revision>36</cp:revision>
  <dcterms:created xsi:type="dcterms:W3CDTF">2020-05-14T00:14:01Z</dcterms:created>
  <dcterms:modified xsi:type="dcterms:W3CDTF">2021-02-28T14:12:12Z</dcterms:modified>
</cp:coreProperties>
</file>