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94" r:id="rId4"/>
    <p:sldId id="295" r:id="rId5"/>
    <p:sldId id="261" r:id="rId6"/>
    <p:sldId id="263" r:id="rId7"/>
    <p:sldId id="268" r:id="rId8"/>
    <p:sldId id="292" r:id="rId9"/>
    <p:sldId id="289" r:id="rId10"/>
    <p:sldId id="272" r:id="rId11"/>
    <p:sldId id="300" r:id="rId12"/>
    <p:sldId id="288" r:id="rId13"/>
    <p:sldId id="298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04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9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FB893-F86D-4CEA-BE16-289D98A1EC62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CD2A6-1DE7-40CA-AB3F-7A4CA45A4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309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D2A6-1DE7-40CA-AB3F-7A4CA45A4A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9897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D2A6-1DE7-40CA-AB3F-7A4CA45A4A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078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D2A6-1DE7-40CA-AB3F-7A4CA45A4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161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1AFE-41FD-4FCC-A2AA-D0D1C1CBB7F9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Mosammat Arifa Akter || Senior Lecturer || Department of GED || Daffodil International University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631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73C3-3AE5-450E-AAA6-FD833381AC1C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Mosammat Arifa Akter || Senior Lecturer || Department of GED || Daffodil International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834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92C3-BF04-43B2-8234-ADEE04CDCC43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Mosammat Arifa Akter || Senior Lecturer || Department of GED || Daffodil International University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465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6A62-BC81-4BBF-874B-F692613381B5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Mosammat Arifa Akter || Senior Lecturer || Department of GED || Daffodil International University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502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69C2-5717-4BE6-9DAC-E306AAB89EE0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Mosammat Arifa Akter || Senior Lecturer || Department of GED || Daffodil International University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48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59E7-E855-4499-BA72-BBC896BF2133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Mosammat Arifa Akter || Senior Lecturer || Department of GED || Daffodil International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335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E108-2D5D-4577-9ABD-30A3CE2A44C4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Mosammat Arifa Akter || Senior Lecturer || Department of GED || Daffodil International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1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18A5-3331-403D-9DC6-0C35815A920E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Mosammat Arifa Akter || Senior Lecturer || Department of GED || Daffodil International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067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8048-E5C5-448A-B803-63BAB490637B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Mosammat Arifa Akter || Senior Lecturer || Department of GED || Daffodil International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098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00200237-8BBA-4D21-9205-B2897C5A7C5E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r>
              <a:rPr lang="en-US"/>
              <a:t>Mosammat Arifa Akter || Senior Lecturer || Department of GED || Daffodil International University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949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495A-E1E2-408E-AA01-C0BB108B9C0A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Mosammat Arifa Akter || Senior Lecturer || Department of GED || Daffodil International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99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37BB4F-2A0A-49B3-8A7A-297A152BBB9B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Mosammat Arifa Akter || Senior Lecturer || Department of GED || Daffodil International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50363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7" Type="http://schemas.openxmlformats.org/officeDocument/2006/relationships/image" Target="file:////var/folders/21/00wfyl915mnf0l7wvpkn6kc80000gn/T/com.microsoft.Powerpoint/converted_emf.emf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26" Type="http://schemas.openxmlformats.org/officeDocument/2006/relationships/image" Target="../media/image91.png"/><Relationship Id="rId39" Type="http://schemas.openxmlformats.org/officeDocument/2006/relationships/image" Target="../media/image103.png"/><Relationship Id="rId3" Type="http://schemas.openxmlformats.org/officeDocument/2006/relationships/image" Target="../media/image68.png"/><Relationship Id="rId21" Type="http://schemas.openxmlformats.org/officeDocument/2006/relationships/image" Target="../media/image86.png"/><Relationship Id="rId34" Type="http://schemas.openxmlformats.org/officeDocument/2006/relationships/image" Target="../media/image27.png"/><Relationship Id="rId42" Type="http://schemas.openxmlformats.org/officeDocument/2006/relationships/image" Target="../media/image106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5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image" Target="../media/image102.png"/><Relationship Id="rId2" Type="http://schemas.openxmlformats.org/officeDocument/2006/relationships/image" Target="../media/image67.pn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29" Type="http://schemas.openxmlformats.org/officeDocument/2006/relationships/image" Target="../media/image94.png"/><Relationship Id="rId41" Type="http://schemas.openxmlformats.org/officeDocument/2006/relationships/image" Target="../media/image10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24" Type="http://schemas.openxmlformats.org/officeDocument/2006/relationships/image" Target="../media/image89.png"/><Relationship Id="rId32" Type="http://schemas.openxmlformats.org/officeDocument/2006/relationships/image" Target="../media/image97.png"/><Relationship Id="rId37" Type="http://schemas.openxmlformats.org/officeDocument/2006/relationships/image" Target="../media/image101.png"/><Relationship Id="rId40" Type="http://schemas.openxmlformats.org/officeDocument/2006/relationships/image" Target="../media/image104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28" Type="http://schemas.openxmlformats.org/officeDocument/2006/relationships/image" Target="../media/image93.png"/><Relationship Id="rId36" Type="http://schemas.openxmlformats.org/officeDocument/2006/relationships/image" Target="../media/image100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31" Type="http://schemas.openxmlformats.org/officeDocument/2006/relationships/image" Target="../media/image96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Relationship Id="rId27" Type="http://schemas.openxmlformats.org/officeDocument/2006/relationships/image" Target="../media/image92.png"/><Relationship Id="rId30" Type="http://schemas.openxmlformats.org/officeDocument/2006/relationships/image" Target="../media/image95.png"/><Relationship Id="rId35" Type="http://schemas.openxmlformats.org/officeDocument/2006/relationships/image" Target="../media/image99.png"/><Relationship Id="rId43" Type="http://schemas.openxmlformats.org/officeDocument/2006/relationships/image" Target="../media/image10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26" Type="http://schemas.openxmlformats.org/officeDocument/2006/relationships/image" Target="../media/image139.png"/><Relationship Id="rId3" Type="http://schemas.openxmlformats.org/officeDocument/2006/relationships/image" Target="../media/image117.png"/><Relationship Id="rId21" Type="http://schemas.openxmlformats.org/officeDocument/2006/relationships/image" Target="../media/image134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5" Type="http://schemas.openxmlformats.org/officeDocument/2006/relationships/image" Target="../media/image138.png"/><Relationship Id="rId2" Type="http://schemas.openxmlformats.org/officeDocument/2006/relationships/image" Target="../media/image116.png"/><Relationship Id="rId16" Type="http://schemas.openxmlformats.org/officeDocument/2006/relationships/image" Target="../media/image129.png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24" Type="http://schemas.openxmlformats.org/officeDocument/2006/relationships/image" Target="../media/image137.png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23" Type="http://schemas.openxmlformats.org/officeDocument/2006/relationships/image" Target="../media/image136.png"/><Relationship Id="rId10" Type="http://schemas.openxmlformats.org/officeDocument/2006/relationships/image" Target="../media/image123.png"/><Relationship Id="rId19" Type="http://schemas.openxmlformats.org/officeDocument/2006/relationships/image" Target="../media/image132.png"/><Relationship Id="rId4" Type="http://schemas.openxmlformats.org/officeDocument/2006/relationships/image" Target="../media/image69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Relationship Id="rId22" Type="http://schemas.openxmlformats.org/officeDocument/2006/relationships/image" Target="../media/image1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41.png"/><Relationship Id="rId7" Type="http://schemas.openxmlformats.org/officeDocument/2006/relationships/image" Target="../media/image143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2.png"/><Relationship Id="rId11" Type="http://schemas.openxmlformats.org/officeDocument/2006/relationships/image" Target="../media/image145.png"/><Relationship Id="rId5" Type="http://schemas.openxmlformats.org/officeDocument/2006/relationships/image" Target="../media/image34.png"/><Relationship Id="rId10" Type="http://schemas.openxmlformats.org/officeDocument/2006/relationships/image" Target="../media/image144.png"/><Relationship Id="rId4" Type="http://schemas.openxmlformats.org/officeDocument/2006/relationships/image" Target="../media/image33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6B4480E-B7FF-4481-890E-043A69AE6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E27405-13D9-491A-8D41-3040CAFF7A0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4C13BAB-7C00-4D21-A857-E3D41C0A2A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883" y="1661699"/>
            <a:ext cx="3703320" cy="9499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5E6C9CD-9938-4423-936B-5C383EDE76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883" y="1661699"/>
            <a:ext cx="3703320" cy="94997"/>
          </a:xfrm>
          <a:prstGeom prst="rect">
            <a:avLst/>
          </a:prstGeom>
          <a:solidFill>
            <a:srgbClr val="C34D9A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F1FF39A-AC3C-4066-9D4C-519AA2281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883" y="1817914"/>
            <a:ext cx="3702134" cy="3378388"/>
          </a:xfrm>
          <a:prstGeom prst="rect">
            <a:avLst/>
          </a:prstGeom>
          <a:solidFill>
            <a:schemeClr val="tx1">
              <a:alpha val="5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6D1B40F-5D7A-414C-A415-EF39FE779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883" y="1817914"/>
            <a:ext cx="3702134" cy="3378388"/>
          </a:xfrm>
          <a:prstGeom prst="rect">
            <a:avLst/>
          </a:prstGeom>
          <a:solidFill>
            <a:srgbClr val="C34D9A">
              <a:alpha val="40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309AD7-8463-468F-80B1-D2719076C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10" y="2324906"/>
            <a:ext cx="3412067" cy="15886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Complex Number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74C3DECA-1E38-4E8E-AF1E-8EE7E2AD22F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BD51CDD-7F6D-7F4A-A191-83C75B56AFCB}"/>
              </a:ext>
            </a:extLst>
          </p:cNvPr>
          <p:cNvPicPr>
            <a:picLocks noChangeAspect="1"/>
          </p:cNvPicPr>
          <p:nvPr/>
        </p:nvPicPr>
        <p:blipFill>
          <a:blip r:link="rId7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05D4009-D00F-4145-A2C1-80B7477421CA}"/>
              </a:ext>
            </a:extLst>
          </p:cNvPr>
          <p:cNvPicPr>
            <a:picLocks noChangeAspect="1"/>
          </p:cNvPicPr>
          <p:nvPr/>
        </p:nvPicPr>
        <p:blipFill>
          <a:blip r:link="rId7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6FDBBE7-2E6B-D049-A0D4-22010D2A8660}"/>
              </a:ext>
            </a:extLst>
          </p:cNvPr>
          <p:cNvPicPr>
            <a:picLocks noChangeAspect="1"/>
          </p:cNvPicPr>
          <p:nvPr/>
        </p:nvPicPr>
        <p:blipFill>
          <a:blip r:link="rId7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349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922"/>
    </mc:Choice>
    <mc:Fallback>
      <p:transition advTm="10922"/>
    </mc:Fallback>
  </mc:AlternateContent>
  <p:timing>
    <p:tnLst>
      <p:par>
        <p:cTn id="1" dur="indefinite" restart="never" nodeType="tmRoot">
          <p:childTnLst>
            <p:video>
              <p:cMediaNode vol="10000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 xmlns="">
        <p14:playEvt time="92" objId="4"/>
        <p14:stopEvt time="10922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E2C0CD9F-34A4-F843-8834-1036EB23673B}"/>
                  </a:ext>
                </a:extLst>
              </p:cNvPr>
              <p:cNvSpPr/>
              <p:nvPr/>
            </p:nvSpPr>
            <p:spPr>
              <a:xfrm>
                <a:off x="432800" y="877891"/>
                <a:ext cx="1608881" cy="451413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xmlns="" id="{E2C0CD9F-34A4-F843-8834-1036EB236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00" y="877891"/>
                <a:ext cx="1608881" cy="451413"/>
              </a:xfrm>
              <a:prstGeom prst="roundRect">
                <a:avLst/>
              </a:prstGeom>
              <a:blipFill>
                <a:blip r:embed="rId2"/>
                <a:stretch>
                  <a:fillRect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DBD3EC31-F9D5-C340-B6AA-CFCC5B025482}"/>
              </a:ext>
            </a:extLst>
          </p:cNvPr>
          <p:cNvGrpSpPr/>
          <p:nvPr/>
        </p:nvGrpSpPr>
        <p:grpSpPr>
          <a:xfrm>
            <a:off x="152769" y="1463041"/>
            <a:ext cx="2635632" cy="3508760"/>
            <a:chOff x="6841077" y="33963"/>
            <a:chExt cx="4216982" cy="5614362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6B0DCE2B-2B78-6A43-B946-BABAF5635D92}"/>
                </a:ext>
              </a:extLst>
            </p:cNvPr>
            <p:cNvSpPr/>
            <p:nvPr/>
          </p:nvSpPr>
          <p:spPr>
            <a:xfrm>
              <a:off x="7432269" y="3558996"/>
              <a:ext cx="1412148" cy="443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/>
                <a:t>(0, 0)</a:t>
              </a:r>
              <a:endParaRPr lang="x-none" sz="1200" b="1" dirty="0"/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xmlns="" id="{566E55D2-2B9D-1D43-AD25-4768E19027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0542" y="1685552"/>
              <a:ext cx="0" cy="3962773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75FB5A6-49FF-594D-9944-B1F22B462257}"/>
                    </a:ext>
                  </a:extLst>
                </p:cNvPr>
                <p:cNvSpPr/>
                <p:nvPr/>
              </p:nvSpPr>
              <p:spPr>
                <a:xfrm>
                  <a:off x="7418401" y="33963"/>
                  <a:ext cx="689417" cy="2413309"/>
                </a:xfrm>
                <a:prstGeom prst="rect">
                  <a:avLst/>
                </a:prstGeom>
              </p:spPr>
              <p:txBody>
                <a:bodyPr vert="vert270"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𝒊𝒎𝒂𝒈𝒊𝒏𝒂𝒓𝒚</m:t>
                        </m:r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BD" sz="16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75FB5A6-49FF-594D-9944-B1F22B4622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8401" y="33963"/>
                  <a:ext cx="689417" cy="2413309"/>
                </a:xfrm>
                <a:prstGeom prst="rect">
                  <a:avLst/>
                </a:prstGeom>
                <a:blipFill>
                  <a:blip r:embed="rId3"/>
                  <a:stretch>
                    <a:fillRect t="-1667" r="-2857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B07ECD72-4C9F-0948-90FB-BEAC69556D9D}"/>
                    </a:ext>
                  </a:extLst>
                </p:cNvPr>
                <p:cNvSpPr/>
                <p:nvPr/>
              </p:nvSpPr>
              <p:spPr>
                <a:xfrm>
                  <a:off x="9784626" y="3583647"/>
                  <a:ext cx="1273433" cy="5417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𝒓𝒆𝒂𝒍</m:t>
                        </m:r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BD" sz="1600" b="1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B07ECD72-4C9F-0948-90FB-BEAC69556D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4626" y="3583647"/>
                  <a:ext cx="1273433" cy="541720"/>
                </a:xfrm>
                <a:prstGeom prst="rect">
                  <a:avLst/>
                </a:prstGeom>
                <a:blipFill>
                  <a:blip r:embed="rId4"/>
                  <a:stretch>
                    <a:fillRect r="-10938" b="-14286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xmlns="" id="{F06CB91E-12AC-054B-8DE0-EA409FEAA300}"/>
                </a:ext>
              </a:extLst>
            </p:cNvPr>
            <p:cNvCxnSpPr>
              <a:cxnSpLocks/>
            </p:cNvCxnSpPr>
            <p:nvPr/>
          </p:nvCxnSpPr>
          <p:spPr>
            <a:xfrm>
              <a:off x="6841077" y="3599604"/>
              <a:ext cx="4031976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xmlns="" id="{4951AEE6-6227-E34E-9ED5-A92DBC9D2CEA}"/>
              </a:ext>
            </a:extLst>
          </p:cNvPr>
          <p:cNvCxnSpPr>
            <a:cxnSpLocks/>
          </p:cNvCxnSpPr>
          <p:nvPr/>
        </p:nvCxnSpPr>
        <p:spPr>
          <a:xfrm flipV="1">
            <a:off x="958658" y="2954990"/>
            <a:ext cx="858794" cy="7378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" name="Arc 103">
            <a:extLst>
              <a:ext uri="{FF2B5EF4-FFF2-40B4-BE49-F238E27FC236}">
                <a16:creationId xmlns:a16="http://schemas.microsoft.com/office/drawing/2014/main" xmlns="" id="{32E936B4-89D0-0449-AC60-5DA3579E6DEE}"/>
              </a:ext>
            </a:extLst>
          </p:cNvPr>
          <p:cNvSpPr/>
          <p:nvPr/>
        </p:nvSpPr>
        <p:spPr>
          <a:xfrm>
            <a:off x="618104" y="3349380"/>
            <a:ext cx="675002" cy="674958"/>
          </a:xfrm>
          <a:prstGeom prst="arc">
            <a:avLst>
              <a:gd name="adj1" fmla="val 19046996"/>
              <a:gd name="adj2" fmla="val 37171"/>
            </a:avLst>
          </a:prstGeom>
          <a:ln>
            <a:solidFill>
              <a:schemeClr val="tx1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61BDC2F-DE8D-1541-9FFF-1090FFBEB412}"/>
                  </a:ext>
                </a:extLst>
              </p:cNvPr>
              <p:cNvSpPr txBox="1"/>
              <p:nvPr/>
            </p:nvSpPr>
            <p:spPr>
              <a:xfrm rot="5400000">
                <a:off x="1188470" y="3285697"/>
                <a:ext cx="430887" cy="49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vert270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61BDC2F-DE8D-1541-9FFF-1090FFBEB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188470" y="3285697"/>
                <a:ext cx="430887" cy="490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xmlns="" id="{23F3308A-6409-6741-BEB3-1ABF2ECCB605}"/>
              </a:ext>
            </a:extLst>
          </p:cNvPr>
          <p:cNvCxnSpPr>
            <a:cxnSpLocks/>
          </p:cNvCxnSpPr>
          <p:nvPr/>
        </p:nvCxnSpPr>
        <p:spPr>
          <a:xfrm rot="10800000">
            <a:off x="1817811" y="2970372"/>
            <a:ext cx="0" cy="697457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0B26764F-964F-B344-9D8C-CD99F6565F72}"/>
              </a:ext>
            </a:extLst>
          </p:cNvPr>
          <p:cNvGrpSpPr/>
          <p:nvPr/>
        </p:nvGrpSpPr>
        <p:grpSpPr>
          <a:xfrm>
            <a:off x="1823586" y="2972994"/>
            <a:ext cx="583723" cy="692938"/>
            <a:chOff x="9514424" y="2450037"/>
            <a:chExt cx="933954" cy="1108769"/>
          </a:xfrm>
        </p:grpSpPr>
        <p:sp>
          <p:nvSpPr>
            <p:cNvPr id="136" name="Right Brace 135">
              <a:extLst>
                <a:ext uri="{FF2B5EF4-FFF2-40B4-BE49-F238E27FC236}">
                  <a16:creationId xmlns:a16="http://schemas.microsoft.com/office/drawing/2014/main" xmlns="" id="{52AA2370-4BF8-824F-AF3D-EB360EDC281E}"/>
                </a:ext>
              </a:extLst>
            </p:cNvPr>
            <p:cNvSpPr/>
            <p:nvPr/>
          </p:nvSpPr>
          <p:spPr>
            <a:xfrm>
              <a:off x="9514424" y="2450037"/>
              <a:ext cx="432048" cy="1108769"/>
            </a:xfrm>
            <a:prstGeom prst="rightBrac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4AD548AB-6D4F-D34A-A266-B8806392BC47}"/>
                    </a:ext>
                  </a:extLst>
                </p:cNvPr>
                <p:cNvSpPr/>
                <p:nvPr/>
              </p:nvSpPr>
              <p:spPr>
                <a:xfrm>
                  <a:off x="9762074" y="2834643"/>
                  <a:ext cx="686304" cy="5417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BD" sz="16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4AD548AB-6D4F-D34A-A266-B8806392BC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2074" y="2834643"/>
                  <a:ext cx="686304" cy="541720"/>
                </a:xfrm>
                <a:prstGeom prst="rect">
                  <a:avLst/>
                </a:prstGeom>
                <a:blipFill>
                  <a:blip r:embed="rId6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xmlns="" id="{AF9246A1-8FCD-1349-9056-CB08A2FCAE92}"/>
              </a:ext>
            </a:extLst>
          </p:cNvPr>
          <p:cNvGrpSpPr/>
          <p:nvPr/>
        </p:nvGrpSpPr>
        <p:grpSpPr>
          <a:xfrm>
            <a:off x="966682" y="3718367"/>
            <a:ext cx="859568" cy="489436"/>
            <a:chOff x="8143380" y="3642706"/>
            <a:chExt cx="1375305" cy="783145"/>
          </a:xfrm>
        </p:grpSpPr>
        <p:sp>
          <p:nvSpPr>
            <p:cNvPr id="134" name="Right Brace 133">
              <a:extLst>
                <a:ext uri="{FF2B5EF4-FFF2-40B4-BE49-F238E27FC236}">
                  <a16:creationId xmlns:a16="http://schemas.microsoft.com/office/drawing/2014/main" xmlns="" id="{5C0E41A8-49CC-6E49-9F00-B993E9700E32}"/>
                </a:ext>
              </a:extLst>
            </p:cNvPr>
            <p:cNvSpPr/>
            <p:nvPr/>
          </p:nvSpPr>
          <p:spPr>
            <a:xfrm rot="5400000">
              <a:off x="8607237" y="3178849"/>
              <a:ext cx="420636" cy="1348350"/>
            </a:xfrm>
            <a:prstGeom prst="rightBrac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4F27CB91-FB2B-314E-8F48-BB1E1E8BF8B2}"/>
                    </a:ext>
                  </a:extLst>
                </p:cNvPr>
                <p:cNvSpPr/>
                <p:nvPr/>
              </p:nvSpPr>
              <p:spPr>
                <a:xfrm>
                  <a:off x="8484486" y="3884132"/>
                  <a:ext cx="1034199" cy="5417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BD" sz="1600" b="1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4F27CB91-FB2B-314E-8F48-BB1E1E8BF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4486" y="3884132"/>
                  <a:ext cx="1034199" cy="54171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AA399630-A5E8-A94E-B599-94E89B86836D}"/>
              </a:ext>
            </a:extLst>
          </p:cNvPr>
          <p:cNvGrpSpPr/>
          <p:nvPr/>
        </p:nvGrpSpPr>
        <p:grpSpPr>
          <a:xfrm>
            <a:off x="1452540" y="2601943"/>
            <a:ext cx="753371" cy="433735"/>
            <a:chOff x="8920754" y="1856313"/>
            <a:chExt cx="1205391" cy="694017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13E641B5-EA15-244B-9B79-BEE429A3C5F2}"/>
                    </a:ext>
                  </a:extLst>
                </p:cNvPr>
                <p:cNvSpPr/>
                <p:nvPr/>
              </p:nvSpPr>
              <p:spPr>
                <a:xfrm>
                  <a:off x="8920754" y="1856313"/>
                  <a:ext cx="1205391" cy="5417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BD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3E641B5-EA15-244B-9B79-BEE429A3C5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0754" y="1856313"/>
                  <a:ext cx="1205391" cy="541718"/>
                </a:xfrm>
                <a:prstGeom prst="rect">
                  <a:avLst/>
                </a:prstGeom>
                <a:blipFill>
                  <a:blip r:embed="rId8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05FEFE05-E2A7-1A4A-A8F9-9A2CB3953BB8}"/>
                    </a:ext>
                  </a:extLst>
                </p:cNvPr>
                <p:cNvSpPr/>
                <p:nvPr/>
              </p:nvSpPr>
              <p:spPr>
                <a:xfrm>
                  <a:off x="9401262" y="2151083"/>
                  <a:ext cx="399246" cy="39924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BD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BD" sz="4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5FEFE05-E2A7-1A4A-A8F9-9A2CB3953B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1262" y="2151083"/>
                  <a:ext cx="399246" cy="399247"/>
                </a:xfrm>
                <a:prstGeom prst="rect">
                  <a:avLst/>
                </a:prstGeom>
                <a:blipFill>
                  <a:blip r:embed="rId9"/>
                  <a:stretch>
                    <a:fillRect l="-33333" b="-5714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4" name="TextBox 463">
                <a:extLst>
                  <a:ext uri="{FF2B5EF4-FFF2-40B4-BE49-F238E27FC236}">
                    <a16:creationId xmlns:a16="http://schemas.microsoft.com/office/drawing/2014/main" id="{A73FDFB3-D72D-604E-B3DC-10BE34F014F1}"/>
                  </a:ext>
                </a:extLst>
              </p:cNvPr>
              <p:cNvSpPr txBox="1"/>
              <p:nvPr/>
            </p:nvSpPr>
            <p:spPr>
              <a:xfrm>
                <a:off x="177827" y="5269380"/>
                <a:ext cx="2118826" cy="51398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6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b="1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1600" b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sz="1600" b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1600" b="1" dirty="0"/>
              </a:p>
            </p:txBody>
          </p:sp>
        </mc:Choice>
        <mc:Fallback>
          <p:sp>
            <p:nvSpPr>
              <p:cNvPr id="464" name="TextBox 46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73FDFB3-D72D-604E-B3DC-10BE34F01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27" y="5269380"/>
                <a:ext cx="2118826" cy="5139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4" name="Group 353">
            <a:extLst>
              <a:ext uri="{FF2B5EF4-FFF2-40B4-BE49-F238E27FC236}">
                <a16:creationId xmlns:a16="http://schemas.microsoft.com/office/drawing/2014/main" xmlns="" id="{38199A54-9EDE-E540-A2F1-BFC337A54BB4}"/>
              </a:ext>
            </a:extLst>
          </p:cNvPr>
          <p:cNvGrpSpPr/>
          <p:nvPr/>
        </p:nvGrpSpPr>
        <p:grpSpPr>
          <a:xfrm>
            <a:off x="5989579" y="1433885"/>
            <a:ext cx="2929817" cy="3508760"/>
            <a:chOff x="5683366" y="33963"/>
            <a:chExt cx="4687705" cy="5614362"/>
          </a:xfrm>
        </p:grpSpPr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xmlns="" id="{915135C3-ED22-FD47-BACE-422DC4231980}"/>
                </a:ext>
              </a:extLst>
            </p:cNvPr>
            <p:cNvSpPr/>
            <p:nvPr/>
          </p:nvSpPr>
          <p:spPr>
            <a:xfrm>
              <a:off x="7824535" y="3597165"/>
              <a:ext cx="1183150" cy="443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/>
                <a:t>(0, 0)</a:t>
              </a:r>
              <a:endParaRPr lang="x-none" sz="1200" b="1" dirty="0"/>
            </a:p>
          </p:txBody>
        </p:sp>
        <p:cxnSp>
          <p:nvCxnSpPr>
            <p:cNvPr id="391" name="Straight Arrow Connector 390">
              <a:extLst>
                <a:ext uri="{FF2B5EF4-FFF2-40B4-BE49-F238E27FC236}">
                  <a16:creationId xmlns:a16="http://schemas.microsoft.com/office/drawing/2014/main" xmlns="" id="{B9D4C9B5-23C5-D44B-B1BB-0BC99126DA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0542" y="1685552"/>
              <a:ext cx="0" cy="3962773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92" name="Rectangle 391">
                  <a:extLst>
                    <a:ext uri="{FF2B5EF4-FFF2-40B4-BE49-F238E27FC236}">
                      <a16:creationId xmlns:a16="http://schemas.microsoft.com/office/drawing/2014/main" id="{AA0F6341-FF26-124C-976C-B71B80918389}"/>
                    </a:ext>
                  </a:extLst>
                </p:cNvPr>
                <p:cNvSpPr/>
                <p:nvPr/>
              </p:nvSpPr>
              <p:spPr>
                <a:xfrm>
                  <a:off x="7418401" y="33963"/>
                  <a:ext cx="689417" cy="2413309"/>
                </a:xfrm>
                <a:prstGeom prst="rect">
                  <a:avLst/>
                </a:prstGeom>
              </p:spPr>
              <p:txBody>
                <a:bodyPr vert="vert270"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𝒊𝒎𝒂𝒈𝒊𝒏𝒂𝒓𝒚</m:t>
                        </m:r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BD" sz="16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392" name="Rectangle 39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A0F6341-FF26-124C-976C-B71B809183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8401" y="33963"/>
                  <a:ext cx="689417" cy="2413309"/>
                </a:xfrm>
                <a:prstGeom prst="rect">
                  <a:avLst/>
                </a:prstGeom>
                <a:blipFill>
                  <a:blip r:embed="rId11"/>
                  <a:stretch>
                    <a:fillRect t="-2500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262D7A3A-6C96-4146-939B-8AA1A51A2029}"/>
                    </a:ext>
                  </a:extLst>
                </p:cNvPr>
                <p:cNvSpPr/>
                <p:nvPr/>
              </p:nvSpPr>
              <p:spPr>
                <a:xfrm>
                  <a:off x="9097638" y="3583647"/>
                  <a:ext cx="1273433" cy="5417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𝒓𝒆𝒂𝒍</m:t>
                        </m:r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BD" sz="1600" b="1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262D7A3A-6C96-4146-939B-8AA1A51A20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7638" y="3583647"/>
                  <a:ext cx="1273433" cy="541720"/>
                </a:xfrm>
                <a:prstGeom prst="rect">
                  <a:avLst/>
                </a:prstGeom>
                <a:blipFill>
                  <a:blip r:embed="rId12"/>
                  <a:stretch>
                    <a:fillRect r="-12698" b="-15385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4" name="Straight Arrow Connector 393">
              <a:extLst>
                <a:ext uri="{FF2B5EF4-FFF2-40B4-BE49-F238E27FC236}">
                  <a16:creationId xmlns:a16="http://schemas.microsoft.com/office/drawing/2014/main" xmlns="" id="{E22A4122-9E56-A449-9F3F-25944318A8E7}"/>
                </a:ext>
              </a:extLst>
            </p:cNvPr>
            <p:cNvCxnSpPr>
              <a:cxnSpLocks/>
            </p:cNvCxnSpPr>
            <p:nvPr/>
          </p:nvCxnSpPr>
          <p:spPr>
            <a:xfrm>
              <a:off x="5683366" y="3599604"/>
              <a:ext cx="4031998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xmlns="" id="{5D6EA696-E20F-FA47-A83D-D0B10E47E3C9}"/>
              </a:ext>
            </a:extLst>
          </p:cNvPr>
          <p:cNvCxnSpPr>
            <a:cxnSpLocks/>
          </p:cNvCxnSpPr>
          <p:nvPr/>
        </p:nvCxnSpPr>
        <p:spPr>
          <a:xfrm flipH="1">
            <a:off x="6663377" y="3658274"/>
            <a:ext cx="853229" cy="716343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1" name="Arc 360">
            <a:extLst>
              <a:ext uri="{FF2B5EF4-FFF2-40B4-BE49-F238E27FC236}">
                <a16:creationId xmlns:a16="http://schemas.microsoft.com/office/drawing/2014/main" xmlns="" id="{AC22F2DC-21E0-1C4E-A696-5FA0F2831FFF}"/>
              </a:ext>
            </a:extLst>
          </p:cNvPr>
          <p:cNvSpPr/>
          <p:nvPr/>
        </p:nvSpPr>
        <p:spPr>
          <a:xfrm>
            <a:off x="6947480" y="3100701"/>
            <a:ext cx="1125003" cy="1124931"/>
          </a:xfrm>
          <a:prstGeom prst="arc">
            <a:avLst>
              <a:gd name="adj1" fmla="val 8231170"/>
              <a:gd name="adj2" fmla="val 21545680"/>
            </a:avLst>
          </a:prstGeom>
          <a:ln>
            <a:solidFill>
              <a:srgbClr val="92D050"/>
            </a:solidFill>
            <a:head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8" name="Group 367">
            <a:extLst>
              <a:ext uri="{FF2B5EF4-FFF2-40B4-BE49-F238E27FC236}">
                <a16:creationId xmlns:a16="http://schemas.microsoft.com/office/drawing/2014/main" xmlns="" id="{84590639-EB70-524B-BFC8-71142A5CD506}"/>
              </a:ext>
            </a:extLst>
          </p:cNvPr>
          <p:cNvGrpSpPr/>
          <p:nvPr/>
        </p:nvGrpSpPr>
        <p:grpSpPr>
          <a:xfrm>
            <a:off x="6676327" y="3052911"/>
            <a:ext cx="842721" cy="565224"/>
            <a:chOff x="8143381" y="3158928"/>
            <a:chExt cx="1348349" cy="904413"/>
          </a:xfrm>
        </p:grpSpPr>
        <p:sp>
          <p:nvSpPr>
            <p:cNvPr id="386" name="Right Brace 385">
              <a:extLst>
                <a:ext uri="{FF2B5EF4-FFF2-40B4-BE49-F238E27FC236}">
                  <a16:creationId xmlns:a16="http://schemas.microsoft.com/office/drawing/2014/main" xmlns="" id="{CB4A5E89-FBA8-C64C-B286-5A417A4CFF6C}"/>
                </a:ext>
              </a:extLst>
            </p:cNvPr>
            <p:cNvSpPr/>
            <p:nvPr/>
          </p:nvSpPr>
          <p:spPr>
            <a:xfrm rot="16200000">
              <a:off x="8607238" y="3178849"/>
              <a:ext cx="420635" cy="1348349"/>
            </a:xfrm>
            <a:prstGeom prst="rightBrac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BD63AE6F-799E-0742-B9C5-999A7C417569}"/>
                    </a:ext>
                  </a:extLst>
                </p:cNvPr>
                <p:cNvSpPr/>
                <p:nvPr/>
              </p:nvSpPr>
              <p:spPr>
                <a:xfrm>
                  <a:off x="8357267" y="3158928"/>
                  <a:ext cx="900901" cy="5417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BD" sz="1600" b="1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BD63AE6F-799E-0742-B9C5-999A7C4175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7267" y="3158928"/>
                  <a:ext cx="900901" cy="54171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xmlns="" id="{3B40CF63-4219-754F-910A-2B838675B677}"/>
              </a:ext>
            </a:extLst>
          </p:cNvPr>
          <p:cNvGrpSpPr/>
          <p:nvPr/>
        </p:nvGrpSpPr>
        <p:grpSpPr>
          <a:xfrm>
            <a:off x="6184171" y="4226959"/>
            <a:ext cx="812530" cy="518601"/>
            <a:chOff x="5994681" y="4503157"/>
            <a:chExt cx="1300045" cy="829813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6B276D54-CFB4-294D-9174-753C06033B35}"/>
                    </a:ext>
                  </a:extLst>
                </p:cNvPr>
                <p:cNvSpPr/>
                <p:nvPr/>
              </p:nvSpPr>
              <p:spPr>
                <a:xfrm>
                  <a:off x="5994681" y="4791250"/>
                  <a:ext cx="1300045" cy="5417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BD" sz="1600" b="1" dirty="0"/>
                </a:p>
              </p:txBody>
            </p:sp>
          </mc:Choice>
          <mc:Fallback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B276D54-CFB4-294D-9174-753C06033B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4681" y="4791250"/>
                  <a:ext cx="1300045" cy="541720"/>
                </a:xfrm>
                <a:prstGeom prst="rect">
                  <a:avLst/>
                </a:prstGeom>
                <a:blipFill>
                  <a:blip r:embed="rId14"/>
                  <a:stretch>
                    <a:fillRect r="-20000" b="-14286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id="{DFE538E1-65E7-E847-96DD-EE1176DA1E00}"/>
                    </a:ext>
                  </a:extLst>
                </p:cNvPr>
                <p:cNvSpPr/>
                <p:nvPr/>
              </p:nvSpPr>
              <p:spPr>
                <a:xfrm>
                  <a:off x="6666491" y="4503157"/>
                  <a:ext cx="399245" cy="39924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BD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BD" sz="4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DFE538E1-65E7-E847-96DD-EE1176DA1E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6491" y="4503157"/>
                  <a:ext cx="399245" cy="399245"/>
                </a:xfrm>
                <a:prstGeom prst="rect">
                  <a:avLst/>
                </a:prstGeom>
                <a:blipFill>
                  <a:blip r:embed="rId15"/>
                  <a:stretch>
                    <a:fillRect l="-33333" b="-6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75" name="Straight Arrow Connector 374">
            <a:extLst>
              <a:ext uri="{FF2B5EF4-FFF2-40B4-BE49-F238E27FC236}">
                <a16:creationId xmlns:a16="http://schemas.microsoft.com/office/drawing/2014/main" xmlns="" id="{C455C9AD-61FB-E74D-9315-5634119E5140}"/>
              </a:ext>
            </a:extLst>
          </p:cNvPr>
          <p:cNvCxnSpPr>
            <a:cxnSpLocks/>
          </p:cNvCxnSpPr>
          <p:nvPr/>
        </p:nvCxnSpPr>
        <p:spPr>
          <a:xfrm>
            <a:off x="6659710" y="3661583"/>
            <a:ext cx="0" cy="697458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40" name="Group 439">
            <a:extLst>
              <a:ext uri="{FF2B5EF4-FFF2-40B4-BE49-F238E27FC236}">
                <a16:creationId xmlns:a16="http://schemas.microsoft.com/office/drawing/2014/main" xmlns="" id="{8D55E554-F221-134A-9DC8-47F8BD6AA588}"/>
              </a:ext>
            </a:extLst>
          </p:cNvPr>
          <p:cNvGrpSpPr/>
          <p:nvPr/>
        </p:nvGrpSpPr>
        <p:grpSpPr>
          <a:xfrm rot="10800000">
            <a:off x="6078138" y="3683310"/>
            <a:ext cx="528064" cy="692938"/>
            <a:chOff x="9514424" y="2450037"/>
            <a:chExt cx="844900" cy="1108769"/>
          </a:xfrm>
        </p:grpSpPr>
        <p:sp>
          <p:nvSpPr>
            <p:cNvPr id="441" name="Right Brace 440">
              <a:extLst>
                <a:ext uri="{FF2B5EF4-FFF2-40B4-BE49-F238E27FC236}">
                  <a16:creationId xmlns:a16="http://schemas.microsoft.com/office/drawing/2014/main" xmlns="" id="{4665EB70-C82E-4A48-A859-7012E5766E18}"/>
                </a:ext>
              </a:extLst>
            </p:cNvPr>
            <p:cNvSpPr/>
            <p:nvPr/>
          </p:nvSpPr>
          <p:spPr>
            <a:xfrm>
              <a:off x="9514424" y="2450037"/>
              <a:ext cx="432048" cy="1108769"/>
            </a:xfrm>
            <a:prstGeom prst="rightBrac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42" name="Rectangle 441">
                  <a:extLst>
                    <a:ext uri="{FF2B5EF4-FFF2-40B4-BE49-F238E27FC236}">
                      <a16:creationId xmlns:a16="http://schemas.microsoft.com/office/drawing/2014/main" id="{E03832E0-FB03-FB48-BFD2-63B2AFE8A68B}"/>
                    </a:ext>
                  </a:extLst>
                </p:cNvPr>
                <p:cNvSpPr/>
                <p:nvPr/>
              </p:nvSpPr>
              <p:spPr>
                <a:xfrm rot="10800000">
                  <a:off x="9673020" y="2898257"/>
                  <a:ext cx="686304" cy="5417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BD" sz="16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442" name="Rectangle 44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03832E0-FB03-FB48-BFD2-63B2AFE8A6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9673020" y="2898257"/>
                  <a:ext cx="686304" cy="541720"/>
                </a:xfrm>
                <a:prstGeom prst="rect">
                  <a:avLst/>
                </a:prstGeom>
                <a:blipFill>
                  <a:blip r:embed="rId16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xmlns="" id="{AA3B228F-01D1-664A-A6F2-76400E403B89}"/>
              </a:ext>
            </a:extLst>
          </p:cNvPr>
          <p:cNvGrpSpPr/>
          <p:nvPr/>
        </p:nvGrpSpPr>
        <p:grpSpPr>
          <a:xfrm>
            <a:off x="6914285" y="3212556"/>
            <a:ext cx="981451" cy="787451"/>
            <a:chOff x="6914285" y="3212556"/>
            <a:chExt cx="981451" cy="787451"/>
          </a:xfrm>
        </p:grpSpPr>
        <p:sp>
          <p:nvSpPr>
            <p:cNvPr id="447" name="Arc 446">
              <a:extLst>
                <a:ext uri="{FF2B5EF4-FFF2-40B4-BE49-F238E27FC236}">
                  <a16:creationId xmlns:a16="http://schemas.microsoft.com/office/drawing/2014/main" xmlns="" id="{E9A99FB3-9AF6-6D49-8194-D187075F5709}"/>
                </a:ext>
              </a:extLst>
            </p:cNvPr>
            <p:cNvSpPr/>
            <p:nvPr/>
          </p:nvSpPr>
          <p:spPr>
            <a:xfrm>
              <a:off x="7108234" y="3212556"/>
              <a:ext cx="787502" cy="787451"/>
            </a:xfrm>
            <a:prstGeom prst="arc">
              <a:avLst>
                <a:gd name="adj1" fmla="val 7784091"/>
                <a:gd name="adj2" fmla="val 10079224"/>
              </a:avLst>
            </a:prstGeom>
            <a:ln>
              <a:solidFill>
                <a:schemeClr val="accent5"/>
              </a:solidFill>
              <a:prstDash val="sysDot"/>
              <a:head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48" name="TextBox 447">
                  <a:extLst>
                    <a:ext uri="{FF2B5EF4-FFF2-40B4-BE49-F238E27FC236}">
                      <a16:creationId xmlns:a16="http://schemas.microsoft.com/office/drawing/2014/main" id="{A5B12AD8-1F54-3E4E-A887-4932F1A0A878}"/>
                    </a:ext>
                  </a:extLst>
                </p:cNvPr>
                <p:cNvSpPr txBox="1"/>
                <p:nvPr/>
              </p:nvSpPr>
              <p:spPr>
                <a:xfrm>
                  <a:off x="6914285" y="3578279"/>
                  <a:ext cx="659762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n w="0"/>
                            <a:solidFill>
                              <a:schemeClr val="accent5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1600" dirty="0">
                    <a:ln w="0"/>
                    <a:solidFill>
                      <a:schemeClr val="accent5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448" name="TextBox 44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5B12AD8-1F54-3E4E-A887-4932F1A0A8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4285" y="3578279"/>
                  <a:ext cx="659762" cy="33855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9" name="TextBox 448">
                <a:extLst>
                  <a:ext uri="{FF2B5EF4-FFF2-40B4-BE49-F238E27FC236}">
                    <a16:creationId xmlns:a16="http://schemas.microsoft.com/office/drawing/2014/main" id="{7EFD8F98-3DED-5748-918B-75E32B8447D0}"/>
                  </a:ext>
                </a:extLst>
              </p:cNvPr>
              <p:cNvSpPr txBox="1"/>
              <p:nvPr/>
            </p:nvSpPr>
            <p:spPr>
              <a:xfrm>
                <a:off x="7574519" y="2882043"/>
                <a:ext cx="65976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n w="0"/>
                          <a:solidFill>
                            <a:srgbClr val="92D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600" dirty="0">
                  <a:ln w="0"/>
                  <a:solidFill>
                    <a:srgbClr val="92D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449" name="TextBox 44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FD8F98-3DED-5748-918B-75E32B844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519" y="2882043"/>
                <a:ext cx="659762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0" name="Group 479">
            <a:extLst>
              <a:ext uri="{FF2B5EF4-FFF2-40B4-BE49-F238E27FC236}">
                <a16:creationId xmlns:a16="http://schemas.microsoft.com/office/drawing/2014/main" xmlns="" id="{B6421F82-FFA5-A149-A643-DE7C2DEF1C3E}"/>
              </a:ext>
            </a:extLst>
          </p:cNvPr>
          <p:cNvGrpSpPr/>
          <p:nvPr/>
        </p:nvGrpSpPr>
        <p:grpSpPr>
          <a:xfrm>
            <a:off x="7114859" y="3201420"/>
            <a:ext cx="810647" cy="813163"/>
            <a:chOff x="7114859" y="3201420"/>
            <a:chExt cx="810647" cy="813163"/>
          </a:xfrm>
        </p:grpSpPr>
        <p:sp>
          <p:nvSpPr>
            <p:cNvPr id="446" name="Arc 445">
              <a:extLst>
                <a:ext uri="{FF2B5EF4-FFF2-40B4-BE49-F238E27FC236}">
                  <a16:creationId xmlns:a16="http://schemas.microsoft.com/office/drawing/2014/main" xmlns="" id="{494E6C39-85FF-874D-A721-FFAD317FBE1D}"/>
                </a:ext>
              </a:extLst>
            </p:cNvPr>
            <p:cNvSpPr/>
            <p:nvPr/>
          </p:nvSpPr>
          <p:spPr>
            <a:xfrm>
              <a:off x="7114859" y="3227132"/>
              <a:ext cx="787502" cy="787451"/>
            </a:xfrm>
            <a:prstGeom prst="arc">
              <a:avLst>
                <a:gd name="adj1" fmla="val 10569722"/>
                <a:gd name="adj2" fmla="val 313907"/>
              </a:avLst>
            </a:prstGeom>
            <a:ln w="12700">
              <a:solidFill>
                <a:schemeClr val="tx1"/>
              </a:solidFill>
              <a:prstDash val="dash"/>
              <a:head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50" name="TextBox 449">
                  <a:extLst>
                    <a:ext uri="{FF2B5EF4-FFF2-40B4-BE49-F238E27FC236}">
                      <a16:creationId xmlns:a16="http://schemas.microsoft.com/office/drawing/2014/main" id="{E1D8B0BB-D4E0-D64A-ADF5-C0BC693B8D7C}"/>
                    </a:ext>
                  </a:extLst>
                </p:cNvPr>
                <p:cNvSpPr txBox="1"/>
                <p:nvPr/>
              </p:nvSpPr>
              <p:spPr>
                <a:xfrm>
                  <a:off x="7265744" y="3201420"/>
                  <a:ext cx="659762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>
                            <a:latin typeface="Cambria Math" panose="02040503050406030204" pitchFamily="18" charset="0"/>
                          </a:rPr>
                          <m:t>180°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>
            <p:sp>
              <p:nvSpPr>
                <p:cNvPr id="450" name="TextBox 44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1D8B0BB-D4E0-D64A-ADF5-C0BC693B8D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5744" y="3201420"/>
                  <a:ext cx="659762" cy="33855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6" name="TextBox 465">
                <a:extLst>
                  <a:ext uri="{FF2B5EF4-FFF2-40B4-BE49-F238E27FC236}">
                    <a16:creationId xmlns:a16="http://schemas.microsoft.com/office/drawing/2014/main" id="{B1395372-4ED8-4B4D-8D70-9BA2DCCCE38A}"/>
                  </a:ext>
                </a:extLst>
              </p:cNvPr>
              <p:cNvSpPr txBox="1"/>
              <p:nvPr/>
            </p:nvSpPr>
            <p:spPr>
              <a:xfrm>
                <a:off x="6276943" y="5146269"/>
                <a:ext cx="2300380" cy="76020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600" b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°+</m:t>
                      </m:r>
                      <m:r>
                        <a:rPr lang="en-US" sz="16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6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1600" b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sz="1600" b="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66" name="TextBox 46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1395372-4ED8-4B4D-8D70-9BA2DCCCE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943" y="5146269"/>
                <a:ext cx="2300380" cy="76020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9" name="Rounded Rectangle 468">
                <a:extLst>
                  <a:ext uri="{FF2B5EF4-FFF2-40B4-BE49-F238E27FC236}">
                    <a16:creationId xmlns:a16="http://schemas.microsoft.com/office/drawing/2014/main" id="{D8F77AA5-18AD-C44D-8C38-EA3D7C05DEE5}"/>
                  </a:ext>
                </a:extLst>
              </p:cNvPr>
              <p:cNvSpPr/>
              <p:nvPr/>
            </p:nvSpPr>
            <p:spPr>
              <a:xfrm>
                <a:off x="6622693" y="877891"/>
                <a:ext cx="1608881" cy="451413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=−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69" name="Rounded Rectangle 46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F77AA5-18AD-C44D-8C38-EA3D7C05D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693" y="877891"/>
                <a:ext cx="1608881" cy="451413"/>
              </a:xfrm>
              <a:prstGeom prst="roundRect">
                <a:avLst/>
              </a:prstGeom>
              <a:blipFill>
                <a:blip r:embed="rId21"/>
                <a:stretch>
                  <a:fillRect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9" name="Group 398">
            <a:extLst>
              <a:ext uri="{FF2B5EF4-FFF2-40B4-BE49-F238E27FC236}">
                <a16:creationId xmlns:a16="http://schemas.microsoft.com/office/drawing/2014/main" xmlns="" id="{A884A935-3180-B245-88EE-BD45BD9DA9A9}"/>
              </a:ext>
            </a:extLst>
          </p:cNvPr>
          <p:cNvGrpSpPr/>
          <p:nvPr/>
        </p:nvGrpSpPr>
        <p:grpSpPr>
          <a:xfrm>
            <a:off x="9166397" y="1427259"/>
            <a:ext cx="3033191" cy="3508760"/>
            <a:chOff x="6421246" y="33963"/>
            <a:chExt cx="4853085" cy="5614362"/>
          </a:xfrm>
        </p:grpSpPr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xmlns="" id="{A7700B9B-7F26-8D48-B975-84230A7D0D1D}"/>
                </a:ext>
              </a:extLst>
            </p:cNvPr>
            <p:cNvSpPr/>
            <p:nvPr/>
          </p:nvSpPr>
          <p:spPr>
            <a:xfrm>
              <a:off x="7608261" y="3558996"/>
              <a:ext cx="1183150" cy="443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/>
                <a:t>(0, 0)</a:t>
              </a:r>
              <a:endParaRPr lang="x-none" sz="1200" b="1" dirty="0"/>
            </a:p>
          </p:txBody>
        </p:sp>
        <p:cxnSp>
          <p:nvCxnSpPr>
            <p:cNvPr id="436" name="Straight Arrow Connector 435">
              <a:extLst>
                <a:ext uri="{FF2B5EF4-FFF2-40B4-BE49-F238E27FC236}">
                  <a16:creationId xmlns:a16="http://schemas.microsoft.com/office/drawing/2014/main" xmlns="" id="{48A77DA7-065F-064D-BD81-C3195DB06A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0542" y="1685552"/>
              <a:ext cx="0" cy="3962773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37" name="Rectangle 436">
                  <a:extLst>
                    <a:ext uri="{FF2B5EF4-FFF2-40B4-BE49-F238E27FC236}">
                      <a16:creationId xmlns:a16="http://schemas.microsoft.com/office/drawing/2014/main" id="{1299EC8F-45E4-8141-B6B4-6DBD8B6E649B}"/>
                    </a:ext>
                  </a:extLst>
                </p:cNvPr>
                <p:cNvSpPr/>
                <p:nvPr/>
              </p:nvSpPr>
              <p:spPr>
                <a:xfrm>
                  <a:off x="7418401" y="33963"/>
                  <a:ext cx="689417" cy="2413309"/>
                </a:xfrm>
                <a:prstGeom prst="rect">
                  <a:avLst/>
                </a:prstGeom>
              </p:spPr>
              <p:txBody>
                <a:bodyPr vert="vert270"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𝒊𝒎𝒂𝒈𝒊𝒏𝒂𝒓𝒚</m:t>
                        </m:r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BD" sz="16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437" name="Rectangle 43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299EC8F-45E4-8141-B6B4-6DBD8B6E64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8401" y="33963"/>
                  <a:ext cx="689417" cy="2413309"/>
                </a:xfrm>
                <a:prstGeom prst="rect">
                  <a:avLst/>
                </a:prstGeom>
                <a:blipFill>
                  <a:blip r:embed="rId22"/>
                  <a:stretch>
                    <a:fillRect t="-1667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id="{45A442F8-D47C-A444-A9C7-D614CF1FA428}"/>
                    </a:ext>
                  </a:extLst>
                </p:cNvPr>
                <p:cNvSpPr/>
                <p:nvPr/>
              </p:nvSpPr>
              <p:spPr>
                <a:xfrm>
                  <a:off x="10000898" y="3583647"/>
                  <a:ext cx="1273433" cy="5417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𝒓𝒆𝒂𝒍</m:t>
                        </m:r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BD" sz="1600" b="1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45A442F8-D47C-A444-A9C7-D614CF1FA4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0898" y="3583647"/>
                  <a:ext cx="1273433" cy="541720"/>
                </a:xfrm>
                <a:prstGeom prst="rect">
                  <a:avLst/>
                </a:prstGeom>
                <a:blipFill>
                  <a:blip r:embed="rId23"/>
                  <a:stretch>
                    <a:fillRect r="-10938" b="-14286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9" name="Straight Arrow Connector 438">
              <a:extLst>
                <a:ext uri="{FF2B5EF4-FFF2-40B4-BE49-F238E27FC236}">
                  <a16:creationId xmlns:a16="http://schemas.microsoft.com/office/drawing/2014/main" xmlns="" id="{AAD17072-401A-664A-A1EC-6CB3A67653DE}"/>
                </a:ext>
              </a:extLst>
            </p:cNvPr>
            <p:cNvCxnSpPr>
              <a:cxnSpLocks/>
            </p:cNvCxnSpPr>
            <p:nvPr/>
          </p:nvCxnSpPr>
          <p:spPr>
            <a:xfrm>
              <a:off x="6421246" y="3599604"/>
              <a:ext cx="4147183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7" name="Arc 406">
            <a:extLst>
              <a:ext uri="{FF2B5EF4-FFF2-40B4-BE49-F238E27FC236}">
                <a16:creationId xmlns:a16="http://schemas.microsoft.com/office/drawing/2014/main" xmlns="" id="{8C22DA87-EAE9-B741-A4BD-B4F0DBB968FF}"/>
              </a:ext>
            </a:extLst>
          </p:cNvPr>
          <p:cNvSpPr>
            <a:spLocks noChangeAspect="1"/>
          </p:cNvSpPr>
          <p:nvPr/>
        </p:nvSpPr>
        <p:spPr>
          <a:xfrm>
            <a:off x="9625699" y="3045250"/>
            <a:ext cx="1224000" cy="1223920"/>
          </a:xfrm>
          <a:prstGeom prst="arc">
            <a:avLst>
              <a:gd name="adj1" fmla="val 2542636"/>
              <a:gd name="adj2" fmla="val 21543265"/>
            </a:avLst>
          </a:prstGeom>
          <a:ln>
            <a:solidFill>
              <a:srgbClr val="FF0000"/>
            </a:solidFill>
            <a:head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5" name="Group 414">
            <a:extLst>
              <a:ext uri="{FF2B5EF4-FFF2-40B4-BE49-F238E27FC236}">
                <a16:creationId xmlns:a16="http://schemas.microsoft.com/office/drawing/2014/main" xmlns="" id="{1FC8964E-F902-664D-95E3-51959A382945}"/>
              </a:ext>
            </a:extLst>
          </p:cNvPr>
          <p:cNvGrpSpPr/>
          <p:nvPr/>
        </p:nvGrpSpPr>
        <p:grpSpPr>
          <a:xfrm>
            <a:off x="10743962" y="4245820"/>
            <a:ext cx="771802" cy="509016"/>
            <a:chOff x="8945358" y="4543939"/>
            <a:chExt cx="1234879" cy="814475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27" name="Rectangle 426">
                  <a:extLst>
                    <a:ext uri="{FF2B5EF4-FFF2-40B4-BE49-F238E27FC236}">
                      <a16:creationId xmlns:a16="http://schemas.microsoft.com/office/drawing/2014/main" id="{AA17408F-6CE7-DF49-8861-A768E6FA3AD7}"/>
                    </a:ext>
                  </a:extLst>
                </p:cNvPr>
                <p:cNvSpPr/>
                <p:nvPr/>
              </p:nvSpPr>
              <p:spPr>
                <a:xfrm>
                  <a:off x="8945358" y="4816694"/>
                  <a:ext cx="1234879" cy="5417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BD" sz="1600" b="1" dirty="0"/>
                </a:p>
              </p:txBody>
            </p:sp>
          </mc:Choice>
          <mc:Fallback>
            <p:sp>
              <p:nvSpPr>
                <p:cNvPr id="427" name="Rectangle 42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A17408F-6CE7-DF49-8861-A768E6FA3A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5358" y="4816694"/>
                  <a:ext cx="1234879" cy="541720"/>
                </a:xfrm>
                <a:prstGeom prst="rect">
                  <a:avLst/>
                </a:prstGeom>
                <a:blipFill>
                  <a:blip r:embed="rId24"/>
                  <a:stretch>
                    <a:fillRect r="-6452" b="-19231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28" name="Rectangle 427">
                  <a:extLst>
                    <a:ext uri="{FF2B5EF4-FFF2-40B4-BE49-F238E27FC236}">
                      <a16:creationId xmlns:a16="http://schemas.microsoft.com/office/drawing/2014/main" id="{E9932E63-3CD4-8E44-AFBF-406A3C0A625C}"/>
                    </a:ext>
                  </a:extLst>
                </p:cNvPr>
                <p:cNvSpPr/>
                <p:nvPr/>
              </p:nvSpPr>
              <p:spPr>
                <a:xfrm>
                  <a:off x="9424559" y="4543939"/>
                  <a:ext cx="399246" cy="39924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BD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BD" sz="4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28" name="Rectangle 42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9932E63-3CD4-8E44-AFBF-406A3C0A62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4559" y="4543939"/>
                  <a:ext cx="399246" cy="399246"/>
                </a:xfrm>
                <a:prstGeom prst="rect">
                  <a:avLst/>
                </a:prstGeom>
                <a:blipFill>
                  <a:blip r:embed="rId25"/>
                  <a:stretch>
                    <a:fillRect l="-40000" b="-5714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18" name="Straight Arrow Connector 417">
            <a:extLst>
              <a:ext uri="{FF2B5EF4-FFF2-40B4-BE49-F238E27FC236}">
                <a16:creationId xmlns:a16="http://schemas.microsoft.com/office/drawing/2014/main" xmlns="" id="{C07FDC0C-59D5-A14F-A7C9-7A00527BACBB}"/>
              </a:ext>
            </a:extLst>
          </p:cNvPr>
          <p:cNvCxnSpPr>
            <a:cxnSpLocks/>
          </p:cNvCxnSpPr>
          <p:nvPr/>
        </p:nvCxnSpPr>
        <p:spPr>
          <a:xfrm>
            <a:off x="11092513" y="3665689"/>
            <a:ext cx="0" cy="697458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1" name="Straight Arrow Connector 420">
            <a:extLst>
              <a:ext uri="{FF2B5EF4-FFF2-40B4-BE49-F238E27FC236}">
                <a16:creationId xmlns:a16="http://schemas.microsoft.com/office/drawing/2014/main" xmlns="" id="{4AE0CA31-4B25-8E4A-B755-5DF71B5715E2}"/>
              </a:ext>
            </a:extLst>
          </p:cNvPr>
          <p:cNvCxnSpPr>
            <a:cxnSpLocks/>
          </p:cNvCxnSpPr>
          <p:nvPr/>
        </p:nvCxnSpPr>
        <p:spPr>
          <a:xfrm>
            <a:off x="10240171" y="3659502"/>
            <a:ext cx="850535" cy="7293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78" name="Group 477">
            <a:extLst>
              <a:ext uri="{FF2B5EF4-FFF2-40B4-BE49-F238E27FC236}">
                <a16:creationId xmlns:a16="http://schemas.microsoft.com/office/drawing/2014/main" xmlns="" id="{86E6F3DA-8587-9348-A11F-194CC48F0771}"/>
              </a:ext>
            </a:extLst>
          </p:cNvPr>
          <p:cNvGrpSpPr/>
          <p:nvPr/>
        </p:nvGrpSpPr>
        <p:grpSpPr>
          <a:xfrm>
            <a:off x="9847701" y="3242503"/>
            <a:ext cx="787502" cy="797258"/>
            <a:chOff x="9847701" y="3242503"/>
            <a:chExt cx="787502" cy="797258"/>
          </a:xfrm>
        </p:grpSpPr>
        <p:sp>
          <p:nvSpPr>
            <p:cNvPr id="451" name="Arc 450">
              <a:extLst>
                <a:ext uri="{FF2B5EF4-FFF2-40B4-BE49-F238E27FC236}">
                  <a16:creationId xmlns:a16="http://schemas.microsoft.com/office/drawing/2014/main" xmlns="" id="{F79AD3C4-9369-2D41-A31B-1A7B2BBECD71}"/>
                </a:ext>
              </a:extLst>
            </p:cNvPr>
            <p:cNvSpPr/>
            <p:nvPr/>
          </p:nvSpPr>
          <p:spPr>
            <a:xfrm>
              <a:off x="9847701" y="3252310"/>
              <a:ext cx="787502" cy="787451"/>
            </a:xfrm>
            <a:prstGeom prst="arc">
              <a:avLst>
                <a:gd name="adj1" fmla="val 625938"/>
                <a:gd name="adj2" fmla="val 235157"/>
              </a:avLst>
            </a:prstGeom>
            <a:ln w="12700">
              <a:solidFill>
                <a:schemeClr val="tx1"/>
              </a:solidFill>
              <a:prstDash val="dash"/>
              <a:head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52" name="TextBox 451">
                  <a:extLst>
                    <a:ext uri="{FF2B5EF4-FFF2-40B4-BE49-F238E27FC236}">
                      <a16:creationId xmlns:a16="http://schemas.microsoft.com/office/drawing/2014/main" id="{BD15F1C7-DDF5-684E-9C6B-E82356DABAF8}"/>
                    </a:ext>
                  </a:extLst>
                </p:cNvPr>
                <p:cNvSpPr txBox="1"/>
                <p:nvPr/>
              </p:nvSpPr>
              <p:spPr>
                <a:xfrm>
                  <a:off x="9903170" y="3242503"/>
                  <a:ext cx="659762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>
                            <a:latin typeface="Cambria Math" panose="02040503050406030204" pitchFamily="18" charset="0"/>
                          </a:rPr>
                          <m:t>360°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>
            <p:sp>
              <p:nvSpPr>
                <p:cNvPr id="452" name="TextBox 45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BD15F1C7-DDF5-684E-9C6B-E82356DABA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3170" y="3242503"/>
                  <a:ext cx="659762" cy="338554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xmlns="" id="{1A0E97A7-AC5E-FC40-BF08-2FA4B0CB186B}"/>
              </a:ext>
            </a:extLst>
          </p:cNvPr>
          <p:cNvGrpSpPr/>
          <p:nvPr/>
        </p:nvGrpSpPr>
        <p:grpSpPr>
          <a:xfrm>
            <a:off x="9761567" y="3190033"/>
            <a:ext cx="1418662" cy="971939"/>
            <a:chOff x="9761567" y="3190033"/>
            <a:chExt cx="1418662" cy="971939"/>
          </a:xfrm>
        </p:grpSpPr>
        <p:sp>
          <p:nvSpPr>
            <p:cNvPr id="453" name="Arc 452">
              <a:extLst>
                <a:ext uri="{FF2B5EF4-FFF2-40B4-BE49-F238E27FC236}">
                  <a16:creationId xmlns:a16="http://schemas.microsoft.com/office/drawing/2014/main" xmlns="" id="{79256CA4-4030-F34E-B8DC-95E0FAEDD3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61567" y="3190033"/>
              <a:ext cx="972000" cy="971939"/>
            </a:xfrm>
            <a:prstGeom prst="arc">
              <a:avLst>
                <a:gd name="adj1" fmla="val 88"/>
                <a:gd name="adj2" fmla="val 2168990"/>
              </a:avLst>
            </a:prstGeom>
            <a:ln>
              <a:solidFill>
                <a:schemeClr val="accent5"/>
              </a:solidFill>
              <a:prstDash val="sysDot"/>
              <a:head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54" name="TextBox 453">
                  <a:extLst>
                    <a:ext uri="{FF2B5EF4-FFF2-40B4-BE49-F238E27FC236}">
                      <a16:creationId xmlns:a16="http://schemas.microsoft.com/office/drawing/2014/main" id="{DF732588-7541-914B-B8B1-C446CF5AF717}"/>
                    </a:ext>
                  </a:extLst>
                </p:cNvPr>
                <p:cNvSpPr txBox="1"/>
                <p:nvPr/>
              </p:nvSpPr>
              <p:spPr>
                <a:xfrm>
                  <a:off x="10520467" y="3691330"/>
                  <a:ext cx="659762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n w="0"/>
                            <a:solidFill>
                              <a:schemeClr val="accent5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1600" dirty="0">
                    <a:ln w="0"/>
                    <a:solidFill>
                      <a:schemeClr val="accent5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454" name="TextBox 45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DF732588-7541-914B-B8B1-C446CF5AF7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0467" y="3691330"/>
                  <a:ext cx="659762" cy="338554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xmlns="" id="{4763E74D-4B7B-B649-B9BC-790FF8CFFDBF}"/>
              </a:ext>
            </a:extLst>
          </p:cNvPr>
          <p:cNvGrpSpPr/>
          <p:nvPr/>
        </p:nvGrpSpPr>
        <p:grpSpPr>
          <a:xfrm>
            <a:off x="10259959" y="3078091"/>
            <a:ext cx="842721" cy="565224"/>
            <a:chOff x="8143381" y="3158928"/>
            <a:chExt cx="1348349" cy="904413"/>
          </a:xfrm>
        </p:grpSpPr>
        <p:sp>
          <p:nvSpPr>
            <p:cNvPr id="458" name="Right Brace 457">
              <a:extLst>
                <a:ext uri="{FF2B5EF4-FFF2-40B4-BE49-F238E27FC236}">
                  <a16:creationId xmlns:a16="http://schemas.microsoft.com/office/drawing/2014/main" xmlns="" id="{D30AC6A2-8556-DB4E-B03B-94A63D026306}"/>
                </a:ext>
              </a:extLst>
            </p:cNvPr>
            <p:cNvSpPr/>
            <p:nvPr/>
          </p:nvSpPr>
          <p:spPr>
            <a:xfrm rot="16200000">
              <a:off x="8607238" y="3178849"/>
              <a:ext cx="420635" cy="1348349"/>
            </a:xfrm>
            <a:prstGeom prst="rightBrac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50BF2CDE-36D8-094C-ABAC-BE3C1C36E1CA}"/>
                    </a:ext>
                  </a:extLst>
                </p:cNvPr>
                <p:cNvSpPr/>
                <p:nvPr/>
              </p:nvSpPr>
              <p:spPr>
                <a:xfrm>
                  <a:off x="8357267" y="3158928"/>
                  <a:ext cx="900901" cy="5417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BD" sz="1600" b="1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50BF2CDE-36D8-094C-ABAC-BE3C1C36E1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7267" y="3158928"/>
                  <a:ext cx="900901" cy="541719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xmlns="" id="{F9027375-C929-D240-9AE1-78C0C235BCE2}"/>
              </a:ext>
            </a:extLst>
          </p:cNvPr>
          <p:cNvGrpSpPr/>
          <p:nvPr/>
        </p:nvGrpSpPr>
        <p:grpSpPr>
          <a:xfrm>
            <a:off x="11138066" y="3689936"/>
            <a:ext cx="583723" cy="692938"/>
            <a:chOff x="9514424" y="2450037"/>
            <a:chExt cx="933954" cy="1108769"/>
          </a:xfrm>
        </p:grpSpPr>
        <p:sp>
          <p:nvSpPr>
            <p:cNvPr id="461" name="Right Brace 460">
              <a:extLst>
                <a:ext uri="{FF2B5EF4-FFF2-40B4-BE49-F238E27FC236}">
                  <a16:creationId xmlns:a16="http://schemas.microsoft.com/office/drawing/2014/main" xmlns="" id="{3B972164-016B-0F41-BC89-5CD185C291DE}"/>
                </a:ext>
              </a:extLst>
            </p:cNvPr>
            <p:cNvSpPr/>
            <p:nvPr/>
          </p:nvSpPr>
          <p:spPr>
            <a:xfrm>
              <a:off x="9514424" y="2450037"/>
              <a:ext cx="432048" cy="1108769"/>
            </a:xfrm>
            <a:prstGeom prst="rightBrac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62" name="Rectangle 461">
                  <a:extLst>
                    <a:ext uri="{FF2B5EF4-FFF2-40B4-BE49-F238E27FC236}">
                      <a16:creationId xmlns:a16="http://schemas.microsoft.com/office/drawing/2014/main" id="{A8E7101B-6A41-BC4B-A886-E210D43D6C7A}"/>
                    </a:ext>
                  </a:extLst>
                </p:cNvPr>
                <p:cNvSpPr/>
                <p:nvPr/>
              </p:nvSpPr>
              <p:spPr>
                <a:xfrm>
                  <a:off x="9762074" y="2834643"/>
                  <a:ext cx="686304" cy="5417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BD" sz="16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462" name="Rectangle 46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8E7101B-6A41-BC4B-A886-E210D43D6C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2074" y="2834643"/>
                  <a:ext cx="686304" cy="541720"/>
                </a:xfrm>
                <a:prstGeom prst="rect">
                  <a:avLst/>
                </a:prstGeom>
                <a:blipFill>
                  <a:blip r:embed="rId29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3" name="TextBox 462">
                <a:extLst>
                  <a:ext uri="{FF2B5EF4-FFF2-40B4-BE49-F238E27FC236}">
                    <a16:creationId xmlns:a16="http://schemas.microsoft.com/office/drawing/2014/main" id="{4228B2E0-8AAC-894C-97B3-FF43EAC95479}"/>
                  </a:ext>
                </a:extLst>
              </p:cNvPr>
              <p:cNvSpPr txBox="1"/>
              <p:nvPr/>
            </p:nvSpPr>
            <p:spPr>
              <a:xfrm>
                <a:off x="9273692" y="3042394"/>
                <a:ext cx="65976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6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463" name="TextBox 46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228B2E0-8AAC-894C-97B3-FF43EAC95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692" y="3042394"/>
                <a:ext cx="659762" cy="33855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7" name="TextBox 466">
                <a:extLst>
                  <a:ext uri="{FF2B5EF4-FFF2-40B4-BE49-F238E27FC236}">
                    <a16:creationId xmlns:a16="http://schemas.microsoft.com/office/drawing/2014/main" id="{63AED761-C75C-EC4A-BDBF-03A59A22E927}"/>
                  </a:ext>
                </a:extLst>
              </p:cNvPr>
              <p:cNvSpPr txBox="1"/>
              <p:nvPr/>
            </p:nvSpPr>
            <p:spPr>
              <a:xfrm>
                <a:off x="9190606" y="5146269"/>
                <a:ext cx="2300380" cy="76020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600" b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360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°−</m:t>
                      </m:r>
                      <m:r>
                        <a:rPr lang="en-US" sz="16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=360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16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1600" b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sz="1600" b="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67" name="TextBox 46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3AED761-C75C-EC4A-BDBF-03A59A22E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606" y="5146269"/>
                <a:ext cx="2300380" cy="760208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0" name="Rounded Rectangle 469">
                <a:extLst>
                  <a:ext uri="{FF2B5EF4-FFF2-40B4-BE49-F238E27FC236}">
                    <a16:creationId xmlns:a16="http://schemas.microsoft.com/office/drawing/2014/main" id="{115589D7-3B0E-6840-8AD4-0F9BBAC8EF31}"/>
                  </a:ext>
                </a:extLst>
              </p:cNvPr>
              <p:cNvSpPr/>
              <p:nvPr/>
            </p:nvSpPr>
            <p:spPr>
              <a:xfrm>
                <a:off x="9536356" y="877891"/>
                <a:ext cx="1608881" cy="451413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70" name="Rounded Rectangle 46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15589D7-3B0E-6840-8AD4-0F9BBAC8E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356" y="877891"/>
                <a:ext cx="1608881" cy="451413"/>
              </a:xfrm>
              <a:prstGeom prst="roundRect">
                <a:avLst/>
              </a:prstGeom>
              <a:blipFill>
                <a:blip r:embed="rId32"/>
                <a:stretch>
                  <a:fillRect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xmlns="" id="{AB9FB9D4-41D2-BB47-AD65-143718A08983}"/>
              </a:ext>
            </a:extLst>
          </p:cNvPr>
          <p:cNvGrpSpPr/>
          <p:nvPr/>
        </p:nvGrpSpPr>
        <p:grpSpPr>
          <a:xfrm>
            <a:off x="3035401" y="1464366"/>
            <a:ext cx="2707178" cy="3508760"/>
            <a:chOff x="5683366" y="33963"/>
            <a:chExt cx="4331482" cy="5614362"/>
          </a:xfrm>
        </p:grpSpPr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xmlns="" id="{F6D4A6AC-58C1-2848-BD1C-5F37A2E57D4A}"/>
                </a:ext>
              </a:extLst>
            </p:cNvPr>
            <p:cNvSpPr/>
            <p:nvPr/>
          </p:nvSpPr>
          <p:spPr>
            <a:xfrm>
              <a:off x="7977201" y="3558996"/>
              <a:ext cx="1183150" cy="443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/>
                <a:t>(0, 0)</a:t>
              </a:r>
              <a:endParaRPr lang="x-none" sz="1200" b="1" dirty="0"/>
            </a:p>
          </p:txBody>
        </p:sp>
        <p:cxnSp>
          <p:nvCxnSpPr>
            <p:cNvPr id="307" name="Straight Arrow Connector 306">
              <a:extLst>
                <a:ext uri="{FF2B5EF4-FFF2-40B4-BE49-F238E27FC236}">
                  <a16:creationId xmlns:a16="http://schemas.microsoft.com/office/drawing/2014/main" xmlns="" id="{975C5952-FA60-474B-B7FE-13D1D72FCA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0542" y="1685552"/>
              <a:ext cx="0" cy="3962773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08" name="Rectangle 307">
                  <a:extLst>
                    <a:ext uri="{FF2B5EF4-FFF2-40B4-BE49-F238E27FC236}">
                      <a16:creationId xmlns:a16="http://schemas.microsoft.com/office/drawing/2014/main" id="{8ABA556B-A41C-804C-823B-51F4C5E4FABD}"/>
                    </a:ext>
                  </a:extLst>
                </p:cNvPr>
                <p:cNvSpPr/>
                <p:nvPr/>
              </p:nvSpPr>
              <p:spPr>
                <a:xfrm>
                  <a:off x="7418401" y="33963"/>
                  <a:ext cx="689417" cy="2413309"/>
                </a:xfrm>
                <a:prstGeom prst="rect">
                  <a:avLst/>
                </a:prstGeom>
              </p:spPr>
              <p:txBody>
                <a:bodyPr vert="vert270"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𝒊𝒎𝒂𝒈𝒊𝒏𝒂𝒓𝒚</m:t>
                        </m:r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BD" sz="16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308" name="Rectangle 30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8ABA556B-A41C-804C-823B-51F4C5E4FA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8401" y="33963"/>
                  <a:ext cx="689417" cy="2413309"/>
                </a:xfrm>
                <a:prstGeom prst="rect">
                  <a:avLst/>
                </a:prstGeom>
                <a:blipFill>
                  <a:blip r:embed="rId33"/>
                  <a:stretch>
                    <a:fillRect t="-1667" r="-2941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09" name="Rectangle 308">
                  <a:extLst>
                    <a:ext uri="{FF2B5EF4-FFF2-40B4-BE49-F238E27FC236}">
                      <a16:creationId xmlns:a16="http://schemas.microsoft.com/office/drawing/2014/main" id="{00B792AE-2E08-7C4E-9833-4E50F200F7F4}"/>
                    </a:ext>
                  </a:extLst>
                </p:cNvPr>
                <p:cNvSpPr/>
                <p:nvPr/>
              </p:nvSpPr>
              <p:spPr>
                <a:xfrm>
                  <a:off x="8741415" y="3609092"/>
                  <a:ext cx="1273433" cy="5417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𝒓𝒆𝒂𝒍</m:t>
                        </m:r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BD" sz="1600" b="1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309" name="Rectangle 30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0B792AE-2E08-7C4E-9833-4E50F200F7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1415" y="3609092"/>
                  <a:ext cx="1273433" cy="541720"/>
                </a:xfrm>
                <a:prstGeom prst="rect">
                  <a:avLst/>
                </a:prstGeom>
                <a:blipFill>
                  <a:blip r:embed="rId34"/>
                  <a:stretch>
                    <a:fillRect r="-12698" b="-14286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0" name="Straight Arrow Connector 309">
              <a:extLst>
                <a:ext uri="{FF2B5EF4-FFF2-40B4-BE49-F238E27FC236}">
                  <a16:creationId xmlns:a16="http://schemas.microsoft.com/office/drawing/2014/main" xmlns="" id="{C556C677-0772-2044-9E1B-4C28C959D97F}"/>
                </a:ext>
              </a:extLst>
            </p:cNvPr>
            <p:cNvCxnSpPr>
              <a:cxnSpLocks/>
            </p:cNvCxnSpPr>
            <p:nvPr/>
          </p:nvCxnSpPr>
          <p:spPr>
            <a:xfrm>
              <a:off x="5683366" y="3599604"/>
              <a:ext cx="4031998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xmlns="" id="{BED3F8E3-C179-574B-88BB-EF7CD1BE16B8}"/>
              </a:ext>
            </a:extLst>
          </p:cNvPr>
          <p:cNvCxnSpPr>
            <a:cxnSpLocks/>
          </p:cNvCxnSpPr>
          <p:nvPr/>
        </p:nvCxnSpPr>
        <p:spPr>
          <a:xfrm flipH="1" flipV="1">
            <a:off x="3717248" y="2964364"/>
            <a:ext cx="830271" cy="72051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6" name="Arc 275">
            <a:extLst>
              <a:ext uri="{FF2B5EF4-FFF2-40B4-BE49-F238E27FC236}">
                <a16:creationId xmlns:a16="http://schemas.microsoft.com/office/drawing/2014/main" xmlns="" id="{A3CAAD7F-E8D7-0048-AE59-683A3F37AB9D}"/>
              </a:ext>
            </a:extLst>
          </p:cNvPr>
          <p:cNvSpPr>
            <a:spLocks noChangeAspect="1"/>
          </p:cNvSpPr>
          <p:nvPr/>
        </p:nvSpPr>
        <p:spPr>
          <a:xfrm>
            <a:off x="4073215" y="3194001"/>
            <a:ext cx="1008000" cy="1007937"/>
          </a:xfrm>
          <a:prstGeom prst="arc">
            <a:avLst>
              <a:gd name="adj1" fmla="val 13325677"/>
              <a:gd name="adj2" fmla="val 21483690"/>
            </a:avLst>
          </a:prstGeom>
          <a:ln>
            <a:solidFill>
              <a:srgbClr val="FFFF00"/>
            </a:solidFill>
            <a:head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494F3ADC-48B2-B94A-801D-D3E415A8383B}"/>
                  </a:ext>
                </a:extLst>
              </p:cNvPr>
              <p:cNvSpPr txBox="1"/>
              <p:nvPr/>
            </p:nvSpPr>
            <p:spPr>
              <a:xfrm>
                <a:off x="4612389" y="2881318"/>
                <a:ext cx="65976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n w="0"/>
                          <a:solidFill>
                            <a:srgbClr val="FFFF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60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94F3ADC-48B2-B94A-801D-D3E415A83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389" y="2881318"/>
                <a:ext cx="659762" cy="338554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3" name="Group 282">
            <a:extLst>
              <a:ext uri="{FF2B5EF4-FFF2-40B4-BE49-F238E27FC236}">
                <a16:creationId xmlns:a16="http://schemas.microsoft.com/office/drawing/2014/main" xmlns="" id="{1BAC8F78-4B34-734E-98B1-80CFF484C419}"/>
              </a:ext>
            </a:extLst>
          </p:cNvPr>
          <p:cNvGrpSpPr/>
          <p:nvPr/>
        </p:nvGrpSpPr>
        <p:grpSpPr>
          <a:xfrm rot="10800000">
            <a:off x="3139863" y="2974319"/>
            <a:ext cx="528064" cy="692938"/>
            <a:chOff x="9514424" y="2450037"/>
            <a:chExt cx="844900" cy="1108769"/>
          </a:xfrm>
        </p:grpSpPr>
        <p:sp>
          <p:nvSpPr>
            <p:cNvPr id="304" name="Right Brace 303">
              <a:extLst>
                <a:ext uri="{FF2B5EF4-FFF2-40B4-BE49-F238E27FC236}">
                  <a16:creationId xmlns:a16="http://schemas.microsoft.com/office/drawing/2014/main" xmlns="" id="{C804D5B8-8B47-2549-AA9E-DA37977140C9}"/>
                </a:ext>
              </a:extLst>
            </p:cNvPr>
            <p:cNvSpPr/>
            <p:nvPr/>
          </p:nvSpPr>
          <p:spPr>
            <a:xfrm>
              <a:off x="9514424" y="2450037"/>
              <a:ext cx="432048" cy="1108769"/>
            </a:xfrm>
            <a:prstGeom prst="rightBrac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6D72AD20-59AC-3A43-899B-82645CDC9261}"/>
                    </a:ext>
                  </a:extLst>
                </p:cNvPr>
                <p:cNvSpPr/>
                <p:nvPr/>
              </p:nvSpPr>
              <p:spPr>
                <a:xfrm rot="10800000">
                  <a:off x="9673020" y="2898257"/>
                  <a:ext cx="686304" cy="5417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BD" sz="16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D72AD20-59AC-3A43-899B-82645CDC92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9673020" y="2898257"/>
                  <a:ext cx="686304" cy="541720"/>
                </a:xfrm>
                <a:prstGeom prst="rect">
                  <a:avLst/>
                </a:prstGeom>
                <a:blipFill>
                  <a:blip r:embed="rId36"/>
                  <a:stretch>
                    <a:fillRect b="-3704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xmlns="" id="{14936A72-8542-7740-AC0D-76D8D2B73E7F}"/>
              </a:ext>
            </a:extLst>
          </p:cNvPr>
          <p:cNvGrpSpPr/>
          <p:nvPr/>
        </p:nvGrpSpPr>
        <p:grpSpPr>
          <a:xfrm>
            <a:off x="3706242" y="3727643"/>
            <a:ext cx="842721" cy="489436"/>
            <a:chOff x="8143380" y="3642706"/>
            <a:chExt cx="1348350" cy="783145"/>
          </a:xfrm>
        </p:grpSpPr>
        <p:sp>
          <p:nvSpPr>
            <p:cNvPr id="302" name="Right Brace 301">
              <a:extLst>
                <a:ext uri="{FF2B5EF4-FFF2-40B4-BE49-F238E27FC236}">
                  <a16:creationId xmlns:a16="http://schemas.microsoft.com/office/drawing/2014/main" xmlns="" id="{54F374FB-B0E6-6643-80D2-B57426B0049C}"/>
                </a:ext>
              </a:extLst>
            </p:cNvPr>
            <p:cNvSpPr/>
            <p:nvPr/>
          </p:nvSpPr>
          <p:spPr>
            <a:xfrm rot="5400000">
              <a:off x="8607237" y="3178849"/>
              <a:ext cx="420636" cy="1348350"/>
            </a:xfrm>
            <a:prstGeom prst="rightBrac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5404F1C8-F1E8-1841-924D-9A57D532BB6E}"/>
                    </a:ext>
                  </a:extLst>
                </p:cNvPr>
                <p:cNvSpPr/>
                <p:nvPr/>
              </p:nvSpPr>
              <p:spPr>
                <a:xfrm>
                  <a:off x="8484486" y="3884132"/>
                  <a:ext cx="900902" cy="5417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BD" sz="1600" b="1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5404F1C8-F1E8-1841-924D-9A57D532BB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4486" y="3884132"/>
                  <a:ext cx="900902" cy="541719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xmlns="" id="{98A933CD-A25F-3F4A-BCD3-6E9173D88F5E}"/>
              </a:ext>
            </a:extLst>
          </p:cNvPr>
          <p:cNvGrpSpPr/>
          <p:nvPr/>
        </p:nvGrpSpPr>
        <p:grpSpPr>
          <a:xfrm>
            <a:off x="3247064" y="2547615"/>
            <a:ext cx="857565" cy="509514"/>
            <a:chOff x="6009272" y="1754539"/>
            <a:chExt cx="1372101" cy="815270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86607FB8-37B3-5E4C-853A-48BC3AE7D07E}"/>
                    </a:ext>
                  </a:extLst>
                </p:cNvPr>
                <p:cNvSpPr/>
                <p:nvPr/>
              </p:nvSpPr>
              <p:spPr>
                <a:xfrm>
                  <a:off x="6009272" y="1754539"/>
                  <a:ext cx="1372101" cy="5417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BD" sz="1600" b="1" dirty="0"/>
                </a:p>
              </p:txBody>
            </p:sp>
          </mc:Choice>
          <mc:Fallback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86607FB8-37B3-5E4C-853A-48BC3AE7D0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9272" y="1754539"/>
                  <a:ext cx="1372101" cy="541715"/>
                </a:xfrm>
                <a:prstGeom prst="rect">
                  <a:avLst/>
                </a:prstGeom>
                <a:blipFill>
                  <a:blip r:embed="rId38"/>
                  <a:stretch>
                    <a:fillRect b="-14815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13B8EA8E-E5D3-5E45-91DD-994B8BECD23E}"/>
                    </a:ext>
                  </a:extLst>
                </p:cNvPr>
                <p:cNvSpPr/>
                <p:nvPr/>
              </p:nvSpPr>
              <p:spPr>
                <a:xfrm>
                  <a:off x="6651623" y="2125484"/>
                  <a:ext cx="399246" cy="44432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BD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BD" sz="4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3B8EA8E-E5D3-5E45-91DD-994B8BECD2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623" y="2125484"/>
                  <a:ext cx="399246" cy="444325"/>
                </a:xfrm>
                <a:prstGeom prst="rect">
                  <a:avLst/>
                </a:prstGeom>
                <a:blipFill>
                  <a:blip r:embed="rId39"/>
                  <a:stretch>
                    <a:fillRect l="-33333" b="-4782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xmlns="" id="{A558C93B-3FEA-EA49-BD8C-E3E2D8EC3891}"/>
              </a:ext>
            </a:extLst>
          </p:cNvPr>
          <p:cNvCxnSpPr>
            <a:cxnSpLocks/>
          </p:cNvCxnSpPr>
          <p:nvPr/>
        </p:nvCxnSpPr>
        <p:spPr>
          <a:xfrm>
            <a:off x="3706875" y="2985111"/>
            <a:ext cx="0" cy="697458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77" name="Group 476">
            <a:extLst>
              <a:ext uri="{FF2B5EF4-FFF2-40B4-BE49-F238E27FC236}">
                <a16:creationId xmlns:a16="http://schemas.microsoft.com/office/drawing/2014/main" xmlns="" id="{3D4EBF1E-9270-4042-9F21-E902A8348DD9}"/>
              </a:ext>
            </a:extLst>
          </p:cNvPr>
          <p:cNvGrpSpPr/>
          <p:nvPr/>
        </p:nvGrpSpPr>
        <p:grpSpPr>
          <a:xfrm>
            <a:off x="3711242" y="3248223"/>
            <a:ext cx="1324344" cy="899943"/>
            <a:chOff x="3711242" y="3248223"/>
            <a:chExt cx="1324344" cy="899943"/>
          </a:xfrm>
        </p:grpSpPr>
        <p:sp>
          <p:nvSpPr>
            <p:cNvPr id="293" name="Arc 292">
              <a:extLst>
                <a:ext uri="{FF2B5EF4-FFF2-40B4-BE49-F238E27FC236}">
                  <a16:creationId xmlns:a16="http://schemas.microsoft.com/office/drawing/2014/main" xmlns="" id="{7559CB3F-C92E-C94E-9E9C-A71245BA1D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5586" y="3248223"/>
              <a:ext cx="900000" cy="899943"/>
            </a:xfrm>
            <a:prstGeom prst="arc">
              <a:avLst>
                <a:gd name="adj1" fmla="val 11033341"/>
                <a:gd name="adj2" fmla="val 13043394"/>
              </a:avLst>
            </a:prstGeom>
            <a:ln>
              <a:solidFill>
                <a:schemeClr val="accent5"/>
              </a:solidFill>
              <a:prstDash val="sysDot"/>
              <a:head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95" name="TextBox 394">
                  <a:extLst>
                    <a:ext uri="{FF2B5EF4-FFF2-40B4-BE49-F238E27FC236}">
                      <a16:creationId xmlns:a16="http://schemas.microsoft.com/office/drawing/2014/main" id="{3306F863-D789-6A4F-803E-0B2C854296D7}"/>
                    </a:ext>
                  </a:extLst>
                </p:cNvPr>
                <p:cNvSpPr txBox="1"/>
                <p:nvPr/>
              </p:nvSpPr>
              <p:spPr>
                <a:xfrm>
                  <a:off x="3711242" y="3347194"/>
                  <a:ext cx="659762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n w="0"/>
                            <a:solidFill>
                              <a:schemeClr val="accent5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1600" dirty="0">
                    <a:ln w="0"/>
                    <a:solidFill>
                      <a:schemeClr val="accent5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395" name="TextBox 39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3306F863-D789-6A4F-803E-0B2C854296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1242" y="3347194"/>
                  <a:ext cx="659762" cy="338554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xmlns="" id="{CD0B82BD-4433-624F-ACD7-7C957498BEF8}"/>
              </a:ext>
            </a:extLst>
          </p:cNvPr>
          <p:cNvGrpSpPr/>
          <p:nvPr/>
        </p:nvGrpSpPr>
        <p:grpSpPr>
          <a:xfrm>
            <a:off x="4203088" y="3315920"/>
            <a:ext cx="778841" cy="755090"/>
            <a:chOff x="4203088" y="3315920"/>
            <a:chExt cx="778841" cy="755090"/>
          </a:xfrm>
        </p:grpSpPr>
        <p:sp>
          <p:nvSpPr>
            <p:cNvPr id="455" name="Arc 454">
              <a:extLst>
                <a:ext uri="{FF2B5EF4-FFF2-40B4-BE49-F238E27FC236}">
                  <a16:creationId xmlns:a16="http://schemas.microsoft.com/office/drawing/2014/main" xmlns="" id="{D962461C-FB7F-5948-B6D5-5D55797AE2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3088" y="3315920"/>
              <a:ext cx="756000" cy="755090"/>
            </a:xfrm>
            <a:prstGeom prst="arc">
              <a:avLst>
                <a:gd name="adj1" fmla="val 10706460"/>
                <a:gd name="adj2" fmla="val 22871"/>
              </a:avLst>
            </a:prstGeom>
            <a:ln w="12700">
              <a:solidFill>
                <a:schemeClr val="tx1"/>
              </a:solidFill>
              <a:prstDash val="dash"/>
              <a:head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56" name="TextBox 455">
                  <a:extLst>
                    <a:ext uri="{FF2B5EF4-FFF2-40B4-BE49-F238E27FC236}">
                      <a16:creationId xmlns:a16="http://schemas.microsoft.com/office/drawing/2014/main" id="{220EE18E-F31B-8548-9E57-A14056280166}"/>
                    </a:ext>
                  </a:extLst>
                </p:cNvPr>
                <p:cNvSpPr txBox="1"/>
                <p:nvPr/>
              </p:nvSpPr>
              <p:spPr>
                <a:xfrm>
                  <a:off x="4322167" y="3369724"/>
                  <a:ext cx="659762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>
                            <a:latin typeface="Cambria Math" panose="02040503050406030204" pitchFamily="18" charset="0"/>
                          </a:rPr>
                          <m:t>180°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>
            <p:sp>
              <p:nvSpPr>
                <p:cNvPr id="456" name="TextBox 45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220EE18E-F31B-8548-9E57-A140562801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2167" y="3369724"/>
                  <a:ext cx="659762" cy="338554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5" name="TextBox 464">
                <a:extLst>
                  <a:ext uri="{FF2B5EF4-FFF2-40B4-BE49-F238E27FC236}">
                    <a16:creationId xmlns:a16="http://schemas.microsoft.com/office/drawing/2014/main" id="{D9F6FFE3-0927-7648-81A9-77152388DF25}"/>
                  </a:ext>
                </a:extLst>
              </p:cNvPr>
              <p:cNvSpPr txBox="1"/>
              <p:nvPr/>
            </p:nvSpPr>
            <p:spPr>
              <a:xfrm>
                <a:off x="3321630" y="5146269"/>
                <a:ext cx="2300380" cy="76020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600" b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°−</m:t>
                      </m:r>
                      <m:r>
                        <a:rPr lang="en-US" sz="16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°−</m:t>
                      </m:r>
                      <m:func>
                        <m:funcPr>
                          <m:ctrlPr>
                            <a:rPr lang="en-US" sz="16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1600" b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sz="1600" b="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65" name="TextBox 46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F6FFE3-0927-7648-81A9-77152388D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630" y="5146269"/>
                <a:ext cx="2300380" cy="760208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1" name="Rounded Rectangle 470">
                <a:extLst>
                  <a:ext uri="{FF2B5EF4-FFF2-40B4-BE49-F238E27FC236}">
                    <a16:creationId xmlns:a16="http://schemas.microsoft.com/office/drawing/2014/main" id="{2FB4F403-6A34-C244-860C-0D0DC42F7172}"/>
                  </a:ext>
                </a:extLst>
              </p:cNvPr>
              <p:cNvSpPr/>
              <p:nvPr/>
            </p:nvSpPr>
            <p:spPr>
              <a:xfrm>
                <a:off x="3667380" y="877891"/>
                <a:ext cx="1608881" cy="451413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=−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71" name="Rounded Rectangle 470">
                <a:extLst>
                  <a:ext uri="{FF2B5EF4-FFF2-40B4-BE49-F238E27FC236}">
                    <a16:creationId xmlns:a16="http://schemas.microsoft.com/office/drawing/2014/main" xmlns="" id="{2FB4F403-6A34-C244-860C-0D0DC42F71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380" y="877891"/>
                <a:ext cx="1608881" cy="451413"/>
              </a:xfrm>
              <a:prstGeom prst="roundRect">
                <a:avLst/>
              </a:prstGeom>
              <a:blipFill>
                <a:blip r:embed="rId43"/>
                <a:stretch>
                  <a:fillRect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9968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2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7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4" grpId="0" animBg="1"/>
      <p:bldP spid="105" grpId="0" animBg="1"/>
      <p:bldP spid="464" grpId="0" animBg="1"/>
      <p:bldP spid="361" grpId="0" animBg="1"/>
      <p:bldP spid="449" grpId="0" animBg="1"/>
      <p:bldP spid="466" grpId="0" animBg="1"/>
      <p:bldP spid="469" grpId="0" animBg="1"/>
      <p:bldP spid="407" grpId="0" animBg="1"/>
      <p:bldP spid="463" grpId="0" animBg="1"/>
      <p:bldP spid="467" grpId="0" animBg="1"/>
      <p:bldP spid="470" grpId="0" animBg="1"/>
      <p:bldP spid="276" grpId="0" animBg="1"/>
      <p:bldP spid="279" grpId="0" animBg="1"/>
      <p:bldP spid="465" grpId="0" animBg="1"/>
      <p:bldP spid="4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81193" y="729658"/>
                <a:ext cx="11029616" cy="503489"/>
              </a:xfrm>
            </p:spPr>
            <p:txBody>
              <a:bodyPr anchor="t"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𝜽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=?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81193" y="729658"/>
                <a:ext cx="11029616" cy="50348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81193" y="1473201"/>
                <a:ext cx="5194767" cy="4387850"/>
              </a:xfrm>
            </p:spPr>
            <p:txBody>
              <a:bodyPr/>
              <a:lstStyle/>
              <a:p>
                <a:r>
                  <a:rPr lang="en-US" sz="2000" dirty="0"/>
                  <a:t>Plot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=(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en-US" sz="2000" dirty="0"/>
                  <a:t>in the coordinate axes. The following cases will arise: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tan</m:t>
                    </m:r>
                    <m:r>
                      <a:rPr lang="en-US" sz="2000" i="1" baseline="1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−1 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𝜃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func>
                      <m:func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arctan</m:t>
                        </m:r>
                      </m:fName>
                      <m:e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To find 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𝜃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in radians, use:  </a:t>
                </a:r>
              </a:p>
              <a:p>
                <a:pPr lvl="1"/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radian mode ;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𝜋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180⁰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&amp;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𝜋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36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itchFamily="34" charset="0"/>
                      </a:rPr>
                      <m:t>0⁰</m:t>
                    </m:r>
                  </m:oMath>
                </a14:m>
                <a:endParaRPr lang="en-US" sz="20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3240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81193" y="1473201"/>
                <a:ext cx="5194767" cy="4387850"/>
              </a:xfrm>
              <a:blipFill>
                <a:blip r:embed="rId3"/>
                <a:stretch>
                  <a:fillRect l="-586" r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260C204-271A-45AF-A35F-CD68C44574A0}"/>
              </a:ext>
            </a:extLst>
          </p:cNvPr>
          <p:cNvGrpSpPr/>
          <p:nvPr/>
        </p:nvGrpSpPr>
        <p:grpSpPr>
          <a:xfrm>
            <a:off x="5852160" y="1473201"/>
            <a:ext cx="6021419" cy="4387850"/>
            <a:chOff x="6154071" y="2227263"/>
            <a:chExt cx="5719508" cy="3633787"/>
          </a:xfrm>
        </p:grpSpPr>
        <p:sp>
          <p:nvSpPr>
            <p:cNvPr id="5" name="Arrow: Quad 4">
              <a:extLst>
                <a:ext uri="{FF2B5EF4-FFF2-40B4-BE49-F238E27FC236}">
                  <a16:creationId xmlns:a16="http://schemas.microsoft.com/office/drawing/2014/main" xmlns="" id="{F7318E6F-B596-480B-B116-E3333E9BD94E}"/>
                </a:ext>
              </a:extLst>
            </p:cNvPr>
            <p:cNvSpPr/>
            <p:nvPr/>
          </p:nvSpPr>
          <p:spPr>
            <a:xfrm>
              <a:off x="6154071" y="2227263"/>
              <a:ext cx="5719508" cy="3633787"/>
            </a:xfrm>
            <a:prstGeom prst="quadArrow">
              <a:avLst>
                <a:gd name="adj1" fmla="val 2000"/>
                <a:gd name="adj2" fmla="val 4000"/>
                <a:gd name="adj3" fmla="val 5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B7EE6751-E58E-4DA4-98D0-6083EB1EBE79}"/>
                    </a:ext>
                  </a:extLst>
                </p:cNvPr>
                <p:cNvSpPr/>
                <p:nvPr/>
              </p:nvSpPr>
              <p:spPr>
                <a:xfrm>
                  <a:off x="6867525" y="2463459"/>
                  <a:ext cx="2052620" cy="1453514"/>
                </a:xfrm>
                <a:custGeom>
                  <a:avLst/>
                  <a:gdLst>
                    <a:gd name="connsiteX0" fmla="*/ 0 w 1689362"/>
                    <a:gd name="connsiteY0" fmla="*/ 242257 h 1453514"/>
                    <a:gd name="connsiteX1" fmla="*/ 242257 w 1689362"/>
                    <a:gd name="connsiteY1" fmla="*/ 0 h 1453514"/>
                    <a:gd name="connsiteX2" fmla="*/ 1447105 w 1689362"/>
                    <a:gd name="connsiteY2" fmla="*/ 0 h 1453514"/>
                    <a:gd name="connsiteX3" fmla="*/ 1689362 w 1689362"/>
                    <a:gd name="connsiteY3" fmla="*/ 242257 h 1453514"/>
                    <a:gd name="connsiteX4" fmla="*/ 1689362 w 1689362"/>
                    <a:gd name="connsiteY4" fmla="*/ 1211257 h 1453514"/>
                    <a:gd name="connsiteX5" fmla="*/ 1447105 w 1689362"/>
                    <a:gd name="connsiteY5" fmla="*/ 1453514 h 1453514"/>
                    <a:gd name="connsiteX6" fmla="*/ 242257 w 1689362"/>
                    <a:gd name="connsiteY6" fmla="*/ 1453514 h 1453514"/>
                    <a:gd name="connsiteX7" fmla="*/ 0 w 1689362"/>
                    <a:gd name="connsiteY7" fmla="*/ 1211257 h 1453514"/>
                    <a:gd name="connsiteX8" fmla="*/ 0 w 1689362"/>
                    <a:gd name="connsiteY8" fmla="*/ 242257 h 1453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9362" h="1453514">
                      <a:moveTo>
                        <a:pt x="0" y="242257"/>
                      </a:moveTo>
                      <a:cubicBezTo>
                        <a:pt x="0" y="108462"/>
                        <a:pt x="108462" y="0"/>
                        <a:pt x="242257" y="0"/>
                      </a:cubicBezTo>
                      <a:lnTo>
                        <a:pt x="1447105" y="0"/>
                      </a:lnTo>
                      <a:cubicBezTo>
                        <a:pt x="1580900" y="0"/>
                        <a:pt x="1689362" y="108462"/>
                        <a:pt x="1689362" y="242257"/>
                      </a:cubicBezTo>
                      <a:lnTo>
                        <a:pt x="1689362" y="1211257"/>
                      </a:lnTo>
                      <a:cubicBezTo>
                        <a:pt x="1689362" y="1345052"/>
                        <a:pt x="1580900" y="1453514"/>
                        <a:pt x="1447105" y="1453514"/>
                      </a:cubicBezTo>
                      <a:lnTo>
                        <a:pt x="242257" y="1453514"/>
                      </a:lnTo>
                      <a:cubicBezTo>
                        <a:pt x="108462" y="1453514"/>
                        <a:pt x="0" y="1345052"/>
                        <a:pt x="0" y="1211257"/>
                      </a:cubicBezTo>
                      <a:lnTo>
                        <a:pt x="0" y="242257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spcFirstLastPara="0" vert="horz" wrap="square" lIns="124295" tIns="124295" rIns="124295" bIns="124295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400" i="1" kern="1200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𝜃</m:t>
                        </m:r>
                        <m:r>
                          <a:rPr lang="en-US" sz="1400" i="1" kern="1200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  = </m:t>
                        </m:r>
                        <m:func>
                          <m:funcPr>
                            <m:ctrlPr>
                              <a:rPr lang="en-US" sz="1400" i="1" kern="1200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1400" i="1" kern="1200" dirty="0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i="0" kern="1200" dirty="0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sz="1400" i="1" kern="1200" dirty="0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400" i="1" kern="1200" dirty="0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400" i="1" dirty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 dirty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sz="1400" i="1" dirty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sz="1400" b="0" i="0" kern="1200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b="0" i="1" kern="1200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1400" b="0" i="1" kern="1200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180</m:t>
                            </m:r>
                          </m:e>
                          <m:sup>
                            <m:r>
                              <a:rPr lang="en-US" sz="1400" b="0" i="1" kern="1200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400" kern="1200" dirty="0"/>
                </a:p>
              </p:txBody>
            </p:sp>
          </mc:Choice>
          <mc:Fallback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B7EE6751-E58E-4DA4-98D0-6083EB1EBE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7525" y="2463459"/>
                  <a:ext cx="2052620" cy="1453514"/>
                </a:xfrm>
                <a:custGeom>
                  <a:avLst/>
                  <a:gdLst>
                    <a:gd name="connsiteX0" fmla="*/ 0 w 1689362"/>
                    <a:gd name="connsiteY0" fmla="*/ 242257 h 1453514"/>
                    <a:gd name="connsiteX1" fmla="*/ 242257 w 1689362"/>
                    <a:gd name="connsiteY1" fmla="*/ 0 h 1453514"/>
                    <a:gd name="connsiteX2" fmla="*/ 1447105 w 1689362"/>
                    <a:gd name="connsiteY2" fmla="*/ 0 h 1453514"/>
                    <a:gd name="connsiteX3" fmla="*/ 1689362 w 1689362"/>
                    <a:gd name="connsiteY3" fmla="*/ 242257 h 1453514"/>
                    <a:gd name="connsiteX4" fmla="*/ 1689362 w 1689362"/>
                    <a:gd name="connsiteY4" fmla="*/ 1211257 h 1453514"/>
                    <a:gd name="connsiteX5" fmla="*/ 1447105 w 1689362"/>
                    <a:gd name="connsiteY5" fmla="*/ 1453514 h 1453514"/>
                    <a:gd name="connsiteX6" fmla="*/ 242257 w 1689362"/>
                    <a:gd name="connsiteY6" fmla="*/ 1453514 h 1453514"/>
                    <a:gd name="connsiteX7" fmla="*/ 0 w 1689362"/>
                    <a:gd name="connsiteY7" fmla="*/ 1211257 h 1453514"/>
                    <a:gd name="connsiteX8" fmla="*/ 0 w 1689362"/>
                    <a:gd name="connsiteY8" fmla="*/ 242257 h 1453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9362" h="1453514">
                      <a:moveTo>
                        <a:pt x="0" y="242257"/>
                      </a:moveTo>
                      <a:cubicBezTo>
                        <a:pt x="0" y="108462"/>
                        <a:pt x="108462" y="0"/>
                        <a:pt x="242257" y="0"/>
                      </a:cubicBezTo>
                      <a:lnTo>
                        <a:pt x="1447105" y="0"/>
                      </a:lnTo>
                      <a:cubicBezTo>
                        <a:pt x="1580900" y="0"/>
                        <a:pt x="1689362" y="108462"/>
                        <a:pt x="1689362" y="242257"/>
                      </a:cubicBezTo>
                      <a:lnTo>
                        <a:pt x="1689362" y="1211257"/>
                      </a:lnTo>
                      <a:cubicBezTo>
                        <a:pt x="1689362" y="1345052"/>
                        <a:pt x="1580900" y="1453514"/>
                        <a:pt x="1447105" y="1453514"/>
                      </a:cubicBezTo>
                      <a:lnTo>
                        <a:pt x="242257" y="1453514"/>
                      </a:lnTo>
                      <a:cubicBezTo>
                        <a:pt x="108462" y="1453514"/>
                        <a:pt x="0" y="1345052"/>
                        <a:pt x="0" y="1211257"/>
                      </a:cubicBezTo>
                      <a:lnTo>
                        <a:pt x="0" y="242257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DCEE280C-6F50-4C9B-8B64-F9CD18F64E4D}"/>
                    </a:ext>
                  </a:extLst>
                </p:cNvPr>
                <p:cNvSpPr/>
                <p:nvPr/>
              </p:nvSpPr>
              <p:spPr>
                <a:xfrm>
                  <a:off x="9128514" y="2463459"/>
                  <a:ext cx="2052620" cy="1453514"/>
                </a:xfrm>
                <a:custGeom>
                  <a:avLst/>
                  <a:gdLst>
                    <a:gd name="connsiteX0" fmla="*/ 0 w 1788041"/>
                    <a:gd name="connsiteY0" fmla="*/ 242257 h 1453514"/>
                    <a:gd name="connsiteX1" fmla="*/ 242257 w 1788041"/>
                    <a:gd name="connsiteY1" fmla="*/ 0 h 1453514"/>
                    <a:gd name="connsiteX2" fmla="*/ 1545784 w 1788041"/>
                    <a:gd name="connsiteY2" fmla="*/ 0 h 1453514"/>
                    <a:gd name="connsiteX3" fmla="*/ 1788041 w 1788041"/>
                    <a:gd name="connsiteY3" fmla="*/ 242257 h 1453514"/>
                    <a:gd name="connsiteX4" fmla="*/ 1788041 w 1788041"/>
                    <a:gd name="connsiteY4" fmla="*/ 1211257 h 1453514"/>
                    <a:gd name="connsiteX5" fmla="*/ 1545784 w 1788041"/>
                    <a:gd name="connsiteY5" fmla="*/ 1453514 h 1453514"/>
                    <a:gd name="connsiteX6" fmla="*/ 242257 w 1788041"/>
                    <a:gd name="connsiteY6" fmla="*/ 1453514 h 1453514"/>
                    <a:gd name="connsiteX7" fmla="*/ 0 w 1788041"/>
                    <a:gd name="connsiteY7" fmla="*/ 1211257 h 1453514"/>
                    <a:gd name="connsiteX8" fmla="*/ 0 w 1788041"/>
                    <a:gd name="connsiteY8" fmla="*/ 242257 h 1453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8041" h="1453514">
                      <a:moveTo>
                        <a:pt x="0" y="242257"/>
                      </a:moveTo>
                      <a:cubicBezTo>
                        <a:pt x="0" y="108462"/>
                        <a:pt x="108462" y="0"/>
                        <a:pt x="242257" y="0"/>
                      </a:cubicBezTo>
                      <a:lnTo>
                        <a:pt x="1545784" y="0"/>
                      </a:lnTo>
                      <a:cubicBezTo>
                        <a:pt x="1679579" y="0"/>
                        <a:pt x="1788041" y="108462"/>
                        <a:pt x="1788041" y="242257"/>
                      </a:cubicBezTo>
                      <a:lnTo>
                        <a:pt x="1788041" y="1211257"/>
                      </a:lnTo>
                      <a:cubicBezTo>
                        <a:pt x="1788041" y="1345052"/>
                        <a:pt x="1679579" y="1453514"/>
                        <a:pt x="1545784" y="1453514"/>
                      </a:cubicBezTo>
                      <a:lnTo>
                        <a:pt x="242257" y="1453514"/>
                      </a:lnTo>
                      <a:cubicBezTo>
                        <a:pt x="108462" y="1453514"/>
                        <a:pt x="0" y="1345052"/>
                        <a:pt x="0" y="1211257"/>
                      </a:cubicBezTo>
                      <a:lnTo>
                        <a:pt x="0" y="242257"/>
                      </a:lnTo>
                      <a:close/>
                    </a:path>
                  </a:pathLst>
                </a:custGeom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spcFirstLastPara="0" vert="horz" wrap="square" lIns="139535" tIns="139535" rIns="139535" bIns="139535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800" i="1" kern="1200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𝜃</m:t>
                        </m:r>
                        <m:r>
                          <a:rPr lang="en-US" sz="1800" i="1" kern="1200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  =</m:t>
                        </m:r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800" kern="1200" dirty="0"/>
                </a:p>
              </p:txBody>
            </p:sp>
          </mc:Choice>
          <mc:Fallback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DCEE280C-6F50-4C9B-8B64-F9CD18F64E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8514" y="2463459"/>
                  <a:ext cx="2052620" cy="1453514"/>
                </a:xfrm>
                <a:custGeom>
                  <a:avLst/>
                  <a:gdLst>
                    <a:gd name="connsiteX0" fmla="*/ 0 w 1788041"/>
                    <a:gd name="connsiteY0" fmla="*/ 242257 h 1453514"/>
                    <a:gd name="connsiteX1" fmla="*/ 242257 w 1788041"/>
                    <a:gd name="connsiteY1" fmla="*/ 0 h 1453514"/>
                    <a:gd name="connsiteX2" fmla="*/ 1545784 w 1788041"/>
                    <a:gd name="connsiteY2" fmla="*/ 0 h 1453514"/>
                    <a:gd name="connsiteX3" fmla="*/ 1788041 w 1788041"/>
                    <a:gd name="connsiteY3" fmla="*/ 242257 h 1453514"/>
                    <a:gd name="connsiteX4" fmla="*/ 1788041 w 1788041"/>
                    <a:gd name="connsiteY4" fmla="*/ 1211257 h 1453514"/>
                    <a:gd name="connsiteX5" fmla="*/ 1545784 w 1788041"/>
                    <a:gd name="connsiteY5" fmla="*/ 1453514 h 1453514"/>
                    <a:gd name="connsiteX6" fmla="*/ 242257 w 1788041"/>
                    <a:gd name="connsiteY6" fmla="*/ 1453514 h 1453514"/>
                    <a:gd name="connsiteX7" fmla="*/ 0 w 1788041"/>
                    <a:gd name="connsiteY7" fmla="*/ 1211257 h 1453514"/>
                    <a:gd name="connsiteX8" fmla="*/ 0 w 1788041"/>
                    <a:gd name="connsiteY8" fmla="*/ 242257 h 1453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8041" h="1453514">
                      <a:moveTo>
                        <a:pt x="0" y="242257"/>
                      </a:moveTo>
                      <a:cubicBezTo>
                        <a:pt x="0" y="108462"/>
                        <a:pt x="108462" y="0"/>
                        <a:pt x="242257" y="0"/>
                      </a:cubicBezTo>
                      <a:lnTo>
                        <a:pt x="1545784" y="0"/>
                      </a:lnTo>
                      <a:cubicBezTo>
                        <a:pt x="1679579" y="0"/>
                        <a:pt x="1788041" y="108462"/>
                        <a:pt x="1788041" y="242257"/>
                      </a:cubicBezTo>
                      <a:lnTo>
                        <a:pt x="1788041" y="1211257"/>
                      </a:lnTo>
                      <a:cubicBezTo>
                        <a:pt x="1788041" y="1345052"/>
                        <a:pt x="1679579" y="1453514"/>
                        <a:pt x="1545784" y="1453514"/>
                      </a:cubicBezTo>
                      <a:lnTo>
                        <a:pt x="242257" y="1453514"/>
                      </a:lnTo>
                      <a:cubicBezTo>
                        <a:pt x="108462" y="1453514"/>
                        <a:pt x="0" y="1345052"/>
                        <a:pt x="0" y="1211257"/>
                      </a:cubicBezTo>
                      <a:lnTo>
                        <a:pt x="0" y="242257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87FC0161-5ADA-4600-B3F8-518B0A27AAF6}"/>
                    </a:ext>
                  </a:extLst>
                </p:cNvPr>
                <p:cNvSpPr/>
                <p:nvPr/>
              </p:nvSpPr>
              <p:spPr>
                <a:xfrm>
                  <a:off x="6934200" y="4171339"/>
                  <a:ext cx="1985937" cy="1453514"/>
                </a:xfrm>
                <a:custGeom>
                  <a:avLst/>
                  <a:gdLst>
                    <a:gd name="connsiteX0" fmla="*/ 0 w 1773767"/>
                    <a:gd name="connsiteY0" fmla="*/ 242257 h 1453514"/>
                    <a:gd name="connsiteX1" fmla="*/ 242257 w 1773767"/>
                    <a:gd name="connsiteY1" fmla="*/ 0 h 1453514"/>
                    <a:gd name="connsiteX2" fmla="*/ 1531510 w 1773767"/>
                    <a:gd name="connsiteY2" fmla="*/ 0 h 1453514"/>
                    <a:gd name="connsiteX3" fmla="*/ 1773767 w 1773767"/>
                    <a:gd name="connsiteY3" fmla="*/ 242257 h 1453514"/>
                    <a:gd name="connsiteX4" fmla="*/ 1773767 w 1773767"/>
                    <a:gd name="connsiteY4" fmla="*/ 1211257 h 1453514"/>
                    <a:gd name="connsiteX5" fmla="*/ 1531510 w 1773767"/>
                    <a:gd name="connsiteY5" fmla="*/ 1453514 h 1453514"/>
                    <a:gd name="connsiteX6" fmla="*/ 242257 w 1773767"/>
                    <a:gd name="connsiteY6" fmla="*/ 1453514 h 1453514"/>
                    <a:gd name="connsiteX7" fmla="*/ 0 w 1773767"/>
                    <a:gd name="connsiteY7" fmla="*/ 1211257 h 1453514"/>
                    <a:gd name="connsiteX8" fmla="*/ 0 w 1773767"/>
                    <a:gd name="connsiteY8" fmla="*/ 242257 h 1453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73767" h="1453514">
                      <a:moveTo>
                        <a:pt x="0" y="242257"/>
                      </a:moveTo>
                      <a:cubicBezTo>
                        <a:pt x="0" y="108462"/>
                        <a:pt x="108462" y="0"/>
                        <a:pt x="242257" y="0"/>
                      </a:cubicBezTo>
                      <a:lnTo>
                        <a:pt x="1531510" y="0"/>
                      </a:lnTo>
                      <a:cubicBezTo>
                        <a:pt x="1665305" y="0"/>
                        <a:pt x="1773767" y="108462"/>
                        <a:pt x="1773767" y="242257"/>
                      </a:cubicBezTo>
                      <a:lnTo>
                        <a:pt x="1773767" y="1211257"/>
                      </a:lnTo>
                      <a:cubicBezTo>
                        <a:pt x="1773767" y="1345052"/>
                        <a:pt x="1665305" y="1453514"/>
                        <a:pt x="1531510" y="1453514"/>
                      </a:cubicBezTo>
                      <a:lnTo>
                        <a:pt x="242257" y="1453514"/>
                      </a:lnTo>
                      <a:cubicBezTo>
                        <a:pt x="108462" y="1453514"/>
                        <a:pt x="0" y="1345052"/>
                        <a:pt x="0" y="1211257"/>
                      </a:cubicBezTo>
                      <a:lnTo>
                        <a:pt x="0" y="242257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spcFirstLastPara="0" vert="horz" wrap="square" lIns="124295" tIns="124295" rIns="124295" bIns="124295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 xmlns:m="http://schemas.openxmlformats.org/officeDocument/2006/math">
                      <m:r>
                        <a:rPr lang="el-GR" sz="1400" i="1" kern="120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𝜃</m:t>
                      </m:r>
                      <m:r>
                        <a:rPr lang="en-US" sz="1400" i="1" kern="120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=</m:t>
                      </m:r>
                      <m:func>
                        <m:funcPr>
                          <m:ctrlPr>
                            <a:rPr lang="en-US" sz="14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400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1400" kern="1200" dirty="0"/>
                    <a:t>+180</a:t>
                  </a:r>
                </a:p>
              </p:txBody>
            </p:sp>
          </mc:Choice>
          <mc:Fallback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87FC0161-5ADA-4600-B3F8-518B0A27AA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4171339"/>
                  <a:ext cx="1985937" cy="1453514"/>
                </a:xfrm>
                <a:custGeom>
                  <a:avLst/>
                  <a:gdLst>
                    <a:gd name="connsiteX0" fmla="*/ 0 w 1773767"/>
                    <a:gd name="connsiteY0" fmla="*/ 242257 h 1453514"/>
                    <a:gd name="connsiteX1" fmla="*/ 242257 w 1773767"/>
                    <a:gd name="connsiteY1" fmla="*/ 0 h 1453514"/>
                    <a:gd name="connsiteX2" fmla="*/ 1531510 w 1773767"/>
                    <a:gd name="connsiteY2" fmla="*/ 0 h 1453514"/>
                    <a:gd name="connsiteX3" fmla="*/ 1773767 w 1773767"/>
                    <a:gd name="connsiteY3" fmla="*/ 242257 h 1453514"/>
                    <a:gd name="connsiteX4" fmla="*/ 1773767 w 1773767"/>
                    <a:gd name="connsiteY4" fmla="*/ 1211257 h 1453514"/>
                    <a:gd name="connsiteX5" fmla="*/ 1531510 w 1773767"/>
                    <a:gd name="connsiteY5" fmla="*/ 1453514 h 1453514"/>
                    <a:gd name="connsiteX6" fmla="*/ 242257 w 1773767"/>
                    <a:gd name="connsiteY6" fmla="*/ 1453514 h 1453514"/>
                    <a:gd name="connsiteX7" fmla="*/ 0 w 1773767"/>
                    <a:gd name="connsiteY7" fmla="*/ 1211257 h 1453514"/>
                    <a:gd name="connsiteX8" fmla="*/ 0 w 1773767"/>
                    <a:gd name="connsiteY8" fmla="*/ 242257 h 1453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73767" h="1453514">
                      <a:moveTo>
                        <a:pt x="0" y="242257"/>
                      </a:moveTo>
                      <a:cubicBezTo>
                        <a:pt x="0" y="108462"/>
                        <a:pt x="108462" y="0"/>
                        <a:pt x="242257" y="0"/>
                      </a:cubicBezTo>
                      <a:lnTo>
                        <a:pt x="1531510" y="0"/>
                      </a:lnTo>
                      <a:cubicBezTo>
                        <a:pt x="1665305" y="0"/>
                        <a:pt x="1773767" y="108462"/>
                        <a:pt x="1773767" y="242257"/>
                      </a:cubicBezTo>
                      <a:lnTo>
                        <a:pt x="1773767" y="1211257"/>
                      </a:lnTo>
                      <a:cubicBezTo>
                        <a:pt x="1773767" y="1345052"/>
                        <a:pt x="1665305" y="1453514"/>
                        <a:pt x="1531510" y="1453514"/>
                      </a:cubicBezTo>
                      <a:lnTo>
                        <a:pt x="242257" y="1453514"/>
                      </a:lnTo>
                      <a:cubicBezTo>
                        <a:pt x="108462" y="1453514"/>
                        <a:pt x="0" y="1345052"/>
                        <a:pt x="0" y="1211257"/>
                      </a:cubicBezTo>
                      <a:lnTo>
                        <a:pt x="0" y="242257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E080652-26BD-4DE5-A098-FAFC0AE78ECE}"/>
                    </a:ext>
                  </a:extLst>
                </p:cNvPr>
                <p:cNvSpPr/>
                <p:nvPr/>
              </p:nvSpPr>
              <p:spPr>
                <a:xfrm>
                  <a:off x="9100374" y="4171339"/>
                  <a:ext cx="1985937" cy="1453514"/>
                </a:xfrm>
                <a:custGeom>
                  <a:avLst/>
                  <a:gdLst>
                    <a:gd name="connsiteX0" fmla="*/ 0 w 1759901"/>
                    <a:gd name="connsiteY0" fmla="*/ 242257 h 1453514"/>
                    <a:gd name="connsiteX1" fmla="*/ 242257 w 1759901"/>
                    <a:gd name="connsiteY1" fmla="*/ 0 h 1453514"/>
                    <a:gd name="connsiteX2" fmla="*/ 1517644 w 1759901"/>
                    <a:gd name="connsiteY2" fmla="*/ 0 h 1453514"/>
                    <a:gd name="connsiteX3" fmla="*/ 1759901 w 1759901"/>
                    <a:gd name="connsiteY3" fmla="*/ 242257 h 1453514"/>
                    <a:gd name="connsiteX4" fmla="*/ 1759901 w 1759901"/>
                    <a:gd name="connsiteY4" fmla="*/ 1211257 h 1453514"/>
                    <a:gd name="connsiteX5" fmla="*/ 1517644 w 1759901"/>
                    <a:gd name="connsiteY5" fmla="*/ 1453514 h 1453514"/>
                    <a:gd name="connsiteX6" fmla="*/ 242257 w 1759901"/>
                    <a:gd name="connsiteY6" fmla="*/ 1453514 h 1453514"/>
                    <a:gd name="connsiteX7" fmla="*/ 0 w 1759901"/>
                    <a:gd name="connsiteY7" fmla="*/ 1211257 h 1453514"/>
                    <a:gd name="connsiteX8" fmla="*/ 0 w 1759901"/>
                    <a:gd name="connsiteY8" fmla="*/ 242257 h 1453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59901" h="1453514">
                      <a:moveTo>
                        <a:pt x="0" y="242257"/>
                      </a:moveTo>
                      <a:cubicBezTo>
                        <a:pt x="0" y="108462"/>
                        <a:pt x="108462" y="0"/>
                        <a:pt x="242257" y="0"/>
                      </a:cubicBezTo>
                      <a:lnTo>
                        <a:pt x="1517644" y="0"/>
                      </a:lnTo>
                      <a:cubicBezTo>
                        <a:pt x="1651439" y="0"/>
                        <a:pt x="1759901" y="108462"/>
                        <a:pt x="1759901" y="242257"/>
                      </a:cubicBezTo>
                      <a:lnTo>
                        <a:pt x="1759901" y="1211257"/>
                      </a:lnTo>
                      <a:cubicBezTo>
                        <a:pt x="1759901" y="1345052"/>
                        <a:pt x="1651439" y="1453514"/>
                        <a:pt x="1517644" y="1453514"/>
                      </a:cubicBezTo>
                      <a:lnTo>
                        <a:pt x="242257" y="1453514"/>
                      </a:lnTo>
                      <a:cubicBezTo>
                        <a:pt x="108462" y="1453514"/>
                        <a:pt x="0" y="1345052"/>
                        <a:pt x="0" y="1211257"/>
                      </a:cubicBezTo>
                      <a:lnTo>
                        <a:pt x="0" y="242257"/>
                      </a:lnTo>
                      <a:close/>
                    </a:path>
                  </a:pathLst>
                </a:custGeom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spcFirstLastPara="0" vert="horz" wrap="square" lIns="124295" tIns="124295" rIns="124295" bIns="124295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400" i="1" kern="1200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𝜃</m:t>
                        </m:r>
                        <m:r>
                          <a:rPr lang="en-US" sz="1400" i="1" kern="1200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  =</m:t>
                        </m:r>
                        <m:sSup>
                          <m:sSupPr>
                            <m:ctrlPr>
                              <a:rPr lang="en-US" sz="1400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360</m:t>
                            </m:r>
                          </m:e>
                          <m:sup>
                            <m:r>
                              <a:rPr lang="en-US" sz="1400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1400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1400" i="1" dirty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dirty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sz="1400" i="1" dirty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400" i="1" dirty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400" i="1" dirty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 dirty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sz="1400" i="1" dirty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400" kern="1200" dirty="0"/>
                </a:p>
              </p:txBody>
            </p:sp>
          </mc:Choice>
          <mc:Fallback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9E080652-26BD-4DE5-A098-FAFC0AE78E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0374" y="4171339"/>
                  <a:ext cx="1985937" cy="1453514"/>
                </a:xfrm>
                <a:custGeom>
                  <a:avLst/>
                  <a:gdLst>
                    <a:gd name="connsiteX0" fmla="*/ 0 w 1759901"/>
                    <a:gd name="connsiteY0" fmla="*/ 242257 h 1453514"/>
                    <a:gd name="connsiteX1" fmla="*/ 242257 w 1759901"/>
                    <a:gd name="connsiteY1" fmla="*/ 0 h 1453514"/>
                    <a:gd name="connsiteX2" fmla="*/ 1517644 w 1759901"/>
                    <a:gd name="connsiteY2" fmla="*/ 0 h 1453514"/>
                    <a:gd name="connsiteX3" fmla="*/ 1759901 w 1759901"/>
                    <a:gd name="connsiteY3" fmla="*/ 242257 h 1453514"/>
                    <a:gd name="connsiteX4" fmla="*/ 1759901 w 1759901"/>
                    <a:gd name="connsiteY4" fmla="*/ 1211257 h 1453514"/>
                    <a:gd name="connsiteX5" fmla="*/ 1517644 w 1759901"/>
                    <a:gd name="connsiteY5" fmla="*/ 1453514 h 1453514"/>
                    <a:gd name="connsiteX6" fmla="*/ 242257 w 1759901"/>
                    <a:gd name="connsiteY6" fmla="*/ 1453514 h 1453514"/>
                    <a:gd name="connsiteX7" fmla="*/ 0 w 1759901"/>
                    <a:gd name="connsiteY7" fmla="*/ 1211257 h 1453514"/>
                    <a:gd name="connsiteX8" fmla="*/ 0 w 1759901"/>
                    <a:gd name="connsiteY8" fmla="*/ 242257 h 1453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59901" h="1453514">
                      <a:moveTo>
                        <a:pt x="0" y="242257"/>
                      </a:moveTo>
                      <a:cubicBezTo>
                        <a:pt x="0" y="108462"/>
                        <a:pt x="108462" y="0"/>
                        <a:pt x="242257" y="0"/>
                      </a:cubicBezTo>
                      <a:lnTo>
                        <a:pt x="1517644" y="0"/>
                      </a:lnTo>
                      <a:cubicBezTo>
                        <a:pt x="1651439" y="0"/>
                        <a:pt x="1759901" y="108462"/>
                        <a:pt x="1759901" y="242257"/>
                      </a:cubicBezTo>
                      <a:lnTo>
                        <a:pt x="1759901" y="1211257"/>
                      </a:lnTo>
                      <a:cubicBezTo>
                        <a:pt x="1759901" y="1345052"/>
                        <a:pt x="1651439" y="1453514"/>
                        <a:pt x="1517644" y="1453514"/>
                      </a:cubicBezTo>
                      <a:lnTo>
                        <a:pt x="242257" y="1453514"/>
                      </a:lnTo>
                      <a:cubicBezTo>
                        <a:pt x="108462" y="1453514"/>
                        <a:pt x="0" y="1345052"/>
                        <a:pt x="0" y="1211257"/>
                      </a:cubicBezTo>
                      <a:lnTo>
                        <a:pt x="0" y="242257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221ACE1C-6DA9-459B-8612-C1A8D66CD539}"/>
                    </a:ext>
                  </a:extLst>
                </p:cNvPr>
                <p:cNvSpPr/>
                <p:nvPr/>
              </p:nvSpPr>
              <p:spPr>
                <a:xfrm>
                  <a:off x="6853505" y="2463459"/>
                  <a:ext cx="2052620" cy="1453514"/>
                </a:xfrm>
                <a:custGeom>
                  <a:avLst/>
                  <a:gdLst>
                    <a:gd name="connsiteX0" fmla="*/ 0 w 1689362"/>
                    <a:gd name="connsiteY0" fmla="*/ 242257 h 1453514"/>
                    <a:gd name="connsiteX1" fmla="*/ 242257 w 1689362"/>
                    <a:gd name="connsiteY1" fmla="*/ 0 h 1453514"/>
                    <a:gd name="connsiteX2" fmla="*/ 1447105 w 1689362"/>
                    <a:gd name="connsiteY2" fmla="*/ 0 h 1453514"/>
                    <a:gd name="connsiteX3" fmla="*/ 1689362 w 1689362"/>
                    <a:gd name="connsiteY3" fmla="*/ 242257 h 1453514"/>
                    <a:gd name="connsiteX4" fmla="*/ 1689362 w 1689362"/>
                    <a:gd name="connsiteY4" fmla="*/ 1211257 h 1453514"/>
                    <a:gd name="connsiteX5" fmla="*/ 1447105 w 1689362"/>
                    <a:gd name="connsiteY5" fmla="*/ 1453514 h 1453514"/>
                    <a:gd name="connsiteX6" fmla="*/ 242257 w 1689362"/>
                    <a:gd name="connsiteY6" fmla="*/ 1453514 h 1453514"/>
                    <a:gd name="connsiteX7" fmla="*/ 0 w 1689362"/>
                    <a:gd name="connsiteY7" fmla="*/ 1211257 h 1453514"/>
                    <a:gd name="connsiteX8" fmla="*/ 0 w 1689362"/>
                    <a:gd name="connsiteY8" fmla="*/ 242257 h 1453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9362" h="1453514">
                      <a:moveTo>
                        <a:pt x="0" y="242257"/>
                      </a:moveTo>
                      <a:cubicBezTo>
                        <a:pt x="0" y="108462"/>
                        <a:pt x="108462" y="0"/>
                        <a:pt x="242257" y="0"/>
                      </a:cubicBezTo>
                      <a:lnTo>
                        <a:pt x="1447105" y="0"/>
                      </a:lnTo>
                      <a:cubicBezTo>
                        <a:pt x="1580900" y="0"/>
                        <a:pt x="1689362" y="108462"/>
                        <a:pt x="1689362" y="242257"/>
                      </a:cubicBezTo>
                      <a:lnTo>
                        <a:pt x="1689362" y="1211257"/>
                      </a:lnTo>
                      <a:cubicBezTo>
                        <a:pt x="1689362" y="1345052"/>
                        <a:pt x="1580900" y="1453514"/>
                        <a:pt x="1447105" y="1453514"/>
                      </a:cubicBezTo>
                      <a:lnTo>
                        <a:pt x="242257" y="1453514"/>
                      </a:lnTo>
                      <a:cubicBezTo>
                        <a:pt x="108462" y="1453514"/>
                        <a:pt x="0" y="1345052"/>
                        <a:pt x="0" y="1211257"/>
                      </a:cubicBezTo>
                      <a:lnTo>
                        <a:pt x="0" y="242257"/>
                      </a:lnTo>
                      <a:close/>
                    </a:path>
                  </a:pathLst>
                </a:custGeom>
                <a:scene3d>
                  <a:camera prst="orthographicFront"/>
                  <a:lightRig rig="threePt" dir="t"/>
                </a:scene3d>
                <a:sp3d extrusionH="76200">
                  <a:bevelT w="114300" prst="artDeco"/>
                  <a:extrusionClr>
                    <a:srgbClr val="92D050"/>
                  </a:extrusionClr>
                </a:sp3d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spcFirstLastPara="0" vert="horz" wrap="square" lIns="124295" tIns="124295" rIns="124295" bIns="124295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400" i="1" kern="1200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𝜃</m:t>
                        </m:r>
                        <m:r>
                          <a:rPr lang="en-US" sz="1400" i="1" kern="1200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  =</m:t>
                        </m:r>
                        <m:sSup>
                          <m:sSupPr>
                            <m:ctrlPr>
                              <a:rPr lang="en-US" sz="1400" b="0" i="1" kern="1200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1400" b="0" i="1" kern="1200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180</m:t>
                            </m:r>
                          </m:e>
                          <m:sup>
                            <m:r>
                              <a:rPr lang="en-US" sz="1400" b="0" i="1" kern="1200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1400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1400" i="1" dirty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dirty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sz="1400" i="1" dirty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400" i="1" dirty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400" i="1" dirty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 dirty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sz="1400" i="1" dirty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400" kern="1200" dirty="0"/>
                </a:p>
              </p:txBody>
            </p:sp>
          </mc:Choice>
          <mc:Fallback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221ACE1C-6DA9-459B-8612-C1A8D66CD5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3505" y="2463459"/>
                  <a:ext cx="2052620" cy="1453514"/>
                </a:xfrm>
                <a:custGeom>
                  <a:avLst/>
                  <a:gdLst>
                    <a:gd name="connsiteX0" fmla="*/ 0 w 1689362"/>
                    <a:gd name="connsiteY0" fmla="*/ 242257 h 1453514"/>
                    <a:gd name="connsiteX1" fmla="*/ 242257 w 1689362"/>
                    <a:gd name="connsiteY1" fmla="*/ 0 h 1453514"/>
                    <a:gd name="connsiteX2" fmla="*/ 1447105 w 1689362"/>
                    <a:gd name="connsiteY2" fmla="*/ 0 h 1453514"/>
                    <a:gd name="connsiteX3" fmla="*/ 1689362 w 1689362"/>
                    <a:gd name="connsiteY3" fmla="*/ 242257 h 1453514"/>
                    <a:gd name="connsiteX4" fmla="*/ 1689362 w 1689362"/>
                    <a:gd name="connsiteY4" fmla="*/ 1211257 h 1453514"/>
                    <a:gd name="connsiteX5" fmla="*/ 1447105 w 1689362"/>
                    <a:gd name="connsiteY5" fmla="*/ 1453514 h 1453514"/>
                    <a:gd name="connsiteX6" fmla="*/ 242257 w 1689362"/>
                    <a:gd name="connsiteY6" fmla="*/ 1453514 h 1453514"/>
                    <a:gd name="connsiteX7" fmla="*/ 0 w 1689362"/>
                    <a:gd name="connsiteY7" fmla="*/ 1211257 h 1453514"/>
                    <a:gd name="connsiteX8" fmla="*/ 0 w 1689362"/>
                    <a:gd name="connsiteY8" fmla="*/ 242257 h 1453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9362" h="1453514">
                      <a:moveTo>
                        <a:pt x="0" y="242257"/>
                      </a:moveTo>
                      <a:cubicBezTo>
                        <a:pt x="0" y="108462"/>
                        <a:pt x="108462" y="0"/>
                        <a:pt x="242257" y="0"/>
                      </a:cubicBezTo>
                      <a:lnTo>
                        <a:pt x="1447105" y="0"/>
                      </a:lnTo>
                      <a:cubicBezTo>
                        <a:pt x="1580900" y="0"/>
                        <a:pt x="1689362" y="108462"/>
                        <a:pt x="1689362" y="242257"/>
                      </a:cubicBezTo>
                      <a:lnTo>
                        <a:pt x="1689362" y="1211257"/>
                      </a:lnTo>
                      <a:cubicBezTo>
                        <a:pt x="1689362" y="1345052"/>
                        <a:pt x="1580900" y="1453514"/>
                        <a:pt x="1447105" y="1453514"/>
                      </a:cubicBezTo>
                      <a:lnTo>
                        <a:pt x="242257" y="1453514"/>
                      </a:lnTo>
                      <a:cubicBezTo>
                        <a:pt x="108462" y="1453514"/>
                        <a:pt x="0" y="1345052"/>
                        <a:pt x="0" y="1211257"/>
                      </a:cubicBezTo>
                      <a:lnTo>
                        <a:pt x="0" y="242257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50E1EE9-1143-4AF6-AAAE-8294D7BD3C21}"/>
                    </a:ext>
                  </a:extLst>
                </p:cNvPr>
                <p:cNvSpPr/>
                <p:nvPr/>
              </p:nvSpPr>
              <p:spPr>
                <a:xfrm>
                  <a:off x="6920180" y="4171339"/>
                  <a:ext cx="1985937" cy="1453514"/>
                </a:xfrm>
                <a:custGeom>
                  <a:avLst/>
                  <a:gdLst>
                    <a:gd name="connsiteX0" fmla="*/ 0 w 1773767"/>
                    <a:gd name="connsiteY0" fmla="*/ 242257 h 1453514"/>
                    <a:gd name="connsiteX1" fmla="*/ 242257 w 1773767"/>
                    <a:gd name="connsiteY1" fmla="*/ 0 h 1453514"/>
                    <a:gd name="connsiteX2" fmla="*/ 1531510 w 1773767"/>
                    <a:gd name="connsiteY2" fmla="*/ 0 h 1453514"/>
                    <a:gd name="connsiteX3" fmla="*/ 1773767 w 1773767"/>
                    <a:gd name="connsiteY3" fmla="*/ 242257 h 1453514"/>
                    <a:gd name="connsiteX4" fmla="*/ 1773767 w 1773767"/>
                    <a:gd name="connsiteY4" fmla="*/ 1211257 h 1453514"/>
                    <a:gd name="connsiteX5" fmla="*/ 1531510 w 1773767"/>
                    <a:gd name="connsiteY5" fmla="*/ 1453514 h 1453514"/>
                    <a:gd name="connsiteX6" fmla="*/ 242257 w 1773767"/>
                    <a:gd name="connsiteY6" fmla="*/ 1453514 h 1453514"/>
                    <a:gd name="connsiteX7" fmla="*/ 0 w 1773767"/>
                    <a:gd name="connsiteY7" fmla="*/ 1211257 h 1453514"/>
                    <a:gd name="connsiteX8" fmla="*/ 0 w 1773767"/>
                    <a:gd name="connsiteY8" fmla="*/ 242257 h 1453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73767" h="1453514">
                      <a:moveTo>
                        <a:pt x="0" y="242257"/>
                      </a:moveTo>
                      <a:cubicBezTo>
                        <a:pt x="0" y="108462"/>
                        <a:pt x="108462" y="0"/>
                        <a:pt x="242257" y="0"/>
                      </a:cubicBezTo>
                      <a:lnTo>
                        <a:pt x="1531510" y="0"/>
                      </a:lnTo>
                      <a:cubicBezTo>
                        <a:pt x="1665305" y="0"/>
                        <a:pt x="1773767" y="108462"/>
                        <a:pt x="1773767" y="242257"/>
                      </a:cubicBezTo>
                      <a:lnTo>
                        <a:pt x="1773767" y="1211257"/>
                      </a:lnTo>
                      <a:cubicBezTo>
                        <a:pt x="1773767" y="1345052"/>
                        <a:pt x="1665305" y="1453514"/>
                        <a:pt x="1531510" y="1453514"/>
                      </a:cubicBezTo>
                      <a:lnTo>
                        <a:pt x="242257" y="1453514"/>
                      </a:lnTo>
                      <a:cubicBezTo>
                        <a:pt x="108462" y="1453514"/>
                        <a:pt x="0" y="1345052"/>
                        <a:pt x="0" y="1211257"/>
                      </a:cubicBezTo>
                      <a:lnTo>
                        <a:pt x="0" y="242257"/>
                      </a:lnTo>
                      <a:close/>
                    </a:path>
                  </a:pathLst>
                </a:custGeom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spcFirstLastPara="0" vert="horz" wrap="square" lIns="124295" tIns="124295" rIns="124295" bIns="124295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400" i="1" kern="1200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𝜃</m:t>
                        </m:r>
                        <m:r>
                          <a:rPr lang="en-US" sz="1400" i="1" kern="1200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  =</m:t>
                        </m:r>
                        <m:sSup>
                          <m:sSupPr>
                            <m:ctrlPr>
                              <a:rPr lang="en-US" sz="1400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180</m:t>
                            </m:r>
                          </m:e>
                          <m:sup>
                            <m:r>
                              <a:rPr lang="en-US" sz="1400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1400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1400" i="1" dirty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dirty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sz="1400" i="1" dirty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400" i="1" dirty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400" i="1" dirty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 dirty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sz="1400" i="1" dirty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400" kern="1200" dirty="0"/>
                </a:p>
              </p:txBody>
            </p:sp>
          </mc:Choice>
          <mc:Fallback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B50E1EE9-1143-4AF6-AAAE-8294D7BD3C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0180" y="4171339"/>
                  <a:ext cx="1985937" cy="1453514"/>
                </a:xfrm>
                <a:custGeom>
                  <a:avLst/>
                  <a:gdLst>
                    <a:gd name="connsiteX0" fmla="*/ 0 w 1773767"/>
                    <a:gd name="connsiteY0" fmla="*/ 242257 h 1453514"/>
                    <a:gd name="connsiteX1" fmla="*/ 242257 w 1773767"/>
                    <a:gd name="connsiteY1" fmla="*/ 0 h 1453514"/>
                    <a:gd name="connsiteX2" fmla="*/ 1531510 w 1773767"/>
                    <a:gd name="connsiteY2" fmla="*/ 0 h 1453514"/>
                    <a:gd name="connsiteX3" fmla="*/ 1773767 w 1773767"/>
                    <a:gd name="connsiteY3" fmla="*/ 242257 h 1453514"/>
                    <a:gd name="connsiteX4" fmla="*/ 1773767 w 1773767"/>
                    <a:gd name="connsiteY4" fmla="*/ 1211257 h 1453514"/>
                    <a:gd name="connsiteX5" fmla="*/ 1531510 w 1773767"/>
                    <a:gd name="connsiteY5" fmla="*/ 1453514 h 1453514"/>
                    <a:gd name="connsiteX6" fmla="*/ 242257 w 1773767"/>
                    <a:gd name="connsiteY6" fmla="*/ 1453514 h 1453514"/>
                    <a:gd name="connsiteX7" fmla="*/ 0 w 1773767"/>
                    <a:gd name="connsiteY7" fmla="*/ 1211257 h 1453514"/>
                    <a:gd name="connsiteX8" fmla="*/ 0 w 1773767"/>
                    <a:gd name="connsiteY8" fmla="*/ 242257 h 1453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73767" h="1453514">
                      <a:moveTo>
                        <a:pt x="0" y="242257"/>
                      </a:moveTo>
                      <a:cubicBezTo>
                        <a:pt x="0" y="108462"/>
                        <a:pt x="108462" y="0"/>
                        <a:pt x="242257" y="0"/>
                      </a:cubicBezTo>
                      <a:lnTo>
                        <a:pt x="1531510" y="0"/>
                      </a:lnTo>
                      <a:cubicBezTo>
                        <a:pt x="1665305" y="0"/>
                        <a:pt x="1773767" y="108462"/>
                        <a:pt x="1773767" y="242257"/>
                      </a:cubicBezTo>
                      <a:lnTo>
                        <a:pt x="1773767" y="1211257"/>
                      </a:lnTo>
                      <a:cubicBezTo>
                        <a:pt x="1773767" y="1345052"/>
                        <a:pt x="1665305" y="1453514"/>
                        <a:pt x="1531510" y="1453514"/>
                      </a:cubicBezTo>
                      <a:lnTo>
                        <a:pt x="242257" y="1453514"/>
                      </a:lnTo>
                      <a:cubicBezTo>
                        <a:pt x="108462" y="1453514"/>
                        <a:pt x="0" y="1345052"/>
                        <a:pt x="0" y="1211257"/>
                      </a:cubicBezTo>
                      <a:lnTo>
                        <a:pt x="0" y="242257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375544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7857" y="619125"/>
                <a:ext cx="3031852" cy="400829"/>
              </a:xfrm>
            </p:spPr>
            <p:txBody>
              <a:bodyPr anchor="t"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𝜽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=?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7857" y="619125"/>
                <a:ext cx="3031852" cy="400829"/>
              </a:xfrm>
              <a:blipFill>
                <a:blip r:embed="rId2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D80AD6CE-40D4-4B43-A4E9-64A297B06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1019954"/>
            <a:ext cx="3031852" cy="521892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31FC80B7-DE42-5A45-9E43-92670A8D524A}"/>
              </a:ext>
            </a:extLst>
          </p:cNvPr>
          <p:cNvGrpSpPr/>
          <p:nvPr/>
        </p:nvGrpSpPr>
        <p:grpSpPr>
          <a:xfrm>
            <a:off x="6141361" y="809625"/>
            <a:ext cx="4588849" cy="4838700"/>
            <a:chOff x="6141361" y="809625"/>
            <a:chExt cx="4588849" cy="48387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B45919C-7619-4B5A-B3BC-CF9A8F3BB8F0}"/>
                </a:ext>
              </a:extLst>
            </p:cNvPr>
            <p:cNvSpPr/>
            <p:nvPr/>
          </p:nvSpPr>
          <p:spPr>
            <a:xfrm>
              <a:off x="7784072" y="3558996"/>
              <a:ext cx="7031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(0, 0)</a:t>
              </a:r>
              <a:endParaRPr lang="x-none" b="1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FA6918E9-DE00-476B-9C05-3CFB6B5124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0542" y="1685552"/>
              <a:ext cx="0" cy="3962773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73F4430-0029-48E2-97BF-82F5EBDFC789}"/>
                    </a:ext>
                  </a:extLst>
                </p:cNvPr>
                <p:cNvSpPr/>
                <p:nvPr/>
              </p:nvSpPr>
              <p:spPr>
                <a:xfrm>
                  <a:off x="7677680" y="809625"/>
                  <a:ext cx="430887" cy="1762619"/>
                </a:xfrm>
                <a:prstGeom prst="rect">
                  <a:avLst/>
                </a:prstGeom>
              </p:spPr>
              <p:txBody>
                <a:bodyPr vert="vert270"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𝒊𝒎𝒂𝒈𝒊𝒏𝒂𝒓𝒚</m:t>
                        </m:r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BD" sz="16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73F4430-0029-48E2-97BF-82F5EBDFC7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7680" y="809625"/>
                  <a:ext cx="430887" cy="1762619"/>
                </a:xfrm>
                <a:prstGeom prst="rect">
                  <a:avLst/>
                </a:prstGeom>
                <a:blipFill>
                  <a:blip r:embed="rId3"/>
                  <a:stretch>
                    <a:fillRect r="-2941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CFFB8B6-4EE8-47C2-8EA4-8A60D853EAA3}"/>
                    </a:ext>
                  </a:extLst>
                </p:cNvPr>
                <p:cNvSpPr/>
                <p:nvPr/>
              </p:nvSpPr>
              <p:spPr>
                <a:xfrm>
                  <a:off x="10043906" y="3583646"/>
                  <a:ext cx="686304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𝒓𝒆𝒂𝒍</m:t>
                        </m:r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BD" sz="1600" b="1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CFFB8B6-4EE8-47C2-8EA4-8A60D853EA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3906" y="3583646"/>
                  <a:ext cx="686304" cy="338554"/>
                </a:xfrm>
                <a:prstGeom prst="rect">
                  <a:avLst/>
                </a:prstGeom>
                <a:blipFill>
                  <a:blip r:embed="rId4"/>
                  <a:stretch>
                    <a:fillRect r="-29091" b="-14286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32AAEC97-ACE0-4A07-AA71-07BF7754CA3B}"/>
                </a:ext>
              </a:extLst>
            </p:cNvPr>
            <p:cNvCxnSpPr>
              <a:cxnSpLocks/>
            </p:cNvCxnSpPr>
            <p:nvPr/>
          </p:nvCxnSpPr>
          <p:spPr>
            <a:xfrm>
              <a:off x="6141361" y="3599603"/>
              <a:ext cx="4353041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D70A73D1-51D6-4D84-B318-54F60603174F}"/>
              </a:ext>
            </a:extLst>
          </p:cNvPr>
          <p:cNvCxnSpPr>
            <a:cxnSpLocks/>
          </p:cNvCxnSpPr>
          <p:nvPr/>
        </p:nvCxnSpPr>
        <p:spPr>
          <a:xfrm flipV="1">
            <a:off x="8130542" y="2421228"/>
            <a:ext cx="1374066" cy="1180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Arc 21">
            <a:extLst>
              <a:ext uri="{FF2B5EF4-FFF2-40B4-BE49-F238E27FC236}">
                <a16:creationId xmlns:a16="http://schemas.microsoft.com/office/drawing/2014/main" xmlns="" id="{2DDAD3DD-5CA8-4E65-882D-8519C3C34104}"/>
              </a:ext>
            </a:extLst>
          </p:cNvPr>
          <p:cNvSpPr/>
          <p:nvPr/>
        </p:nvSpPr>
        <p:spPr>
          <a:xfrm>
            <a:off x="7585657" y="3052291"/>
            <a:ext cx="1080000" cy="1080000"/>
          </a:xfrm>
          <a:prstGeom prst="arc">
            <a:avLst>
              <a:gd name="adj1" fmla="val 19046996"/>
              <a:gd name="adj2" fmla="val 37171"/>
            </a:avLst>
          </a:prstGeom>
          <a:ln>
            <a:solidFill>
              <a:schemeClr val="tx1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F96D22-10AE-4773-AE32-88FFD16306F5}"/>
                  </a:ext>
                </a:extLst>
              </p:cNvPr>
              <p:cNvSpPr txBox="1"/>
              <p:nvPr/>
            </p:nvSpPr>
            <p:spPr>
              <a:xfrm rot="5400000">
                <a:off x="8247710" y="3181083"/>
                <a:ext cx="430887" cy="6540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vert270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1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0F96D22-10AE-4773-AE32-88FFD1630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247710" y="3181083"/>
                <a:ext cx="430887" cy="654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04A34AF4-7502-4B5D-A76C-E1ACF5E53F9E}"/>
              </a:ext>
            </a:extLst>
          </p:cNvPr>
          <p:cNvCxnSpPr>
            <a:cxnSpLocks/>
          </p:cNvCxnSpPr>
          <p:nvPr/>
        </p:nvCxnSpPr>
        <p:spPr>
          <a:xfrm flipH="1" flipV="1">
            <a:off x="6774287" y="2434107"/>
            <a:ext cx="1328430" cy="115290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9A7E3C80-9E1B-4BAA-8844-F46AFA8A4C0A}"/>
              </a:ext>
            </a:extLst>
          </p:cNvPr>
          <p:cNvCxnSpPr>
            <a:cxnSpLocks/>
          </p:cNvCxnSpPr>
          <p:nvPr/>
        </p:nvCxnSpPr>
        <p:spPr>
          <a:xfrm flipH="1">
            <a:off x="6761408" y="3593206"/>
            <a:ext cx="1365162" cy="1146219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Arc 38">
            <a:extLst>
              <a:ext uri="{FF2B5EF4-FFF2-40B4-BE49-F238E27FC236}">
                <a16:creationId xmlns:a16="http://schemas.microsoft.com/office/drawing/2014/main" xmlns="" id="{A3DFD415-53CC-4179-B5E1-AF45FEAC8899}"/>
              </a:ext>
            </a:extLst>
          </p:cNvPr>
          <p:cNvSpPr/>
          <p:nvPr/>
        </p:nvSpPr>
        <p:spPr>
          <a:xfrm>
            <a:off x="7521943" y="2979669"/>
            <a:ext cx="1260000" cy="1260000"/>
          </a:xfrm>
          <a:prstGeom prst="arc">
            <a:avLst>
              <a:gd name="adj1" fmla="val 13325677"/>
              <a:gd name="adj2" fmla="val 21483690"/>
            </a:avLst>
          </a:prstGeom>
          <a:ln>
            <a:solidFill>
              <a:srgbClr val="FFFF00"/>
            </a:solidFill>
            <a:head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xmlns="" id="{46C46428-8BA4-4AC0-815C-5CB668E31819}"/>
              </a:ext>
            </a:extLst>
          </p:cNvPr>
          <p:cNvSpPr/>
          <p:nvPr/>
        </p:nvSpPr>
        <p:spPr>
          <a:xfrm>
            <a:off x="7215972" y="2701033"/>
            <a:ext cx="1800000" cy="1800000"/>
          </a:xfrm>
          <a:prstGeom prst="arc">
            <a:avLst>
              <a:gd name="adj1" fmla="val 8231170"/>
              <a:gd name="adj2" fmla="val 21545680"/>
            </a:avLst>
          </a:prstGeom>
          <a:ln>
            <a:solidFill>
              <a:srgbClr val="92D050"/>
            </a:solidFill>
            <a:head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xmlns="" id="{6E6D38C1-C010-4A49-8C4B-1DFFB37CBDB0}"/>
              </a:ext>
            </a:extLst>
          </p:cNvPr>
          <p:cNvSpPr/>
          <p:nvPr/>
        </p:nvSpPr>
        <p:spPr>
          <a:xfrm>
            <a:off x="7003483" y="2406627"/>
            <a:ext cx="2232000" cy="2232000"/>
          </a:xfrm>
          <a:prstGeom prst="arc">
            <a:avLst>
              <a:gd name="adj1" fmla="val 2658630"/>
              <a:gd name="adj2" fmla="val 148569"/>
            </a:avLst>
          </a:prstGeom>
          <a:ln>
            <a:solidFill>
              <a:srgbClr val="FF0000"/>
            </a:solidFill>
            <a:head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335BD4D-DEC5-4F06-B90F-DC6AA8D501BE}"/>
                  </a:ext>
                </a:extLst>
              </p:cNvPr>
              <p:cNvSpPr txBox="1"/>
              <p:nvPr/>
            </p:nvSpPr>
            <p:spPr>
              <a:xfrm>
                <a:off x="7557686" y="2796459"/>
                <a:ext cx="430887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n w="0"/>
                              <a:solidFill>
                                <a:srgbClr val="FFFF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n w="0"/>
                              <a:solidFill>
                                <a:srgbClr val="FFFF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135</m:t>
                          </m:r>
                        </m:e>
                        <m:sup>
                          <m:r>
                            <a:rPr lang="en-US" sz="1600" b="0" i="1" smtClean="0">
                              <a:ln w="0"/>
                              <a:solidFill>
                                <a:srgbClr val="FFFF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335BD4D-DEC5-4F06-B90F-DC6AA8D50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686" y="2796459"/>
                <a:ext cx="430887" cy="338554"/>
              </a:xfrm>
              <a:prstGeom prst="rect">
                <a:avLst/>
              </a:prstGeom>
              <a:blipFill>
                <a:blip r:embed="rId6"/>
                <a:stretch>
                  <a:fillRect r="-3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C64279A-344F-46CC-80D0-A70A12A26707}"/>
                  </a:ext>
                </a:extLst>
              </p:cNvPr>
              <p:cNvSpPr txBox="1"/>
              <p:nvPr/>
            </p:nvSpPr>
            <p:spPr>
              <a:xfrm>
                <a:off x="7200117" y="3536895"/>
                <a:ext cx="430887" cy="5714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vert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n w="0"/>
                              <a:solidFill>
                                <a:srgbClr val="92D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n w="0"/>
                              <a:solidFill>
                                <a:srgbClr val="92D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225</m:t>
                          </m:r>
                        </m:e>
                        <m:sup>
                          <m:r>
                            <a:rPr lang="en-US" sz="1600" b="0" i="1" smtClean="0">
                              <a:ln w="0"/>
                              <a:solidFill>
                                <a:srgbClr val="92D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n w="0"/>
                  <a:solidFill>
                    <a:srgbClr val="92D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C64279A-344F-46CC-80D0-A70A12A26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117" y="3536895"/>
                <a:ext cx="430887" cy="571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C83D503-852C-4544-BB7D-7ADA2465632D}"/>
                  </a:ext>
                </a:extLst>
              </p:cNvPr>
              <p:cNvSpPr txBox="1"/>
              <p:nvPr/>
            </p:nvSpPr>
            <p:spPr>
              <a:xfrm>
                <a:off x="8446777" y="4515643"/>
                <a:ext cx="430887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315</m:t>
                          </m:r>
                        </m:e>
                        <m:sup>
                          <m:r>
                            <a:rPr lang="en-US" sz="1600" b="0" i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C83D503-852C-4544-BB7D-7ADA24656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777" y="4515643"/>
                <a:ext cx="430887" cy="338554"/>
              </a:xfrm>
              <a:prstGeom prst="rect">
                <a:avLst/>
              </a:prstGeom>
              <a:blipFill>
                <a:blip r:embed="rId8"/>
                <a:stretch>
                  <a:fillRect r="-3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667269F-2ECE-4EF3-876F-8AD31E0B46FC}"/>
                  </a:ext>
                </a:extLst>
              </p:cNvPr>
              <p:cNvSpPr/>
              <p:nvPr/>
            </p:nvSpPr>
            <p:spPr>
              <a:xfrm>
                <a:off x="1486853" y="1032655"/>
                <a:ext cx="1476375" cy="311006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 5 +5 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667269F-2ECE-4EF3-876F-8AD31E0B46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853" y="1032655"/>
                <a:ext cx="1476375" cy="311006"/>
              </a:xfrm>
              <a:prstGeom prst="rect">
                <a:avLst/>
              </a:prstGeom>
              <a:blipFill>
                <a:blip r:embed="rId9"/>
                <a:stretch>
                  <a:fillRect b="-1785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22CEE57-5510-4EBE-A948-6BBCD043DEA0}"/>
                  </a:ext>
                </a:extLst>
              </p:cNvPr>
              <p:cNvSpPr/>
              <p:nvPr/>
            </p:nvSpPr>
            <p:spPr>
              <a:xfrm>
                <a:off x="450761" y="1371601"/>
                <a:ext cx="3665699" cy="585867"/>
              </a:xfrm>
              <a:prstGeom prst="rect">
                <a:avLst/>
              </a:prstGeom>
              <a:solidFill>
                <a:schemeClr val="tx1">
                  <a:alpha val="2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func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2CEE57-5510-4EBE-A948-6BBCD043D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61" y="1371601"/>
                <a:ext cx="3665699" cy="585867"/>
              </a:xfrm>
              <a:prstGeom prst="rect">
                <a:avLst/>
              </a:prstGeom>
              <a:blipFill>
                <a:blip r:embed="rId10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BF2BA30-E600-46A1-8185-ED7F611C7750}"/>
                  </a:ext>
                </a:extLst>
              </p:cNvPr>
              <p:cNvSpPr/>
              <p:nvPr/>
            </p:nvSpPr>
            <p:spPr>
              <a:xfrm>
                <a:off x="450761" y="2431802"/>
                <a:ext cx="3683358" cy="987519"/>
              </a:xfrm>
              <a:prstGeom prst="rect">
                <a:avLst/>
              </a:prstGeom>
              <a:solidFill>
                <a:srgbClr val="FFFF00">
                  <a:alpha val="46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16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1600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−</m:t>
                                  </m:r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dirty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−45</m:t>
                          </m:r>
                        </m:e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135</m:t>
                          </m:r>
                        </m:e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BF2BA30-E600-46A1-8185-ED7F611C7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61" y="2431802"/>
                <a:ext cx="3683358" cy="987519"/>
              </a:xfrm>
              <a:prstGeom prst="rect">
                <a:avLst/>
              </a:prstGeom>
              <a:blipFill>
                <a:blip r:embed="rId11"/>
                <a:stretch>
                  <a:fillRect l="-340" r="-34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7C49E2D-AF6E-44F7-B8BD-6571311A4247}"/>
                  </a:ext>
                </a:extLst>
              </p:cNvPr>
              <p:cNvSpPr/>
              <p:nvPr/>
            </p:nvSpPr>
            <p:spPr>
              <a:xfrm>
                <a:off x="1355408" y="3484764"/>
                <a:ext cx="1739265" cy="363428"/>
              </a:xfrm>
              <a:prstGeom prst="rect">
                <a:avLst/>
              </a:prstGeom>
              <a:solidFill>
                <a:srgbClr val="92D050">
                  <a:alpha val="44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=−5 −5 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7C49E2D-AF6E-44F7-B8BD-6571311A42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408" y="3484764"/>
                <a:ext cx="1739265" cy="363428"/>
              </a:xfrm>
              <a:prstGeom prst="rect">
                <a:avLst/>
              </a:prstGeom>
              <a:blipFill>
                <a:blip r:embed="rId1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A065A85-408F-4A41-9ADD-637495F96C7A}"/>
                  </a:ext>
                </a:extLst>
              </p:cNvPr>
              <p:cNvSpPr/>
              <p:nvPr/>
            </p:nvSpPr>
            <p:spPr>
              <a:xfrm>
                <a:off x="450761" y="3893655"/>
                <a:ext cx="3665699" cy="1039372"/>
              </a:xfrm>
              <a:prstGeom prst="rect">
                <a:avLst/>
              </a:prstGeom>
              <a:solidFill>
                <a:srgbClr val="92D050">
                  <a:alpha val="39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6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1600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−5</m:t>
                                  </m:r>
                                </m:num>
                                <m:den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−5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dirty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+45</m:t>
                          </m:r>
                        </m:e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225</m:t>
                          </m:r>
                        </m:e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A065A85-408F-4A41-9ADD-637495F96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61" y="3893655"/>
                <a:ext cx="3665699" cy="1039372"/>
              </a:xfrm>
              <a:prstGeom prst="rect">
                <a:avLst/>
              </a:prstGeom>
              <a:blipFill>
                <a:blip r:embed="rId13"/>
                <a:stretch>
                  <a:fillRect l="-687" r="-137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BC69B36-65DE-4C61-BA2A-61D4F718A598}"/>
                  </a:ext>
                </a:extLst>
              </p:cNvPr>
              <p:cNvSpPr/>
              <p:nvPr/>
            </p:nvSpPr>
            <p:spPr>
              <a:xfrm>
                <a:off x="1383302" y="5047417"/>
                <a:ext cx="1683476" cy="307266"/>
              </a:xfrm>
              <a:prstGeom prst="rect">
                <a:avLst/>
              </a:prstGeom>
              <a:solidFill>
                <a:srgbClr val="FF0000">
                  <a:alpha val="44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 5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BC69B36-65DE-4C61-BA2A-61D4F718A5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302" y="5047417"/>
                <a:ext cx="1683476" cy="307266"/>
              </a:xfrm>
              <a:prstGeom prst="rect">
                <a:avLst/>
              </a:prstGeom>
              <a:blipFill>
                <a:blip r:embed="rId14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D8F8008-8175-4B9B-A50D-D9FECF9D5133}"/>
                  </a:ext>
                </a:extLst>
              </p:cNvPr>
              <p:cNvSpPr/>
              <p:nvPr/>
            </p:nvSpPr>
            <p:spPr>
              <a:xfrm>
                <a:off x="450761" y="5407362"/>
                <a:ext cx="3665354" cy="916190"/>
              </a:xfrm>
              <a:prstGeom prst="rect">
                <a:avLst/>
              </a:prstGeom>
              <a:solidFill>
                <a:srgbClr val="FF0000">
                  <a:alpha val="3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16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1600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−</m:t>
                                  </m:r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dirty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360</m:t>
                              </m:r>
                            </m:e>
                            <m:sup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−45</m:t>
                          </m:r>
                        </m:e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315</m:t>
                          </m:r>
                        </m:e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D8F8008-8175-4B9B-A50D-D9FECF9D51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61" y="5407362"/>
                <a:ext cx="3665354" cy="916190"/>
              </a:xfrm>
              <a:prstGeom prst="rect">
                <a:avLst/>
              </a:prstGeom>
              <a:blipFill>
                <a:blip r:embed="rId15"/>
                <a:stretch>
                  <a:fillRect l="-687" r="-103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07BC017-BD05-409F-91CF-A18587D3FD86}"/>
                  </a:ext>
                </a:extLst>
              </p:cNvPr>
              <p:cNvSpPr/>
              <p:nvPr/>
            </p:nvSpPr>
            <p:spPr>
              <a:xfrm>
                <a:off x="1407955" y="2070398"/>
                <a:ext cx="1634171" cy="322994"/>
              </a:xfrm>
              <a:prstGeom prst="rect">
                <a:avLst/>
              </a:prstGeom>
              <a:solidFill>
                <a:srgbClr val="FFFF00">
                  <a:alpha val="3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5 +5 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07BC017-BD05-409F-91CF-A18587D3F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955" y="2070398"/>
                <a:ext cx="1634171" cy="322994"/>
              </a:xfrm>
              <a:prstGeom prst="rect">
                <a:avLst/>
              </a:prstGeom>
              <a:blipFill>
                <a:blip r:embed="rId16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37D751BA-EA49-4119-BA43-0A4F600B60B2}"/>
              </a:ext>
            </a:extLst>
          </p:cNvPr>
          <p:cNvCxnSpPr>
            <a:cxnSpLocks/>
          </p:cNvCxnSpPr>
          <p:nvPr/>
        </p:nvCxnSpPr>
        <p:spPr>
          <a:xfrm rot="10800000">
            <a:off x="9505183" y="2445841"/>
            <a:ext cx="0" cy="1116000"/>
          </a:xfrm>
          <a:prstGeom prst="straightConnector1">
            <a:avLst/>
          </a:prstGeom>
          <a:ln>
            <a:solidFill>
              <a:schemeClr val="accent2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8D59EAA8-AB48-154A-8D18-E3A703395245}"/>
              </a:ext>
            </a:extLst>
          </p:cNvPr>
          <p:cNvGrpSpPr/>
          <p:nvPr/>
        </p:nvGrpSpPr>
        <p:grpSpPr>
          <a:xfrm>
            <a:off x="9514424" y="2450037"/>
            <a:ext cx="933954" cy="1108769"/>
            <a:chOff x="9514424" y="2450037"/>
            <a:chExt cx="933954" cy="1108769"/>
          </a:xfrm>
        </p:grpSpPr>
        <p:sp>
          <p:nvSpPr>
            <p:cNvPr id="38" name="Right Brace 37">
              <a:extLst>
                <a:ext uri="{FF2B5EF4-FFF2-40B4-BE49-F238E27FC236}">
                  <a16:creationId xmlns:a16="http://schemas.microsoft.com/office/drawing/2014/main" xmlns="" id="{CD741DCB-12C8-4E33-8A2F-AC7ACE693A59}"/>
                </a:ext>
              </a:extLst>
            </p:cNvPr>
            <p:cNvSpPr/>
            <p:nvPr/>
          </p:nvSpPr>
          <p:spPr>
            <a:xfrm>
              <a:off x="9514424" y="2450037"/>
              <a:ext cx="432048" cy="1108769"/>
            </a:xfrm>
            <a:prstGeom prst="rightBrac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E1366673-C9CF-43ED-ADBD-2A90733D616B}"/>
                    </a:ext>
                  </a:extLst>
                </p:cNvPr>
                <p:cNvSpPr/>
                <p:nvPr/>
              </p:nvSpPr>
              <p:spPr>
                <a:xfrm>
                  <a:off x="9762074" y="2834643"/>
                  <a:ext cx="686304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BD" sz="16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1366673-C9CF-43ED-ADBD-2A90733D61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2074" y="2834643"/>
                  <a:ext cx="686304" cy="33855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1CBA3460-1253-1542-AE68-A1D9A8DCCD29}"/>
              </a:ext>
            </a:extLst>
          </p:cNvPr>
          <p:cNvGrpSpPr/>
          <p:nvPr/>
        </p:nvGrpSpPr>
        <p:grpSpPr>
          <a:xfrm>
            <a:off x="8143380" y="3642706"/>
            <a:ext cx="1348350" cy="587559"/>
            <a:chOff x="8143380" y="3642706"/>
            <a:chExt cx="1348350" cy="587559"/>
          </a:xfrm>
        </p:grpSpPr>
        <p:sp>
          <p:nvSpPr>
            <p:cNvPr id="47" name="Right Brace 46">
              <a:extLst>
                <a:ext uri="{FF2B5EF4-FFF2-40B4-BE49-F238E27FC236}">
                  <a16:creationId xmlns:a16="http://schemas.microsoft.com/office/drawing/2014/main" xmlns="" id="{9BB33FB9-C4DA-433D-B646-E6998A1F70B3}"/>
                </a:ext>
              </a:extLst>
            </p:cNvPr>
            <p:cNvSpPr/>
            <p:nvPr/>
          </p:nvSpPr>
          <p:spPr>
            <a:xfrm rot="5400000">
              <a:off x="8607237" y="3178849"/>
              <a:ext cx="420636" cy="1348350"/>
            </a:xfrm>
            <a:prstGeom prst="rightBrac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30057FD8-148E-41C1-89A8-A5E327FC8350}"/>
                    </a:ext>
                  </a:extLst>
                </p:cNvPr>
                <p:cNvSpPr/>
                <p:nvPr/>
              </p:nvSpPr>
              <p:spPr>
                <a:xfrm>
                  <a:off x="8484487" y="3884132"/>
                  <a:ext cx="900901" cy="3461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BD" sz="1600" b="1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30057FD8-148E-41C1-89A8-A5E327FC83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4487" y="3884132"/>
                  <a:ext cx="900901" cy="346133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9441600B-6105-A449-A27A-0CAE676EFF09}"/>
              </a:ext>
            </a:extLst>
          </p:cNvPr>
          <p:cNvGrpSpPr/>
          <p:nvPr/>
        </p:nvGrpSpPr>
        <p:grpSpPr>
          <a:xfrm>
            <a:off x="9059857" y="2059876"/>
            <a:ext cx="900901" cy="515898"/>
            <a:chOff x="9059857" y="2059876"/>
            <a:chExt cx="900901" cy="515898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C0C7BB5-5165-453E-82C8-E5367E33FF98}"/>
                    </a:ext>
                  </a:extLst>
                </p:cNvPr>
                <p:cNvSpPr/>
                <p:nvPr/>
              </p:nvSpPr>
              <p:spPr>
                <a:xfrm>
                  <a:off x="9059857" y="2059876"/>
                  <a:ext cx="900901" cy="3461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BD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C0C7BB5-5165-453E-82C8-E5367E33FF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9857" y="2059876"/>
                  <a:ext cx="900901" cy="346133"/>
                </a:xfrm>
                <a:prstGeom prst="rect">
                  <a:avLst/>
                </a:prstGeom>
                <a:blipFill>
                  <a:blip r:embed="rId19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203549CF-E7B2-834D-AA94-34020B026EEB}"/>
                    </a:ext>
                  </a:extLst>
                </p:cNvPr>
                <p:cNvSpPr/>
                <p:nvPr/>
              </p:nvSpPr>
              <p:spPr>
                <a:xfrm>
                  <a:off x="9375820" y="2176529"/>
                  <a:ext cx="399245" cy="39924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BD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BD" sz="4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203549CF-E7B2-834D-AA94-34020B026E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5820" y="2176529"/>
                  <a:ext cx="399245" cy="399245"/>
                </a:xfrm>
                <a:prstGeom prst="rect">
                  <a:avLst/>
                </a:prstGeom>
                <a:blipFill>
                  <a:blip r:embed="rId20"/>
                  <a:stretch>
                    <a:fillRect l="-3030" b="-181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4D393269-B6CB-F845-9B80-C65464FA765E}"/>
              </a:ext>
            </a:extLst>
          </p:cNvPr>
          <p:cNvGrpSpPr/>
          <p:nvPr/>
        </p:nvGrpSpPr>
        <p:grpSpPr>
          <a:xfrm>
            <a:off x="9059857" y="4531217"/>
            <a:ext cx="900901" cy="580719"/>
            <a:chOff x="9059857" y="4531217"/>
            <a:chExt cx="900901" cy="580719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40DEC8D-C241-44D3-A6C1-93E017C0B725}"/>
                    </a:ext>
                  </a:extLst>
                </p:cNvPr>
                <p:cNvSpPr/>
                <p:nvPr/>
              </p:nvSpPr>
              <p:spPr>
                <a:xfrm>
                  <a:off x="9059857" y="4765803"/>
                  <a:ext cx="900901" cy="3461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BD" sz="1600" b="1" dirty="0"/>
                </a:p>
              </p:txBody>
            </p:sp>
          </mc:Choice>
          <mc:Fallback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0DEC8D-C241-44D3-A6C1-93E017C0B7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9857" y="4765803"/>
                  <a:ext cx="900901" cy="346133"/>
                </a:xfrm>
                <a:prstGeom prst="rect">
                  <a:avLst/>
                </a:prstGeom>
                <a:blipFill>
                  <a:blip r:embed="rId21"/>
                  <a:stretch>
                    <a:fillRect b="-10345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B56D91C6-D227-7044-9258-973335E1419A}"/>
                    </a:ext>
                  </a:extLst>
                </p:cNvPr>
                <p:cNvSpPr/>
                <p:nvPr/>
              </p:nvSpPr>
              <p:spPr>
                <a:xfrm>
                  <a:off x="9373673" y="4531217"/>
                  <a:ext cx="399245" cy="39924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BD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BD" sz="4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B56D91C6-D227-7044-9258-973335E141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3673" y="4531217"/>
                  <a:ext cx="399245" cy="399245"/>
                </a:xfrm>
                <a:prstGeom prst="rect">
                  <a:avLst/>
                </a:prstGeom>
                <a:blipFill>
                  <a:blip r:embed="rId22"/>
                  <a:stretch>
                    <a:fillRect l="-6061" b="-187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215A5690-3CD8-3342-8C86-2EAC7B4262F0}"/>
              </a:ext>
            </a:extLst>
          </p:cNvPr>
          <p:cNvGrpSpPr/>
          <p:nvPr/>
        </p:nvGrpSpPr>
        <p:grpSpPr>
          <a:xfrm>
            <a:off x="6284892" y="4490435"/>
            <a:ext cx="934872" cy="613922"/>
            <a:chOff x="6284892" y="4490435"/>
            <a:chExt cx="934872" cy="613922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70F0000C-673F-478B-A5A2-5772FB917F3F}"/>
                    </a:ext>
                  </a:extLst>
                </p:cNvPr>
                <p:cNvSpPr/>
                <p:nvPr/>
              </p:nvSpPr>
              <p:spPr>
                <a:xfrm>
                  <a:off x="6284892" y="4765803"/>
                  <a:ext cx="934872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BD" sz="1600" b="1" dirty="0"/>
                </a:p>
              </p:txBody>
            </p:sp>
          </mc:Choice>
          <mc:Fallback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70F0000C-673F-478B-A5A2-5772FB917F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4892" y="4765803"/>
                  <a:ext cx="934872" cy="338554"/>
                </a:xfrm>
                <a:prstGeom prst="rect">
                  <a:avLst/>
                </a:prstGeom>
                <a:blipFill>
                  <a:blip r:embed="rId23"/>
                  <a:stretch>
                    <a:fillRect r="-5405" b="-14286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6D73FFA9-40EC-B945-841A-9A069B7A814D}"/>
                    </a:ext>
                  </a:extLst>
                </p:cNvPr>
                <p:cNvSpPr/>
                <p:nvPr/>
              </p:nvSpPr>
              <p:spPr>
                <a:xfrm>
                  <a:off x="6628326" y="4490435"/>
                  <a:ext cx="399245" cy="39924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BD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BD" sz="4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D73FFA9-40EC-B945-841A-9A069B7A81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8326" y="4490435"/>
                  <a:ext cx="399245" cy="399245"/>
                </a:xfrm>
                <a:prstGeom prst="rect">
                  <a:avLst/>
                </a:prstGeom>
                <a:blipFill>
                  <a:blip r:embed="rId24"/>
                  <a:stretch>
                    <a:fillRect l="-6250" b="-187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67844B39-C866-1F4E-BE06-C1F49117ED91}"/>
              </a:ext>
            </a:extLst>
          </p:cNvPr>
          <p:cNvGrpSpPr/>
          <p:nvPr/>
        </p:nvGrpSpPr>
        <p:grpSpPr>
          <a:xfrm>
            <a:off x="6301878" y="2059876"/>
            <a:ext cx="900901" cy="548100"/>
            <a:chOff x="6301878" y="2059876"/>
            <a:chExt cx="900901" cy="548100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84AEC15-A272-4ED9-9098-C1F9B17E2EFC}"/>
                    </a:ext>
                  </a:extLst>
                </p:cNvPr>
                <p:cNvSpPr/>
                <p:nvPr/>
              </p:nvSpPr>
              <p:spPr>
                <a:xfrm>
                  <a:off x="6301878" y="2059876"/>
                  <a:ext cx="900901" cy="3461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BD" sz="1600" b="1" dirty="0"/>
                </a:p>
              </p:txBody>
            </p:sp>
          </mc:Choice>
          <mc:Fallback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984AEC15-A272-4ED9-9098-C1F9B17E2E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878" y="2059876"/>
                  <a:ext cx="900901" cy="346133"/>
                </a:xfrm>
                <a:prstGeom prst="rect">
                  <a:avLst/>
                </a:prstGeom>
                <a:blipFill>
                  <a:blip r:embed="rId25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C45FF8F3-08D1-ED4D-917D-48F7E0447ED1}"/>
                    </a:ext>
                  </a:extLst>
                </p:cNvPr>
                <p:cNvSpPr/>
                <p:nvPr/>
              </p:nvSpPr>
              <p:spPr>
                <a:xfrm>
                  <a:off x="6626179" y="2163652"/>
                  <a:ext cx="399245" cy="44432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BD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BD" sz="4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5FF8F3-08D1-ED4D-917D-48F7E0447E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6179" y="2163652"/>
                  <a:ext cx="399245" cy="444324"/>
                </a:xfrm>
                <a:prstGeom prst="rect">
                  <a:avLst/>
                </a:prstGeom>
                <a:blipFill>
                  <a:blip r:embed="rId26"/>
                  <a:stretch>
                    <a:fillRect l="-6250" b="-138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77673078-F389-7846-8D08-3F6A10E519CA}"/>
              </a:ext>
            </a:extLst>
          </p:cNvPr>
          <p:cNvCxnSpPr>
            <a:cxnSpLocks/>
          </p:cNvCxnSpPr>
          <p:nvPr/>
        </p:nvCxnSpPr>
        <p:spPr>
          <a:xfrm>
            <a:off x="9503034" y="3615672"/>
            <a:ext cx="0" cy="1116000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9B53CAEC-EB10-AB48-86D9-8B18F92D6A21}"/>
              </a:ext>
            </a:extLst>
          </p:cNvPr>
          <p:cNvCxnSpPr>
            <a:cxnSpLocks/>
          </p:cNvCxnSpPr>
          <p:nvPr/>
        </p:nvCxnSpPr>
        <p:spPr>
          <a:xfrm>
            <a:off x="6757687" y="2467305"/>
            <a:ext cx="0" cy="1116000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129A2F5B-B8D7-0D44-81C4-624DCD68CD70}"/>
              </a:ext>
            </a:extLst>
          </p:cNvPr>
          <p:cNvCxnSpPr>
            <a:cxnSpLocks/>
          </p:cNvCxnSpPr>
          <p:nvPr/>
        </p:nvCxnSpPr>
        <p:spPr>
          <a:xfrm>
            <a:off x="6755539" y="3598499"/>
            <a:ext cx="0" cy="1116000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1C73A708-B90E-4002-90CE-BA66CD073D6D}"/>
              </a:ext>
            </a:extLst>
          </p:cNvPr>
          <p:cNvCxnSpPr>
            <a:cxnSpLocks/>
          </p:cNvCxnSpPr>
          <p:nvPr/>
        </p:nvCxnSpPr>
        <p:spPr>
          <a:xfrm>
            <a:off x="8126569" y="3580327"/>
            <a:ext cx="1360853" cy="1167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Arc 73">
            <a:extLst>
              <a:ext uri="{FF2B5EF4-FFF2-40B4-BE49-F238E27FC236}">
                <a16:creationId xmlns:a16="http://schemas.microsoft.com/office/drawing/2014/main" xmlns="" id="{B99CA17D-4624-E449-98F4-21AD8A4AB831}"/>
              </a:ext>
            </a:extLst>
          </p:cNvPr>
          <p:cNvSpPr/>
          <p:nvPr/>
        </p:nvSpPr>
        <p:spPr>
          <a:xfrm>
            <a:off x="7532676" y="2964644"/>
            <a:ext cx="1260000" cy="1260000"/>
          </a:xfrm>
          <a:prstGeom prst="arc">
            <a:avLst>
              <a:gd name="adj1" fmla="val 10786593"/>
              <a:gd name="adj2" fmla="val 12884413"/>
            </a:avLst>
          </a:prstGeom>
          <a:ln>
            <a:solidFill>
              <a:schemeClr val="accent1"/>
            </a:solidFill>
            <a:prstDash val="sysDot"/>
            <a:head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2047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8" grpId="0" animBg="1"/>
      <p:bldP spid="10" grpId="0" animBg="1"/>
      <p:bldP spid="20" grpId="0" animBg="1"/>
      <p:bldP spid="21" grpId="0" animBg="1"/>
      <p:bldP spid="27" grpId="0" animBg="1"/>
      <p:bldP spid="28" grpId="0" animBg="1"/>
      <p:bldP spid="30" grpId="0" animBg="1"/>
      <p:bldP spid="43" grpId="0" animBg="1"/>
      <p:bldP spid="7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62" y="527631"/>
            <a:ext cx="11029616" cy="509862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 Form  of Complex Number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0E0D76EE-230B-4827-A905-0A416CF4C3D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75220" y="1230301"/>
                <a:ext cx="5194767" cy="5509546"/>
              </a:xfrm>
            </p:spPr>
            <p:txBody>
              <a:bodyPr anchor="t">
                <a:norm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cs typeface="Arial" pitchFamily="34" charset="0"/>
                  </a:rPr>
                  <a:t>Based on the figure:</a:t>
                </a:r>
              </a:p>
              <a:p>
                <a:pPr algn="ctr">
                  <a:buNone/>
                </a:pPr>
                <a:r>
                  <a:rPr lang="en-US" sz="2000" dirty="0">
                    <a:solidFill>
                      <a:schemeClr val="tx1"/>
                    </a:solidFill>
                    <a:cs typeface="Arial"/>
                  </a:rPr>
                  <a:t/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cos</m:t>
                        </m:r>
                      </m:fName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𝜃</m:t>
                        </m:r>
                      </m:e>
                    </m:fun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cs typeface="Arial"/>
                  </a:rPr>
                  <a:t/>
                </a: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Again,   </a:t>
                </a: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The polar form is defined by: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𝑖𝑟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E0D76EE-230B-4827-A905-0A416CF4C3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75220" y="1230301"/>
                <a:ext cx="5194767" cy="5509546"/>
              </a:xfrm>
              <a:blipFill>
                <a:blip r:embed="rId2"/>
                <a:stretch>
                  <a:fillRect l="-976" t="-23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4972E8-1D39-2247-ABA3-223492BF1ECC}"/>
                  </a:ext>
                </a:extLst>
              </p:cNvPr>
              <p:cNvSpPr/>
              <p:nvPr/>
            </p:nvSpPr>
            <p:spPr>
              <a:xfrm>
                <a:off x="2837853" y="3343445"/>
                <a:ext cx="900901" cy="346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BD" sz="16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24972E8-1D39-2247-ABA3-223492BF1E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853" y="3343445"/>
                <a:ext cx="900901" cy="3461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1EADDF4-9DDC-3B43-8C9F-8C5BA7EBFDAB}"/>
              </a:ext>
            </a:extLst>
          </p:cNvPr>
          <p:cNvGrpSpPr/>
          <p:nvPr/>
        </p:nvGrpSpPr>
        <p:grpSpPr>
          <a:xfrm>
            <a:off x="685586" y="1517983"/>
            <a:ext cx="4667245" cy="4838700"/>
            <a:chOff x="6905625" y="866775"/>
            <a:chExt cx="4667245" cy="48387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726686B-D8D7-8240-AECD-42DE66E35FAB}"/>
                </a:ext>
              </a:extLst>
            </p:cNvPr>
            <p:cNvSpPr/>
            <p:nvPr/>
          </p:nvSpPr>
          <p:spPr>
            <a:xfrm>
              <a:off x="8605053" y="3629025"/>
              <a:ext cx="643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(0, 0)</a:t>
              </a:r>
              <a:endParaRPr lang="x-none" sz="1600" b="1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6B364DA3-3CBF-784D-B0E7-1076970DDA9B}"/>
                </a:ext>
              </a:extLst>
            </p:cNvPr>
            <p:cNvGrpSpPr/>
            <p:nvPr/>
          </p:nvGrpSpPr>
          <p:grpSpPr>
            <a:xfrm>
              <a:off x="6905625" y="866775"/>
              <a:ext cx="4667245" cy="4838700"/>
              <a:chOff x="6905625" y="866775"/>
              <a:chExt cx="4667245" cy="4838700"/>
            </a:xfrm>
          </p:grpSpPr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1827A65B-AA33-F44A-99C3-B6924563646A}"/>
                      </a:ext>
                    </a:extLst>
                  </p:cNvPr>
                  <p:cNvSpPr/>
                  <p:nvPr/>
                </p:nvSpPr>
                <p:spPr>
                  <a:xfrm>
                    <a:off x="8487305" y="866775"/>
                    <a:ext cx="430887" cy="1762619"/>
                  </a:xfrm>
                  <a:prstGeom prst="rect">
                    <a:avLst/>
                  </a:prstGeom>
                </p:spPr>
                <p:txBody>
                  <a:bodyPr vert="vert270"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𝒊𝒎𝒂𝒈𝒊𝒏𝒂𝒓𝒚</m:t>
                          </m:r>
                          <m:r>
                            <a:rPr lang="en-US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BD" sz="1600" b="1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59B29936-BE01-43CC-ACE8-2C45239CF8C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87305" y="866775"/>
                    <a:ext cx="430887" cy="176261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2857"/>
                    </a:stretch>
                  </a:blipFill>
                </p:spPr>
                <p:txBody>
                  <a:bodyPr/>
                  <a:lstStyle/>
                  <a:p>
                    <a:r>
                      <a:rPr lang="x-non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7EBCF7F6-86B0-414E-8FC8-FEE0B5806B59}"/>
                      </a:ext>
                    </a:extLst>
                  </p:cNvPr>
                  <p:cNvSpPr/>
                  <p:nvPr/>
                </p:nvSpPr>
                <p:spPr>
                  <a:xfrm>
                    <a:off x="10820495" y="3709701"/>
                    <a:ext cx="752375" cy="34613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𝒓𝒆𝒂𝒍</m:t>
                          </m:r>
                          <m: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BD" sz="1600" b="1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F65D4C7E-D91F-4954-9A3B-D9B0716CC8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0495" y="3709701"/>
                    <a:ext cx="752375" cy="34613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8644" b="-14286"/>
                    </a:stretch>
                  </a:blipFill>
                </p:spPr>
                <p:txBody>
                  <a:bodyPr/>
                  <a:lstStyle/>
                  <a:p>
                    <a:r>
                      <a:rPr lang="x-non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" name="Group 17">
                <a:extLst>
                  <a:ext uri="{FF2B5EF4-FFF2-40B4-BE49-F238E27FC236}">
                    <a16:creationId xmlns:a16="http://schemas.microsoft.com/office/drawing/2014/main" xmlns="" id="{2794D66B-FC02-0248-B4CC-1D5BA4C14671}"/>
                  </a:ext>
                </a:extLst>
              </p:cNvPr>
              <p:cNvGrpSpPr/>
              <p:nvPr/>
            </p:nvGrpSpPr>
            <p:grpSpPr>
              <a:xfrm>
                <a:off x="6905625" y="1742702"/>
                <a:ext cx="4552950" cy="3962773"/>
                <a:chOff x="6905625" y="1742702"/>
                <a:chExt cx="4552950" cy="3962773"/>
              </a:xfrm>
            </p:grpSpPr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xmlns="" id="{0FBE9EA5-0B39-4E47-AA15-9719A5C6A6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940167" y="1742702"/>
                  <a:ext cx="0" cy="3962773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headEnd type="triangle"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xmlns="" id="{709714D2-2F91-7947-8389-D0A33452AF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05625" y="3656753"/>
                  <a:ext cx="4552950" cy="0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headEnd type="triangle"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470C6A71-0790-334B-8B18-E9591454D9CD}"/>
              </a:ext>
            </a:extLst>
          </p:cNvPr>
          <p:cNvCxnSpPr>
            <a:cxnSpLocks/>
          </p:cNvCxnSpPr>
          <p:nvPr/>
        </p:nvCxnSpPr>
        <p:spPr>
          <a:xfrm>
            <a:off x="3917502" y="3138387"/>
            <a:ext cx="0" cy="1152000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Left Brace 24">
            <a:extLst>
              <a:ext uri="{FF2B5EF4-FFF2-40B4-BE49-F238E27FC236}">
                <a16:creationId xmlns:a16="http://schemas.microsoft.com/office/drawing/2014/main" xmlns="" id="{D8CCE523-46F5-A148-B0D7-25738CB57996}"/>
              </a:ext>
            </a:extLst>
          </p:cNvPr>
          <p:cNvSpPr/>
          <p:nvPr/>
        </p:nvSpPr>
        <p:spPr>
          <a:xfrm flipH="1" flipV="1">
            <a:off x="3981234" y="3132416"/>
            <a:ext cx="285749" cy="1160735"/>
          </a:xfrm>
          <a:prstGeom prst="leftBrace">
            <a:avLst/>
          </a:prstGeom>
          <a:noFill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xmlns="" id="{17127D6E-A3E2-3049-BAAE-3A322B995F0F}"/>
              </a:ext>
            </a:extLst>
          </p:cNvPr>
          <p:cNvSpPr/>
          <p:nvPr/>
        </p:nvSpPr>
        <p:spPr>
          <a:xfrm rot="5400000" flipH="1" flipV="1">
            <a:off x="3160302" y="3897584"/>
            <a:ext cx="321355" cy="1167343"/>
          </a:xfrm>
          <a:prstGeom prst="leftBrace">
            <a:avLst>
              <a:gd name="adj1" fmla="val 8333"/>
              <a:gd name="adj2" fmla="val 50708"/>
            </a:avLst>
          </a:prstGeom>
          <a:noFill/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A2E6E23-803B-1249-96BC-BFED8C23A84C}"/>
                  </a:ext>
                </a:extLst>
              </p:cNvPr>
              <p:cNvSpPr/>
              <p:nvPr/>
            </p:nvSpPr>
            <p:spPr>
              <a:xfrm>
                <a:off x="4143162" y="3527758"/>
                <a:ext cx="58581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BD" sz="16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A2E6E23-803B-1249-96BC-BFED8C23A8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162" y="3527758"/>
                <a:ext cx="585810" cy="338554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CCD189D-0CCA-E34B-86C7-66F22497768E}"/>
                  </a:ext>
                </a:extLst>
              </p:cNvPr>
              <p:cNvSpPr/>
              <p:nvPr/>
            </p:nvSpPr>
            <p:spPr>
              <a:xfrm>
                <a:off x="3066836" y="4585033"/>
                <a:ext cx="87194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BD" sz="1600" b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CCD189D-0CCA-E34B-86C7-66F2249776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836" y="4585033"/>
                <a:ext cx="871943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489346F3-2E65-0840-A317-44FF60D405B8}"/>
              </a:ext>
            </a:extLst>
          </p:cNvPr>
          <p:cNvGrpSpPr/>
          <p:nvPr/>
        </p:nvGrpSpPr>
        <p:grpSpPr>
          <a:xfrm>
            <a:off x="3470061" y="2778458"/>
            <a:ext cx="871943" cy="646331"/>
            <a:chOff x="9690100" y="2127250"/>
            <a:chExt cx="871943" cy="646331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F25B9AA0-B30B-2144-BFB0-EF994F346DBA}"/>
                    </a:ext>
                  </a:extLst>
                </p:cNvPr>
                <p:cNvSpPr/>
                <p:nvPr/>
              </p:nvSpPr>
              <p:spPr>
                <a:xfrm>
                  <a:off x="9690100" y="2143125"/>
                  <a:ext cx="871943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BD" sz="16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3B33AA4F-2B00-4586-9B53-E6C4D80596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0100" y="2143125"/>
                  <a:ext cx="871943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18519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3208CCD9-2860-5148-B839-E4C1955BC138}"/>
                    </a:ext>
                  </a:extLst>
                </p:cNvPr>
                <p:cNvSpPr/>
                <p:nvPr/>
              </p:nvSpPr>
              <p:spPr>
                <a:xfrm>
                  <a:off x="9855200" y="2127250"/>
                  <a:ext cx="565149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BD" sz="36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4" name="Rectangle 2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70C7EE8-68AA-734B-8A24-FC6DB595B8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5200" y="2127250"/>
                  <a:ext cx="565149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6EF668BE-A0D8-5142-A678-9B7717113EB9}"/>
              </a:ext>
            </a:extLst>
          </p:cNvPr>
          <p:cNvCxnSpPr>
            <a:cxnSpLocks/>
          </p:cNvCxnSpPr>
          <p:nvPr/>
        </p:nvCxnSpPr>
        <p:spPr>
          <a:xfrm flipV="1">
            <a:off x="2720128" y="3134741"/>
            <a:ext cx="1184525" cy="1175544"/>
          </a:xfrm>
          <a:prstGeom prst="straightConnector1">
            <a:avLst/>
          </a:prstGeom>
          <a:ln>
            <a:solidFill>
              <a:srgbClr val="C00000"/>
            </a:solidFill>
            <a:headEnd type="none" w="lg" len="lg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23D308D-BA91-5343-97E2-A424C3F6767E}"/>
                  </a:ext>
                </a:extLst>
              </p:cNvPr>
              <p:cNvSpPr/>
              <p:nvPr/>
            </p:nvSpPr>
            <p:spPr>
              <a:xfrm>
                <a:off x="534525" y="1114594"/>
                <a:ext cx="16295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𝑖𝑦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23D308D-BA91-5343-97E2-A424C3F676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25" y="1114594"/>
                <a:ext cx="1629549" cy="461665"/>
              </a:xfrm>
              <a:prstGeom prst="rect">
                <a:avLst/>
              </a:prstGeom>
              <a:blipFill>
                <a:blip r:embed="rId10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>
            <a:extLst>
              <a:ext uri="{FF2B5EF4-FFF2-40B4-BE49-F238E27FC236}">
                <a16:creationId xmlns:a16="http://schemas.microsoft.com/office/drawing/2014/main" xmlns="" id="{DD923A2F-6086-7044-A323-5DCE70E5561C}"/>
              </a:ext>
            </a:extLst>
          </p:cNvPr>
          <p:cNvSpPr/>
          <p:nvPr/>
        </p:nvSpPr>
        <p:spPr>
          <a:xfrm>
            <a:off x="1786918" y="3502108"/>
            <a:ext cx="1678330" cy="1631067"/>
          </a:xfrm>
          <a:prstGeom prst="arc">
            <a:avLst>
              <a:gd name="adj1" fmla="val 19154391"/>
              <a:gd name="adj2" fmla="val 21430890"/>
            </a:avLst>
          </a:prstGeom>
          <a:ln>
            <a:solidFill>
              <a:schemeClr val="accent4">
                <a:lumMod val="75000"/>
              </a:schemeClr>
            </a:solidFill>
            <a:headEnd type="triangle" w="lg" len="lg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55E1D04-2CB5-AA4B-A927-A80534013B5C}"/>
                  </a:ext>
                </a:extLst>
              </p:cNvPr>
              <p:cNvSpPr/>
              <p:nvPr/>
            </p:nvSpPr>
            <p:spPr>
              <a:xfrm>
                <a:off x="3066774" y="3822501"/>
                <a:ext cx="900901" cy="346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BD" sz="16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55E1D04-2CB5-AA4B-A927-A80534013B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774" y="3822501"/>
                <a:ext cx="900901" cy="34613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41580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26" grpId="0" animBg="1"/>
      <p:bldP spid="27" grpId="0" animBg="1"/>
      <p:bldP spid="28" grpId="0" animBg="1"/>
      <p:bldP spid="6" grpId="0" animBg="1"/>
      <p:bldP spid="33" grpId="1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81192" y="702156"/>
                <a:ext cx="11029616" cy="650394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Exponential Form of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en-US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81192" y="702156"/>
                <a:ext cx="11029616" cy="650394"/>
              </a:xfrm>
              <a:blipFill>
                <a:blip r:embed="rId2"/>
                <a:stretch>
                  <a:fillRect l="-1105" t="-9346" b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0523F0-FB57-4388-A011-7FB3C0312932}"/>
                  </a:ext>
                </a:extLst>
              </p:cNvPr>
              <p:cNvSpPr txBox="1"/>
              <p:nvPr/>
            </p:nvSpPr>
            <p:spPr>
              <a:xfrm>
                <a:off x="4114280" y="2022774"/>
                <a:ext cx="2943225" cy="734945"/>
              </a:xfrm>
              <a:prstGeom prst="rect">
                <a:avLst/>
              </a:prstGeom>
              <a:scene3d>
                <a:camera prst="orthographicFront"/>
                <a:lightRig rig="brightRoom" dir="t"/>
              </a:scene3d>
              <a:sp3d>
                <a:bevelT w="114300" prst="artDeco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  =  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sz="40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800" dirty="0"/>
                  <a:t/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860523F0-FB57-4388-A011-7FB3C0312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280" y="2022774"/>
                <a:ext cx="2943225" cy="734945"/>
              </a:xfrm>
              <a:prstGeom prst="rect">
                <a:avLst/>
              </a:prstGeom>
              <a:blipFill>
                <a:blip r:embed="rId3"/>
                <a:stretch>
                  <a:fillRect b="-2258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F402E4-2D0C-4D08-A5D0-AE8B6C5F10FD}"/>
                  </a:ext>
                </a:extLst>
              </p:cNvPr>
              <p:cNvSpPr txBox="1"/>
              <p:nvPr/>
            </p:nvSpPr>
            <p:spPr>
              <a:xfrm>
                <a:off x="6508866" y="3312556"/>
                <a:ext cx="18361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buNone/>
                </a:pPr>
                <a:r>
                  <a:rPr lang="en-US" dirty="0"/>
                  <a:t>where,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 =  </m:t>
                    </m:r>
                    <m:d>
                      <m:dPr>
                        <m:begChr m:val="|"/>
                        <m:endChr m:val="|"/>
                        <m:ctrlPr>
                          <a:rPr 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𝑧</m:t>
                        </m:r>
                      </m:e>
                    </m:d>
                    <m:r>
                      <a:rPr lang="en-US" sz="1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endParaRPr lang="en-US" sz="1800" i="0" dirty="0">
                  <a:solidFill>
                    <a:schemeClr val="tx1"/>
                  </a:solidFill>
                  <a:cs typeface="Arial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7EF402E4-2D0C-4D08-A5D0-AE8B6C5F1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866" y="3312556"/>
                <a:ext cx="1836189" cy="369332"/>
              </a:xfrm>
              <a:prstGeom prst="rect">
                <a:avLst/>
              </a:prstGeom>
              <a:blipFill>
                <a:blip r:embed="rId4"/>
                <a:stretch>
                  <a:fillRect l="-1370" t="-6667" r="-1370" b="-2333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267966-B19E-49AA-82FC-B7F9BA44EBF5}"/>
                  </a:ext>
                </a:extLst>
              </p:cNvPr>
              <p:cNvSpPr txBox="1"/>
              <p:nvPr/>
            </p:nvSpPr>
            <p:spPr>
              <a:xfrm>
                <a:off x="7057505" y="3775610"/>
                <a:ext cx="1463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i="1" dirty="0" smtClean="0">
                          <a:latin typeface="Cambria Math" panose="02040503050406030204" pitchFamily="18" charset="0"/>
                          <a:cs typeface="Arial"/>
                        </a:rPr>
                        <m:t>𝜃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 i="1" dirty="0" err="1">
                          <a:latin typeface="Cambria Math" panose="02040503050406030204" pitchFamily="18" charset="0"/>
                          <a:cs typeface="Arial"/>
                        </a:rPr>
                        <m:t>arg</m:t>
                      </m:r>
                      <m:r>
                        <a:rPr lang="en-US" sz="1800" i="1" dirty="0">
                          <a:latin typeface="Cambria Math" panose="02040503050406030204" pitchFamily="18" charset="0"/>
                          <a:cs typeface="Arial"/>
                        </a:rPr>
                        <m:t>⁡(</m:t>
                      </m:r>
                      <m:r>
                        <a:rPr lang="en-US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𝑧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4267966-B19E-49AA-82FC-B7F9BA44E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505" y="3775610"/>
                <a:ext cx="1463040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AF79CB-4D81-4DF3-9771-6D0FBF60D3D8}"/>
                  </a:ext>
                </a:extLst>
              </p:cNvPr>
              <p:cNvSpPr txBox="1"/>
              <p:nvPr/>
            </p:nvSpPr>
            <p:spPr>
              <a:xfrm>
                <a:off x="7150793" y="4238664"/>
                <a:ext cx="26009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must be in radian.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71AF79CB-4D81-4DF3-9771-6D0FBF60D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793" y="4238664"/>
                <a:ext cx="2600960" cy="369332"/>
              </a:xfrm>
              <a:prstGeom prst="rect">
                <a:avLst/>
              </a:prstGeom>
              <a:blipFill>
                <a:blip r:embed="rId6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9425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B1A99E-4E36-4DE6-BB88-E14C8BB1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84384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number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24D4C3-C89A-4364-9273-0EB5ABE7A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350329"/>
            <a:ext cx="11029615" cy="3612089"/>
          </a:xfrm>
        </p:spPr>
        <p:txBody>
          <a:bodyPr/>
          <a:lstStyle/>
          <a:p>
            <a:pPr algn="just"/>
            <a:r>
              <a:rPr lang="en-US" sz="2400" dirty="0"/>
              <a:t>Definition</a:t>
            </a:r>
          </a:p>
          <a:p>
            <a:pPr algn="just"/>
            <a:r>
              <a:rPr lang="en-US" sz="2400" dirty="0"/>
              <a:t>Different forms</a:t>
            </a:r>
          </a:p>
          <a:p>
            <a:pPr algn="just"/>
            <a:r>
              <a:rPr lang="en-US" sz="2400" dirty="0"/>
              <a:t>Modulus</a:t>
            </a:r>
          </a:p>
          <a:p>
            <a:pPr algn="just"/>
            <a:r>
              <a:rPr lang="en-US" sz="2400" dirty="0"/>
              <a:t>Argument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2933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B1A99E-4E36-4DE6-BB88-E14C8BB1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552" y="475691"/>
            <a:ext cx="11029616" cy="584384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Imaginary Unit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0BF7A1-65BB-2A47-AC7B-AEE807FBD062}"/>
                  </a:ext>
                </a:extLst>
              </p:cNvPr>
              <p:cNvSpPr txBox="1"/>
              <p:nvPr/>
            </p:nvSpPr>
            <p:spPr>
              <a:xfrm>
                <a:off x="849038" y="1131474"/>
                <a:ext cx="9752701" cy="5666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BD" sz="2400" dirty="0"/>
                  <a:t>You can’t take the square root of a negative number. If you use imaginary units, you can!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BD" sz="2400" dirty="0"/>
                  <a:t>The imaginary unit is ‘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BD" sz="2400" i="1" dirty="0"/>
                  <a:t>’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endParaRPr lang="en-BD" sz="2400" i="1" dirty="0"/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BD" sz="2400" dirty="0"/>
                  <a:t>It is used to write the square root of a negative number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BD" sz="2400" dirty="0">
                    <a:solidFill>
                      <a:schemeClr val="accent1"/>
                    </a:solidFill>
                  </a:rPr>
                  <a:t>Property of the square root of negative numbers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BD" sz="2400" dirty="0"/>
                  <a:t>If r is a positive real number, then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BD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rad>
                    </m:oMath>
                  </m:oMathPara>
                </a14:m>
                <a:endParaRPr lang="en-BD" sz="2400" dirty="0"/>
              </a:p>
              <a:p>
                <a:pPr algn="just">
                  <a:lnSpc>
                    <a:spcPct val="150000"/>
                  </a:lnSpc>
                </a:pPr>
                <a:r>
                  <a:rPr lang="en-BD" sz="2400" dirty="0">
                    <a:solidFill>
                      <a:schemeClr val="accent5"/>
                    </a:solidFill>
                  </a:rPr>
                  <a:t>Examples: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BD" sz="2400" dirty="0"/>
                  <a:t/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0BF7A1-65BB-2A47-AC7B-AEE807FBD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38" y="1131474"/>
                <a:ext cx="9752701" cy="5666679"/>
              </a:xfrm>
              <a:prstGeom prst="rect">
                <a:avLst/>
              </a:prstGeom>
              <a:blipFill>
                <a:blip r:embed="rId4"/>
                <a:stretch>
                  <a:fillRect l="-910" r="-91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3A8BE35-D70A-BC41-B6EE-85ABC7360A1A}"/>
              </a:ext>
            </a:extLst>
          </p:cNvPr>
          <p:cNvGrpSpPr/>
          <p:nvPr/>
        </p:nvGrpSpPr>
        <p:grpSpPr>
          <a:xfrm>
            <a:off x="2395448" y="6189324"/>
            <a:ext cx="5122600" cy="552700"/>
            <a:chOff x="6032500" y="5562600"/>
            <a:chExt cx="5122600" cy="5527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EA3B58C6-530D-274B-A8F7-B7340592B12A}"/>
                </a:ext>
              </a:extLst>
            </p:cNvPr>
            <p:cNvSpPr/>
            <p:nvPr/>
          </p:nvSpPr>
          <p:spPr>
            <a:xfrm>
              <a:off x="7048500" y="5575300"/>
              <a:ext cx="720000" cy="540000"/>
            </a:xfrm>
            <a:prstGeom prst="ellipse">
              <a:avLst/>
            </a:prstGeom>
            <a:noFill/>
            <a:ln w="444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CAD5EDA3-3111-7A46-81BC-DA363E420BB4}"/>
                </a:ext>
              </a:extLst>
            </p:cNvPr>
            <p:cNvSpPr/>
            <p:nvPr/>
          </p:nvSpPr>
          <p:spPr>
            <a:xfrm>
              <a:off x="10579100" y="5638800"/>
              <a:ext cx="576000" cy="419100"/>
            </a:xfrm>
            <a:prstGeom prst="ellipse">
              <a:avLst/>
            </a:prstGeom>
            <a:noFill/>
            <a:ln w="444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044A2E3-539A-4F4E-9F91-60D63B419C90}"/>
                    </a:ext>
                  </a:extLst>
                </p:cNvPr>
                <p:cNvSpPr txBox="1"/>
                <p:nvPr/>
              </p:nvSpPr>
              <p:spPr>
                <a:xfrm>
                  <a:off x="6032500" y="5562600"/>
                  <a:ext cx="5105400" cy="4976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BD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BD" sz="2400" dirty="0"/>
                    <a:t/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BD" sz="24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ra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endParaRPr lang="en-BD" sz="24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044A2E3-539A-4F4E-9F91-60D63B419C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2500" y="5562600"/>
                  <a:ext cx="5105400" cy="49763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03338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B1A99E-4E36-4DE6-BB88-E14C8BB121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5552" y="475691"/>
                <a:ext cx="11029616" cy="584384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powers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4B1A99E-4E36-4DE6-BB88-E14C8BB121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5552" y="475691"/>
                <a:ext cx="11029616" cy="584384"/>
              </a:xfrm>
              <a:blipFill>
                <a:blip r:embed="rId4"/>
                <a:stretch>
                  <a:fillRect l="-1151" b="-2766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0BF7A1-65BB-2A47-AC7B-AEE807FBD062}"/>
                  </a:ext>
                </a:extLst>
              </p:cNvPr>
              <p:cNvSpPr txBox="1"/>
              <p:nvPr/>
            </p:nvSpPr>
            <p:spPr>
              <a:xfrm>
                <a:off x="951778" y="1131474"/>
                <a:ext cx="9752701" cy="5163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BD" sz="2400" i="1" dirty="0"/>
                  <a:t>, </a:t>
                </a:r>
                <a:r>
                  <a:rPr lang="en-BD" sz="2400" dirty="0"/>
                  <a:t>then: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BD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BD" sz="2400" dirty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BD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BD" sz="2400" dirty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BD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BD" sz="2400" dirty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BD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BD" sz="2400" dirty="0"/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BD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BD" sz="2400" dirty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BD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BD" sz="2400" dirty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BD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BD" sz="2400" dirty="0"/>
                  <a:t/>
                </a:r>
                <a:r>
                  <a:rPr lang="en-BD" sz="2400" i="1" dirty="0"/>
                  <a:t>etc.</a:t>
                </a:r>
              </a:p>
              <a:p>
                <a:pPr algn="just">
                  <a:lnSpc>
                    <a:spcPct val="150000"/>
                  </a:lnSpc>
                </a:pPr>
                <a:endParaRPr lang="en-BD" sz="2400" i="1" dirty="0"/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BD" sz="2800" i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BD" sz="28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BD" sz="28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i="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BD" sz="2800" i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ivide</m:t>
                      </m:r>
                      <m:r>
                        <a:rPr lang="en-BD" sz="2800" i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BD" sz="28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BD" sz="2800" i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by</m:t>
                      </m:r>
                      <m:r>
                        <a:rPr lang="en-BD" sz="28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4…</m:t>
                      </m:r>
                    </m:oMath>
                  </m:oMathPara>
                </a14:m>
                <a:endParaRPr lang="en-BD" sz="2800" dirty="0">
                  <a:solidFill>
                    <a:schemeClr val="accent2"/>
                  </a:solidFill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BD" sz="2400" dirty="0"/>
                  <a:t>If n is evenly divisible by 4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BD" sz="2400" dirty="0"/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BD" sz="2400" dirty="0"/>
                  <a:t>If the remainder is 1,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BD" sz="2400" dirty="0"/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BD" sz="2400" dirty="0"/>
                  <a:t>If the remainder is 2,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BD" sz="2400" dirty="0"/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BD" sz="2400" dirty="0"/>
                  <a:t>If the remainder is 3,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BD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0BF7A1-65BB-2A47-AC7B-AEE807FBD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778" y="1131474"/>
                <a:ext cx="9752701" cy="5163208"/>
              </a:xfrm>
              <a:prstGeom prst="rect">
                <a:avLst/>
              </a:prstGeom>
              <a:blipFill>
                <a:blip r:embed="rId5"/>
                <a:stretch>
                  <a:fillRect l="-780" b="-171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38257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5172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50369" y="1262580"/>
                <a:ext cx="6714031" cy="75672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For real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the number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err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𝑖𝑦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/>
                </a:r>
                <a:r>
                  <a:rPr lang="en-US" sz="2400" dirty="0"/>
                  <a:t>is a complex number.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50369" y="1262580"/>
                <a:ext cx="6714031" cy="756720"/>
              </a:xfrm>
              <a:blipFill>
                <a:blip r:embed="rId2"/>
                <a:stretch>
                  <a:fillRect l="-1132" t="-9836" b="-2459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92F89D-BBB1-435F-8BFE-6577263625DA}"/>
              </a:ext>
            </a:extLst>
          </p:cNvPr>
          <p:cNvSpPr/>
          <p:nvPr/>
        </p:nvSpPr>
        <p:spPr>
          <a:xfrm>
            <a:off x="6416675" y="2227263"/>
            <a:ext cx="5194300" cy="36337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A006FD76-D2B2-4CA9-8A01-74D6E1F2C2F0}"/>
              </a:ext>
            </a:extLst>
          </p:cNvPr>
          <p:cNvSpPr/>
          <p:nvPr/>
        </p:nvSpPr>
        <p:spPr>
          <a:xfrm>
            <a:off x="7775177" y="1367963"/>
            <a:ext cx="4048125" cy="4051299"/>
          </a:xfrm>
          <a:custGeom>
            <a:avLst/>
            <a:gdLst>
              <a:gd name="connsiteX0" fmla="*/ 0 w 3633787"/>
              <a:gd name="connsiteY0" fmla="*/ 1816894 h 3633787"/>
              <a:gd name="connsiteX1" fmla="*/ 1816894 w 3633787"/>
              <a:gd name="connsiteY1" fmla="*/ 0 h 3633787"/>
              <a:gd name="connsiteX2" fmla="*/ 3633788 w 3633787"/>
              <a:gd name="connsiteY2" fmla="*/ 1816894 h 3633787"/>
              <a:gd name="connsiteX3" fmla="*/ 1816894 w 3633787"/>
              <a:gd name="connsiteY3" fmla="*/ 3633788 h 3633787"/>
              <a:gd name="connsiteX4" fmla="*/ 0 w 3633787"/>
              <a:gd name="connsiteY4" fmla="*/ 1816894 h 363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3787" h="3633787">
                <a:moveTo>
                  <a:pt x="0" y="1816894"/>
                </a:moveTo>
                <a:cubicBezTo>
                  <a:pt x="0" y="813451"/>
                  <a:pt x="813451" y="0"/>
                  <a:pt x="1816894" y="0"/>
                </a:cubicBezTo>
                <a:cubicBezTo>
                  <a:pt x="2820337" y="0"/>
                  <a:pt x="3633788" y="813451"/>
                  <a:pt x="3633788" y="1816894"/>
                </a:cubicBezTo>
                <a:cubicBezTo>
                  <a:pt x="3633788" y="2820337"/>
                  <a:pt x="2820337" y="3633788"/>
                  <a:pt x="1816894" y="3633788"/>
                </a:cubicBezTo>
                <a:cubicBezTo>
                  <a:pt x="813451" y="3633788"/>
                  <a:pt x="0" y="2820337"/>
                  <a:pt x="0" y="1816894"/>
                </a:cubicBezTo>
                <a:close/>
              </a:path>
            </a:pathLst>
          </a:custGeom>
          <a:scene3d>
            <a:camera prst="orthographicFront"/>
            <a:lightRig rig="brightRoom" dir="t"/>
          </a:scene3d>
          <a:sp3d>
            <a:bevelT w="1143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8458" tIns="281257" rIns="1408459" bIns="300659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latin typeface="Comic Sans MS" panose="030F0702030302020204" pitchFamily="66" charset="0"/>
              </a:rPr>
              <a:t>C-numbers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6526196D-B45D-4E01-BE9A-FA340C09CC25}"/>
              </a:ext>
            </a:extLst>
          </p:cNvPr>
          <p:cNvSpPr/>
          <p:nvPr/>
        </p:nvSpPr>
        <p:spPr>
          <a:xfrm>
            <a:off x="8175227" y="2215688"/>
            <a:ext cx="3324225" cy="3203575"/>
          </a:xfrm>
          <a:custGeom>
            <a:avLst/>
            <a:gdLst>
              <a:gd name="connsiteX0" fmla="*/ 0 w 2907029"/>
              <a:gd name="connsiteY0" fmla="*/ 1453515 h 2907029"/>
              <a:gd name="connsiteX1" fmla="*/ 1453515 w 2907029"/>
              <a:gd name="connsiteY1" fmla="*/ 0 h 2907029"/>
              <a:gd name="connsiteX2" fmla="*/ 2907030 w 2907029"/>
              <a:gd name="connsiteY2" fmla="*/ 1453515 h 2907029"/>
              <a:gd name="connsiteX3" fmla="*/ 1453515 w 2907029"/>
              <a:gd name="connsiteY3" fmla="*/ 2907030 h 2907029"/>
              <a:gd name="connsiteX4" fmla="*/ 0 w 2907029"/>
              <a:gd name="connsiteY4" fmla="*/ 1453515 h 290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7029" h="2907029">
                <a:moveTo>
                  <a:pt x="0" y="1453515"/>
                </a:moveTo>
                <a:cubicBezTo>
                  <a:pt x="0" y="650761"/>
                  <a:pt x="650761" y="0"/>
                  <a:pt x="1453515" y="0"/>
                </a:cubicBezTo>
                <a:cubicBezTo>
                  <a:pt x="2256269" y="0"/>
                  <a:pt x="2907030" y="650761"/>
                  <a:pt x="2907030" y="1453515"/>
                </a:cubicBezTo>
                <a:cubicBezTo>
                  <a:pt x="2907030" y="2256269"/>
                  <a:pt x="2256269" y="2907030"/>
                  <a:pt x="1453515" y="2907030"/>
                </a:cubicBezTo>
                <a:cubicBezTo>
                  <a:pt x="650761" y="2907030"/>
                  <a:pt x="0" y="2256269"/>
                  <a:pt x="0" y="1453515"/>
                </a:cubicBezTo>
                <a:close/>
              </a:path>
            </a:pathLst>
          </a:custGeom>
          <a:scene3d>
            <a:camera prst="orthographicFront"/>
            <a:lightRig rig="brightRoom" dir="t"/>
          </a:scene3d>
          <a:sp3d>
            <a:bevelT prst="slop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69467"/>
              <a:satOff val="-3018"/>
              <a:lumOff val="20967"/>
              <a:alphaOff val="0"/>
            </a:schemeClr>
          </a:fillRef>
          <a:effectRef idx="0">
            <a:schemeClr val="accent1">
              <a:shade val="50000"/>
              <a:hueOff val="169467"/>
              <a:satOff val="-3018"/>
              <a:lumOff val="2096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9303" tIns="288214" rIns="1059304" bIns="232313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latin typeface="Comic Sans MS" panose="030F0702030302020204" pitchFamily="66" charset="0"/>
              </a:rPr>
              <a:t>Real –numbers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C6751FE-3788-4BB0-80AF-9A82D5EF1FF0}"/>
              </a:ext>
            </a:extLst>
          </p:cNvPr>
          <p:cNvSpPr/>
          <p:nvPr/>
        </p:nvSpPr>
        <p:spPr>
          <a:xfrm>
            <a:off x="8632428" y="3238990"/>
            <a:ext cx="2352674" cy="2180272"/>
          </a:xfrm>
          <a:custGeom>
            <a:avLst/>
            <a:gdLst>
              <a:gd name="connsiteX0" fmla="*/ 0 w 2180272"/>
              <a:gd name="connsiteY0" fmla="*/ 1090136 h 2180272"/>
              <a:gd name="connsiteX1" fmla="*/ 1090136 w 2180272"/>
              <a:gd name="connsiteY1" fmla="*/ 0 h 2180272"/>
              <a:gd name="connsiteX2" fmla="*/ 2180272 w 2180272"/>
              <a:gd name="connsiteY2" fmla="*/ 1090136 h 2180272"/>
              <a:gd name="connsiteX3" fmla="*/ 1090136 w 2180272"/>
              <a:gd name="connsiteY3" fmla="*/ 2180272 h 2180272"/>
              <a:gd name="connsiteX4" fmla="*/ 0 w 2180272"/>
              <a:gd name="connsiteY4" fmla="*/ 1090136 h 218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0272" h="2180272">
                <a:moveTo>
                  <a:pt x="0" y="1090136"/>
                </a:moveTo>
                <a:cubicBezTo>
                  <a:pt x="0" y="488071"/>
                  <a:pt x="488071" y="0"/>
                  <a:pt x="1090136" y="0"/>
                </a:cubicBezTo>
                <a:cubicBezTo>
                  <a:pt x="1692201" y="0"/>
                  <a:pt x="2180272" y="488071"/>
                  <a:pt x="2180272" y="1090136"/>
                </a:cubicBezTo>
                <a:cubicBezTo>
                  <a:pt x="2180272" y="1692201"/>
                  <a:pt x="1692201" y="2180272"/>
                  <a:pt x="1090136" y="2180272"/>
                </a:cubicBezTo>
                <a:cubicBezTo>
                  <a:pt x="488071" y="2180272"/>
                  <a:pt x="0" y="1692201"/>
                  <a:pt x="0" y="1090136"/>
                </a:cubicBezTo>
                <a:close/>
              </a:path>
            </a:pathLst>
          </a:custGeom>
          <a:scene3d>
            <a:camera prst="orthographicFront"/>
            <a:lightRig rig="brightRoom" dir="t"/>
          </a:scene3d>
          <a:sp3d>
            <a:bevelT w="1143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338934"/>
              <a:satOff val="-6036"/>
              <a:lumOff val="41933"/>
              <a:alphaOff val="0"/>
            </a:schemeClr>
          </a:fillRef>
          <a:effectRef idx="0">
            <a:schemeClr val="accent1">
              <a:shade val="50000"/>
              <a:hueOff val="338934"/>
              <a:satOff val="-6036"/>
              <a:lumOff val="4193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5925" tIns="277313" rIns="695925" bIns="1639982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latin typeface="Comic Sans MS" panose="030F0702030302020204" pitchFamily="66" charset="0"/>
              </a:rPr>
              <a:t>Rational numbers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B1DB6755-BCB1-42ED-8340-0A88C6E1159E}"/>
              </a:ext>
            </a:extLst>
          </p:cNvPr>
          <p:cNvSpPr/>
          <p:nvPr/>
        </p:nvSpPr>
        <p:spPr>
          <a:xfrm>
            <a:off x="9080102" y="3965748"/>
            <a:ext cx="1524000" cy="1453514"/>
          </a:xfrm>
          <a:custGeom>
            <a:avLst/>
            <a:gdLst>
              <a:gd name="connsiteX0" fmla="*/ 0 w 1453514"/>
              <a:gd name="connsiteY0" fmla="*/ 726757 h 1453514"/>
              <a:gd name="connsiteX1" fmla="*/ 726757 w 1453514"/>
              <a:gd name="connsiteY1" fmla="*/ 0 h 1453514"/>
              <a:gd name="connsiteX2" fmla="*/ 1453514 w 1453514"/>
              <a:gd name="connsiteY2" fmla="*/ 726757 h 1453514"/>
              <a:gd name="connsiteX3" fmla="*/ 726757 w 1453514"/>
              <a:gd name="connsiteY3" fmla="*/ 1453514 h 1453514"/>
              <a:gd name="connsiteX4" fmla="*/ 0 w 1453514"/>
              <a:gd name="connsiteY4" fmla="*/ 726757 h 145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3514" h="1453514">
                <a:moveTo>
                  <a:pt x="0" y="726757"/>
                </a:moveTo>
                <a:cubicBezTo>
                  <a:pt x="0" y="325380"/>
                  <a:pt x="325380" y="0"/>
                  <a:pt x="726757" y="0"/>
                </a:cubicBezTo>
                <a:cubicBezTo>
                  <a:pt x="1128134" y="0"/>
                  <a:pt x="1453514" y="325380"/>
                  <a:pt x="1453514" y="726757"/>
                </a:cubicBezTo>
                <a:cubicBezTo>
                  <a:pt x="1453514" y="1128134"/>
                  <a:pt x="1128134" y="1453514"/>
                  <a:pt x="726757" y="1453514"/>
                </a:cubicBezTo>
                <a:cubicBezTo>
                  <a:pt x="325380" y="1453514"/>
                  <a:pt x="0" y="1128134"/>
                  <a:pt x="0" y="726757"/>
                </a:cubicBezTo>
                <a:close/>
              </a:path>
            </a:pathLst>
          </a:custGeom>
          <a:scene3d>
            <a:camera prst="orthographicFront"/>
            <a:lightRig rig="brightRoom" dir="t"/>
          </a:scene3d>
          <a:sp3d>
            <a:bevelT w="1143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69467"/>
              <a:satOff val="-3018"/>
              <a:lumOff val="20967"/>
              <a:alphaOff val="0"/>
            </a:schemeClr>
          </a:fillRef>
          <a:effectRef idx="0">
            <a:schemeClr val="accent1">
              <a:shade val="50000"/>
              <a:hueOff val="169467"/>
              <a:satOff val="-3018"/>
              <a:lumOff val="2096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6654" tIns="477170" rIns="326654" bIns="47717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latin typeface="Comic Sans MS" panose="030F0702030302020204" pitchFamily="66" charset="0"/>
              </a:rPr>
              <a:t>Integers</a:t>
            </a:r>
            <a:r>
              <a:rPr lang="en-US" sz="1600" kern="1200" dirty="0"/>
              <a:t> </a:t>
            </a:r>
            <a:endParaRPr lang="en-US" sz="1700" kern="1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4DDB08DA-54F0-AF41-8B9C-263F34C84DC4}"/>
                  </a:ext>
                </a:extLst>
              </p:cNvPr>
              <p:cNvSpPr/>
              <p:nvPr/>
            </p:nvSpPr>
            <p:spPr>
              <a:xfrm>
                <a:off x="2603500" y="1880313"/>
                <a:ext cx="1793981" cy="60817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𝑖𝑦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DDB08DA-54F0-AF41-8B9C-263F34C84D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500" y="1880313"/>
                <a:ext cx="1793981" cy="60817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7344F1C-EA3B-FA44-BAD9-3CA16DEB0AAC}"/>
              </a:ext>
            </a:extLst>
          </p:cNvPr>
          <p:cNvGrpSpPr/>
          <p:nvPr/>
        </p:nvGrpSpPr>
        <p:grpSpPr>
          <a:xfrm>
            <a:off x="3568700" y="2370476"/>
            <a:ext cx="2159000" cy="803811"/>
            <a:chOff x="3568700" y="2370476"/>
            <a:chExt cx="2159000" cy="803811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73AF3A23-5F85-774E-8D31-448D67C0102A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3994365" y="2370476"/>
              <a:ext cx="360000" cy="360000"/>
            </a:xfrm>
            <a:prstGeom prst="straightConnector1">
              <a:avLst/>
            </a:prstGeom>
            <a:ln w="25400"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50B2E2FF-ACA8-3B4E-972E-7C9B446428B9}"/>
                </a:ext>
              </a:extLst>
            </p:cNvPr>
            <p:cNvSpPr/>
            <p:nvPr/>
          </p:nvSpPr>
          <p:spPr>
            <a:xfrm>
              <a:off x="3568700" y="2566113"/>
              <a:ext cx="2159000" cy="60817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</a:rPr>
                <a:t>Imaginary part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E5DBFADB-F529-344B-BC51-0141553FCF0A}"/>
              </a:ext>
            </a:extLst>
          </p:cNvPr>
          <p:cNvGrpSpPr/>
          <p:nvPr/>
        </p:nvGrpSpPr>
        <p:grpSpPr>
          <a:xfrm>
            <a:off x="1879600" y="2345077"/>
            <a:ext cx="1714500" cy="829210"/>
            <a:chOff x="1879600" y="2345077"/>
            <a:chExt cx="1714500" cy="82921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9E228E79-E446-FA40-901F-788D58C981CC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2915375" y="2345077"/>
              <a:ext cx="396000" cy="396000"/>
            </a:xfrm>
            <a:prstGeom prst="straightConnector1">
              <a:avLst/>
            </a:prstGeom>
            <a:ln w="2540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xmlns="" id="{16C710A5-9BE0-4D41-8D5F-B09F7F81DD70}"/>
                </a:ext>
              </a:extLst>
            </p:cNvPr>
            <p:cNvSpPr/>
            <p:nvPr/>
          </p:nvSpPr>
          <p:spPr>
            <a:xfrm>
              <a:off x="1879600" y="2566113"/>
              <a:ext cx="1714500" cy="60817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Real part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02699E92-8FA2-1E42-9F37-DDF20FBD0D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7669" y="3454400"/>
                <a:ext cx="6587031" cy="3378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7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300"/>
                  </a:spcBef>
                </a:pPr>
                <a:r>
                  <a:rPr lang="en-US" sz="2400" dirty="0"/>
                  <a:t>All numbers can be expressed as complex numbers.</a:t>
                </a:r>
              </a:p>
              <a:p>
                <a:pPr marL="0" indent="0" algn="just">
                  <a:spcBef>
                    <a:spcPts val="300"/>
                  </a:spcBef>
                  <a:buNone/>
                </a:pPr>
                <a:endParaRPr lang="en-US" sz="2400" dirty="0"/>
              </a:p>
              <a:p>
                <a:pPr algn="just">
                  <a:spcBef>
                    <a:spcPts val="300"/>
                  </a:spcBef>
                </a:pPr>
                <a:r>
                  <a:rPr lang="en-US" sz="2400" dirty="0"/>
                  <a:t>The 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complex conjugate</a:t>
                </a:r>
                <a:r>
                  <a:rPr lang="en-US" sz="2400" dirty="0"/>
                  <a:t> of a complex number,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err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𝑖𝑦</m:t>
                    </m:r>
                  </m:oMath>
                </a14:m>
                <a:r>
                  <a:rPr lang="en-US" sz="2400" dirty="0"/>
                  <a:t>, denoted by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400" dirty="0"/>
                  <a:t>, is given by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𝑖𝑦</m:t>
                    </m:r>
                  </m:oMath>
                </a14:m>
                <a:endParaRPr lang="en-US" sz="2400" dirty="0"/>
              </a:p>
              <a:p>
                <a:pPr algn="just">
                  <a:spcBef>
                    <a:spcPts val="300"/>
                  </a:spcBef>
                </a:pPr>
                <a:r>
                  <a:rPr lang="en-US" sz="2400" dirty="0"/>
                  <a:t>Two complex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𝑖𝑑</m:t>
                    </m:r>
                  </m:oMath>
                </a14:m>
                <a:r>
                  <a:rPr lang="en-US" sz="2400" dirty="0"/>
                  <a:t> are equal,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/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2699E92-8FA2-1E42-9F37-DDF20FBD0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69" y="3454400"/>
                <a:ext cx="6587031" cy="3378200"/>
              </a:xfrm>
              <a:prstGeom prst="rect">
                <a:avLst/>
              </a:prstGeom>
              <a:blipFill>
                <a:blip r:embed="rId4"/>
                <a:stretch>
                  <a:fillRect l="-769" r="-1346" b="-187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67B15B19-531C-EC4D-A3DC-845EA89FA083}"/>
                  </a:ext>
                </a:extLst>
              </p:cNvPr>
              <p:cNvSpPr/>
              <p:nvPr/>
            </p:nvSpPr>
            <p:spPr>
              <a:xfrm>
                <a:off x="1028700" y="4394200"/>
                <a:ext cx="2664000" cy="4318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3=3+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⋅0</m:t>
                      </m:r>
                    </m:oMath>
                  </m:oMathPara>
                </a14:m>
                <a:endParaRPr lang="en-BD" sz="2400" dirty="0"/>
              </a:p>
            </p:txBody>
          </p:sp>
        </mc:Choice>
        <mc:Fallback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7B15B19-531C-EC4D-A3DC-845EA89FA0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4394200"/>
                <a:ext cx="2664000" cy="4318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11F855D5-DA10-E841-BA6E-98B8B3A46EA7}"/>
                  </a:ext>
                </a:extLst>
              </p:cNvPr>
              <p:cNvSpPr/>
              <p:nvPr/>
            </p:nvSpPr>
            <p:spPr>
              <a:xfrm>
                <a:off x="4013200" y="4394200"/>
                <a:ext cx="2664000" cy="4318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⋅(−6)</m:t>
                      </m:r>
                    </m:oMath>
                  </m:oMathPara>
                </a14:m>
                <a:endParaRPr lang="en-BD" sz="2400" dirty="0"/>
              </a:p>
            </p:txBody>
          </p:sp>
        </mc:Choice>
        <mc:Fallback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1F855D5-DA10-E841-BA6E-98B8B3A46E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200" y="4394200"/>
                <a:ext cx="2664000" cy="431800"/>
              </a:xfrm>
              <a:prstGeom prst="roundRect">
                <a:avLst/>
              </a:prstGeom>
              <a:blipFill>
                <a:blip r:embed="rId6"/>
                <a:stretch>
                  <a:fillRect b="-16216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1769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21" grpId="0" animBg="1"/>
      <p:bldP spid="26" grpId="0" uiExpand="1" build="p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81192" y="702156"/>
                <a:ext cx="11029616" cy="612294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Algebraic form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81192" y="702156"/>
                <a:ext cx="11029616" cy="612294"/>
              </a:xfrm>
              <a:blipFill>
                <a:blip r:embed="rId2"/>
                <a:stretch>
                  <a:fillRect l="-1105" t="-9901" b="-1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0346" y="1314450"/>
                <a:ext cx="11029615" cy="5071328"/>
              </a:xfrm>
              <a:effectLst>
                <a:reflection stA="45000" endPos="6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sz="2400" dirty="0"/>
                  <a:t>where: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 real  number                                           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sz="2400" b="1" i="1" dirty="0" err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400" b="1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)²  =  −</m:t>
                      </m:r>
                      <m:r>
                        <a:rPr lang="en-US" sz="2400" b="1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rgbClr val="00B0F0"/>
                  </a:solidFill>
                </a:endParaRPr>
              </a:p>
              <a:p>
                <a:pPr>
                  <a:buNone/>
                </a:pPr>
                <a:r>
                  <a:rPr lang="en-US" sz="2400" b="1" dirty="0">
                    <a:solidFill>
                      <a:srgbClr val="00B050"/>
                    </a:solidFill>
                  </a:rPr>
                  <a:t>Examples :</a:t>
                </a:r>
              </a:p>
              <a:p>
                <a:pPr>
                  <a:buNone/>
                </a:pPr>
                <a:endParaRPr lang="en-US" sz="24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endParaRPr lang="en-US" sz="24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                        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0346" y="1314450"/>
                <a:ext cx="11029615" cy="5071328"/>
              </a:xfrm>
              <a:blipFill>
                <a:blip r:embed="rId3"/>
                <a:stretch>
                  <a:fillRect/>
                </a:stretch>
              </a:blipFill>
              <a:effectLst>
                <a:reflection stA="45000" endPos="65000" dir="5400000" sy="-100000" algn="bl" rotWithShape="0"/>
              </a:effectLst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416699C-9B10-41CD-9AFC-B9392C49430A}"/>
                  </a:ext>
                </a:extLst>
              </p:cNvPr>
              <p:cNvSpPr/>
              <p:nvPr/>
            </p:nvSpPr>
            <p:spPr>
              <a:xfrm>
                <a:off x="5102944" y="1553492"/>
                <a:ext cx="1474838" cy="314632"/>
              </a:xfrm>
              <a:prstGeom prst="roundRect">
                <a:avLst/>
              </a:prstGeom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brightRoom" dir="t"/>
              </a:scene3d>
              <a:sp3d>
                <a:bevelT w="114300" prst="artDeco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𝑖𝑦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416699C-9B10-41CD-9AFC-B9392C494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944" y="1553492"/>
                <a:ext cx="1474838" cy="31463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E814A3-B62B-4094-8E30-C8AC22F9F9D1}"/>
                  </a:ext>
                </a:extLst>
              </p:cNvPr>
              <p:cNvSpPr txBox="1"/>
              <p:nvPr/>
            </p:nvSpPr>
            <p:spPr>
              <a:xfrm>
                <a:off x="571499" y="3886198"/>
                <a:ext cx="24384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4 − 15 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7E814A3-B62B-4094-8E30-C8AC22F9F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99" y="3886198"/>
                <a:ext cx="2438401" cy="461665"/>
              </a:xfrm>
              <a:prstGeom prst="rect">
                <a:avLst/>
              </a:prstGeom>
              <a:blipFill>
                <a:blip r:embed="rId5"/>
                <a:stretch>
                  <a:fillRect l="-3109" t="-5405" b="-2432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B8DA5A-4DA5-4B25-8BA6-A54F039C8AD0}"/>
                  </a:ext>
                </a:extLst>
              </p:cNvPr>
              <p:cNvSpPr txBox="1"/>
              <p:nvPr/>
            </p:nvSpPr>
            <p:spPr>
              <a:xfrm>
                <a:off x="2870200" y="3873953"/>
                <a:ext cx="2197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 4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− 15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5B8DA5A-4DA5-4B25-8BA6-A54F039C8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00" y="3873953"/>
                <a:ext cx="2197100" cy="461665"/>
              </a:xfrm>
              <a:prstGeom prst="rect">
                <a:avLst/>
              </a:prstGeom>
              <a:blipFill>
                <a:blip r:embed="rId6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5A29EC-0B9C-4025-A89C-9328CE96D848}"/>
                  </a:ext>
                </a:extLst>
              </p:cNvPr>
              <p:cNvSpPr txBox="1"/>
              <p:nvPr/>
            </p:nvSpPr>
            <p:spPr>
              <a:xfrm>
                <a:off x="581192" y="3378965"/>
                <a:ext cx="22667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4+5 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A5A29EC-0B9C-4025-A89C-9328CE96D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2" y="3378965"/>
                <a:ext cx="2266783" cy="461665"/>
              </a:xfrm>
              <a:prstGeom prst="rect">
                <a:avLst/>
              </a:prstGeom>
              <a:blipFill>
                <a:blip r:embed="rId7"/>
                <a:stretch>
                  <a:fillRect l="-3352" t="-5405" b="-2432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679EC4-5752-4CB5-AB12-75F4A9AB7DD6}"/>
                  </a:ext>
                </a:extLst>
              </p:cNvPr>
              <p:cNvSpPr txBox="1"/>
              <p:nvPr/>
            </p:nvSpPr>
            <p:spPr>
              <a:xfrm>
                <a:off x="581025" y="4419599"/>
                <a:ext cx="26701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=−44 −35 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E679EC4-5752-4CB5-AB12-75F4A9AB7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" y="4419599"/>
                <a:ext cx="2670175" cy="461665"/>
              </a:xfrm>
              <a:prstGeom prst="rect">
                <a:avLst/>
              </a:prstGeom>
              <a:blipFill>
                <a:blip r:embed="rId8"/>
                <a:stretch>
                  <a:fillRect l="-2844" t="-8333" b="-2500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B551B7-D84C-4A5D-A712-3F816EDAA799}"/>
                  </a:ext>
                </a:extLst>
              </p:cNvPr>
              <p:cNvSpPr txBox="1"/>
              <p:nvPr/>
            </p:nvSpPr>
            <p:spPr>
              <a:xfrm>
                <a:off x="3124200" y="4426375"/>
                <a:ext cx="2679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BB551B7-D84C-4A5D-A712-3F816EDAA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426375"/>
                <a:ext cx="2679700" cy="461665"/>
              </a:xfrm>
              <a:prstGeom prst="rect">
                <a:avLst/>
              </a:prstGeom>
              <a:blipFill>
                <a:blip r:embed="rId9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873AE4-202D-49FC-A538-B6BDF6F088B0}"/>
                  </a:ext>
                </a:extLst>
              </p:cNvPr>
              <p:cNvSpPr txBox="1"/>
              <p:nvPr/>
            </p:nvSpPr>
            <p:spPr>
              <a:xfrm>
                <a:off x="1854200" y="4926289"/>
                <a:ext cx="17421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 4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+(0)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D873AE4-202D-49FC-A538-B6BDF6F08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200" y="4926289"/>
                <a:ext cx="1742139" cy="461665"/>
              </a:xfrm>
              <a:prstGeom prst="rect">
                <a:avLst/>
              </a:prstGeom>
              <a:blipFill>
                <a:blip r:embed="rId10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FACA95-7CE1-4206-8262-FD2432E0F9E8}"/>
                  </a:ext>
                </a:extLst>
              </p:cNvPr>
              <p:cNvSpPr txBox="1"/>
              <p:nvPr/>
            </p:nvSpPr>
            <p:spPr>
              <a:xfrm>
                <a:off x="588813" y="4921981"/>
                <a:ext cx="16495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4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FACA95-7CE1-4206-8262-FD2432E0F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13" y="4921981"/>
                <a:ext cx="1649561" cy="461665"/>
              </a:xfrm>
              <a:prstGeom prst="rect">
                <a:avLst/>
              </a:prstGeom>
              <a:blipFill>
                <a:blip r:embed="rId11"/>
                <a:stretch>
                  <a:fillRect l="-4580" t="-8108" b="-2162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D3E078-2439-4810-8E1B-CF08035DE2B2}"/>
                  </a:ext>
                </a:extLst>
              </p:cNvPr>
              <p:cNvSpPr txBox="1"/>
              <p:nvPr/>
            </p:nvSpPr>
            <p:spPr>
              <a:xfrm>
                <a:off x="590139" y="5525337"/>
                <a:ext cx="13655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=6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6D3E078-2439-4810-8E1B-CF08035DE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39" y="5525337"/>
                <a:ext cx="1365556" cy="461665"/>
              </a:xfrm>
              <a:prstGeom prst="rect">
                <a:avLst/>
              </a:prstGeom>
              <a:blipFill>
                <a:blip r:embed="rId12"/>
                <a:stretch>
                  <a:fillRect l="-5505" t="-5405" b="-2432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A9BA59-2FE2-42EE-957F-8B23AE1B92A9}"/>
                  </a:ext>
                </a:extLst>
              </p:cNvPr>
              <p:cNvSpPr txBox="1"/>
              <p:nvPr/>
            </p:nvSpPr>
            <p:spPr>
              <a:xfrm>
                <a:off x="1911155" y="5527810"/>
                <a:ext cx="13655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0+6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0A9BA59-2FE2-42EE-957F-8B23AE1B9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155" y="5527810"/>
                <a:ext cx="136555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5308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6" y="933450"/>
            <a:ext cx="3334243" cy="1114425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important concepts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BADB30B-C6CB-45AF-949E-CA4FFD433EA0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67856" y="1962150"/>
                <a:ext cx="3155961" cy="3875896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𝑖𝑦</m:t>
                      </m:r>
                    </m:oMath>
                  </m:oMathPara>
                </a14:m>
                <a:endParaRPr lang="en-US" sz="1800" dirty="0">
                  <a:solidFill>
                    <a:srgbClr val="00B050"/>
                  </a:solidFill>
                  <a:cs typeface="Aharoni" pitchFamily="2" charset="-79"/>
                </a:endParaRPr>
              </a:p>
              <a:p>
                <a:pPr>
                  <a:buNone/>
                </a:pPr>
                <a:r>
                  <a:rPr lang="en-US" sz="1800" dirty="0">
                    <a:solidFill>
                      <a:srgbClr val="00B050"/>
                    </a:solidFill>
                    <a:cs typeface="Aharoni" pitchFamily="2" charset="-79"/>
                  </a:rPr>
                  <a:t>Modulus</a:t>
                </a:r>
                <a:r>
                  <a:rPr lang="en-US" sz="1800" dirty="0"/>
                  <a:t>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𝑧</m:t>
                    </m:r>
                  </m:oMath>
                </a14:m>
                <a:r>
                  <a:rPr lang="en-US" sz="1800" dirty="0"/>
                  <a:t> :</a:t>
                </a:r>
              </a:p>
              <a:p>
                <a:pPr lvl="1"/>
                <a:r>
                  <a:rPr lang="en-US" sz="1800" dirty="0">
                    <a:solidFill>
                      <a:srgbClr val="FFFF00"/>
                    </a:solidFill>
                  </a:rPr>
                  <a:t>Notation 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/>
                      </a:rPr>
                      <m:t>| </m:t>
                    </m:r>
                    <m:r>
                      <a:rPr lang="en-US" sz="1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/>
                      </a:rPr>
                      <m:t>𝑧</m:t>
                    </m:r>
                    <m:r>
                      <a:rPr lang="en-US" sz="1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/>
                      </a:rPr>
                      <m:t> |=</m:t>
                    </m:r>
                    <m:r>
                      <a:rPr lang="en-US" sz="1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/>
                      </a:rPr>
                      <m:t>𝑟</m:t>
                    </m:r>
                  </m:oMath>
                </a14:m>
                <a:endParaRPr lang="en-US" sz="180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sz="1800" dirty="0">
                    <a:solidFill>
                      <a:srgbClr val="FFFF00"/>
                    </a:solidFill>
                  </a:rPr>
                  <a:t>Rule 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/>
                      </a:rPr>
                      <m:t>| </m:t>
                    </m:r>
                    <m:r>
                      <a:rPr lang="en-US" sz="1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/>
                      </a:rPr>
                      <m:t>𝑧</m:t>
                    </m:r>
                    <m:r>
                      <a:rPr lang="en-US" sz="1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/>
                      </a:rPr>
                      <m:t> |=</m:t>
                    </m:r>
                    <m:rad>
                      <m:radPr>
                        <m:degHide m:val="on"/>
                        <m:ctrlPr>
                          <a:rPr lang="en-US" sz="18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1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+</m:t>
                        </m:r>
                        <m:sSup>
                          <m:sSupPr>
                            <m:ctrlPr>
                              <a:rPr lang="en-US" sz="1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1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800" dirty="0">
                  <a:solidFill>
                    <a:srgbClr val="00B050"/>
                  </a:solidFill>
                  <a:cs typeface="Aharoni" pitchFamily="2" charset="-79"/>
                </a:endParaRPr>
              </a:p>
              <a:p>
                <a:pPr>
                  <a:buNone/>
                </a:pPr>
                <a:r>
                  <a:rPr lang="en-US" sz="1800" dirty="0">
                    <a:solidFill>
                      <a:srgbClr val="00B050"/>
                    </a:solidFill>
                    <a:cs typeface="Aharoni" pitchFamily="2" charset="-79"/>
                  </a:rPr>
                  <a:t>Argument</a:t>
                </a:r>
                <a:r>
                  <a:rPr lang="en-US" sz="1800" dirty="0"/>
                  <a:t> of </a:t>
                </a:r>
                <a:r>
                  <a:rPr lang="en-US" sz="1800" dirty="0">
                    <a:solidFill>
                      <a:srgbClr val="FF0000"/>
                    </a:solidFill>
                    <a:cs typeface="Arial" pitchFamily="34" charset="0"/>
                  </a:rPr>
                  <a:t>z</a:t>
                </a:r>
                <a:r>
                  <a:rPr lang="en-US" sz="1800" dirty="0"/>
                  <a:t> :  </a:t>
                </a:r>
              </a:p>
              <a:p>
                <a:pPr lvl="1"/>
                <a:r>
                  <a:rPr lang="en-US" sz="1800" dirty="0">
                    <a:solidFill>
                      <a:srgbClr val="FFFF00"/>
                    </a:solidFill>
                  </a:rPr>
                  <a:t>Notation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arg</m:t>
                    </m:r>
                    <m:r>
                      <a:rPr lang="en-US" sz="1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𝑧</m:t>
                    </m:r>
                    <m:r>
                      <a:rPr lang="en-US" sz="1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FFFF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l-GR" sz="1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/>
                      </a:rPr>
                      <m:t>𝜃</m:t>
                    </m:r>
                  </m:oMath>
                </a14:m>
                <a:endParaRPr lang="en-US" sz="18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BADB30B-C6CB-45AF-949E-CA4FFD433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67856" y="1962150"/>
                <a:ext cx="3155961" cy="3875896"/>
              </a:xfrm>
              <a:blipFill>
                <a:blip r:embed="rId2"/>
                <a:stretch>
                  <a:fillRect l="-160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2955AE2-E04A-40E6-8E3A-1608D2EC7D7C}"/>
              </a:ext>
            </a:extLst>
          </p:cNvPr>
          <p:cNvSpPr/>
          <p:nvPr/>
        </p:nvSpPr>
        <p:spPr>
          <a:xfrm>
            <a:off x="7691785" y="2360908"/>
            <a:ext cx="4953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sz="16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93AAB0C-02B9-425A-B29F-B5A8178B4C86}"/>
                  </a:ext>
                </a:extLst>
              </p:cNvPr>
              <p:cNvSpPr/>
              <p:nvPr/>
            </p:nvSpPr>
            <p:spPr>
              <a:xfrm>
                <a:off x="6895717" y="3540087"/>
                <a:ext cx="900901" cy="346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BD" sz="16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93AAB0C-02B9-425A-B29F-B5A8178B4C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717" y="3540087"/>
                <a:ext cx="900901" cy="3461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8011039-2BCC-0341-8135-4BA94708E245}"/>
              </a:ext>
            </a:extLst>
          </p:cNvPr>
          <p:cNvGrpSpPr/>
          <p:nvPr/>
        </p:nvGrpSpPr>
        <p:grpSpPr>
          <a:xfrm>
            <a:off x="6086475" y="1285875"/>
            <a:ext cx="4324345" cy="3914773"/>
            <a:chOff x="6086475" y="1285875"/>
            <a:chExt cx="4324345" cy="39147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05DC9031-D0D4-4491-9350-DD0DEF756DA2}"/>
                </a:ext>
              </a:extLst>
            </p:cNvPr>
            <p:cNvSpPr/>
            <p:nvPr/>
          </p:nvSpPr>
          <p:spPr>
            <a:xfrm>
              <a:off x="6353174" y="4657725"/>
              <a:ext cx="78840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(0, 0)</a:t>
              </a:r>
              <a:endParaRPr lang="x-none" sz="1600" b="1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1BC65611-CA3D-474E-910A-FA4BC05A365B}"/>
                </a:ext>
              </a:extLst>
            </p:cNvPr>
            <p:cNvGrpSpPr/>
            <p:nvPr/>
          </p:nvGrpSpPr>
          <p:grpSpPr>
            <a:xfrm>
              <a:off x="6134630" y="1285875"/>
              <a:ext cx="557637" cy="3914773"/>
              <a:chOff x="6134630" y="1285875"/>
              <a:chExt cx="557637" cy="3914773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xmlns="" id="{5BF9F9A8-BC2D-4BF2-88FA-9CACCC6083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92267" y="2161802"/>
                <a:ext cx="0" cy="3038846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972121C4-B176-4C07-BCED-CE99F2E7433E}"/>
                      </a:ext>
                    </a:extLst>
                  </p:cNvPr>
                  <p:cNvSpPr/>
                  <p:nvPr/>
                </p:nvSpPr>
                <p:spPr>
                  <a:xfrm>
                    <a:off x="6134630" y="1285875"/>
                    <a:ext cx="430887" cy="1762619"/>
                  </a:xfrm>
                  <a:prstGeom prst="rect">
                    <a:avLst/>
                  </a:prstGeom>
                </p:spPr>
                <p:txBody>
                  <a:bodyPr vert="vert270"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𝒊𝒎𝒂𝒈𝒊𝒏𝒂𝒓𝒚</m:t>
                          </m:r>
                          <m:r>
                            <a:rPr lang="en-US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BD" sz="1600" b="1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972121C4-B176-4C07-BCED-CE99F2E7433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4630" y="1285875"/>
                    <a:ext cx="430887" cy="176261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x-non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F1A92A2A-0490-364F-BF62-F3DF454D3D6F}"/>
                </a:ext>
              </a:extLst>
            </p:cNvPr>
            <p:cNvGrpSpPr/>
            <p:nvPr/>
          </p:nvGrpSpPr>
          <p:grpSpPr>
            <a:xfrm>
              <a:off x="6086475" y="4557426"/>
              <a:ext cx="4324345" cy="346133"/>
              <a:chOff x="6086475" y="4557426"/>
              <a:chExt cx="4324345" cy="346133"/>
            </a:xfrm>
          </p:grpSpPr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F7476365-4A15-4750-8BF4-F333B30C5A70}"/>
                      </a:ext>
                    </a:extLst>
                  </p:cNvPr>
                  <p:cNvSpPr/>
                  <p:nvPr/>
                </p:nvSpPr>
                <p:spPr>
                  <a:xfrm>
                    <a:off x="9658445" y="4557426"/>
                    <a:ext cx="752375" cy="34613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𝒓𝒆𝒂𝒍</m:t>
                          </m:r>
                          <m: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BD" sz="1600" b="1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F7476365-4A15-4750-8BF4-F333B30C5A7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58445" y="4557426"/>
                    <a:ext cx="752375" cy="34613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8333" b="-14286"/>
                    </a:stretch>
                  </a:blipFill>
                </p:spPr>
                <p:txBody>
                  <a:bodyPr/>
                  <a:lstStyle/>
                  <a:p>
                    <a:r>
                      <a:rPr lang="x-non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xmlns="" id="{DED0A4E8-BC73-4A56-A554-680A82861F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86475" y="4637828"/>
                <a:ext cx="3705921" cy="0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62A2CF52-0652-4844-88DF-6062FBEFE134}"/>
              </a:ext>
            </a:extLst>
          </p:cNvPr>
          <p:cNvCxnSpPr>
            <a:cxnSpLocks/>
          </p:cNvCxnSpPr>
          <p:nvPr/>
        </p:nvCxnSpPr>
        <p:spPr>
          <a:xfrm flipV="1">
            <a:off x="6683445" y="3237548"/>
            <a:ext cx="1319718" cy="14002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Arc 33">
            <a:extLst>
              <a:ext uri="{FF2B5EF4-FFF2-40B4-BE49-F238E27FC236}">
                <a16:creationId xmlns:a16="http://schemas.microsoft.com/office/drawing/2014/main" xmlns="" id="{DFAE47C7-2826-4E7A-9971-F77019580B94}"/>
              </a:ext>
            </a:extLst>
          </p:cNvPr>
          <p:cNvSpPr/>
          <p:nvPr/>
        </p:nvSpPr>
        <p:spPr>
          <a:xfrm>
            <a:off x="5845211" y="3820609"/>
            <a:ext cx="1678330" cy="1631067"/>
          </a:xfrm>
          <a:prstGeom prst="arc">
            <a:avLst>
              <a:gd name="adj1" fmla="val 18796545"/>
              <a:gd name="adj2" fmla="val 21551928"/>
            </a:avLst>
          </a:prstGeom>
          <a:ln>
            <a:solidFill>
              <a:schemeClr val="accent4">
                <a:lumMod val="75000"/>
              </a:schemeClr>
            </a:solidFill>
            <a:headEnd type="triangle" w="lg" len="lg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F400BC9-EBB6-46B6-B6A5-1A9D356521CE}"/>
                  </a:ext>
                </a:extLst>
              </p:cNvPr>
              <p:cNvSpPr/>
              <p:nvPr/>
            </p:nvSpPr>
            <p:spPr>
              <a:xfrm>
                <a:off x="7114792" y="3997162"/>
                <a:ext cx="900901" cy="346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BD" sz="16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F400BC9-EBB6-46B6-B6A5-1A9D35652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792" y="3997162"/>
                <a:ext cx="900901" cy="3461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73CA15F-8228-3741-889E-004D2294B681}"/>
              </a:ext>
            </a:extLst>
          </p:cNvPr>
          <p:cNvGrpSpPr/>
          <p:nvPr/>
        </p:nvGrpSpPr>
        <p:grpSpPr>
          <a:xfrm>
            <a:off x="7563551" y="2840417"/>
            <a:ext cx="968419" cy="707886"/>
            <a:chOff x="7563551" y="2840417"/>
            <a:chExt cx="968419" cy="707886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C39B013-A74D-41A1-BAE8-13A24847D808}"/>
                    </a:ext>
                  </a:extLst>
                </p:cNvPr>
                <p:cNvSpPr/>
                <p:nvPr/>
              </p:nvSpPr>
              <p:spPr>
                <a:xfrm>
                  <a:off x="7631069" y="2850062"/>
                  <a:ext cx="900901" cy="3461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BD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C39B013-A74D-41A1-BAE8-13A24847D8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1069" y="2850062"/>
                  <a:ext cx="900901" cy="346133"/>
                </a:xfrm>
                <a:prstGeom prst="rect">
                  <a:avLst/>
                </a:prstGeom>
                <a:blipFill>
                  <a:blip r:embed="rId7"/>
                  <a:stretch>
                    <a:fillRect b="-10345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CBC01DA-78A1-DA45-962B-927309474DDC}"/>
                    </a:ext>
                  </a:extLst>
                </p:cNvPr>
                <p:cNvSpPr/>
                <p:nvPr/>
              </p:nvSpPr>
              <p:spPr>
                <a:xfrm>
                  <a:off x="7563551" y="2840417"/>
                  <a:ext cx="900901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BD" sz="4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CBC01DA-78A1-DA45-962B-927309474D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3551" y="2840417"/>
                  <a:ext cx="900901" cy="70788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2380428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537167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Modulus of z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81193" y="1319515"/>
                <a:ext cx="5600532" cy="4541536"/>
              </a:xfrm>
            </p:spPr>
            <p:txBody>
              <a:bodyPr anchor="ctr"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𝑖𝑦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>
                  <a:buNone/>
                </a:pPr>
                <a:r>
                  <a:rPr lang="en-US" sz="2000" dirty="0">
                    <a:solidFill>
                      <a:srgbClr val="00B050"/>
                    </a:solidFill>
                    <a:cs typeface="Aharoni" pitchFamily="2" charset="-79"/>
                  </a:rPr>
                  <a:t>Modulus</a:t>
                </a:r>
                <a:r>
                  <a:rPr lang="en-US" sz="2000" dirty="0"/>
                  <a:t>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𝑧</m:t>
                    </m:r>
                  </m:oMath>
                </a14:m>
                <a:r>
                  <a:rPr lang="en-US" sz="2000" dirty="0"/>
                  <a:t> :</a:t>
                </a:r>
              </a:p>
              <a:p>
                <a:pPr lvl="1"/>
                <a:r>
                  <a:rPr lang="en-US" sz="1800" dirty="0"/>
                  <a:t>Notation 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/>
                      </a:rPr>
                      <m:t>| </m:t>
                    </m:r>
                    <m:r>
                      <a:rPr 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𝑧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Arial"/>
                      </a:rPr>
                      <m:t> |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Rule : 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 dirty="0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  <m:r>
                          <a:rPr 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𝑧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  <a:cs typeface="Arial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1800" i="1" dirty="0">
                            <a:latin typeface="Cambria Math" panose="02040503050406030204" pitchFamily="18" charset="0"/>
                            <a:cs typeface="Arial"/>
                          </a:rPr>
                        </m:ctrlPr>
                      </m:radPr>
                      <m:deg/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Arial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 dirty="0">
                            <a:latin typeface="Cambria Math" panose="02040503050406030204" pitchFamily="18" charset="0"/>
                            <a:cs typeface="Arial"/>
                          </a:rPr>
                          <m:t>+ 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Arial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Arial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800" dirty="0">
                  <a:cs typeface="Arial"/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B050"/>
                    </a:solidFill>
                  </a:rPr>
                  <a:t>Examples :  </a:t>
                </a:r>
              </a:p>
              <a:p>
                <a:pPr marL="324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𝑧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 = 5 +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i="1" dirty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  <a:cs typeface="Arial"/>
                            </a:rPr>
                            <m:t> </m:t>
                          </m:r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𝑧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  <a:cs typeface="Arial"/>
                            </a:rPr>
                            <m:t> </m:t>
                          </m:r>
                        </m:e>
                      </m:d>
                      <m:r>
                        <a:rPr lang="en-US" sz="1800" i="1" dirty="0">
                          <a:latin typeface="Cambria Math" panose="02040503050406030204" pitchFamily="18" charset="0"/>
                          <a:cs typeface="Arial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1800" i="1" dirty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radPr>
                        <m:deg/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  <a:cs typeface="Arial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cs typeface="Arial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cs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 dirty="0">
                              <a:latin typeface="Cambria Math" panose="02040503050406030204" pitchFamily="18" charset="0"/>
                              <a:cs typeface="Arial"/>
                            </a:rPr>
                            <m:t>+ </m:t>
                          </m:r>
                          <m:sSup>
                            <m:sSup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cs typeface="Arial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cs typeface="Arial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800" i="1" dirty="0">
                          <a:latin typeface="Cambria Math" panose="02040503050406030204" pitchFamily="18" charset="0"/>
                          <a:cs typeface="Arial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1800" i="1" dirty="0" smtClea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radPr>
                        <m:deg/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cs typeface="Arial"/>
                            </a:rPr>
                            <m:t>50</m:t>
                          </m:r>
                        </m:e>
                      </m:rad>
                    </m:oMath>
                  </m:oMathPara>
                </a14:m>
                <a:endParaRPr lang="en-US" sz="1800" i="1" dirty="0">
                  <a:cs typeface="Arial"/>
                </a:endParaRPr>
              </a:p>
              <a:p>
                <a:pPr marL="324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𝑧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 = −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5+5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  <a:cs typeface="Arial"/>
                            </a:rPr>
                            <m:t> </m:t>
                          </m:r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𝑧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  <a:cs typeface="Arial"/>
                            </a:rPr>
                            <m:t> </m:t>
                          </m:r>
                        </m:e>
                      </m:d>
                      <m:r>
                        <a:rPr lang="en-US" sz="1800" i="1" dirty="0"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i="1" dirty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radPr>
                        <m:deg/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  <a:cs typeface="Arial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cs typeface="Arial"/>
                                </a:rPr>
                                <m:t>(−</m:t>
                              </m:r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cs typeface="Arial"/>
                                </a:rPr>
                                <m:t>5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cs typeface="Arial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cs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 dirty="0">
                              <a:latin typeface="Cambria Math" panose="02040503050406030204" pitchFamily="18" charset="0"/>
                              <a:cs typeface="Arial"/>
                            </a:rPr>
                            <m:t>+ </m:t>
                          </m:r>
                          <m:sSup>
                            <m:sSup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cs typeface="Arial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cs typeface="Arial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800" i="1" dirty="0">
                          <a:latin typeface="Cambria Math" panose="02040503050406030204" pitchFamily="18" charset="0"/>
                          <a:cs typeface="Arial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1800" i="1" dirty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radPr>
                        <m:deg/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  <a:cs typeface="Arial"/>
                            </a:rPr>
                            <m:t>50</m:t>
                          </m:r>
                        </m:e>
                      </m:rad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  <a:cs typeface="Arial"/>
                </a:endParaRPr>
              </a:p>
              <a:p>
                <a:pPr marL="324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𝑧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 = −5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en-US" sz="1800" i="1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  <a:cs typeface="Arial"/>
                            </a:rPr>
                            <m:t> </m:t>
                          </m:r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𝑧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  <a:cs typeface="Arial"/>
                            </a:rPr>
                            <m:t> </m:t>
                          </m:r>
                        </m:e>
                      </m:d>
                      <m:r>
                        <a:rPr lang="en-US" sz="1800" i="1" dirty="0"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i="1" dirty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radPr>
                        <m:deg/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  <a:cs typeface="Arial"/>
                            </a:rPr>
                            <m:t> 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cs typeface="Arial"/>
                            </a:rPr>
                            <m:t>(−</m:t>
                          </m:r>
                          <m:sSup>
                            <m:sSup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cs typeface="Arial"/>
                                </a:rPr>
                                <m:t>5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cs typeface="Arial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cs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 dirty="0">
                              <a:latin typeface="Cambria Math" panose="02040503050406030204" pitchFamily="18" charset="0"/>
                              <a:cs typeface="Arial"/>
                            </a:rPr>
                            <m:t>+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cs typeface="Arial"/>
                            </a:rPr>
                            <m:t>(−</m:t>
                          </m:r>
                          <m:sSup>
                            <m:sSup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cs typeface="Arial"/>
                                </a:rPr>
                                <m:t>5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cs typeface="Arial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cs typeface="Arial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800" i="1" dirty="0">
                          <a:latin typeface="Cambria Math" panose="02040503050406030204" pitchFamily="18" charset="0"/>
                          <a:cs typeface="Arial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1800" i="1" dirty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radPr>
                        <m:deg/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  <a:cs typeface="Arial"/>
                            </a:rPr>
                            <m:t>50</m:t>
                          </m:r>
                        </m:e>
                      </m:rad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  <a:cs typeface="Arial"/>
                </a:endParaRPr>
              </a:p>
              <a:p>
                <a:pPr marL="324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𝑧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 = 5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en-US" sz="1800" i="1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1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dirty="0">
                          <a:latin typeface="Cambria Math" panose="02040503050406030204" pitchFamily="18" charset="0"/>
                          <a:cs typeface="Arial"/>
                        </a:rPr>
                        <m:t>| </m:t>
                      </m:r>
                      <m:r>
                        <a:rPr lang="en-US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𝑧</m:t>
                      </m:r>
                      <m:r>
                        <a:rPr lang="en-US" sz="1800" i="1" dirty="0">
                          <a:latin typeface="Cambria Math" panose="02040503050406030204" pitchFamily="18" charset="0"/>
                          <a:cs typeface="Arial"/>
                        </a:rPr>
                        <m:t> | =</m:t>
                      </m:r>
                      <m:rad>
                        <m:radPr>
                          <m:degHide m:val="on"/>
                          <m:ctrlPr>
                            <a:rPr lang="en-US" sz="1800" i="1" dirty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radPr>
                        <m:deg/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  <a:cs typeface="Arial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cs typeface="Arial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cs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 dirty="0">
                              <a:latin typeface="Cambria Math" panose="02040503050406030204" pitchFamily="18" charset="0"/>
                              <a:cs typeface="Arial"/>
                            </a:rPr>
                            <m:t>+ </m:t>
                          </m:r>
                          <m:sSup>
                            <m:sSup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cs typeface="Arial"/>
                                </a:rPr>
                                <m:t>(−</m:t>
                              </m:r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cs typeface="Arial"/>
                                </a:rPr>
                                <m:t>5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cs typeface="Arial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cs typeface="Arial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800" i="1" dirty="0">
                          <a:latin typeface="Cambria Math" panose="02040503050406030204" pitchFamily="18" charset="0"/>
                          <a:cs typeface="Arial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1800" i="1" dirty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radPr>
                        <m:deg/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  <a:cs typeface="Arial"/>
                            </a:rPr>
                            <m:t>50</m:t>
                          </m:r>
                        </m:e>
                      </m:rad>
                    </m:oMath>
                  </m:oMathPara>
                </a14:m>
                <a:endParaRPr lang="en-US" sz="1800" i="1" dirty="0">
                  <a:cs typeface="Arial"/>
                </a:endParaRPr>
              </a:p>
              <a:p>
                <a:pPr marL="324000" lvl="1" indent="0"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81193" y="1319515"/>
                <a:ext cx="5600532" cy="4541536"/>
              </a:xfrm>
              <a:blipFill>
                <a:blip r:embed="rId2"/>
                <a:stretch>
                  <a:fillRect l="-113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9DF66BF-678B-497A-AB0A-679CB480B0B0}"/>
                  </a:ext>
                </a:extLst>
              </p:cNvPr>
              <p:cNvSpPr/>
              <p:nvPr/>
            </p:nvSpPr>
            <p:spPr>
              <a:xfrm>
                <a:off x="9057892" y="2692237"/>
                <a:ext cx="900901" cy="346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BD" sz="16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9DF66BF-678B-497A-AB0A-679CB480B0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7892" y="2692237"/>
                <a:ext cx="900901" cy="3461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4CE7A4F-392B-144A-81C0-09B1341F9798}"/>
              </a:ext>
            </a:extLst>
          </p:cNvPr>
          <p:cNvGrpSpPr/>
          <p:nvPr/>
        </p:nvGrpSpPr>
        <p:grpSpPr>
          <a:xfrm>
            <a:off x="6905625" y="866775"/>
            <a:ext cx="4667245" cy="4838700"/>
            <a:chOff x="6905625" y="866775"/>
            <a:chExt cx="4667245" cy="48387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3D29D99-E9A6-4220-9C34-2774D470A6DE}"/>
                </a:ext>
              </a:extLst>
            </p:cNvPr>
            <p:cNvSpPr/>
            <p:nvPr/>
          </p:nvSpPr>
          <p:spPr>
            <a:xfrm>
              <a:off x="8605053" y="3629025"/>
              <a:ext cx="643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(0, 0)</a:t>
              </a:r>
              <a:endParaRPr lang="x-none" sz="1600" b="1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F90A2853-6186-D648-AFCC-ECADC34987CE}"/>
                </a:ext>
              </a:extLst>
            </p:cNvPr>
            <p:cNvGrpSpPr/>
            <p:nvPr/>
          </p:nvGrpSpPr>
          <p:grpSpPr>
            <a:xfrm>
              <a:off x="6905625" y="866775"/>
              <a:ext cx="4667245" cy="4838700"/>
              <a:chOff x="6905625" y="866775"/>
              <a:chExt cx="4667245" cy="4838700"/>
            </a:xfrm>
          </p:grpSpPr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59B29936-BE01-43CC-ACE8-2C45239CF8CE}"/>
                      </a:ext>
                    </a:extLst>
                  </p:cNvPr>
                  <p:cNvSpPr/>
                  <p:nvPr/>
                </p:nvSpPr>
                <p:spPr>
                  <a:xfrm>
                    <a:off x="8487305" y="866775"/>
                    <a:ext cx="430887" cy="1762619"/>
                  </a:xfrm>
                  <a:prstGeom prst="rect">
                    <a:avLst/>
                  </a:prstGeom>
                </p:spPr>
                <p:txBody>
                  <a:bodyPr vert="vert270"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𝒊𝒎𝒂𝒈𝒊𝒏𝒂𝒓𝒚</m:t>
                          </m:r>
                          <m:r>
                            <a:rPr lang="en-US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BD" sz="1600" b="1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59B29936-BE01-43CC-ACE8-2C45239CF8C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87305" y="866775"/>
                    <a:ext cx="430887" cy="176261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2857"/>
                    </a:stretch>
                  </a:blipFill>
                </p:spPr>
                <p:txBody>
                  <a:bodyPr/>
                  <a:lstStyle/>
                  <a:p>
                    <a:r>
                      <a:rPr lang="x-non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F65D4C7E-D91F-4954-9A3B-D9B0716CC8B1}"/>
                      </a:ext>
                    </a:extLst>
                  </p:cNvPr>
                  <p:cNvSpPr/>
                  <p:nvPr/>
                </p:nvSpPr>
                <p:spPr>
                  <a:xfrm>
                    <a:off x="10820495" y="3709701"/>
                    <a:ext cx="752375" cy="34613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𝒓𝒆𝒂𝒍</m:t>
                          </m:r>
                          <m:r>
                            <a:rPr lang="en-US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BD" sz="1600" b="1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F65D4C7E-D91F-4954-9A3B-D9B0716CC8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0495" y="3709701"/>
                    <a:ext cx="752375" cy="34613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8644" b="-14286"/>
                    </a:stretch>
                  </a:blipFill>
                </p:spPr>
                <p:txBody>
                  <a:bodyPr/>
                  <a:lstStyle/>
                  <a:p>
                    <a:r>
                      <a:rPr lang="x-non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B691FAF8-ABB8-D644-B429-EA0DA934A048}"/>
                  </a:ext>
                </a:extLst>
              </p:cNvPr>
              <p:cNvGrpSpPr/>
              <p:nvPr/>
            </p:nvGrpSpPr>
            <p:grpSpPr>
              <a:xfrm>
                <a:off x="6905625" y="1742702"/>
                <a:ext cx="4552950" cy="3962773"/>
                <a:chOff x="6905625" y="1742702"/>
                <a:chExt cx="4552950" cy="3962773"/>
              </a:xfrm>
            </p:grpSpPr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xmlns="" id="{EB3321F2-00BF-45AE-ADF8-D8EDD22971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940167" y="1742702"/>
                  <a:ext cx="0" cy="3962773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headEnd type="triangle"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xmlns="" id="{0A1D77E6-9F5A-42DD-8A08-CB82C9816A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05625" y="3656753"/>
                  <a:ext cx="4552950" cy="0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headEnd type="triangle"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96244B1-FAFE-4C33-8AEF-E683890C9CE5}"/>
                  </a:ext>
                </a:extLst>
              </p:cNvPr>
              <p:cNvSpPr/>
              <p:nvPr/>
            </p:nvSpPr>
            <p:spPr>
              <a:xfrm>
                <a:off x="7295767" y="4768687"/>
                <a:ext cx="900901" cy="346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BD" sz="16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96244B1-FAFE-4C33-8AEF-E683890C9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767" y="4768687"/>
                <a:ext cx="900901" cy="346133"/>
              </a:xfrm>
              <a:prstGeom prst="rect">
                <a:avLst/>
              </a:prstGeom>
              <a:blipFill>
                <a:blip r:embed="rId6"/>
                <a:stretch>
                  <a:fillRect r="-8333" b="-1379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0B9979D-7513-4C3D-8E61-DC07DD027BB3}"/>
                  </a:ext>
                </a:extLst>
              </p:cNvPr>
              <p:cNvSpPr/>
              <p:nvPr/>
            </p:nvSpPr>
            <p:spPr>
              <a:xfrm>
                <a:off x="10105642" y="4873462"/>
                <a:ext cx="900901" cy="346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BD" sz="16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0B9979D-7513-4C3D-8E61-DC07DD027B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5642" y="4873462"/>
                <a:ext cx="900901" cy="346133"/>
              </a:xfrm>
              <a:prstGeom prst="rect">
                <a:avLst/>
              </a:prstGeom>
              <a:blipFill>
                <a:blip r:embed="rId7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274863-E613-4770-AB95-41BF37A157DF}"/>
                  </a:ext>
                </a:extLst>
              </p:cNvPr>
              <p:cNvSpPr/>
              <p:nvPr/>
            </p:nvSpPr>
            <p:spPr>
              <a:xfrm>
                <a:off x="7162800" y="2114550"/>
                <a:ext cx="92909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BD" sz="16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A274863-E613-4770-AB95-41BF37A15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114550"/>
                <a:ext cx="929093" cy="338554"/>
              </a:xfrm>
              <a:prstGeom prst="rect">
                <a:avLst/>
              </a:prstGeom>
              <a:blipFill>
                <a:blip r:embed="rId8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3E5CB78D-8378-4237-B0F1-29F5CC109444}"/>
              </a:ext>
            </a:extLst>
          </p:cNvPr>
          <p:cNvCxnSpPr>
            <a:cxnSpLocks/>
          </p:cNvCxnSpPr>
          <p:nvPr/>
        </p:nvCxnSpPr>
        <p:spPr>
          <a:xfrm>
            <a:off x="10137541" y="2487179"/>
            <a:ext cx="0" cy="1152000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Left Brace 36">
            <a:extLst>
              <a:ext uri="{FF2B5EF4-FFF2-40B4-BE49-F238E27FC236}">
                <a16:creationId xmlns:a16="http://schemas.microsoft.com/office/drawing/2014/main" xmlns="" id="{1147C278-98DD-4020-ACAA-95DA96E1DDEF}"/>
              </a:ext>
            </a:extLst>
          </p:cNvPr>
          <p:cNvSpPr/>
          <p:nvPr/>
        </p:nvSpPr>
        <p:spPr>
          <a:xfrm flipH="1" flipV="1">
            <a:off x="10201273" y="2481208"/>
            <a:ext cx="285749" cy="1160735"/>
          </a:xfrm>
          <a:prstGeom prst="leftBrace">
            <a:avLst/>
          </a:prstGeom>
          <a:noFill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xmlns="" id="{D5980A86-DD94-4745-8BE3-9D6DBA604935}"/>
              </a:ext>
            </a:extLst>
          </p:cNvPr>
          <p:cNvSpPr/>
          <p:nvPr/>
        </p:nvSpPr>
        <p:spPr>
          <a:xfrm rot="5400000" flipH="1" flipV="1">
            <a:off x="9380341" y="3246376"/>
            <a:ext cx="321355" cy="1167343"/>
          </a:xfrm>
          <a:prstGeom prst="leftBrace">
            <a:avLst>
              <a:gd name="adj1" fmla="val 8333"/>
              <a:gd name="adj2" fmla="val 50708"/>
            </a:avLst>
          </a:prstGeom>
          <a:noFill/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23333D9-2F61-40F3-9695-CE9F21439E74}"/>
                  </a:ext>
                </a:extLst>
              </p:cNvPr>
              <p:cNvSpPr/>
              <p:nvPr/>
            </p:nvSpPr>
            <p:spPr>
              <a:xfrm>
                <a:off x="10363201" y="2876550"/>
                <a:ext cx="58581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BD" sz="16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23333D9-2F61-40F3-9695-CE9F21439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1" y="2876550"/>
                <a:ext cx="585810" cy="338554"/>
              </a:xfrm>
              <a:prstGeom prst="rect">
                <a:avLst/>
              </a:prstGeom>
              <a:blipFill>
                <a:blip r:embed="rId9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626DDF1-5DCC-475A-863B-9DF9AC561E04}"/>
                  </a:ext>
                </a:extLst>
              </p:cNvPr>
              <p:cNvSpPr/>
              <p:nvPr/>
            </p:nvSpPr>
            <p:spPr>
              <a:xfrm>
                <a:off x="9286875" y="3933825"/>
                <a:ext cx="87194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BD" sz="1600" b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626DDF1-5DCC-475A-863B-9DF9AC561E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875" y="3933825"/>
                <a:ext cx="871943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9086F87-9EAD-0E40-AC33-350E38830BEB}"/>
              </a:ext>
            </a:extLst>
          </p:cNvPr>
          <p:cNvGrpSpPr/>
          <p:nvPr/>
        </p:nvGrpSpPr>
        <p:grpSpPr>
          <a:xfrm>
            <a:off x="9690100" y="2127250"/>
            <a:ext cx="871943" cy="646331"/>
            <a:chOff x="9690100" y="2127250"/>
            <a:chExt cx="871943" cy="646331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B33AA4F-2B00-4586-9B53-E6C4D8059644}"/>
                    </a:ext>
                  </a:extLst>
                </p:cNvPr>
                <p:cNvSpPr/>
                <p:nvPr/>
              </p:nvSpPr>
              <p:spPr>
                <a:xfrm>
                  <a:off x="9690100" y="2143125"/>
                  <a:ext cx="871943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BD" sz="16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3B33AA4F-2B00-4586-9B53-E6C4D80596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0100" y="2143125"/>
                  <a:ext cx="871943" cy="338554"/>
                </a:xfrm>
                <a:prstGeom prst="rect">
                  <a:avLst/>
                </a:prstGeom>
                <a:blipFill>
                  <a:blip r:embed="rId11"/>
                  <a:stretch>
                    <a:fillRect b="-18519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E70C7EE8-68AA-734B-8A24-FC6DB595B80B}"/>
                    </a:ext>
                  </a:extLst>
                </p:cNvPr>
                <p:cNvSpPr/>
                <p:nvPr/>
              </p:nvSpPr>
              <p:spPr>
                <a:xfrm>
                  <a:off x="9855200" y="2127250"/>
                  <a:ext cx="565149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BD" sz="36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70C7EE8-68AA-734B-8A24-FC6DB595B8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5200" y="2127250"/>
                  <a:ext cx="565149" cy="64633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78468C16-1136-4995-B3A9-ACE559DD5F3D}"/>
              </a:ext>
            </a:extLst>
          </p:cNvPr>
          <p:cNvCxnSpPr>
            <a:cxnSpLocks/>
          </p:cNvCxnSpPr>
          <p:nvPr/>
        </p:nvCxnSpPr>
        <p:spPr>
          <a:xfrm flipV="1">
            <a:off x="8940167" y="2483533"/>
            <a:ext cx="1184525" cy="1175544"/>
          </a:xfrm>
          <a:prstGeom prst="straightConnector1">
            <a:avLst/>
          </a:prstGeom>
          <a:ln>
            <a:solidFill>
              <a:srgbClr val="C00000"/>
            </a:solidFill>
            <a:headEnd type="none" w="lg" len="lg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207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6" grpId="0" animBg="1"/>
      <p:bldP spid="27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D7B5D5-DEF6-472B-8544-3FA978D0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579799"/>
            <a:ext cx="11029616" cy="439074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Argument of z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B22A87-3D0A-4874-9314-4046708E5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7817" y="5018874"/>
            <a:ext cx="11290859" cy="1485822"/>
          </a:xfrm>
        </p:spPr>
        <p:txBody>
          <a:bodyPr/>
          <a:lstStyle/>
          <a:p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D65F29A-B768-8541-9ADE-960A86D5723F}"/>
              </a:ext>
            </a:extLst>
          </p:cNvPr>
          <p:cNvGrpSpPr/>
          <p:nvPr/>
        </p:nvGrpSpPr>
        <p:grpSpPr>
          <a:xfrm>
            <a:off x="3690066" y="459062"/>
            <a:ext cx="4569405" cy="4015018"/>
            <a:chOff x="3690066" y="331737"/>
            <a:chExt cx="4569405" cy="401501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xmlns="" id="{F7B509E4-CEE4-4EA9-9839-71EB68A37BEC}"/>
                </a:ext>
              </a:extLst>
            </p:cNvPr>
            <p:cNvCxnSpPr>
              <a:cxnSpLocks/>
            </p:cNvCxnSpPr>
            <p:nvPr/>
          </p:nvCxnSpPr>
          <p:spPr>
            <a:xfrm>
              <a:off x="3690066" y="2629974"/>
              <a:ext cx="410527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691CCC72-EBF5-481C-A0B7-A13F5D6B3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2625" y="860604"/>
              <a:ext cx="0" cy="348615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B4305EE-D689-4E5E-B9F5-034C66BE1F48}"/>
                    </a:ext>
                  </a:extLst>
                </p:cNvPr>
                <p:cNvSpPr txBox="1"/>
                <p:nvPr/>
              </p:nvSpPr>
              <p:spPr>
                <a:xfrm>
                  <a:off x="7310237" y="2683925"/>
                  <a:ext cx="94923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𝑟𝑒𝑎𝑙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B4305EE-D689-4E5E-B9F5-034C66BE1F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0237" y="2683925"/>
                  <a:ext cx="949234" cy="338554"/>
                </a:xfrm>
                <a:prstGeom prst="rect">
                  <a:avLst/>
                </a:prstGeom>
                <a:blipFill>
                  <a:blip r:embed="rId2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F95EA31-2D48-4FF7-A499-F58BB13F85DB}"/>
                    </a:ext>
                  </a:extLst>
                </p:cNvPr>
                <p:cNvSpPr txBox="1"/>
                <p:nvPr/>
              </p:nvSpPr>
              <p:spPr>
                <a:xfrm>
                  <a:off x="5372100" y="331737"/>
                  <a:ext cx="430887" cy="1466747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𝑖𝑚𝑎𝑔𝑖𝑛𝑎𝑟𝑦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F95EA31-2D48-4FF7-A499-F58BB13F85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2100" y="331737"/>
                  <a:ext cx="430887" cy="1466747"/>
                </a:xfrm>
                <a:prstGeom prst="rect">
                  <a:avLst/>
                </a:prstGeom>
                <a:blipFill>
                  <a:blip r:embed="rId3"/>
                  <a:stretch>
                    <a:fillRect t="-1724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AD1FDF3-4911-4246-ABDD-61224B57A8F0}"/>
                    </a:ext>
                  </a:extLst>
                </p:cNvPr>
                <p:cNvSpPr txBox="1"/>
                <p:nvPr/>
              </p:nvSpPr>
              <p:spPr>
                <a:xfrm>
                  <a:off x="5391150" y="2613360"/>
                  <a:ext cx="70936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(0, 0)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BAD1FDF3-4911-4246-ABDD-61224B57A8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1150" y="2613360"/>
                  <a:ext cx="709360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19231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B9C1A1F0-6AA9-405E-B253-3C4A31A73F6A}"/>
              </a:ext>
            </a:extLst>
          </p:cNvPr>
          <p:cNvCxnSpPr>
            <a:cxnSpLocks/>
          </p:cNvCxnSpPr>
          <p:nvPr/>
        </p:nvCxnSpPr>
        <p:spPr>
          <a:xfrm>
            <a:off x="5774643" y="2761402"/>
            <a:ext cx="1440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A6A24D99-FEDA-4180-AD75-43D17C281EDF}"/>
              </a:ext>
            </a:extLst>
          </p:cNvPr>
          <p:cNvCxnSpPr>
            <a:cxnSpLocks/>
          </p:cNvCxnSpPr>
          <p:nvPr/>
        </p:nvCxnSpPr>
        <p:spPr>
          <a:xfrm flipV="1">
            <a:off x="5761764" y="1374260"/>
            <a:ext cx="0" cy="13680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196801AA-190C-4A3D-9DA0-E96A7C2772A9}"/>
              </a:ext>
            </a:extLst>
          </p:cNvPr>
          <p:cNvCxnSpPr>
            <a:cxnSpLocks/>
          </p:cNvCxnSpPr>
          <p:nvPr/>
        </p:nvCxnSpPr>
        <p:spPr>
          <a:xfrm flipH="1">
            <a:off x="4296008" y="2761260"/>
            <a:ext cx="1440000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0DE19826-5A49-4C55-BC72-9D260050CCAD}"/>
              </a:ext>
            </a:extLst>
          </p:cNvPr>
          <p:cNvCxnSpPr>
            <a:cxnSpLocks/>
          </p:cNvCxnSpPr>
          <p:nvPr/>
        </p:nvCxnSpPr>
        <p:spPr>
          <a:xfrm>
            <a:off x="5761763" y="2790688"/>
            <a:ext cx="0" cy="13680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6802EC6-92E6-9D48-9142-63704CAE513C}"/>
              </a:ext>
            </a:extLst>
          </p:cNvPr>
          <p:cNvGrpSpPr/>
          <p:nvPr/>
        </p:nvGrpSpPr>
        <p:grpSpPr>
          <a:xfrm>
            <a:off x="4899852" y="4052971"/>
            <a:ext cx="916100" cy="338554"/>
            <a:chOff x="4888277" y="3960371"/>
            <a:chExt cx="916100" cy="338554"/>
          </a:xfrm>
        </p:grpSpPr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xmlns="" id="{A6B0CEAB-1852-4BDB-AF93-765DF0C2C703}"/>
                </a:ext>
              </a:extLst>
            </p:cNvPr>
            <p:cNvSpPr/>
            <p:nvPr/>
          </p:nvSpPr>
          <p:spPr>
            <a:xfrm>
              <a:off x="5711646" y="4060053"/>
              <a:ext cx="92731" cy="98452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255049C-796A-4596-8AAF-76611B38172B}"/>
                    </a:ext>
                  </a:extLst>
                </p:cNvPr>
                <p:cNvSpPr txBox="1"/>
                <p:nvPr/>
              </p:nvSpPr>
              <p:spPr>
                <a:xfrm>
                  <a:off x="4888277" y="3960371"/>
                  <a:ext cx="8824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sz="1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1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255049C-796A-4596-8AAF-76611B3817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8277" y="3960371"/>
                  <a:ext cx="882486" cy="338554"/>
                </a:xfrm>
                <a:prstGeom prst="rect">
                  <a:avLst/>
                </a:prstGeom>
                <a:blipFill>
                  <a:blip r:embed="rId5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7F115A3-997D-A14C-8AE8-C1662C210EA0}"/>
              </a:ext>
            </a:extLst>
          </p:cNvPr>
          <p:cNvGrpSpPr/>
          <p:nvPr/>
        </p:nvGrpSpPr>
        <p:grpSpPr>
          <a:xfrm>
            <a:off x="5711646" y="1123124"/>
            <a:ext cx="772849" cy="338554"/>
            <a:chOff x="5711646" y="995799"/>
            <a:chExt cx="772849" cy="338554"/>
          </a:xfrm>
        </p:grpSpPr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xmlns="" id="{B5639983-855D-4511-9D62-32B7BBFFE686}"/>
                </a:ext>
              </a:extLst>
            </p:cNvPr>
            <p:cNvSpPr/>
            <p:nvPr/>
          </p:nvSpPr>
          <p:spPr>
            <a:xfrm>
              <a:off x="5711646" y="1148484"/>
              <a:ext cx="92731" cy="98452"/>
            </a:xfrm>
            <a:prstGeom prst="flowChartConnector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9568817-1288-4629-854C-CC481744F57A}"/>
                    </a:ext>
                  </a:extLst>
                </p:cNvPr>
                <p:cNvSpPr txBox="1"/>
                <p:nvPr/>
              </p:nvSpPr>
              <p:spPr>
                <a:xfrm>
                  <a:off x="5755898" y="995799"/>
                  <a:ext cx="72859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1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D9568817-1288-4629-854C-CC481744F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5898" y="995799"/>
                  <a:ext cx="728597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17857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D38E980-A338-2449-BCC4-8FEAF34A0C0D}"/>
              </a:ext>
            </a:extLst>
          </p:cNvPr>
          <p:cNvGrpSpPr/>
          <p:nvPr/>
        </p:nvGrpSpPr>
        <p:grpSpPr>
          <a:xfrm>
            <a:off x="7005435" y="2445410"/>
            <a:ext cx="675185" cy="363103"/>
            <a:chOff x="7005435" y="2318085"/>
            <a:chExt cx="675185" cy="363103"/>
          </a:xfrm>
        </p:grpSpPr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xmlns="" id="{C03EE0D4-02CF-41E9-9EF8-9DDB6BD7FABF}"/>
                </a:ext>
              </a:extLst>
            </p:cNvPr>
            <p:cNvSpPr/>
            <p:nvPr/>
          </p:nvSpPr>
          <p:spPr>
            <a:xfrm>
              <a:off x="7194729" y="2582736"/>
              <a:ext cx="92731" cy="98452"/>
            </a:xfrm>
            <a:prstGeom prst="flowChartConnector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559E9C5-B616-4A59-B861-F5579403E2F3}"/>
                    </a:ext>
                  </a:extLst>
                </p:cNvPr>
                <p:cNvSpPr txBox="1"/>
                <p:nvPr/>
              </p:nvSpPr>
              <p:spPr>
                <a:xfrm>
                  <a:off x="7005435" y="2318085"/>
                  <a:ext cx="67518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(5,0)</m:t>
                        </m:r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559E9C5-B616-4A59-B861-F5579403E2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435" y="2318085"/>
                  <a:ext cx="675185" cy="338554"/>
                </a:xfrm>
                <a:prstGeom prst="rect">
                  <a:avLst/>
                </a:prstGeom>
                <a:blipFill>
                  <a:blip r:embed="rId7"/>
                  <a:stretch>
                    <a:fillRect b="-14815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51B18E5-DCA9-3247-AE75-2B2C225C62F6}"/>
              </a:ext>
            </a:extLst>
          </p:cNvPr>
          <p:cNvGrpSpPr/>
          <p:nvPr/>
        </p:nvGrpSpPr>
        <p:grpSpPr>
          <a:xfrm>
            <a:off x="3796500" y="2342564"/>
            <a:ext cx="882486" cy="469303"/>
            <a:chOff x="3796500" y="2215239"/>
            <a:chExt cx="882486" cy="469303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xmlns="" id="{FEF36EA1-FA17-48BB-B633-36363EFCAA4A}"/>
                </a:ext>
              </a:extLst>
            </p:cNvPr>
            <p:cNvSpPr/>
            <p:nvPr/>
          </p:nvSpPr>
          <p:spPr>
            <a:xfrm>
              <a:off x="4198914" y="2586090"/>
              <a:ext cx="92731" cy="98452"/>
            </a:xfrm>
            <a:prstGeom prst="flowChartConnector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72596B0-FBD0-4B74-AA58-799B4592EEF7}"/>
                    </a:ext>
                  </a:extLst>
                </p:cNvPr>
                <p:cNvSpPr txBox="1"/>
                <p:nvPr/>
              </p:nvSpPr>
              <p:spPr>
                <a:xfrm>
                  <a:off x="3796500" y="2215239"/>
                  <a:ext cx="8824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16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16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6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b="1" dirty="0">
                    <a:solidFill>
                      <a:srgbClr val="FFC000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72596B0-FBD0-4B74-AA58-799B4592EE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6500" y="2215239"/>
                  <a:ext cx="882486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17857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BFD7C6F-B1CB-4C25-8051-173E3208CF2E}"/>
                  </a:ext>
                </a:extLst>
              </p:cNvPr>
              <p:cNvSpPr txBox="1"/>
              <p:nvPr/>
            </p:nvSpPr>
            <p:spPr>
              <a:xfrm>
                <a:off x="6261553" y="2450814"/>
                <a:ext cx="853823" cy="344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BFD7C6F-B1CB-4C25-8051-173E3208C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553" y="2450814"/>
                <a:ext cx="853823" cy="3441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450033D-73D9-4AB8-B68F-4DDBC7346722}"/>
                  </a:ext>
                </a:extLst>
              </p:cNvPr>
              <p:cNvSpPr txBox="1"/>
              <p:nvPr/>
            </p:nvSpPr>
            <p:spPr>
              <a:xfrm rot="16200000">
                <a:off x="5380082" y="1950412"/>
                <a:ext cx="1073488" cy="344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16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450033D-73D9-4AB8-B68F-4DDBC7346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80082" y="1950412"/>
                <a:ext cx="1073488" cy="3441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F5E7083-5BB0-4544-8A44-94177AED9B69}"/>
                  </a:ext>
                </a:extLst>
              </p:cNvPr>
              <p:cNvSpPr txBox="1"/>
              <p:nvPr/>
            </p:nvSpPr>
            <p:spPr>
              <a:xfrm>
                <a:off x="4582137" y="2401161"/>
                <a:ext cx="1100686" cy="344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16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1600" b="1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F5E7083-5BB0-4544-8A44-94177AED9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137" y="2401161"/>
                <a:ext cx="1100686" cy="34413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9663458-3306-4717-83E2-B8633E0AF4E7}"/>
                  </a:ext>
                </a:extLst>
              </p:cNvPr>
              <p:cNvSpPr txBox="1"/>
              <p:nvPr/>
            </p:nvSpPr>
            <p:spPr>
              <a:xfrm rot="16200000">
                <a:off x="4967401" y="3249320"/>
                <a:ext cx="1100686" cy="344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16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𝟐𝟕𝟎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9663458-3306-4717-83E2-B8633E0AF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67401" y="3249320"/>
                <a:ext cx="1100686" cy="3441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8" name="Table 58">
                <a:extLst>
                  <a:ext uri="{FF2B5EF4-FFF2-40B4-BE49-F238E27FC236}">
                    <a16:creationId xmlns:a16="http://schemas.microsoft.com/office/drawing/2014/main" id="{DCD06C05-B75B-4ADF-8CA0-95E91D7124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0965221"/>
                  </p:ext>
                </p:extLst>
              </p:nvPr>
            </p:nvGraphicFramePr>
            <p:xfrm>
              <a:off x="1400177" y="5048359"/>
              <a:ext cx="4768803" cy="132652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89601">
                      <a:extLst>
                        <a:ext uri="{9D8B030D-6E8A-4147-A177-3AD203B41FA5}">
                          <a16:colId xmlns:a16="http://schemas.microsoft.com/office/drawing/2014/main" val="2459305736"/>
                        </a:ext>
                      </a:extLst>
                    </a:gridCol>
                    <a:gridCol w="1589601">
                      <a:extLst>
                        <a:ext uri="{9D8B030D-6E8A-4147-A177-3AD203B41FA5}">
                          <a16:colId xmlns:a16="http://schemas.microsoft.com/office/drawing/2014/main" val="3288963100"/>
                        </a:ext>
                      </a:extLst>
                    </a:gridCol>
                    <a:gridCol w="1589601">
                      <a:extLst>
                        <a:ext uri="{9D8B030D-6E8A-4147-A177-3AD203B41FA5}">
                          <a16:colId xmlns:a16="http://schemas.microsoft.com/office/drawing/2014/main" val="3618886845"/>
                        </a:ext>
                      </a:extLst>
                    </a:gridCol>
                  </a:tblGrid>
                  <a:tr h="44217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4634541"/>
                      </a:ext>
                    </a:extLst>
                  </a:tr>
                  <a:tr h="442174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63441955"/>
                      </a:ext>
                    </a:extLst>
                  </a:tr>
                  <a:tr h="442174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8995427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8" name="Table 5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CD06C05-B75B-4ADF-8CA0-95E91D7124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660965221"/>
                  </p:ext>
                </p:extLst>
              </p:nvPr>
            </p:nvGraphicFramePr>
            <p:xfrm>
              <a:off x="1400177" y="5048359"/>
              <a:ext cx="4768803" cy="132652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8960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459305736"/>
                        </a:ext>
                      </a:extLst>
                    </a:gridCol>
                    <a:gridCol w="158960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288963100"/>
                        </a:ext>
                      </a:extLst>
                    </a:gridCol>
                    <a:gridCol w="158960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618886845"/>
                        </a:ext>
                      </a:extLst>
                    </a:gridCol>
                  </a:tblGrid>
                  <a:tr h="442174">
                    <a:tc>
                      <a:txBody>
                        <a:bodyPr/>
                        <a:lstStyle/>
                        <a:p>
                          <a:endParaRPr lang="x-none"/>
                        </a:p>
                      </a:txBody>
                      <a:tcPr anchor="ctr">
                        <a:blipFill>
                          <a:blip r:embed="rId13"/>
                          <a:stretch>
                            <a:fillRect l="-800" t="-2857" r="-201600" b="-2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x-none"/>
                        </a:p>
                      </a:txBody>
                      <a:tcPr anchor="ctr">
                        <a:blipFill>
                          <a:blip r:embed="rId13"/>
                          <a:stretch>
                            <a:fillRect l="-100000" t="-2857" r="-100000" b="-2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x-none"/>
                        </a:p>
                      </a:txBody>
                      <a:tcPr anchor="ctr">
                        <a:blipFill>
                          <a:blip r:embed="rId13"/>
                          <a:stretch>
                            <a:fillRect l="-201600" t="-2857" r="-800" b="-20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734634541"/>
                      </a:ext>
                    </a:extLst>
                  </a:tr>
                  <a:tr h="442174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763441955"/>
                      </a:ext>
                    </a:extLst>
                  </a:tr>
                  <a:tr h="442174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7899542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60" name="Table 58">
                <a:extLst>
                  <a:ext uri="{FF2B5EF4-FFF2-40B4-BE49-F238E27FC236}">
                    <a16:creationId xmlns:a16="http://schemas.microsoft.com/office/drawing/2014/main" id="{B8DFAE40-C410-4D77-B01B-4B8B15B813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6441623"/>
                  </p:ext>
                </p:extLst>
              </p:nvPr>
            </p:nvGraphicFramePr>
            <p:xfrm>
              <a:off x="6296565" y="5058344"/>
              <a:ext cx="4533894" cy="13187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11298">
                      <a:extLst>
                        <a:ext uri="{9D8B030D-6E8A-4147-A177-3AD203B41FA5}">
                          <a16:colId xmlns:a16="http://schemas.microsoft.com/office/drawing/2014/main" val="2459305736"/>
                        </a:ext>
                      </a:extLst>
                    </a:gridCol>
                    <a:gridCol w="1511298">
                      <a:extLst>
                        <a:ext uri="{9D8B030D-6E8A-4147-A177-3AD203B41FA5}">
                          <a16:colId xmlns:a16="http://schemas.microsoft.com/office/drawing/2014/main" val="3288963100"/>
                        </a:ext>
                      </a:extLst>
                    </a:gridCol>
                    <a:gridCol w="1511298">
                      <a:extLst>
                        <a:ext uri="{9D8B030D-6E8A-4147-A177-3AD203B41FA5}">
                          <a16:colId xmlns:a16="http://schemas.microsoft.com/office/drawing/2014/main" val="3618886845"/>
                        </a:ext>
                      </a:extLst>
                    </a:gridCol>
                  </a:tblGrid>
                  <a:tr h="312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4634541"/>
                      </a:ext>
                    </a:extLst>
                  </a:tr>
                  <a:tr h="476499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3441955"/>
                      </a:ext>
                    </a:extLst>
                  </a:tr>
                  <a:tr h="476499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995427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0" name="Table 5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8DFAE40-C410-4D77-B01B-4B8B15B813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516441623"/>
                  </p:ext>
                </p:extLst>
              </p:nvPr>
            </p:nvGraphicFramePr>
            <p:xfrm>
              <a:off x="6296565" y="5058344"/>
              <a:ext cx="4533894" cy="13187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1129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459305736"/>
                        </a:ext>
                      </a:extLst>
                    </a:gridCol>
                    <a:gridCol w="151129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288963100"/>
                        </a:ext>
                      </a:extLst>
                    </a:gridCol>
                    <a:gridCol w="151129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61888684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x-none"/>
                        </a:p>
                      </a:txBody>
                      <a:tcPr>
                        <a:blipFill>
                          <a:blip r:embed="rId14"/>
                          <a:stretch>
                            <a:fillRect l="-840" t="-3448" r="-200840" b="-26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x-none"/>
                        </a:p>
                      </a:txBody>
                      <a:tcPr>
                        <a:blipFill>
                          <a:blip r:embed="rId14"/>
                          <a:stretch>
                            <a:fillRect l="-100000" t="-3448" r="-99167" b="-26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x-none"/>
                        </a:p>
                      </a:txBody>
                      <a:tcPr>
                        <a:blipFill>
                          <a:blip r:embed="rId14"/>
                          <a:stretch>
                            <a:fillRect l="-201681" t="-3448" b="-2620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734634541"/>
                      </a:ext>
                    </a:extLst>
                  </a:tr>
                  <a:tr h="476499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763441955"/>
                      </a:ext>
                    </a:extLst>
                  </a:tr>
                  <a:tr h="476499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7899542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A51DC3F-598D-46C1-9DB8-C1623B0F72D0}"/>
                  </a:ext>
                </a:extLst>
              </p:cNvPr>
              <p:cNvSpPr txBox="1"/>
              <p:nvPr/>
            </p:nvSpPr>
            <p:spPr>
              <a:xfrm>
                <a:off x="1819275" y="5528380"/>
                <a:ext cx="739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(5,0)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A51DC3F-598D-46C1-9DB8-C1623B0F7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275" y="5528380"/>
                <a:ext cx="739305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C280252-C67E-4F3B-8A66-C37BCE114A96}"/>
                  </a:ext>
                </a:extLst>
              </p:cNvPr>
              <p:cNvSpPr txBox="1"/>
              <p:nvPr/>
            </p:nvSpPr>
            <p:spPr>
              <a:xfrm>
                <a:off x="3588252" y="5520178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C280252-C67E-4F3B-8A66-C37BCE114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252" y="5520178"/>
                <a:ext cx="47795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A051FA7-7F33-43B1-9FEC-9DCE9E00E2AC}"/>
                  </a:ext>
                </a:extLst>
              </p:cNvPr>
              <p:cNvSpPr txBox="1"/>
              <p:nvPr/>
            </p:nvSpPr>
            <p:spPr>
              <a:xfrm>
                <a:off x="5095875" y="5526631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A051FA7-7F33-43B1-9FEC-9DCE9E00E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75" y="5526631"/>
                <a:ext cx="37061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2C1649E-A2B7-4AD6-970A-2A1DCA147124}"/>
                  </a:ext>
                </a:extLst>
              </p:cNvPr>
              <p:cNvSpPr txBox="1"/>
              <p:nvPr/>
            </p:nvSpPr>
            <p:spPr>
              <a:xfrm>
                <a:off x="1762125" y="5925261"/>
                <a:ext cx="912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(−5,0)</m:t>
                      </m:r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2C1649E-A2B7-4AD6-970A-2A1DCA147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125" y="5925261"/>
                <a:ext cx="912429" cy="369332"/>
              </a:xfrm>
              <a:prstGeom prst="rect">
                <a:avLst/>
              </a:prstGeom>
              <a:blipFill>
                <a:blip r:embed="rId1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FB9D04A-BACD-4B56-A7DD-413382A015EF}"/>
                  </a:ext>
                </a:extLst>
              </p:cNvPr>
              <p:cNvSpPr txBox="1"/>
              <p:nvPr/>
            </p:nvSpPr>
            <p:spPr>
              <a:xfrm>
                <a:off x="3419475" y="5924538"/>
                <a:ext cx="734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FB9D04A-BACD-4B56-A7DD-413382A01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475" y="5924538"/>
                <a:ext cx="73443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502922E-0803-4440-B4EB-6FD7D258A7E5}"/>
                  </a:ext>
                </a:extLst>
              </p:cNvPr>
              <p:cNvSpPr txBox="1"/>
              <p:nvPr/>
            </p:nvSpPr>
            <p:spPr>
              <a:xfrm>
                <a:off x="5093969" y="5876913"/>
                <a:ext cx="3835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502922E-0803-4440-B4EB-6FD7D258A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969" y="5876913"/>
                <a:ext cx="383567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33441B3-A196-4CB9-AF69-18FAE2A6C666}"/>
                  </a:ext>
                </a:extLst>
              </p:cNvPr>
              <p:cNvSpPr txBox="1"/>
              <p:nvPr/>
            </p:nvSpPr>
            <p:spPr>
              <a:xfrm>
                <a:off x="6648287" y="5469481"/>
                <a:ext cx="739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(0,5)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33441B3-A196-4CB9-AF69-18FAE2A6C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287" y="5469481"/>
                <a:ext cx="739305" cy="369332"/>
              </a:xfrm>
              <a:prstGeom prst="rect">
                <a:avLst/>
              </a:prstGeom>
              <a:blipFill>
                <a:blip r:embed="rId2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21DC9C8-9D3C-4B06-867D-1338A7D873CC}"/>
                  </a:ext>
                </a:extLst>
              </p:cNvPr>
              <p:cNvSpPr txBox="1"/>
              <p:nvPr/>
            </p:nvSpPr>
            <p:spPr>
              <a:xfrm>
                <a:off x="6541620" y="5943588"/>
                <a:ext cx="9509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(0,−5)</m:t>
                      </m:r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21DC9C8-9D3C-4B06-867D-1338A7D87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620" y="5943588"/>
                <a:ext cx="950901" cy="369332"/>
              </a:xfrm>
              <a:prstGeom prst="rect">
                <a:avLst/>
              </a:prstGeom>
              <a:blipFill>
                <a:blip r:embed="rId22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54F2E6A-BE7A-4B81-97C2-DB5AF302F2DF}"/>
                  </a:ext>
                </a:extLst>
              </p:cNvPr>
              <p:cNvSpPr txBox="1"/>
              <p:nvPr/>
            </p:nvSpPr>
            <p:spPr>
              <a:xfrm>
                <a:off x="8261820" y="5494166"/>
                <a:ext cx="6061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54F2E6A-BE7A-4B81-97C2-DB5AF302F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820" y="5494166"/>
                <a:ext cx="606192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8B0E37A-118E-4266-BAE3-403A6D79292F}"/>
                  </a:ext>
                </a:extLst>
              </p:cNvPr>
              <p:cNvSpPr txBox="1"/>
              <p:nvPr/>
            </p:nvSpPr>
            <p:spPr>
              <a:xfrm>
                <a:off x="8189390" y="5972163"/>
                <a:ext cx="734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270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8B0E37A-118E-4266-BAE3-403A6D792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390" y="5972163"/>
                <a:ext cx="734432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4EFA85B-A0F0-434A-AEC7-C8DE48FEEF1B}"/>
                  </a:ext>
                </a:extLst>
              </p:cNvPr>
              <p:cNvSpPr txBox="1"/>
              <p:nvPr/>
            </p:nvSpPr>
            <p:spPr>
              <a:xfrm>
                <a:off x="9800215" y="5395124"/>
                <a:ext cx="639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l-G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4EFA85B-A0F0-434A-AEC7-C8DE48FEE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215" y="5395124"/>
                <a:ext cx="639599" cy="369332"/>
              </a:xfrm>
              <a:prstGeom prst="rect">
                <a:avLst/>
              </a:prstGeom>
              <a:blipFill>
                <a:blip r:embed="rId25"/>
                <a:stretch>
                  <a:fillRect l="-21569" t="-110000" r="-3922" b="-16666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5FB4459-F399-46B7-B201-916055A6261D}"/>
                  </a:ext>
                </a:extLst>
              </p:cNvPr>
              <p:cNvSpPr txBox="1"/>
              <p:nvPr/>
            </p:nvSpPr>
            <p:spPr>
              <a:xfrm>
                <a:off x="9714490" y="5934786"/>
                <a:ext cx="7678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l-GR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l-GR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FB4459-F399-46B7-B201-916055A62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490" y="5934786"/>
                <a:ext cx="767839" cy="369332"/>
              </a:xfrm>
              <a:prstGeom prst="rect">
                <a:avLst/>
              </a:prstGeom>
              <a:blipFill>
                <a:blip r:embed="rId26"/>
                <a:stretch>
                  <a:fillRect l="-1639" t="-110000" r="-4918" b="-16666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>
            <a:extLst>
              <a:ext uri="{FF2B5EF4-FFF2-40B4-BE49-F238E27FC236}">
                <a16:creationId xmlns:a16="http://schemas.microsoft.com/office/drawing/2014/main" xmlns="" id="{44A5C282-FCD5-EB46-9379-1C6142A6098D}"/>
              </a:ext>
            </a:extLst>
          </p:cNvPr>
          <p:cNvSpPr>
            <a:spLocks noChangeAspect="1"/>
          </p:cNvSpPr>
          <p:nvPr/>
        </p:nvSpPr>
        <p:spPr>
          <a:xfrm>
            <a:off x="5229810" y="2237043"/>
            <a:ext cx="1080000" cy="1080000"/>
          </a:xfrm>
          <a:prstGeom prst="arc">
            <a:avLst>
              <a:gd name="adj1" fmla="val 15958471"/>
              <a:gd name="adj2" fmla="val 21483690"/>
            </a:avLst>
          </a:prstGeom>
          <a:ln>
            <a:solidFill>
              <a:srgbClr val="00B050"/>
            </a:solidFill>
            <a:head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xmlns="" id="{94BA8749-F30F-5D42-B217-DAABED306469}"/>
              </a:ext>
            </a:extLst>
          </p:cNvPr>
          <p:cNvSpPr>
            <a:spLocks noChangeAspect="1"/>
          </p:cNvSpPr>
          <p:nvPr/>
        </p:nvSpPr>
        <p:spPr>
          <a:xfrm>
            <a:off x="5051164" y="2051007"/>
            <a:ext cx="1440000" cy="1440000"/>
          </a:xfrm>
          <a:prstGeom prst="arc">
            <a:avLst>
              <a:gd name="adj1" fmla="val 10809989"/>
              <a:gd name="adj2" fmla="val 21545680"/>
            </a:avLst>
          </a:prstGeom>
          <a:ln>
            <a:solidFill>
              <a:srgbClr val="FFC000"/>
            </a:solidFill>
            <a:head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xmlns="" id="{89336E0E-9808-2743-9568-D23AC15FC434}"/>
              </a:ext>
            </a:extLst>
          </p:cNvPr>
          <p:cNvSpPr>
            <a:spLocks noChangeAspect="1"/>
          </p:cNvSpPr>
          <p:nvPr/>
        </p:nvSpPr>
        <p:spPr>
          <a:xfrm>
            <a:off x="4861820" y="1869332"/>
            <a:ext cx="1800000" cy="1800000"/>
          </a:xfrm>
          <a:prstGeom prst="arc">
            <a:avLst>
              <a:gd name="adj1" fmla="val 5439606"/>
              <a:gd name="adj2" fmla="val 1520"/>
            </a:avLst>
          </a:prstGeom>
          <a:ln>
            <a:solidFill>
              <a:srgbClr val="00B0F0"/>
            </a:solidFill>
            <a:head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xmlns="" val="8055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 animBg="1"/>
      <p:bldP spid="54" grpId="0" animBg="1"/>
      <p:bldP spid="55" grpId="0" animBg="1"/>
      <p:bldP spid="56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44" grpId="1" animBg="1"/>
      <p:bldP spid="45" grpId="1" animBg="1"/>
      <p:bldP spid="4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6|0.8|0.9|1.2|1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6|0.8|0.9|1.2|1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6|0.8|0.9|1.2|1|1"/>
</p:tagLst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243141"/>
      </a:dk2>
      <a:lt2>
        <a:srgbClr val="E2E8E4"/>
      </a:lt2>
      <a:accent1>
        <a:srgbClr val="C34D9A"/>
      </a:accent1>
      <a:accent2>
        <a:srgbClr val="AA3BB1"/>
      </a:accent2>
      <a:accent3>
        <a:srgbClr val="8A4DC3"/>
      </a:accent3>
      <a:accent4>
        <a:srgbClr val="5A4FB9"/>
      </a:accent4>
      <a:accent5>
        <a:srgbClr val="4D72C3"/>
      </a:accent5>
      <a:accent6>
        <a:srgbClr val="3B92B1"/>
      </a:accent6>
      <a:hlink>
        <a:srgbClr val="6574CB"/>
      </a:hlink>
      <a:folHlink>
        <a:srgbClr val="7F7F7F"/>
      </a:folHlink>
    </a:clrScheme>
    <a:fontScheme name="Dividend">
      <a:majorFont>
        <a:latin typeface="Franklin Gothic Demi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10182</TotalTime>
  <Words>81</Words>
  <Application>Microsoft Macintosh PowerPoint</Application>
  <PresentationFormat>Custom</PresentationFormat>
  <Paragraphs>181</Paragraphs>
  <Slides>14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DividendVTI</vt:lpstr>
      <vt:lpstr>Complex Number</vt:lpstr>
      <vt:lpstr>Complex number</vt:lpstr>
      <vt:lpstr>Imaginary Unit</vt:lpstr>
      <vt:lpstr> </vt:lpstr>
      <vt:lpstr>Definition</vt:lpstr>
      <vt:lpstr> </vt:lpstr>
      <vt:lpstr>2 important concepts</vt:lpstr>
      <vt:lpstr>Finding Modulus of z</vt:lpstr>
      <vt:lpstr>Argument of z</vt:lpstr>
      <vt:lpstr>Slide 10</vt:lpstr>
      <vt:lpstr> </vt:lpstr>
      <vt:lpstr> </vt:lpstr>
      <vt:lpstr>Polar Form  of Complex Number</vt:lpstr>
      <vt:lpstr>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Learning Summit</dc:title>
  <dc:creator>MST. Arifa Akter</dc:creator>
  <cp:lastModifiedBy>Masuma Parvin</cp:lastModifiedBy>
  <cp:revision>144</cp:revision>
  <dcterms:created xsi:type="dcterms:W3CDTF">2020-05-14T00:14:01Z</dcterms:created>
  <dcterms:modified xsi:type="dcterms:W3CDTF">2021-02-28T14:18:00Z</dcterms:modified>
</cp:coreProperties>
</file>