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306" r:id="rId4"/>
    <p:sldId id="319" r:id="rId5"/>
    <p:sldId id="317" r:id="rId6"/>
    <p:sldId id="322" r:id="rId7"/>
    <p:sldId id="316" r:id="rId8"/>
    <p:sldId id="314" r:id="rId9"/>
    <p:sldId id="310" r:id="rId10"/>
    <p:sldId id="311" r:id="rId11"/>
    <p:sldId id="323" r:id="rId12"/>
    <p:sldId id="313" r:id="rId13"/>
    <p:sldId id="312" r:id="rId14"/>
    <p:sldId id="309" r:id="rId15"/>
    <p:sldId id="315" r:id="rId16"/>
    <p:sldId id="32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2F92"/>
    <a:srgbClr val="1416C7"/>
    <a:srgbClr val="FF2600"/>
    <a:srgbClr val="FFFD78"/>
    <a:srgbClr val="FE7F01"/>
    <a:srgbClr val="009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7" autoAdjust="0"/>
    <p:restoredTop sz="93810"/>
  </p:normalViewPr>
  <p:slideViewPr>
    <p:cSldViewPr snapToGrid="0">
      <p:cViewPr varScale="1">
        <p:scale>
          <a:sx n="68" d="100"/>
          <a:sy n="68" d="100"/>
        </p:scale>
        <p:origin x="-86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pPr/>
              <a:t>3/2/2021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3119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9552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280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8413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5204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0461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48176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631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39787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8253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0642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E4DB-0918-C642-B957-D4F5D128BEC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5234-D1B8-2743-A280-5C60BA902B5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B00A-5247-1047-A3DE-31EF01EBCD0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5C21-6EC2-414C-ADF2-A089D04417A7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4BFC-2E8D-DD4C-A59C-73BD565F1EA8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D4BE-9C09-AE47-B3B1-9DD3E7528CE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639-E39D-A847-A6B9-BB3172C9D54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71C2-FED2-3241-A840-E7A8A5A396D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9B5-470C-8D4A-9C96-5CAFD615837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BE4D-4C89-4146-A44A-1536C9BC228C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2EE1-7EA8-5547-9796-7D767D1FEED7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A8F1-2950-A044-A340-ED79FE7DD05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0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9.png"/><Relationship Id="rId11" Type="http://schemas.openxmlformats.org/officeDocument/2006/relationships/image" Target="../media/image10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5.png"/><Relationship Id="rId11" Type="http://schemas.openxmlformats.org/officeDocument/2006/relationships/image" Target="../media/image1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11" Type="http://schemas.openxmlformats.org/officeDocument/2006/relationships/image" Target="../media/image148.png"/><Relationship Id="rId5" Type="http://schemas.openxmlformats.org/officeDocument/2006/relationships/image" Target="../media/image143.png"/><Relationship Id="rId10" Type="http://schemas.openxmlformats.org/officeDocument/2006/relationships/image" Target="../media/image10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image" Target="../media/image167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19" Type="http://schemas.openxmlformats.org/officeDocument/2006/relationships/image" Target="../media/image10.png"/><Relationship Id="rId4" Type="http://schemas.openxmlformats.org/officeDocument/2006/relationships/image" Target="../media/image169.png"/><Relationship Id="rId9" Type="http://schemas.openxmlformats.org/officeDocument/2006/relationships/image" Target="../media/image174.png"/><Relationship Id="rId14" Type="http://schemas.openxmlformats.org/officeDocument/2006/relationships/image" Target="../media/image1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1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1.png"/><Relationship Id="rId11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863600"/>
            <a:ext cx="8372475" cy="74168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Radicals and Exponents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14207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Masuma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Lecturer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1BB8A22-9025-CB4A-9F3F-93D06230FCED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7DA75E-388E-C44F-BAE1-910885EE841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9AB8188-5F54-CB4F-887C-227869A6328C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4993301-E6A3-E24A-82DC-03E5F7AF321F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EC5517A-6815-4E48-A5ED-F60B288898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F62B51-47F4-0746-BC32-245612748225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B47C274-3A57-0447-A2B4-F1A940EE0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C93FDE0-2FCB-8E4B-9AA9-C5EBA64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753776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will be come in the place of question mark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𝟖𝟔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e>
                        </m:d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?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="" xmlns:a16="http://schemas.microsoft.com/office/drawing/2014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753776"/>
              </a:xfrm>
              <a:blipFill>
                <a:blip r:embed="rId4"/>
                <a:stretch>
                  <a:fillRect l="-1145" b="-11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7F3D4-E8E7-1F4F-A989-A7C1C39D4497}"/>
                  </a:ext>
                </a:extLst>
              </p:cNvPr>
              <p:cNvSpPr/>
              <p:nvPr/>
            </p:nvSpPr>
            <p:spPr>
              <a:xfrm>
                <a:off x="2133096" y="1890323"/>
                <a:ext cx="3721405" cy="53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86.49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5+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=12.3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537F3D4-E8E7-1F4F-A989-A7C1C39D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96" y="1890323"/>
                <a:ext cx="3721405" cy="539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D33DF-A8FC-6840-BF61-EB9D113E5AFC}"/>
                  </a:ext>
                </a:extLst>
              </p:cNvPr>
              <p:cNvSpPr/>
              <p:nvPr/>
            </p:nvSpPr>
            <p:spPr>
              <a:xfrm>
                <a:off x="1698005" y="2499864"/>
                <a:ext cx="4183812" cy="539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5+</m:t>
                          </m:r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=12.3−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86.49</m:t>
                          </m:r>
                        </m:e>
                      </m:rad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BD33DF-A8FC-6840-BF61-EB9D113E5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05" y="2499864"/>
                <a:ext cx="4183812" cy="539571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B1ADF7-579E-F04D-8F8C-C0F16A59976D}"/>
                  </a:ext>
                </a:extLst>
              </p:cNvPr>
              <p:cNvSpPr/>
              <p:nvPr/>
            </p:nvSpPr>
            <p:spPr>
              <a:xfrm>
                <a:off x="1670689" y="3109404"/>
                <a:ext cx="4183812" cy="1363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5+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123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BD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8649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5B1ADF7-579E-F04D-8F8C-C0F16A59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89" y="3109404"/>
                <a:ext cx="4183812" cy="1363643"/>
              </a:xfrm>
              <a:prstGeom prst="rect">
                <a:avLst/>
              </a:prstGeom>
              <a:blipFill>
                <a:blip r:embed="rId7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D3C687-44BB-8C4D-AEFF-5EC51097E181}"/>
                  </a:ext>
                </a:extLst>
              </p:cNvPr>
              <p:cNvSpPr/>
              <p:nvPr/>
            </p:nvSpPr>
            <p:spPr>
              <a:xfrm>
                <a:off x="1670689" y="4543017"/>
                <a:ext cx="3935664" cy="10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123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BD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8649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BD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−5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4D3C687-44BB-8C4D-AEFF-5EC51097E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89" y="4543017"/>
                <a:ext cx="3935664" cy="1038554"/>
              </a:xfrm>
              <a:prstGeom prst="rect">
                <a:avLst/>
              </a:prstGeom>
              <a:blipFill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DE24CDF-1A32-1E49-AF2D-DCAB981B5604}"/>
                  </a:ext>
                </a:extLst>
              </p:cNvPr>
              <p:cNvSpPr/>
              <p:nvPr/>
            </p:nvSpPr>
            <p:spPr>
              <a:xfrm>
                <a:off x="7022250" y="1996378"/>
                <a:ext cx="3721405" cy="86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123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93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−5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DE24CDF-1A32-1E49-AF2D-DCAB981B5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50" y="1996378"/>
                <a:ext cx="3721405" cy="867032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28CAE5-0FC3-DC4A-ADCF-9CA84044632F}"/>
                  </a:ext>
                </a:extLst>
              </p:cNvPr>
              <p:cNvSpPr/>
              <p:nvPr/>
            </p:nvSpPr>
            <p:spPr>
              <a:xfrm>
                <a:off x="7076013" y="2861270"/>
                <a:ext cx="2884000" cy="86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 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−5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428CAE5-0FC3-DC4A-ADCF-9CA840446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013" y="2861270"/>
                <a:ext cx="2884000" cy="867032"/>
              </a:xfrm>
              <a:prstGeom prst="rect">
                <a:avLst/>
              </a:prstGeom>
              <a:blipFill>
                <a:blip r:embed="rId10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968066-333E-2847-A78F-39DE52FC09F6}"/>
                  </a:ext>
                </a:extLst>
              </p:cNvPr>
              <p:cNvSpPr/>
              <p:nvPr/>
            </p:nvSpPr>
            <p:spPr>
              <a:xfrm>
                <a:off x="7150228" y="3818216"/>
                <a:ext cx="24554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−5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3968066-333E-2847-A78F-39DE52FC0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228" y="3818216"/>
                <a:ext cx="2455456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1C0FA1-E0C0-C546-A1F6-14124432A126}"/>
                  </a:ext>
                </a:extLst>
              </p:cNvPr>
              <p:cNvSpPr/>
              <p:nvPr/>
            </p:nvSpPr>
            <p:spPr>
              <a:xfrm>
                <a:off x="7076013" y="4309853"/>
                <a:ext cx="22502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=9−5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21C0FA1-E0C0-C546-A1F6-14124432A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013" y="4309853"/>
                <a:ext cx="2250255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00DA45-B067-C440-B3DE-9A4F52E12EB8}"/>
                  </a:ext>
                </a:extLst>
              </p:cNvPr>
              <p:cNvSpPr/>
              <p:nvPr/>
            </p:nvSpPr>
            <p:spPr>
              <a:xfrm>
                <a:off x="7062026" y="4831461"/>
                <a:ext cx="18746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=4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F00DA45-B067-C440-B3DE-9A4F52E12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026" y="4831461"/>
                <a:ext cx="1874689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DDB283-305A-254A-BC91-DDC10B95A149}"/>
                  </a:ext>
                </a:extLst>
              </p:cNvPr>
              <p:cNvSpPr/>
              <p:nvPr/>
            </p:nvSpPr>
            <p:spPr>
              <a:xfrm>
                <a:off x="320733" y="823917"/>
                <a:ext cx="42357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BD" sz="24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Let the required value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𝑥</m:t>
                    </m:r>
                  </m:oMath>
                </a14:m>
                <a:endParaRPr lang="en-BD" sz="24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DDB283-305A-254A-BC91-DDC10B95A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33" y="823917"/>
                <a:ext cx="4235778" cy="461665"/>
              </a:xfrm>
              <a:prstGeom prst="rect">
                <a:avLst/>
              </a:prstGeom>
              <a:blipFill>
                <a:blip r:embed="rId14"/>
                <a:stretch>
                  <a:fillRect l="-2090" t="-10811" b="-2973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096BCAA-E026-2749-8D3C-1BDD874F9EE8}"/>
              </a:ext>
            </a:extLst>
          </p:cNvPr>
          <p:cNvSpPr/>
          <p:nvPr/>
        </p:nvSpPr>
        <p:spPr>
          <a:xfrm>
            <a:off x="320733" y="1358518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According to the question we can write,</a:t>
            </a:r>
            <a:endParaRPr lang="x-none" sz="24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FA3BED1-8129-9A48-BD16-FEAF52C41FDE}"/>
              </a:ext>
            </a:extLst>
          </p:cNvPr>
          <p:cNvCxnSpPr>
            <a:cxnSpLocks/>
          </p:cNvCxnSpPr>
          <p:nvPr/>
        </p:nvCxnSpPr>
        <p:spPr>
          <a:xfrm>
            <a:off x="6598506" y="2499864"/>
            <a:ext cx="0" cy="22838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592681-1643-AD42-8B7E-BE67310B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8036AB70-3DAC-084E-8536-B812CD63773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8898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"/>
                <a:ext cx="12192000" cy="941607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will be come in the place of question mark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?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sSup>
                          <m:sSup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BD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?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BD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"/>
                <a:ext cx="12192000" cy="941607"/>
              </a:xfrm>
              <a:blipFill>
                <a:blip r:embed="rId4"/>
                <a:stretch>
                  <a:fillRect l="-1145" b="-405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37F3D4-E8E7-1F4F-A989-A7C1C39D4497}"/>
                  </a:ext>
                </a:extLst>
              </p:cNvPr>
              <p:cNvSpPr/>
              <p:nvPr/>
            </p:nvSpPr>
            <p:spPr>
              <a:xfrm>
                <a:off x="5225245" y="2113823"/>
                <a:ext cx="2260484" cy="1025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537F3D4-E8E7-1F4F-A989-A7C1C39D4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245" y="2113823"/>
                <a:ext cx="2260484" cy="1025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BD33DF-A8FC-6840-BF61-EB9D113E5AFC}"/>
                  </a:ext>
                </a:extLst>
              </p:cNvPr>
              <p:cNvSpPr/>
              <p:nvPr/>
            </p:nvSpPr>
            <p:spPr>
              <a:xfrm>
                <a:off x="5018610" y="3194278"/>
                <a:ext cx="2717877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2BD33DF-A8FC-6840-BF61-EB9D113E5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610" y="3194278"/>
                <a:ext cx="2717877" cy="628121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B1ADF7-579E-F04D-8F8C-C0F16A59976D}"/>
                  </a:ext>
                </a:extLst>
              </p:cNvPr>
              <p:cNvSpPr/>
              <p:nvPr/>
            </p:nvSpPr>
            <p:spPr>
              <a:xfrm>
                <a:off x="5073149" y="3988890"/>
                <a:ext cx="2269985" cy="649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5B1ADF7-579E-F04D-8F8C-C0F16A59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49" y="3988890"/>
                <a:ext cx="2269985" cy="649665"/>
              </a:xfrm>
              <a:prstGeom prst="rect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D3C687-44BB-8C4D-AEFF-5EC51097E181}"/>
                  </a:ext>
                </a:extLst>
              </p:cNvPr>
              <p:cNvSpPr/>
              <p:nvPr/>
            </p:nvSpPr>
            <p:spPr>
              <a:xfrm>
                <a:off x="5073149" y="4805046"/>
                <a:ext cx="1964604" cy="647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4D3C687-44BB-8C4D-AEFF-5EC51097E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49" y="4805046"/>
                <a:ext cx="1964604" cy="647806"/>
              </a:xfrm>
              <a:prstGeom prst="rect">
                <a:avLst/>
              </a:prstGeom>
              <a:blipFill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DDB283-305A-254A-BC91-DDC10B95A149}"/>
                  </a:ext>
                </a:extLst>
              </p:cNvPr>
              <p:cNvSpPr/>
              <p:nvPr/>
            </p:nvSpPr>
            <p:spPr>
              <a:xfrm>
                <a:off x="989467" y="1044621"/>
                <a:ext cx="42357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BD" sz="24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Let the required value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𝑥</m:t>
                    </m:r>
                  </m:oMath>
                </a14:m>
                <a:endParaRPr lang="en-BD" sz="240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DDB283-305A-254A-BC91-DDC10B95A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67" y="1044621"/>
                <a:ext cx="4235778" cy="461665"/>
              </a:xfrm>
              <a:prstGeom prst="rect">
                <a:avLst/>
              </a:prstGeom>
              <a:blipFill>
                <a:blip r:embed="rId9"/>
                <a:stretch>
                  <a:fillRect l="-2096" t="-7895" b="-2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096BCAA-E026-2749-8D3C-1BDD874F9EE8}"/>
              </a:ext>
            </a:extLst>
          </p:cNvPr>
          <p:cNvSpPr/>
          <p:nvPr/>
        </p:nvSpPr>
        <p:spPr>
          <a:xfrm>
            <a:off x="989467" y="1579222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According to the question we can write,</a:t>
            </a:r>
            <a:endParaRPr lang="x-none" sz="240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69004F1-A611-5B40-96AB-AD9D2CF06EB2}"/>
                  </a:ext>
                </a:extLst>
              </p:cNvPr>
              <p:cNvSpPr/>
              <p:nvPr/>
            </p:nvSpPr>
            <p:spPr>
              <a:xfrm>
                <a:off x="5225245" y="5619342"/>
                <a:ext cx="15722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69004F1-A611-5B40-96AB-AD9D2CF06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245" y="5619342"/>
                <a:ext cx="1572252" cy="461665"/>
              </a:xfrm>
              <a:prstGeom prst="rect">
                <a:avLst/>
              </a:prstGeom>
              <a:blipFill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1C7AEA-5619-3148-852B-02D30EF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1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9E02347C-9A12-AB4B-91B6-7EFFA61D3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1136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667738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𝟖𝟒𝟏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𝟐𝟗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find the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𝟖𝟒𝟏</m:t>
                        </m:r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𝟒𝟏</m:t>
                        </m:r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𝟎𝟖𝟒𝟏</m:t>
                        </m:r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𝟎𝟎𝟎𝟖𝟒𝟏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667738"/>
              </a:xfrm>
              <a:blipFill>
                <a:blip r:embed="rId4"/>
                <a:stretch>
                  <a:fillRect l="-1042" b="-150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DDB283-305A-254A-BC91-DDC10B95A149}"/>
                  </a:ext>
                </a:extLst>
              </p:cNvPr>
              <p:cNvSpPr/>
              <p:nvPr/>
            </p:nvSpPr>
            <p:spPr>
              <a:xfrm>
                <a:off x="370319" y="646890"/>
                <a:ext cx="4235778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Given that,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Vrinda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Vrinda" panose="020B0502040204020203" pitchFamily="34" charset="0"/>
                          </a:rPr>
                          <m:t>841</m:t>
                        </m:r>
                      </m:e>
                    </m:rad>
                    <m:r>
                      <a:rPr lang="en-US" sz="2400" b="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=29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Yu Mincho" panose="02020400000000000000" pitchFamily="18" charset="-128"/>
                    <a:cs typeface="Vrinda" panose="020B0502040204020203" pitchFamily="34" charset="0"/>
                  </a:rPr>
                  <a:t/>
                </a:r>
                <a:endParaRPr lang="en-BD" sz="24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1DDB283-305A-254A-BC91-DDC10B95A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9" y="646890"/>
                <a:ext cx="4235778" cy="496483"/>
              </a:xfrm>
              <a:prstGeom prst="rect">
                <a:avLst/>
              </a:prstGeom>
              <a:blipFill>
                <a:blip r:embed="rId5"/>
                <a:stretch>
                  <a:fillRect l="-2090" t="-5000" b="-25000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C4E57F-EB7B-E64D-8B74-52789EE9EC81}"/>
                  </a:ext>
                </a:extLst>
              </p:cNvPr>
              <p:cNvSpPr/>
              <p:nvPr/>
            </p:nvSpPr>
            <p:spPr>
              <a:xfrm>
                <a:off x="2876788" y="1127843"/>
                <a:ext cx="5486026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841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8.41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0.0841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0.000841</m:t>
                          </m:r>
                        </m:e>
                      </m:rad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EC4E57F-EB7B-E64D-8B74-52789EE9E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88" y="1127843"/>
                <a:ext cx="5486026" cy="505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85CD5-3823-294C-8702-65D3DB46B18A}"/>
                  </a:ext>
                </a:extLst>
              </p:cNvPr>
              <p:cNvSpPr/>
              <p:nvPr/>
            </p:nvSpPr>
            <p:spPr>
              <a:xfrm>
                <a:off x="2721272" y="1517157"/>
                <a:ext cx="5597538" cy="118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841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10000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1000000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B85CD5-3823-294C-8702-65D3DB46B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72" y="1517157"/>
                <a:ext cx="5597538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93A30F-DA43-E145-BA4B-1771FF0CA82B}"/>
                  </a:ext>
                </a:extLst>
              </p:cNvPr>
              <p:cNvSpPr/>
              <p:nvPr/>
            </p:nvSpPr>
            <p:spPr>
              <a:xfrm>
                <a:off x="2721272" y="2704905"/>
                <a:ext cx="5486026" cy="93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841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10000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841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1000000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A93A30F-DA43-E145-BA4B-1771FF0CA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72" y="2704905"/>
                <a:ext cx="5486026" cy="938462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9BB1E5-9310-B347-9933-D9A8246C9EA3}"/>
                  </a:ext>
                </a:extLst>
              </p:cNvPr>
              <p:cNvSpPr/>
              <p:nvPr/>
            </p:nvSpPr>
            <p:spPr>
              <a:xfrm>
                <a:off x="2698970" y="3745157"/>
                <a:ext cx="355686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=29+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09BB1E5-9310-B347-9933-D9A8246C9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70" y="3745157"/>
                <a:ext cx="3556865" cy="786177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5AB3AC-14C8-B940-9C14-350BD430CCDD}"/>
                  </a:ext>
                </a:extLst>
              </p:cNvPr>
              <p:cNvSpPr/>
              <p:nvPr/>
            </p:nvSpPr>
            <p:spPr>
              <a:xfrm>
                <a:off x="2721272" y="4633124"/>
                <a:ext cx="4025216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29000+2900+290+29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B5AB3AC-14C8-B940-9C14-350BD430CC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72" y="4633124"/>
                <a:ext cx="4025216" cy="786177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BC5D75-6477-4B4D-B756-263B850DA07D}"/>
                  </a:ext>
                </a:extLst>
              </p:cNvPr>
              <p:cNvSpPr/>
              <p:nvPr/>
            </p:nvSpPr>
            <p:spPr>
              <a:xfrm>
                <a:off x="2721272" y="5521091"/>
                <a:ext cx="146043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32219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ABC5D75-6477-4B4D-B756-263B850DA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272" y="5521091"/>
                <a:ext cx="1460435" cy="786177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1A9967-DF04-8D4F-85C8-934799C7198F}"/>
                  </a:ext>
                </a:extLst>
              </p:cNvPr>
              <p:cNvSpPr/>
              <p:nvPr/>
            </p:nvSpPr>
            <p:spPr>
              <a:xfrm>
                <a:off x="2804905" y="6409059"/>
                <a:ext cx="12931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32.219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1A9967-DF04-8D4F-85C8-934799C71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905" y="6409059"/>
                <a:ext cx="1293167" cy="461665"/>
              </a:xfrm>
              <a:prstGeom prst="rect">
                <a:avLst/>
              </a:prstGeom>
              <a:blipFill>
                <a:blip r:embed="rId12"/>
                <a:stretch>
                  <a:fillRect r="-873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62BD91-BC0F-D14A-86B4-AA38AEFE345B}"/>
              </a:ext>
            </a:extLst>
          </p:cNvPr>
          <p:cNvSpPr/>
          <p:nvPr/>
        </p:nvSpPr>
        <p:spPr>
          <a:xfrm>
            <a:off x="370319" y="1130886"/>
            <a:ext cx="1725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Now,</a:t>
            </a:r>
            <a:endParaRPr lang="x-none" sz="24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7B319C1-B5CD-6B4C-99BC-52C35922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5B7D2BEB-197E-1B41-8BD1-76C5C0C287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23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4212"/>
                <a:ext cx="12192000" cy="954793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If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𝟏𝟒𝟒</m:t>
                            </m:r>
                          </m:den>
                        </m:f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find the value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212"/>
                <a:ext cx="12192000" cy="95479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1DDB283-305A-254A-BC91-DDC10B95A149}"/>
              </a:ext>
            </a:extLst>
          </p:cNvPr>
          <p:cNvSpPr/>
          <p:nvPr/>
        </p:nvSpPr>
        <p:spPr>
          <a:xfrm>
            <a:off x="1622712" y="1156044"/>
            <a:ext cx="209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have,</a:t>
            </a:r>
            <a:endParaRPr lang="x-none" sz="20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05646B-596C-D14E-9D63-BBDBE5BF5808}"/>
                  </a:ext>
                </a:extLst>
              </p:cNvPr>
              <p:cNvSpPr/>
              <p:nvPr/>
            </p:nvSpPr>
            <p:spPr>
              <a:xfrm>
                <a:off x="4326673" y="1195767"/>
                <a:ext cx="317834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144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F05646B-596C-D14E-9D63-BBDBE5BF5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73" y="1195767"/>
                <a:ext cx="3178346" cy="843885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308499-6001-3442-B12E-E7675B5C616F}"/>
                  </a:ext>
                </a:extLst>
              </p:cNvPr>
              <p:cNvSpPr/>
              <p:nvPr/>
            </p:nvSpPr>
            <p:spPr>
              <a:xfrm>
                <a:off x="4415883" y="2148233"/>
                <a:ext cx="2854960" cy="86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1+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rinda" panose="020B0502040204020203" pitchFamily="34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rinda" panose="020B0502040204020203" pitchFamily="34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0308499-6001-3442-B12E-E7675B5C6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83" y="2148233"/>
                <a:ext cx="2854960" cy="867032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004F65-7FE6-E647-8070-3B4497461ED2}"/>
                  </a:ext>
                </a:extLst>
              </p:cNvPr>
              <p:cNvSpPr/>
              <p:nvPr/>
            </p:nvSpPr>
            <p:spPr>
              <a:xfrm>
                <a:off x="4415883" y="3123846"/>
                <a:ext cx="264308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, 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169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−1</m:t>
                      </m:r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C004F65-7FE6-E647-8070-3B4497461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83" y="3123846"/>
                <a:ext cx="2643087" cy="783804"/>
              </a:xfrm>
              <a:prstGeom prst="rect">
                <a:avLst/>
              </a:prstGeom>
              <a:blipFill>
                <a:blip r:embed="rId7"/>
                <a:stretch>
                  <a:fillRect l="-2404"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9BFA6-1C42-914B-83F5-55420E201A3F}"/>
                  </a:ext>
                </a:extLst>
              </p:cNvPr>
              <p:cNvSpPr/>
              <p:nvPr/>
            </p:nvSpPr>
            <p:spPr>
              <a:xfrm>
                <a:off x="4326673" y="4025186"/>
                <a:ext cx="308913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, 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169−144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249BFA6-1C42-914B-83F5-55420E201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73" y="4025186"/>
                <a:ext cx="3089136" cy="783804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2D52C0-7362-E948-9211-35FA646B09E0}"/>
                  </a:ext>
                </a:extLst>
              </p:cNvPr>
              <p:cNvSpPr/>
              <p:nvPr/>
            </p:nvSpPr>
            <p:spPr>
              <a:xfrm>
                <a:off x="4415883" y="4926526"/>
                <a:ext cx="204092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, 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rinda" panose="020B0502040204020203" pitchFamily="34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B2D52C0-7362-E948-9211-35FA646B0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83" y="4926526"/>
                <a:ext cx="2040921" cy="791307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AEBD87-3D2C-404B-92A2-C8FF5B75AF0E}"/>
                  </a:ext>
                </a:extLst>
              </p:cNvPr>
              <p:cNvSpPr/>
              <p:nvPr/>
            </p:nvSpPr>
            <p:spPr>
              <a:xfrm>
                <a:off x="4259766" y="5808506"/>
                <a:ext cx="17693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=25</m:t>
                      </m:r>
                    </m:oMath>
                  </m:oMathPara>
                </a14:m>
                <a:endParaRPr lang="en-BD" sz="2400" dirty="0">
                  <a:latin typeface="Cambria Math" panose="02040503050406030204" pitchFamily="18" charset="0"/>
                  <a:ea typeface="Cambria Math" panose="02040503050406030204" pitchFamily="18" charset="0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DAEBD87-3D2C-404B-92A2-C8FF5B75A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766" y="5808506"/>
                <a:ext cx="1769327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49F6BD-F5EA-4E49-A5A2-861AC16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643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D18DEAD1-3DB2-7D40-BB2D-307A5D08E64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213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7EFEB-AADB-6643-8D9C-B3D498ED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87DE8EB-0D58-004A-8E9A-F418D58C2CEA}"/>
                  </a:ext>
                </a:extLst>
              </p:cNvPr>
              <p:cNvSpPr/>
              <p:nvPr/>
            </p:nvSpPr>
            <p:spPr>
              <a:xfrm>
                <a:off x="3694635" y="994221"/>
                <a:ext cx="1959033" cy="973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243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87DE8EB-0D58-004A-8E9A-F418D58C2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635" y="994221"/>
                <a:ext cx="1959033" cy="973215"/>
              </a:xfrm>
              <a:prstGeom prst="rect">
                <a:avLst/>
              </a:prstGeom>
              <a:blipFill>
                <a:blip r:embed="rId2"/>
                <a:stretch>
                  <a:fillRect r="-4516" b="-384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E10936-0B48-B14F-8A14-85EEB2509670}"/>
                  </a:ext>
                </a:extLst>
              </p:cNvPr>
              <p:cNvSpPr/>
              <p:nvPr/>
            </p:nvSpPr>
            <p:spPr>
              <a:xfrm>
                <a:off x="3376822" y="2248591"/>
                <a:ext cx="2232241" cy="973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CAE10936-0B48-B14F-8A14-85EEB2509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22" y="2248591"/>
                <a:ext cx="2232241" cy="973215"/>
              </a:xfrm>
              <a:prstGeom prst="rect">
                <a:avLst/>
              </a:prstGeom>
              <a:blipFill>
                <a:blip r:embed="rId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F4766B9-C918-1540-8CB2-D0DFBEAAF790}"/>
                  </a:ext>
                </a:extLst>
              </p:cNvPr>
              <p:cNvSpPr/>
              <p:nvPr/>
            </p:nvSpPr>
            <p:spPr>
              <a:xfrm>
                <a:off x="5586762" y="2393554"/>
                <a:ext cx="1747161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F4766B9-C918-1540-8CB2-D0DFBEAAF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62" y="2393554"/>
                <a:ext cx="1747161" cy="833433"/>
              </a:xfrm>
              <a:prstGeom prst="rect">
                <a:avLst/>
              </a:prstGeom>
              <a:blipFill>
                <a:blip r:embed="rId4"/>
                <a:stretch>
                  <a:fillRect r="-719" b="-75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EFF2FA2-32B4-B247-9507-3D9FB657693B}"/>
                  </a:ext>
                </a:extLst>
              </p:cNvPr>
              <p:cNvSpPr/>
              <p:nvPr/>
            </p:nvSpPr>
            <p:spPr>
              <a:xfrm>
                <a:off x="3376822" y="3492509"/>
                <a:ext cx="1512985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3EFF2FA2-32B4-B247-9507-3D9FB6576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22" y="3492509"/>
                <a:ext cx="1512985" cy="833433"/>
              </a:xfrm>
              <a:prstGeom prst="rect">
                <a:avLst/>
              </a:prstGeom>
              <a:blipFill>
                <a:blip r:embed="rId5"/>
                <a:stretch>
                  <a:fillRect r="-833" b="-757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C8345C-977F-1343-9C57-75B26E2B3023}"/>
                  </a:ext>
                </a:extLst>
              </p:cNvPr>
              <p:cNvSpPr/>
              <p:nvPr/>
            </p:nvSpPr>
            <p:spPr>
              <a:xfrm>
                <a:off x="4973447" y="3503234"/>
                <a:ext cx="1223053" cy="8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79C8345C-977F-1343-9C57-75B26E2B3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447" y="3503234"/>
                <a:ext cx="1223053" cy="833433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B8D2A2F-1E6D-284B-B3B7-93BE47AB9381}"/>
                  </a:ext>
                </a:extLst>
              </p:cNvPr>
              <p:cNvSpPr/>
              <p:nvPr/>
            </p:nvSpPr>
            <p:spPr>
              <a:xfrm>
                <a:off x="3376822" y="4601871"/>
                <a:ext cx="21318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9B8D2A2F-1E6D-284B-B3B7-93BE47AB9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22" y="4601871"/>
                <a:ext cx="213187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7500DD-C5C5-FE42-A7BB-AE2AE9B4B13F}"/>
                  </a:ext>
                </a:extLst>
              </p:cNvPr>
              <p:cNvSpPr/>
              <p:nvPr/>
            </p:nvSpPr>
            <p:spPr>
              <a:xfrm>
                <a:off x="3376822" y="6077060"/>
                <a:ext cx="5464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9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FB7500DD-C5C5-FE42-A7BB-AE2AE9B4B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22" y="6077060"/>
                <a:ext cx="546412" cy="461665"/>
              </a:xfrm>
              <a:prstGeom prst="rect">
                <a:avLst/>
              </a:prstGeom>
              <a:blipFill>
                <a:blip r:embed="rId8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AB454AEE-6CD5-FB45-9E2E-A9F8FB80C3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3171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Find the value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BD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𝟐𝟒𝟑</m:t>
                                </m:r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BD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sup>
                        </m:sSup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B454AEE-6CD5-FB45-9E2E-A9F8FB80C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171"/>
                <a:ext cx="12192000" cy="867031"/>
              </a:xfrm>
              <a:blipFill>
                <a:blip r:embed="rId9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FE1020C-C104-3A43-8D7F-A1FDB05DF9CE}"/>
              </a:ext>
            </a:extLst>
          </p:cNvPr>
          <p:cNvSpPr/>
          <p:nvPr/>
        </p:nvSpPr>
        <p:spPr>
          <a:xfrm>
            <a:off x="1666962" y="1150602"/>
            <a:ext cx="209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have,</a:t>
            </a:r>
            <a:endParaRPr lang="x-none" sz="24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p:pic>
        <p:nvPicPr>
          <p:cNvPr id="16" name="Picture 1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60BB2D1D-20B3-A24E-A0E3-122B0783C8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65A0C45-7694-394A-BADD-14B3ED2CAC5C}"/>
                  </a:ext>
                </a:extLst>
              </p:cNvPr>
              <p:cNvSpPr/>
              <p:nvPr/>
            </p:nvSpPr>
            <p:spPr>
              <a:xfrm>
                <a:off x="3376822" y="5339465"/>
                <a:ext cx="8309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765A0C45-7694-394A-BADD-14B3ED2CA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22" y="5339465"/>
                <a:ext cx="83090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244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8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7EFEB-AADB-6643-8D9C-B3D498ED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CBA0003-E8B7-0F45-8F26-28561DD5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3170"/>
                <a:ext cx="12192000" cy="688514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find the value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BA0003-E8B7-0F45-8F26-28561DD5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170"/>
                <a:ext cx="12192000" cy="688514"/>
              </a:xfrm>
              <a:blipFill>
                <a:blip r:embed="rId2"/>
                <a:stretch>
                  <a:fillRect l="-1042" b="-129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149426-DADB-F44D-B83D-954618519BD1}"/>
              </a:ext>
            </a:extLst>
          </p:cNvPr>
          <p:cNvSpPr/>
          <p:nvPr/>
        </p:nvSpPr>
        <p:spPr>
          <a:xfrm>
            <a:off x="1521182" y="708965"/>
            <a:ext cx="209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Given that,</a:t>
            </a:r>
            <a:endParaRPr lang="x-none" sz="24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E28057-DA0D-C342-9B6B-AE3369390CA2}"/>
                  </a:ext>
                </a:extLst>
              </p:cNvPr>
              <p:cNvSpPr/>
              <p:nvPr/>
            </p:nvSpPr>
            <p:spPr>
              <a:xfrm>
                <a:off x="3845823" y="674230"/>
                <a:ext cx="2549912" cy="50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 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5E28057-DA0D-C342-9B6B-AE3369390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23" y="674230"/>
                <a:ext cx="2549912" cy="506742"/>
              </a:xfrm>
              <a:prstGeom prst="rect">
                <a:avLst/>
              </a:prstGeom>
              <a:blipFill>
                <a:blip r:embed="rId3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EC595-F639-C54D-A53C-D2790483BB39}"/>
                  </a:ext>
                </a:extLst>
              </p:cNvPr>
              <p:cNvSpPr/>
              <p:nvPr/>
            </p:nvSpPr>
            <p:spPr>
              <a:xfrm>
                <a:off x="3790055" y="1154203"/>
                <a:ext cx="30767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19EC595-F639-C54D-A53C-D2790483B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55" y="1154203"/>
                <a:ext cx="3076761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365F7D-790B-2B4F-910D-C9FFFE5231BF}"/>
                  </a:ext>
                </a:extLst>
              </p:cNvPr>
              <p:cNvSpPr/>
              <p:nvPr/>
            </p:nvSpPr>
            <p:spPr>
              <a:xfrm>
                <a:off x="3790055" y="1589099"/>
                <a:ext cx="273340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365F7D-790B-2B4F-910D-C9FFFE52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55" y="1589099"/>
                <a:ext cx="2733409" cy="783804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853CED8-C34A-9246-906B-54AE115C5501}"/>
                  </a:ext>
                </a:extLst>
              </p:cNvPr>
              <p:cNvSpPr/>
              <p:nvPr/>
            </p:nvSpPr>
            <p:spPr>
              <a:xfrm>
                <a:off x="3752318" y="2346134"/>
                <a:ext cx="2879124" cy="7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 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53CED8-C34A-9246-906B-54AE115C5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18" y="2346134"/>
                <a:ext cx="2879124" cy="786241"/>
              </a:xfrm>
              <a:prstGeom prst="rect">
                <a:avLst/>
              </a:prstGeom>
              <a:blipFill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FCE0A4-68DF-9147-830F-039B29107499}"/>
                  </a:ext>
                </a:extLst>
              </p:cNvPr>
              <p:cNvSpPr/>
              <p:nvPr/>
            </p:nvSpPr>
            <p:spPr>
              <a:xfrm>
                <a:off x="3613971" y="3105606"/>
                <a:ext cx="27334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+2=3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FCE0A4-68DF-9147-830F-039B29107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71" y="3105606"/>
                <a:ext cx="2733409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7A1A48-8688-BF4E-B820-CFC61D4BF668}"/>
                  </a:ext>
                </a:extLst>
              </p:cNvPr>
              <p:cNvSpPr/>
              <p:nvPr/>
            </p:nvSpPr>
            <p:spPr>
              <a:xfrm>
                <a:off x="3845823" y="3592611"/>
                <a:ext cx="28791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+2=0</m:t>
                      </m:r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A7A1A48-8688-BF4E-B820-CFC61D4BF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23" y="3592611"/>
                <a:ext cx="2879124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82AA23-EC0E-6C4E-8EFC-A0F14DC378A4}"/>
                  </a:ext>
                </a:extLst>
              </p:cNvPr>
              <p:cNvSpPr/>
              <p:nvPr/>
            </p:nvSpPr>
            <p:spPr>
              <a:xfrm>
                <a:off x="3873688" y="4015408"/>
                <a:ext cx="33801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+2=0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F82AA23-EC0E-6C4E-8EFC-A0F14DC37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88" y="4015408"/>
                <a:ext cx="3380179" cy="461665"/>
              </a:xfrm>
              <a:prstGeom prst="rect">
                <a:avLst/>
              </a:prstGeom>
              <a:blipFill>
                <a:blip r:embed="rId9"/>
                <a:stretch>
                  <a:fillRect l="-375"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F7FA37-01D1-8C4C-BE2C-BE9798FD2C0F}"/>
                  </a:ext>
                </a:extLst>
              </p:cNvPr>
              <p:cNvSpPr/>
              <p:nvPr/>
            </p:nvSpPr>
            <p:spPr>
              <a:xfrm>
                <a:off x="3957323" y="4450304"/>
                <a:ext cx="38596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d>
                        <m:d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−1</m:t>
                      </m:r>
                      <m:d>
                        <m:d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DF7FA37-01D1-8C4C-BE2C-BE9798FD2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323" y="4450304"/>
                <a:ext cx="3859682" cy="461665"/>
              </a:xfrm>
              <a:prstGeom prst="rect">
                <a:avLst/>
              </a:prstGeom>
              <a:blipFill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40BE5B-1375-5040-A22E-B916C172C004}"/>
                  </a:ext>
                </a:extLst>
              </p:cNvPr>
              <p:cNvSpPr/>
              <p:nvPr/>
            </p:nvSpPr>
            <p:spPr>
              <a:xfrm>
                <a:off x="3873688" y="4895790"/>
                <a:ext cx="32129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d>
                        <m:d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F40BE5B-1375-5040-A22E-B916C172C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88" y="4895790"/>
                <a:ext cx="3212911" cy="461665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5EFC9C-FAD9-5944-9CDE-B4B0DCB45D88}"/>
                  </a:ext>
                </a:extLst>
              </p:cNvPr>
              <p:cNvSpPr/>
              <p:nvPr/>
            </p:nvSpPr>
            <p:spPr>
              <a:xfrm>
                <a:off x="2507664" y="5346865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Therefore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−1=0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and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−2=0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45EFC9C-FAD9-5944-9CDE-B4B0DCB45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664" y="5346865"/>
                <a:ext cx="6096000" cy="461665"/>
              </a:xfrm>
              <a:prstGeom prst="rect">
                <a:avLst/>
              </a:prstGeom>
              <a:blipFill>
                <a:blip r:embed="rId1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AA2D9-7773-2443-90DC-3E299EF52608}"/>
                  </a:ext>
                </a:extLst>
              </p:cNvPr>
              <p:cNvSpPr/>
              <p:nvPr/>
            </p:nvSpPr>
            <p:spPr>
              <a:xfrm>
                <a:off x="4097391" y="5697515"/>
                <a:ext cx="13678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1</m:t>
                      </m:r>
                    </m:oMath>
                  </m:oMathPara>
                </a14:m>
                <a:endParaRPr lang="en-BD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78AA2D9-7773-2443-90DC-3E299EF52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91" y="5697515"/>
                <a:ext cx="1367883" cy="461665"/>
              </a:xfrm>
              <a:prstGeom prst="rect">
                <a:avLst/>
              </a:prstGeom>
              <a:blipFill>
                <a:blip r:embed="rId1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AE9D9AA-E234-364F-A3EA-CB75EAB58A79}"/>
                  </a:ext>
                </a:extLst>
              </p:cNvPr>
              <p:cNvSpPr/>
              <p:nvPr/>
            </p:nvSpPr>
            <p:spPr>
              <a:xfrm>
                <a:off x="4009361" y="6125517"/>
                <a:ext cx="17247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BD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AE9D9AA-E234-364F-A3EA-CB75EAB58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61" y="6125517"/>
                <a:ext cx="1724723" cy="461665"/>
              </a:xfrm>
              <a:prstGeom prst="rect">
                <a:avLst/>
              </a:prstGeom>
              <a:blipFill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078525-0D97-1E43-A4B8-0B4FE1EDB1C4}"/>
                  </a:ext>
                </a:extLst>
              </p:cNvPr>
              <p:cNvSpPr/>
              <p:nvPr/>
            </p:nvSpPr>
            <p:spPr>
              <a:xfrm>
                <a:off x="4009361" y="6426606"/>
                <a:ext cx="1412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0</m:t>
                      </m:r>
                    </m:oMath>
                  </m:oMathPara>
                </a14:m>
                <a:endParaRPr lang="en-BD" sz="2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7078525-0D97-1E43-A4B8-0B4FE1EDB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61" y="6426606"/>
                <a:ext cx="1412488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4D398-01B2-544B-B83F-6BEA3EDE7A4E}"/>
                  </a:ext>
                </a:extLst>
              </p:cNvPr>
              <p:cNvSpPr/>
              <p:nvPr/>
            </p:nvSpPr>
            <p:spPr>
              <a:xfrm>
                <a:off x="6523464" y="5701997"/>
                <a:ext cx="14216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4D4D398-01B2-544B-B83F-6BEA3EDE7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64" y="5701997"/>
                <a:ext cx="1421608" cy="461665"/>
              </a:xfrm>
              <a:prstGeom prst="rect">
                <a:avLst/>
              </a:prstGeom>
              <a:blipFill>
                <a:blip r:embed="rId1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78A9DC-DBFF-CF42-998C-FD7D2EEE1345}"/>
                  </a:ext>
                </a:extLst>
              </p:cNvPr>
              <p:cNvSpPr/>
              <p:nvPr/>
            </p:nvSpPr>
            <p:spPr>
              <a:xfrm>
                <a:off x="6523464" y="6132692"/>
                <a:ext cx="1640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1416C7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78A9DC-DBFF-CF42-998C-FD7D2EEE1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64" y="6132692"/>
                <a:ext cx="16401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639A0F-9914-7942-BA9D-999F45ED63AE}"/>
                  </a:ext>
                </a:extLst>
              </p:cNvPr>
              <p:cNvSpPr/>
              <p:nvPr/>
            </p:nvSpPr>
            <p:spPr>
              <a:xfrm>
                <a:off x="6523464" y="6472773"/>
                <a:ext cx="1348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2639A0F-9914-7942-BA9D-999F45ED6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64" y="6472773"/>
                <a:ext cx="13480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324CCE-D7FD-7D48-88EA-061969E52217}"/>
                  </a:ext>
                </a:extLst>
              </p:cNvPr>
              <p:cNvSpPr/>
              <p:nvPr/>
            </p:nvSpPr>
            <p:spPr>
              <a:xfrm>
                <a:off x="6447289" y="2483707"/>
                <a:ext cx="1716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BD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324CCE-D7FD-7D48-88EA-061969E52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289" y="2483707"/>
                <a:ext cx="1716304" cy="461665"/>
              </a:xfrm>
              <a:prstGeom prst="rect">
                <a:avLst/>
              </a:prstGeom>
              <a:blipFill>
                <a:blip r:embed="rId1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DDF34AEF-5CB1-8345-9C0C-AC8937F6669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75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1" grpId="0" animBg="1"/>
      <p:bldP spid="15" grpId="0" build="allAtOnce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7EFEB-AADB-6643-8D9C-B3D498ED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1901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CBA0003-E8B7-0F45-8F26-28561DD5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974"/>
                <a:ext cx="12192000" cy="688514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sup>
                    </m:sSup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𝐲</m:t>
                        </m:r>
                      </m:sup>
                    </m:sSup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𝟓𝟏𝟐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what is the value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BA0003-E8B7-0F45-8F26-28561DD5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974"/>
                <a:ext cx="12192000" cy="688514"/>
              </a:xfrm>
              <a:blipFill>
                <a:blip r:embed="rId2"/>
                <a:stretch>
                  <a:fillRect l="-1042" b="-1481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149426-DADB-F44D-B83D-954618519BD1}"/>
              </a:ext>
            </a:extLst>
          </p:cNvPr>
          <p:cNvSpPr/>
          <p:nvPr/>
        </p:nvSpPr>
        <p:spPr>
          <a:xfrm>
            <a:off x="205338" y="812120"/>
            <a:ext cx="1644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Given that,</a:t>
            </a:r>
            <a:endParaRPr lang="x-none" sz="24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E28057-DA0D-C342-9B6B-AE3369390CA2}"/>
                  </a:ext>
                </a:extLst>
              </p:cNvPr>
              <p:cNvSpPr/>
              <p:nvPr/>
            </p:nvSpPr>
            <p:spPr>
              <a:xfrm>
                <a:off x="1895024" y="789581"/>
                <a:ext cx="2285481" cy="50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 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512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5E28057-DA0D-C342-9B6B-AE3369390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24" y="789581"/>
                <a:ext cx="2285481" cy="506742"/>
              </a:xfrm>
              <a:prstGeom prst="rect">
                <a:avLst/>
              </a:prstGeom>
              <a:blipFill>
                <a:blip r:embed="rId3"/>
                <a:stretch>
                  <a:fillRect l="-1105" b="-2195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9EC595-F639-C54D-A53C-D2790483BB39}"/>
                  </a:ext>
                </a:extLst>
              </p:cNvPr>
              <p:cNvSpPr/>
              <p:nvPr/>
            </p:nvSpPr>
            <p:spPr>
              <a:xfrm>
                <a:off x="1693100" y="1356968"/>
                <a:ext cx="26423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19EC595-F639-C54D-A53C-D2790483B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00" y="1356968"/>
                <a:ext cx="2642321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365F7D-790B-2B4F-910D-C9FFFE5231BF}"/>
                  </a:ext>
                </a:extLst>
              </p:cNvPr>
              <p:cNvSpPr/>
              <p:nvPr/>
            </p:nvSpPr>
            <p:spPr>
              <a:xfrm>
                <a:off x="1693100" y="1878739"/>
                <a:ext cx="2385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365F7D-790B-2B4F-910D-C9FFFE523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00" y="1878739"/>
                <a:ext cx="2385843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5EFC9C-FAD9-5944-9CDE-B4B0DCB45D88}"/>
                  </a:ext>
                </a:extLst>
              </p:cNvPr>
              <p:cNvSpPr/>
              <p:nvPr/>
            </p:nvSpPr>
            <p:spPr>
              <a:xfrm>
                <a:off x="8012043" y="1569147"/>
                <a:ext cx="11971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45EFC9C-FAD9-5944-9CDE-B4B0DCB45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043" y="1569147"/>
                <a:ext cx="1197113" cy="461665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B2D8124-158C-164A-98D9-EF5E505466CE}"/>
                  </a:ext>
                </a:extLst>
              </p:cNvPr>
              <p:cNvSpPr/>
              <p:nvPr/>
            </p:nvSpPr>
            <p:spPr>
              <a:xfrm>
                <a:off x="1693100" y="2417356"/>
                <a:ext cx="21628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sSup>
                        <m:sSup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B2D8124-158C-164A-98D9-EF5E50546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00" y="2417356"/>
                <a:ext cx="2162818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863B18A-9CDA-B840-B1E8-FED0B5646265}"/>
                  </a:ext>
                </a:extLst>
              </p:cNvPr>
              <p:cNvSpPr/>
              <p:nvPr/>
            </p:nvSpPr>
            <p:spPr>
              <a:xfrm>
                <a:off x="1371374" y="2923899"/>
                <a:ext cx="34675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9………(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BD" sz="24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863B18A-9CDA-B840-B1E8-FED0B5646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74" y="2923899"/>
                <a:ext cx="3467511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8303CF9-4B5F-9746-A285-ABAD956BD2F5}"/>
              </a:ext>
            </a:extLst>
          </p:cNvPr>
          <p:cNvSpPr/>
          <p:nvPr/>
        </p:nvSpPr>
        <p:spPr>
          <a:xfrm>
            <a:off x="304336" y="3726626"/>
            <a:ext cx="1644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Again,</a:t>
            </a:r>
            <a:endParaRPr lang="x-none" sz="24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AE161BE-ED1B-F54E-8FD9-302C6A139231}"/>
                  </a:ext>
                </a:extLst>
              </p:cNvPr>
              <p:cNvSpPr/>
              <p:nvPr/>
            </p:nvSpPr>
            <p:spPr>
              <a:xfrm>
                <a:off x="1917326" y="3768158"/>
                <a:ext cx="18581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D" sz="24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AE161BE-ED1B-F54E-8FD9-302C6A139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26" y="3768158"/>
                <a:ext cx="18581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B2F548-FE20-1A47-A4F3-D5B1746381DA}"/>
                  </a:ext>
                </a:extLst>
              </p:cNvPr>
              <p:cNvSpPr/>
              <p:nvPr/>
            </p:nvSpPr>
            <p:spPr>
              <a:xfrm>
                <a:off x="1552160" y="4392127"/>
                <a:ext cx="26553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BD" sz="24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0B2F548-FE20-1A47-A4F3-D5B174638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160" y="4392127"/>
                <a:ext cx="2655357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CA239BE-0F95-4649-BF4F-6EDD538509C0}"/>
                  </a:ext>
                </a:extLst>
              </p:cNvPr>
              <p:cNvSpPr/>
              <p:nvPr/>
            </p:nvSpPr>
            <p:spPr>
              <a:xfrm>
                <a:off x="1427129" y="4993888"/>
                <a:ext cx="26553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 </m:t>
                      </m:r>
                      <m:sSup>
                        <m:sSupPr>
                          <m:ctrlPr>
                            <a:rPr lang="en-BD" sz="24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A239BE-0F95-4649-BF4F-6EDD53850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29" y="4993888"/>
                <a:ext cx="2655357" cy="461665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769682-60CC-1645-B5BB-59E4C9AB6880}"/>
                  </a:ext>
                </a:extLst>
              </p:cNvPr>
              <p:cNvSpPr/>
              <p:nvPr/>
            </p:nvSpPr>
            <p:spPr>
              <a:xfrm>
                <a:off x="1371374" y="5437157"/>
                <a:ext cx="36553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12………(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𝑖𝑖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BD" sz="24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9769682-60CC-1645-B5BB-59E4C9AB6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74" y="5437157"/>
                <a:ext cx="3655361" cy="461665"/>
              </a:xfrm>
              <a:prstGeom prst="rect">
                <a:avLst/>
              </a:prstGeom>
              <a:blipFill>
                <a:blip r:embed="rId12"/>
                <a:stretch>
                  <a:fillRect r="-694"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EF5064-F9AA-A743-AF58-4FE293B0CAE0}"/>
                  </a:ext>
                </a:extLst>
              </p:cNvPr>
              <p:cNvSpPr/>
              <p:nvPr/>
            </p:nvSpPr>
            <p:spPr>
              <a:xfrm>
                <a:off x="6091658" y="1138635"/>
                <a:ext cx="602787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Subtracting equation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(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𝑖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)</m:t>
                    </m:r>
                  </m:oMath>
                </a14:m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from equation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(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𝑖𝑖</m:t>
                    </m:r>
                    <m:r>
                      <a:rPr lang="en-US" sz="22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)</m:t>
                    </m:r>
                  </m:oMath>
                </a14:m>
                <a:r>
                  <a:rPr lang="en-BD" sz="2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/>
                </a:r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we get, 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BEF5064-F9AA-A743-AF58-4FE293B0C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58" y="1138635"/>
                <a:ext cx="6027874" cy="430887"/>
              </a:xfrm>
              <a:prstGeom prst="rect">
                <a:avLst/>
              </a:prstGeom>
              <a:blipFill>
                <a:blip r:embed="rId13"/>
                <a:stretch>
                  <a:fillRect l="-1477" t="-8571" r="-422" b="-2285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1644B17-0C91-8D40-A3E3-A8C0DDC70A5E}"/>
                  </a:ext>
                </a:extLst>
              </p:cNvPr>
              <p:cNvSpPr/>
              <p:nvPr/>
            </p:nvSpPr>
            <p:spPr>
              <a:xfrm>
                <a:off x="6091658" y="2200867"/>
                <a:ext cx="573978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Put</a:t>
                </a:r>
                <a:r>
                  <a:rPr lang="en-GB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</a:t>
                </a:r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ing the value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𝑦</m:t>
                    </m:r>
                  </m:oMath>
                </a14:m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in equation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(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𝑖</m:t>
                    </m:r>
                    <m:r>
                      <a:rPr lang="en-US" sz="22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Vrinda" panose="020B0502040204020203" pitchFamily="34" charset="0"/>
                      </a:rPr>
                      <m:t>)</m:t>
                    </m:r>
                  </m:oMath>
                </a14:m>
                <a:r>
                  <a:rPr lang="en-BD" sz="22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/>
                </a:r>
                <a:r>
                  <a:rPr lang="en-BD" sz="22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we get, 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1644B17-0C91-8D40-A3E3-A8C0DDC70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58" y="2200867"/>
                <a:ext cx="5739782" cy="430887"/>
              </a:xfrm>
              <a:prstGeom prst="rect">
                <a:avLst/>
              </a:prstGeom>
              <a:blipFill>
                <a:blip r:embed="rId14"/>
                <a:stretch>
                  <a:fillRect l="-1549" t="-8571" b="-2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3E4B25E-AC3F-1E42-90A1-1106F9D64EA0}"/>
                  </a:ext>
                </a:extLst>
              </p:cNvPr>
              <p:cNvSpPr/>
              <p:nvPr/>
            </p:nvSpPr>
            <p:spPr>
              <a:xfrm>
                <a:off x="7646111" y="2643113"/>
                <a:ext cx="21784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+3=9</m:t>
                      </m:r>
                    </m:oMath>
                  </m:oMathPara>
                </a14:m>
                <a:endParaRPr lang="en-BD" sz="24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3E4B25E-AC3F-1E42-90A1-1106F9D64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11" y="2643113"/>
                <a:ext cx="2178425" cy="461665"/>
              </a:xfrm>
              <a:prstGeom prst="rect">
                <a:avLst/>
              </a:prstGeom>
              <a:blipFill>
                <a:blip r:embed="rId1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C44CBF0-01B7-874C-AD43-3C9199BDBDE6}"/>
                  </a:ext>
                </a:extLst>
              </p:cNvPr>
              <p:cNvSpPr/>
              <p:nvPr/>
            </p:nvSpPr>
            <p:spPr>
              <a:xfrm>
                <a:off x="7419543" y="3096752"/>
                <a:ext cx="2908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240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 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9−3=6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C44CBF0-01B7-874C-AD43-3C9199BDB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543" y="3096752"/>
                <a:ext cx="2908214" cy="461665"/>
              </a:xfrm>
              <a:prstGeom prst="rect">
                <a:avLst/>
              </a:prstGeom>
              <a:blipFill>
                <a:blip r:embed="rId1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1BF723-1701-8048-81B0-5CF35BB3831D}"/>
                  </a:ext>
                </a:extLst>
              </p:cNvPr>
              <p:cNvSpPr/>
              <p:nvPr/>
            </p:nvSpPr>
            <p:spPr>
              <a:xfrm>
                <a:off x="7298779" y="3673400"/>
                <a:ext cx="1806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1416C7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2</m:t>
                      </m:r>
                    </m:oMath>
                  </m:oMathPara>
                </a14:m>
                <a:endParaRPr lang="en-BD" sz="2400" dirty="0">
                  <a:solidFill>
                    <a:srgbClr val="1416C7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11BF723-1701-8048-81B0-5CF35BB38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79" y="3673400"/>
                <a:ext cx="1806816" cy="461665"/>
              </a:xfrm>
              <a:prstGeom prst="rect">
                <a:avLst/>
              </a:prstGeom>
              <a:blipFill>
                <a:blip r:embed="rId1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2C3E4F9-96EE-CA4B-8E86-454AEDC5F2DF}"/>
                  </a:ext>
                </a:extLst>
              </p:cNvPr>
              <p:cNvSpPr/>
              <p:nvPr/>
            </p:nvSpPr>
            <p:spPr>
              <a:xfrm>
                <a:off x="6091658" y="4391374"/>
                <a:ext cx="49185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herefore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2   &amp;  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2C3E4F9-96EE-CA4B-8E86-454AEDC5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58" y="4391374"/>
                <a:ext cx="4918535" cy="461665"/>
              </a:xfrm>
              <a:prstGeom prst="rect">
                <a:avLst/>
              </a:prstGeom>
              <a:blipFill>
                <a:blip r:embed="rId1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1130B7EA-CBAE-FF45-8C34-B40BE7495D43}"/>
              </a:ext>
            </a:extLst>
          </p:cNvPr>
          <p:cNvCxnSpPr>
            <a:cxnSpLocks/>
          </p:cNvCxnSpPr>
          <p:nvPr/>
        </p:nvCxnSpPr>
        <p:spPr>
          <a:xfrm>
            <a:off x="5751014" y="1367111"/>
            <a:ext cx="0" cy="42104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CE45AA62-A422-B84E-B760-AAAC441AAD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0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1" grpId="0" animBg="1"/>
      <p:bldP spid="15" grpId="0" animBg="1"/>
      <p:bldP spid="23" grpId="0" animBg="1"/>
      <p:bldP spid="20" grpId="0" animBg="1"/>
      <p:bldP spid="27" grpId="0" animBg="1"/>
      <p:bldP spid="28" grpId="0"/>
      <p:bldP spid="29" grpId="0" animBg="1"/>
      <p:bldP spid="30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38" y="6090"/>
            <a:ext cx="11914194" cy="8570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</p:txBody>
      </p:sp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3156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17</a:t>
            </a:fld>
            <a:endParaRPr lang="en-US" sz="1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1101741" y="863153"/>
                <a:ext cx="7306279" cy="5630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simplest form of the followings: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81</m:t>
                            </m:r>
                          </m:den>
                        </m:f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𝑖𝑖𝑖</m:t>
                        </m:r>
                      </m:e>
                    </m:d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𝑖𝑣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246</m:t>
                            </m:r>
                          </m:e>
                        </m:rad>
                      </m:e>
                    </m:rad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6084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factorization method.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﻿Show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5+2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cube root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2744</m:t>
                    </m:r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=1280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find the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B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BD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7+4</m:t>
                        </m:r>
                        <m:rad>
                          <m:radPr>
                            <m:degHide m:val="on"/>
                            <m:ctrlPr>
                              <a:rPr lang="en-BD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B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then what are the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6+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6+…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endParaRPr lang="x-none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41" y="863153"/>
                <a:ext cx="7306279" cy="5630003"/>
              </a:xfrm>
              <a:prstGeom prst="rect">
                <a:avLst/>
              </a:prstGeom>
              <a:blipFill>
                <a:blip r:embed="rId4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3DB2A1A8-1E46-0D49-81DE-CC27765B8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604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5">
            <a:extLst>
              <a:ext uri="{FF2B5EF4-FFF2-40B4-BE49-F238E27FC236}">
                <a16:creationId xmlns=""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21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5338" y="4003937"/>
                <a:ext cx="6553135" cy="888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expression containing the radical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called a radical.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4003937"/>
                <a:ext cx="6553135" cy="888128"/>
              </a:xfrm>
              <a:prstGeom prst="rect">
                <a:avLst/>
              </a:prstGeom>
              <a:blipFill>
                <a:blip r:embed="rId4"/>
                <a:stretch>
                  <a:fillRect l="-1354" r="-1354" b="-14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39085F-9AA6-A04F-AADA-22B326571598}"/>
                  </a:ext>
                </a:extLst>
              </p:cNvPr>
              <p:cNvSpPr txBox="1"/>
              <p:nvPr/>
            </p:nvSpPr>
            <p:spPr>
              <a:xfrm>
                <a:off x="205338" y="4871283"/>
                <a:ext cx="6558647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form of a radical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index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radicand.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F39085F-9AA6-A04F-AADA-22B326571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" y="4871283"/>
                <a:ext cx="6558647" cy="835100"/>
              </a:xfrm>
              <a:prstGeom prst="rect">
                <a:avLst/>
              </a:prstGeom>
              <a:blipFill>
                <a:blip r:embed="rId5"/>
                <a:stretch>
                  <a:fillRect l="-1351" t="-6154" r="-1351" b="-153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2CA91-1402-8247-B67F-3AE0AA359EF5}"/>
                  </a:ext>
                </a:extLst>
              </p:cNvPr>
              <p:cNvSpPr txBox="1"/>
              <p:nvPr/>
            </p:nvSpPr>
            <p:spPr>
              <a:xfrm>
                <a:off x="210850" y="1018941"/>
                <a:ext cx="6553135" cy="187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any real number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integer, then the product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 is defined as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⋅⋅⋅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2800" b="0" i="1" smtClean="0">
                                  <a:solidFill>
                                    <a:srgbClr val="FF2F9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2F9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2F92"/>
                                  </a:solidFill>
                                  <a:latin typeface="Cambria Math" panose="02040503050406030204" pitchFamily="18" charset="0"/>
                                </a:rPr>
                                <m:t>𝑓𝑎𝑐𝑡𝑜𝑟𝑠</m:t>
                              </m:r>
                            </m:e>
                          </m:eqArr>
                        </m:lim>
                      </m:limLow>
                      <m:r>
                        <a:rPr 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F92CA91-1402-8247-B67F-3AE0AA35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0" y="1018941"/>
                <a:ext cx="6553135" cy="1871538"/>
              </a:xfrm>
              <a:prstGeom prst="rect">
                <a:avLst/>
              </a:prstGeom>
              <a:blipFill>
                <a:blip r:embed="rId6"/>
                <a:stretch>
                  <a:fillRect l="-1354" t="-2013" r="-1354" b="-33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0A3167-72A4-9D4F-A2AD-A44E1EAD80D1}"/>
                  </a:ext>
                </a:extLst>
              </p:cNvPr>
              <p:cNvSpPr txBox="1"/>
              <p:nvPr/>
            </p:nvSpPr>
            <p:spPr>
              <a:xfrm>
                <a:off x="8832195" y="2107238"/>
                <a:ext cx="149740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BD" sz="48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E0A3167-72A4-9D4F-A2AD-A44E1EAD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195" y="2107238"/>
                <a:ext cx="1497406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A146E67-8143-754A-8C8F-63A07C5F3AE8}"/>
              </a:ext>
            </a:extLst>
          </p:cNvPr>
          <p:cNvGrpSpPr/>
          <p:nvPr/>
        </p:nvGrpSpPr>
        <p:grpSpPr>
          <a:xfrm>
            <a:off x="7176293" y="1170356"/>
            <a:ext cx="3403995" cy="1306029"/>
            <a:chOff x="5745750" y="385775"/>
            <a:chExt cx="3403995" cy="1306029"/>
          </a:xfrm>
        </p:grpSpPr>
        <p:sp>
          <p:nvSpPr>
            <p:cNvPr id="29" name="Arc 28">
              <a:extLst>
                <a:ext uri="{FF2B5EF4-FFF2-40B4-BE49-F238E27FC236}">
                  <a16:creationId xmlns="" xmlns:a16="http://schemas.microsoft.com/office/drawing/2014/main" id="{2FF35BD9-5A5A-9045-BD8E-F2A569796839}"/>
                </a:ext>
              </a:extLst>
            </p:cNvPr>
            <p:cNvSpPr/>
            <p:nvPr/>
          </p:nvSpPr>
          <p:spPr>
            <a:xfrm flipH="1" flipV="1">
              <a:off x="6943853" y="788400"/>
              <a:ext cx="2205892" cy="903404"/>
            </a:xfrm>
            <a:prstGeom prst="arc">
              <a:avLst>
                <a:gd name="adj1" fmla="val 17901481"/>
                <a:gd name="adj2" fmla="val 45533"/>
              </a:avLst>
            </a:prstGeom>
            <a:ln w="38100">
              <a:solidFill>
                <a:srgbClr val="00B05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x-non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0FF6CD4-4701-E04E-A98A-94FBB1FE067B}"/>
                </a:ext>
              </a:extLst>
            </p:cNvPr>
            <p:cNvSpPr txBox="1"/>
            <p:nvPr/>
          </p:nvSpPr>
          <p:spPr>
            <a:xfrm>
              <a:off x="5745750" y="385775"/>
              <a:ext cx="2259628" cy="861774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Base</a:t>
              </a:r>
            </a:p>
            <a:p>
              <a:pPr algn="ctr"/>
              <a:r>
                <a:rPr lang="x-none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(real number)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84A00F-23E5-494B-ACF6-58637F176B37}"/>
              </a:ext>
            </a:extLst>
          </p:cNvPr>
          <p:cNvGrpSpPr/>
          <p:nvPr/>
        </p:nvGrpSpPr>
        <p:grpSpPr>
          <a:xfrm>
            <a:off x="9743618" y="1111926"/>
            <a:ext cx="2237532" cy="1420109"/>
            <a:chOff x="3984063" y="4147938"/>
            <a:chExt cx="2237532" cy="1420109"/>
          </a:xfrm>
        </p:grpSpPr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4648C23A-A822-F349-950F-0949281DB4C8}"/>
                </a:ext>
              </a:extLst>
            </p:cNvPr>
            <p:cNvSpPr/>
            <p:nvPr/>
          </p:nvSpPr>
          <p:spPr>
            <a:xfrm rot="10562037" flipV="1">
              <a:off x="3984063" y="4587998"/>
              <a:ext cx="1507081" cy="980049"/>
            </a:xfrm>
            <a:prstGeom prst="arc">
              <a:avLst>
                <a:gd name="adj1" fmla="val 17551376"/>
                <a:gd name="adj2" fmla="val 461693"/>
              </a:avLst>
            </a:prstGeom>
            <a:ln w="38100">
              <a:solidFill>
                <a:srgbClr val="7030A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7030A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5E19AB2-500C-E645-9ADD-8AF4580A4EB5}"/>
                </a:ext>
              </a:extLst>
            </p:cNvPr>
            <p:cNvSpPr txBox="1"/>
            <p:nvPr/>
          </p:nvSpPr>
          <p:spPr>
            <a:xfrm>
              <a:off x="4502059" y="4147938"/>
              <a:ext cx="1719536" cy="861774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Exponent</a:t>
              </a:r>
            </a:p>
            <a:p>
              <a:pPr algn="ctr"/>
              <a:r>
                <a:rPr lang="x-non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(integer)</a:t>
              </a: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E6D69D-EA9F-9448-BBA6-0AB49AB3BD76}"/>
                  </a:ext>
                </a:extLst>
              </p:cNvPr>
              <p:cNvSpPr txBox="1"/>
              <p:nvPr/>
            </p:nvSpPr>
            <p:spPr>
              <a:xfrm>
                <a:off x="8112421" y="4581062"/>
                <a:ext cx="1571259" cy="746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BD" sz="4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8E6D69D-EA9F-9448-BBA6-0AB49AB3B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21" y="4581062"/>
                <a:ext cx="1571259" cy="746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33EF02E-8C47-DC4D-975B-C1F12D7DA3B4}"/>
              </a:ext>
            </a:extLst>
          </p:cNvPr>
          <p:cNvGrpSpPr/>
          <p:nvPr/>
        </p:nvGrpSpPr>
        <p:grpSpPr>
          <a:xfrm>
            <a:off x="7231545" y="3856116"/>
            <a:ext cx="2744174" cy="904760"/>
            <a:chOff x="6405571" y="787044"/>
            <a:chExt cx="2744174" cy="904760"/>
          </a:xfrm>
        </p:grpSpPr>
        <p:sp>
          <p:nvSpPr>
            <p:cNvPr id="36" name="Arc 35">
              <a:extLst>
                <a:ext uri="{FF2B5EF4-FFF2-40B4-BE49-F238E27FC236}">
                  <a16:creationId xmlns="" xmlns:a16="http://schemas.microsoft.com/office/drawing/2014/main" id="{E2D321D1-12C0-A748-A460-AB802E4B3F1E}"/>
                </a:ext>
              </a:extLst>
            </p:cNvPr>
            <p:cNvSpPr/>
            <p:nvPr/>
          </p:nvSpPr>
          <p:spPr>
            <a:xfrm flipH="1" flipV="1">
              <a:off x="6943853" y="788400"/>
              <a:ext cx="2205892" cy="903404"/>
            </a:xfrm>
            <a:prstGeom prst="arc">
              <a:avLst>
                <a:gd name="adj1" fmla="val 18750689"/>
                <a:gd name="adj2" fmla="val 45533"/>
              </a:avLst>
            </a:prstGeom>
            <a:ln w="381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x-none" dirty="0">
                <a:solidFill>
                  <a:srgbClr val="7030A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3875836-2133-B442-B2B5-DB187D8C49E2}"/>
                </a:ext>
              </a:extLst>
            </p:cNvPr>
            <p:cNvSpPr txBox="1"/>
            <p:nvPr/>
          </p:nvSpPr>
          <p:spPr>
            <a:xfrm>
              <a:off x="6405571" y="787044"/>
              <a:ext cx="1183746" cy="430887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Index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C44B27F-E4BA-634E-9392-736A655F7333}"/>
              </a:ext>
            </a:extLst>
          </p:cNvPr>
          <p:cNvGrpSpPr/>
          <p:nvPr/>
        </p:nvGrpSpPr>
        <p:grpSpPr>
          <a:xfrm>
            <a:off x="9173481" y="4014068"/>
            <a:ext cx="2406796" cy="940398"/>
            <a:chOff x="4170507" y="4675847"/>
            <a:chExt cx="2406796" cy="940398"/>
          </a:xfrm>
        </p:grpSpPr>
        <p:sp>
          <p:nvSpPr>
            <p:cNvPr id="39" name="Arc 38">
              <a:extLst>
                <a:ext uri="{FF2B5EF4-FFF2-40B4-BE49-F238E27FC236}">
                  <a16:creationId xmlns="" xmlns:a16="http://schemas.microsoft.com/office/drawing/2014/main" id="{9E7F3BD6-6AD3-0948-AAD1-F6550F00C42F}"/>
                </a:ext>
              </a:extLst>
            </p:cNvPr>
            <p:cNvSpPr/>
            <p:nvPr/>
          </p:nvSpPr>
          <p:spPr>
            <a:xfrm rot="10800000" flipV="1">
              <a:off x="4170507" y="4903704"/>
              <a:ext cx="1214158" cy="712541"/>
            </a:xfrm>
            <a:prstGeom prst="arc">
              <a:avLst>
                <a:gd name="adj1" fmla="val 17165273"/>
                <a:gd name="adj2" fmla="val 461693"/>
              </a:avLst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0070C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A1AA21C-CD1B-BE49-8038-B324FF1F3F30}"/>
                </a:ext>
              </a:extLst>
            </p:cNvPr>
            <p:cNvSpPr txBox="1"/>
            <p:nvPr/>
          </p:nvSpPr>
          <p:spPr>
            <a:xfrm>
              <a:off x="4680706" y="4675847"/>
              <a:ext cx="1896597" cy="430887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x-none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adical Sign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F5ACDA9-4F22-9146-9B2A-9CA98DA5549F}"/>
              </a:ext>
            </a:extLst>
          </p:cNvPr>
          <p:cNvGrpSpPr/>
          <p:nvPr/>
        </p:nvGrpSpPr>
        <p:grpSpPr>
          <a:xfrm>
            <a:off x="9176124" y="4854731"/>
            <a:ext cx="2061359" cy="910640"/>
            <a:chOff x="4376790" y="4218284"/>
            <a:chExt cx="2061359" cy="910640"/>
          </a:xfrm>
        </p:grpSpPr>
        <p:sp>
          <p:nvSpPr>
            <p:cNvPr id="43" name="Arc 42">
              <a:extLst>
                <a:ext uri="{FF2B5EF4-FFF2-40B4-BE49-F238E27FC236}">
                  <a16:creationId xmlns="" xmlns:a16="http://schemas.microsoft.com/office/drawing/2014/main" id="{912C768F-2D22-1443-B177-645BFA02DBA2}"/>
                </a:ext>
              </a:extLst>
            </p:cNvPr>
            <p:cNvSpPr/>
            <p:nvPr/>
          </p:nvSpPr>
          <p:spPr>
            <a:xfrm flipV="1">
              <a:off x="4376790" y="4218284"/>
              <a:ext cx="1214158" cy="712541"/>
            </a:xfrm>
            <a:prstGeom prst="arc">
              <a:avLst>
                <a:gd name="adj1" fmla="val 10637990"/>
                <a:gd name="adj2" fmla="val 15151671"/>
              </a:avLst>
            </a:prstGeom>
            <a:ln w="38100">
              <a:solidFill>
                <a:srgbClr val="00B05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1F422CD-A4FA-9E43-B107-4FB57C6102EB}"/>
                </a:ext>
              </a:extLst>
            </p:cNvPr>
            <p:cNvSpPr txBox="1"/>
            <p:nvPr/>
          </p:nvSpPr>
          <p:spPr>
            <a:xfrm>
              <a:off x="4866890" y="4698037"/>
              <a:ext cx="1571259" cy="430887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  <a:r>
                <a:rPr lang="x-none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adicand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2C38A6-E69F-944C-A734-7D81C0BA2487}"/>
              </a:ext>
            </a:extLst>
          </p:cNvPr>
          <p:cNvSpPr txBox="1"/>
          <p:nvPr/>
        </p:nvSpPr>
        <p:spPr>
          <a:xfrm>
            <a:off x="205338" y="649347"/>
            <a:ext cx="14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60654BF-39C5-E143-846D-B8378DDF821C}"/>
              </a:ext>
            </a:extLst>
          </p:cNvPr>
          <p:cNvSpPr txBox="1"/>
          <p:nvPr/>
        </p:nvSpPr>
        <p:spPr>
          <a:xfrm>
            <a:off x="205338" y="3681523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9AEBF4-0BEA-C849-8AE6-1E0ECA195BC3}"/>
                  </a:ext>
                </a:extLst>
              </p:cNvPr>
              <p:cNvSpPr txBox="1"/>
              <p:nvPr/>
            </p:nvSpPr>
            <p:spPr>
              <a:xfrm>
                <a:off x="199826" y="2809972"/>
                <a:ext cx="6558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index or exponent or power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base.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69AEBF4-0BEA-C849-8AE6-1E0ECA19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26" y="2809972"/>
                <a:ext cx="6558647" cy="830997"/>
              </a:xfrm>
              <a:prstGeom prst="rect">
                <a:avLst/>
              </a:prstGeom>
              <a:blipFill>
                <a:blip r:embed="rId9"/>
                <a:stretch>
                  <a:fillRect l="-1354" t="-4478" r="-1354" b="-149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0C92196-10AB-ED4F-87E6-9485A6317D1E}"/>
                  </a:ext>
                </a:extLst>
              </p:cNvPr>
              <p:cNvSpPr/>
              <p:nvPr/>
            </p:nvSpPr>
            <p:spPr>
              <a:xfrm>
                <a:off x="210850" y="5759411"/>
                <a:ext cx="6558647" cy="77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BD" sz="2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Note:﻿</a:t>
                </a:r>
              </a:p>
              <a:p>
                <a:r>
                  <a:rPr lang="en-BD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BD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omit the index and write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BD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rather than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g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BD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0C92196-10AB-ED4F-87E6-9485A6317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0" y="5759411"/>
                <a:ext cx="6558647" cy="773289"/>
              </a:xfrm>
              <a:prstGeom prst="rect">
                <a:avLst/>
              </a:prstGeom>
              <a:blipFill>
                <a:blip r:embed="rId10"/>
                <a:stretch>
                  <a:fillRect l="-1161" t="-3226" b="-145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5F82CBFC-E580-6A49-BC41-A04091AE6A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6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4" grpId="0" animBg="1"/>
      <p:bldP spid="3" grpId="0"/>
      <p:bldP spid="25" grpId="0"/>
      <p:bldP spid="2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Exponents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FDBD40-E807-F949-A402-E48BA0428A21}"/>
                  </a:ext>
                </a:extLst>
              </p:cNvPr>
              <p:cNvSpPr/>
              <p:nvPr/>
            </p:nvSpPr>
            <p:spPr>
              <a:xfrm>
                <a:off x="281083" y="641163"/>
                <a:ext cx="11585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real numbers, variables, or algebraic expressions and 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integers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(All denominators and bases are nonzero). </a:t>
                </a:r>
                <a:endPara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7FDBD40-E807-F949-A402-E48BA0428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3" y="641163"/>
                <a:ext cx="11585921" cy="830997"/>
              </a:xfrm>
              <a:prstGeom prst="rect">
                <a:avLst/>
              </a:prstGeom>
              <a:blipFill>
                <a:blip r:embed="rId4"/>
                <a:stretch>
                  <a:fillRect l="-767" t="-4478" b="-149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0604462-B76D-344E-9310-FF7A6787E55D}"/>
              </a:ext>
            </a:extLst>
          </p:cNvPr>
          <p:cNvGrpSpPr/>
          <p:nvPr/>
        </p:nvGrpSpPr>
        <p:grpSpPr>
          <a:xfrm>
            <a:off x="1183359" y="1427217"/>
            <a:ext cx="9504000" cy="506148"/>
            <a:chOff x="407045" y="1650002"/>
            <a:chExt cx="11554690" cy="50614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4D3D6F-5A45-864C-95CD-D954748A4C8D}"/>
                </a:ext>
              </a:extLst>
            </p:cNvPr>
            <p:cNvSpPr/>
            <p:nvPr/>
          </p:nvSpPr>
          <p:spPr>
            <a:xfrm>
              <a:off x="407045" y="1650003"/>
              <a:ext cx="5688955" cy="506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Property</a:t>
              </a:r>
              <a:endParaRPr lang="x-none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83980EF-5E50-9C40-9498-A6F90CE9156C}"/>
                </a:ext>
              </a:extLst>
            </p:cNvPr>
            <p:cNvSpPr/>
            <p:nvPr/>
          </p:nvSpPr>
          <p:spPr>
            <a:xfrm>
              <a:off x="6096000" y="1650002"/>
              <a:ext cx="5865735" cy="506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E4A5A08-61F8-F944-9148-C70C4A626BB1}"/>
                  </a:ext>
                </a:extLst>
              </p:cNvPr>
              <p:cNvSpPr/>
              <p:nvPr/>
            </p:nvSpPr>
            <p:spPr>
              <a:xfrm>
                <a:off x="5862656" y="1931747"/>
                <a:ext cx="4824703" cy="612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=1,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E4A5A08-61F8-F944-9148-C70C4A626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1931747"/>
                <a:ext cx="4824703" cy="61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E46119-B5AB-2647-8158-6149EBAEDF04}"/>
              </a:ext>
            </a:extLst>
          </p:cNvPr>
          <p:cNvGrpSpPr/>
          <p:nvPr/>
        </p:nvGrpSpPr>
        <p:grpSpPr>
          <a:xfrm>
            <a:off x="1183359" y="1931748"/>
            <a:ext cx="4679296" cy="612000"/>
            <a:chOff x="407045" y="2160778"/>
            <a:chExt cx="5688954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25E58C1-1624-2C4E-815F-ABAEF60879E0}"/>
                    </a:ext>
                  </a:extLst>
                </p:cNvPr>
                <p:cNvSpPr/>
                <p:nvPr/>
              </p:nvSpPr>
              <p:spPr>
                <a:xfrm>
                  <a:off x="1066535" y="2160779"/>
                  <a:ext cx="5029464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425E58C1-1624-2C4E-815F-ABAEF60879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5" y="2160779"/>
                  <a:ext cx="5029464" cy="506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6BFBA40-5316-2946-BD0F-52FE95CC342D}"/>
                </a:ext>
              </a:extLst>
            </p:cNvPr>
            <p:cNvSpPr/>
            <p:nvPr/>
          </p:nvSpPr>
          <p:spPr>
            <a:xfrm>
              <a:off x="407045" y="2160778"/>
              <a:ext cx="659490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3A3D30A-4F1C-EE49-B603-2B34814049C7}"/>
                  </a:ext>
                </a:extLst>
              </p:cNvPr>
              <p:cNvSpPr/>
              <p:nvPr/>
            </p:nvSpPr>
            <p:spPr>
              <a:xfrm>
                <a:off x="5862656" y="3878715"/>
                <a:ext cx="4824703" cy="79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A3D30A-4F1C-EE49-B603-2B3481404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3878715"/>
                <a:ext cx="4824703" cy="792000"/>
              </a:xfrm>
              <a:prstGeom prst="rect">
                <a:avLst/>
              </a:prstGeom>
              <a:blipFill>
                <a:blip r:embed="rId7"/>
                <a:stretch>
                  <a:fillRect l="-262" b="-7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6B69061-9293-E640-B547-0CF30DD64AE9}"/>
              </a:ext>
            </a:extLst>
          </p:cNvPr>
          <p:cNvGrpSpPr/>
          <p:nvPr/>
        </p:nvGrpSpPr>
        <p:grpSpPr>
          <a:xfrm>
            <a:off x="1183359" y="3878716"/>
            <a:ext cx="4679297" cy="792000"/>
            <a:chOff x="407045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383934-108E-F744-AEF0-E76A87914C81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8D383934-108E-F744-AEF0-E76A87914C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blipFill>
                  <a:blip r:embed="rId8"/>
                  <a:stretch>
                    <a:fillRect b="-15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262854D0-02FC-7147-878D-1D737A2148E0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6E643AE-0512-1F40-877A-69EC6742CCA0}"/>
                  </a:ext>
                </a:extLst>
              </p:cNvPr>
              <p:cNvSpPr/>
              <p:nvPr/>
            </p:nvSpPr>
            <p:spPr>
              <a:xfrm>
                <a:off x="5862656" y="4670615"/>
                <a:ext cx="4824703" cy="792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3(−4)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6E643AE-0512-1F40-877A-69EC6742C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4670615"/>
                <a:ext cx="4824703" cy="792000"/>
              </a:xfrm>
              <a:prstGeom prst="rect">
                <a:avLst/>
              </a:prstGeom>
              <a:blipFill>
                <a:blip r:embed="rId9"/>
                <a:stretch>
                  <a:fillRect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6823697-1322-8744-90D2-EC011C2EFC95}"/>
              </a:ext>
            </a:extLst>
          </p:cNvPr>
          <p:cNvGrpSpPr/>
          <p:nvPr/>
        </p:nvGrpSpPr>
        <p:grpSpPr>
          <a:xfrm>
            <a:off x="1183359" y="4670614"/>
            <a:ext cx="4679296" cy="792000"/>
            <a:chOff x="407045" y="2160778"/>
            <a:chExt cx="5688954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E17CCCB-3418-874D-A769-5E1B02A7C019}"/>
                    </a:ext>
                  </a:extLst>
                </p:cNvPr>
                <p:cNvSpPr/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𝑚𝑛</m:t>
                            </m:r>
                          </m:sup>
                        </m:sSup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1" name="Rectangle 5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E17CCCB-3418-874D-A769-5E1B02A7C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2C0D1D3-BC93-404F-9B28-961034A5A057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E4018A-274B-F846-A3B2-13A721FCB7A6}"/>
                  </a:ext>
                </a:extLst>
              </p:cNvPr>
              <p:cNvSpPr/>
              <p:nvPr/>
            </p:nvSpPr>
            <p:spPr>
              <a:xfrm>
                <a:off x="5862656" y="3302434"/>
                <a:ext cx="4824703" cy="576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=729</m:t>
                      </m:r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BE4018A-274B-F846-A3B2-13A721FCB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3302434"/>
                <a:ext cx="4824703" cy="576000"/>
              </a:xfrm>
              <a:prstGeom prst="rect">
                <a:avLst/>
              </a:prstGeom>
              <a:blipFill>
                <a:blip r:embed="rId11"/>
                <a:stretch>
                  <a:fillRect l="-2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F9496DEE-103B-2D47-8D6E-D0451CA6D051}"/>
              </a:ext>
            </a:extLst>
          </p:cNvPr>
          <p:cNvGrpSpPr/>
          <p:nvPr/>
        </p:nvGrpSpPr>
        <p:grpSpPr>
          <a:xfrm>
            <a:off x="1183359" y="3302435"/>
            <a:ext cx="4679297" cy="576000"/>
            <a:chOff x="407045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26AAE7-D136-8C4C-8720-AA882B03E065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3726AAE7-D136-8C4C-8720-AA882B03E0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blipFill>
                  <a:blip r:embed="rId12"/>
                  <a:stretch>
                    <a:fillRect l="-1223" b="-43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FF036D6-EBC2-B648-9CE5-984B625E4809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F725657-E4F2-9841-BE6B-8F69BAD88351}"/>
                  </a:ext>
                </a:extLst>
              </p:cNvPr>
              <p:cNvSpPr/>
              <p:nvPr/>
            </p:nvSpPr>
            <p:spPr>
              <a:xfrm>
                <a:off x="5862656" y="5926463"/>
                <a:ext cx="4824703" cy="864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D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F725657-E4F2-9841-BE6B-8F69BAD88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5926463"/>
                <a:ext cx="4824703" cy="864000"/>
              </a:xfrm>
              <a:prstGeom prst="rect">
                <a:avLst/>
              </a:prstGeom>
              <a:blipFill>
                <a:blip r:embed="rId13"/>
                <a:stretch>
                  <a:fillRect b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65B33CC-67C6-D84A-852F-0BC6F3D5FDEB}"/>
              </a:ext>
            </a:extLst>
          </p:cNvPr>
          <p:cNvGrpSpPr/>
          <p:nvPr/>
        </p:nvGrpSpPr>
        <p:grpSpPr>
          <a:xfrm>
            <a:off x="1183359" y="5926464"/>
            <a:ext cx="4679297" cy="864000"/>
            <a:chOff x="407045" y="2160778"/>
            <a:chExt cx="5688955" cy="506148"/>
          </a:xfrm>
          <a:solidFill>
            <a:schemeClr val="accent6">
              <a:lumMod val="40000"/>
              <a:lumOff val="60000"/>
            </a:schemeClr>
          </a:solidFill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BEA5E6-1C62-5C4F-96E2-5453A1FB7222}"/>
                    </a:ext>
                  </a:extLst>
                </p:cNvPr>
                <p:cNvSpPr/>
                <p:nvPr/>
              </p:nvSpPr>
              <p:spPr>
                <a:xfrm>
                  <a:off x="1066532" y="2160779"/>
                  <a:ext cx="5029468" cy="506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BD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2" name="Rectangle 6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28BEA5E6-1C62-5C4F-96E2-5453A1FB7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2" y="2160779"/>
                  <a:ext cx="5029468" cy="506147"/>
                </a:xfrm>
                <a:prstGeom prst="rect">
                  <a:avLst/>
                </a:prstGeom>
                <a:blipFill>
                  <a:blip r:embed="rId14"/>
                  <a:stretch>
                    <a:fillRect b="-14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835DB597-9B37-434A-97D4-1AC7F41D65C7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7.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3320E9-00D1-B544-8E17-DDE5B049F138}"/>
                  </a:ext>
                </a:extLst>
              </p:cNvPr>
              <p:cNvSpPr/>
              <p:nvPr/>
            </p:nvSpPr>
            <p:spPr>
              <a:xfrm>
                <a:off x="5862656" y="2515909"/>
                <a:ext cx="4824703" cy="79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3320E9-00D1-B544-8E17-DDE5B049F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6" y="2515909"/>
                <a:ext cx="4824703" cy="792000"/>
              </a:xfrm>
              <a:prstGeom prst="rect">
                <a:avLst/>
              </a:prstGeom>
              <a:blipFill>
                <a:blip r:embed="rId15"/>
                <a:stretch>
                  <a:fillRect l="-262"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E5FADBC-77EC-174D-8C99-8B80EFFAF36F}"/>
              </a:ext>
            </a:extLst>
          </p:cNvPr>
          <p:cNvGrpSpPr/>
          <p:nvPr/>
        </p:nvGrpSpPr>
        <p:grpSpPr>
          <a:xfrm>
            <a:off x="1183358" y="2515910"/>
            <a:ext cx="4679297" cy="792000"/>
            <a:chOff x="407044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A05FA3C-0613-9045-989A-EB7985E1BAF3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5" cy="50614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BD" sz="24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/>
                  </a: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4A05FA3C-0613-9045-989A-EB7985E1BA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5" cy="50614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4E44ED1-0D57-8244-8AEB-C74C7E9F06D5}"/>
                </a:ext>
              </a:extLst>
            </p:cNvPr>
            <p:cNvSpPr/>
            <p:nvPr/>
          </p:nvSpPr>
          <p:spPr>
            <a:xfrm>
              <a:off x="407044" y="2160778"/>
              <a:ext cx="659487" cy="506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7B1EBE-5853-F54A-A81D-308595134D0E}"/>
                  </a:ext>
                </a:extLst>
              </p:cNvPr>
              <p:cNvSpPr/>
              <p:nvPr/>
            </p:nvSpPr>
            <p:spPr>
              <a:xfrm>
                <a:off x="5862655" y="5459173"/>
                <a:ext cx="4824703" cy="54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7B1EBE-5853-F54A-A81D-308595134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5" y="5459173"/>
                <a:ext cx="4824703" cy="54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17CB7C1-6EAB-984B-8BCD-6C6BBF7F2100}"/>
              </a:ext>
            </a:extLst>
          </p:cNvPr>
          <p:cNvGrpSpPr/>
          <p:nvPr/>
        </p:nvGrpSpPr>
        <p:grpSpPr>
          <a:xfrm>
            <a:off x="1183358" y="5459172"/>
            <a:ext cx="4679296" cy="540000"/>
            <a:chOff x="407045" y="2160778"/>
            <a:chExt cx="5688954" cy="506148"/>
          </a:xfrm>
          <a:solidFill>
            <a:schemeClr val="accent2">
              <a:lumMod val="40000"/>
              <a:lumOff val="60000"/>
            </a:schemeClr>
          </a:solidFill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FE571AA-1844-5B4A-902C-7C7560482618}"/>
                    </a:ext>
                  </a:extLst>
                </p:cNvPr>
                <p:cNvSpPr/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9FE571AA-1844-5B4A-902C-7C75604826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EA6533A-40CD-2B4E-8C2B-DDB1FD523B7E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CBAC0-04E4-0C42-A530-252C2E13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90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9" name="Picture 38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2989725F-F3DD-3E47-BB23-67B4ABC1783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032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  <p:bldP spid="49" grpId="0" animBg="1"/>
      <p:bldP spid="53" grpId="0" animBg="1"/>
      <p:bldP spid="57" grpId="0" animBg="1"/>
      <p:bldP spid="64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Radicals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FDBD40-E807-F949-A402-E48BA0428A21}"/>
                  </a:ext>
                </a:extLst>
              </p:cNvPr>
              <p:cNvSpPr/>
              <p:nvPr/>
            </p:nvSpPr>
            <p:spPr>
              <a:xfrm>
                <a:off x="281083" y="641163"/>
                <a:ext cx="11585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real numbers, variables, or algebraic expressions such that the indicated roots are real numbers, and let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positive integers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7FDBD40-E807-F949-A402-E48BA0428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3" y="641163"/>
                <a:ext cx="11585921" cy="830997"/>
              </a:xfrm>
              <a:prstGeom prst="rect">
                <a:avLst/>
              </a:prstGeom>
              <a:blipFill>
                <a:blip r:embed="rId4"/>
                <a:stretch>
                  <a:fillRect l="-767" t="-4478" r="-438" b="-149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B0604462-B76D-344E-9310-FF7A6787E55D}"/>
              </a:ext>
            </a:extLst>
          </p:cNvPr>
          <p:cNvGrpSpPr/>
          <p:nvPr/>
        </p:nvGrpSpPr>
        <p:grpSpPr>
          <a:xfrm>
            <a:off x="1344000" y="1476645"/>
            <a:ext cx="9504000" cy="506148"/>
            <a:chOff x="407045" y="1650002"/>
            <a:chExt cx="11554690" cy="50614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4D3D6F-5A45-864C-95CD-D954748A4C8D}"/>
                </a:ext>
              </a:extLst>
            </p:cNvPr>
            <p:cNvSpPr/>
            <p:nvPr/>
          </p:nvSpPr>
          <p:spPr>
            <a:xfrm>
              <a:off x="407045" y="1650003"/>
              <a:ext cx="5688955" cy="506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Property</a:t>
              </a:r>
              <a:endParaRPr lang="x-none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A83980EF-5E50-9C40-9498-A6F90CE9156C}"/>
                </a:ext>
              </a:extLst>
            </p:cNvPr>
            <p:cNvSpPr/>
            <p:nvPr/>
          </p:nvSpPr>
          <p:spPr>
            <a:xfrm>
              <a:off x="6096000" y="1650002"/>
              <a:ext cx="5865735" cy="506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E4A5A08-61F8-F944-9148-C70C4A626BB1}"/>
                  </a:ext>
                </a:extLst>
              </p:cNvPr>
              <p:cNvSpPr/>
              <p:nvPr/>
            </p:nvSpPr>
            <p:spPr>
              <a:xfrm>
                <a:off x="6023297" y="1981176"/>
                <a:ext cx="4824703" cy="719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BD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E4A5A08-61F8-F944-9148-C70C4A626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1981176"/>
                <a:ext cx="4824703" cy="719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DE46119-B5AB-2647-8158-6149EBAEDF04}"/>
              </a:ext>
            </a:extLst>
          </p:cNvPr>
          <p:cNvGrpSpPr/>
          <p:nvPr/>
        </p:nvGrpSpPr>
        <p:grpSpPr>
          <a:xfrm>
            <a:off x="1344000" y="1981176"/>
            <a:ext cx="4679296" cy="720000"/>
            <a:chOff x="407045" y="2160778"/>
            <a:chExt cx="5688954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25E58C1-1624-2C4E-815F-ABAEF60879E0}"/>
                    </a:ext>
                  </a:extLst>
                </p:cNvPr>
                <p:cNvSpPr/>
                <p:nvPr/>
              </p:nvSpPr>
              <p:spPr>
                <a:xfrm>
                  <a:off x="1066535" y="2160779"/>
                  <a:ext cx="5029464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rad>
                        <m:r>
                          <a:rPr lang="en-B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B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B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g>
                                  <m:e>
                                    <m:r>
                                      <a:rPr lang="en-BD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2" name="Rectangle 4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425E58C1-1624-2C4E-815F-ABAEF60879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5" y="2160779"/>
                  <a:ext cx="5029464" cy="506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6BFBA40-5316-2946-BD0F-52FE95CC342D}"/>
                </a:ext>
              </a:extLst>
            </p:cNvPr>
            <p:cNvSpPr/>
            <p:nvPr/>
          </p:nvSpPr>
          <p:spPr>
            <a:xfrm>
              <a:off x="407045" y="2160778"/>
              <a:ext cx="659490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3A3D30A-4F1C-EE49-B603-2B34814049C7}"/>
                  </a:ext>
                </a:extLst>
              </p:cNvPr>
              <p:cNvSpPr/>
              <p:nvPr/>
            </p:nvSpPr>
            <p:spPr>
              <a:xfrm>
                <a:off x="6023297" y="4125856"/>
                <a:ext cx="4824703" cy="719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⋅7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3A3D30A-4F1C-EE49-B603-2B3481404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4125856"/>
                <a:ext cx="4824703" cy="719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6B69061-9293-E640-B547-0CF30DD64AE9}"/>
              </a:ext>
            </a:extLst>
          </p:cNvPr>
          <p:cNvGrpSpPr/>
          <p:nvPr/>
        </p:nvGrpSpPr>
        <p:grpSpPr>
          <a:xfrm>
            <a:off x="1344000" y="4125856"/>
            <a:ext cx="4679297" cy="720000"/>
            <a:chOff x="407045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383934-108E-F744-AEF0-E76A87914C81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ra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B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ctrlP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7" name="Rectangle 46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8D383934-108E-F744-AEF0-E76A87914C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262854D0-02FC-7147-878D-1D737A2148E0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6E643AE-0512-1F40-877A-69EC6742CCA0}"/>
                  </a:ext>
                </a:extLst>
              </p:cNvPr>
              <p:cNvSpPr/>
              <p:nvPr/>
            </p:nvSpPr>
            <p:spPr>
              <a:xfrm>
                <a:off x="6023297" y="4843613"/>
                <a:ext cx="4824703" cy="12045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BD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6E643AE-0512-1F40-877A-69EC6742C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4843613"/>
                <a:ext cx="4824703" cy="1204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6823697-1322-8744-90D2-EC011C2EFC95}"/>
              </a:ext>
            </a:extLst>
          </p:cNvPr>
          <p:cNvGrpSpPr/>
          <p:nvPr/>
        </p:nvGrpSpPr>
        <p:grpSpPr>
          <a:xfrm>
            <a:off x="1344000" y="4843613"/>
            <a:ext cx="4679296" cy="1204538"/>
            <a:chOff x="407045" y="2160778"/>
            <a:chExt cx="5688954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E17CCCB-3418-874D-A769-5E1B02A7C019}"/>
                    </a:ext>
                  </a:extLst>
                </p:cNvPr>
                <p:cNvSpPr/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rad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ctrlP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1" name="Rectangle 5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E17CCCB-3418-874D-A769-5E1B02A7C0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3" y="2160779"/>
                  <a:ext cx="5029466" cy="50614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2C0D1D3-BC93-404F-9B28-961034A5A057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BE4018A-274B-F846-A3B2-13A721FCB7A6}"/>
                  </a:ext>
                </a:extLst>
              </p:cNvPr>
              <p:cNvSpPr/>
              <p:nvPr/>
            </p:nvSpPr>
            <p:spPr>
              <a:xfrm>
                <a:off x="6023297" y="3412442"/>
                <a:ext cx="4824703" cy="719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B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BE4018A-274B-F846-A3B2-13A721FCB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3412442"/>
                <a:ext cx="4824703" cy="719999"/>
              </a:xfrm>
              <a:prstGeom prst="rect">
                <a:avLst/>
              </a:prstGeom>
              <a:blipFill>
                <a:blip r:embed="rId11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F9496DEE-103B-2D47-8D6E-D0451CA6D051}"/>
              </a:ext>
            </a:extLst>
          </p:cNvPr>
          <p:cNvGrpSpPr/>
          <p:nvPr/>
        </p:nvGrpSpPr>
        <p:grpSpPr>
          <a:xfrm>
            <a:off x="1344000" y="3412442"/>
            <a:ext cx="4679297" cy="720000"/>
            <a:chOff x="407045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726AAE7-D136-8C4C-8720-AA882B03E065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odd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ctrlP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BD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3726AAE7-D136-8C4C-8720-AA882B03E0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6" cy="506147"/>
                </a:xfrm>
                <a:prstGeom prst="rect">
                  <a:avLst/>
                </a:prstGeom>
                <a:blipFill>
                  <a:blip r:embed="rId12"/>
                  <a:stretch>
                    <a:fillRect l="-30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DFF036D6-EBC2-B648-9CE5-984B625E4809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F725657-E4F2-9841-BE6B-8F69BAD88351}"/>
                  </a:ext>
                </a:extLst>
              </p:cNvPr>
              <p:cNvSpPr/>
              <p:nvPr/>
            </p:nvSpPr>
            <p:spPr>
              <a:xfrm>
                <a:off x="6023297" y="6037674"/>
                <a:ext cx="4824703" cy="719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ad>
                            <m:radPr>
                              <m:ctrlP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e>
                      </m:ra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B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(3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g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B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F725657-E4F2-9841-BE6B-8F69BAD88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6037674"/>
                <a:ext cx="4824703" cy="719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65B33CC-67C6-D84A-852F-0BC6F3D5FDEB}"/>
              </a:ext>
            </a:extLst>
          </p:cNvPr>
          <p:cNvGrpSpPr/>
          <p:nvPr/>
        </p:nvGrpSpPr>
        <p:grpSpPr>
          <a:xfrm>
            <a:off x="1344000" y="6037674"/>
            <a:ext cx="4679297" cy="720000"/>
            <a:chOff x="407045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BEA5E6-1C62-5C4F-96E2-5453A1FB7222}"/>
                    </a:ext>
                  </a:extLst>
                </p:cNvPr>
                <p:cNvSpPr/>
                <p:nvPr/>
              </p:nvSpPr>
              <p:spPr>
                <a:xfrm>
                  <a:off x="1066532" y="2160779"/>
                  <a:ext cx="5029468" cy="50614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BD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deg>
                          <m:e>
                            <m:rad>
                              <m:radPr>
                                <m:ctrlPr>
                                  <a:rPr lang="en-BD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BD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BD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deg>
                          <m:e>
                            <m:r>
                              <m:rPr>
                                <m:sty m:val="p"/>
                              </m:rPr>
                              <a:rPr lang="en-BD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rad>
                      </m:oMath>
                    </m:oMathPara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2" name="Rectangle 61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28BEA5E6-1C62-5C4F-96E2-5453A1FB7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2" y="2160779"/>
                  <a:ext cx="5029468" cy="5061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835DB597-9B37-434A-97D4-1AC7F41D65C7}"/>
                </a:ext>
              </a:extLst>
            </p:cNvPr>
            <p:cNvSpPr/>
            <p:nvPr/>
          </p:nvSpPr>
          <p:spPr>
            <a:xfrm>
              <a:off x="407045" y="2160778"/>
              <a:ext cx="659485" cy="506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3320E9-00D1-B544-8E17-DDE5B049F138}"/>
                  </a:ext>
                </a:extLst>
              </p:cNvPr>
              <p:cNvSpPr/>
              <p:nvPr/>
            </p:nvSpPr>
            <p:spPr>
              <a:xfrm>
                <a:off x="6023297" y="2701265"/>
                <a:ext cx="4824703" cy="719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(−12)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B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BD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3320E9-00D1-B544-8E17-DDE5B049F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97" y="2701265"/>
                <a:ext cx="4824703" cy="719999"/>
              </a:xfrm>
              <a:prstGeom prst="rect">
                <a:avLst/>
              </a:prstGeom>
              <a:blipFill>
                <a:blip r:embed="rId15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1E5FADBC-77EC-174D-8C99-8B80EFFAF36F}"/>
              </a:ext>
            </a:extLst>
          </p:cNvPr>
          <p:cNvGrpSpPr/>
          <p:nvPr/>
        </p:nvGrpSpPr>
        <p:grpSpPr>
          <a:xfrm>
            <a:off x="1343999" y="2701265"/>
            <a:ext cx="4679297" cy="720000"/>
            <a:chOff x="407044" y="2160778"/>
            <a:chExt cx="5688955" cy="50614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A05FA3C-0613-9045-989A-EB7985E1BAF3}"/>
                    </a:ext>
                  </a:extLst>
                </p:cNvPr>
                <p:cNvSpPr/>
                <p:nvPr/>
              </p:nvSpPr>
              <p:spPr>
                <a:xfrm>
                  <a:off x="1066534" y="2160779"/>
                  <a:ext cx="5029465" cy="50614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even, </a:t>
                  </a:r>
                  <a14:m>
                    <m:oMath xmlns:m="http://schemas.openxmlformats.org/officeDocument/2006/math">
                      <m:rad>
                        <m:radPr>
                          <m:ctrlPr>
                            <a:rPr lang="en-B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en-BD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endParaRPr lang="en-BD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6" name="Rectangle 65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4A05FA3C-0613-9045-989A-EB7985E1BA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34" y="2160779"/>
                  <a:ext cx="5029465" cy="506147"/>
                </a:xfrm>
                <a:prstGeom prst="rect">
                  <a:avLst/>
                </a:prstGeom>
                <a:blipFill>
                  <a:blip r:embed="rId16"/>
                  <a:stretch>
                    <a:fillRect l="-2147" b="-35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4E44ED1-0D57-8244-8AEB-C74C7E9F06D5}"/>
                </a:ext>
              </a:extLst>
            </p:cNvPr>
            <p:cNvSpPr/>
            <p:nvPr/>
          </p:nvSpPr>
          <p:spPr>
            <a:xfrm>
              <a:off x="407044" y="2160778"/>
              <a:ext cx="659487" cy="5061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2.</a:t>
              </a:r>
              <a:endParaRPr lang="x-none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07F15C-50B5-2347-A0AB-39706E03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6" name="Picture 3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6B0C0466-3B3D-4141-A237-29F2CD80C86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142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45" grpId="0" animBg="1"/>
      <p:bldP spid="49" grpId="0" animBg="1"/>
      <p:bldP spid="53" grpId="0" animBg="1"/>
      <p:bldP spid="57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=""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06" y="-52592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 of Radicals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8AC17C-9D85-034C-B484-1953C84C41B3}"/>
              </a:ext>
            </a:extLst>
          </p:cNvPr>
          <p:cNvSpPr txBox="1"/>
          <p:nvPr/>
        </p:nvSpPr>
        <p:spPr>
          <a:xfrm>
            <a:off x="247444" y="555414"/>
            <a:ext cx="8175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 expression involving radicals can be simplified by,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sz="2200" dirty="0">
                <a:solidFill>
                  <a:srgbClr val="1416C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by removing the perfect nth powers of the radicand.</a:t>
            </a:r>
            <a:endParaRPr lang="x-none" sz="2200" dirty="0">
              <a:solidFill>
                <a:srgbClr val="1416C7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+mj-lt"/>
              <a:buAutoNum type="arabicPeriod"/>
            </a:pPr>
            <a:r>
              <a:rPr lang="en-US" sz="2200" dirty="0">
                <a:solidFill>
                  <a:srgbClr val="1416C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by reducing the index of the radical</a:t>
            </a:r>
            <a:endParaRPr lang="x-none" sz="2200" dirty="0">
              <a:solidFill>
                <a:srgbClr val="1416C7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+mj-lt"/>
              <a:buAutoNum type="arabicPeriod"/>
            </a:pPr>
            <a:r>
              <a:rPr lang="en-US" sz="2200" dirty="0">
                <a:solidFill>
                  <a:srgbClr val="1416C7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by rationalizing of the denominator of the radicand.</a:t>
            </a:r>
            <a:endParaRPr lang="x-none" sz="2200" dirty="0">
              <a:solidFill>
                <a:srgbClr val="1416C7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5959EB-B864-CC45-8369-81A1006AF5E0}"/>
                  </a:ext>
                </a:extLst>
              </p:cNvPr>
              <p:cNvSpPr txBox="1"/>
              <p:nvPr/>
            </p:nvSpPr>
            <p:spPr>
              <a:xfrm>
                <a:off x="378941" y="2044096"/>
                <a:ext cx="11415026" cy="11198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07000"/>
                </a:pPr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simplest form of the followings:</a:t>
                </a:r>
              </a:p>
              <a:p>
                <a:pPr algn="ctr">
                  <a:buClr>
                    <a:schemeClr val="accent2"/>
                  </a:buClr>
                  <a:buSzPct val="107000"/>
                </a:pPr>
                <a: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BD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B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BD" sz="220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BD" sz="2200">
                            <a:latin typeface="Cambria Math" panose="02040503050406030204" pitchFamily="18" charset="0"/>
                          </a:rPr>
                          <m:t>6480</m:t>
                        </m:r>
                      </m:e>
                    </m:rad>
                    <m:r>
                      <a:rPr lang="en-BD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B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rad>
                  </m:oMath>
                </a14:m>
                <a:r>
                  <a:rPr lang="en-B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B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en-B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5959EB-B864-CC45-8369-81A1006A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1" y="2044096"/>
                <a:ext cx="11415026" cy="1119858"/>
              </a:xfrm>
              <a:prstGeom prst="rect">
                <a:avLst/>
              </a:prstGeom>
              <a:blipFill>
                <a:blip r:embed="rId4"/>
                <a:stretch>
                  <a:fillRect l="-556" t="-333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277ABD-4428-DF45-965A-B502408CD466}"/>
                  </a:ext>
                </a:extLst>
              </p:cNvPr>
              <p:cNvSpPr/>
              <p:nvPr/>
            </p:nvSpPr>
            <p:spPr>
              <a:xfrm>
                <a:off x="409314" y="3198366"/>
                <a:ext cx="3804340" cy="1383708"/>
              </a:xfrm>
              <a:prstGeom prst="rect">
                <a:avLst/>
              </a:prstGeom>
              <a:noFill/>
              <a:ln w="12700">
                <a:solidFill>
                  <a:srgbClr val="FE7F0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BD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.3</m:t>
                        </m:r>
                      </m:sup>
                    </m:sSup>
                  </m:oMath>
                </a14:m>
                <a:endParaRPr lang="en-US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D277ABD-4428-DF45-965A-B502408CD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4" y="3198366"/>
                <a:ext cx="3804340" cy="1383708"/>
              </a:xfrm>
              <a:prstGeom prst="rect">
                <a:avLst/>
              </a:prstGeom>
              <a:blipFill>
                <a:blip r:embed="rId5"/>
                <a:stretch>
                  <a:fillRect l="-2318"/>
                </a:stretch>
              </a:blipFill>
              <a:ln w="12700">
                <a:solidFill>
                  <a:srgbClr val="FE7F01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F5A7E0-82F4-EC4A-83BE-CEA2C2C1978E}"/>
              </a:ext>
            </a:extLst>
          </p:cNvPr>
          <p:cNvSpPr/>
          <p:nvPr/>
        </p:nvSpPr>
        <p:spPr>
          <a:xfrm>
            <a:off x="2983988" y="3225677"/>
            <a:ext cx="1211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P</a:t>
            </a:r>
            <a:r>
              <a:rPr lang="x-none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roperty 3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0E4DD8-5B98-B24F-AFC5-4AE3D5D4B1C4}"/>
                  </a:ext>
                </a:extLst>
              </p:cNvPr>
              <p:cNvSpPr/>
              <p:nvPr/>
            </p:nvSpPr>
            <p:spPr>
              <a:xfrm>
                <a:off x="409314" y="4638907"/>
                <a:ext cx="3804340" cy="2182483"/>
              </a:xfrm>
              <a:prstGeom prst="rect">
                <a:avLst/>
              </a:prstGeom>
              <a:noFill/>
              <a:ln w="12700">
                <a:solidFill>
                  <a:srgbClr val="FE7F0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4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BD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BD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6480</m:t>
                        </m:r>
                      </m:e>
                    </m:rad>
                  </m:oMath>
                </a14:m>
                <a:endParaRPr lang="en-US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BD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B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BD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en-BD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D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BD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BD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BD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BD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BD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BD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⋅5</m:t>
                        </m:r>
                      </m:e>
                    </m:rad>
                  </m:oMath>
                </a14:m>
                <a:endParaRPr lang="en-US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BD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B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BD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BD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BD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ctrlPr>
                            <a:rPr lang="en-B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BD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D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BD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BD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ctrlPr>
                            <a:rPr lang="en-B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⋅2⋅</m:t>
                      </m:r>
                      <m:rad>
                        <m:radPr>
                          <m:ctrlPr>
                            <a:rPr lang="en-B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ctrlPr>
                            <a:rPr lang="en-BD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BD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80E4DD8-5B98-B24F-AFC5-4AE3D5D4B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4" y="4638907"/>
                <a:ext cx="3804340" cy="2182483"/>
              </a:xfrm>
              <a:prstGeom prst="rect">
                <a:avLst/>
              </a:prstGeom>
              <a:blipFill>
                <a:blip r:embed="rId6"/>
                <a:stretch>
                  <a:fillRect l="-2318" t="-2874"/>
                </a:stretch>
              </a:blipFill>
              <a:ln w="12700">
                <a:solidFill>
                  <a:srgbClr val="FE7F01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EDCBB2-1D82-F44F-9972-222338724B12}"/>
              </a:ext>
            </a:extLst>
          </p:cNvPr>
          <p:cNvSpPr/>
          <p:nvPr/>
        </p:nvSpPr>
        <p:spPr>
          <a:xfrm>
            <a:off x="2985194" y="4656032"/>
            <a:ext cx="1211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2F92"/>
                </a:solidFill>
                <a:latin typeface="Bell MT" panose="02020503060305020303" pitchFamily="18" charset="77"/>
              </a:rPr>
              <a:t>P</a:t>
            </a:r>
            <a:r>
              <a:rPr lang="x-none" dirty="0">
                <a:solidFill>
                  <a:srgbClr val="FF2F92"/>
                </a:solidFill>
                <a:latin typeface="Bell MT" panose="02020503060305020303" pitchFamily="18" charset="77"/>
              </a:rPr>
              <a:t>roperty 4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E543B67-3505-3049-9056-86EB09D0111F}"/>
                  </a:ext>
                </a:extLst>
              </p:cNvPr>
              <p:cNvSpPr/>
              <p:nvPr/>
            </p:nvSpPr>
            <p:spPr>
              <a:xfrm>
                <a:off x="4335010" y="3198366"/>
                <a:ext cx="3499173" cy="3570424"/>
              </a:xfrm>
              <a:prstGeom prst="rect">
                <a:avLst/>
              </a:prstGeom>
              <a:noFill/>
              <a:ln w="12700">
                <a:solidFill>
                  <a:srgbClr val="FE7F0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</m:e>
                    </m:rad>
                  </m:oMath>
                </a14:m>
                <a:endParaRPr lang="en-US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E543B67-3505-3049-9056-86EB09D01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010" y="3198366"/>
                <a:ext cx="3499173" cy="3570424"/>
              </a:xfrm>
              <a:prstGeom prst="rect">
                <a:avLst/>
              </a:prstGeom>
              <a:blipFill>
                <a:blip r:embed="rId7"/>
                <a:stretch>
                  <a:fillRect l="-2518" b="-1060"/>
                </a:stretch>
              </a:blipFill>
              <a:ln w="12700">
                <a:solidFill>
                  <a:srgbClr val="FE7F01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9FB6533-6118-5141-8F6A-3A81224057DB}"/>
              </a:ext>
            </a:extLst>
          </p:cNvPr>
          <p:cNvSpPr/>
          <p:nvPr/>
        </p:nvSpPr>
        <p:spPr>
          <a:xfrm>
            <a:off x="6570794" y="3236828"/>
            <a:ext cx="1211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P</a:t>
            </a:r>
            <a:r>
              <a:rPr lang="x-none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roperty 5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1F957B-F3BE-934D-B59D-655A3B358555}"/>
                  </a:ext>
                </a:extLst>
              </p:cNvPr>
              <p:cNvSpPr/>
              <p:nvPr/>
            </p:nvSpPr>
            <p:spPr>
              <a:xfrm>
                <a:off x="7954646" y="3197443"/>
                <a:ext cx="3957268" cy="1948694"/>
              </a:xfrm>
              <a:prstGeom prst="rect">
                <a:avLst/>
              </a:prstGeom>
              <a:noFill/>
              <a:ln w="12700">
                <a:solidFill>
                  <a:srgbClr val="FE7F0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4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BD" sz="2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BD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21F957B-F3BE-934D-B59D-655A3B358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46" y="3197443"/>
                <a:ext cx="3957268" cy="1948694"/>
              </a:xfrm>
              <a:prstGeom prst="rect">
                <a:avLst/>
              </a:prstGeom>
              <a:blipFill>
                <a:blip r:embed="rId8"/>
                <a:stretch>
                  <a:fillRect l="-2229"/>
                </a:stretch>
              </a:blipFill>
              <a:ln w="12700">
                <a:solidFill>
                  <a:srgbClr val="FE7F01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BECCD65-0574-5544-AC86-7427A70E8AE6}"/>
              </a:ext>
            </a:extLst>
          </p:cNvPr>
          <p:cNvSpPr/>
          <p:nvPr/>
        </p:nvSpPr>
        <p:spPr>
          <a:xfrm>
            <a:off x="10659676" y="3225677"/>
            <a:ext cx="1211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P</a:t>
            </a:r>
            <a:r>
              <a:rPr lang="x-none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roperty 1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E26DA6B-4CB2-9B41-9BEE-CF0F9E3AB047}"/>
                  </a:ext>
                </a:extLst>
              </p:cNvPr>
              <p:cNvSpPr/>
              <p:nvPr/>
            </p:nvSpPr>
            <p:spPr>
              <a:xfrm>
                <a:off x="7954646" y="5216484"/>
                <a:ext cx="3957268" cy="1552306"/>
              </a:xfrm>
              <a:prstGeom prst="rect">
                <a:avLst/>
              </a:prstGeom>
              <a:noFill/>
              <a:ln w="12700">
                <a:solidFill>
                  <a:srgbClr val="FE7F0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4000"/>
                  </a:lnSpc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BD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⋅2</m:t>
                            </m:r>
                          </m:e>
                        </m:d>
                      </m:deg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BD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g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E26DA6B-4CB2-9B41-9BEE-CF0F9E3A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46" y="5216484"/>
                <a:ext cx="3957268" cy="1552306"/>
              </a:xfrm>
              <a:prstGeom prst="rect">
                <a:avLst/>
              </a:prstGeom>
              <a:blipFill>
                <a:blip r:embed="rId9"/>
                <a:stretch>
                  <a:fillRect l="-2229"/>
                </a:stretch>
              </a:blipFill>
              <a:ln w="12700">
                <a:solidFill>
                  <a:srgbClr val="FE7F01"/>
                </a:solidFill>
                <a:prstDash val="solid"/>
              </a:ln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B768E74-9AE8-2A47-B53F-0562459581B7}"/>
              </a:ext>
            </a:extLst>
          </p:cNvPr>
          <p:cNvSpPr/>
          <p:nvPr/>
        </p:nvSpPr>
        <p:spPr>
          <a:xfrm>
            <a:off x="10659676" y="5251144"/>
            <a:ext cx="1211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P</a:t>
            </a:r>
            <a:r>
              <a:rPr lang="x-none" dirty="0">
                <a:solidFill>
                  <a:srgbClr val="FF2F92"/>
                </a:solidFill>
                <a:latin typeface="Bell MT" panose="02020503060305020303" pitchFamily="18" charset="77"/>
                <a:cs typeface="Angsana New" panose="02020603050405020304" pitchFamily="18" charset="-34"/>
              </a:rPr>
              <a:t>roperty 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8A084F-5E26-194F-B4E8-42F9BBF8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1678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78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8110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" grpId="0" animBg="1"/>
      <p:bldP spid="8" grpId="0" animBg="1"/>
      <p:bldP spid="12" grpId="0" animBg="1"/>
      <p:bldP spid="35" grpId="0" animBg="1"/>
      <p:bldP spid="15" grpId="0" animBg="1"/>
      <p:bldP spid="34" grpId="0" animBg="1"/>
      <p:bldP spid="16" grpId="0" animBg="1"/>
      <p:bldP spid="3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CDB7604-661A-1C4C-B8B4-105C48F67353}"/>
              </a:ext>
            </a:extLst>
          </p:cNvPr>
          <p:cNvSpPr/>
          <p:nvPr/>
        </p:nvSpPr>
        <p:spPr>
          <a:xfrm>
            <a:off x="4998213" y="1989332"/>
            <a:ext cx="3545100" cy="40023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CD05BDB-1E6B-824B-AE0F-C4C64B88C50B}"/>
              </a:ext>
            </a:extLst>
          </p:cNvPr>
          <p:cNvSpPr/>
          <p:nvPr/>
        </p:nvSpPr>
        <p:spPr>
          <a:xfrm>
            <a:off x="124691" y="4319986"/>
            <a:ext cx="4707675" cy="2448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0E3944C-5E79-FE48-9BD5-A60FB60B22CF}"/>
              </a:ext>
            </a:extLst>
          </p:cNvPr>
          <p:cNvSpPr/>
          <p:nvPr/>
        </p:nvSpPr>
        <p:spPr>
          <a:xfrm>
            <a:off x="124691" y="1241924"/>
            <a:ext cx="4707675" cy="300785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AB5495-5E7A-274A-9672-F8F81E959879}"/>
              </a:ext>
            </a:extLst>
          </p:cNvPr>
          <p:cNvSpPr/>
          <p:nvPr/>
        </p:nvSpPr>
        <p:spPr>
          <a:xfrm>
            <a:off x="8699039" y="1989331"/>
            <a:ext cx="3368269" cy="40023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CBA0003-E8B7-0F45-8F26-28561DD5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2357"/>
                <a:ext cx="12192000" cy="1214596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simplest form of the followings:</a:t>
                </a:r>
                <a:b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ctrlPr>
                            <a:rPr lang="en-BD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g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𝟖𝟏</m:t>
                          </m:r>
                          <m:sSup>
                            <m:sSupPr>
                              <m:ctrlPr>
                                <a:rPr lang="en-BD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 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. </m:t>
                      </m:r>
                      <m:sSup>
                        <m:sSupPr>
                          <m:ctrlPr>
                            <a:rPr lang="en-BD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ad>
                                <m:radPr>
                                  <m:ctrlPr>
                                    <a:rPr lang="en-BD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𝒂𝒃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 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. 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ad>
                        <m:radPr>
                          <m:ctrlPr>
                            <a:rPr lang="en-BD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𝟔𝟒</m:t>
                          </m:r>
                          <m:sSup>
                            <m:sSupPr>
                              <m:ctrlPr>
                                <a:rPr lang="en-BD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BD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 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 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. </m:t>
                      </m:r>
                      <m:rad>
                        <m:radPr>
                          <m:ctrlPr>
                            <a:rPr lang="en-BD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BD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BD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BD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br>
                  <a:rPr lang="en-BD" dirty="0"/>
                </a:br>
                <a:endParaRPr lang="en-US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BA0003-E8B7-0F45-8F26-28561DD5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2357"/>
                <a:ext cx="12192000" cy="1214596"/>
              </a:xfrm>
              <a:blipFill>
                <a:blip r:embed="rId3"/>
                <a:stretch>
                  <a:fillRect l="-417" t="-520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60245A-B7F8-824D-A685-D4B0BCCC6F2E}"/>
              </a:ext>
            </a:extLst>
          </p:cNvPr>
          <p:cNvSpPr/>
          <p:nvPr/>
        </p:nvSpPr>
        <p:spPr>
          <a:xfrm>
            <a:off x="460742" y="4443903"/>
            <a:ext cx="1582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0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400570E-9FE5-FD4F-B78C-DFD82575C689}"/>
              </a:ext>
            </a:extLst>
          </p:cNvPr>
          <p:cNvSpPr txBox="1"/>
          <p:nvPr/>
        </p:nvSpPr>
        <p:spPr>
          <a:xfrm>
            <a:off x="155284" y="1308830"/>
            <a:ext cx="4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B33084-1FF1-F149-BF8A-9BB1BD455B2D}"/>
              </a:ext>
            </a:extLst>
          </p:cNvPr>
          <p:cNvSpPr txBox="1"/>
          <p:nvPr/>
        </p:nvSpPr>
        <p:spPr>
          <a:xfrm>
            <a:off x="151211" y="4438939"/>
            <a:ext cx="43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CE27DD3-7514-794E-87DD-E08D872667D3}"/>
              </a:ext>
            </a:extLst>
          </p:cNvPr>
          <p:cNvSpPr txBox="1"/>
          <p:nvPr/>
        </p:nvSpPr>
        <p:spPr>
          <a:xfrm>
            <a:off x="8699040" y="2286860"/>
            <a:ext cx="43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232E381-96D9-FC47-B512-8D8FA0A6BEA3}"/>
              </a:ext>
            </a:extLst>
          </p:cNvPr>
          <p:cNvSpPr txBox="1"/>
          <p:nvPr/>
        </p:nvSpPr>
        <p:spPr>
          <a:xfrm>
            <a:off x="4996687" y="2025505"/>
            <a:ext cx="455585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2CB406B-0AEA-1443-8979-0511E78439D0}"/>
                  </a:ext>
                </a:extLst>
              </p:cNvPr>
              <p:cNvSpPr/>
              <p:nvPr/>
            </p:nvSpPr>
            <p:spPr>
              <a:xfrm>
                <a:off x="1222244" y="2401736"/>
                <a:ext cx="1253327" cy="482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ctrlPr>
                            <a:rPr lang="en-BD" sz="20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9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2CB406B-0AEA-1443-8979-0511E784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244" y="2401736"/>
                <a:ext cx="1253327" cy="482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A464920-589F-034A-93DA-9FA6796C68BB}"/>
                  </a:ext>
                </a:extLst>
              </p:cNvPr>
              <p:cNvSpPr/>
              <p:nvPr/>
            </p:nvSpPr>
            <p:spPr>
              <a:xfrm>
                <a:off x="1222244" y="2962880"/>
                <a:ext cx="1398293" cy="60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9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A464920-589F-034A-93DA-9FA6796C6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244" y="2962880"/>
                <a:ext cx="1398293" cy="609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D761D76-4405-3341-83E4-0D4F574B09B7}"/>
                  </a:ext>
                </a:extLst>
              </p:cNvPr>
              <p:cNvSpPr/>
              <p:nvPr/>
            </p:nvSpPr>
            <p:spPr>
              <a:xfrm>
                <a:off x="1187235" y="3651237"/>
                <a:ext cx="1901653" cy="554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9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D761D76-4405-3341-83E4-0D4F574B0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35" y="3651237"/>
                <a:ext cx="1901653" cy="554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C64D9DB-DF63-2A4A-9A6D-BF8404BC0F37}"/>
                  </a:ext>
                </a:extLst>
              </p:cNvPr>
              <p:cNvSpPr/>
              <p:nvPr/>
            </p:nvSpPr>
            <p:spPr>
              <a:xfrm>
                <a:off x="408086" y="1314138"/>
                <a:ext cx="3407981" cy="440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BD" sz="2000" dirty="0">
                    <a:latin typeface="Times New Roman" panose="02020603050405020304" pitchFamily="18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We have,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BD" sz="200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Vrinda" panose="020B0502040204020203" pitchFamily="34" charset="0"/>
                          </a:rPr>
                        </m:ctrlPr>
                      </m:radPr>
                      <m:deg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Vrinda" panose="020B0502040204020203" pitchFamily="34" charset="0"/>
                          </a:rPr>
                          <m:t>6</m:t>
                        </m:r>
                      </m:deg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Vrinda" panose="020B0502040204020203" pitchFamily="34" charset="0"/>
                          </a:rPr>
                          <m:t>81</m:t>
                        </m:r>
                        <m:sSup>
                          <m:sSupPr>
                            <m:ctrlPr>
                              <a:rPr lang="en-BD" sz="2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Vrinda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Vrinda" panose="020B0502040204020203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Vrinda" panose="020B0502040204020203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64D9DB-DF63-2A4A-9A6D-BF8404BC0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86" y="1314138"/>
                <a:ext cx="3407981" cy="440313"/>
              </a:xfrm>
              <a:prstGeom prst="rect">
                <a:avLst/>
              </a:prstGeom>
              <a:blipFill>
                <a:blip r:embed="rId7"/>
                <a:stretch>
                  <a:fillRect l="-1859" b="-2222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F2FA70-724A-4D4D-91DD-DD60278CB394}"/>
                  </a:ext>
                </a:extLst>
              </p:cNvPr>
              <p:cNvSpPr/>
              <p:nvPr/>
            </p:nvSpPr>
            <p:spPr>
              <a:xfrm>
                <a:off x="1107704" y="1833219"/>
                <a:ext cx="1390169" cy="489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ctrlPr>
                            <a:rPr lang="en-BD" sz="20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g>
                        <m:e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1F2FA70-724A-4D4D-91DD-DD60278CB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4" y="1833219"/>
                <a:ext cx="1390169" cy="4897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E7E6C24-FE0F-FA4A-AFE7-7627A183D679}"/>
                  </a:ext>
                </a:extLst>
              </p:cNvPr>
              <p:cNvSpPr/>
              <p:nvPr/>
            </p:nvSpPr>
            <p:spPr>
              <a:xfrm>
                <a:off x="1174417" y="4887734"/>
                <a:ext cx="1869863" cy="484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=49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𝑎𝑏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4" name="Rectangle 6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E7E6C24-FE0F-FA4A-AFE7-7627A183D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17" y="4887734"/>
                <a:ext cx="1869863" cy="4844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F2FAF6D-E402-A64D-B1CB-96B4181DE4DD}"/>
                  </a:ext>
                </a:extLst>
              </p:cNvPr>
              <p:cNvSpPr/>
              <p:nvPr/>
            </p:nvSpPr>
            <p:spPr>
              <a:xfrm>
                <a:off x="1145595" y="6280053"/>
                <a:ext cx="1642205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=98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F2FAF6D-E402-A64D-B1CB-96B4181DE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95" y="6280053"/>
                <a:ext cx="1642205" cy="4377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16E8E44-BB1D-6346-9220-F0B6A78C4106}"/>
                  </a:ext>
                </a:extLst>
              </p:cNvPr>
              <p:cNvSpPr/>
              <p:nvPr/>
            </p:nvSpPr>
            <p:spPr>
              <a:xfrm>
                <a:off x="5381727" y="2505482"/>
                <a:ext cx="1587786" cy="46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0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7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16E8E44-BB1D-6346-9220-F0B6A78C4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727" y="2505482"/>
                <a:ext cx="1587786" cy="465064"/>
              </a:xfrm>
              <a:prstGeom prst="rect">
                <a:avLst/>
              </a:prstGeom>
              <a:blipFill>
                <a:blip r:embed="rId11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60E4767-365E-954F-B9DD-F3E62202FE6A}"/>
                  </a:ext>
                </a:extLst>
              </p:cNvPr>
              <p:cNvSpPr/>
              <p:nvPr/>
            </p:nvSpPr>
            <p:spPr>
              <a:xfrm>
                <a:off x="5063101" y="3879582"/>
                <a:ext cx="3400678" cy="483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BD" sz="2000" i="1" smtClean="0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0E4767-365E-954F-B9DD-F3E62202F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101" y="3879582"/>
                <a:ext cx="3400678" cy="483402"/>
              </a:xfrm>
              <a:prstGeom prst="rect">
                <a:avLst/>
              </a:prstGeom>
              <a:blipFill>
                <a:blip r:embed="rId1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0B83606-F3FB-B94F-8609-06505097F60D}"/>
                  </a:ext>
                </a:extLst>
              </p:cNvPr>
              <p:cNvSpPr/>
              <p:nvPr/>
            </p:nvSpPr>
            <p:spPr>
              <a:xfrm>
                <a:off x="5118413" y="4584970"/>
                <a:ext cx="2214621" cy="403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sSup>
                        <m:sSupPr>
                          <m:ctrlPr>
                            <a:rPr lang="en-BD" sz="200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0B83606-F3FB-B94F-8609-06505097F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13" y="4584970"/>
                <a:ext cx="2214621" cy="403572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D2DF7FD-DDAF-C040-A6F1-6FC7644B4597}"/>
                  </a:ext>
                </a:extLst>
              </p:cNvPr>
              <p:cNvSpPr/>
              <p:nvPr/>
            </p:nvSpPr>
            <p:spPr>
              <a:xfrm>
                <a:off x="5073807" y="5210529"/>
                <a:ext cx="1449656" cy="7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71" name="Rectangle 7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D2DF7FD-DDAF-C040-A6F1-6FC7644B4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807" y="5210529"/>
                <a:ext cx="1449656" cy="762516"/>
              </a:xfrm>
              <a:prstGeom prst="rect">
                <a:avLst/>
              </a:prstGeom>
              <a:blipFill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28AD0846-DEFE-3B4D-A8DA-50D2FA151111}"/>
              </a:ext>
            </a:extLst>
          </p:cNvPr>
          <p:cNvSpPr/>
          <p:nvPr/>
        </p:nvSpPr>
        <p:spPr>
          <a:xfrm>
            <a:off x="5224479" y="2060890"/>
            <a:ext cx="1582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0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have,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32F29EF-B7B1-574B-A300-AF79A5C43259}"/>
                  </a:ext>
                </a:extLst>
              </p:cNvPr>
              <p:cNvSpPr/>
              <p:nvPr/>
            </p:nvSpPr>
            <p:spPr>
              <a:xfrm>
                <a:off x="9673795" y="2696943"/>
                <a:ext cx="1824766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32F29EF-B7B1-574B-A300-AF79A5C43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95" y="2696943"/>
                <a:ext cx="1824766" cy="10016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0EE84C-9E17-034E-B58B-713EB59AAEEA}"/>
                  </a:ext>
                </a:extLst>
              </p:cNvPr>
              <p:cNvSpPr/>
              <p:nvPr/>
            </p:nvSpPr>
            <p:spPr>
              <a:xfrm>
                <a:off x="9470790" y="3804010"/>
                <a:ext cx="1824766" cy="89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BD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F0EE84C-9E17-034E-B58B-713EB59AA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790" y="3804010"/>
                <a:ext cx="1824766" cy="894284"/>
              </a:xfrm>
              <a:prstGeom prst="rect">
                <a:avLst/>
              </a:prstGeom>
              <a:blipFill>
                <a:blip r:embed="rId1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80B04E0-074A-894C-897E-2A598D9A93B7}"/>
                  </a:ext>
                </a:extLst>
              </p:cNvPr>
              <p:cNvSpPr/>
              <p:nvPr/>
            </p:nvSpPr>
            <p:spPr>
              <a:xfrm>
                <a:off x="9359174" y="4750504"/>
                <a:ext cx="1824766" cy="7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81" name="Rectangle 8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80B04E0-074A-894C-897E-2A598D9A9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174" y="4750504"/>
                <a:ext cx="1824766" cy="723147"/>
              </a:xfrm>
              <a:prstGeom prst="rect">
                <a:avLst/>
              </a:prstGeom>
              <a:blipFill>
                <a:blip r:embed="rId1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1A06F9CE-940C-1F44-ADEB-C08AA42AE58D}"/>
              </a:ext>
            </a:extLst>
          </p:cNvPr>
          <p:cNvSpPr/>
          <p:nvPr/>
        </p:nvSpPr>
        <p:spPr>
          <a:xfrm>
            <a:off x="9015849" y="2286860"/>
            <a:ext cx="1582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x-none" sz="20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We have,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893A8E8-AB7B-6340-91C9-435EC17EF265}"/>
                  </a:ext>
                </a:extLst>
              </p:cNvPr>
              <p:cNvSpPr/>
              <p:nvPr/>
            </p:nvSpPr>
            <p:spPr>
              <a:xfrm>
                <a:off x="1458046" y="4389174"/>
                <a:ext cx="1294585" cy="484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D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 </m:t>
                              </m:r>
                              <m:rad>
                                <m:rad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𝑎𝑏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893A8E8-AB7B-6340-91C9-435EC17EF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46" y="4389174"/>
                <a:ext cx="1294585" cy="484428"/>
              </a:xfrm>
              <a:prstGeom prst="rect">
                <a:avLst/>
              </a:prstGeom>
              <a:blipFill>
                <a:blip r:embed="rId18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7F6567-CB8A-4342-9A8B-CE6A8409F9C3}"/>
                  </a:ext>
                </a:extLst>
              </p:cNvPr>
              <p:cNvSpPr/>
              <p:nvPr/>
            </p:nvSpPr>
            <p:spPr>
              <a:xfrm>
                <a:off x="1217271" y="5828172"/>
                <a:ext cx="2026965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=49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.2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C7F6567-CB8A-4342-9A8B-CE6A8409F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71" y="5828172"/>
                <a:ext cx="2026965" cy="4377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1DDBDA-A4C7-264A-A739-D09B2F62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731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6" name="Picture 3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6867207C-1268-C745-AF9F-88AE72685F2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F64BC5-A10B-3A42-9355-936BC3E972EB}"/>
                  </a:ext>
                </a:extLst>
              </p:cNvPr>
              <p:cNvSpPr/>
              <p:nvPr/>
            </p:nvSpPr>
            <p:spPr>
              <a:xfrm>
                <a:off x="1237785" y="5386294"/>
                <a:ext cx="1747022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=49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ad>
                        <m:rad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CF64BC5-A10B-3A42-9355-936BC3E97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85" y="5386294"/>
                <a:ext cx="1747022" cy="4277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E77593-5C83-B44A-B52B-155A9724EC60}"/>
                  </a:ext>
                </a:extLst>
              </p:cNvPr>
              <p:cNvSpPr txBox="1"/>
              <p:nvPr/>
            </p:nvSpPr>
            <p:spPr>
              <a:xfrm>
                <a:off x="5096110" y="3192532"/>
                <a:ext cx="2453267" cy="46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−6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2E77593-5C83-B44A-B52B-155A9724E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10" y="3192532"/>
                <a:ext cx="2453267" cy="465064"/>
              </a:xfrm>
              <a:prstGeom prst="rect">
                <a:avLst/>
              </a:prstGeom>
              <a:blipFill>
                <a:blip r:embed="rId22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57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1" animBg="1"/>
      <p:bldP spid="40" grpId="0" animBg="1"/>
      <p:bldP spid="2" grpId="0" animBg="1"/>
      <p:bldP spid="9" grpId="0"/>
      <p:bldP spid="30" grpId="0"/>
      <p:bldP spid="31" grpId="2"/>
      <p:bldP spid="42" grpId="0"/>
      <p:bldP spid="49" grpId="0"/>
      <p:bldP spid="59" grpId="0" animBg="1"/>
      <p:bldP spid="60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71" grpId="0" animBg="1"/>
      <p:bldP spid="72" grpId="0"/>
      <p:bldP spid="79" grpId="0" animBg="1"/>
      <p:bldP spid="82" grpId="0"/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CDB7604-661A-1C4C-B8B4-105C48F67353}"/>
              </a:ext>
            </a:extLst>
          </p:cNvPr>
          <p:cNvSpPr/>
          <p:nvPr/>
        </p:nvSpPr>
        <p:spPr>
          <a:xfrm>
            <a:off x="3936303" y="2037387"/>
            <a:ext cx="3697045" cy="39407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CD05BDB-1E6B-824B-AE0F-C4C64B88C50B}"/>
              </a:ext>
            </a:extLst>
          </p:cNvPr>
          <p:cNvSpPr/>
          <p:nvPr/>
        </p:nvSpPr>
        <p:spPr>
          <a:xfrm>
            <a:off x="59775" y="4122119"/>
            <a:ext cx="3697045" cy="27095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0E3944C-5E79-FE48-9BD5-A60FB60B22CF}"/>
              </a:ext>
            </a:extLst>
          </p:cNvPr>
          <p:cNvSpPr/>
          <p:nvPr/>
        </p:nvSpPr>
        <p:spPr>
          <a:xfrm>
            <a:off x="66109" y="1247089"/>
            <a:ext cx="3697045" cy="27095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AB5495-5E7A-274A-9672-F8F81E959879}"/>
              </a:ext>
            </a:extLst>
          </p:cNvPr>
          <p:cNvSpPr/>
          <p:nvPr/>
        </p:nvSpPr>
        <p:spPr>
          <a:xfrm>
            <a:off x="7801752" y="1245211"/>
            <a:ext cx="4331806" cy="55752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7EFEB-AADB-6643-8D9C-B3D498ED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33" y="647889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CBA0003-E8B7-0F45-8F26-28561DD5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2357"/>
                <a:ext cx="12192000" cy="1214596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the followings:</a:t>
                </a:r>
                <a:b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rad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𝟕𝟐</m:t>
                          </m:r>
                        </m:e>
                      </m:rad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e>
                      </m:rad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𝟏𝟗𝟔</m:t>
                              </m:r>
                            </m:e>
                          </m:rad>
                        </m:den>
                      </m:f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𝟓𝟕𝟔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𝟐𝟓𝟔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1800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BD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𝟐𝟒𝟖</m:t>
                          </m:r>
                          <m:r>
                            <a:rPr lang="en-US" sz="1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BD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𝟓𝟐</m:t>
                              </m:r>
                              <m:r>
                                <a:rPr lang="en-US" sz="18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1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𝟏𝟒𝟒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US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="" xmlns:a16="http://schemas.microsoft.com/office/drawing/2014/main" id="{ACBA0003-E8B7-0F45-8F26-28561DD5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2357"/>
                <a:ext cx="12192000" cy="1214596"/>
              </a:xfrm>
              <a:blipFill>
                <a:blip r:embed="rId2"/>
                <a:stretch>
                  <a:fillRect l="-520" t="-312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509A8F-79FA-134B-BF7B-5768E1EDDF1E}"/>
                  </a:ext>
                </a:extLst>
              </p:cNvPr>
              <p:cNvSpPr/>
              <p:nvPr/>
            </p:nvSpPr>
            <p:spPr>
              <a:xfrm>
                <a:off x="809658" y="1388735"/>
                <a:ext cx="1992609" cy="40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18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50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72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2509A8F-79FA-134B-BF7B-5768E1EDD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8" y="1388735"/>
                <a:ext cx="1992609" cy="407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BBCEE7-6E03-5A42-8032-D56EBD744565}"/>
                  </a:ext>
                </a:extLst>
              </p:cNvPr>
              <p:cNvSpPr/>
              <p:nvPr/>
            </p:nvSpPr>
            <p:spPr>
              <a:xfrm>
                <a:off x="579207" y="1835201"/>
                <a:ext cx="3193274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6BBCEE7-6E03-5A42-8032-D56EBD744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7" y="1835201"/>
                <a:ext cx="3193274" cy="437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67C805-2BF0-874F-A3C3-3C247536CA98}"/>
                  </a:ext>
                </a:extLst>
              </p:cNvPr>
              <p:cNvSpPr/>
              <p:nvPr/>
            </p:nvSpPr>
            <p:spPr>
              <a:xfrm>
                <a:off x="579207" y="2327257"/>
                <a:ext cx="2934292" cy="477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+5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067C805-2BF0-874F-A3C3-3C247536C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7" y="2327257"/>
                <a:ext cx="2934292" cy="477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B90589-84BE-B343-A7AB-5DE7847D77EA}"/>
                  </a:ext>
                </a:extLst>
              </p:cNvPr>
              <p:cNvSpPr/>
              <p:nvPr/>
            </p:nvSpPr>
            <p:spPr>
              <a:xfrm>
                <a:off x="579207" y="2858746"/>
                <a:ext cx="2202674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+5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−6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8B90589-84BE-B343-A7AB-5DE7847D7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7" y="2858746"/>
                <a:ext cx="2202674" cy="401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07EC68-C658-CC40-A1FB-E831EDF03ED9}"/>
                  </a:ext>
                </a:extLst>
              </p:cNvPr>
              <p:cNvSpPr/>
              <p:nvPr/>
            </p:nvSpPr>
            <p:spPr>
              <a:xfrm>
                <a:off x="579208" y="3315023"/>
                <a:ext cx="903604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C07EC68-C658-CC40-A1FB-E831EDF03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" y="3315023"/>
                <a:ext cx="903604" cy="436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60245A-B7F8-824D-A685-D4B0BCCC6F2E}"/>
                  </a:ext>
                </a:extLst>
              </p:cNvPr>
              <p:cNvSpPr/>
              <p:nvPr/>
            </p:nvSpPr>
            <p:spPr>
              <a:xfrm>
                <a:off x="682438" y="4141660"/>
                <a:ext cx="1582478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27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C60245A-B7F8-824D-A685-D4B0BCCC6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8" y="4141660"/>
                <a:ext cx="1582478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33ACC4-15EA-0D4D-B1BD-21CE1DD3187A}"/>
                  </a:ext>
                </a:extLst>
              </p:cNvPr>
              <p:cNvSpPr/>
              <p:nvPr/>
            </p:nvSpPr>
            <p:spPr>
              <a:xfrm>
                <a:off x="546512" y="4645474"/>
                <a:ext cx="2419831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−4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D33ACC4-15EA-0D4D-B1BD-21CE1DD31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2" y="4645474"/>
                <a:ext cx="2419831" cy="437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0F5F22-42B7-B744-ADC0-CF8CE199102C}"/>
                  </a:ext>
                </a:extLst>
              </p:cNvPr>
              <p:cNvSpPr/>
              <p:nvPr/>
            </p:nvSpPr>
            <p:spPr>
              <a:xfrm>
                <a:off x="546512" y="5185067"/>
                <a:ext cx="2200230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=2</m:t>
                      </m:r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−4</m:t>
                      </m:r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C0F5F22-42B7-B744-ADC0-CF8CE1991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2" y="5185067"/>
                <a:ext cx="2200230" cy="4019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8D18944-048F-1F4A-B5F2-187BE94E3FE4}"/>
                  </a:ext>
                </a:extLst>
              </p:cNvPr>
              <p:cNvSpPr/>
              <p:nvPr/>
            </p:nvSpPr>
            <p:spPr>
              <a:xfrm>
                <a:off x="546512" y="5688881"/>
                <a:ext cx="1604319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−8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8D18944-048F-1F4A-B5F2-187BE94E3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2" y="5688881"/>
                <a:ext cx="1604319" cy="401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6E64661-BE1D-BC45-AA8A-04852B19E490}"/>
                  </a:ext>
                </a:extLst>
              </p:cNvPr>
              <p:cNvSpPr/>
              <p:nvPr/>
            </p:nvSpPr>
            <p:spPr>
              <a:xfrm>
                <a:off x="495708" y="6192696"/>
                <a:ext cx="1125192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6E64661-BE1D-BC45-AA8A-04852B19E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08" y="6192696"/>
                <a:ext cx="1125192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400570E-9FE5-FD4F-B78C-DFD82575C689}"/>
              </a:ext>
            </a:extLst>
          </p:cNvPr>
          <p:cNvSpPr txBox="1"/>
          <p:nvPr/>
        </p:nvSpPr>
        <p:spPr>
          <a:xfrm>
            <a:off x="106767" y="1396172"/>
            <a:ext cx="47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B33084-1FF1-F149-BF8A-9BB1BD455B2D}"/>
              </a:ext>
            </a:extLst>
          </p:cNvPr>
          <p:cNvSpPr txBox="1"/>
          <p:nvPr/>
        </p:nvSpPr>
        <p:spPr>
          <a:xfrm>
            <a:off x="65402" y="4143520"/>
            <a:ext cx="43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01E496A-131A-5C45-B78F-C38585F51035}"/>
                  </a:ext>
                </a:extLst>
              </p:cNvPr>
              <p:cNvSpPr/>
              <p:nvPr/>
            </p:nvSpPr>
            <p:spPr>
              <a:xfrm>
                <a:off x="8684265" y="1256368"/>
                <a:ext cx="2346062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144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01E496A-131A-5C45-B78F-C38585F51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265" y="1256368"/>
                <a:ext cx="2346062" cy="9106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D1762F4-7E6A-6341-B9C2-62065362164B}"/>
                  </a:ext>
                </a:extLst>
              </p:cNvPr>
              <p:cNvSpPr/>
              <p:nvPr/>
            </p:nvSpPr>
            <p:spPr>
              <a:xfrm>
                <a:off x="8475234" y="2152893"/>
                <a:ext cx="2700000" cy="910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BD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BD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D1762F4-7E6A-6341-B9C2-620653621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2152893"/>
                <a:ext cx="2700000" cy="9107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7054551-9608-6D44-B1EB-A45A3B10781A}"/>
                  </a:ext>
                </a:extLst>
              </p:cNvPr>
              <p:cNvSpPr/>
              <p:nvPr/>
            </p:nvSpPr>
            <p:spPr>
              <a:xfrm>
                <a:off x="8475234" y="3049518"/>
                <a:ext cx="2453471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52+</m:t>
                              </m:r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7054551-9608-6D44-B1EB-A45A3B107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3049518"/>
                <a:ext cx="2453471" cy="6560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BCC806-B265-3C47-8C68-5C060B14F7DB}"/>
                  </a:ext>
                </a:extLst>
              </p:cNvPr>
              <p:cNvSpPr/>
              <p:nvPr/>
            </p:nvSpPr>
            <p:spPr>
              <a:xfrm>
                <a:off x="8475234" y="3691357"/>
                <a:ext cx="2087976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52+12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FBCC806-B265-3C47-8C68-5C060B14F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3691357"/>
                <a:ext cx="2087976" cy="656013"/>
              </a:xfrm>
              <a:prstGeom prst="rect">
                <a:avLst/>
              </a:prstGeom>
              <a:blipFill>
                <a:blip r:embed="rId16"/>
                <a:stretch>
                  <a:fillRect r="-301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B004FA-B564-2040-9570-B133E699B2E3}"/>
                  </a:ext>
                </a:extLst>
              </p:cNvPr>
              <p:cNvSpPr/>
              <p:nvPr/>
            </p:nvSpPr>
            <p:spPr>
              <a:xfrm>
                <a:off x="8475234" y="4333196"/>
                <a:ext cx="16256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64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1B004FA-B564-2040-9570-B133E699B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4333196"/>
                <a:ext cx="1625689" cy="656013"/>
              </a:xfrm>
              <a:prstGeom prst="rect">
                <a:avLst/>
              </a:prstGeom>
              <a:blipFill>
                <a:blip r:embed="rId17"/>
                <a:stretch>
                  <a:fillRect r="-7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A0E34D-8B83-E543-8AFA-17140D412CEF}"/>
                  </a:ext>
                </a:extLst>
              </p:cNvPr>
              <p:cNvSpPr/>
              <p:nvPr/>
            </p:nvSpPr>
            <p:spPr>
              <a:xfrm>
                <a:off x="8475234" y="4975035"/>
                <a:ext cx="1625690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rad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BA0E34D-8B83-E543-8AFA-17140D412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4975035"/>
                <a:ext cx="1625690" cy="6560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B52C7AC-6E03-2743-83B1-E5DB386820D0}"/>
                  </a:ext>
                </a:extLst>
              </p:cNvPr>
              <p:cNvSpPr/>
              <p:nvPr/>
            </p:nvSpPr>
            <p:spPr>
              <a:xfrm>
                <a:off x="8475234" y="5616874"/>
                <a:ext cx="1440338" cy="43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</m:t>
                          </m:r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B52C7AC-6E03-2743-83B1-E5DB38682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5616874"/>
                <a:ext cx="1440338" cy="43544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8CDBEE-0CD5-814A-88F3-4BAFDB09F371}"/>
                  </a:ext>
                </a:extLst>
              </p:cNvPr>
              <p:cNvSpPr/>
              <p:nvPr/>
            </p:nvSpPr>
            <p:spPr>
              <a:xfrm>
                <a:off x="8475234" y="6038140"/>
                <a:ext cx="1292057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248+8</m:t>
                          </m:r>
                        </m:e>
                      </m:rad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F8CDBEE-0CD5-814A-88F3-4BAFDB09F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6038140"/>
                <a:ext cx="1292057" cy="401970"/>
              </a:xfrm>
              <a:prstGeom prst="rect">
                <a:avLst/>
              </a:prstGeom>
              <a:blipFill>
                <a:blip r:embed="rId20"/>
                <a:stretch>
                  <a:fillRect r="-291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A51E790-D97C-0C4D-ADA1-6A38CC7F8C4F}"/>
                  </a:ext>
                </a:extLst>
              </p:cNvPr>
              <p:cNvSpPr/>
              <p:nvPr/>
            </p:nvSpPr>
            <p:spPr>
              <a:xfrm>
                <a:off x="8475234" y="6425938"/>
                <a:ext cx="2023166" cy="438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8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16</m:t>
                      </m:r>
                    </m:oMath>
                  </m:oMathPara>
                </a14:m>
                <a:endParaRPr lang="en-BD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A51E790-D97C-0C4D-ADA1-6A38CC7F8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234" y="6425938"/>
                <a:ext cx="2023166" cy="43864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CE27DD3-7514-794E-87DD-E08D872667D3}"/>
              </a:ext>
            </a:extLst>
          </p:cNvPr>
          <p:cNvSpPr txBox="1"/>
          <p:nvPr/>
        </p:nvSpPr>
        <p:spPr>
          <a:xfrm>
            <a:off x="7978168" y="1511662"/>
            <a:ext cx="43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9B58A20-1E21-6847-90EF-FC8546D864C3}"/>
                  </a:ext>
                </a:extLst>
              </p:cNvPr>
              <p:cNvSpPr/>
              <p:nvPr/>
            </p:nvSpPr>
            <p:spPr>
              <a:xfrm>
                <a:off x="4646004" y="2132979"/>
                <a:ext cx="2346062" cy="729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196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576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256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9B58A20-1E21-6847-90EF-FC8546D86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04" y="2132979"/>
                <a:ext cx="2346062" cy="7296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3974D99-786E-B04F-A5DB-5402047F3121}"/>
                  </a:ext>
                </a:extLst>
              </p:cNvPr>
              <p:cNvSpPr/>
              <p:nvPr/>
            </p:nvSpPr>
            <p:spPr>
              <a:xfrm>
                <a:off x="4457183" y="2985979"/>
                <a:ext cx="2851767" cy="73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BD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3974D99-786E-B04F-A5DB-5402047F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83" y="2985979"/>
                <a:ext cx="2851767" cy="737959"/>
              </a:xfrm>
              <a:prstGeom prst="rect">
                <a:avLst/>
              </a:prstGeom>
              <a:blipFill>
                <a:blip r:embed="rId2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FC13977-C163-EF4F-8EF0-D8915C8BAB36}"/>
                  </a:ext>
                </a:extLst>
              </p:cNvPr>
              <p:cNvSpPr/>
              <p:nvPr/>
            </p:nvSpPr>
            <p:spPr>
              <a:xfrm>
                <a:off x="4369934" y="3947445"/>
                <a:ext cx="2219854" cy="6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7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D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C13977-C163-EF4F-8EF0-D8915C8BA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34" y="3947445"/>
                <a:ext cx="2219854" cy="648126"/>
              </a:xfrm>
              <a:prstGeom prst="rect">
                <a:avLst/>
              </a:prstGeom>
              <a:blipFill>
                <a:blip r:embed="rId2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C89F1B5-00DD-2C46-B991-FF23C8871956}"/>
                  </a:ext>
                </a:extLst>
              </p:cNvPr>
              <p:cNvSpPr/>
              <p:nvPr/>
            </p:nvSpPr>
            <p:spPr>
              <a:xfrm>
                <a:off x="4401259" y="4762147"/>
                <a:ext cx="2590807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7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12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×</m:t>
                      </m:r>
                      <m:f>
                        <m:fPr>
                          <m:ctrlPr>
                            <a:rPr lang="en-BD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=32</m:t>
                      </m:r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C89F1B5-00DD-2C46-B991-FF23C8871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59" y="4762147"/>
                <a:ext cx="2590807" cy="612732"/>
              </a:xfrm>
              <a:prstGeom prst="rect">
                <a:avLst/>
              </a:prstGeom>
              <a:blipFill>
                <a:blip r:embed="rId2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232E381-96D9-FC47-B512-8D8FA0A6BEA3}"/>
              </a:ext>
            </a:extLst>
          </p:cNvPr>
          <p:cNvSpPr txBox="1"/>
          <p:nvPr/>
        </p:nvSpPr>
        <p:spPr>
          <a:xfrm>
            <a:off x="4142142" y="2261533"/>
            <a:ext cx="455585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A684EA7-27F1-6A41-BF9F-39B54E5CA018}"/>
                  </a:ext>
                </a:extLst>
              </p:cNvPr>
              <p:cNvSpPr/>
              <p:nvPr/>
            </p:nvSpPr>
            <p:spPr>
              <a:xfrm>
                <a:off x="4450474" y="5559806"/>
                <a:ext cx="5949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=32</m:t>
                      </m:r>
                    </m:oMath>
                  </m:oMathPara>
                </a14:m>
                <a:endParaRPr lang="en-BD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A684EA7-27F1-6A41-BF9F-39B54E5CA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74" y="5559806"/>
                <a:ext cx="594972" cy="369332"/>
              </a:xfrm>
              <a:prstGeom prst="rect">
                <a:avLst/>
              </a:prstGeom>
              <a:blipFill>
                <a:blip r:embed="rId26"/>
                <a:stretch>
                  <a:fillRect r="-1041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514ADE64-1DA5-2648-B321-BB082D8EE87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24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 animBg="1"/>
      <p:bldP spid="40" grpId="0" animBg="1"/>
      <p:bldP spid="2" grpId="0" animBg="1"/>
      <p:bldP spid="3" grpId="0" animBg="1"/>
      <p:bldP spid="4" grpId="0" animBg="1"/>
      <p:bldP spid="5" grpId="0" animBg="1"/>
      <p:bldP spid="6" grpId="0" animBg="1"/>
      <p:bldP spid="27" grpId="0" animBg="1"/>
      <p:bldP spid="9" grpId="0" animBg="1"/>
      <p:bldP spid="10" grpId="0" animBg="1"/>
      <p:bldP spid="12" grpId="0" animBg="1"/>
      <p:bldP spid="20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/>
      <p:bldP spid="44" grpId="0" animBg="1"/>
      <p:bldP spid="45" grpId="0" animBg="1"/>
      <p:bldP spid="46" grpId="0" animBg="1"/>
      <p:bldP spid="48" grpId="0" animBg="1"/>
      <p:bldP spid="49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B316EA61-59B0-8549-B998-AF2C56332A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that  </a:t>
                </a:r>
                <a14:m>
                  <m:oMath xmlns:m="http://schemas.openxmlformats.org/officeDocument/2006/math">
                    <m:r>
                      <a:rPr lang="en-BD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BD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BD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BD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BD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BD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316EA61-59B0-8549-B998-AF2C56332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95"/>
                <a:ext cx="12192000" cy="867031"/>
              </a:xfrm>
              <a:blipFill>
                <a:blip r:embed="rId4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341462-9485-5340-ABF2-5C11B8824309}"/>
                  </a:ext>
                </a:extLst>
              </p:cNvPr>
              <p:cNvSpPr/>
              <p:nvPr/>
            </p:nvSpPr>
            <p:spPr>
              <a:xfrm>
                <a:off x="969752" y="3129463"/>
                <a:ext cx="5146854" cy="108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=3+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Vrinda" panose="020B0502040204020203" pitchFamily="34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1341462-9485-5340-ABF2-5C11B882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2" y="3129463"/>
                <a:ext cx="5146854" cy="1085875"/>
              </a:xfrm>
              <a:prstGeom prst="rect">
                <a:avLst/>
              </a:prstGeom>
              <a:blipFill>
                <a:blip r:embed="rId5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A380C1-84BF-BD49-89D2-E50214F0BE2D}"/>
                  </a:ext>
                </a:extLst>
              </p:cNvPr>
              <p:cNvSpPr/>
              <p:nvPr/>
            </p:nvSpPr>
            <p:spPr>
              <a:xfrm>
                <a:off x="969752" y="4424673"/>
                <a:ext cx="4570766" cy="87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9−3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9−3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DA380C1-84BF-BD49-89D2-E50214F0B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2" y="4424673"/>
                <a:ext cx="4570766" cy="871329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027615-B8AB-B24D-AB58-757F1008E491}"/>
                  </a:ext>
                </a:extLst>
              </p:cNvPr>
              <p:cNvSpPr/>
              <p:nvPr/>
            </p:nvSpPr>
            <p:spPr>
              <a:xfrm>
                <a:off x="6445405" y="4035134"/>
                <a:ext cx="5185317" cy="8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L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H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S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18+2</m:t>
                          </m:r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+3−</m:t>
                          </m:r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−3−</m:t>
                          </m:r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3027615-B8AB-B24D-AB58-757F1008E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05" y="4035134"/>
                <a:ext cx="5185317" cy="869341"/>
              </a:xfrm>
              <a:prstGeom prst="rect">
                <a:avLst/>
              </a:prstGeom>
              <a:blipFill>
                <a:blip r:embed="rId7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678ECF-9D01-1E4E-B4EE-9A58AED2BBA4}"/>
                  </a:ext>
                </a:extLst>
              </p:cNvPr>
              <p:cNvSpPr/>
              <p:nvPr/>
            </p:nvSpPr>
            <p:spPr>
              <a:xfrm>
                <a:off x="7327289" y="5112861"/>
                <a:ext cx="1548712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</m:t>
                      </m:r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7678ECF-9D01-1E4E-B4EE-9A58AED2B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289" y="5112861"/>
                <a:ext cx="1548712" cy="786177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577342-5D0A-4D49-8965-7193D176D64E}"/>
                  </a:ext>
                </a:extLst>
              </p:cNvPr>
              <p:cNvSpPr/>
              <p:nvPr/>
            </p:nvSpPr>
            <p:spPr>
              <a:xfrm>
                <a:off x="969752" y="1907222"/>
                <a:ext cx="7746452" cy="101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D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=3+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BD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en-BD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577342-5D0A-4D49-8965-7193D176D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2" y="1907222"/>
                <a:ext cx="7746452" cy="1012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B08CF6-C463-474B-BDC2-D40820B7E3F9}"/>
                  </a:ext>
                </a:extLst>
              </p:cNvPr>
              <p:cNvSpPr/>
              <p:nvPr/>
            </p:nvSpPr>
            <p:spPr>
              <a:xfrm>
                <a:off x="0" y="842588"/>
                <a:ext cx="5146854" cy="85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BD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D" sz="2400"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D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BD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40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D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BD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D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D" sz="2400"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D" sz="2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BD" sz="24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EB08CF6-C463-474B-BDC2-D40820B7E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2588"/>
                <a:ext cx="5146854" cy="855299"/>
              </a:xfrm>
              <a:prstGeom prst="rect">
                <a:avLst/>
              </a:prstGeom>
              <a:blipFill>
                <a:blip r:embed="rId1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421B02B-6A46-E84F-8CBD-9E40E99FA067}"/>
              </a:ext>
            </a:extLst>
          </p:cNvPr>
          <p:cNvCxnSpPr/>
          <p:nvPr/>
        </p:nvCxnSpPr>
        <p:spPr>
          <a:xfrm>
            <a:off x="6400799" y="4299448"/>
            <a:ext cx="0" cy="198183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A90EEF8-342D-FB40-90DB-D6C82E71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9" name="Picture 18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D448D0F5-6D9F-9049-A8BE-4D1B9690EB8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86A0F5D-7EFC-3A4C-82E3-F0D18D37528D}"/>
                  </a:ext>
                </a:extLst>
              </p:cNvPr>
              <p:cNvSpPr/>
              <p:nvPr/>
            </p:nvSpPr>
            <p:spPr>
              <a:xfrm>
                <a:off x="969752" y="5505336"/>
                <a:ext cx="4795424" cy="87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3+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BD" sz="2400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86A0F5D-7EFC-3A4C-82E3-F0D18D375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52" y="5505336"/>
                <a:ext cx="4795424" cy="871329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="" xmlns:p14="http://schemas.microsoft.com/office/powerpoint/2010/main" val="25017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F7EFEB-AADB-6643-8D9C-B3D498ED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903"/>
            <a:ext cx="2743200" cy="365125"/>
          </a:xfrm>
        </p:spPr>
        <p:txBody>
          <a:bodyPr/>
          <a:lstStyle/>
          <a:p>
            <a:fld id="{BBBAD0E7-E215-437E-BEF1-21C2E5268AB1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7B233C-2030-A341-9DBA-E085B9DE1ED1}"/>
                  </a:ext>
                </a:extLst>
              </p:cNvPr>
              <p:cNvSpPr/>
              <p:nvPr/>
            </p:nvSpPr>
            <p:spPr>
              <a:xfrm>
                <a:off x="1148636" y="1207473"/>
                <a:ext cx="2857818" cy="798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+5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48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18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E7B233C-2030-A341-9DBA-E085B9DE1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36" y="1207473"/>
                <a:ext cx="2857818" cy="798360"/>
              </a:xfrm>
              <a:prstGeom prst="rect">
                <a:avLst/>
              </a:prstGeom>
              <a:blipFill>
                <a:blip r:embed="rId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CFD58B-30EA-7E46-A042-AADC8C6D7E09}"/>
                  </a:ext>
                </a:extLst>
              </p:cNvPr>
              <p:cNvSpPr/>
              <p:nvPr/>
            </p:nvSpPr>
            <p:spPr>
              <a:xfrm>
                <a:off x="2185699" y="2339790"/>
                <a:ext cx="1642335" cy="799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+5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5CFD58B-30EA-7E46-A042-AADC8C6D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99" y="2339790"/>
                <a:ext cx="1642335" cy="799386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872C18-B513-0546-8918-35B75797F9C5}"/>
                  </a:ext>
                </a:extLst>
              </p:cNvPr>
              <p:cNvSpPr/>
              <p:nvPr/>
            </p:nvSpPr>
            <p:spPr>
              <a:xfrm>
                <a:off x="2185699" y="3473133"/>
                <a:ext cx="3303867" cy="861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BD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Vrinda" panose="020B0502040204020203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1872C18-B513-0546-8918-35B75797F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99" y="3473133"/>
                <a:ext cx="3303867" cy="861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136D52-C62E-324B-A708-1C61DFD50A7E}"/>
                  </a:ext>
                </a:extLst>
              </p:cNvPr>
              <p:cNvSpPr/>
              <p:nvPr/>
            </p:nvSpPr>
            <p:spPr>
              <a:xfrm>
                <a:off x="2185699" y="4668480"/>
                <a:ext cx="4340930" cy="740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28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3+21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+20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2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+15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48−18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B136D52-C62E-324B-A708-1C61DFD50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99" y="4668480"/>
                <a:ext cx="4340930" cy="740844"/>
              </a:xfrm>
              <a:prstGeom prst="rect">
                <a:avLst/>
              </a:prstGeom>
              <a:blipFill>
                <a:blip r:embed="rId5"/>
                <a:stretch>
                  <a:fillRect r="-292"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F91AAA-9205-234C-9131-52F08AA48C75}"/>
                  </a:ext>
                </a:extLst>
              </p:cNvPr>
              <p:cNvSpPr/>
              <p:nvPr/>
            </p:nvSpPr>
            <p:spPr>
              <a:xfrm>
                <a:off x="2185699" y="5743280"/>
                <a:ext cx="3058540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84+21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+20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+30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3F91AAA-9205-234C-9131-52F08AA48C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99" y="5743280"/>
                <a:ext cx="3058540" cy="739818"/>
              </a:xfrm>
              <a:prstGeom prst="rect">
                <a:avLst/>
              </a:prstGeom>
              <a:blipFill>
                <a:blip r:embed="rId6"/>
                <a:stretch>
                  <a:fillRect r="-1245"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756DC0-0553-5445-9293-D842CAEC146E}"/>
                  </a:ext>
                </a:extLst>
              </p:cNvPr>
              <p:cNvSpPr/>
              <p:nvPr/>
            </p:nvSpPr>
            <p:spPr>
              <a:xfrm>
                <a:off x="8753769" y="2133542"/>
                <a:ext cx="1753847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114+41</m:t>
                          </m:r>
                          <m:rad>
                            <m:radPr>
                              <m:degHide m:val="on"/>
                              <m:ctrlPr>
                                <a:rPr lang="en-BD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Vrinda" panose="020B0502040204020203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B756DC0-0553-5445-9293-D842CAEC1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769" y="2133542"/>
                <a:ext cx="1753847" cy="739818"/>
              </a:xfrm>
              <a:prstGeom prst="rect">
                <a:avLst/>
              </a:prstGeom>
              <a:blipFill>
                <a:blip r:embed="rId7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1B7C8F-E0CF-E944-9033-DD775FBD74A0}"/>
                  </a:ext>
                </a:extLst>
              </p:cNvPr>
              <p:cNvSpPr/>
              <p:nvPr/>
            </p:nvSpPr>
            <p:spPr>
              <a:xfrm>
                <a:off x="7304032" y="3168290"/>
                <a:ext cx="3404307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𝑜𝑟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, </m:t>
                      </m:r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BD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BD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BD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1B7C8F-E0CF-E944-9033-DD775FBD7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32" y="3168290"/>
                <a:ext cx="3404307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B2089B3-37C1-8248-BADA-1987D1CB4E5D}"/>
                  </a:ext>
                </a:extLst>
              </p:cNvPr>
              <p:cNvSpPr/>
              <p:nvPr/>
            </p:nvSpPr>
            <p:spPr>
              <a:xfrm>
                <a:off x="7055068" y="4133788"/>
                <a:ext cx="4184813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rinda" panose="020B0502040204020203" pitchFamily="34" charset="0"/>
                        </a:rPr>
                        <m:t>∴</m:t>
                      </m:r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𝑎</m:t>
                      </m:r>
                      <m:r>
                        <a:rPr lang="en-US" sz="20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114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  <m:r>
                        <a:rPr lang="en-US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   </m:t>
                      </m:r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𝑏</m:t>
                      </m:r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Vrinda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BD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Vrinda" panose="020B0502040204020203" pitchFamily="34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BD" sz="2000" dirty="0">
                  <a:latin typeface="Calibri" panose="020F0502020204030204" pitchFamily="34" charset="0"/>
                  <a:ea typeface="Yu Mincho" panose="02020400000000000000" pitchFamily="18" charset="-128"/>
                  <a:cs typeface="Vrinda" panose="020B0502040204020203" pitchFamily="34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B2089B3-37C1-8248-BADA-1987D1CB4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68" y="4133788"/>
                <a:ext cx="4184813" cy="670568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CBA0003-E8B7-0F45-8F26-28561DD578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244"/>
                <a:ext cx="12192000" cy="867031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ad>
                      <m:radPr>
                        <m:degHide m:val="on"/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BD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e>
                        </m:rad>
                        <m:r>
                          <a:rPr lang="en-US" sz="28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BD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𝟏𝟖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CBA0003-E8B7-0F45-8F26-28561DD5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244"/>
                <a:ext cx="12192000" cy="867031"/>
              </a:xfrm>
              <a:blipFill>
                <a:blip r:embed="rId10"/>
                <a:stretch>
                  <a:fillRect l="-1042" b="-2941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149426-DADB-F44D-B83D-954618519BD1}"/>
              </a:ext>
            </a:extLst>
          </p:cNvPr>
          <p:cNvSpPr/>
          <p:nvPr/>
        </p:nvSpPr>
        <p:spPr>
          <a:xfrm>
            <a:off x="182122" y="930910"/>
            <a:ext cx="1579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Given that,</a:t>
            </a:r>
            <a:endParaRPr lang="x-none" sz="2000" i="1" dirty="0">
              <a:latin typeface="Cambria Math" panose="02040503050406030204" pitchFamily="18" charset="0"/>
              <a:ea typeface="Yu Mincho" panose="02020400000000000000" pitchFamily="18" charset="-128"/>
              <a:cs typeface="Vrinda" panose="020B0502040204020203" pitchFamily="34" charset="0"/>
            </a:endParaRPr>
          </a:p>
        </p:txBody>
      </p:sp>
      <p:pic>
        <p:nvPicPr>
          <p:cNvPr id="16" name="Picture 15" descr="A picture containing shirt&#10;&#10;Description automatically generated">
            <a:extLst>
              <a:ext uri="{FF2B5EF4-FFF2-40B4-BE49-F238E27FC236}">
                <a16:creationId xmlns="" xmlns:a16="http://schemas.microsoft.com/office/drawing/2014/main" id="{7D8ABC71-5BBB-1144-B6F6-C796F21B58F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839717" y="6206844"/>
            <a:ext cx="1352283" cy="448056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EBB530B-BCA5-3D48-8E49-7E5DC886FF4F}"/>
              </a:ext>
            </a:extLst>
          </p:cNvPr>
          <p:cNvCxnSpPr/>
          <p:nvPr/>
        </p:nvCxnSpPr>
        <p:spPr>
          <a:xfrm>
            <a:off x="7069874" y="2365750"/>
            <a:ext cx="0" cy="3024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11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210</Words>
  <Application>Microsoft Macintosh PowerPoint</Application>
  <PresentationFormat>Custom</PresentationFormat>
  <Paragraphs>274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Radicals and Exponents</vt:lpstr>
      <vt:lpstr>Definition</vt:lpstr>
      <vt:lpstr>Properties of Exponents</vt:lpstr>
      <vt:lpstr>Properties of Radicals</vt:lpstr>
      <vt:lpstr>Simplification of Radicals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Masuma Parvin</cp:lastModifiedBy>
  <cp:revision>398</cp:revision>
  <dcterms:created xsi:type="dcterms:W3CDTF">2020-03-18T12:06:53Z</dcterms:created>
  <dcterms:modified xsi:type="dcterms:W3CDTF">2021-03-02T11:08:27Z</dcterms:modified>
</cp:coreProperties>
</file>