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Default Extension="mp4" ContentType="video/mp4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8" r:id="rId3"/>
    <p:sldId id="292" r:id="rId4"/>
    <p:sldId id="259" r:id="rId5"/>
    <p:sldId id="261" r:id="rId6"/>
    <p:sldId id="293" r:id="rId7"/>
    <p:sldId id="263" r:id="rId8"/>
    <p:sldId id="265" r:id="rId9"/>
    <p:sldId id="266" r:id="rId10"/>
    <p:sldId id="264" r:id="rId11"/>
    <p:sldId id="267" r:id="rId12"/>
    <p:sldId id="29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3" autoAdjust="0"/>
    <p:restoredTop sz="94660"/>
  </p:normalViewPr>
  <p:slideViewPr>
    <p:cSldViewPr snapToGrid="0">
      <p:cViewPr varScale="1">
        <p:scale>
          <a:sx n="70" d="100"/>
          <a:sy n="70" d="100"/>
        </p:scale>
        <p:origin x="-120" y="-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13" Type="http://schemas.openxmlformats.org/officeDocument/2006/relationships/image" Target="../media/image63.wmf"/><Relationship Id="rId3" Type="http://schemas.openxmlformats.org/officeDocument/2006/relationships/image" Target="../media/image53.emf"/><Relationship Id="rId7" Type="http://schemas.openxmlformats.org/officeDocument/2006/relationships/image" Target="../media/image57.emf"/><Relationship Id="rId12" Type="http://schemas.openxmlformats.org/officeDocument/2006/relationships/image" Target="../media/image62.wmf"/><Relationship Id="rId2" Type="http://schemas.openxmlformats.org/officeDocument/2006/relationships/image" Target="../media/image52.emf"/><Relationship Id="rId16" Type="http://schemas.openxmlformats.org/officeDocument/2006/relationships/image" Target="../media/image66.wmf"/><Relationship Id="rId1" Type="http://schemas.openxmlformats.org/officeDocument/2006/relationships/image" Target="../media/image51.wmf"/><Relationship Id="rId6" Type="http://schemas.openxmlformats.org/officeDocument/2006/relationships/image" Target="../media/image56.emf"/><Relationship Id="rId11" Type="http://schemas.openxmlformats.org/officeDocument/2006/relationships/image" Target="../media/image61.wmf"/><Relationship Id="rId5" Type="http://schemas.openxmlformats.org/officeDocument/2006/relationships/image" Target="../media/image55.emf"/><Relationship Id="rId15" Type="http://schemas.openxmlformats.org/officeDocument/2006/relationships/image" Target="../media/image65.wmf"/><Relationship Id="rId10" Type="http://schemas.openxmlformats.org/officeDocument/2006/relationships/image" Target="../media/image60.wmf"/><Relationship Id="rId4" Type="http://schemas.openxmlformats.org/officeDocument/2006/relationships/image" Target="../media/image54.emf"/><Relationship Id="rId9" Type="http://schemas.openxmlformats.org/officeDocument/2006/relationships/image" Target="../media/image59.wmf"/><Relationship Id="rId14" Type="http://schemas.openxmlformats.org/officeDocument/2006/relationships/image" Target="../media/image6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354048-5D5B-4E24-96A2-7B00925009BD}" type="datetimeFigureOut">
              <a:rPr lang="en-US" smtClean="0"/>
              <a:pPr/>
              <a:t>2/28/2021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518218-042E-4321-B62E-93C112CB5C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4085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30974B-BD33-9645-BCB0-019DEDD1296D}" type="slidenum">
              <a:rPr lang="x-none" smtClean="0"/>
              <a:pPr/>
              <a:t>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784137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xmlns="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pPr/>
              <a:t>2/28/2021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76316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pPr/>
              <a:t>2/28/2021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28348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xmlns="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pPr/>
              <a:t>2/28/2021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xmlns="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xmlns="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74651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xmlns="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pPr/>
              <a:t>2/28/2021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45023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pPr/>
              <a:t>2/28/2021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5481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pPr/>
              <a:t>2/28/2021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53357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pPr/>
              <a:t>2/28/2021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0109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pPr/>
              <a:t>2/28/2021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90675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pPr/>
              <a:t>2/28/2021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40987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xmlns="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pPr/>
              <a:t>2/28/2021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xmlns="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xmlns="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99498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pPr/>
              <a:t>2/28/2021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3990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pPr/>
              <a:t>2/28/2021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1503638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1.mp4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openxmlformats.org/officeDocument/2006/relationships/image" Target="../media/image2.png"/><Relationship Id="rId5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oleObject" Target="../embeddings/oleObject10.bin"/><Relationship Id="rId18" Type="http://schemas.openxmlformats.org/officeDocument/2006/relationships/oleObject" Target="../embeddings/oleObject14.bin"/><Relationship Id="rId3" Type="http://schemas.openxmlformats.org/officeDocument/2006/relationships/image" Target="NULL"/><Relationship Id="rId7" Type="http://schemas.openxmlformats.org/officeDocument/2006/relationships/oleObject" Target="../embeddings/oleObject4.bin"/><Relationship Id="rId12" Type="http://schemas.openxmlformats.org/officeDocument/2006/relationships/oleObject" Target="../embeddings/oleObject9.bin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13.bin"/><Relationship Id="rId20" Type="http://schemas.openxmlformats.org/officeDocument/2006/relationships/oleObject" Target="../embeddings/oleObject16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12.bin"/><Relationship Id="rId10" Type="http://schemas.openxmlformats.org/officeDocument/2006/relationships/oleObject" Target="../embeddings/oleObject7.bin"/><Relationship Id="rId19" Type="http://schemas.openxmlformats.org/officeDocument/2006/relationships/oleObject" Target="../embeddings/oleObject15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6.bin"/><Relationship Id="rId14" Type="http://schemas.openxmlformats.org/officeDocument/2006/relationships/oleObject" Target="../embeddings/oleObject11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3.png"/><Relationship Id="rId5" Type="http://schemas.openxmlformats.org/officeDocument/2006/relationships/image" Target="../media/image70.png"/><Relationship Id="rId10" Type="http://schemas.openxmlformats.org/officeDocument/2006/relationships/image" Target="../media/image75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oleObject" Target="../embeddings/oleObject17.bin"/><Relationship Id="rId7" Type="http://schemas.openxmlformats.org/officeDocument/2006/relationships/image" Target="../media/image7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10" Type="http://schemas.openxmlformats.org/officeDocument/2006/relationships/image" Target="../media/image3.png"/><Relationship Id="rId4" Type="http://schemas.openxmlformats.org/officeDocument/2006/relationships/oleObject" Target="../embeddings/oleObject18.bin"/><Relationship Id="rId9" Type="http://schemas.openxmlformats.org/officeDocument/2006/relationships/image" Target="../media/image8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3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3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26B4480E-B7FF-4481-890E-043A69AE6F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EE27405-13D9-491A-8D41-3040CAFF7A0B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 rotWithShape="1">
          <a:blip r:embed="rId4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64C13BAB-7C00-4D21-A857-E3D41C0A2A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3883" y="1661699"/>
            <a:ext cx="3703320" cy="94997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45E6C9CD-9938-4423-936B-5C383EDE76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3883" y="1661699"/>
            <a:ext cx="3703320" cy="94997"/>
          </a:xfrm>
          <a:prstGeom prst="rect">
            <a:avLst/>
          </a:prstGeom>
          <a:solidFill>
            <a:srgbClr val="C34D9A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1F1FF39A-AC3C-4066-9D4C-519AA22812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3883" y="1817914"/>
            <a:ext cx="3702134" cy="3378388"/>
          </a:xfrm>
          <a:prstGeom prst="rect">
            <a:avLst/>
          </a:prstGeom>
          <a:solidFill>
            <a:schemeClr val="tx1">
              <a:alpha val="50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26D1B40F-5D7A-414C-A415-EF39FE7796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3883" y="1817914"/>
            <a:ext cx="3702134" cy="3378388"/>
          </a:xfrm>
          <a:prstGeom prst="rect">
            <a:avLst/>
          </a:prstGeom>
          <a:solidFill>
            <a:srgbClr val="C34D9A">
              <a:alpha val="40000"/>
            </a:srgb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309AD7-8463-468F-80B1-D2719076C4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9510" y="2324906"/>
            <a:ext cx="3412067" cy="1588698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Logarithms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xmlns="" id="{74C3DECA-1E38-4E8E-AF1E-8EE7E2AD22FA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13492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0922"/>
    </mc:Choice>
    <mc:Fallback>
      <p:transition spd="slow" advTm="109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16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mute="1">
                <p:cTn id="10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vide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  <p:extLst>
    <p:ext uri="{E180D4A7-C9FB-4DFB-919C-405C955672EB}">
      <p14:showEvtLst xmlns:p14="http://schemas.microsoft.com/office/powerpoint/2010/main" xmlns="">
        <p14:playEvt time="92" objId="4"/>
        <p14:stopEvt time="10922" objId="4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67258"/>
          </a:xfrm>
        </p:spPr>
        <p:txBody>
          <a:bodyPr anchor="ctr"/>
          <a:lstStyle/>
          <a:p>
            <a:r>
              <a:rPr lang="en-US" dirty="0"/>
              <a:t>Problem &amp; Solution Cont..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graphicFrame>
            <p:nvGraphicFramePr>
              <p:cNvPr id="6" name="Content Placeholder 11"/>
              <p:cNvGraphicFramePr>
                <a:graphicFrameLocks/>
              </p:cNvGraphicFramePr>
              <p:nvPr/>
            </p:nvGraphicFramePr>
            <p:xfrm>
              <a:off x="838201" y="1546708"/>
              <a:ext cx="10515600" cy="61712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515600">
                      <a:extLst>
                        <a:ext uri="{9D8B030D-6E8A-4147-A177-3AD203B41FA5}">
                          <a16:colId xmlns:a16="http://schemas.microsoft.com/office/drawing/2014/main" val="2769425191"/>
                        </a:ext>
                      </a:extLst>
                    </a:gridCol>
                  </a:tblGrid>
                  <a:tr h="61712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8. Find </a:t>
                          </a:r>
                          <a14:m>
                            <m:oMath xmlns:m="http://schemas.openxmlformats.org/officeDocument/2006/math"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if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func>
                                <m:func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i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𝟏𝟎</m:t>
                                      </m:r>
                                    </m:sub>
                                  </m:sSub>
                                </m:fName>
                                <m:e>
                                  <m:d>
                                    <m:d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𝟏𝟏</m:t>
                                      </m:r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𝟒</m:t>
                                      </m:r>
                                      <m:rad>
                                        <m:radPr>
                                          <m:degHide m:val="on"/>
                                          <m:ctrlPr>
                                            <a:rPr lang="en-US" b="1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𝟕</m:t>
                                          </m:r>
                                        </m:e>
                                      </m:rad>
                                    </m:e>
                                  </m:d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 </m:t>
                                  </m:r>
                                  <m:func>
                                    <m:funcPr>
                                      <m:ctrlPr>
                                        <a:rPr lang="en-US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sSub>
                                        <m:sSubPr>
                                          <m:ctrlPr>
                                            <a:rPr lang="en-US" b="1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b="0" i="0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log</m:t>
                                          </m:r>
                                        </m:e>
                                        <m:sub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𝟏𝟎</m:t>
                                          </m:r>
                                        </m:sub>
                                      </m:sSub>
                                    </m:fName>
                                    <m:e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𝟐</m:t>
                                      </m:r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𝒙</m:t>
                                      </m:r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func>
                                </m:e>
                              </m:func>
                            </m:oMath>
                          </a14:m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118951" marR="118951" anchor="ctr"/>
                    </a:tc>
                    <a:extLst>
                      <a:ext uri="{0D108BD9-81ED-4DB2-BD59-A6C34878D82A}">
                        <a16:rowId xmlns:a16="http://schemas.microsoft.com/office/drawing/2014/main" val="2067128577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Content Placeholder 11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3744371477"/>
                  </p:ext>
                </p:extLst>
              </p:nvPr>
            </p:nvGraphicFramePr>
            <p:xfrm>
              <a:off x="838201" y="1546708"/>
              <a:ext cx="10515600" cy="61712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515600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769425191"/>
                        </a:ext>
                      </a:extLst>
                    </a:gridCol>
                  </a:tblGrid>
                  <a:tr h="61712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8951" marR="118951" anchor="ctr">
                        <a:blipFill>
                          <a:blip r:embed="rId3"/>
                          <a:stretch>
                            <a:fillRect l="-58" t="-980" r="-232" b="-490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206712857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838200" y="2099954"/>
            <a:ext cx="664681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Given that,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544778237"/>
              </p:ext>
            </p:extLst>
          </p:nvPr>
        </p:nvGraphicFramePr>
        <p:xfrm>
          <a:off x="991860" y="2350081"/>
          <a:ext cx="3315788" cy="694523"/>
        </p:xfrm>
        <a:graphic>
          <a:graphicData uri="http://schemas.openxmlformats.org/presentationml/2006/ole">
            <p:oleObj spid="_x0000_s1318" name="Equation" r:id="rId4" imgW="1409088" imgH="291973" progId="">
              <p:embed/>
            </p:oleObj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042195199"/>
              </p:ext>
            </p:extLst>
          </p:nvPr>
        </p:nvGraphicFramePr>
        <p:xfrm>
          <a:off x="991860" y="3145693"/>
          <a:ext cx="3927009" cy="558737"/>
        </p:xfrm>
        <a:graphic>
          <a:graphicData uri="http://schemas.openxmlformats.org/presentationml/2006/ole">
            <p:oleObj spid="_x0000_s1319" name="Equation" r:id="rId5" imgW="1498571" imgH="219186" progId="">
              <p:embed/>
            </p:oleObj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098523293"/>
              </p:ext>
            </p:extLst>
          </p:nvPr>
        </p:nvGraphicFramePr>
        <p:xfrm>
          <a:off x="991860" y="3805519"/>
          <a:ext cx="2375263" cy="516531"/>
        </p:xfrm>
        <a:graphic>
          <a:graphicData uri="http://schemas.openxmlformats.org/presentationml/2006/ole">
            <p:oleObj spid="_x0000_s1320" name="Equation" r:id="rId6" imgW="963934" imgH="209468" progId="">
              <p:embed/>
            </p:oleObj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158353169"/>
              </p:ext>
            </p:extLst>
          </p:nvPr>
        </p:nvGraphicFramePr>
        <p:xfrm>
          <a:off x="991860" y="4423139"/>
          <a:ext cx="2571206" cy="641132"/>
        </p:xfrm>
        <a:graphic>
          <a:graphicData uri="http://schemas.openxmlformats.org/presentationml/2006/ole">
            <p:oleObj spid="_x0000_s1321" name="Equation" r:id="rId7" imgW="1221873" imgH="304845" progId="">
              <p:embed/>
            </p:oleObj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882829605"/>
              </p:ext>
            </p:extLst>
          </p:nvPr>
        </p:nvGraphicFramePr>
        <p:xfrm>
          <a:off x="991859" y="5165360"/>
          <a:ext cx="2534431" cy="424765"/>
        </p:xfrm>
        <a:graphic>
          <a:graphicData uri="http://schemas.openxmlformats.org/presentationml/2006/ole">
            <p:oleObj spid="_x0000_s1322" name="Equation" r:id="rId8" imgW="1136013" imgH="190393" progId="">
              <p:embed/>
            </p:oleObj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332226237"/>
              </p:ext>
            </p:extLst>
          </p:nvPr>
        </p:nvGraphicFramePr>
        <p:xfrm>
          <a:off x="991859" y="5691214"/>
          <a:ext cx="2611436" cy="394118"/>
        </p:xfrm>
        <a:graphic>
          <a:graphicData uri="http://schemas.openxmlformats.org/presentationml/2006/ole">
            <p:oleObj spid="_x0000_s1323" name="Equation" r:id="rId9" imgW="954554" imgH="190393" progId="">
              <p:embed/>
            </p:oleObj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002124323"/>
              </p:ext>
            </p:extLst>
          </p:nvPr>
        </p:nvGraphicFramePr>
        <p:xfrm>
          <a:off x="991859" y="6186423"/>
          <a:ext cx="2753867" cy="500060"/>
        </p:xfrm>
        <a:graphic>
          <a:graphicData uri="http://schemas.openxmlformats.org/presentationml/2006/ole">
            <p:oleObj spid="_x0000_s1324" name="Equation" r:id="rId10" imgW="1173892" imgH="228544" progId="">
              <p:embed/>
            </p:oleObj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630966396"/>
              </p:ext>
            </p:extLst>
          </p:nvPr>
        </p:nvGraphicFramePr>
        <p:xfrm>
          <a:off x="5695950" y="2330450"/>
          <a:ext cx="3146425" cy="684213"/>
        </p:xfrm>
        <a:graphic>
          <a:graphicData uri="http://schemas.openxmlformats.org/presentationml/2006/ole">
            <p:oleObj spid="_x0000_s1325" name="Equation" r:id="rId11" imgW="1549080" imgH="380880" progId="">
              <p:embed/>
            </p:oleObj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746158953"/>
              </p:ext>
            </p:extLst>
          </p:nvPr>
        </p:nvGraphicFramePr>
        <p:xfrm>
          <a:off x="8776625" y="2371081"/>
          <a:ext cx="2136775" cy="633413"/>
        </p:xfrm>
        <a:graphic>
          <a:graphicData uri="http://schemas.openxmlformats.org/presentationml/2006/ole">
            <p:oleObj spid="_x0000_s1326" name="Equation" r:id="rId12" imgW="1091880" imgH="380880" progId="">
              <p:embed/>
            </p:oleObj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526241803"/>
              </p:ext>
            </p:extLst>
          </p:nvPr>
        </p:nvGraphicFramePr>
        <p:xfrm>
          <a:off x="6297367" y="3081268"/>
          <a:ext cx="2092325" cy="663575"/>
        </p:xfrm>
        <a:graphic>
          <a:graphicData uri="http://schemas.openxmlformats.org/presentationml/2006/ole">
            <p:oleObj spid="_x0000_s1327" name="Equation" r:id="rId13" imgW="1041120" imgH="330120" progId="">
              <p:embed/>
            </p:oleObj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379614082"/>
              </p:ext>
            </p:extLst>
          </p:nvPr>
        </p:nvGraphicFramePr>
        <p:xfrm>
          <a:off x="8462451" y="3079290"/>
          <a:ext cx="1690687" cy="646112"/>
        </p:xfrm>
        <a:graphic>
          <a:graphicData uri="http://schemas.openxmlformats.org/presentationml/2006/ole">
            <p:oleObj spid="_x0000_s1328" name="Equation" r:id="rId14" imgW="863280" imgH="330120" progId="">
              <p:embed/>
            </p:oleObj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685287381"/>
              </p:ext>
            </p:extLst>
          </p:nvPr>
        </p:nvGraphicFramePr>
        <p:xfrm>
          <a:off x="6329117" y="3810907"/>
          <a:ext cx="1911350" cy="623888"/>
        </p:xfrm>
        <a:graphic>
          <a:graphicData uri="http://schemas.openxmlformats.org/presentationml/2006/ole">
            <p:oleObj spid="_x0000_s1329" name="Equation" r:id="rId15" imgW="850680" imgH="330120" progId="">
              <p:embed/>
            </p:oleObj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574286316"/>
              </p:ext>
            </p:extLst>
          </p:nvPr>
        </p:nvGraphicFramePr>
        <p:xfrm>
          <a:off x="5818188" y="4500563"/>
          <a:ext cx="2208212" cy="477837"/>
        </p:xfrm>
        <a:graphic>
          <a:graphicData uri="http://schemas.openxmlformats.org/presentationml/2006/ole">
            <p:oleObj spid="_x0000_s1330" name="Equation" r:id="rId16" imgW="939600" imgH="203040" progId="">
              <p:embed/>
            </p:oleObj>
          </a:graphicData>
        </a:graphic>
      </p:graphicFrame>
      <p:pic>
        <p:nvPicPr>
          <p:cNvPr id="30" name="Picture 29" descr="A picture containing shirt&#10;&#10;Description automatically generated">
            <a:extLst>
              <a:ext uri="{FF2B5EF4-FFF2-40B4-BE49-F238E27FC236}">
                <a16:creationId xmlns:a16="http://schemas.microsoft.com/office/drawing/2014/main" xmlns="" id="{CF81E623-9332-4E25-87C0-A3D1B0E27911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2936" b="33931"/>
          <a:stretch/>
        </p:blipFill>
        <p:spPr>
          <a:xfrm>
            <a:off x="10839717" y="6452709"/>
            <a:ext cx="1352283" cy="448056"/>
          </a:xfrm>
          <a:prstGeom prst="rect">
            <a:avLst/>
          </a:prstGeom>
          <a:noFill/>
        </p:spPr>
      </p:pic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848158247"/>
              </p:ext>
            </p:extLst>
          </p:nvPr>
        </p:nvGraphicFramePr>
        <p:xfrm>
          <a:off x="5878513" y="5043488"/>
          <a:ext cx="3702050" cy="477837"/>
        </p:xfrm>
        <a:graphic>
          <a:graphicData uri="http://schemas.openxmlformats.org/presentationml/2006/ole">
            <p:oleObj spid="_x0000_s1331" name="Equation" r:id="rId18" imgW="1574640" imgH="203040" progId="">
              <p:embed/>
            </p:oleObj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016893597"/>
              </p:ext>
            </p:extLst>
          </p:nvPr>
        </p:nvGraphicFramePr>
        <p:xfrm>
          <a:off x="5824538" y="6165850"/>
          <a:ext cx="2568575" cy="520700"/>
        </p:xfrm>
        <a:graphic>
          <a:graphicData uri="http://schemas.openxmlformats.org/presentationml/2006/ole">
            <p:oleObj spid="_x0000_s1332" name="Equation" r:id="rId19" imgW="1002960" imgH="203040" progId="">
              <p:embed/>
            </p:oleObj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554748169"/>
              </p:ext>
            </p:extLst>
          </p:nvPr>
        </p:nvGraphicFramePr>
        <p:xfrm>
          <a:off x="5886450" y="5588000"/>
          <a:ext cx="5140325" cy="511175"/>
        </p:xfrm>
        <a:graphic>
          <a:graphicData uri="http://schemas.openxmlformats.org/presentationml/2006/ole">
            <p:oleObj spid="_x0000_s1333" name="Equation" r:id="rId20" imgW="2044440" imgH="203040" progId="">
              <p:embed/>
            </p:oleObj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5317375" y="2844908"/>
            <a:ext cx="0" cy="3489081"/>
          </a:xfrm>
          <a:prstGeom prst="line">
            <a:avLst/>
          </a:prstGeom>
          <a:ln w="254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43466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Problem &amp; Solution Cont..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graphicFrame>
            <p:nvGraphicFramePr>
              <p:cNvPr id="12" name="Content Placeholder 11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722809653"/>
                  </p:ext>
                </p:extLst>
              </p:nvPr>
            </p:nvGraphicFramePr>
            <p:xfrm>
              <a:off x="838200" y="1825625"/>
              <a:ext cx="10515835" cy="61712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515835">
                      <a:extLst>
                        <a:ext uri="{9D8B030D-6E8A-4147-A177-3AD203B41FA5}">
                          <a16:colId xmlns:a16="http://schemas.microsoft.com/office/drawing/2014/main" val="2769425191"/>
                        </a:ext>
                      </a:extLst>
                    </a:gridCol>
                  </a:tblGrid>
                  <a:tr h="617128"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9. </a:t>
                          </a:r>
                          <a:r>
                            <a:rPr lang="en-US" sz="1800" b="1" kern="1200" dirty="0">
                              <a:solidFill>
                                <a:schemeClr val="lt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+mn-lt"/>
                              <a:ea typeface="+mn-ea"/>
                              <a:cs typeface="+mn-cs"/>
                            </a:rPr>
                            <a:t>Prove that 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1" i="1" kern="1200" smtClean="0">
                                  <a:solidFill>
                                    <a:schemeClr val="lt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  <m:func>
                                <m:funcPr>
                                  <m:ctrlPr>
                                    <a:rPr lang="en-US" sz="1800" b="1" i="1" kern="1200">
                                      <a:solidFill>
                                        <a:schemeClr val="lt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800" b="1" kern="1200">
                                      <a:solidFill>
                                        <a:schemeClr val="lt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sz="1800" b="1" i="1" kern="1200">
                                      <a:solidFill>
                                        <a:schemeClr val="lt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e>
                              </m:func>
                              <m:r>
                                <a:rPr lang="en-US" sz="1800" b="1" i="1" kern="1200">
                                  <a:solidFill>
                                    <a:schemeClr val="lt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+2</m:t>
                              </m:r>
                              <m:func>
                                <m:funcPr>
                                  <m:ctrlPr>
                                    <a:rPr lang="en-US" sz="1800" b="1" i="1" kern="1200">
                                      <a:solidFill>
                                        <a:schemeClr val="lt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800" b="1" kern="1200">
                                      <a:solidFill>
                                        <a:schemeClr val="lt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log</m:t>
                                  </m:r>
                                </m:fName>
                                <m:e>
                                  <m:sSup>
                                    <m:sSupPr>
                                      <m:ctrlPr>
                                        <a:rPr lang="en-US" sz="1800" b="1" i="1" kern="1200">
                                          <a:solidFill>
                                            <a:schemeClr val="lt1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 b="1" i="1" kern="1200">
                                          <a:solidFill>
                                            <a:schemeClr val="lt1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1800" b="1" i="1" kern="1200">
                                          <a:solidFill>
                                            <a:schemeClr val="lt1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func>
                              <m:r>
                                <a:rPr lang="en-US" sz="1800" b="1" i="1" kern="1200">
                                  <a:solidFill>
                                    <a:schemeClr val="lt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+2</m:t>
                              </m:r>
                              <m:func>
                                <m:funcPr>
                                  <m:ctrlPr>
                                    <a:rPr lang="en-US" sz="1800" b="1" i="1" kern="1200">
                                      <a:solidFill>
                                        <a:schemeClr val="lt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800" b="1" kern="1200">
                                      <a:solidFill>
                                        <a:schemeClr val="lt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log</m:t>
                                  </m:r>
                                </m:fName>
                                <m:e>
                                  <m:sSup>
                                    <m:sSupPr>
                                      <m:ctrlPr>
                                        <a:rPr lang="en-US" sz="1800" b="1" i="1" kern="1200">
                                          <a:solidFill>
                                            <a:schemeClr val="lt1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 b="1" i="1" kern="1200">
                                          <a:solidFill>
                                            <a:schemeClr val="lt1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1800" b="1" i="1" kern="1200">
                                          <a:solidFill>
                                            <a:schemeClr val="lt1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3</m:t>
                                      </m:r>
                                    </m:sup>
                                  </m:sSup>
                                </m:e>
                              </m:func>
                              <m:r>
                                <a:rPr lang="en-US" sz="1800" b="1" i="1" kern="1200">
                                  <a:solidFill>
                                    <a:schemeClr val="lt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+…+…+2</m:t>
                              </m:r>
                              <m:func>
                                <m:funcPr>
                                  <m:ctrlPr>
                                    <a:rPr lang="en-US" sz="1800" b="1" i="1" kern="1200">
                                      <a:solidFill>
                                        <a:schemeClr val="lt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800" b="1" kern="1200">
                                      <a:solidFill>
                                        <a:schemeClr val="lt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log</m:t>
                                  </m:r>
                                </m:fName>
                                <m:e>
                                  <m:sSup>
                                    <m:sSupPr>
                                      <m:ctrlPr>
                                        <a:rPr lang="en-US" sz="1800" b="1" i="1" kern="1200">
                                          <a:solidFill>
                                            <a:schemeClr val="lt1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 b="1" i="1" kern="1200">
                                          <a:solidFill>
                                            <a:schemeClr val="lt1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1800" b="1" i="1" kern="1200">
                                          <a:solidFill>
                                            <a:schemeClr val="lt1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𝑛</m:t>
                                      </m:r>
                                    </m:sup>
                                  </m:sSup>
                                </m:e>
                              </m:func>
                              <m:r>
                                <a:rPr lang="en-US" sz="1800" b="1" i="1" kern="1200">
                                  <a:solidFill>
                                    <a:schemeClr val="lt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r>
                                <a:rPr lang="en-US" sz="1800" b="1" i="1" kern="1200">
                                  <a:solidFill>
                                    <a:schemeClr val="lt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𝑛</m:t>
                              </m:r>
                              <m:r>
                                <a:rPr lang="en-US" sz="1800" b="1" i="1" kern="1200">
                                  <a:solidFill>
                                    <a:schemeClr val="lt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(</m:t>
                              </m:r>
                              <m:r>
                                <a:rPr lang="en-US" sz="1800" b="1" i="1" kern="1200">
                                  <a:solidFill>
                                    <a:schemeClr val="lt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𝑛</m:t>
                              </m:r>
                              <m:r>
                                <a:rPr lang="en-US" sz="1800" b="1" i="1" kern="1200">
                                  <a:solidFill>
                                    <a:schemeClr val="lt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+1)</m:t>
                              </m:r>
                              <m:func>
                                <m:funcPr>
                                  <m:ctrlPr>
                                    <a:rPr lang="en-US" sz="1800" b="1" i="1" kern="1200">
                                      <a:solidFill>
                                        <a:schemeClr val="lt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800" b="1" kern="1200">
                                      <a:solidFill>
                                        <a:schemeClr val="lt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sz="1800" b="1" i="1" kern="1200">
                                      <a:solidFill>
                                        <a:schemeClr val="lt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e>
                              </m:func>
                            </m:oMath>
                          </a14:m>
                          <a:endParaRPr lang="en-US" sz="1800" b="1" kern="1200" dirty="0">
                            <a:solidFill>
                              <a:schemeClr val="lt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118951" marR="118951" anchor="ctr"/>
                    </a:tc>
                    <a:extLst>
                      <a:ext uri="{0D108BD9-81ED-4DB2-BD59-A6C34878D82A}">
                        <a16:rowId xmlns:a16="http://schemas.microsoft.com/office/drawing/2014/main" val="2067128577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2" name="Content Placeholder 11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2722809653"/>
                  </p:ext>
                </p:extLst>
              </p:nvPr>
            </p:nvGraphicFramePr>
            <p:xfrm>
              <a:off x="838200" y="1825625"/>
              <a:ext cx="10515835" cy="61712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515835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769425191"/>
                        </a:ext>
                      </a:extLst>
                    </a:gridCol>
                  </a:tblGrid>
                  <a:tr h="61712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8951" marR="118951" anchor="ctr">
                        <a:blipFill>
                          <a:blip r:embed="rId2"/>
                          <a:stretch>
                            <a:fillRect l="-58" t="-980" r="-232" b="-39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206712857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4052353-BDC8-46C7-A301-E8837626DA2B}"/>
                  </a:ext>
                </a:extLst>
              </p:cNvPr>
              <p:cNvSpPr txBox="1"/>
              <p:nvPr/>
            </p:nvSpPr>
            <p:spPr>
              <a:xfrm>
                <a:off x="1288143" y="2801709"/>
                <a:ext cx="4775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kern="120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2</m:t>
                      </m:r>
                      <m:func>
                        <m:funcPr>
                          <m:ctrlPr>
                            <a:rPr lang="en-US" sz="1800" b="0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 b="0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log</m:t>
                          </m:r>
                        </m:fName>
                        <m:e>
                          <m:r>
                            <a:rPr lang="en-US" sz="1800" b="0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</m:func>
                      <m:r>
                        <a:rPr lang="en-US" sz="1800" b="0" i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+2</m:t>
                      </m:r>
                      <m:func>
                        <m:funcPr>
                          <m:ctrlPr>
                            <a:rPr lang="en-US" sz="1800" b="0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 b="0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log</m:t>
                          </m:r>
                        </m:fName>
                        <m:e>
                          <m:sSup>
                            <m:sSupPr>
                              <m:ctrlPr>
                                <a:rPr lang="en-US" sz="1800" b="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lang="en-US" sz="1800" b="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800" b="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e>
                      </m:func>
                      <m:r>
                        <a:rPr lang="en-US" sz="1800" b="0" i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+2</m:t>
                      </m:r>
                      <m:func>
                        <m:funcPr>
                          <m:ctrlPr>
                            <a:rPr lang="en-US" sz="1800" b="0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 b="0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log</m:t>
                          </m:r>
                        </m:fName>
                        <m:e>
                          <m:sSup>
                            <m:sSupPr>
                              <m:ctrlPr>
                                <a:rPr lang="en-US" sz="1800" b="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lang="en-US" sz="1800" b="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800" b="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3</m:t>
                              </m:r>
                            </m:sup>
                          </m:sSup>
                        </m:e>
                      </m:func>
                      <m:r>
                        <a:rPr lang="en-US" sz="1800" b="0" i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+…+2</m:t>
                      </m:r>
                      <m:func>
                        <m:funcPr>
                          <m:ctrlPr>
                            <a:rPr lang="en-US" sz="1800" b="0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 b="0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log</m:t>
                          </m:r>
                        </m:fName>
                        <m:e>
                          <m:sSup>
                            <m:sSupPr>
                              <m:ctrlPr>
                                <a:rPr lang="en-US" sz="1800" b="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lang="en-US" sz="1800" b="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800" b="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𝑛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en-US" sz="1800" b="0" i="1" kern="1200" dirty="0">
                  <a:solidFill>
                    <a:schemeClr val="tx1"/>
                  </a:solidFill>
                  <a:effectLst/>
                  <a:latin typeface="Cambria Math" panose="02040503050406030204" pitchFamily="18" charset="0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4052353-BDC8-46C7-A301-E8837626DA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8143" y="2801709"/>
                <a:ext cx="4775200" cy="369332"/>
              </a:xfrm>
              <a:prstGeom prst="rect">
                <a:avLst/>
              </a:prstGeom>
              <a:blipFill>
                <a:blip r:embed="rId3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A725D50-9632-4217-BE6F-71F35F2AC00E}"/>
              </a:ext>
            </a:extLst>
          </p:cNvPr>
          <p:cNvSpPr txBox="1"/>
          <p:nvPr/>
        </p:nvSpPr>
        <p:spPr>
          <a:xfrm>
            <a:off x="659220" y="2801709"/>
            <a:ext cx="10643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chemeClr val="tx1"/>
                </a:solidFill>
                <a:latin typeface="+mn-lt"/>
              </a:rPr>
              <a:t>L.H.S.</a:t>
            </a:r>
            <a:r>
              <a:rPr lang="en-US" sz="1800" b="0" i="1" kern="1200" dirty="0">
                <a:solidFill>
                  <a:schemeClr val="tx1"/>
                </a:solidFill>
                <a:effectLst/>
                <a:latin typeface="Cambria Math" panose="02040503050406030204" pitchFamily="18" charset="0"/>
                <a:ea typeface="+mn-ea"/>
                <a:cs typeface="+mn-cs"/>
              </a:rPr>
              <a:t> </a:t>
            </a:r>
            <a:r>
              <a:rPr lang="en-US" sz="1800" b="0" i="0" kern="1200" dirty="0">
                <a:solidFill>
                  <a:schemeClr val="tx1"/>
                </a:solidFill>
                <a:effectLst/>
                <a:latin typeface="Cambria Math" panose="02040503050406030204" pitchFamily="18" charset="0"/>
                <a:ea typeface="+mn-ea"/>
                <a:cs typeface="+mn-cs"/>
              </a:rPr>
              <a:t>=</a:t>
            </a:r>
            <a:r>
              <a:rPr lang="en-US" sz="1800" b="0" i="1" kern="1200" dirty="0">
                <a:solidFill>
                  <a:schemeClr val="tx1"/>
                </a:solidFill>
                <a:effectLst/>
                <a:latin typeface="Cambria Math" panose="02040503050406030204" pitchFamily="18" charset="0"/>
                <a:ea typeface="+mn-ea"/>
                <a:cs typeface="+mn-cs"/>
              </a:rPr>
              <a:t> 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0B31074-7A73-4865-BFB6-102026A49DC4}"/>
                  </a:ext>
                </a:extLst>
              </p:cNvPr>
              <p:cNvSpPr txBox="1"/>
              <p:nvPr/>
            </p:nvSpPr>
            <p:spPr>
              <a:xfrm>
                <a:off x="1249239" y="3244685"/>
                <a:ext cx="43683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0" i="0" kern="1200" dirty="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=</a:t>
                </a:r>
                <a:r>
                  <a:rPr lang="en-US" sz="1800" b="0" i="1" kern="1200" dirty="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/>
                </a:r>
                <a14:m>
                  <m:oMath xmlns:m="http://schemas.openxmlformats.org/officeDocument/2006/math">
                    <m:r>
                      <a:rPr lang="en-US" sz="1800" b="0" i="1" kern="120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2</m:t>
                    </m:r>
                    <m:func>
                      <m:funcPr>
                        <m:ctrlPr>
                          <a:rPr lang="en-US" sz="1800" b="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 b="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log</m:t>
                        </m:r>
                      </m:fName>
                      <m:e>
                        <m:r>
                          <a:rPr lang="en-US" sz="1800" b="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</m:func>
                    <m:r>
                      <a:rPr lang="en-US" sz="1800" b="0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lang="en-US" sz="1800" b="0" i="1" kern="120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4</m:t>
                    </m:r>
                    <m:func>
                      <m:funcPr>
                        <m:ctrlPr>
                          <a:rPr lang="en-US" sz="18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 b="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log</m:t>
                        </m:r>
                      </m:fName>
                      <m:e>
                        <m:r>
                          <a:rPr lang="en-US" sz="1800" b="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</m:func>
                    <m:r>
                      <a:rPr lang="en-US" sz="1800" b="0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lang="en-US" sz="1800" b="0" i="1" kern="120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6</m:t>
                    </m:r>
                    <m:func>
                      <m:funcPr>
                        <m:ctrlPr>
                          <a:rPr lang="en-US" sz="18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 b="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log</m:t>
                        </m:r>
                      </m:fName>
                      <m:e>
                        <m:r>
                          <a:rPr lang="en-US" sz="1800" b="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</m:func>
                    <m:r>
                      <a:rPr lang="en-US" sz="1800" b="0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+…+2</m:t>
                    </m:r>
                    <m:r>
                      <a:rPr lang="en-US" sz="1800" b="0" i="1" kern="120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𝑛</m:t>
                    </m:r>
                    <m:func>
                      <m:funcPr>
                        <m:ctrlPr>
                          <a:rPr lang="en-US" sz="18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 b="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log</m:t>
                        </m:r>
                      </m:fName>
                      <m:e>
                        <m:r>
                          <a:rPr lang="en-US" sz="1800" b="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</m:func>
                  </m:oMath>
                </a14:m>
                <a:endParaRPr lang="en-US" sz="1800" b="0" kern="1200" dirty="0">
                  <a:solidFill>
                    <a:schemeClr val="dk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30B31074-7A73-4865-BFB6-102026A49D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9239" y="3244685"/>
                <a:ext cx="4368375" cy="369332"/>
              </a:xfrm>
              <a:prstGeom prst="rect">
                <a:avLst/>
              </a:prstGeom>
              <a:blipFill>
                <a:blip r:embed="rId4"/>
                <a:stretch>
                  <a:fillRect l="-1159" t="-6667" b="-26667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7FA5DE9-3472-4CF0-989D-5636DB91046F}"/>
                  </a:ext>
                </a:extLst>
              </p:cNvPr>
              <p:cNvSpPr txBox="1"/>
              <p:nvPr/>
            </p:nvSpPr>
            <p:spPr>
              <a:xfrm>
                <a:off x="1188313" y="3687661"/>
                <a:ext cx="30754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800" b="0" i="1" kern="120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uncPr>
                        <m:fName>
                          <m:r>
                            <a:rPr lang="en-US" sz="1800" b="0" i="1" kern="120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</m:t>
                          </m:r>
                          <m:d>
                            <m:dPr>
                              <m:ctrlPr>
                                <a:rPr lang="en-US" sz="1800" b="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lang="en-US" sz="1800" b="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1+2+3+…+</m:t>
                              </m:r>
                              <m:r>
                                <a:rPr lang="en-US" sz="1800" b="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1800" b="0" i="1" kern="120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n-US" sz="1800" b="0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log</m:t>
                          </m:r>
                        </m:fName>
                        <m:e>
                          <m:r>
                            <a:rPr lang="en-US" sz="1800" b="0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B7FA5DE9-3472-4CF0-989D-5636DB9104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8313" y="3687661"/>
                <a:ext cx="3075457" cy="369332"/>
              </a:xfrm>
              <a:prstGeom prst="rect">
                <a:avLst/>
              </a:prstGeom>
              <a:blipFill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066F40B-8528-451E-A802-ED8046F5496B}"/>
                  </a:ext>
                </a:extLst>
              </p:cNvPr>
              <p:cNvSpPr txBox="1"/>
              <p:nvPr/>
            </p:nvSpPr>
            <p:spPr>
              <a:xfrm>
                <a:off x="1177681" y="4130637"/>
                <a:ext cx="2108782" cy="6181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kern="1200" smtClean="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lang="en-US" sz="1800" i="1" kern="1200">
                              <a:solidFill>
                                <a:schemeClr val="dk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lang="en-US" sz="1800" i="1" kern="1200">
                              <a:solidFill>
                                <a:schemeClr val="dk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  <m:r>
                            <a:rPr lang="en-US" sz="1800" i="1" kern="1200">
                              <a:solidFill>
                                <a:schemeClr val="dk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</m:t>
                          </m:r>
                          <m:r>
                            <a:rPr lang="en-US" sz="1800" i="1" kern="1200">
                              <a:solidFill>
                                <a:schemeClr val="dk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  <m:r>
                            <a:rPr lang="en-US" sz="1800" i="1" kern="1200">
                              <a:solidFill>
                                <a:schemeClr val="dk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+1)</m:t>
                          </m:r>
                        </m:num>
                        <m:den>
                          <m:r>
                            <a:rPr lang="en-US" sz="1800" i="1" kern="1200">
                              <a:solidFill>
                                <a:schemeClr val="dk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  <m:r>
                        <a:rPr lang="en-US" sz="1800" i="1" kern="120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.2</m:t>
                      </m:r>
                      <m:func>
                        <m:funcPr>
                          <m:ctrlPr>
                            <a:rPr lang="en-US" sz="1800" i="1" kern="1200">
                              <a:solidFill>
                                <a:schemeClr val="dk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 i="0" kern="1200">
                              <a:solidFill>
                                <a:schemeClr val="dk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log</m:t>
                          </m:r>
                        </m:fName>
                        <m:e>
                          <m:r>
                            <a:rPr lang="en-US" sz="1800" i="1" kern="1200">
                              <a:solidFill>
                                <a:schemeClr val="dk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E066F40B-8528-451E-A802-ED8046F549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7681" y="4130637"/>
                <a:ext cx="2108782" cy="618118"/>
              </a:xfrm>
              <a:prstGeom prst="rect">
                <a:avLst/>
              </a:prstGeom>
              <a:blipFill>
                <a:blip r:embed="rId6"/>
                <a:stretch>
                  <a:fillRect b="-6122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FFABA78-38CA-4675-9774-256EAFD9C7CF}"/>
                  </a:ext>
                </a:extLst>
              </p:cNvPr>
              <p:cNvSpPr txBox="1"/>
              <p:nvPr/>
            </p:nvSpPr>
            <p:spPr>
              <a:xfrm>
                <a:off x="1210594" y="4822399"/>
                <a:ext cx="17842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0" i="0" kern="1200" dirty="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=</a:t>
                </a:r>
                <a:r>
                  <a:rPr lang="en-US" sz="1800" b="0" i="1" kern="1200" dirty="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/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800" b="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r>
                          <a:rPr lang="en-US" sz="18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  <m:d>
                          <m:dPr>
                            <m:ctrlPr>
                              <a:rPr lang="en-US" sz="1800" b="0" i="1" kern="1200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lang="en-US" sz="1800" b="0" i="1" kern="1200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𝑛</m:t>
                            </m:r>
                            <m:r>
                              <a:rPr lang="en-US" sz="1800" b="0" i="1" kern="1200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+1</m:t>
                            </m:r>
                          </m:e>
                        </m:d>
                      </m:fName>
                      <m:e>
                        <m:func>
                          <m:funcPr>
                            <m:ctrlPr>
                              <a:rPr lang="en-US" sz="1800" b="0" i="1" kern="1200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800" b="0" i="0" kern="1200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1800" b="0" i="1" kern="1200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</m:func>
                      </m:e>
                    </m:func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7FFABA78-38CA-4675-9774-256EAFD9C7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0594" y="4822399"/>
                <a:ext cx="1784206" cy="369332"/>
              </a:xfrm>
              <a:prstGeom prst="rect">
                <a:avLst/>
              </a:prstGeom>
              <a:blipFill>
                <a:blip r:embed="rId7"/>
                <a:stretch>
                  <a:fillRect l="-2837" t="-6667" b="-26667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8A85C7B-91E0-4D81-AE53-C18F43CB7429}"/>
                  </a:ext>
                </a:extLst>
              </p:cNvPr>
              <p:cNvSpPr txBox="1"/>
              <p:nvPr/>
            </p:nvSpPr>
            <p:spPr>
              <a:xfrm>
                <a:off x="1199959" y="5265376"/>
                <a:ext cx="10454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0" i="0" kern="1200" dirty="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=</a:t>
                </a:r>
                <a:r>
                  <a:rPr lang="en-US" sz="1800" b="0" i="1" kern="1200" dirty="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/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b="0" i="0" kern="120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sz="1800" b="0" i="0" kern="120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sz="1800" b="0" i="0" kern="120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1800" b="0" i="0" kern="120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sz="1800" b="0" i="0" kern="120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1800" b="0" i="0" kern="120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0" dirty="0"/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78A85C7B-91E0-4D81-AE53-C18F43CB74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9959" y="5265376"/>
                <a:ext cx="1045479" cy="369332"/>
              </a:xfrm>
              <a:prstGeom prst="rect">
                <a:avLst/>
              </a:prstGeom>
              <a:blipFill>
                <a:blip r:embed="rId8"/>
                <a:stretch>
                  <a:fillRect l="-4819" t="-6667" b="-26667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19AFBCB-79BB-41D2-ABE4-307C9E027972}"/>
                  </a:ext>
                </a:extLst>
              </p:cNvPr>
              <p:cNvSpPr txBox="1"/>
              <p:nvPr/>
            </p:nvSpPr>
            <p:spPr>
              <a:xfrm>
                <a:off x="2645225" y="5693261"/>
                <a:ext cx="4775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kern="120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</m:t>
                      </m:r>
                      <m:r>
                        <a:rPr lang="en-US" sz="1800" b="0" i="1" kern="120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2</m:t>
                      </m:r>
                      <m:func>
                        <m:funcPr>
                          <m:ctrlPr>
                            <a:rPr lang="en-US" sz="1800" b="0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 b="0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log</m:t>
                          </m:r>
                        </m:fName>
                        <m:e>
                          <m:r>
                            <a:rPr lang="en-US" sz="1800" b="0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</m:func>
                      <m:r>
                        <a:rPr lang="en-US" sz="1800" b="0" i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+2</m:t>
                      </m:r>
                      <m:func>
                        <m:funcPr>
                          <m:ctrlPr>
                            <a:rPr lang="en-US" sz="1800" b="0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 b="0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log</m:t>
                          </m:r>
                        </m:fName>
                        <m:e>
                          <m:sSup>
                            <m:sSupPr>
                              <m:ctrlPr>
                                <a:rPr lang="en-US" sz="1800" b="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lang="en-US" sz="1800" b="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800" b="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e>
                      </m:func>
                      <m:r>
                        <a:rPr lang="en-US" sz="1800" b="0" i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+2</m:t>
                      </m:r>
                      <m:func>
                        <m:funcPr>
                          <m:ctrlPr>
                            <a:rPr lang="en-US" sz="1800" b="0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 b="0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log</m:t>
                          </m:r>
                        </m:fName>
                        <m:e>
                          <m:sSup>
                            <m:sSupPr>
                              <m:ctrlPr>
                                <a:rPr lang="en-US" sz="1800" b="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lang="en-US" sz="1800" b="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800" b="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3</m:t>
                              </m:r>
                            </m:sup>
                          </m:sSup>
                        </m:e>
                      </m:func>
                      <m:r>
                        <a:rPr lang="en-US" sz="1800" b="0" i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+…+2</m:t>
                      </m:r>
                      <m:func>
                        <m:funcPr>
                          <m:ctrlPr>
                            <a:rPr lang="en-US" sz="1800" b="0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 b="0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log</m:t>
                          </m:r>
                        </m:fName>
                        <m:e>
                          <m:sSup>
                            <m:sSupPr>
                              <m:ctrlPr>
                                <a:rPr lang="en-US" sz="1800" b="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lang="en-US" sz="1800" b="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800" b="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𝑛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en-US" sz="1800" b="0" i="1" kern="1200" dirty="0">
                  <a:solidFill>
                    <a:schemeClr val="tx1"/>
                  </a:solidFill>
                  <a:effectLst/>
                  <a:latin typeface="Cambria Math" panose="02040503050406030204" pitchFamily="18" charset="0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C19AFBCB-79BB-41D2-ABE4-307C9E0279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5225" y="5693261"/>
                <a:ext cx="4775200" cy="369332"/>
              </a:xfrm>
              <a:prstGeom prst="rect">
                <a:avLst/>
              </a:prstGeom>
              <a:blipFill>
                <a:blip r:embed="rId9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C156DE5-9B44-4929-98C2-6AA4039F7D58}"/>
                  </a:ext>
                </a:extLst>
              </p:cNvPr>
              <p:cNvSpPr txBox="1"/>
              <p:nvPr/>
            </p:nvSpPr>
            <p:spPr>
              <a:xfrm>
                <a:off x="7148288" y="5707324"/>
                <a:ext cx="17842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0" i="0" kern="1200" dirty="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=</a:t>
                </a:r>
                <a:r>
                  <a:rPr lang="en-US" sz="1800" b="0" i="1" kern="1200" dirty="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/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800" b="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r>
                          <a:rPr lang="en-US" sz="18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  <m:d>
                          <m:dPr>
                            <m:ctrlPr>
                              <a:rPr lang="en-US" sz="1800" b="0" i="1" kern="1200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lang="en-US" sz="1800" b="0" i="1" kern="1200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𝑛</m:t>
                            </m:r>
                            <m:r>
                              <a:rPr lang="en-US" sz="1800" b="0" i="1" kern="1200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+1</m:t>
                            </m:r>
                          </m:e>
                        </m:d>
                      </m:fName>
                      <m:e>
                        <m:func>
                          <m:funcPr>
                            <m:ctrlPr>
                              <a:rPr lang="en-US" sz="1800" b="0" i="1" kern="1200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800" b="0" i="0" kern="1200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1800" b="0" i="1" kern="1200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</m:func>
                      </m:e>
                    </m:func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0C156DE5-9B44-4929-98C2-6AA4039F7D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8288" y="5707324"/>
                <a:ext cx="1784206" cy="369332"/>
              </a:xfrm>
              <a:prstGeom prst="rect">
                <a:avLst/>
              </a:prstGeom>
              <a:blipFill>
                <a:blip r:embed="rId10"/>
                <a:stretch>
                  <a:fillRect l="-3546" t="-6667" b="-26667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C0F6AD7C-C068-4C44-829F-F331886E2380}"/>
              </a:ext>
            </a:extLst>
          </p:cNvPr>
          <p:cNvSpPr txBox="1"/>
          <p:nvPr/>
        </p:nvSpPr>
        <p:spPr>
          <a:xfrm>
            <a:off x="8766628" y="6062595"/>
            <a:ext cx="982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Proved</a:t>
            </a:r>
            <a:r>
              <a:rPr lang="en-US" dirty="0"/>
              <a:t>)</a:t>
            </a:r>
          </a:p>
        </p:txBody>
      </p:sp>
      <p:pic>
        <p:nvPicPr>
          <p:cNvPr id="25" name="Picture 24" descr="A picture containing shirt&#10;&#10;Description automatically generated">
            <a:extLst>
              <a:ext uri="{FF2B5EF4-FFF2-40B4-BE49-F238E27FC236}">
                <a16:creationId xmlns:a16="http://schemas.microsoft.com/office/drawing/2014/main" xmlns="" id="{B214A9F6-514E-4823-93B0-808551AFC9BE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2936" b="33931"/>
          <a:stretch/>
        </p:blipFill>
        <p:spPr>
          <a:xfrm>
            <a:off x="10839717" y="6452709"/>
            <a:ext cx="1352283" cy="448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62712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 animBg="1"/>
      <p:bldP spid="14" grpId="0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82C913-61FD-4484-ADF9-9F0C6DFCF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Exercise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xmlns="" id="{8E430718-0935-4544-885A-F440405D6E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190563719"/>
              </p:ext>
            </p:extLst>
          </p:nvPr>
        </p:nvGraphicFramePr>
        <p:xfrm>
          <a:off x="5962650" y="3249613"/>
          <a:ext cx="266700" cy="355600"/>
        </p:xfrm>
        <a:graphic>
          <a:graphicData uri="http://schemas.openxmlformats.org/presentationml/2006/ole">
            <p:oleObj spid="_x0000_s3108" name="Equation" r:id="rId3" imgW="266400" imgH="355320" progId="">
              <p:embed/>
            </p:oleObj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xmlns="" id="{370A050D-3A51-454C-8989-9BBB08B4C6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428066016"/>
              </p:ext>
            </p:extLst>
          </p:nvPr>
        </p:nvGraphicFramePr>
        <p:xfrm>
          <a:off x="5962650" y="3249613"/>
          <a:ext cx="266700" cy="355600"/>
        </p:xfrm>
        <a:graphic>
          <a:graphicData uri="http://schemas.openxmlformats.org/presentationml/2006/ole">
            <p:oleObj spid="_x0000_s3109" name="Equation" r:id="rId4" imgW="266400" imgH="355320" progId="">
              <p:embed/>
            </p:oleObj>
          </a:graphicData>
        </a:graphic>
      </p:graphicFrame>
      <mc:AlternateContent xmlns:mc="http://schemas.openxmlformats.org/markup-compatibility/2006">
        <mc:Choice xmlns:a14="http://schemas.microsoft.com/office/drawing/2010/main" xmlns="" Requires="a14">
          <p:graphicFrame>
            <p:nvGraphicFramePr>
              <p:cNvPr id="16" name="Content Placeholder 11">
                <a:extLst>
                  <a:ext uri="{FF2B5EF4-FFF2-40B4-BE49-F238E27FC236}">
                    <a16:creationId xmlns:a16="http://schemas.microsoft.com/office/drawing/2014/main" id="{A0B0AE53-330A-4010-BECE-3B71085A641D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92382576"/>
                  </p:ext>
                </p:extLst>
              </p:nvPr>
            </p:nvGraphicFramePr>
            <p:xfrm>
              <a:off x="838200" y="1825625"/>
              <a:ext cx="10515835" cy="61712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515835">
                      <a:extLst>
                        <a:ext uri="{9D8B030D-6E8A-4147-A177-3AD203B41FA5}">
                          <a16:colId xmlns:a16="http://schemas.microsoft.com/office/drawing/2014/main" val="2769425191"/>
                        </a:ext>
                      </a:extLst>
                    </a:gridCol>
                  </a:tblGrid>
                  <a:tr h="617128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10. </a:t>
                          </a:r>
                          <a:r>
                            <a:rPr lang="en-US" sz="1800" b="1" kern="1200" dirty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Express the logarithm of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800" b="1" i="1" kern="1200" smtClean="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1800" b="1" i="1" kern="1200" smtClean="0">
                                          <a:solidFill>
                                            <a:schemeClr val="lt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p>
                                        <m:sSupPr>
                                          <m:ctrlPr>
                                            <a:rPr lang="en-US" sz="1800" b="1" i="1" kern="1200" smtClean="0">
                                              <a:solidFill>
                                                <a:schemeClr val="lt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800" b="1" i="1" kern="1200" smtClean="0">
                                              <a:solidFill>
                                                <a:schemeClr val="lt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𝒂</m:t>
                                          </m:r>
                                        </m:e>
                                        <m:sup>
                                          <m:r>
                                            <a:rPr lang="en-US" sz="1800" b="1" i="1" kern="1200" smtClean="0">
                                              <a:solidFill>
                                                <a:schemeClr val="lt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𝟑</m:t>
                                          </m:r>
                                        </m:sup>
                                      </m:sSup>
                                    </m:e>
                                  </m:rad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1800" b="1" i="1" kern="1200" smtClean="0">
                                          <a:solidFill>
                                            <a:schemeClr val="lt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 b="1" i="1" kern="1200" smtClean="0">
                                          <a:solidFill>
                                            <a:schemeClr val="lt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𝒄</m:t>
                                      </m:r>
                                    </m:e>
                                    <m:sup>
                                      <m:r>
                                        <a:rPr lang="en-US" sz="1800" b="1" i="1" kern="1200" smtClean="0">
                                          <a:solidFill>
                                            <a:schemeClr val="lt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𝟓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sz="1800" b="1" i="1" kern="1200" smtClean="0">
                                          <a:solidFill>
                                            <a:schemeClr val="lt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 b="1" i="1" kern="1200" smtClean="0">
                                          <a:solidFill>
                                            <a:schemeClr val="lt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𝒃</m:t>
                                      </m:r>
                                    </m:e>
                                    <m:sup>
                                      <m:r>
                                        <a:rPr lang="en-US" sz="1800" b="1" i="1" kern="1200" smtClean="0">
                                          <a:solidFill>
                                            <a:schemeClr val="lt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𝟐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sz="1800" b="1" i="1" kern="1200" smtClean="0">
                                  <a:solidFill>
                                    <a:schemeClr val="lt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lang="en-US" sz="1800" b="1" i="1" kern="1200" smtClean="0">
                                  <a:solidFill>
                                    <a:schemeClr val="lt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𝒊𝒏</m:t>
                              </m:r>
                              <m:r>
                                <a:rPr lang="en-US" sz="1800" b="1" i="1" kern="1200" smtClean="0">
                                  <a:solidFill>
                                    <a:schemeClr val="lt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lang="en-US" sz="1800" b="1" i="1" kern="1200" smtClean="0">
                                  <a:solidFill>
                                    <a:schemeClr val="lt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𝒕𝒆𝒓𝒎𝒔</m:t>
                              </m:r>
                              <m:r>
                                <a:rPr lang="en-US" sz="1800" b="1" i="1" kern="1200" smtClean="0">
                                  <a:solidFill>
                                    <a:schemeClr val="lt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lang="en-US" sz="1800" b="1" i="1" kern="1200" smtClean="0">
                                  <a:solidFill>
                                    <a:schemeClr val="lt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𝒐𝒇</m:t>
                              </m:r>
                              <m:r>
                                <a:rPr lang="en-US" sz="1800" b="1" i="1" kern="1200" smtClean="0">
                                  <a:solidFill>
                                    <a:schemeClr val="lt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func>
                                <m:funcPr>
                                  <m:ctrlPr>
                                    <a:rPr lang="en-US" sz="1800" b="1" i="1" kern="1200" smtClean="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800" b="0" i="0" kern="1200" smtClean="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sz="1800" b="1" i="1" kern="1200" smtClean="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𝒂</m:t>
                                  </m:r>
                                </m:e>
                              </m:func>
                              <m:func>
                                <m:funcPr>
                                  <m:ctrlPr>
                                    <a:rPr lang="en-US" sz="1800" b="1" i="1" kern="1200" smtClean="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800" b="0" i="0" kern="1200" smtClean="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sz="1800" b="1" i="1" kern="1200" smtClean="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𝒃</m:t>
                                  </m:r>
                                </m:e>
                              </m:func>
                              <m:r>
                                <a:rPr lang="en-US" sz="1800" b="1" i="1" kern="1200" smtClean="0">
                                  <a:solidFill>
                                    <a:schemeClr val="lt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lang="en-US" sz="1800" b="1" i="1" kern="1200" smtClean="0">
                                  <a:solidFill>
                                    <a:schemeClr val="lt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𝒂𝒏𝒅</m:t>
                              </m:r>
                              <m:r>
                                <a:rPr lang="en-US" sz="1800" b="1" i="1" kern="1200" smtClean="0">
                                  <a:solidFill>
                                    <a:schemeClr val="lt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func>
                                <m:funcPr>
                                  <m:ctrlPr>
                                    <a:rPr lang="en-US" sz="1800" b="1" i="1" kern="1200" smtClean="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800" b="0" i="0" kern="1200" smtClean="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sz="1800" b="1" i="1" kern="1200" smtClean="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𝒄</m:t>
                                  </m:r>
                                </m:e>
                              </m:func>
                            </m:oMath>
                          </a14:m>
                          <a:r>
                            <a:rPr lang="en-US" sz="1800" b="1" kern="1200" dirty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/>
                          </a:r>
                        </a:p>
                      </a:txBody>
                      <a:tcPr marL="118951" marR="118951" anchor="ctr"/>
                    </a:tc>
                    <a:extLst>
                      <a:ext uri="{0D108BD9-81ED-4DB2-BD59-A6C34878D82A}">
                        <a16:rowId xmlns:a16="http://schemas.microsoft.com/office/drawing/2014/main" val="2067128577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6" name="Content Placeholder 1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A0B0AE53-330A-4010-BECE-3B71085A641D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392382576"/>
                  </p:ext>
                </p:extLst>
              </p:nvPr>
            </p:nvGraphicFramePr>
            <p:xfrm>
              <a:off x="838200" y="1825625"/>
              <a:ext cx="10515835" cy="61712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515835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769425191"/>
                        </a:ext>
                      </a:extLst>
                    </a:gridCol>
                  </a:tblGrid>
                  <a:tr h="61712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8951" marR="118951" anchor="ctr">
                        <a:blipFill>
                          <a:blip r:embed="rId5"/>
                          <a:stretch>
                            <a:fillRect l="-58" t="-980" r="-232" b="-78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206712857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xmlns="" Requires="a14">
          <p:graphicFrame>
            <p:nvGraphicFramePr>
              <p:cNvPr id="17" name="Content Placeholder 11">
                <a:extLst>
                  <a:ext uri="{FF2B5EF4-FFF2-40B4-BE49-F238E27FC236}">
                    <a16:creationId xmlns:a16="http://schemas.microsoft.com/office/drawing/2014/main" id="{0FEFF72D-261F-40B5-A768-CC0A9EB5FCD5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337671115"/>
                  </p:ext>
                </p:extLst>
              </p:nvPr>
            </p:nvGraphicFramePr>
            <p:xfrm>
              <a:off x="830946" y="2616657"/>
              <a:ext cx="10515835" cy="61712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515835">
                      <a:extLst>
                        <a:ext uri="{9D8B030D-6E8A-4147-A177-3AD203B41FA5}">
                          <a16:colId xmlns:a16="http://schemas.microsoft.com/office/drawing/2014/main" val="2769425191"/>
                        </a:ext>
                      </a:extLst>
                    </a:gridCol>
                  </a:tblGrid>
                  <a:tr h="617128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11. </a:t>
                          </a:r>
                          <a:r>
                            <a:rPr lang="en-US" sz="1800" b="1" kern="1200" dirty="0">
                              <a:solidFill>
                                <a:schemeClr val="lt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+mn-lt"/>
                              <a:ea typeface="+mn-ea"/>
                              <a:cs typeface="+mn-cs"/>
                            </a:rPr>
                            <a:t>F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1" i="0" kern="1200" smtClean="0">
                                  <a:solidFill>
                                    <a:schemeClr val="lt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𝐢𝐧𝐝</m:t>
                              </m:r>
                              <m:r>
                                <a:rPr lang="en-US" sz="1800" b="1" i="0" kern="1200" smtClean="0">
                                  <a:solidFill>
                                    <a:schemeClr val="lt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lang="en-US" sz="1800" b="1" i="1" kern="1200" smtClean="0">
                                  <a:solidFill>
                                    <a:schemeClr val="lt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𝒙</m:t>
                              </m:r>
                            </m:oMath>
                          </a14:m>
                          <a:r>
                            <a:rPr lang="en-US" sz="1800" b="1" kern="1200" dirty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from of equation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800" b="1" i="1" kern="1200" smtClean="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1" i="1" kern="1200" smtClean="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𝒂</m:t>
                                  </m:r>
                                </m:e>
                                <m:sup>
                                  <m:r>
                                    <a:rPr lang="en-US" sz="1800" b="1" i="1" kern="1200" smtClean="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𝒙</m:t>
                                  </m:r>
                                </m:sup>
                              </m:sSup>
                              <m:r>
                                <a:rPr lang="en-US" sz="1800" b="1" i="1" kern="1200" smtClean="0">
                                  <a:solidFill>
                                    <a:schemeClr val="lt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.</m:t>
                              </m:r>
                              <m:sSup>
                                <m:sSupPr>
                                  <m:ctrlPr>
                                    <a:rPr lang="en-US" sz="1800" b="1" i="1" kern="1200" smtClean="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1" i="1" kern="1200" smtClean="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𝒄</m:t>
                                  </m:r>
                                </m:e>
                                <m:sup>
                                  <m:r>
                                    <a:rPr lang="en-US" sz="1800" b="1" i="1" kern="1200" smtClean="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−</m:t>
                                  </m:r>
                                  <m:r>
                                    <a:rPr lang="en-US" sz="1800" b="1" i="1" kern="1200" smtClean="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𝟐</m:t>
                                  </m:r>
                                  <m:r>
                                    <a:rPr lang="en-US" sz="1800" b="1" i="1" kern="1200" smtClean="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𝒙</m:t>
                                  </m:r>
                                </m:sup>
                              </m:sSup>
                              <m:r>
                                <a:rPr lang="en-US" sz="1800" b="1" i="1" kern="1200" smtClean="0">
                                  <a:solidFill>
                                    <a:schemeClr val="lt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1800" b="1" i="1" kern="1200" smtClean="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1" i="1" kern="1200" smtClean="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𝒃</m:t>
                                  </m:r>
                                </m:e>
                                <m:sup>
                                  <m:r>
                                    <a:rPr lang="en-US" sz="1800" b="1" i="1" kern="1200" smtClean="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𝟑</m:t>
                                  </m:r>
                                  <m:r>
                                    <a:rPr lang="en-US" sz="1800" b="1" i="1" kern="1200" smtClean="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𝒙</m:t>
                                  </m:r>
                                  <m:r>
                                    <a:rPr lang="en-US" sz="1800" b="1" i="1" kern="1200" smtClean="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+</m:t>
                                  </m:r>
                                  <m:r>
                                    <a:rPr lang="en-US" sz="1800" b="1" i="1" kern="1200" smtClean="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𝟏</m:t>
                                  </m:r>
                                </m:sup>
                              </m:sSup>
                            </m:oMath>
                          </a14:m>
                          <a:endParaRPr lang="en-US" sz="1800" b="1" kern="1200" dirty="0">
                            <a:solidFill>
                              <a:schemeClr val="lt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118951" marR="118951" anchor="ctr"/>
                    </a:tc>
                    <a:extLst>
                      <a:ext uri="{0D108BD9-81ED-4DB2-BD59-A6C34878D82A}">
                        <a16:rowId xmlns:a16="http://schemas.microsoft.com/office/drawing/2014/main" val="2067128577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7" name="Content Placeholder 1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0FEFF72D-261F-40B5-A768-CC0A9EB5FCD5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2337671115"/>
                  </p:ext>
                </p:extLst>
              </p:nvPr>
            </p:nvGraphicFramePr>
            <p:xfrm>
              <a:off x="830946" y="2616657"/>
              <a:ext cx="10515835" cy="61712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515835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769425191"/>
                        </a:ext>
                      </a:extLst>
                    </a:gridCol>
                  </a:tblGrid>
                  <a:tr h="61712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8951" marR="118951" anchor="ctr">
                        <a:blipFill>
                          <a:blip r:embed="rId6"/>
                          <a:stretch>
                            <a:fillRect l="-58" t="-980" r="-232" b="-39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206712857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xmlns="" Requires="a14">
          <p:graphicFrame>
            <p:nvGraphicFramePr>
              <p:cNvPr id="18" name="Content Placeholder 11">
                <a:extLst>
                  <a:ext uri="{FF2B5EF4-FFF2-40B4-BE49-F238E27FC236}">
                    <a16:creationId xmlns:a16="http://schemas.microsoft.com/office/drawing/2014/main" id="{7C879F69-7DF3-49F4-993E-B72D83EEF954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747755028"/>
                  </p:ext>
                </p:extLst>
              </p:nvPr>
            </p:nvGraphicFramePr>
            <p:xfrm>
              <a:off x="845460" y="3429454"/>
              <a:ext cx="10515835" cy="61712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515835">
                      <a:extLst>
                        <a:ext uri="{9D8B030D-6E8A-4147-A177-3AD203B41FA5}">
                          <a16:colId xmlns:a16="http://schemas.microsoft.com/office/drawing/2014/main" val="2769425191"/>
                        </a:ext>
                      </a:extLst>
                    </a:gridCol>
                  </a:tblGrid>
                  <a:tr h="617128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12. Solve 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lang="en-US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US" i="1" smtClean="0"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i="0" smtClean="0"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lang="en-US" b="1" i="1" smtClean="0"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𝟏𝟎</m:t>
                                      </m:r>
                                    </m:sub>
                                  </m:sSub>
                                </m:fName>
                                <m:e>
                                  <m:d>
                                    <m:dPr>
                                      <m:ctrlPr>
                                        <a:rPr lang="en-US" i="1" smtClean="0"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1" i="1" smtClean="0"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  <m:r>
                                        <a:rPr lang="en-US" b="1" i="1" smtClean="0"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  <m:r>
                                        <a:rPr lang="en-US" b="1" i="1" smtClean="0"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b="1" i="1" smtClean="0"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n-US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lang="en-US" b="1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US" b="1" i="1" smtClean="0"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lang="en-US" b="1" i="1" smtClean="0"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𝟏𝟎</m:t>
                                      </m:r>
                                    </m:sub>
                                  </m:sSub>
                                </m:fName>
                                <m:e>
                                  <m:d>
                                    <m:dPr>
                                      <m:ctrlPr>
                                        <a:rPr lang="en-US" b="1" i="1" smtClean="0"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1" i="1" smtClean="0"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  <m:r>
                                        <a:rPr lang="en-US" b="1" i="1" smtClean="0"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b="1" i="1" smtClean="0"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n-US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oMath>
                          </a14:m>
                          <a:endParaRPr lang="en-US" sz="1800" b="1" kern="1200" dirty="0">
                            <a:solidFill>
                              <a:schemeClr val="lt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118951" marR="118951" anchor="ctr"/>
                    </a:tc>
                    <a:extLst>
                      <a:ext uri="{0D108BD9-81ED-4DB2-BD59-A6C34878D82A}">
                        <a16:rowId xmlns:a16="http://schemas.microsoft.com/office/drawing/2014/main" val="2067128577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8" name="Content Placeholder 1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7C879F69-7DF3-49F4-993E-B72D83EEF954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1747755028"/>
                  </p:ext>
                </p:extLst>
              </p:nvPr>
            </p:nvGraphicFramePr>
            <p:xfrm>
              <a:off x="845460" y="3429454"/>
              <a:ext cx="10515835" cy="61712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515835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769425191"/>
                        </a:ext>
                      </a:extLst>
                    </a:gridCol>
                  </a:tblGrid>
                  <a:tr h="61712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8951" marR="118951" anchor="ctr">
                        <a:blipFill>
                          <a:blip r:embed="rId7"/>
                          <a:stretch>
                            <a:fillRect l="-58" t="-980" r="-232" b="-39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206712857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xmlns="" Requires="a14">
          <p:graphicFrame>
            <p:nvGraphicFramePr>
              <p:cNvPr id="19" name="Content Placeholder 11">
                <a:extLst>
                  <a:ext uri="{FF2B5EF4-FFF2-40B4-BE49-F238E27FC236}">
                    <a16:creationId xmlns:a16="http://schemas.microsoft.com/office/drawing/2014/main" id="{583882B4-5606-464A-9DA1-EDE90254845D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797120123"/>
                  </p:ext>
                </p:extLst>
              </p:nvPr>
            </p:nvGraphicFramePr>
            <p:xfrm>
              <a:off x="823692" y="4235000"/>
              <a:ext cx="10515835" cy="61712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515835">
                      <a:extLst>
                        <a:ext uri="{9D8B030D-6E8A-4147-A177-3AD203B41FA5}">
                          <a16:colId xmlns:a16="http://schemas.microsoft.com/office/drawing/2014/main" val="2769425191"/>
                        </a:ext>
                      </a:extLst>
                    </a:gridCol>
                  </a:tblGrid>
                  <a:tr h="617128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13. </a:t>
                          </a:r>
                          <a:r>
                            <a:rPr lang="en-US" sz="1800" b="1" kern="1200" dirty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Solve the equation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800" b="1" i="1" kern="1200" smtClean="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1800" b="1" i="1" kern="1200" smtClean="0">
                                          <a:solidFill>
                                            <a:schemeClr val="lt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 b="1" i="1" kern="1200" smtClean="0">
                                          <a:solidFill>
                                            <a:schemeClr val="lt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𝒆</m:t>
                                      </m:r>
                                    </m:e>
                                    <m:sup>
                                      <m:r>
                                        <a:rPr lang="en-US" sz="1800" b="1" i="1" kern="1200" smtClean="0">
                                          <a:solidFill>
                                            <a:schemeClr val="lt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𝒙</m:t>
                                      </m:r>
                                    </m:sup>
                                  </m:sSup>
                                  <m:r>
                                    <a:rPr lang="en-US" sz="1800" b="1" i="1" kern="1200" smtClean="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−</m:t>
                                  </m:r>
                                  <m:r>
                                    <a:rPr lang="en-US" sz="1800" b="1" i="1" kern="1200" smtClean="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𝟏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1800" b="1" i="1" kern="1200" smtClean="0">
                                          <a:solidFill>
                                            <a:schemeClr val="lt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 b="1" i="1" kern="1200" smtClean="0">
                                          <a:solidFill>
                                            <a:schemeClr val="lt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𝒆</m:t>
                                      </m:r>
                                    </m:e>
                                    <m:sup>
                                      <m:r>
                                        <a:rPr lang="en-US" sz="1800" b="1" i="1" kern="1200" smtClean="0">
                                          <a:solidFill>
                                            <a:schemeClr val="lt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−</m:t>
                                      </m:r>
                                      <m:r>
                                        <a:rPr lang="en-US" sz="1800" b="1" i="1" kern="1200" smtClean="0">
                                          <a:solidFill>
                                            <a:schemeClr val="lt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𝒙</m:t>
                                      </m:r>
                                    </m:sup>
                                  </m:sSup>
                                  <m:r>
                                    <a:rPr lang="en-US" sz="1800" b="1" i="1" kern="1200" smtClean="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−</m:t>
                                  </m:r>
                                  <m:r>
                                    <a:rPr lang="en-US" sz="1800" b="1" i="1" kern="1200" smtClean="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𝟏</m:t>
                                  </m:r>
                                </m:den>
                              </m:f>
                              <m:r>
                                <a:rPr lang="en-US" sz="1800" b="1" i="1" kern="1200" smtClean="0">
                                  <a:solidFill>
                                    <a:schemeClr val="lt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=−</m:t>
                              </m:r>
                              <m:r>
                                <a:rPr lang="en-US" sz="1800" b="1" i="1" kern="1200" smtClean="0">
                                  <a:solidFill>
                                    <a:schemeClr val="lt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𝟑</m:t>
                              </m:r>
                            </m:oMath>
                          </a14:m>
                          <a:endParaRPr lang="en-US" sz="1800" b="1" kern="1200" dirty="0">
                            <a:solidFill>
                              <a:schemeClr val="lt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118951" marR="118951" anchor="ctr"/>
                    </a:tc>
                    <a:extLst>
                      <a:ext uri="{0D108BD9-81ED-4DB2-BD59-A6C34878D82A}">
                        <a16:rowId xmlns:a16="http://schemas.microsoft.com/office/drawing/2014/main" val="2067128577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9" name="Content Placeholder 1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83882B4-5606-464A-9DA1-EDE90254845D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2797120123"/>
                  </p:ext>
                </p:extLst>
              </p:nvPr>
            </p:nvGraphicFramePr>
            <p:xfrm>
              <a:off x="823692" y="4235000"/>
              <a:ext cx="10515835" cy="61712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515835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769425191"/>
                        </a:ext>
                      </a:extLst>
                    </a:gridCol>
                  </a:tblGrid>
                  <a:tr h="61712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8951" marR="118951" anchor="ctr">
                        <a:blipFill>
                          <a:blip r:embed="rId8"/>
                          <a:stretch>
                            <a:fillRect l="-58" t="-980" r="-232" b="-490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206712857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xmlns="" Requires="a14">
          <p:graphicFrame>
            <p:nvGraphicFramePr>
              <p:cNvPr id="20" name="Content Placeholder 11">
                <a:extLst>
                  <a:ext uri="{FF2B5EF4-FFF2-40B4-BE49-F238E27FC236}">
                    <a16:creationId xmlns:a16="http://schemas.microsoft.com/office/drawing/2014/main" id="{0DA0D568-42B6-4F73-866D-8EA68183FF14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317917254"/>
                  </p:ext>
                </p:extLst>
              </p:nvPr>
            </p:nvGraphicFramePr>
            <p:xfrm>
              <a:off x="830952" y="5040542"/>
              <a:ext cx="10515835" cy="61712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515835">
                      <a:extLst>
                        <a:ext uri="{9D8B030D-6E8A-4147-A177-3AD203B41FA5}">
                          <a16:colId xmlns:a16="http://schemas.microsoft.com/office/drawing/2014/main" val="2769425191"/>
                        </a:ext>
                      </a:extLst>
                    </a:gridCol>
                  </a:tblGrid>
                  <a:tr h="617128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14. </a:t>
                          </a:r>
                          <a:r>
                            <a:rPr lang="en-US" sz="1800" b="1" kern="1200" dirty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Calculate the value of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1" i="1" kern="1200" dirty="0" smtClean="0">
                                  <a:solidFill>
                                    <a:schemeClr val="lt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𝑷</m:t>
                              </m:r>
                            </m:oMath>
                          </a14:m>
                          <a:r>
                            <a:rPr lang="en-US" sz="1800" b="1" kern="1200" dirty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from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0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i="0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𝟏𝟎</m:t>
                                  </m:r>
                                </m:sub>
                              </m:sSub>
                              <m:r>
                                <a:rPr lang="en-US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US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sSub>
                                <m:sSubPr>
                                  <m:ctrlPr>
                                    <a:rPr lang="en-US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i="0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𝟏𝟎</m:t>
                                  </m:r>
                                </m:sub>
                              </m:sSub>
                              <m:r>
                                <a:rPr lang="en-US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  <m:r>
                                <a:rPr lang="en-US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oMath>
                          </a14:m>
                          <a:endParaRPr lang="en-US" sz="1800" b="1" kern="1200" dirty="0">
                            <a:solidFill>
                              <a:schemeClr val="lt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118951" marR="118951" anchor="ctr"/>
                    </a:tc>
                    <a:extLst>
                      <a:ext uri="{0D108BD9-81ED-4DB2-BD59-A6C34878D82A}">
                        <a16:rowId xmlns:a16="http://schemas.microsoft.com/office/drawing/2014/main" val="2067128577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0" name="Content Placeholder 1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0DA0D568-42B6-4F73-866D-8EA68183FF14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2317917254"/>
                  </p:ext>
                </p:extLst>
              </p:nvPr>
            </p:nvGraphicFramePr>
            <p:xfrm>
              <a:off x="830952" y="5040542"/>
              <a:ext cx="10515835" cy="61712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515835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769425191"/>
                        </a:ext>
                      </a:extLst>
                    </a:gridCol>
                  </a:tblGrid>
                  <a:tr h="61712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8951" marR="118951" anchor="ctr">
                        <a:blipFill>
                          <a:blip r:embed="rId9"/>
                          <a:stretch>
                            <a:fillRect l="-58" t="-971" r="-232" b="-388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2067128577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24" name="Picture 23" descr="A picture containing shirt&#10;&#10;Description automatically generated">
            <a:extLst>
              <a:ext uri="{FF2B5EF4-FFF2-40B4-BE49-F238E27FC236}">
                <a16:creationId xmlns:a16="http://schemas.microsoft.com/office/drawing/2014/main" xmlns="" id="{D95347F3-213A-45C4-BA5E-149B014F09D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2936" b="33931"/>
          <a:stretch/>
        </p:blipFill>
        <p:spPr>
          <a:xfrm>
            <a:off x="10839717" y="6452709"/>
            <a:ext cx="1352283" cy="448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89665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E261A7-C5FB-4784-8AFC-64F5AE914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54504"/>
          </a:xfrm>
        </p:spPr>
        <p:txBody>
          <a:bodyPr anchor="t">
            <a:normAutofit/>
          </a:bodyPr>
          <a:lstStyle/>
          <a:p>
            <a:r>
              <a:rPr lang="en-US" sz="3600" dirty="0"/>
              <a:t>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FDA877B-2578-4C15-BE52-BF6ECE922A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4879"/>
            <a:ext cx="10515600" cy="2562445"/>
          </a:xfrm>
        </p:spPr>
        <p:txBody>
          <a:bodyPr/>
          <a:lstStyle/>
          <a:p>
            <a:r>
              <a:rPr lang="en-US" sz="2200" dirty="0"/>
              <a:t>Definition</a:t>
            </a:r>
          </a:p>
          <a:p>
            <a:r>
              <a:rPr lang="en-US" sz="2200" dirty="0"/>
              <a:t>Laws of Logarithms</a:t>
            </a:r>
          </a:p>
          <a:p>
            <a:r>
              <a:rPr lang="en-US" sz="2200" dirty="0"/>
              <a:t>Types of Logarithm</a:t>
            </a:r>
          </a:p>
          <a:p>
            <a:r>
              <a:rPr lang="en-US" sz="2200" dirty="0"/>
              <a:t>Problem Solving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5FDD18A8-1694-4022-8AB1-B20A0FB877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4798" y="5533447"/>
            <a:ext cx="397172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" name="Picture 4" descr="A picture containing shirt&#10;&#10;Description automatically generated">
            <a:extLst>
              <a:ext uri="{FF2B5EF4-FFF2-40B4-BE49-F238E27FC236}">
                <a16:creationId xmlns:a16="http://schemas.microsoft.com/office/drawing/2014/main" xmlns="" id="{20617EB8-D5FD-4BBC-8A32-712BC8C838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2936" b="33931"/>
          <a:stretch/>
        </p:blipFill>
        <p:spPr>
          <a:xfrm>
            <a:off x="10839717" y="6452709"/>
            <a:ext cx="1352283" cy="448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00810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>
            <a:extLst>
              <a:ext uri="{FF2B5EF4-FFF2-40B4-BE49-F238E27FC236}">
                <a16:creationId xmlns:a16="http://schemas.microsoft.com/office/drawing/2014/main" xmlns="" id="{B316EA61-59B0-8549-B998-AF2C56332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542" y="1313058"/>
            <a:ext cx="2026810" cy="508003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00" dirty="0">
                <a:solidFill>
                  <a:srgbClr val="00B0F0"/>
                </a:solidFill>
                <a:latin typeface="+mn-lt"/>
                <a:ea typeface="+mn-ea"/>
                <a:cs typeface="+mn-cs"/>
              </a:rPr>
              <a:t>Definition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F92CA91-1402-8247-B67F-3AE0AA359EF5}"/>
                  </a:ext>
                </a:extLst>
              </p:cNvPr>
              <p:cNvSpPr txBox="1"/>
              <p:nvPr/>
            </p:nvSpPr>
            <p:spPr>
              <a:xfrm>
                <a:off x="480547" y="1819720"/>
                <a:ext cx="3496030" cy="26102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any real number and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a positive integer, then the product of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numbers is defined as 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sz="28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groupChrPr>
                            <m:e>
                              <m: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⋅</m:t>
                              </m:r>
                              <m: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⋅</m:t>
                              </m:r>
                              <m: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⋅⋅⋅</m:t>
                              </m:r>
                              <m: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</m:groupChr>
                        </m:e>
                        <m:lim>
                          <m:eqArr>
                            <m:eqArrPr>
                              <m:ctrlP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/>
                            <m:e>
                              <m: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𝑓𝑎𝑐𝑡𝑜𝑟𝑠</m:t>
                              </m:r>
                            </m:e>
                          </m:eqArr>
                        </m:lim>
                      </m:limLow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7F92CA91-1402-8247-B67F-3AE0AA359E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547" y="1819720"/>
                <a:ext cx="3496030" cy="2610202"/>
              </a:xfrm>
              <a:prstGeom prst="rect">
                <a:avLst/>
              </a:prstGeom>
              <a:blipFill>
                <a:blip r:embed="rId4"/>
                <a:stretch>
                  <a:fillRect l="-2536" t="-1942" r="-2899" b="-2913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E0A3167-72A4-9D4F-A2AD-A44E1EAD80D1}"/>
                  </a:ext>
                </a:extLst>
              </p:cNvPr>
              <p:cNvSpPr txBox="1"/>
              <p:nvPr/>
            </p:nvSpPr>
            <p:spPr>
              <a:xfrm>
                <a:off x="7163055" y="1773414"/>
                <a:ext cx="1497406" cy="7386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4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BD" sz="4800" dirty="0"/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E0A3167-72A4-9D4F-A2AD-A44E1EAD80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3055" y="1773414"/>
                <a:ext cx="1497406" cy="73866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7A146E67-8143-754A-8C8F-63A07C5F3AE8}"/>
              </a:ext>
            </a:extLst>
          </p:cNvPr>
          <p:cNvGrpSpPr/>
          <p:nvPr/>
        </p:nvGrpSpPr>
        <p:grpSpPr>
          <a:xfrm>
            <a:off x="5486745" y="957946"/>
            <a:ext cx="3424403" cy="1184615"/>
            <a:chOff x="5725342" y="507189"/>
            <a:chExt cx="3424403" cy="1184615"/>
          </a:xfrm>
        </p:grpSpPr>
        <p:sp>
          <p:nvSpPr>
            <p:cNvPr id="29" name="Arc 28">
              <a:extLst>
                <a:ext uri="{FF2B5EF4-FFF2-40B4-BE49-F238E27FC236}">
                  <a16:creationId xmlns:a16="http://schemas.microsoft.com/office/drawing/2014/main" xmlns="" id="{2FF35BD9-5A5A-9045-BD8E-F2A569796839}"/>
                </a:ext>
              </a:extLst>
            </p:cNvPr>
            <p:cNvSpPr/>
            <p:nvPr/>
          </p:nvSpPr>
          <p:spPr>
            <a:xfrm flipH="1" flipV="1">
              <a:off x="6943853" y="788400"/>
              <a:ext cx="2205892" cy="903404"/>
            </a:xfrm>
            <a:prstGeom prst="arc">
              <a:avLst>
                <a:gd name="adj1" fmla="val 17901481"/>
                <a:gd name="adj2" fmla="val 45533"/>
              </a:avLst>
            </a:prstGeom>
            <a:ln w="38100">
              <a:solidFill>
                <a:srgbClr val="00B050"/>
              </a:solidFill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0" tIns="0" rIns="0" bIns="0" rtlCol="0" anchor="ctr"/>
            <a:lstStyle/>
            <a:p>
              <a:pPr algn="ctr"/>
              <a:endParaRPr lang="x-none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90FF6CD4-4701-E04E-A98A-94FBB1FE067B}"/>
                </a:ext>
              </a:extLst>
            </p:cNvPr>
            <p:cNvSpPr txBox="1"/>
            <p:nvPr/>
          </p:nvSpPr>
          <p:spPr>
            <a:xfrm>
              <a:off x="5725342" y="507189"/>
              <a:ext cx="2280036" cy="861774"/>
            </a:xfrm>
            <a:prstGeom prst="rect">
              <a:avLst/>
            </a:prstGeom>
            <a:solidFill>
              <a:schemeClr val="bg1">
                <a:lumMod val="85000"/>
                <a:alpha val="70000"/>
              </a:schemeClr>
            </a:solidFill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x-none" sz="2800" b="1" dirty="0">
                  <a:solidFill>
                    <a:srgbClr val="00B05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Base</a:t>
              </a:r>
            </a:p>
            <a:p>
              <a:pPr algn="ctr"/>
              <a:r>
                <a:rPr lang="x-none" sz="2800" b="1" dirty="0">
                  <a:solidFill>
                    <a:srgbClr val="00B05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 (real number)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4284A00F-23E5-494B-ACF6-58637F176B37}"/>
              </a:ext>
            </a:extLst>
          </p:cNvPr>
          <p:cNvGrpSpPr/>
          <p:nvPr/>
        </p:nvGrpSpPr>
        <p:grpSpPr>
          <a:xfrm>
            <a:off x="8074478" y="778102"/>
            <a:ext cx="2237531" cy="1420109"/>
            <a:chOff x="3984063" y="4147938"/>
            <a:chExt cx="2237531" cy="1420109"/>
          </a:xfrm>
        </p:grpSpPr>
        <p:sp>
          <p:nvSpPr>
            <p:cNvPr id="32" name="Arc 31">
              <a:extLst>
                <a:ext uri="{FF2B5EF4-FFF2-40B4-BE49-F238E27FC236}">
                  <a16:creationId xmlns:a16="http://schemas.microsoft.com/office/drawing/2014/main" xmlns="" id="{4648C23A-A822-F349-950F-0949281DB4C8}"/>
                </a:ext>
              </a:extLst>
            </p:cNvPr>
            <p:cNvSpPr/>
            <p:nvPr/>
          </p:nvSpPr>
          <p:spPr>
            <a:xfrm rot="10562037" flipV="1">
              <a:off x="3984063" y="4587998"/>
              <a:ext cx="1507081" cy="980049"/>
            </a:xfrm>
            <a:prstGeom prst="arc">
              <a:avLst>
                <a:gd name="adj1" fmla="val 17551376"/>
                <a:gd name="adj2" fmla="val 461693"/>
              </a:avLst>
            </a:prstGeom>
            <a:ln w="38100">
              <a:solidFill>
                <a:srgbClr val="7030A0"/>
              </a:solidFill>
              <a:headEnd type="none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x-none">
                <a:solidFill>
                  <a:srgbClr val="7030A0"/>
                </a:solidFill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35E19AB2-500C-E645-9ADD-8AF4580A4EB5}"/>
                </a:ext>
              </a:extLst>
            </p:cNvPr>
            <p:cNvSpPr txBox="1"/>
            <p:nvPr/>
          </p:nvSpPr>
          <p:spPr>
            <a:xfrm>
              <a:off x="4555699" y="4147938"/>
              <a:ext cx="1665895" cy="861774"/>
            </a:xfrm>
            <a:prstGeom prst="rect">
              <a:avLst/>
            </a:prstGeom>
            <a:solidFill>
              <a:schemeClr val="bg1">
                <a:lumMod val="85000"/>
                <a:alpha val="70000"/>
              </a:schemeClr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x-none" sz="2800" b="1" dirty="0">
                  <a:solidFill>
                    <a:srgbClr val="7030A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Exponent</a:t>
              </a:r>
            </a:p>
            <a:p>
              <a:pPr algn="ctr"/>
              <a:r>
                <a:rPr lang="x-none" sz="2800" b="1" dirty="0">
                  <a:solidFill>
                    <a:srgbClr val="7030A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(integer)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52C38A6-E69F-944C-A734-7D81C0BA2487}"/>
              </a:ext>
            </a:extLst>
          </p:cNvPr>
          <p:cNvSpPr txBox="1"/>
          <p:nvPr/>
        </p:nvSpPr>
        <p:spPr>
          <a:xfrm>
            <a:off x="524652" y="576777"/>
            <a:ext cx="24014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b="1" cap="all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Exponent</a:t>
            </a:r>
          </a:p>
        </p:txBody>
      </p:sp>
      <p:pic>
        <p:nvPicPr>
          <p:cNvPr id="31" name="Picture 30" descr="A picture containing shirt&#10;&#10;Description automatically generated">
            <a:extLst>
              <a:ext uri="{FF2B5EF4-FFF2-40B4-BE49-F238E27FC236}">
                <a16:creationId xmlns:a16="http://schemas.microsoft.com/office/drawing/2014/main" xmlns="" id="{5F82CBFC-E580-6A49-BC41-A04091AE6A9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2936" b="33931"/>
          <a:stretch/>
        </p:blipFill>
        <p:spPr>
          <a:xfrm>
            <a:off x="10839717" y="6452709"/>
            <a:ext cx="1352283" cy="448056"/>
          </a:xfrm>
          <a:prstGeom prst="rect">
            <a:avLst/>
          </a:prstGeom>
          <a:noFill/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CEBC99D0-87B7-4AF8-A75A-7A027B5FD478}"/>
                  </a:ext>
                </a:extLst>
              </p:cNvPr>
              <p:cNvSpPr txBox="1"/>
              <p:nvPr/>
            </p:nvSpPr>
            <p:spPr>
              <a:xfrm>
                <a:off x="4397829" y="2931887"/>
                <a:ext cx="763451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the index or exponent or power and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the base. </a:t>
                </a:r>
              </a:p>
            </p:txBody>
          </p:sp>
        </mc:Choice>
        <mc:Fallback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EBC99D0-87B7-4AF8-A75A-7A027B5FD4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7829" y="2931887"/>
                <a:ext cx="7634514" cy="461665"/>
              </a:xfrm>
              <a:prstGeom prst="rect">
                <a:avLst/>
              </a:prstGeom>
              <a:blipFill>
                <a:blip r:embed="rId7"/>
                <a:stretch>
                  <a:fillRect l="-1197" t="-10526" r="-878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1443C3E-1F59-40F6-8053-C9080B6F17B2}"/>
                  </a:ext>
                </a:extLst>
              </p:cNvPr>
              <p:cNvSpPr txBox="1"/>
              <p:nvPr/>
            </p:nvSpPr>
            <p:spPr>
              <a:xfrm>
                <a:off x="4978400" y="4443239"/>
                <a:ext cx="6096000" cy="4658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sup>
                      </m:sSup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−2</m:t>
                          </m:r>
                        </m:sup>
                      </m:sSup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6</m:t>
                          </m:r>
                        </m:sup>
                      </m:sSup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−7</m:t>
                          </m:r>
                        </m:sup>
                      </m:sSup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𝑒𝑡𝑐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1443C3E-1F59-40F6-8053-C9080B6F17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8400" y="4443239"/>
                <a:ext cx="6096000" cy="465833"/>
              </a:xfrm>
              <a:prstGeom prst="rect">
                <a:avLst/>
              </a:prstGeom>
              <a:blipFill>
                <a:blip r:embed="rId8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33DBCC86-A394-47C0-BB6F-BA8CCC049E25}"/>
              </a:ext>
            </a:extLst>
          </p:cNvPr>
          <p:cNvSpPr txBox="1"/>
          <p:nvPr/>
        </p:nvSpPr>
        <p:spPr>
          <a:xfrm>
            <a:off x="551542" y="4480308"/>
            <a:ext cx="182880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cap="all" dirty="0">
                <a:solidFill>
                  <a:srgbClr val="00B0F0"/>
                </a:solidFill>
              </a:rPr>
              <a:t>Example</a:t>
            </a:r>
            <a:r>
              <a:rPr lang="en-US" sz="2800" dirty="0">
                <a:solidFill>
                  <a:srgbClr val="00B0F0"/>
                </a:solidFill>
              </a:rPr>
              <a:t>: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465672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9" grpId="0" animBg="1"/>
      <p:bldP spid="20" grpId="0" animBg="1"/>
      <p:bldP spid="3" grpId="0"/>
      <p:bldP spid="45" grpId="0" animBg="1"/>
      <p:bldP spid="17" grpId="0" animBg="1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AD4A21-A1E4-4EA5-8AE0-DCC746F81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030" y="933450"/>
            <a:ext cx="3526970" cy="750207"/>
          </a:xfrm>
        </p:spPr>
        <p:txBody>
          <a:bodyPr anchor="t">
            <a:normAutofit fontScale="90000"/>
          </a:bodyPr>
          <a:lstStyle/>
          <a:p>
            <a:r>
              <a:rPr lang="en-US" sz="4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Logarithms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874C0B-288F-49E3-839B-FCE4B6D09F9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650808" y="5152569"/>
                <a:ext cx="2431870" cy="1190174"/>
              </a:xfrm>
              <a:effectLst>
                <a:glow rad="101600">
                  <a:srgbClr val="00B0F0">
                    <a:alpha val="60000"/>
                  </a:srgbClr>
                </a:glo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noAutofit/>
              </a:bodyPr>
              <a:lstStyle/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effectLst/>
                        <a:latin typeface="Cambria Math" panose="02040503050406030204" pitchFamily="18" charset="0"/>
                      </a:rPr>
                      <m:t>If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</a:rPr>
                      <m:t>       </m:t>
                    </m:r>
                    <m:sSup>
                      <m:s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=8</m:t>
                    </m:r>
                  </m:oMath>
                </a14:m>
                <a:r>
                  <a:rPr lang="en-US" sz="2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endParaRPr lang="en-US" sz="2000" i="1" dirty="0">
                  <a:effectLst/>
                </a:endParaRP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⇒</m:t>
                            </m:r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8</m:t>
                            </m:r>
                          </m:e>
                        </m:d>
                      </m:e>
                    </m:func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</m:t>
                    </m:r>
                  </m:oMath>
                </a14:m>
                <a:r>
                  <a:rPr lang="en-US" sz="2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0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2874C0B-288F-49E3-839B-FCE4B6D09F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650808" y="5152569"/>
                <a:ext cx="2431870" cy="1190174"/>
              </a:xfrm>
              <a:blipFill>
                <a:blip r:embed="rId2"/>
                <a:stretch>
                  <a:fillRect/>
                </a:stretch>
              </a:blipFill>
              <a:effectLst>
                <a:glow rad="101600">
                  <a:srgbClr val="00B0F0">
                    <a:alpha val="60000"/>
                  </a:srgbClr>
                </a:glo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89AE1CD-965C-47B8-B076-60AC25826BCD}"/>
              </a:ext>
            </a:extLst>
          </p:cNvPr>
          <p:cNvSpPr txBox="1"/>
          <p:nvPr/>
        </p:nvSpPr>
        <p:spPr>
          <a:xfrm>
            <a:off x="537030" y="1683657"/>
            <a:ext cx="16546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B0F0"/>
                </a:solidFill>
              </a:rPr>
              <a:t>Definition: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D0CC880-E4D8-4E8B-86D8-14C6FA226523}"/>
              </a:ext>
            </a:extLst>
          </p:cNvPr>
          <p:cNvSpPr txBox="1"/>
          <p:nvPr/>
        </p:nvSpPr>
        <p:spPr>
          <a:xfrm>
            <a:off x="639355" y="2187643"/>
            <a:ext cx="33223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Logarithm is the inverse function to  exponentiation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3DC0618-982A-4503-9852-0DF5C7A5EB87}"/>
                  </a:ext>
                </a:extLst>
              </p:cNvPr>
              <p:cNvSpPr txBox="1"/>
              <p:nvPr/>
            </p:nvSpPr>
            <p:spPr>
              <a:xfrm>
                <a:off x="6502399" y="974726"/>
                <a:ext cx="1901371" cy="461665"/>
              </a:xfrm>
              <a:prstGeom prst="rect">
                <a:avLst/>
              </a:prstGeom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sup>
                      </m:sSup>
                      <m:r>
                        <a:rPr lang="en-US" sz="2400" b="1" i="1">
                          <a:solidFill>
                            <a:srgbClr val="00B05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1" i="1">
                          <a:solidFill>
                            <a:srgbClr val="00B05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𝑵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A3DC0618-982A-4503-9852-0DF5C7A5EB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2399" y="974726"/>
                <a:ext cx="1901371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B770AF4-5AE9-4427-9885-E95B7D696086}"/>
                  </a:ext>
                </a:extLst>
              </p:cNvPr>
              <p:cNvSpPr txBox="1"/>
              <p:nvPr/>
            </p:nvSpPr>
            <p:spPr>
              <a:xfrm>
                <a:off x="7866743" y="974726"/>
                <a:ext cx="143691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  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⋯⋯</m:t>
                      </m:r>
                      <m:d>
                        <m:d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sz="2000" i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B770AF4-5AE9-4427-9885-E95B7D6960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6743" y="974726"/>
                <a:ext cx="1436914" cy="400110"/>
              </a:xfrm>
              <a:prstGeom prst="rect">
                <a:avLst/>
              </a:prstGeom>
              <a:blipFill>
                <a:blip r:embed="rId4"/>
                <a:stretch>
                  <a:fillRect r="-5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08803AE-2383-4DCB-AA45-29D422469A76}"/>
                  </a:ext>
                </a:extLst>
              </p:cNvPr>
              <p:cNvSpPr txBox="1"/>
              <p:nvPr/>
            </p:nvSpPr>
            <p:spPr>
              <a:xfrm>
                <a:off x="6096000" y="1705431"/>
                <a:ext cx="3635831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𝑤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h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𝑒𝑟𝑒</m:t>
                      </m:r>
                      <m:r>
                        <a:rPr lang="en-US" sz="20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000" b="1" i="1" smtClean="0">
                          <a:solidFill>
                            <a:schemeClr val="accent4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𝑵</m:t>
                      </m:r>
                      <m:r>
                        <a:rPr lang="en-US" sz="2000" b="1" i="1" smtClean="0">
                          <a:solidFill>
                            <a:schemeClr val="accent4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&gt;</m:t>
                      </m:r>
                      <m:r>
                        <a:rPr lang="en-US" sz="2000" b="1" i="1" smtClean="0">
                          <a:solidFill>
                            <a:schemeClr val="accent4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sz="2000" i="1" smtClean="0">
                          <a:solidFill>
                            <a:srgbClr val="92D05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en-US" sz="2000" i="1" smtClean="0">
                          <a:solidFill>
                            <a:srgbClr val="92D05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&gt;0 &amp; </m:t>
                      </m:r>
                      <m:r>
                        <a:rPr lang="en-US" sz="2000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en-US" sz="2000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≠1</m:t>
                      </m:r>
                    </m:oMath>
                  </m:oMathPara>
                </a14:m>
                <a:endParaRPr lang="en-US" sz="2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08803AE-2383-4DCB-AA45-29D422469A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705431"/>
                <a:ext cx="3635831" cy="67710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162D61F-A10B-4EE7-838D-FC0719943877}"/>
                  </a:ext>
                </a:extLst>
              </p:cNvPr>
              <p:cNvSpPr txBox="1"/>
              <p:nvPr/>
            </p:nvSpPr>
            <p:spPr>
              <a:xfrm>
                <a:off x="6502399" y="2460690"/>
                <a:ext cx="1901371" cy="400110"/>
              </a:xfrm>
              <a:prstGeom prst="rect">
                <a:avLst/>
              </a:prstGeom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accent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2000" b="1" i="1" smtClean="0">
                          <a:solidFill>
                            <a:schemeClr val="accent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b="1" i="1">
                              <a:solidFill>
                                <a:schemeClr val="accent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000" b="1" i="1">
                                  <a:solidFill>
                                    <a:schemeClr val="accent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solidFill>
                                    <a:schemeClr val="accent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𝒍𝒐𝒈</m:t>
                              </m:r>
                            </m:e>
                            <m:sub>
                              <m:r>
                                <a:rPr lang="en-US" sz="2000" b="1" i="1">
                                  <a:solidFill>
                                    <a:schemeClr val="accent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𝒃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sz="2000" b="1" i="1">
                                  <a:solidFill>
                                    <a:schemeClr val="accent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1">
                                  <a:solidFill>
                                    <a:schemeClr val="accent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𝑵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2000" b="1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162D61F-A10B-4EE7-838D-FC07199438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2399" y="2460690"/>
                <a:ext cx="1901371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9A0D6B7-E4F4-41DF-AD1D-9E7234BC504E}"/>
                  </a:ext>
                </a:extLst>
              </p:cNvPr>
              <p:cNvSpPr txBox="1"/>
              <p:nvPr/>
            </p:nvSpPr>
            <p:spPr>
              <a:xfrm>
                <a:off x="6168574" y="3250357"/>
                <a:ext cx="356325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𝑤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h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𝑒𝑟𝑒</m:t>
                      </m:r>
                      <m:r>
                        <a:rPr lang="en-US" sz="20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000" i="1" smtClean="0">
                          <a:solidFill>
                            <a:schemeClr val="accent4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𝑁</m:t>
                      </m:r>
                      <m:r>
                        <a:rPr lang="en-US" sz="2000" i="1" smtClean="0">
                          <a:solidFill>
                            <a:schemeClr val="accent4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&gt;0,</m:t>
                      </m:r>
                      <m:r>
                        <a:rPr lang="en-US" sz="2000" i="1" smtClean="0">
                          <a:solidFill>
                            <a:srgbClr val="92D05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en-US" sz="2000" i="1" smtClean="0">
                          <a:solidFill>
                            <a:srgbClr val="92D05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&gt;0 &amp; </m:t>
                      </m:r>
                      <m:r>
                        <a:rPr lang="en-US" sz="2000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en-US" sz="2000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≠1</m:t>
                      </m:r>
                    </m:oMath>
                  </m:oMathPara>
                </a14:m>
                <a:endParaRPr lang="en-US" sz="2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en-US" sz="2000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9A0D6B7-E4F4-41DF-AD1D-9E7234BC50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8574" y="3250357"/>
                <a:ext cx="3563257" cy="7078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C5C4701-FCBB-4EBD-86BF-896A994100B2}"/>
              </a:ext>
            </a:extLst>
          </p:cNvPr>
          <p:cNvSpPr txBox="1"/>
          <p:nvPr/>
        </p:nvSpPr>
        <p:spPr>
          <a:xfrm>
            <a:off x="432163" y="5174343"/>
            <a:ext cx="186435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buNone/>
            </a:pPr>
            <a:r>
              <a:rPr lang="en-US" sz="2400" b="1" dirty="0">
                <a:solidFill>
                  <a:srgbClr val="00B0F0"/>
                </a:solidFill>
              </a:rPr>
              <a:t>Example</a:t>
            </a:r>
            <a:r>
              <a:rPr lang="en-US" b="1" dirty="0">
                <a:solidFill>
                  <a:srgbClr val="00B0F0"/>
                </a:solidFill>
              </a:rPr>
              <a:t>: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8724EBC-A09E-4915-86D9-DCF30816CE3D}"/>
                  </a:ext>
                </a:extLst>
              </p:cNvPr>
              <p:cNvSpPr txBox="1"/>
              <p:nvPr/>
            </p:nvSpPr>
            <p:spPr>
              <a:xfrm>
                <a:off x="8048177" y="2476954"/>
                <a:ext cx="143691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⋯⋯</m:t>
                      </m:r>
                      <m:d>
                        <m:d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effectLst/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en-US" sz="2000" i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8724EBC-A09E-4915-86D9-DCF30816CE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8177" y="2476954"/>
                <a:ext cx="1436914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FF813A2-40F2-4065-B992-5B16BAD22122}"/>
                  </a:ext>
                </a:extLst>
              </p:cNvPr>
              <p:cNvSpPr txBox="1"/>
              <p:nvPr/>
            </p:nvSpPr>
            <p:spPr>
              <a:xfrm>
                <a:off x="6547868" y="4323801"/>
                <a:ext cx="2581617" cy="369332"/>
              </a:xfrm>
              <a:prstGeom prst="rect">
                <a:avLst/>
              </a:prstGeom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18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/>
                  <a:t>&amp;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dirty="0"/>
                  <a:t> are equivalent</a:t>
                </a:r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FF813A2-40F2-4065-B992-5B16BAD221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7868" y="4323801"/>
                <a:ext cx="2581617" cy="369332"/>
              </a:xfrm>
              <a:prstGeom prst="rect">
                <a:avLst/>
              </a:prstGeom>
              <a:blipFill>
                <a:blip r:embed="rId9"/>
                <a:stretch>
                  <a:fillRect b="-2299"/>
                </a:stretch>
              </a:blip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 descr="A picture containing shirt&#10;&#10;Description automatically generated">
            <a:extLst>
              <a:ext uri="{FF2B5EF4-FFF2-40B4-BE49-F238E27FC236}">
                <a16:creationId xmlns:a16="http://schemas.microsoft.com/office/drawing/2014/main" xmlns="" id="{2B23CF53-74F3-4E05-8D1D-05DC98B06DF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2936" b="33931"/>
          <a:stretch/>
        </p:blipFill>
        <p:spPr>
          <a:xfrm>
            <a:off x="10839717" y="6452709"/>
            <a:ext cx="1352283" cy="448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12539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6" grpId="0"/>
      <p:bldP spid="7" grpId="0"/>
      <p:bldP spid="8" grpId="0" animBg="1"/>
      <p:bldP spid="9" grpId="0" animBg="1"/>
      <p:bldP spid="10" grpId="0" animBg="1"/>
      <p:bldP spid="12" grpId="0" animBg="1"/>
      <p:bldP spid="13" grpId="0" animBg="1"/>
      <p:bldP spid="15" grpId="0"/>
      <p:bldP spid="16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48BDFBD-2550-4B9D-87F6-FC0360990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sz="4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Laws of Logarithms</a:t>
            </a: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CBF1C023-B868-4808-A4D8-E42C77D6F3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01366562"/>
              </p:ext>
            </p:extLst>
          </p:nvPr>
        </p:nvGraphicFramePr>
        <p:xfrm>
          <a:off x="6096000" y="2158315"/>
          <a:ext cx="5257800" cy="3852386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xmlns="" val="2906897525"/>
                    </a:ext>
                  </a:extLst>
                </a:gridCol>
              </a:tblGrid>
              <a:tr h="696169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591252709"/>
                  </a:ext>
                </a:extLst>
              </a:tr>
              <a:tr h="69616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160077620"/>
                  </a:ext>
                </a:extLst>
              </a:tr>
              <a:tr h="106771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838129845"/>
                  </a:ext>
                </a:extLst>
              </a:tr>
              <a:tr h="69616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409260000"/>
                  </a:ext>
                </a:extLst>
              </a:tr>
              <a:tr h="69616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876717567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2288499E-54A8-4BC4-BE25-F25652B3C2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18740596"/>
              </p:ext>
            </p:extLst>
          </p:nvPr>
        </p:nvGraphicFramePr>
        <p:xfrm>
          <a:off x="581192" y="2158315"/>
          <a:ext cx="5257800" cy="3852386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xmlns="" val="1552977291"/>
                    </a:ext>
                  </a:extLst>
                </a:gridCol>
              </a:tblGrid>
              <a:tr h="696169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484876723"/>
                  </a:ext>
                </a:extLst>
              </a:tr>
              <a:tr h="69616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79331829"/>
                  </a:ext>
                </a:extLst>
              </a:tr>
              <a:tr h="106771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effectLst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020626837"/>
                  </a:ext>
                </a:extLst>
              </a:tr>
              <a:tr h="69616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569910566"/>
                  </a:ext>
                </a:extLst>
              </a:tr>
              <a:tr h="69616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3323864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881D14B-D4D9-428D-ABEE-FA409AACE0AE}"/>
              </a:ext>
            </a:extLst>
          </p:cNvPr>
          <p:cNvSpPr txBox="1"/>
          <p:nvPr/>
        </p:nvSpPr>
        <p:spPr>
          <a:xfrm>
            <a:off x="2349191" y="2158315"/>
            <a:ext cx="1700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Formula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3101E8C-0320-4FDC-BCEE-91C1B33E7B16}"/>
              </a:ext>
            </a:extLst>
          </p:cNvPr>
          <p:cNvSpPr txBox="1"/>
          <p:nvPr/>
        </p:nvSpPr>
        <p:spPr>
          <a:xfrm>
            <a:off x="7873712" y="2248486"/>
            <a:ext cx="15344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Example</a:t>
            </a:r>
            <a:r>
              <a:rPr lang="en-US" sz="1800" dirty="0"/>
              <a:t> 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5A34F00-B1ED-47D4-804A-5593703DA0FA}"/>
                  </a:ext>
                </a:extLst>
              </p:cNvPr>
              <p:cNvSpPr txBox="1"/>
              <p:nvPr/>
            </p:nvSpPr>
            <p:spPr>
              <a:xfrm>
                <a:off x="1077996" y="3059668"/>
                <a:ext cx="40712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>
                                  <a:effectLst/>
                                  <a:latin typeface="Cambria Math" panose="02040503050406030204" pitchFamily="18" charset="0"/>
                                </a:rPr>
                                <m:t>𝑙𝑜𝑔</m:t>
                              </m:r>
                            </m:e>
                            <m:sub>
                              <m:r>
                                <a:rPr lang="en-US">
                                  <a:effectLst/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>
                                  <a:effectLst/>
                                  <a:latin typeface="Cambria Math" panose="02040503050406030204" pitchFamily="18" charset="0"/>
                                </a:rPr>
                                <m:t>𝑀𝑁</m:t>
                              </m:r>
                            </m:e>
                          </m:d>
                        </m:e>
                      </m:func>
                      <m:r>
                        <a:rPr lang="en-US"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>
                                  <a:effectLst/>
                                  <a:latin typeface="Cambria Math" panose="02040503050406030204" pitchFamily="18" charset="0"/>
                                </a:rPr>
                                <m:t>𝑙𝑜𝑔</m:t>
                              </m:r>
                            </m:e>
                            <m:sub>
                              <m:r>
                                <a:rPr lang="en-US">
                                  <a:effectLst/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>
                                  <a:effectLst/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</m:e>
                      </m:func>
                      <m:r>
                        <a:rPr lang="en-US">
                          <a:effectLst/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>
                                  <a:effectLst/>
                                  <a:latin typeface="Cambria Math" panose="02040503050406030204" pitchFamily="18" charset="0"/>
                                </a:rPr>
                                <m:t>𝑙𝑜𝑔</m:t>
                              </m:r>
                            </m:e>
                            <m:sub>
                              <m:r>
                                <a:rPr lang="en-US">
                                  <a:effectLst/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>
                                  <a:effectLst/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45A34F00-B1ED-47D4-804A-5593703DA0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996" y="3059668"/>
                <a:ext cx="4071257" cy="369332"/>
              </a:xfrm>
              <a:prstGeom prst="rect">
                <a:avLst/>
              </a:prstGeom>
              <a:blipFill>
                <a:blip r:embed="rId2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2016187-3F50-43E5-8AB4-3EA001011089}"/>
                  </a:ext>
                </a:extLst>
              </p:cNvPr>
              <p:cNvSpPr txBox="1"/>
              <p:nvPr/>
            </p:nvSpPr>
            <p:spPr>
              <a:xfrm>
                <a:off x="6657234" y="3089232"/>
                <a:ext cx="359954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𝑙𝑜𝑔</m:t>
                              </m:r>
                            </m:e>
                            <m: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3⋅5</m:t>
                              </m:r>
                            </m:e>
                          </m:d>
                        </m:e>
                      </m:func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𝑙𝑜𝑔</m:t>
                              </m:r>
                            </m:e>
                            <m: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func>
                      <m:r>
                        <a:rPr lang="en-US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𝑙𝑜𝑔</m:t>
                              </m:r>
                            </m:e>
                            <m: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2016187-3F50-43E5-8AB4-3EA0010110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7234" y="3089232"/>
                <a:ext cx="3599543" cy="369332"/>
              </a:xfrm>
              <a:prstGeom prst="rect">
                <a:avLst/>
              </a:prstGeom>
              <a:blipFill>
                <a:blip r:embed="rId3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F37E1B3-50BB-4675-ACC8-56E52AD11781}"/>
                  </a:ext>
                </a:extLst>
              </p:cNvPr>
              <p:cNvSpPr txBox="1"/>
              <p:nvPr/>
            </p:nvSpPr>
            <p:spPr>
              <a:xfrm>
                <a:off x="1419918" y="3663999"/>
                <a:ext cx="3380156" cy="6167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>
                                  <a:effectLst/>
                                  <a:latin typeface="Cambria Math" panose="02040503050406030204" pitchFamily="18" charset="0"/>
                                </a:rPr>
                                <m:t>𝑙𝑜𝑔</m:t>
                              </m:r>
                            </m:e>
                            <m:sub>
                              <m:r>
                                <a:rPr lang="en-US">
                                  <a:effectLst/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>
                                      <a:effectLst/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num>
                                <m:den>
                                  <m:r>
                                    <a:rPr lang="en-US">
                                      <a:effectLst/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>
                                  <a:effectLst/>
                                  <a:latin typeface="Cambria Math" panose="02040503050406030204" pitchFamily="18" charset="0"/>
                                </a:rPr>
                                <m:t>𝑙𝑜𝑔</m:t>
                              </m:r>
                            </m:e>
                            <m:sub>
                              <m:r>
                                <a:rPr lang="en-US">
                                  <a:effectLst/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>
                                  <a:effectLst/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</m:e>
                      </m:func>
                      <m:r>
                        <a:rPr lang="en-US">
                          <a:effectLst/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>
                                  <a:effectLst/>
                                  <a:latin typeface="Cambria Math" panose="02040503050406030204" pitchFamily="18" charset="0"/>
                                </a:rPr>
                                <m:t>𝑙𝑜𝑔</m:t>
                              </m:r>
                            </m:e>
                            <m:sub>
                              <m:r>
                                <a:rPr lang="en-US">
                                  <a:effectLst/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>
                                  <a:effectLst/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7F37E1B3-50BB-4675-ACC8-56E52AD117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9918" y="3663999"/>
                <a:ext cx="3380156" cy="61677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44EC050-B09C-428A-A7F6-408464500026}"/>
                  </a:ext>
                </a:extLst>
              </p:cNvPr>
              <p:cNvSpPr txBox="1"/>
              <p:nvPr/>
            </p:nvSpPr>
            <p:spPr>
              <a:xfrm>
                <a:off x="6553200" y="3678373"/>
                <a:ext cx="4556339" cy="714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𝑙𝑜𝑔</m:t>
                              </m:r>
                            </m:e>
                            <m: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17</m:t>
                                  </m:r>
                                </m:num>
                                <m:den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24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𝑙𝑜𝑔</m:t>
                              </m:r>
                            </m:e>
                            <m: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fName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func>
                      <m:r>
                        <a:rPr lang="en-US">
                          <a:latin typeface="Cambria Math" panose="02040503050406030204" pitchFamily="18" charset="0"/>
                        </a:rPr>
                        <m:t>7−</m:t>
                      </m:r>
                      <m:func>
                        <m:funcPr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𝑙𝑜𝑔</m:t>
                              </m:r>
                            </m:e>
                            <m: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fName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func>
                      <m:r>
                        <a:rPr lang="en-US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F44EC050-B09C-428A-A7F6-4084645000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200" y="3678373"/>
                <a:ext cx="4556339" cy="71468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F7C10B2-AECA-45C9-90B3-7EE562840B4C}"/>
                  </a:ext>
                </a:extLst>
              </p:cNvPr>
              <p:cNvSpPr txBox="1"/>
              <p:nvPr/>
            </p:nvSpPr>
            <p:spPr>
              <a:xfrm>
                <a:off x="1625600" y="4776404"/>
                <a:ext cx="25293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>
                                  <a:effectLst/>
                                  <a:latin typeface="Cambria Math" panose="02040503050406030204" pitchFamily="18" charset="0"/>
                                </a:rPr>
                                <m:t>𝑙𝑜𝑔</m:t>
                              </m:r>
                            </m:e>
                            <m:sub>
                              <m:r>
                                <a:rPr lang="en-US">
                                  <a:effectLst/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>
                                      <a:effectLst/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p>
                                  <m:r>
                                    <a:rPr lang="en-US">
                                      <a:effectLst/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a:rPr lang="en-US"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>
                          <a:effectLst/>
                          <a:latin typeface="Cambria Math" panose="02040503050406030204" pitchFamily="18" charset="0"/>
                        </a:rPr>
                        <m:t>𝑃</m:t>
                      </m:r>
                      <m:func>
                        <m:funcPr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>
                                  <a:effectLst/>
                                  <a:latin typeface="Cambria Math" panose="02040503050406030204" pitchFamily="18" charset="0"/>
                                </a:rPr>
                                <m:t>𝑙𝑜𝑔</m:t>
                              </m:r>
                            </m:e>
                            <m:sub>
                              <m:r>
                                <a:rPr lang="en-US">
                                  <a:effectLst/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>
                                  <a:effectLst/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FF7C10B2-AECA-45C9-90B3-7EE562840B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5600" y="4776404"/>
                <a:ext cx="2529347" cy="369332"/>
              </a:xfrm>
              <a:prstGeom prst="rect">
                <a:avLst/>
              </a:prstGeom>
              <a:blipFill>
                <a:blip r:embed="rId6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E6B47A4-0147-4B98-AC9A-6A3B8EF7728A}"/>
                  </a:ext>
                </a:extLst>
              </p:cNvPr>
              <p:cNvSpPr txBox="1"/>
              <p:nvPr/>
            </p:nvSpPr>
            <p:spPr>
              <a:xfrm>
                <a:off x="7231678" y="4768944"/>
                <a:ext cx="21764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𝑙𝑜𝑔</m:t>
                              </m:r>
                            </m:e>
                            <m: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  <m:sup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a:rPr lang="en-US">
                          <a:latin typeface="Cambria Math" panose="02040503050406030204" pitchFamily="18" charset="0"/>
                        </a:rPr>
                        <m:t>=7</m:t>
                      </m:r>
                      <m:func>
                        <m:funcPr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𝑙𝑜𝑔</m:t>
                              </m:r>
                            </m:e>
                            <m: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fName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E6B47A4-0147-4B98-AC9A-6A3B8EF772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1678" y="4768944"/>
                <a:ext cx="2176493" cy="369332"/>
              </a:xfrm>
              <a:prstGeom prst="rect">
                <a:avLst/>
              </a:prstGeom>
              <a:blipFill>
                <a:blip r:embed="rId7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0D0F369-FED9-46E7-8E54-EBF48BC57F66}"/>
                  </a:ext>
                </a:extLst>
              </p:cNvPr>
              <p:cNvSpPr txBox="1"/>
              <p:nvPr/>
            </p:nvSpPr>
            <p:spPr>
              <a:xfrm>
                <a:off x="2251316" y="5456703"/>
                <a:ext cx="12779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>
                                  <a:effectLst/>
                                  <a:latin typeface="Cambria Math" panose="02040503050406030204" pitchFamily="18" charset="0"/>
                                </a:rPr>
                                <m:t>𝑙𝑜𝑔</m:t>
                              </m:r>
                            </m:e>
                            <m:sub>
                              <m:r>
                                <a:rPr lang="en-US">
                                  <a:effectLst/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fName>
                        <m:e>
                          <m:r>
                            <a:rPr lang="en-US">
                              <a:effectLst/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func>
                      <m:r>
                        <a:rPr lang="en-US">
                          <a:effectLst/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A0D0F369-FED9-46E7-8E54-EBF48BC57F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1316" y="5456703"/>
                <a:ext cx="1277914" cy="369332"/>
              </a:xfrm>
              <a:prstGeom prst="rect">
                <a:avLst/>
              </a:prstGeom>
              <a:blipFill>
                <a:blip r:embed="rId8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C4C368D-7674-44AB-A5CB-CF9B4919065C}"/>
                  </a:ext>
                </a:extLst>
              </p:cNvPr>
              <p:cNvSpPr txBox="1"/>
              <p:nvPr/>
            </p:nvSpPr>
            <p:spPr>
              <a:xfrm>
                <a:off x="7628861" y="5463959"/>
                <a:ext cx="12683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>
                                  <a:effectLst/>
                                  <a:latin typeface="Cambria Math" panose="02040503050406030204" pitchFamily="18" charset="0"/>
                                </a:rPr>
                                <m:t>𝑙𝑜𝑔</m:t>
                              </m:r>
                            </m:e>
                            <m:sub>
                              <m:r>
                                <a:rPr lang="en-US" b="0" i="1" smtClean="0">
                                  <a:effectLst/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lang="en-US" b="0" i="1" smtClean="0">
                              <a:effectLst/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func>
                      <m:r>
                        <a:rPr lang="en-US">
                          <a:effectLst/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C4C368D-7674-44AB-A5CB-CF9B491906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8861" y="5463959"/>
                <a:ext cx="1268360" cy="369332"/>
              </a:xfrm>
              <a:prstGeom prst="rect">
                <a:avLst/>
              </a:prstGeom>
              <a:blipFill>
                <a:blip r:embed="rId9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Picture 27" descr="A picture containing shirt&#10;&#10;Description automatically generated">
            <a:extLst>
              <a:ext uri="{FF2B5EF4-FFF2-40B4-BE49-F238E27FC236}">
                <a16:creationId xmlns:a16="http://schemas.microsoft.com/office/drawing/2014/main" xmlns="" id="{7843E56F-5F64-4FCB-AC1C-37BD57434EDF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2936" b="33931"/>
          <a:stretch/>
        </p:blipFill>
        <p:spPr>
          <a:xfrm>
            <a:off x="10839717" y="6452709"/>
            <a:ext cx="1352283" cy="448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27598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0" grpId="0"/>
      <p:bldP spid="13" grpId="0" animBg="1"/>
      <p:bldP spid="18" grpId="0" animBg="1"/>
      <p:bldP spid="20" grpId="0" animBg="1"/>
      <p:bldP spid="21" grpId="0" animBg="1"/>
      <p:bldP spid="23" grpId="0" animBg="1"/>
      <p:bldP spid="24" grpId="0" animBg="1"/>
      <p:bldP spid="26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6D4F35-824C-4B8B-BB77-FF17BE8EB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553373"/>
          </a:xfrm>
        </p:spPr>
        <p:txBody>
          <a:bodyPr anchor="t"/>
          <a:lstStyle/>
          <a:p>
            <a:r>
              <a:rPr lang="en-US" b="1" dirty="0">
                <a:latin typeface="Calibri" panose="020F0502020204030204" pitchFamily="34" charset="0"/>
                <a:cs typeface="Times New Roman" panose="02020603050405020304" pitchFamily="18" charset="0"/>
              </a:rPr>
              <a:t>Types of Logarithm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71CB752-0BF5-485D-865F-7512EB655D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2779" y="1554205"/>
            <a:ext cx="5194769" cy="55778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Common Logarithms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8D412873-E3EF-4066-A27D-0BBC89CEC467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581194" y="2229366"/>
                <a:ext cx="5194766" cy="1979777"/>
              </a:xfrm>
              <a:ln>
                <a:solidFill>
                  <a:schemeClr val="accent1"/>
                </a:solidFill>
              </a:ln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>
                <a:noAutofit/>
              </a:bodyPr>
              <a:lstStyle/>
              <a:p>
                <a:r>
                  <a:rPr lang="en-US" sz="2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The system of logarithms whose base is 10 is called the common logarithm system. When the base is omitted, it is understood that base 10 is to be used</a:t>
                </a:r>
              </a:p>
              <a:p>
                <a:r>
                  <a:rPr lang="en-US" sz="2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Thus,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𝑙𝑜𝑔</m:t>
                        </m:r>
                      </m:fName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func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5=</m:t>
                    </m:r>
                    <m:func>
                      <m:func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</m:sub>
                        </m:sSub>
                      </m:fName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func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</m:t>
                    </m:r>
                  </m:oMath>
                </a14:m>
                <a:endParaRPr lang="en-US" sz="2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8D412873-E3EF-4066-A27D-0BBC89CEC46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581194" y="2229366"/>
                <a:ext cx="5194766" cy="1979777"/>
              </a:xfrm>
              <a:blipFill>
                <a:blip r:embed="rId2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33C7567-CE2F-4699-9726-FD84945921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3459" y="1554206"/>
            <a:ext cx="5194770" cy="55337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Natural Logarithms</a:t>
            </a: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B032271C-12E0-4B20-A816-477EC67EEB6B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6213457" y="2229366"/>
                <a:ext cx="5194771" cy="1979777"/>
              </a:xfrm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>
                <a:noAutofit/>
              </a:bodyPr>
              <a:lstStyle/>
              <a:p>
                <a:r>
                  <a:rPr lang="en-US" sz="2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The system of logarithms whose base is the Eulerian constant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𝑒</m:t>
                    </m:r>
                  </m:oMath>
                </a14:m>
                <a:r>
                  <a:rPr lang="en-US" sz="2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is called the natural logarithm system. When we want to indicate the base of a logarithm is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𝑒</m:t>
                    </m:r>
                  </m:oMath>
                </a14:m>
                <a:r>
                  <a:rPr lang="en-US" sz="2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we write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𝑙𝑛</m:t>
                    </m:r>
                  </m:oMath>
                </a14:m>
                <a:r>
                  <a:rPr lang="en-US" sz="2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sz="2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Thus,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𝑙𝑛</m:t>
                        </m:r>
                      </m:fName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func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5=</m:t>
                    </m:r>
                    <m:func>
                      <m:func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b>
                        </m:sSub>
                      </m:fName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func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</m:t>
                    </m:r>
                  </m:oMath>
                </a14:m>
                <a:endParaRPr lang="en-US" sz="2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2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032271C-12E0-4B20-A816-477EC67EEB6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6213457" y="2229366"/>
                <a:ext cx="5194771" cy="1979777"/>
              </a:xfrm>
              <a:blipFill>
                <a:blip r:embed="rId3"/>
                <a:stretch>
                  <a:fillRect r="-112"/>
                </a:stretch>
              </a:blip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5E79229-A298-4200-A39D-F44CA7172C48}"/>
                  </a:ext>
                </a:extLst>
              </p:cNvPr>
              <p:cNvSpPr txBox="1"/>
              <p:nvPr/>
            </p:nvSpPr>
            <p:spPr>
              <a:xfrm>
                <a:off x="581191" y="5095154"/>
                <a:ext cx="10827037" cy="10807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 algn="just">
                  <a:buNone/>
                </a:pPr>
                <a:r>
                  <a:rPr lang="en-US" sz="2000" b="1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NOTE</a:t>
                </a:r>
                <a:r>
                  <a:rPr lang="en-US" sz="2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: Since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  <m:sSup>
                      <m:sSupPr>
                        <m:ctrlPr>
                          <a:rPr lang="en-US" sz="2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2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1.5377</m:t>
                        </m:r>
                      </m:sup>
                    </m:sSup>
                    <m:r>
                      <a:rPr lang="en-US" sz="20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=34.49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/>
                </a:r>
                <a:r>
                  <a:rPr lang="en-US" sz="2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so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 smtClean="0">
                            <a:solidFill>
                              <a:srgbClr val="00B0F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000" i="1">
                            <a:solidFill>
                              <a:srgbClr val="00B0F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𝑙𝑜𝑔</m:t>
                        </m:r>
                      </m:fName>
                      <m:e>
                        <m:r>
                          <a:rPr lang="en-US" sz="2000" i="1">
                            <a:solidFill>
                              <a:srgbClr val="00B0F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func>
                    <m:r>
                      <a:rPr lang="en-US" sz="2000" i="1">
                        <a:solidFill>
                          <a:srgbClr val="00B0F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4.49=1.5377</m:t>
                    </m:r>
                  </m:oMath>
                </a14:m>
                <a:r>
                  <a:rPr lang="en-US" sz="2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. Here the digit 1 before decimal point is called the </a:t>
                </a:r>
                <a:r>
                  <a:rPr lang="en-US" sz="2400" b="1" dirty="0">
                    <a:solidFill>
                      <a:schemeClr val="accent1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characteristic</a:t>
                </a:r>
                <a:r>
                  <a:rPr lang="en-US" sz="2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and the digits  . 5377 after decimal point is called the </a:t>
                </a:r>
                <a:r>
                  <a:rPr lang="en-US" sz="2400" b="1" dirty="0">
                    <a:solidFill>
                      <a:schemeClr val="accent1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mantissa</a:t>
                </a:r>
                <a:r>
                  <a:rPr lang="en-US" sz="2000" b="1" dirty="0">
                    <a:solidFill>
                      <a:schemeClr val="accent1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/>
                </a:r>
                <a:r>
                  <a:rPr lang="en-US" sz="2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of the log.</a:t>
                </a:r>
                <a:endParaRPr lang="en-US" sz="200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45E79229-A298-4200-A39D-F44CA7172C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191" y="5095154"/>
                <a:ext cx="10827037" cy="1080745"/>
              </a:xfrm>
              <a:prstGeom prst="rect">
                <a:avLst/>
              </a:prstGeom>
              <a:blipFill>
                <a:blip r:embed="rId4"/>
                <a:stretch>
                  <a:fillRect l="-563" t="-2825" r="-619" b="-96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 descr="A picture containing shirt&#10;&#10;Description automatically generated">
            <a:extLst>
              <a:ext uri="{FF2B5EF4-FFF2-40B4-BE49-F238E27FC236}">
                <a16:creationId xmlns:a16="http://schemas.microsoft.com/office/drawing/2014/main" xmlns="" id="{F70E2665-CEB3-4835-B636-501EB2A5632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2936" b="33931"/>
          <a:stretch/>
        </p:blipFill>
        <p:spPr>
          <a:xfrm>
            <a:off x="10839717" y="6452709"/>
            <a:ext cx="1352283" cy="448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80504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581192" y="574158"/>
            <a:ext cx="11029616" cy="552893"/>
          </a:xfrm>
        </p:spPr>
        <p:txBody>
          <a:bodyPr anchor="t"/>
          <a:lstStyle/>
          <a:p>
            <a:r>
              <a:rPr lang="en-US" dirty="0"/>
              <a:t>Problem &amp; Solution</a:t>
            </a:r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94791192"/>
              </p:ext>
            </p:extLst>
          </p:nvPr>
        </p:nvGraphicFramePr>
        <p:xfrm>
          <a:off x="838200" y="1825625"/>
          <a:ext cx="3508948" cy="4044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8948">
                  <a:extLst>
                    <a:ext uri="{9D8B030D-6E8A-4147-A177-3AD203B41FA5}">
                      <a16:colId xmlns:a16="http://schemas.microsoft.com/office/drawing/2014/main" xmlns="" val="2769425191"/>
                    </a:ext>
                  </a:extLst>
                </a:gridCol>
              </a:tblGrid>
              <a:tr h="666626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067128577"/>
                  </a:ext>
                </a:extLst>
              </a:tr>
              <a:tr h="666626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377818681"/>
                  </a:ext>
                </a:extLst>
              </a:tr>
              <a:tr h="71137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053453027"/>
                  </a:ext>
                </a:extLst>
              </a:tr>
              <a:tr h="666626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761722568"/>
                  </a:ext>
                </a:extLst>
              </a:tr>
              <a:tr h="666626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187218948"/>
                  </a:ext>
                </a:extLst>
              </a:tr>
              <a:tr h="666626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270583553"/>
                  </a:ext>
                </a:extLst>
              </a:tr>
            </a:tbl>
          </a:graphicData>
        </a:graphic>
      </p:graphicFrame>
      <p:graphicFrame>
        <p:nvGraphicFramePr>
          <p:cNvPr id="13" name="Content Placeholder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610223805"/>
              </p:ext>
            </p:extLst>
          </p:nvPr>
        </p:nvGraphicFramePr>
        <p:xfrm>
          <a:off x="4342776" y="1825625"/>
          <a:ext cx="3506449" cy="40860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6449">
                  <a:extLst>
                    <a:ext uri="{9D8B030D-6E8A-4147-A177-3AD203B41FA5}">
                      <a16:colId xmlns:a16="http://schemas.microsoft.com/office/drawing/2014/main" xmlns="" val="2769425191"/>
                    </a:ext>
                  </a:extLst>
                </a:gridCol>
              </a:tblGrid>
              <a:tr h="660772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067128577"/>
                  </a:ext>
                </a:extLst>
              </a:tr>
              <a:tr h="682817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054998912"/>
                  </a:ext>
                </a:extLst>
              </a:tr>
              <a:tr h="72124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762259145"/>
                  </a:ext>
                </a:extLst>
              </a:tr>
              <a:tr h="657952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241544539"/>
                  </a:ext>
                </a:extLst>
              </a:tr>
              <a:tr h="657256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027810827"/>
                  </a:ext>
                </a:extLst>
              </a:tr>
              <a:tr h="70603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646169757"/>
                  </a:ext>
                </a:extLst>
              </a:tr>
            </a:tbl>
          </a:graphicData>
        </a:graphic>
      </p:graphicFrame>
      <p:graphicFrame>
        <p:nvGraphicFramePr>
          <p:cNvPr id="14" name="Content Placeholder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579703943"/>
              </p:ext>
            </p:extLst>
          </p:nvPr>
        </p:nvGraphicFramePr>
        <p:xfrm>
          <a:off x="7844852" y="1827989"/>
          <a:ext cx="3508948" cy="41169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8948">
                  <a:extLst>
                    <a:ext uri="{9D8B030D-6E8A-4147-A177-3AD203B41FA5}">
                      <a16:colId xmlns:a16="http://schemas.microsoft.com/office/drawing/2014/main" xmlns="" val="2769425191"/>
                    </a:ext>
                  </a:extLst>
                </a:gridCol>
              </a:tblGrid>
              <a:tr h="670662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067128577"/>
                  </a:ext>
                </a:extLst>
              </a:tr>
              <a:tr h="703076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993659888"/>
                  </a:ext>
                </a:extLst>
              </a:tr>
              <a:tr h="71797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783742727"/>
                  </a:ext>
                </a:extLst>
              </a:tr>
              <a:tr h="703736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496380326"/>
                  </a:ext>
                </a:extLst>
              </a:tr>
              <a:tr h="641007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957455429"/>
                  </a:ext>
                </a:extLst>
              </a:tr>
              <a:tr h="680484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77067430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B603DA9-9678-4301-9156-AE1DFF9E1CF5}"/>
              </a:ext>
            </a:extLst>
          </p:cNvPr>
          <p:cNvSpPr txBox="1"/>
          <p:nvPr/>
        </p:nvSpPr>
        <p:spPr>
          <a:xfrm>
            <a:off x="2280156" y="198845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8341AC5-557D-4856-B4A5-58DF3F17BA9A}"/>
                  </a:ext>
                </a:extLst>
              </p:cNvPr>
              <p:cNvSpPr txBox="1"/>
              <p:nvPr/>
            </p:nvSpPr>
            <p:spPr>
              <a:xfrm>
                <a:off x="1914656" y="2663295"/>
                <a:ext cx="10357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i="1" kern="1200" smtClean="0">
                              <a:solidFill>
                                <a:schemeClr val="dk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lang="en-US" sz="1800" i="1" kern="1200">
                              <a:solidFill>
                                <a:schemeClr val="dk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</m:t>
                          </m:r>
                        </m:e>
                        <m:sup>
                          <m:r>
                            <a:rPr lang="en-US" sz="1800" i="1" kern="1200">
                              <a:solidFill>
                                <a:schemeClr val="dk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lang="en-US" sz="1800" i="1" kern="120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=16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8341AC5-557D-4856-B4A5-58DF3F17BA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4656" y="2663295"/>
                <a:ext cx="1035796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7636E89-0DFB-4AA9-B8F7-D541F3A3AE65}"/>
              </a:ext>
            </a:extLst>
          </p:cNvPr>
          <p:cNvSpPr txBox="1"/>
          <p:nvPr/>
        </p:nvSpPr>
        <p:spPr>
          <a:xfrm>
            <a:off x="1373521" y="3296287"/>
            <a:ext cx="2727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Using log of base 4 we get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13B5EF4-28F8-4343-94F5-390B9F716AE7}"/>
                  </a:ext>
                </a:extLst>
              </p:cNvPr>
              <p:cNvSpPr txBox="1"/>
              <p:nvPr/>
            </p:nvSpPr>
            <p:spPr>
              <a:xfrm flipH="1">
                <a:off x="1092099" y="4085445"/>
                <a:ext cx="255451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800" i="1" kern="1200" smtClean="0">
                              <a:solidFill>
                                <a:schemeClr val="dk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1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lang="en-US" sz="1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𝑙𝑜𝑔</m:t>
                              </m:r>
                            </m:e>
                            <m:sub>
                              <m:r>
                                <a:rPr lang="en-US" sz="1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4</m:t>
                              </m:r>
                            </m:sub>
                          </m:sSub>
                        </m:fName>
                        <m:e>
                          <m:sSup>
                            <m:sSupPr>
                              <m:ctrlPr>
                                <a:rPr lang="en-US" sz="1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lang="en-US" sz="1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4</m:t>
                              </m:r>
                            </m:e>
                            <m:sup>
                              <m:r>
                                <a:rPr lang="en-US" sz="1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e>
                      </m:func>
                      <m:r>
                        <a:rPr lang="en-US" sz="1800" i="1" kern="120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unc>
                        <m:funcPr>
                          <m:ctrlPr>
                            <a:rPr lang="en-US" sz="1800" i="1" kern="1200">
                              <a:solidFill>
                                <a:schemeClr val="dk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1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lang="en-US" sz="1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𝑙𝑜𝑔</m:t>
                              </m:r>
                            </m:e>
                            <m:sub>
                              <m:r>
                                <a:rPr lang="en-US" sz="1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4</m:t>
                              </m:r>
                            </m:sub>
                          </m:sSub>
                        </m:fName>
                        <m:e>
                          <m:r>
                            <a:rPr lang="en-US" sz="1800" i="1" kern="1200">
                              <a:solidFill>
                                <a:schemeClr val="dk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e>
                      </m:func>
                      <m:r>
                        <a:rPr lang="en-US" sz="1800" i="1" kern="120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6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13B5EF4-28F8-4343-94F5-390B9F716A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092099" y="4085445"/>
                <a:ext cx="2554515" cy="369332"/>
              </a:xfrm>
              <a:prstGeom prst="rect">
                <a:avLst/>
              </a:prstGeom>
              <a:blipFill>
                <a:blip r:embed="rId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0E2C3F6-9263-49F8-A4C1-0F6A671F6FF8}"/>
                  </a:ext>
                </a:extLst>
              </p:cNvPr>
              <p:cNvSpPr txBox="1"/>
              <p:nvPr/>
            </p:nvSpPr>
            <p:spPr>
              <a:xfrm>
                <a:off x="1389267" y="4753606"/>
                <a:ext cx="24068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kern="1200" smtClean="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𝑜𝑟</m:t>
                      </m:r>
                      <m:r>
                        <a:rPr lang="en-US" sz="1800" i="1" kern="1200" smtClean="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,2</m:t>
                      </m:r>
                      <m:func>
                        <m:funcPr>
                          <m:ctrlPr>
                            <a:rPr lang="en-US" sz="1800" i="1" kern="1200">
                              <a:solidFill>
                                <a:schemeClr val="dk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1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lang="en-US" sz="1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𝑙𝑜𝑔</m:t>
                              </m:r>
                            </m:e>
                            <m:sub>
                              <m:r>
                                <a:rPr lang="en-US" sz="1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4</m:t>
                              </m:r>
                            </m:sub>
                          </m:sSub>
                        </m:fName>
                        <m:e>
                          <m:r>
                            <a:rPr lang="en-US" sz="1800" i="1" kern="1200">
                              <a:solidFill>
                                <a:schemeClr val="dk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</m:t>
                          </m:r>
                        </m:e>
                      </m:func>
                      <m:r>
                        <a:rPr lang="en-US" sz="1800" i="1" kern="120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unc>
                        <m:funcPr>
                          <m:ctrlPr>
                            <a:rPr lang="en-US" sz="1800" i="1" kern="1200">
                              <a:solidFill>
                                <a:schemeClr val="dk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1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lang="en-US" sz="1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𝑙𝑜𝑔</m:t>
                              </m:r>
                            </m:e>
                            <m:sub>
                              <m:r>
                                <a:rPr lang="en-US" sz="1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4</m:t>
                              </m:r>
                            </m:sub>
                          </m:sSub>
                        </m:fName>
                        <m:e>
                          <m:r>
                            <a:rPr lang="en-US" sz="1800" i="1" kern="1200">
                              <a:solidFill>
                                <a:schemeClr val="dk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e>
                      </m:func>
                      <m:r>
                        <a:rPr lang="en-US" sz="1800" i="1" kern="120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6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0E2C3F6-9263-49F8-A4C1-0F6A671F6F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9267" y="4753606"/>
                <a:ext cx="2406813" cy="369332"/>
              </a:xfrm>
              <a:prstGeom prst="rect">
                <a:avLst/>
              </a:prstGeom>
              <a:blipFill>
                <a:blip r:embed="rId4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600EBCD-14CA-473D-804C-C4EF297E2F41}"/>
                  </a:ext>
                </a:extLst>
              </p:cNvPr>
              <p:cNvSpPr txBox="1"/>
              <p:nvPr/>
            </p:nvSpPr>
            <p:spPr>
              <a:xfrm>
                <a:off x="1549780" y="5356011"/>
                <a:ext cx="17655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kern="1200" smtClean="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𝑜𝑟</m:t>
                      </m:r>
                      <m:r>
                        <a:rPr lang="en-US" sz="1800" i="1" kern="1200" smtClean="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,2=</m:t>
                      </m:r>
                      <m:func>
                        <m:funcPr>
                          <m:ctrlPr>
                            <a:rPr lang="en-US" sz="1800" i="1" kern="1200">
                              <a:solidFill>
                                <a:schemeClr val="dk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1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lang="en-US" sz="1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𝑙𝑜𝑔</m:t>
                              </m:r>
                            </m:e>
                            <m:sub>
                              <m:r>
                                <a:rPr lang="en-US" sz="1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4</m:t>
                              </m:r>
                            </m:sub>
                          </m:sSub>
                        </m:fName>
                        <m:e>
                          <m:r>
                            <a:rPr lang="en-US" sz="1800" i="1" kern="1200">
                              <a:solidFill>
                                <a:schemeClr val="dk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e>
                      </m:func>
                      <m:r>
                        <a:rPr lang="en-US" sz="1800" i="1" kern="120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6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600EBCD-14CA-473D-804C-C4EF297E2F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9780" y="5356011"/>
                <a:ext cx="1765548" cy="369332"/>
              </a:xfrm>
              <a:prstGeom prst="rect">
                <a:avLst/>
              </a:prstGeom>
              <a:blipFill>
                <a:blip r:embed="rId5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DC3647E-C695-49CD-B0D9-E223E176B50C}"/>
              </a:ext>
            </a:extLst>
          </p:cNvPr>
          <p:cNvSpPr txBox="1"/>
          <p:nvPr/>
        </p:nvSpPr>
        <p:spPr>
          <a:xfrm>
            <a:off x="5939776" y="2010249"/>
            <a:ext cx="319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0FB85A3-6C0E-43C1-840D-3FE3CEF65B78}"/>
                  </a:ext>
                </a:extLst>
              </p:cNvPr>
              <p:cNvSpPr txBox="1"/>
              <p:nvPr/>
            </p:nvSpPr>
            <p:spPr>
              <a:xfrm>
                <a:off x="5418214" y="2541595"/>
                <a:ext cx="1029384" cy="612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i="1" kern="1200" smtClean="0">
                              <a:solidFill>
                                <a:schemeClr val="dk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lang="en-US" sz="1800" i="1" kern="1200">
                              <a:solidFill>
                                <a:schemeClr val="dk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e>
                        <m:sup>
                          <m:r>
                            <a:rPr lang="en-US" sz="1800" i="1" kern="1200">
                              <a:solidFill>
                                <a:schemeClr val="dk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−2</m:t>
                          </m:r>
                        </m:sup>
                      </m:sSup>
                      <m:r>
                        <a:rPr lang="en-US" sz="1800" i="1" kern="120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lang="en-US" sz="1800" i="1" kern="1200">
                              <a:solidFill>
                                <a:schemeClr val="dk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lang="en-US" sz="1800" i="1" kern="1200">
                              <a:solidFill>
                                <a:schemeClr val="dk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lang="en-US" sz="1800" i="1" kern="1200">
                              <a:solidFill>
                                <a:schemeClr val="dk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0FB85A3-6C0E-43C1-840D-3FE3CEF65B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8214" y="2541595"/>
                <a:ext cx="1029384" cy="6127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3E815EE-1E8E-4609-8BE9-F0D8E7769AB4}"/>
              </a:ext>
            </a:extLst>
          </p:cNvPr>
          <p:cNvSpPr txBox="1"/>
          <p:nvPr/>
        </p:nvSpPr>
        <p:spPr>
          <a:xfrm>
            <a:off x="4769101" y="3296287"/>
            <a:ext cx="2727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Using log of base 3 we get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111A8C6-50AE-4D78-A3BB-CD1C5A022DAA}"/>
                  </a:ext>
                </a:extLst>
              </p:cNvPr>
              <p:cNvSpPr txBox="1"/>
              <p:nvPr/>
            </p:nvSpPr>
            <p:spPr>
              <a:xfrm>
                <a:off x="4893844" y="3912770"/>
                <a:ext cx="2243306" cy="714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800" i="1" kern="1200" smtClean="0">
                              <a:solidFill>
                                <a:schemeClr val="dk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1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lang="en-US" sz="1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𝑙𝑜𝑔</m:t>
                              </m:r>
                            </m:e>
                            <m:sub>
                              <m:r>
                                <a:rPr lang="en-US" sz="1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3</m:t>
                              </m:r>
                            </m:sub>
                          </m:sSub>
                        </m:fName>
                        <m:e>
                          <m:sSup>
                            <m:sSupPr>
                              <m:ctrlPr>
                                <a:rPr lang="en-US" sz="1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lang="en-US" sz="1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sz="1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−2</m:t>
                              </m:r>
                            </m:sup>
                          </m:sSup>
                        </m:e>
                      </m:func>
                      <m:r>
                        <a:rPr lang="en-US" sz="1800" i="1" kern="120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unc>
                        <m:funcPr>
                          <m:ctrlPr>
                            <a:rPr lang="en-US" sz="1800" i="1" kern="1200">
                              <a:solidFill>
                                <a:schemeClr val="dk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1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lang="en-US" sz="1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𝑙𝑜𝑔</m:t>
                              </m:r>
                            </m:e>
                            <m:sub>
                              <m:r>
                                <a:rPr lang="en-US" sz="1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3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sz="1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9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A111A8C6-50AE-4D78-A3BB-CD1C5A022D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3844" y="3912770"/>
                <a:ext cx="2243306" cy="71468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3F08E32-4A8E-48BB-9E06-4F478794C9A4}"/>
                  </a:ext>
                </a:extLst>
              </p:cNvPr>
              <p:cNvSpPr txBox="1"/>
              <p:nvPr/>
            </p:nvSpPr>
            <p:spPr>
              <a:xfrm>
                <a:off x="4600755" y="4532755"/>
                <a:ext cx="2678041" cy="714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kern="1200" smtClean="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𝑜𝑟</m:t>
                      </m:r>
                      <m:r>
                        <a:rPr lang="en-US" sz="1800" i="1" kern="1200" smtClean="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,−2</m:t>
                      </m:r>
                      <m:func>
                        <m:funcPr>
                          <m:ctrlPr>
                            <a:rPr lang="en-US" sz="1800" i="1" kern="1200">
                              <a:solidFill>
                                <a:schemeClr val="dk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1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lang="en-US" sz="1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𝑙𝑜𝑔</m:t>
                              </m:r>
                            </m:e>
                            <m:sub>
                              <m:r>
                                <a:rPr lang="en-US" sz="1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3</m:t>
                              </m:r>
                            </m:sub>
                          </m:sSub>
                        </m:fName>
                        <m:e>
                          <m:r>
                            <a:rPr lang="en-US" sz="1800" i="1" kern="1200">
                              <a:solidFill>
                                <a:schemeClr val="dk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e>
                      </m:func>
                      <m:r>
                        <a:rPr lang="en-US" sz="1800" i="1" kern="120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unc>
                        <m:funcPr>
                          <m:ctrlPr>
                            <a:rPr lang="en-US" sz="1800" i="1" kern="1200">
                              <a:solidFill>
                                <a:schemeClr val="dk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1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lang="en-US" sz="1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𝑙𝑜𝑔</m:t>
                              </m:r>
                            </m:e>
                            <m:sub>
                              <m:r>
                                <a:rPr lang="en-US" sz="1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3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sz="1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9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03F08E32-4A8E-48BB-9E06-4F478794C9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0755" y="4532755"/>
                <a:ext cx="2678041" cy="71468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BD5ED4B-3BC3-49EF-B3B6-EC1D2816164E}"/>
                  </a:ext>
                </a:extLst>
              </p:cNvPr>
              <p:cNvSpPr txBox="1"/>
              <p:nvPr/>
            </p:nvSpPr>
            <p:spPr>
              <a:xfrm>
                <a:off x="4997109" y="5258738"/>
                <a:ext cx="2036776" cy="714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kern="1200" smtClean="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𝑜𝑟</m:t>
                      </m:r>
                      <m:r>
                        <a:rPr lang="en-US" sz="1800" i="1" kern="1200" smtClean="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,−2=</m:t>
                      </m:r>
                      <m:func>
                        <m:funcPr>
                          <m:ctrlPr>
                            <a:rPr lang="en-US" sz="1800" i="1" kern="1200">
                              <a:solidFill>
                                <a:schemeClr val="dk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1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lang="en-US" sz="1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𝑙𝑜𝑔</m:t>
                              </m:r>
                            </m:e>
                            <m:sub>
                              <m:r>
                                <a:rPr lang="en-US" sz="1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3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sz="1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9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BD5ED4B-3BC3-49EF-B3B6-EC1D281616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7109" y="5258738"/>
                <a:ext cx="2036776" cy="71468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03862EDF-9B88-4E30-A5BA-B0D72B4FA6E0}"/>
              </a:ext>
            </a:extLst>
          </p:cNvPr>
          <p:cNvSpPr txBox="1"/>
          <p:nvPr/>
        </p:nvSpPr>
        <p:spPr>
          <a:xfrm>
            <a:off x="9241549" y="1988458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5A387DB-B8F4-4E8E-8C1F-8A51A2C3F020}"/>
                  </a:ext>
                </a:extLst>
              </p:cNvPr>
              <p:cNvSpPr txBox="1"/>
              <p:nvPr/>
            </p:nvSpPr>
            <p:spPr>
              <a:xfrm>
                <a:off x="8886516" y="2518259"/>
                <a:ext cx="1029384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i="1" kern="1200" smtClean="0">
                              <a:solidFill>
                                <a:schemeClr val="dk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lang="en-US" sz="1800" i="1" kern="1200">
                              <a:solidFill>
                                <a:schemeClr val="dk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8</m:t>
                          </m:r>
                        </m:e>
                        <m:sup>
                          <m:r>
                            <a:rPr lang="en-US" sz="1800" i="1" kern="1200">
                              <a:solidFill>
                                <a:schemeClr val="dk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lang="en-US" sz="1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1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r>
                        <a:rPr lang="en-US" sz="1800" i="1" kern="120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lang="en-US" sz="1800" i="1" kern="1200">
                              <a:solidFill>
                                <a:schemeClr val="dk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lang="en-US" sz="1800" i="1" kern="1200">
                              <a:solidFill>
                                <a:schemeClr val="dk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lang="en-US" sz="1800" i="1" kern="1200">
                              <a:solidFill>
                                <a:schemeClr val="dk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5A387DB-B8F4-4E8E-8C1F-8A51A2C3F0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6516" y="2518259"/>
                <a:ext cx="1029384" cy="61093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E4F63039-FC5F-4D08-814C-FBF1103E08E6}"/>
              </a:ext>
            </a:extLst>
          </p:cNvPr>
          <p:cNvSpPr txBox="1"/>
          <p:nvPr/>
        </p:nvSpPr>
        <p:spPr>
          <a:xfrm>
            <a:off x="8259690" y="3296287"/>
            <a:ext cx="2727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Using log of base 8 we get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5D69DAA-8351-418A-A807-7936A158BEC2}"/>
                  </a:ext>
                </a:extLst>
              </p:cNvPr>
              <p:cNvSpPr txBox="1"/>
              <p:nvPr/>
            </p:nvSpPr>
            <p:spPr>
              <a:xfrm>
                <a:off x="8395921" y="3912770"/>
                <a:ext cx="2243306" cy="714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800" i="1" kern="1200" smtClean="0">
                              <a:solidFill>
                                <a:schemeClr val="dk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1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lang="en-US" sz="1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𝑙𝑜𝑔</m:t>
                              </m:r>
                            </m:e>
                            <m:sub>
                              <m:r>
                                <a:rPr lang="en-US" sz="1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8</m:t>
                              </m:r>
                            </m:sub>
                          </m:sSub>
                        </m:fName>
                        <m:e>
                          <m:sSup>
                            <m:sSupPr>
                              <m:ctrlPr>
                                <a:rPr lang="en-US" sz="1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lang="en-US" sz="1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8</m:t>
                              </m:r>
                            </m:e>
                            <m:sup>
                              <m:r>
                                <a:rPr lang="en-US" sz="1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3</m:t>
                                  </m:r>
                                </m:den>
                              </m:f>
                            </m:sup>
                          </m:sSup>
                        </m:e>
                      </m:func>
                      <m:r>
                        <a:rPr lang="en-US" sz="1800" i="1" kern="120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unc>
                        <m:funcPr>
                          <m:ctrlPr>
                            <a:rPr lang="en-US" sz="1800" i="1" kern="1200">
                              <a:solidFill>
                                <a:schemeClr val="dk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1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lang="en-US" sz="1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𝑙𝑜𝑔</m:t>
                              </m:r>
                            </m:e>
                            <m:sub>
                              <m:r>
                                <a:rPr lang="en-US" sz="1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8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sz="1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5D69DAA-8351-418A-A807-7936A158BE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5921" y="3912770"/>
                <a:ext cx="2243306" cy="71468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2237507-7A45-4590-95C4-20C44EC0DA2F}"/>
                  </a:ext>
                </a:extLst>
              </p:cNvPr>
              <p:cNvSpPr txBox="1"/>
              <p:nvPr/>
            </p:nvSpPr>
            <p:spPr>
              <a:xfrm>
                <a:off x="8202610" y="4585919"/>
                <a:ext cx="2716513" cy="714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kern="1200" smtClean="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𝑜𝑟</m:t>
                      </m:r>
                      <m:r>
                        <a:rPr lang="en-US" sz="1800" i="1" kern="1200" smtClean="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,−</m:t>
                      </m:r>
                      <m:f>
                        <m:fPr>
                          <m:ctrlPr>
                            <a:rPr lang="en-US" sz="1800" i="1" kern="1200">
                              <a:solidFill>
                                <a:schemeClr val="dk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lang="en-US" sz="1800" i="1" kern="1200">
                              <a:solidFill>
                                <a:schemeClr val="dk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num>
                        <m:den>
                          <m:r>
                            <a:rPr lang="en-US" sz="1800" i="1" kern="1200">
                              <a:solidFill>
                                <a:schemeClr val="dk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den>
                      </m:f>
                      <m:func>
                        <m:funcPr>
                          <m:ctrlPr>
                            <a:rPr lang="en-US" sz="1800" i="1" kern="1200">
                              <a:solidFill>
                                <a:schemeClr val="dk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1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lang="en-US" sz="1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𝑙𝑜𝑔</m:t>
                              </m:r>
                            </m:e>
                            <m:sub>
                              <m:r>
                                <a:rPr lang="en-US" sz="1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8</m:t>
                              </m:r>
                            </m:sub>
                          </m:sSub>
                        </m:fName>
                        <m:e>
                          <m:r>
                            <a:rPr lang="en-US" sz="1800" i="1" kern="1200">
                              <a:solidFill>
                                <a:schemeClr val="dk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8</m:t>
                          </m:r>
                        </m:e>
                      </m:func>
                      <m:r>
                        <a:rPr lang="en-US" sz="1800" i="1" kern="120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unc>
                        <m:funcPr>
                          <m:ctrlPr>
                            <a:rPr lang="en-US" sz="1800" i="1" kern="1200">
                              <a:solidFill>
                                <a:schemeClr val="dk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1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lang="en-US" sz="1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𝑙𝑜𝑔</m:t>
                              </m:r>
                            </m:e>
                            <m:sub>
                              <m:r>
                                <a:rPr lang="en-US" sz="1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8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sz="1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2237507-7A45-4590-95C4-20C44EC0DA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2610" y="4585919"/>
                <a:ext cx="2716513" cy="71468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EFE89EA-74FA-4CAB-9460-483E81BB482C}"/>
                  </a:ext>
                </a:extLst>
              </p:cNvPr>
              <p:cNvSpPr txBox="1"/>
              <p:nvPr/>
            </p:nvSpPr>
            <p:spPr>
              <a:xfrm>
                <a:off x="8570448" y="5279032"/>
                <a:ext cx="2075248" cy="714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kern="1200" smtClean="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𝑜𝑟</m:t>
                      </m:r>
                      <m:r>
                        <a:rPr lang="en-US" sz="1800" i="1" kern="1200" smtClean="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,−</m:t>
                      </m:r>
                      <m:f>
                        <m:fPr>
                          <m:ctrlPr>
                            <a:rPr lang="en-US" sz="1800" i="1" kern="1200">
                              <a:solidFill>
                                <a:schemeClr val="dk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lang="en-US" sz="1800" i="1" kern="1200">
                              <a:solidFill>
                                <a:schemeClr val="dk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num>
                        <m:den>
                          <m:r>
                            <a:rPr lang="en-US" sz="1800" i="1" kern="1200">
                              <a:solidFill>
                                <a:schemeClr val="dk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den>
                      </m:f>
                      <m:r>
                        <a:rPr lang="en-US" sz="1800" i="1" kern="120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unc>
                        <m:funcPr>
                          <m:ctrlPr>
                            <a:rPr lang="en-US" sz="1800" i="1" kern="1200">
                              <a:solidFill>
                                <a:schemeClr val="dk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1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lang="en-US" sz="1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𝑙𝑜𝑔</m:t>
                              </m:r>
                            </m:e>
                            <m:sub>
                              <m:r>
                                <a:rPr lang="en-US" sz="1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8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sz="1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FEFE89EA-74FA-4CAB-9460-483E81BB48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0448" y="5279032"/>
                <a:ext cx="2075248" cy="71468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Picture 26" descr="A picture containing shirt&#10;&#10;Description automatically generated">
            <a:extLst>
              <a:ext uri="{FF2B5EF4-FFF2-40B4-BE49-F238E27FC236}">
                <a16:creationId xmlns:a16="http://schemas.microsoft.com/office/drawing/2014/main" xmlns="" id="{46AADE0B-901A-4F29-8C84-DD5CDD42149B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2936" b="33931"/>
          <a:stretch/>
        </p:blipFill>
        <p:spPr>
          <a:xfrm>
            <a:off x="10839717" y="6452709"/>
            <a:ext cx="1352283" cy="448056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9B69B36-0785-AA49-85C4-82C5732BEB9A}"/>
              </a:ext>
            </a:extLst>
          </p:cNvPr>
          <p:cNvSpPr txBox="1"/>
          <p:nvPr/>
        </p:nvSpPr>
        <p:spPr>
          <a:xfrm>
            <a:off x="765542" y="1414131"/>
            <a:ext cx="7315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000" dirty="0"/>
              <a:t>Express each of the following exponential form in logarithmic form:</a:t>
            </a:r>
          </a:p>
        </p:txBody>
      </p:sp>
    </p:spTree>
    <p:extLst>
      <p:ext uri="{BB962C8B-B14F-4D97-AF65-F5344CB8AC3E}">
        <p14:creationId xmlns:p14="http://schemas.microsoft.com/office/powerpoint/2010/main" xmlns="" val="2556352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/>
      <p:bldP spid="5" grpId="0" animBg="1"/>
      <p:bldP spid="6" grpId="0"/>
      <p:bldP spid="7" grpId="0" animBg="1"/>
      <p:bldP spid="8" grpId="0" animBg="1"/>
      <p:bldP spid="9" grpId="0" animBg="1"/>
      <p:bldP spid="11" grpId="0"/>
      <p:bldP spid="15" grpId="0" animBg="1"/>
      <p:bldP spid="16" grpId="0"/>
      <p:bldP spid="18" grpId="0" animBg="1"/>
      <p:bldP spid="19" grpId="0" animBg="1"/>
      <p:bldP spid="20" grpId="0" animBg="1"/>
      <p:bldP spid="21" grpId="0"/>
      <p:bldP spid="22" grpId="0" animBg="1"/>
      <p:bldP spid="23" grpId="0"/>
      <p:bldP spid="24" grpId="0" animBg="1"/>
      <p:bldP spid="25" grpId="0" animBg="1"/>
      <p:bldP spid="26" grpId="0" animBg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Problem &amp; Solution Cont..</a:t>
            </a:r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59223156"/>
              </p:ext>
            </p:extLst>
          </p:nvPr>
        </p:nvGraphicFramePr>
        <p:xfrm>
          <a:off x="838200" y="2594344"/>
          <a:ext cx="3508948" cy="28878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8948">
                  <a:extLst>
                    <a:ext uri="{9D8B030D-6E8A-4147-A177-3AD203B41FA5}">
                      <a16:colId xmlns:a16="http://schemas.microsoft.com/office/drawing/2014/main" xmlns="" val="2769425191"/>
                    </a:ext>
                  </a:extLst>
                </a:gridCol>
              </a:tblGrid>
              <a:tr h="685944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067128577"/>
                  </a:ext>
                </a:extLst>
              </a:tr>
              <a:tr h="685944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377818681"/>
                  </a:ext>
                </a:extLst>
              </a:tr>
              <a:tr h="82997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053453027"/>
                  </a:ext>
                </a:extLst>
              </a:tr>
              <a:tr h="685944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761722568"/>
                  </a:ext>
                </a:extLst>
              </a:tr>
            </a:tbl>
          </a:graphicData>
        </a:graphic>
      </p:graphicFrame>
      <p:graphicFrame>
        <p:nvGraphicFramePr>
          <p:cNvPr id="13" name="Content Placeholder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851285802"/>
              </p:ext>
            </p:extLst>
          </p:nvPr>
        </p:nvGraphicFramePr>
        <p:xfrm>
          <a:off x="4342776" y="2602842"/>
          <a:ext cx="3506449" cy="28793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6449">
                  <a:extLst>
                    <a:ext uri="{9D8B030D-6E8A-4147-A177-3AD203B41FA5}">
                      <a16:colId xmlns:a16="http://schemas.microsoft.com/office/drawing/2014/main" xmlns="" val="2769425191"/>
                    </a:ext>
                  </a:extLst>
                </a:gridCol>
              </a:tblGrid>
              <a:tr h="65757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067128577"/>
                  </a:ext>
                </a:extLst>
              </a:tr>
              <a:tr h="700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054998912"/>
                  </a:ext>
                </a:extLst>
              </a:tr>
              <a:tr h="85217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762259145"/>
                  </a:ext>
                </a:extLst>
              </a:tr>
              <a:tr h="669564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241544539"/>
                  </a:ext>
                </a:extLst>
              </a:tr>
            </a:tbl>
          </a:graphicData>
        </a:graphic>
      </p:graphicFrame>
      <p:graphicFrame>
        <p:nvGraphicFramePr>
          <p:cNvPr id="8" name="Content Placeholder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843241102"/>
              </p:ext>
            </p:extLst>
          </p:nvPr>
        </p:nvGraphicFramePr>
        <p:xfrm>
          <a:off x="7844852" y="2606753"/>
          <a:ext cx="3508948" cy="28541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8948">
                  <a:extLst>
                    <a:ext uri="{9D8B030D-6E8A-4147-A177-3AD203B41FA5}">
                      <a16:colId xmlns:a16="http://schemas.microsoft.com/office/drawing/2014/main" xmlns="" val="2769425191"/>
                    </a:ext>
                  </a:extLst>
                </a:gridCol>
              </a:tblGrid>
              <a:tr h="677946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067128577"/>
                  </a:ext>
                </a:extLst>
              </a:tr>
              <a:tr h="677946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377818681"/>
                  </a:ext>
                </a:extLst>
              </a:tr>
              <a:tr h="82029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053453027"/>
                  </a:ext>
                </a:extLst>
              </a:tr>
              <a:tr h="677946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761722568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F1C0218-EBAA-492B-A1DC-A1CC4E004638}"/>
              </a:ext>
            </a:extLst>
          </p:cNvPr>
          <p:cNvSpPr txBox="1"/>
          <p:nvPr/>
        </p:nvSpPr>
        <p:spPr>
          <a:xfrm>
            <a:off x="2592674" y="2757715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8226149-F7A5-4FEB-86AA-FFA5E97BFB1C}"/>
                  </a:ext>
                </a:extLst>
              </p:cNvPr>
              <p:cNvSpPr txBox="1"/>
              <p:nvPr/>
            </p:nvSpPr>
            <p:spPr>
              <a:xfrm>
                <a:off x="2047089" y="3404716"/>
                <a:ext cx="13814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88226149-F7A5-4FEB-86AA-FFA5E97BFB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7089" y="3404716"/>
                <a:ext cx="1381468" cy="369332"/>
              </a:xfrm>
              <a:prstGeom prst="rect">
                <a:avLst/>
              </a:prstGeom>
              <a:blipFill>
                <a:blip r:embed="rId2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F0FF792-AE14-486E-AA16-15409ABF03FC}"/>
              </a:ext>
            </a:extLst>
          </p:cNvPr>
          <p:cNvSpPr txBox="1"/>
          <p:nvPr/>
        </p:nvSpPr>
        <p:spPr>
          <a:xfrm>
            <a:off x="1047712" y="4130120"/>
            <a:ext cx="3105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By</a:t>
            </a:r>
            <a:r>
              <a:rPr lang="en-US" sz="1800" kern="1200" baseline="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 the definition of log, we get</a:t>
            </a:r>
            <a:endParaRPr lang="en-US" sz="1800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A95FD20-59A7-4A74-84CA-BD7D40B36D2E}"/>
                  </a:ext>
                </a:extLst>
              </p:cNvPr>
              <p:cNvSpPr txBox="1"/>
              <p:nvPr/>
            </p:nvSpPr>
            <p:spPr>
              <a:xfrm>
                <a:off x="2085414" y="4962299"/>
                <a:ext cx="10101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800" i="1" kern="1200" smtClean="0">
                              <a:solidFill>
                                <a:schemeClr val="dk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uncPr>
                        <m:fName>
                          <m:r>
                            <a:rPr lang="en-US" sz="1800" b="0" i="1" kern="1200" smtClean="0">
                              <a:solidFill>
                                <a:schemeClr val="dk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25=</m:t>
                          </m:r>
                        </m:fName>
                        <m:e>
                          <m:sSup>
                            <m:sSupPr>
                              <m:ctrlPr>
                                <a:rPr lang="en-US" sz="1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lang="en-US" sz="1800" b="0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5</m:t>
                              </m:r>
                            </m:e>
                            <m:sup>
                              <m:r>
                                <a:rPr lang="en-US" sz="1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0A95FD20-59A7-4A74-84CA-BD7D40B36D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5414" y="4962299"/>
                <a:ext cx="1010148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E86DEF5-A9E6-4268-A9BB-BD11E5369E08}"/>
              </a:ext>
            </a:extLst>
          </p:cNvPr>
          <p:cNvSpPr txBox="1"/>
          <p:nvPr/>
        </p:nvSpPr>
        <p:spPr>
          <a:xfrm flipH="1">
            <a:off x="5988105" y="2757715"/>
            <a:ext cx="494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3B804DA-6860-4B10-A5EE-F44A6B564ECB}"/>
                  </a:ext>
                </a:extLst>
              </p:cNvPr>
              <p:cNvSpPr txBox="1"/>
              <p:nvPr/>
            </p:nvSpPr>
            <p:spPr>
              <a:xfrm>
                <a:off x="5495438" y="3429000"/>
                <a:ext cx="12660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64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6</a:t>
                </a: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3B804DA-6860-4B10-A5EE-F44A6B564E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5438" y="3429000"/>
                <a:ext cx="1266052" cy="369332"/>
              </a:xfrm>
              <a:prstGeom prst="rect">
                <a:avLst/>
              </a:prstGeom>
              <a:blipFill>
                <a:blip r:embed="rId4"/>
                <a:stretch>
                  <a:fillRect l="-1442" t="-10000" r="-336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D1CDE29-DAF6-41FC-BADE-5489D11E3D6B}"/>
              </a:ext>
            </a:extLst>
          </p:cNvPr>
          <p:cNvSpPr txBox="1"/>
          <p:nvPr/>
        </p:nvSpPr>
        <p:spPr>
          <a:xfrm>
            <a:off x="4711179" y="4130120"/>
            <a:ext cx="3105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By</a:t>
            </a:r>
            <a:r>
              <a:rPr lang="en-US" sz="1800" kern="1200" baseline="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 the definition of log, we get</a:t>
            </a:r>
            <a:endParaRPr lang="en-US" sz="1800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D2E76F2-2414-4834-8675-30CCFD29E00E}"/>
                  </a:ext>
                </a:extLst>
              </p:cNvPr>
              <p:cNvSpPr txBox="1"/>
              <p:nvPr/>
            </p:nvSpPr>
            <p:spPr>
              <a:xfrm>
                <a:off x="5272858" y="4972932"/>
                <a:ext cx="10101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800" i="1" kern="1200" smtClean="0">
                              <a:solidFill>
                                <a:schemeClr val="dk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uncPr>
                        <m:fName>
                          <m:r>
                            <a:rPr lang="en-US" sz="1800" b="0" i="1" kern="1200" smtClean="0">
                              <a:solidFill>
                                <a:schemeClr val="dk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64=</m:t>
                          </m:r>
                        </m:fName>
                        <m:e>
                          <m:sSup>
                            <m:sSupPr>
                              <m:ctrlPr>
                                <a:rPr lang="en-US" sz="1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lang="en-US" sz="1800" b="0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1800" b="0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6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4D2E76F2-2414-4834-8675-30CCFD29E0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2858" y="4972932"/>
                <a:ext cx="1010148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BBA075E-9771-4F2D-A77F-8C96F2E69192}"/>
              </a:ext>
            </a:extLst>
          </p:cNvPr>
          <p:cNvSpPr txBox="1"/>
          <p:nvPr/>
        </p:nvSpPr>
        <p:spPr>
          <a:xfrm>
            <a:off x="9280009" y="2754710"/>
            <a:ext cx="261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AA68B1B-C1F4-4829-BF48-0CAE0C4C0A0F}"/>
                  </a:ext>
                </a:extLst>
              </p:cNvPr>
              <p:cNvSpPr txBox="1"/>
              <p:nvPr/>
            </p:nvSpPr>
            <p:spPr>
              <a:xfrm>
                <a:off x="8877726" y="3259484"/>
                <a:ext cx="1381468" cy="6597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i="0" dirty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f>
                                <m:fPr>
                                  <m:ctrlP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sub>
                          </m:sSub>
                        </m:fName>
                        <m:e>
                          <m:f>
                            <m:f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den>
                          </m:f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=2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AA68B1B-C1F4-4829-BF48-0CAE0C4C0A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7726" y="3259484"/>
                <a:ext cx="1381468" cy="65979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2247994-3BF9-4DF0-BBF6-A80245C5EAEC}"/>
              </a:ext>
            </a:extLst>
          </p:cNvPr>
          <p:cNvSpPr txBox="1"/>
          <p:nvPr/>
        </p:nvSpPr>
        <p:spPr>
          <a:xfrm>
            <a:off x="8123224" y="4130120"/>
            <a:ext cx="3105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By</a:t>
            </a:r>
            <a:r>
              <a:rPr lang="en-US" sz="1800" kern="1200" baseline="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 the definition of log, we get</a:t>
            </a:r>
            <a:endParaRPr lang="en-US" sz="1800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A9B7A26-7962-4472-9D16-3979C5155F6B}"/>
                  </a:ext>
                </a:extLst>
              </p:cNvPr>
              <p:cNvSpPr txBox="1"/>
              <p:nvPr/>
            </p:nvSpPr>
            <p:spPr>
              <a:xfrm>
                <a:off x="8619560" y="4779154"/>
                <a:ext cx="1300612" cy="7693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A9B7A26-7962-4472-9D16-3979C5155F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9560" y="4779154"/>
                <a:ext cx="1300612" cy="76937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 descr="A picture containing shirt&#10;&#10;Description automatically generated">
            <a:extLst>
              <a:ext uri="{FF2B5EF4-FFF2-40B4-BE49-F238E27FC236}">
                <a16:creationId xmlns:a16="http://schemas.microsoft.com/office/drawing/2014/main" xmlns="" id="{422900E4-8CAC-42F3-8FEE-BDCC17B4F32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2936" b="33931"/>
          <a:stretch/>
        </p:blipFill>
        <p:spPr>
          <a:xfrm>
            <a:off x="10839717" y="6452709"/>
            <a:ext cx="1352283" cy="448056"/>
          </a:xfrm>
          <a:prstGeom prst="rect">
            <a:avLst/>
          </a:prstGeom>
          <a:noFill/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C4139B0C-0211-A346-9E0C-D2A4C8FCC74F}"/>
              </a:ext>
            </a:extLst>
          </p:cNvPr>
          <p:cNvSpPr txBox="1"/>
          <p:nvPr/>
        </p:nvSpPr>
        <p:spPr>
          <a:xfrm>
            <a:off x="776175" y="2041452"/>
            <a:ext cx="7315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000" dirty="0"/>
              <a:t>Express each of the following logarithmic form in exponential form:</a:t>
            </a:r>
          </a:p>
        </p:txBody>
      </p:sp>
    </p:spTree>
    <p:extLst>
      <p:ext uri="{BB962C8B-B14F-4D97-AF65-F5344CB8AC3E}">
        <p14:creationId xmlns:p14="http://schemas.microsoft.com/office/powerpoint/2010/main" xmlns="" val="993376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  <p:bldP spid="3" grpId="0" animBg="1"/>
      <p:bldP spid="5" grpId="0"/>
      <p:bldP spid="6" grpId="0" animBg="1"/>
      <p:bldP spid="7" grpId="0"/>
      <p:bldP spid="9" grpId="0" animBg="1"/>
      <p:bldP spid="11" grpId="0"/>
      <p:bldP spid="14" grpId="0" animBg="1"/>
      <p:bldP spid="15" grpId="0"/>
      <p:bldP spid="16" grpId="0" animBg="1"/>
      <p:bldP spid="17" grpId="0"/>
      <p:bldP spid="18" grpId="0" animBg="1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672044"/>
          </a:xfrm>
        </p:spPr>
        <p:txBody>
          <a:bodyPr anchor="t"/>
          <a:lstStyle/>
          <a:p>
            <a:r>
              <a:rPr lang="en-US" dirty="0"/>
              <a:t>Problem &amp; Solution Cont..</a:t>
            </a:r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34064090"/>
              </p:ext>
            </p:extLst>
          </p:nvPr>
        </p:nvGraphicFramePr>
        <p:xfrm>
          <a:off x="838200" y="1825625"/>
          <a:ext cx="10515835" cy="43778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15835">
                  <a:extLst>
                    <a:ext uri="{9D8B030D-6E8A-4147-A177-3AD203B41FA5}">
                      <a16:colId xmlns:a16="http://schemas.microsoft.com/office/drawing/2014/main" xmlns="" val="2769425191"/>
                    </a:ext>
                  </a:extLst>
                </a:gridCol>
              </a:tblGrid>
              <a:tr h="61712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118951" marR="118951" anchor="ctr"/>
                </a:tc>
                <a:extLst>
                  <a:ext uri="{0D108BD9-81ED-4DB2-BD59-A6C34878D82A}">
                    <a16:rowId xmlns:a16="http://schemas.microsoft.com/office/drawing/2014/main" xmlns="" val="2067128577"/>
                  </a:ext>
                </a:extLst>
              </a:tr>
              <a:tr h="4225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8951" marR="118951" anchor="ctr"/>
                </a:tc>
                <a:extLst>
                  <a:ext uri="{0D108BD9-81ED-4DB2-BD59-A6C34878D82A}">
                    <a16:rowId xmlns:a16="http://schemas.microsoft.com/office/drawing/2014/main" xmlns="" val="3377818681"/>
                  </a:ext>
                </a:extLst>
              </a:tr>
              <a:tr h="5113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 marL="118951" marR="118951" anchor="ctr"/>
                </a:tc>
                <a:extLst>
                  <a:ext uri="{0D108BD9-81ED-4DB2-BD59-A6C34878D82A}">
                    <a16:rowId xmlns:a16="http://schemas.microsoft.com/office/drawing/2014/main" xmlns="" val="4053453027"/>
                  </a:ext>
                </a:extLst>
              </a:tr>
              <a:tr h="4225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 marL="118951" marR="118951" anchor="ctr"/>
                </a:tc>
                <a:extLst>
                  <a:ext uri="{0D108BD9-81ED-4DB2-BD59-A6C34878D82A}">
                    <a16:rowId xmlns:a16="http://schemas.microsoft.com/office/drawing/2014/main" xmlns="" val="1761722568"/>
                  </a:ext>
                </a:extLst>
              </a:tr>
              <a:tr h="456959"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 marL="118951" marR="118951" anchor="ctr"/>
                </a:tc>
                <a:extLst>
                  <a:ext uri="{0D108BD9-81ED-4DB2-BD59-A6C34878D82A}">
                    <a16:rowId xmlns:a16="http://schemas.microsoft.com/office/drawing/2014/main" xmlns="" val="2430625168"/>
                  </a:ext>
                </a:extLst>
              </a:tr>
              <a:tr h="456959"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 marL="118951" marR="118951" anchor="ctr"/>
                </a:tc>
                <a:extLst>
                  <a:ext uri="{0D108BD9-81ED-4DB2-BD59-A6C34878D82A}">
                    <a16:rowId xmlns:a16="http://schemas.microsoft.com/office/drawing/2014/main" xmlns="" val="990960262"/>
                  </a:ext>
                </a:extLst>
              </a:tr>
              <a:tr h="4225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8951" marR="118951" anchor="ctr"/>
                </a:tc>
                <a:extLst>
                  <a:ext uri="{0D108BD9-81ED-4DB2-BD59-A6C34878D82A}">
                    <a16:rowId xmlns:a16="http://schemas.microsoft.com/office/drawing/2014/main" xmlns="" val="517318596"/>
                  </a:ext>
                </a:extLst>
              </a:tr>
              <a:tr h="422592"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 marL="118951" marR="118951" anchor="ctr"/>
                </a:tc>
                <a:extLst>
                  <a:ext uri="{0D108BD9-81ED-4DB2-BD59-A6C34878D82A}">
                    <a16:rowId xmlns:a16="http://schemas.microsoft.com/office/drawing/2014/main" xmlns="" val="2077342892"/>
                  </a:ext>
                </a:extLst>
              </a:tr>
              <a:tr h="645089"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 marL="118951" marR="118951" anchor="ctr"/>
                </a:tc>
                <a:extLst>
                  <a:ext uri="{0D108BD9-81ED-4DB2-BD59-A6C34878D82A}">
                    <a16:rowId xmlns:a16="http://schemas.microsoft.com/office/drawing/2014/main" xmlns="" val="595149922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14EBC70-1617-4053-BC60-B2B6A5C47E1E}"/>
                  </a:ext>
                </a:extLst>
              </p:cNvPr>
              <p:cNvSpPr txBox="1"/>
              <p:nvPr/>
            </p:nvSpPr>
            <p:spPr>
              <a:xfrm>
                <a:off x="2709949" y="1947004"/>
                <a:ext cx="6622733" cy="429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7. Find</a:t>
                </a:r>
                <a:r>
                  <a:rPr lang="en-US" sz="2000" b="1" baseline="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the logarithms of 1728 to the base </a:t>
                </a:r>
                <a14:m>
                  <m:oMath xmlns:m="http://schemas.openxmlformats.org/officeDocument/2006/math">
                    <m:r>
                      <a:rPr lang="en-US" sz="2000" b="1" i="1" baseline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sz="2000" b="1" i="1" baseline="0" smtClean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1" i="1" baseline="0" smtClean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</m:oMath>
                </a14:m>
                <a:endParaRPr 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14EBC70-1617-4053-BC60-B2B6A5C47E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9949" y="1947004"/>
                <a:ext cx="6622733" cy="429092"/>
              </a:xfrm>
              <a:prstGeom prst="rect">
                <a:avLst/>
              </a:prstGeom>
              <a:blipFill>
                <a:blip r:embed="rId2"/>
                <a:stretch>
                  <a:fillRect l="-1105" t="-1408" b="-30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5382404-126D-43DE-A5F1-07C4015EA57B}"/>
              </a:ext>
            </a:extLst>
          </p:cNvPr>
          <p:cNvSpPr txBox="1"/>
          <p:nvPr/>
        </p:nvSpPr>
        <p:spPr>
          <a:xfrm>
            <a:off x="957943" y="2452914"/>
            <a:ext cx="1589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We have 1728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528F66D-7252-422D-9F75-5460981B5051}"/>
              </a:ext>
            </a:extLst>
          </p:cNvPr>
          <p:cNvSpPr txBox="1"/>
          <p:nvPr/>
        </p:nvSpPr>
        <p:spPr>
          <a:xfrm>
            <a:off x="3327102" y="2944105"/>
            <a:ext cx="4343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After</a:t>
            </a:r>
            <a:r>
              <a:rPr lang="en-US" baseline="0" dirty="0"/>
              <a:t> factorization by prime number, we get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B0A08A8-7732-400C-BBD1-1F1F221B339D}"/>
                  </a:ext>
                </a:extLst>
              </p:cNvPr>
              <p:cNvSpPr txBox="1"/>
              <p:nvPr/>
            </p:nvSpPr>
            <p:spPr>
              <a:xfrm>
                <a:off x="5021943" y="3429000"/>
                <a:ext cx="16144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1728=</m:t>
                      </m:r>
                      <m:sSup>
                        <m:sSup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AB0A08A8-7732-400C-BBD1-1F1F221B33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1943" y="3429000"/>
                <a:ext cx="161441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BB5288B-F068-4157-A292-9D8134569EFD}"/>
                  </a:ext>
                </a:extLst>
              </p:cNvPr>
              <p:cNvSpPr txBox="1"/>
              <p:nvPr/>
            </p:nvSpPr>
            <p:spPr>
              <a:xfrm>
                <a:off x="4680439" y="3776658"/>
                <a:ext cx="2297424" cy="4789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. </m:t>
                      </m:r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=1728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BB5288B-F068-4157-A292-9D8134569E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0439" y="3776658"/>
                <a:ext cx="2297424" cy="47891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8174B6A-7A5C-4664-9D89-D6142948C510}"/>
                  </a:ext>
                </a:extLst>
              </p:cNvPr>
              <p:cNvSpPr txBox="1"/>
              <p:nvPr/>
            </p:nvSpPr>
            <p:spPr>
              <a:xfrm>
                <a:off x="4680439" y="4240823"/>
                <a:ext cx="2103525" cy="4789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𝑜𝑟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d>
                            <m:d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=1728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8174B6A-7A5C-4664-9D89-D6142948C5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0439" y="4240823"/>
                <a:ext cx="2103525" cy="47891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B5291FC-9503-471A-BC19-AE346AE12018}"/>
              </a:ext>
            </a:extLst>
          </p:cNvPr>
          <p:cNvSpPr txBox="1"/>
          <p:nvPr/>
        </p:nvSpPr>
        <p:spPr>
          <a:xfrm>
            <a:off x="3939192" y="4748853"/>
            <a:ext cx="3686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According to </a:t>
            </a:r>
            <a:r>
              <a:rPr lang="en-US" sz="1800" kern="1200" baseline="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definition of log  we get</a:t>
            </a:r>
            <a:endParaRPr lang="en-US" sz="1800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63FBEC2-2808-45D1-BB7D-2612B06736A3}"/>
                  </a:ext>
                </a:extLst>
              </p:cNvPr>
              <p:cNvSpPr txBox="1"/>
              <p:nvPr/>
            </p:nvSpPr>
            <p:spPr>
              <a:xfrm>
                <a:off x="4918773" y="5129306"/>
                <a:ext cx="1820755" cy="3990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6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sub>
                          </m:sSub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1728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63FBEC2-2808-45D1-BB7D-2612B06736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8773" y="5129306"/>
                <a:ext cx="1820755" cy="399084"/>
              </a:xfrm>
              <a:prstGeom prst="rect">
                <a:avLst/>
              </a:prstGeom>
              <a:blipFill>
                <a:blip r:embed="rId6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A824519-06D0-472F-90EA-5F449470CE2B}"/>
                  </a:ext>
                </a:extLst>
              </p:cNvPr>
              <p:cNvSpPr txBox="1"/>
              <p:nvPr/>
            </p:nvSpPr>
            <p:spPr>
              <a:xfrm>
                <a:off x="4760602" y="5690988"/>
                <a:ext cx="2043573" cy="3990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sub>
                          </m:sSub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1728=6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A824519-06D0-472F-90EA-5F449470CE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0602" y="5690988"/>
                <a:ext cx="2043573" cy="399084"/>
              </a:xfrm>
              <a:prstGeom prst="rect">
                <a:avLst/>
              </a:prstGeom>
              <a:blipFill>
                <a:blip r:embed="rId7"/>
                <a:stretch>
                  <a:fillRect b="-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 descr="A picture containing shirt&#10;&#10;Description automatically generated">
            <a:extLst>
              <a:ext uri="{FF2B5EF4-FFF2-40B4-BE49-F238E27FC236}">
                <a16:creationId xmlns:a16="http://schemas.microsoft.com/office/drawing/2014/main" xmlns="" id="{4FCF7C4A-2706-4B54-8E68-77B7F6DA9DB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2936" b="33931"/>
          <a:stretch/>
        </p:blipFill>
        <p:spPr>
          <a:xfrm>
            <a:off x="10839717" y="6452709"/>
            <a:ext cx="1352283" cy="448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87699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 animBg="1"/>
      <p:bldP spid="3" grpId="0"/>
      <p:bldP spid="4" grpId="0"/>
      <p:bldP spid="5" grpId="0" animBg="1"/>
      <p:bldP spid="6" grpId="0" animBg="1"/>
      <p:bldP spid="7" grpId="0" animBg="1"/>
      <p:bldP spid="8" grpId="0"/>
      <p:bldP spid="11" grpId="0" animBg="1"/>
      <p:bldP spid="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"/>
</p:tagLst>
</file>

<file path=ppt/theme/theme1.xml><?xml version="1.0" encoding="utf-8"?>
<a:theme xmlns:a="http://schemas.openxmlformats.org/drawingml/2006/main" name="DividendVTI">
  <a:themeElements>
    <a:clrScheme name="AnalogousFromDarkSeedLeftStep">
      <a:dk1>
        <a:srgbClr val="000000"/>
      </a:dk1>
      <a:lt1>
        <a:srgbClr val="FFFFFF"/>
      </a:lt1>
      <a:dk2>
        <a:srgbClr val="243141"/>
      </a:dk2>
      <a:lt2>
        <a:srgbClr val="E2E8E4"/>
      </a:lt2>
      <a:accent1>
        <a:srgbClr val="C34D9A"/>
      </a:accent1>
      <a:accent2>
        <a:srgbClr val="AA3BB1"/>
      </a:accent2>
      <a:accent3>
        <a:srgbClr val="8A4DC3"/>
      </a:accent3>
      <a:accent4>
        <a:srgbClr val="5A4FB9"/>
      </a:accent4>
      <a:accent5>
        <a:srgbClr val="4D72C3"/>
      </a:accent5>
      <a:accent6>
        <a:srgbClr val="3B92B1"/>
      </a:accent6>
      <a:hlink>
        <a:srgbClr val="6574CB"/>
      </a:hlink>
      <a:folHlink>
        <a:srgbClr val="7F7F7F"/>
      </a:folHlink>
    </a:clrScheme>
    <a:fontScheme name="Dividend">
      <a:majorFont>
        <a:latin typeface="Franklin Gothic Demi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ividendVTI" id="{97558BDE-0B66-457C-BB6F-7B1B22DAA9B8}" vid="{F53508A3-AC60-448A-AF37-934D5F1A0D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1973</TotalTime>
  <Words>175</Words>
  <Application>Microsoft Macintosh PowerPoint</Application>
  <PresentationFormat>Custom</PresentationFormat>
  <Paragraphs>106</Paragraphs>
  <Slides>12</Slides>
  <Notes>1</Notes>
  <HiddenSlides>0</HiddenSlides>
  <MMClips>2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DividendVTI</vt:lpstr>
      <vt:lpstr>Equation</vt:lpstr>
      <vt:lpstr> Logarithms</vt:lpstr>
      <vt:lpstr>Contents</vt:lpstr>
      <vt:lpstr>Definition</vt:lpstr>
      <vt:lpstr>Logarithms</vt:lpstr>
      <vt:lpstr>Laws of Logarithms</vt:lpstr>
      <vt:lpstr>Types of Logarithm</vt:lpstr>
      <vt:lpstr>Problem &amp; Solution</vt:lpstr>
      <vt:lpstr>Problem &amp; Solution Cont..</vt:lpstr>
      <vt:lpstr>Problem &amp; Solution Cont..</vt:lpstr>
      <vt:lpstr>Problem &amp; Solution Cont..</vt:lpstr>
      <vt:lpstr>Problem &amp; Solution Cont..</vt:lpstr>
      <vt:lpstr>Exercise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Online Learning Summit</dc:title>
  <dc:creator>MST. Arifa Akter</dc:creator>
  <cp:lastModifiedBy>Masuma Parvin</cp:lastModifiedBy>
  <cp:revision>24</cp:revision>
  <dcterms:created xsi:type="dcterms:W3CDTF">2020-05-14T00:14:01Z</dcterms:created>
  <dcterms:modified xsi:type="dcterms:W3CDTF">2021-02-28T14:11:37Z</dcterms:modified>
</cp:coreProperties>
</file>