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324" r:id="rId4"/>
    <p:sldId id="325" r:id="rId5"/>
    <p:sldId id="326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27" r:id="rId16"/>
    <p:sldId id="329" r:id="rId17"/>
    <p:sldId id="328" r:id="rId18"/>
    <p:sldId id="333" r:id="rId19"/>
    <p:sldId id="330" r:id="rId20"/>
    <p:sldId id="331" r:id="rId21"/>
    <p:sldId id="33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16C7"/>
    <a:srgbClr val="FF2F92"/>
    <a:srgbClr val="FF2600"/>
    <a:srgbClr val="FFFD78"/>
    <a:srgbClr val="FE7F01"/>
    <a:srgbClr val="009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18" autoAdjust="0"/>
    <p:restoredTop sz="93810"/>
  </p:normalViewPr>
  <p:slideViewPr>
    <p:cSldViewPr snapToGrid="0">
      <p:cViewPr varScale="1">
        <p:scale>
          <a:sx n="68" d="100"/>
          <a:sy n="68" d="100"/>
        </p:scale>
        <p:origin x="-110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2/28/2021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134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03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0652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3219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9182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4381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4440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4279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117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4903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413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02962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9708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280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476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623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434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31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8007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467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8209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E4DB-0918-C642-B957-D4F5D128BECD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5234-D1B8-2743-A280-5C60BA902B5F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B00A-5247-1047-A3DE-31EF01EBCD04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5C21-6EC2-414C-ADF2-A089D04417A7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BFC-2E8D-DD4C-A59C-73BD565F1EA8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D4BE-9C09-AE47-B3B1-9DD3E7528CE3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639-E39D-A847-A6B9-BB3172C9D543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71C2-FED2-3241-A840-E7A8A5A396DA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9B5-470C-8D4A-9C96-5CAFD6158374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BE4D-4C89-4146-A44A-1536C9BC228C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2EE1-7EA8-5547-9796-7D767D1FEED7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A8F1-2950-A044-A340-ED79FE7DD05E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ags" Target="../tags/tag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jpeg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2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png"/><Relationship Id="rId1" Type="http://schemas.openxmlformats.org/officeDocument/2006/relationships/tags" Target="../tags/tag16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5" Type="http://schemas.openxmlformats.org/officeDocument/2006/relationships/image" Target="../media/image107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tags" Target="../tags/tag18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0.png"/><Relationship Id="rId12" Type="http://schemas.openxmlformats.org/officeDocument/2006/relationships/image" Target="../media/image1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9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0" Type="http://schemas.openxmlformats.org/officeDocument/2006/relationships/image" Target="../media/image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863600"/>
            <a:ext cx="8372475" cy="74168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Fractions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14207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Masuma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Lecturer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BB8A22-9025-CB4A-9F3F-93D06230FCED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7DA75E-388E-C44F-BAE1-910885EE841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AB8188-5F54-CB4F-887C-227869A6328C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4993301-E6A3-E24A-82DC-03E5F7AF321F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C5517A-6815-4E48-A5ED-F60B288898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F62B51-47F4-0746-BC32-245612748225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A7F214-5BD4-6946-87F4-0E7CAF69797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F327A0F-5B3E-DD4A-832E-1DA6415C7A55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10</a:t>
            </a:fld>
            <a:endParaRPr lang="en-US" sz="1600" dirty="0"/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1A949-B542-2F46-A3B0-9B4A8FFCFCDC}"/>
                  </a:ext>
                </a:extLst>
              </p:cNvPr>
              <p:cNvSpPr txBox="1"/>
              <p:nvPr/>
            </p:nvSpPr>
            <p:spPr>
              <a:xfrm>
                <a:off x="1512849" y="2071835"/>
                <a:ext cx="9166301" cy="224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(since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“cover-up”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given algebraic fraction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the root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given algebraic fraction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(excluding the cover up term)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41A949-B542-2F46-A3B0-9B4A8FFC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49" y="2071835"/>
                <a:ext cx="9166301" cy="2241960"/>
              </a:xfrm>
              <a:prstGeom prst="rect">
                <a:avLst/>
              </a:prstGeom>
              <a:blipFill>
                <a:blip r:embed="rId5"/>
                <a:stretch>
                  <a:fillRect l="-830" r="-968" b="-50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4CF47-64A0-F743-9B98-E480252B2B66}"/>
                  </a:ext>
                </a:extLst>
              </p:cNvPr>
              <p:cNvSpPr txBox="1"/>
              <p:nvPr/>
            </p:nvSpPr>
            <p:spPr>
              <a:xfrm>
                <a:off x="1188390" y="1095816"/>
                <a:ext cx="7491118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4CF47-64A0-F743-9B98-E480252B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0" y="1095816"/>
                <a:ext cx="7491118" cy="851708"/>
              </a:xfrm>
              <a:prstGeom prst="rect">
                <a:avLst/>
              </a:prstGeom>
              <a:blipFill>
                <a:blip r:embed="rId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374D5E-5460-E640-B2C2-FCF8A21A18C3}"/>
                  </a:ext>
                </a:extLst>
              </p:cNvPr>
              <p:cNvSpPr txBox="1"/>
              <p:nvPr/>
            </p:nvSpPr>
            <p:spPr>
              <a:xfrm>
                <a:off x="3672789" y="4358811"/>
                <a:ext cx="3367300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42−19(4)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374D5E-5460-E640-B2C2-FCF8A21A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89" y="4358811"/>
                <a:ext cx="3367300" cy="851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2FC08F-1DCA-4741-A251-8C4271353546}"/>
                  </a:ext>
                </a:extLst>
              </p:cNvPr>
              <p:cNvSpPr txBox="1"/>
              <p:nvPr/>
            </p:nvSpPr>
            <p:spPr>
              <a:xfrm>
                <a:off x="4286249" y="5325042"/>
                <a:ext cx="194743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2FC08F-1DCA-4741-A251-8C4271353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9" y="5325042"/>
                <a:ext cx="1947431" cy="783804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BC2104-DB1D-754D-8935-2D7B2CD2F3C8}"/>
                  </a:ext>
                </a:extLst>
              </p:cNvPr>
              <p:cNvSpPr txBox="1"/>
              <p:nvPr/>
            </p:nvSpPr>
            <p:spPr>
              <a:xfrm>
                <a:off x="4152900" y="6223369"/>
                <a:ext cx="1562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BC2104-DB1D-754D-8935-2D7B2CD2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223369"/>
                <a:ext cx="156209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A58F34-44B1-424A-9099-12926F7333AF}"/>
              </a:ext>
            </a:extLst>
          </p:cNvPr>
          <p:cNvSpPr/>
          <p:nvPr/>
        </p:nvSpPr>
        <p:spPr>
          <a:xfrm>
            <a:off x="2655240" y="1550282"/>
            <a:ext cx="1004849" cy="383182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EBDBC1CA-B534-4A4A-83D1-A734C7141A8D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744D4FB-DDC2-7F4B-8D6B-22F4195F24D2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xmlns="" id="{E4ACE75C-B759-8548-94C3-ADB478274332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xmlns="" id="{EAD1B75E-809A-4243-AC7B-1844E281B578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xmlns="" id="{384345A2-3758-0749-8C8A-C1839BCE0A7E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263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11</a:t>
            </a:fld>
            <a:endParaRPr lang="en-US" sz="1600" dirty="0"/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1A949-B542-2F46-A3B0-9B4A8FFCFCDC}"/>
                  </a:ext>
                </a:extLst>
              </p:cNvPr>
              <p:cNvSpPr txBox="1"/>
              <p:nvPr/>
            </p:nvSpPr>
            <p:spPr>
              <a:xfrm>
                <a:off x="777797" y="2145197"/>
                <a:ext cx="10404820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either compare like terms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substitute in suitable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comparing, multiplying both sides of (1) by the terms in denominator in the given algebraic fraction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[here,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−4)(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41A949-B542-2F46-A3B0-9B4A8FFC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7" y="2145197"/>
                <a:ext cx="10404820" cy="1687963"/>
              </a:xfrm>
              <a:prstGeom prst="rect">
                <a:avLst/>
              </a:prstGeom>
              <a:blipFill>
                <a:blip r:embed="rId5"/>
                <a:stretch>
                  <a:fillRect l="-853" r="-853" b="-74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4CF47-64A0-F743-9B98-E480252B2B66}"/>
                  </a:ext>
                </a:extLst>
              </p:cNvPr>
              <p:cNvSpPr txBox="1"/>
              <p:nvPr/>
            </p:nvSpPr>
            <p:spPr>
              <a:xfrm>
                <a:off x="2621785" y="1067271"/>
                <a:ext cx="6076165" cy="8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…(1)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4CF47-64A0-F743-9B98-E480252B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85" y="1067271"/>
                <a:ext cx="6076165" cy="883575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374D5E-5460-E640-B2C2-FCF8A21A18C3}"/>
                  </a:ext>
                </a:extLst>
              </p:cNvPr>
              <p:cNvSpPr txBox="1"/>
              <p:nvPr/>
            </p:nvSpPr>
            <p:spPr>
              <a:xfrm>
                <a:off x="2621785" y="4027512"/>
                <a:ext cx="6423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374D5E-5460-E640-B2C2-FCF8A21A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85" y="4027512"/>
                <a:ext cx="6423621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1A1C1D-215F-444A-8A25-276738796AA5}"/>
                  </a:ext>
                </a:extLst>
              </p:cNvPr>
              <p:cNvSpPr txBox="1"/>
              <p:nvPr/>
            </p:nvSpPr>
            <p:spPr>
              <a:xfrm>
                <a:off x="2621785" y="4683529"/>
                <a:ext cx="6423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1A1C1D-215F-444A-8A25-276738796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85" y="4683529"/>
                <a:ext cx="642362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C1EF38-649A-9742-A487-81A8717837AF}"/>
                  </a:ext>
                </a:extLst>
              </p:cNvPr>
              <p:cNvSpPr txBox="1"/>
              <p:nvPr/>
            </p:nvSpPr>
            <p:spPr>
              <a:xfrm>
                <a:off x="2621785" y="5339545"/>
                <a:ext cx="7359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C1EF38-649A-9742-A487-81A871783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85" y="5339545"/>
                <a:ext cx="7359288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C983332-C05A-0E4A-B9A9-97B82B026525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2F7C712-2322-A941-A4FC-8AC90165D698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xmlns="" id="{A4874E76-7050-B646-97C1-FC8E2572B83C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xmlns="" id="{D60D66B2-C962-7B47-8A7D-EE10B4C16F4C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xmlns="" id="{A0B5E9C5-90FA-DA40-9028-776DED925CEC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753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12</a:t>
            </a:fld>
            <a:endParaRPr lang="en-US" sz="1600" dirty="0"/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C1EF38-649A-9742-A487-81A8717837AF}"/>
                  </a:ext>
                </a:extLst>
              </p:cNvPr>
              <p:cNvSpPr txBox="1"/>
              <p:nvPr/>
            </p:nvSpPr>
            <p:spPr>
              <a:xfrm>
                <a:off x="2276709" y="1426594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C1EF38-649A-9742-A487-81A871783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709" y="1426594"/>
                <a:ext cx="739697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780EB4-6821-A848-B03D-AC6A58CD22B8}"/>
                  </a:ext>
                </a:extLst>
              </p:cNvPr>
              <p:cNvSpPr txBox="1"/>
              <p:nvPr/>
            </p:nvSpPr>
            <p:spPr>
              <a:xfrm>
                <a:off x="405164" y="862787"/>
                <a:ext cx="7396976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now compare like terms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both sides: 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780EB4-6821-A848-B03D-AC6A58CD2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4" y="862787"/>
                <a:ext cx="7396976" cy="579967"/>
              </a:xfrm>
              <a:prstGeom prst="rect">
                <a:avLst/>
              </a:prstGeom>
              <a:blipFill>
                <a:blip r:embed="rId6"/>
                <a:stretch>
                  <a:fillRect l="-1201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57B819-96EC-E741-9A38-65BB711F6209}"/>
                  </a:ext>
                </a:extLst>
              </p:cNvPr>
              <p:cNvSpPr txBox="1"/>
              <p:nvPr/>
            </p:nvSpPr>
            <p:spPr>
              <a:xfrm>
                <a:off x="405164" y="1717816"/>
                <a:ext cx="3475460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terms,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57B819-96EC-E741-9A38-65BB711F6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4" y="1717816"/>
                <a:ext cx="3475460" cy="579967"/>
              </a:xfrm>
              <a:prstGeom prst="rect">
                <a:avLst/>
              </a:prstGeom>
              <a:blipFill>
                <a:blip r:embed="rId7"/>
                <a:stretch>
                  <a:fillRect l="-2545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083783-3202-0449-B3D3-5DDE6ECC75B3}"/>
                  </a:ext>
                </a:extLst>
              </p:cNvPr>
              <p:cNvSpPr txBox="1"/>
              <p:nvPr/>
            </p:nvSpPr>
            <p:spPr>
              <a:xfrm>
                <a:off x="3391829" y="2117994"/>
                <a:ext cx="1728443" cy="47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083783-3202-0449-B3D3-5DDE6ECC7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2117994"/>
                <a:ext cx="1728443" cy="4756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2D7B31-EB6E-4442-88C1-57861C91DD93}"/>
                  </a:ext>
                </a:extLst>
              </p:cNvPr>
              <p:cNvSpPr txBox="1"/>
              <p:nvPr/>
            </p:nvSpPr>
            <p:spPr>
              <a:xfrm>
                <a:off x="3391829" y="2577692"/>
                <a:ext cx="1221064" cy="47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2D7B31-EB6E-4442-88C1-57861C91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2577692"/>
                <a:ext cx="1221064" cy="475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45FCD1-5D9A-4E42-8214-E431B0CF8284}"/>
                  </a:ext>
                </a:extLst>
              </p:cNvPr>
              <p:cNvSpPr txBox="1"/>
              <p:nvPr/>
            </p:nvSpPr>
            <p:spPr>
              <a:xfrm>
                <a:off x="405164" y="2858131"/>
                <a:ext cx="3475460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terms,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45FCD1-5D9A-4E42-8214-E431B0CF8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4" y="2858131"/>
                <a:ext cx="3475460" cy="579967"/>
              </a:xfrm>
              <a:prstGeom prst="rect">
                <a:avLst/>
              </a:prstGeom>
              <a:blipFill>
                <a:blip r:embed="rId10"/>
                <a:stretch>
                  <a:fillRect l="-2545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70CC30-3EDC-2746-8C83-188ACA403560}"/>
                  </a:ext>
                </a:extLst>
              </p:cNvPr>
              <p:cNvSpPr txBox="1"/>
              <p:nvPr/>
            </p:nvSpPr>
            <p:spPr>
              <a:xfrm>
                <a:off x="3391829" y="3226126"/>
                <a:ext cx="2217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=−19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70CC30-3EDC-2746-8C83-188ACA40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3226126"/>
                <a:ext cx="22172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580159-939F-E446-AD89-14A8C5513C8D}"/>
                  </a:ext>
                </a:extLst>
              </p:cNvPr>
              <p:cNvSpPr txBox="1"/>
              <p:nvPr/>
            </p:nvSpPr>
            <p:spPr>
              <a:xfrm>
                <a:off x="3391829" y="3709197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=−19+4(2)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580159-939F-E446-AD89-14A8C5513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3709197"/>
                <a:ext cx="2362200" cy="461665"/>
              </a:xfrm>
              <a:prstGeom prst="rect">
                <a:avLst/>
              </a:prstGeom>
              <a:blipFill>
                <a:blip r:embed="rId12"/>
                <a:stretch>
                  <a:fillRect r="-535"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842375-A2CD-E343-9851-7F4DD60665A1}"/>
                  </a:ext>
                </a:extLst>
              </p:cNvPr>
              <p:cNvSpPr txBox="1"/>
              <p:nvPr/>
            </p:nvSpPr>
            <p:spPr>
              <a:xfrm>
                <a:off x="3391829" y="4192269"/>
                <a:ext cx="182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842375-A2CD-E343-9851-7F4DD6066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4192269"/>
                <a:ext cx="182137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EBE427-7DC3-974B-83CF-EA4CA2BC42C5}"/>
              </a:ext>
            </a:extLst>
          </p:cNvPr>
          <p:cNvSpPr txBox="1"/>
          <p:nvPr/>
        </p:nvSpPr>
        <p:spPr>
          <a:xfrm>
            <a:off x="508317" y="4890792"/>
            <a:ext cx="396332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constant terms,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D4F85A-55BF-2B49-B842-DCA743DA44D5}"/>
                  </a:ext>
                </a:extLst>
              </p:cNvPr>
              <p:cNvSpPr txBox="1"/>
              <p:nvPr/>
            </p:nvSpPr>
            <p:spPr>
              <a:xfrm>
                <a:off x="3391829" y="5440068"/>
                <a:ext cx="207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−2=42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D4F85A-55BF-2B49-B842-DCA743DA4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5440068"/>
                <a:ext cx="207319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699D1B-9EF5-7B45-8EB2-3E7EB55A2EA0}"/>
                  </a:ext>
                </a:extLst>
              </p:cNvPr>
              <p:cNvSpPr txBox="1"/>
              <p:nvPr/>
            </p:nvSpPr>
            <p:spPr>
              <a:xfrm>
                <a:off x="3391829" y="5907019"/>
                <a:ext cx="207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=44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699D1B-9EF5-7B45-8EB2-3E7EB55A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5907019"/>
                <a:ext cx="207319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D155A6-BC96-8846-89E8-7A6F7CF41A22}"/>
                  </a:ext>
                </a:extLst>
              </p:cNvPr>
              <p:cNvSpPr txBox="1"/>
              <p:nvPr/>
            </p:nvSpPr>
            <p:spPr>
              <a:xfrm>
                <a:off x="3391829" y="6373969"/>
                <a:ext cx="182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D155A6-BC96-8846-89E8-7A6F7CF4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9" y="6373969"/>
                <a:ext cx="182137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33428B-8A17-6D4A-8B9C-E94B34E3BB37}"/>
              </a:ext>
            </a:extLst>
          </p:cNvPr>
          <p:cNvSpPr txBox="1"/>
          <p:nvPr/>
        </p:nvSpPr>
        <p:spPr>
          <a:xfrm>
            <a:off x="3554977" y="4500507"/>
            <a:ext cx="761939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E4BB81-55B0-2A4F-BAEA-F61925578D70}"/>
                  </a:ext>
                </a:extLst>
              </p:cNvPr>
              <p:cNvSpPr txBox="1"/>
              <p:nvPr/>
            </p:nvSpPr>
            <p:spPr>
              <a:xfrm>
                <a:off x="5945818" y="2117994"/>
                <a:ext cx="4962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E4BB81-55B0-2A4F-BAEA-F6192557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818" y="2117994"/>
                <a:ext cx="4962293" cy="461665"/>
              </a:xfrm>
              <a:prstGeom prst="rect">
                <a:avLst/>
              </a:prstGeom>
              <a:blipFill>
                <a:blip r:embed="rId1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C7F028-F780-9A41-822B-B219EF9592DF}"/>
                  </a:ext>
                </a:extLst>
              </p:cNvPr>
              <p:cNvSpPr txBox="1"/>
              <p:nvPr/>
            </p:nvSpPr>
            <p:spPr>
              <a:xfrm>
                <a:off x="5788969" y="3226126"/>
                <a:ext cx="5119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19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C7F028-F780-9A41-822B-B219EF959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69" y="3226126"/>
                <a:ext cx="5119142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13589-638A-3C4F-B245-618479A5D749}"/>
                  </a:ext>
                </a:extLst>
              </p:cNvPr>
              <p:cNvSpPr txBox="1"/>
              <p:nvPr/>
            </p:nvSpPr>
            <p:spPr>
              <a:xfrm>
                <a:off x="5788969" y="5440068"/>
                <a:ext cx="5119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DF13589-638A-3C4F-B245-618479A5D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69" y="5440068"/>
                <a:ext cx="5119142" cy="461665"/>
              </a:xfrm>
              <a:prstGeom prst="rect">
                <a:avLst/>
              </a:prstGeom>
              <a:blipFill>
                <a:blip r:embed="rId1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1D935ED-FC1C-0F44-8760-9795321AF00A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EA30B60-40FD-DA43-B481-1A1284C293BF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xmlns="" id="{F8161FCC-6DB8-1E41-B28D-DC7F83CBC172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xmlns="" id="{0418ECBB-2866-B044-B65E-C00313AC5BDA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xmlns="" id="{68C851BE-23A9-9347-BFFD-D266EB3EEB38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055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8" grpId="0" animBg="1"/>
      <p:bldP spid="29" grpId="0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13</a:t>
            </a:fld>
            <a:endParaRPr lang="en-US" sz="1600" dirty="0"/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C1EF38-649A-9742-A487-81A8717837AF}"/>
                  </a:ext>
                </a:extLst>
              </p:cNvPr>
              <p:cNvSpPr txBox="1"/>
              <p:nvPr/>
            </p:nvSpPr>
            <p:spPr>
              <a:xfrm>
                <a:off x="2252963" y="1123533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C1EF38-649A-9742-A487-81A871783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63" y="1123533"/>
                <a:ext cx="739697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57B819-96EC-E741-9A38-65BB711F6209}"/>
                  </a:ext>
                </a:extLst>
              </p:cNvPr>
              <p:cNvSpPr txBox="1"/>
              <p:nvPr/>
            </p:nvSpPr>
            <p:spPr>
              <a:xfrm>
                <a:off x="366134" y="1402360"/>
                <a:ext cx="7779831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also substitute suitable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57B819-96EC-E741-9A38-65BB711F6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34" y="1402360"/>
                <a:ext cx="7779831" cy="579967"/>
              </a:xfrm>
              <a:prstGeom prst="rect">
                <a:avLst/>
              </a:prstGeom>
              <a:blipFill>
                <a:blip r:embed="rId6"/>
                <a:stretch>
                  <a:fillRect l="-1142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842375-A2CD-E343-9851-7F4DD60665A1}"/>
                  </a:ext>
                </a:extLst>
              </p:cNvPr>
              <p:cNvSpPr txBox="1"/>
              <p:nvPr/>
            </p:nvSpPr>
            <p:spPr>
              <a:xfrm>
                <a:off x="4341064" y="3756749"/>
                <a:ext cx="182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842375-A2CD-E343-9851-7F4DD6066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64" y="3756749"/>
                <a:ext cx="182137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9E164D-B6DA-A74E-B760-7E8392E16ABB}"/>
                  </a:ext>
                </a:extLst>
              </p:cNvPr>
              <p:cNvSpPr txBox="1"/>
              <p:nvPr/>
            </p:nvSpPr>
            <p:spPr>
              <a:xfrm>
                <a:off x="508317" y="1806137"/>
                <a:ext cx="7779831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9E164D-B6DA-A74E-B760-7E8392E16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7" y="1806137"/>
                <a:ext cx="7779831" cy="579967"/>
              </a:xfrm>
              <a:prstGeom prst="rect">
                <a:avLst/>
              </a:prstGeom>
              <a:blipFill>
                <a:blip r:embed="rId8"/>
                <a:stretch>
                  <a:fillRect l="-1140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80ABD2-5A18-0547-943D-B967B9792683}"/>
                  </a:ext>
                </a:extLst>
              </p:cNvPr>
              <p:cNvSpPr txBox="1"/>
              <p:nvPr/>
            </p:nvSpPr>
            <p:spPr>
              <a:xfrm>
                <a:off x="2055541" y="2353838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42−19(0)=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)(0)+(−4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80ABD2-5A18-0547-943D-B967B979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41" y="2353838"/>
                <a:ext cx="739697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384148-D08D-0E49-A01B-42C5F2A02906}"/>
                  </a:ext>
                </a:extLst>
              </p:cNvPr>
              <p:cNvSpPr txBox="1"/>
              <p:nvPr/>
            </p:nvSpPr>
            <p:spPr>
              <a:xfrm>
                <a:off x="2038946" y="2861787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384148-D08D-0E49-A01B-42C5F2A02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46" y="2861787"/>
                <a:ext cx="7396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38A145-B74D-CD46-A19E-53109E8D677B}"/>
                  </a:ext>
                </a:extLst>
              </p:cNvPr>
              <p:cNvSpPr txBox="1"/>
              <p:nvPr/>
            </p:nvSpPr>
            <p:spPr>
              <a:xfrm>
                <a:off x="1935669" y="3370804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=−44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38A145-B74D-CD46-A19E-53109E8D6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69" y="3370804"/>
                <a:ext cx="7396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A8F3CA-FD1D-CE42-9C88-3F37B4B96CEE}"/>
                  </a:ext>
                </a:extLst>
              </p:cNvPr>
              <p:cNvSpPr txBox="1"/>
              <p:nvPr/>
            </p:nvSpPr>
            <p:spPr>
              <a:xfrm>
                <a:off x="538512" y="4234830"/>
                <a:ext cx="7779831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1: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A8F3CA-FD1D-CE42-9C88-3F37B4B9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2" y="4234830"/>
                <a:ext cx="7779831" cy="579967"/>
              </a:xfrm>
              <a:prstGeom prst="rect">
                <a:avLst/>
              </a:prstGeom>
              <a:blipFill>
                <a:blip r:embed="rId12"/>
                <a:stretch>
                  <a:fillRect l="-977" b="-212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C0E352-5F2C-5D48-8CAB-B07CC9EDE21F}"/>
                  </a:ext>
                </a:extLst>
              </p:cNvPr>
              <p:cNvSpPr txBox="1"/>
              <p:nvPr/>
            </p:nvSpPr>
            <p:spPr>
              <a:xfrm>
                <a:off x="1935668" y="4819331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42−19(1)=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)(1)+(−4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C0E352-5F2C-5D48-8CAB-B07CC9ED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68" y="4819331"/>
                <a:ext cx="7396975" cy="461665"/>
              </a:xfrm>
              <a:prstGeom prst="rect">
                <a:avLst/>
              </a:prstGeom>
              <a:blipFill>
                <a:blip r:embed="rId1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A80708-E2FC-204D-9910-25D0D986185A}"/>
                  </a:ext>
                </a:extLst>
              </p:cNvPr>
              <p:cNvSpPr txBox="1"/>
              <p:nvPr/>
            </p:nvSpPr>
            <p:spPr>
              <a:xfrm>
                <a:off x="1912899" y="5412530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−2+(−11−4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)(1)+(44−2)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A80708-E2FC-204D-9910-25D0D986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99" y="5412530"/>
                <a:ext cx="7396975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CFD6D3-63F3-6447-A76C-49E5D4E164BF}"/>
                  </a:ext>
                </a:extLst>
              </p:cNvPr>
              <p:cNvSpPr txBox="1"/>
              <p:nvPr/>
            </p:nvSpPr>
            <p:spPr>
              <a:xfrm>
                <a:off x="1935668" y="5969207"/>
                <a:ext cx="7396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CFD6D3-63F3-6447-A76C-49E5D4E16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68" y="5969207"/>
                <a:ext cx="7396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83553D-B2E1-E24A-BB56-F602491E0FAA}"/>
                  </a:ext>
                </a:extLst>
              </p:cNvPr>
              <p:cNvSpPr txBox="1"/>
              <p:nvPr/>
            </p:nvSpPr>
            <p:spPr>
              <a:xfrm>
                <a:off x="4826747" y="6402009"/>
                <a:ext cx="182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83553D-B2E1-E24A-BB56-F602491E0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47" y="6402009"/>
                <a:ext cx="182137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>
            <a:extLst>
              <a:ext uri="{FF2B5EF4-FFF2-40B4-BE49-F238E27FC236}">
                <a16:creationId xmlns:a16="http://schemas.microsoft.com/office/drawing/2014/main" xmlns="" id="{93823917-75CA-7449-8EF9-23962B4BED4C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D924AB0-5BC4-EA41-BE5E-1617C7A18281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</p:grpSpPr>
        <p:sp>
          <p:nvSpPr>
            <p:cNvPr id="46" name="Title 1">
              <a:extLst>
                <a:ext uri="{FF2B5EF4-FFF2-40B4-BE49-F238E27FC236}">
                  <a16:creationId xmlns:a16="http://schemas.microsoft.com/office/drawing/2014/main" xmlns="" id="{B82D9CA9-7028-3242-BA30-1C952EC254CF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xmlns="" id="{690C7DBE-850F-F74D-8CE6-6DFA2EEB64CF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xmlns="" id="{E93D2F2C-8598-094E-B193-3F2F6329BAE6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555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14</a:t>
            </a:fld>
            <a:endParaRPr lang="en-US" sz="1600" dirty="0"/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57B819-96EC-E741-9A38-65BB711F6209}"/>
              </a:ext>
            </a:extLst>
          </p:cNvPr>
          <p:cNvSpPr txBox="1"/>
          <p:nvPr/>
        </p:nvSpPr>
        <p:spPr>
          <a:xfrm>
            <a:off x="584163" y="2649287"/>
            <a:ext cx="1058600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finally, write out the partial fractions with the found values for the numerator constants: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62AEE4-D70F-0E47-A305-DC301BE7FB65}"/>
                  </a:ext>
                </a:extLst>
              </p:cNvPr>
              <p:cNvSpPr/>
              <p:nvPr/>
            </p:nvSpPr>
            <p:spPr>
              <a:xfrm>
                <a:off x="2838178" y="3771176"/>
                <a:ext cx="4865884" cy="85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62AEE4-D70F-0E47-A305-DC301BE7F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178" y="3771176"/>
                <a:ext cx="4865884" cy="851708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4C1DA-6894-F047-80DE-E824693E7D25}"/>
                  </a:ext>
                </a:extLst>
              </p:cNvPr>
              <p:cNvSpPr txBox="1"/>
              <p:nvPr/>
            </p:nvSpPr>
            <p:spPr>
              <a:xfrm>
                <a:off x="584164" y="4713898"/>
                <a:ext cx="10586005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cover-up rule can also be used to find the numerator of the partial fraction which denominator is the highest power of a repeated linear factor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B4C1DA-6894-F047-80DE-E824693E7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4" y="4713898"/>
                <a:ext cx="10586005" cy="1687963"/>
              </a:xfrm>
              <a:prstGeom prst="rect">
                <a:avLst/>
              </a:prstGeom>
              <a:blipFill>
                <a:blip r:embed="rId6"/>
                <a:stretch>
                  <a:fillRect l="-838" r="-838" b="-74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54E1B79-F9DA-684D-B16D-C0D35508D16E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A292EFF-89C9-B745-9BE7-0F2F91D4BFC5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xmlns="" id="{A7180346-A395-1945-B14B-AA03DE6DD97C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grpFill/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xmlns="" id="{23B3FD61-0957-E546-B3AD-FFC121247155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grpFill/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xmlns="" id="{90E157B2-6B0D-7A4C-851D-D2BF9F714413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grpFill/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1EDE66-936F-8C44-8B75-518E19675F35}"/>
                  </a:ext>
                </a:extLst>
              </p:cNvPr>
              <p:cNvSpPr txBox="1"/>
              <p:nvPr/>
            </p:nvSpPr>
            <p:spPr>
              <a:xfrm>
                <a:off x="1054105" y="1244802"/>
                <a:ext cx="7491118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1EDE66-936F-8C44-8B75-518E19675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5" y="1244802"/>
                <a:ext cx="7491118" cy="1252907"/>
              </a:xfrm>
              <a:prstGeom prst="rect">
                <a:avLst/>
              </a:prstGeom>
              <a:blipFill>
                <a:blip r:embed="rId7"/>
                <a:stretch>
                  <a:fillRect l="-1184" t="-3000" b="-4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43643A-C76F-BC42-8D4E-9CEC353D5C60}"/>
                  </a:ext>
                </a:extLst>
              </p:cNvPr>
              <p:cNvSpPr/>
              <p:nvPr/>
            </p:nvSpPr>
            <p:spPr>
              <a:xfrm>
                <a:off x="7479927" y="1435349"/>
                <a:ext cx="3276615" cy="830997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D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aim is to find the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BD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43643A-C76F-BC42-8D4E-9CEC353D5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27" y="1435349"/>
                <a:ext cx="3276615" cy="830997"/>
              </a:xfrm>
              <a:prstGeom prst="rect">
                <a:avLst/>
              </a:prstGeom>
              <a:blipFill>
                <a:blip r:embed="rId9"/>
                <a:stretch>
                  <a:fillRect t="-4478" b="-14925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996F1F3-A33D-9C4A-B4F1-9374AE4AD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4821" y="1062089"/>
            <a:ext cx="1312011" cy="1312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852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8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1: Separate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 b="-588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341462-9485-5340-ABF2-5C11B8824309}"/>
                  </a:ext>
                </a:extLst>
              </p:cNvPr>
              <p:cNvSpPr/>
              <p:nvPr/>
            </p:nvSpPr>
            <p:spPr>
              <a:xfrm>
                <a:off x="3979417" y="4062387"/>
                <a:ext cx="2881681" cy="845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341462-9485-5340-ABF2-5C11B882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17" y="4062387"/>
                <a:ext cx="2881681" cy="845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EEF5F6-F2A1-2742-BFDD-E5EE1570393F}"/>
                  </a:ext>
                </a:extLst>
              </p:cNvPr>
              <p:cNvSpPr/>
              <p:nvPr/>
            </p:nvSpPr>
            <p:spPr>
              <a:xfrm>
                <a:off x="3979417" y="3043621"/>
                <a:ext cx="3251739" cy="845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EF5F6-F2A1-2742-BFDD-E5EE1570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17" y="3043621"/>
                <a:ext cx="3251739" cy="845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3979417" y="5096466"/>
                <a:ext cx="2509146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BD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17" y="5096466"/>
                <a:ext cx="2509146" cy="792396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577342-5D0A-4D49-8965-7193D176D64E}"/>
                  </a:ext>
                </a:extLst>
              </p:cNvPr>
              <p:cNvSpPr/>
              <p:nvPr/>
            </p:nvSpPr>
            <p:spPr>
              <a:xfrm>
                <a:off x="3979417" y="2042373"/>
                <a:ext cx="2903621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577342-5D0A-4D49-8965-7193D176D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17" y="2042373"/>
                <a:ext cx="2903621" cy="799899"/>
              </a:xfrm>
              <a:prstGeom prst="rect">
                <a:avLst/>
              </a:prstGeom>
              <a:blipFill>
                <a:blip r:embed="rId8"/>
                <a:stretch>
                  <a:fillRect r="-870"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B08CF6-C463-474B-BDC2-D40820B7E3F9}"/>
                  </a:ext>
                </a:extLst>
              </p:cNvPr>
              <p:cNvSpPr/>
              <p:nvPr/>
            </p:nvSpPr>
            <p:spPr>
              <a:xfrm>
                <a:off x="3614804" y="1052223"/>
                <a:ext cx="3251738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BD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B08CF6-C463-474B-BDC2-D40820B7E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4" y="1052223"/>
                <a:ext cx="3251738" cy="799899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90B900-C099-0B49-8D6C-57A58A1E30CD}"/>
              </a:ext>
            </a:extLst>
          </p:cNvPr>
          <p:cNvSpPr/>
          <p:nvPr/>
        </p:nvSpPr>
        <p:spPr>
          <a:xfrm>
            <a:off x="2178091" y="1153220"/>
            <a:ext cx="153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88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20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2: Separate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 b="-588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341462-9485-5340-ABF2-5C11B8824309}"/>
                  </a:ext>
                </a:extLst>
              </p:cNvPr>
              <p:cNvSpPr/>
              <p:nvPr/>
            </p:nvSpPr>
            <p:spPr>
              <a:xfrm>
                <a:off x="942895" y="3899892"/>
                <a:ext cx="3372430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341462-9485-5340-ABF2-5C11B882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95" y="3899892"/>
                <a:ext cx="3372430" cy="728341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EEF5F6-F2A1-2742-BFDD-E5EE1570393F}"/>
                  </a:ext>
                </a:extLst>
              </p:cNvPr>
              <p:cNvSpPr/>
              <p:nvPr/>
            </p:nvSpPr>
            <p:spPr>
              <a:xfrm>
                <a:off x="725253" y="1955143"/>
                <a:ext cx="7316495" cy="99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+0−2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0−2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0−2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0−2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EF5F6-F2A1-2742-BFDD-E5EE1570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3" y="1955143"/>
                <a:ext cx="7316495" cy="997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5901050" y="3826829"/>
                <a:ext cx="6335473" cy="100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50" y="3826829"/>
                <a:ext cx="6335473" cy="100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71EA80-4F8C-ED45-A54C-F79F714BA229}"/>
                  </a:ext>
                </a:extLst>
              </p:cNvPr>
              <p:cNvSpPr/>
              <p:nvPr/>
            </p:nvSpPr>
            <p:spPr>
              <a:xfrm>
                <a:off x="6837362" y="4922277"/>
                <a:ext cx="5222876" cy="783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D" sz="2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BD" sz="22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BD" sz="22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1EA80-4F8C-ED45-A54C-F79F714BA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62" y="4922277"/>
                <a:ext cx="5222876" cy="783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21B02B-6A46-E84F-8CBD-9E40E99FA067}"/>
              </a:ext>
            </a:extLst>
          </p:cNvPr>
          <p:cNvCxnSpPr>
            <a:cxnSpLocks/>
          </p:cNvCxnSpPr>
          <p:nvPr/>
        </p:nvCxnSpPr>
        <p:spPr>
          <a:xfrm>
            <a:off x="5697533" y="3487210"/>
            <a:ext cx="0" cy="27276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51DF48-8333-624D-8F36-B1862C3B6B11}"/>
              </a:ext>
            </a:extLst>
          </p:cNvPr>
          <p:cNvSpPr/>
          <p:nvPr/>
        </p:nvSpPr>
        <p:spPr>
          <a:xfrm>
            <a:off x="0" y="1113448"/>
            <a:ext cx="153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14C753-5AD6-A944-8A82-F60CCAE925DC}"/>
                  </a:ext>
                </a:extLst>
              </p:cNvPr>
              <p:cNvSpPr/>
              <p:nvPr/>
            </p:nvSpPr>
            <p:spPr>
              <a:xfrm>
                <a:off x="942891" y="2863336"/>
                <a:ext cx="3233086" cy="947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BD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BD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D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BD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14C753-5AD6-A944-8A82-F60CCAE92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91" y="2863336"/>
                <a:ext cx="3233086" cy="947632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A8B0DD-E023-7443-AD2D-6F442BFA7493}"/>
                  </a:ext>
                </a:extLst>
              </p:cNvPr>
              <p:cNvSpPr/>
              <p:nvPr/>
            </p:nvSpPr>
            <p:spPr>
              <a:xfrm>
                <a:off x="108367" y="1720165"/>
                <a:ext cx="27605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A8B0DD-E023-7443-AD2D-6F442BFA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7" y="1720165"/>
                <a:ext cx="2760507" cy="461665"/>
              </a:xfrm>
              <a:prstGeom prst="rect">
                <a:avLst/>
              </a:prstGeom>
              <a:blipFill>
                <a:blip r:embed="rId11"/>
                <a:stretch>
                  <a:fillRect l="-3670" t="-7895" r="-917" b="-2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D3EADB9-DAE2-E94B-9898-C0FD55CBF1C8}"/>
                  </a:ext>
                </a:extLst>
              </p:cNvPr>
              <p:cNvSpPr/>
              <p:nvPr/>
            </p:nvSpPr>
            <p:spPr>
              <a:xfrm>
                <a:off x="1012929" y="4740700"/>
                <a:ext cx="3007342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BD" sz="2200"/>
                        <m:t>or</m:t>
                      </m:r>
                      <m:r>
                        <m:rPr>
                          <m:nor/>
                        </m:rPr>
                        <a:rPr lang="en-BD" sz="2200"/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=−1−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EADB9-DAE2-E94B-9898-C0FD55CBF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29" y="4740700"/>
                <a:ext cx="3007342" cy="728341"/>
              </a:xfrm>
              <a:prstGeom prst="rect">
                <a:avLst/>
              </a:prstGeom>
              <a:blipFill>
                <a:blip r:embed="rId1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C11ED6-7C7A-F048-BBD6-EFD792364404}"/>
                  </a:ext>
                </a:extLst>
              </p:cNvPr>
              <p:cNvSpPr/>
              <p:nvPr/>
            </p:nvSpPr>
            <p:spPr>
              <a:xfrm>
                <a:off x="1082242" y="5486519"/>
                <a:ext cx="3093735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BD" sz="2200"/>
                        <m:t>or</m:t>
                      </m:r>
                      <m:r>
                        <m:rPr>
                          <m:nor/>
                        </m:rPr>
                        <a:rPr lang="en-BD" sz="2200"/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−6−2+3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C11ED6-7C7A-F048-BBD6-EFD792364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42" y="5486519"/>
                <a:ext cx="3093735" cy="728341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09FA21-F3A2-C043-A994-7F756D81155E}"/>
                  </a:ext>
                </a:extLst>
              </p:cNvPr>
              <p:cNvSpPr/>
              <p:nvPr/>
            </p:nvSpPr>
            <p:spPr>
              <a:xfrm>
                <a:off x="1082242" y="6125346"/>
                <a:ext cx="1833046" cy="735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BD" sz="2200"/>
                        <m:t>or</m:t>
                      </m:r>
                      <m:r>
                        <m:rPr>
                          <m:nor/>
                        </m:rPr>
                        <a:rPr lang="en-BD" sz="2200"/>
                        <m:t>, </m:t>
                      </m:r>
                      <m:r>
                        <a:rPr lang="en-BD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BD" sz="2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09FA21-F3A2-C043-A994-7F756D811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42" y="6125346"/>
                <a:ext cx="1833046" cy="735201"/>
              </a:xfrm>
              <a:prstGeom prst="rect">
                <a:avLst/>
              </a:prstGeom>
              <a:blipFill>
                <a:blip r:embed="rId1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7C6937-E101-5D45-B216-5E86B04B2AFB}"/>
              </a:ext>
            </a:extLst>
          </p:cNvPr>
          <p:cNvSpPr/>
          <p:nvPr/>
        </p:nvSpPr>
        <p:spPr>
          <a:xfrm>
            <a:off x="6031974" y="3396210"/>
            <a:ext cx="276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x-non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41E712-311A-6F43-951B-EF8343B6D253}"/>
                  </a:ext>
                </a:extLst>
              </p:cNvPr>
              <p:cNvSpPr/>
              <p:nvPr/>
            </p:nvSpPr>
            <p:spPr>
              <a:xfrm>
                <a:off x="1488620" y="806760"/>
                <a:ext cx="7430093" cy="99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BD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D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BD" sz="2200"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D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1E712-311A-6F43-951B-EF8343B6D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620" y="806760"/>
                <a:ext cx="7430093" cy="9977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697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21" grpId="0" animBg="1"/>
      <p:bldP spid="22" grpId="0" animBg="1"/>
      <p:bldP spid="23" grpId="0" animBg="1"/>
      <p:bldP spid="25" grpId="0" animBg="1"/>
      <p:bldP spid="26" grpId="0" animBg="1"/>
      <p:bldP spid="28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3: Separate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d>
                          <m:d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EEF5F6-F2A1-2742-BFDD-E5EE1570393F}"/>
                  </a:ext>
                </a:extLst>
              </p:cNvPr>
              <p:cNvSpPr/>
              <p:nvPr/>
            </p:nvSpPr>
            <p:spPr>
              <a:xfrm>
                <a:off x="644157" y="2185152"/>
                <a:ext cx="4729558" cy="79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7+0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EF5F6-F2A1-2742-BFDD-E5EE1570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7" y="2185152"/>
                <a:ext cx="4729558" cy="797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6651257" y="4604633"/>
                <a:ext cx="4825069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57" y="4604633"/>
                <a:ext cx="4825069" cy="776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71EA80-4F8C-ED45-A54C-F79F714BA229}"/>
                  </a:ext>
                </a:extLst>
              </p:cNvPr>
              <p:cNvSpPr/>
              <p:nvPr/>
            </p:nvSpPr>
            <p:spPr>
              <a:xfrm>
                <a:off x="8469611" y="5348769"/>
                <a:ext cx="3108743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1EA80-4F8C-ED45-A54C-F79F714BA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11" y="5348769"/>
                <a:ext cx="3108743" cy="776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21B02B-6A46-E84F-8CBD-9E40E99FA067}"/>
              </a:ext>
            </a:extLst>
          </p:cNvPr>
          <p:cNvCxnSpPr>
            <a:cxnSpLocks/>
          </p:cNvCxnSpPr>
          <p:nvPr/>
        </p:nvCxnSpPr>
        <p:spPr>
          <a:xfrm>
            <a:off x="6031974" y="2047588"/>
            <a:ext cx="0" cy="427990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51DF48-8333-624D-8F36-B1862C3B6B11}"/>
              </a:ext>
            </a:extLst>
          </p:cNvPr>
          <p:cNvSpPr/>
          <p:nvPr/>
        </p:nvSpPr>
        <p:spPr>
          <a:xfrm>
            <a:off x="96946" y="1081697"/>
            <a:ext cx="153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14C753-5AD6-A944-8A82-F60CCAE925DC}"/>
                  </a:ext>
                </a:extLst>
              </p:cNvPr>
              <p:cNvSpPr/>
              <p:nvPr/>
            </p:nvSpPr>
            <p:spPr>
              <a:xfrm>
                <a:off x="249388" y="3119353"/>
                <a:ext cx="317214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7=3+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14C753-5AD6-A944-8A82-F60CCAE92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8" y="3119353"/>
                <a:ext cx="3172143" cy="430887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A8B0DD-E023-7443-AD2D-6F442BFA7493}"/>
                  </a:ext>
                </a:extLst>
              </p:cNvPr>
              <p:cNvSpPr/>
              <p:nvPr/>
            </p:nvSpPr>
            <p:spPr>
              <a:xfrm>
                <a:off x="96946" y="1768198"/>
                <a:ext cx="27605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A8B0DD-E023-7443-AD2D-6F442BFA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" y="1768198"/>
                <a:ext cx="2760507" cy="461665"/>
              </a:xfrm>
              <a:prstGeom prst="rect">
                <a:avLst/>
              </a:prstGeom>
              <a:blipFill>
                <a:blip r:embed="rId10"/>
                <a:stretch>
                  <a:fillRect l="-3211" t="-7895" r="-1376" b="-2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D3EADB9-DAE2-E94B-9898-C0FD55CBF1C8}"/>
                  </a:ext>
                </a:extLst>
              </p:cNvPr>
              <p:cNvSpPr/>
              <p:nvPr/>
            </p:nvSpPr>
            <p:spPr>
              <a:xfrm>
                <a:off x="203113" y="5194859"/>
                <a:ext cx="2905672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EADB9-DAE2-E94B-9898-C0FD55CBF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3" y="5194859"/>
                <a:ext cx="2905672" cy="726161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C11ED6-7C7A-F048-BBD6-EFD792364404}"/>
                  </a:ext>
                </a:extLst>
              </p:cNvPr>
              <p:cNvSpPr/>
              <p:nvPr/>
            </p:nvSpPr>
            <p:spPr>
              <a:xfrm>
                <a:off x="249388" y="6020539"/>
                <a:ext cx="2439529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C11ED6-7C7A-F048-BBD6-EFD792364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8" y="6020539"/>
                <a:ext cx="2439529" cy="726161"/>
              </a:xfrm>
              <a:prstGeom prst="rect">
                <a:avLst/>
              </a:prstGeom>
              <a:blipFill>
                <a:blip r:embed="rId12"/>
                <a:stretch>
                  <a:fillRect l="-2073" b="-68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09FA21-F3A2-C043-A994-7F756D81155E}"/>
                  </a:ext>
                </a:extLst>
              </p:cNvPr>
              <p:cNvSpPr/>
              <p:nvPr/>
            </p:nvSpPr>
            <p:spPr>
              <a:xfrm>
                <a:off x="7064248" y="2138929"/>
                <a:ext cx="238455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09FA21-F3A2-C043-A994-7F756D811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48" y="2138929"/>
                <a:ext cx="2384550" cy="726161"/>
              </a:xfrm>
              <a:prstGeom prst="rect">
                <a:avLst/>
              </a:prstGeom>
              <a:blipFill>
                <a:blip r:embed="rId13"/>
                <a:stretch>
                  <a:fillRect l="-1587" b="-517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7C6937-E101-5D45-B216-5E86B04B2AFB}"/>
              </a:ext>
            </a:extLst>
          </p:cNvPr>
          <p:cNvSpPr/>
          <p:nvPr/>
        </p:nvSpPr>
        <p:spPr>
          <a:xfrm>
            <a:off x="6077024" y="4219511"/>
            <a:ext cx="276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x-non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71E056-DEBC-0648-82B0-E61DDDAD3BCB}"/>
                  </a:ext>
                </a:extLst>
              </p:cNvPr>
              <p:cNvSpPr/>
              <p:nvPr/>
            </p:nvSpPr>
            <p:spPr>
              <a:xfrm>
                <a:off x="555350" y="4187541"/>
                <a:ext cx="4724921" cy="79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7+1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71E056-DEBC-0648-82B0-E61DDDAD3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0" y="4187541"/>
                <a:ext cx="4724921" cy="797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5BA872-81BB-EF47-85BC-5A697DEDF219}"/>
                  </a:ext>
                </a:extLst>
              </p:cNvPr>
              <p:cNvSpPr/>
              <p:nvPr/>
            </p:nvSpPr>
            <p:spPr>
              <a:xfrm>
                <a:off x="96945" y="3771647"/>
                <a:ext cx="27605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BD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5BA872-81BB-EF47-85BC-5A697DEDF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5" y="3771647"/>
                <a:ext cx="2760507" cy="461665"/>
              </a:xfrm>
              <a:prstGeom prst="rect">
                <a:avLst/>
              </a:prstGeom>
              <a:blipFill>
                <a:blip r:embed="rId15"/>
                <a:stretch>
                  <a:fillRect l="-3211" t="-8108" r="-1376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E81D91A-0F49-4444-BCBA-23B6874CD6E2}"/>
                  </a:ext>
                </a:extLst>
              </p:cNvPr>
              <p:cNvSpPr/>
              <p:nvPr/>
            </p:nvSpPr>
            <p:spPr>
              <a:xfrm>
                <a:off x="7064248" y="2892553"/>
                <a:ext cx="2192442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81D91A-0F49-4444-BCBA-23B6874C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48" y="2892553"/>
                <a:ext cx="2192442" cy="726161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AB5766-9606-A645-B363-D9F56F89CA32}"/>
                  </a:ext>
                </a:extLst>
              </p:cNvPr>
              <p:cNvSpPr/>
              <p:nvPr/>
            </p:nvSpPr>
            <p:spPr>
              <a:xfrm>
                <a:off x="6992336" y="3560013"/>
                <a:ext cx="35135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+4=1      ∴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BD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AB5766-9606-A645-B363-D9F56F89C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336" y="3560013"/>
                <a:ext cx="3513529" cy="430887"/>
              </a:xfrm>
              <a:prstGeom prst="rect">
                <a:avLst/>
              </a:prstGeom>
              <a:blipFill>
                <a:blip r:embed="rId1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3ACB8C-D59C-F843-A151-74442634F610}"/>
                  </a:ext>
                </a:extLst>
              </p:cNvPr>
              <p:cNvSpPr/>
              <p:nvPr/>
            </p:nvSpPr>
            <p:spPr>
              <a:xfrm>
                <a:off x="1177489" y="936980"/>
                <a:ext cx="5953467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3ACB8C-D59C-F843-A151-74442634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9" y="936980"/>
                <a:ext cx="5953467" cy="7762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457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21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4: Decompose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6651258" y="6110029"/>
                <a:ext cx="3362527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0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58" y="6110029"/>
                <a:ext cx="3362527" cy="753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21B02B-6A46-E84F-8CBD-9E40E99FA067}"/>
              </a:ext>
            </a:extLst>
          </p:cNvPr>
          <p:cNvCxnSpPr>
            <a:cxnSpLocks/>
          </p:cNvCxnSpPr>
          <p:nvPr/>
        </p:nvCxnSpPr>
        <p:spPr>
          <a:xfrm>
            <a:off x="5730892" y="2047588"/>
            <a:ext cx="0" cy="427990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51DF48-8333-624D-8F36-B1862C3B6B11}"/>
              </a:ext>
            </a:extLst>
          </p:cNvPr>
          <p:cNvSpPr/>
          <p:nvPr/>
        </p:nvSpPr>
        <p:spPr>
          <a:xfrm>
            <a:off x="96946" y="1115908"/>
            <a:ext cx="1532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A8B0DD-E023-7443-AD2D-6F442BFA7493}"/>
                  </a:ext>
                </a:extLst>
              </p:cNvPr>
              <p:cNvSpPr/>
              <p:nvPr/>
            </p:nvSpPr>
            <p:spPr>
              <a:xfrm>
                <a:off x="96946" y="1678990"/>
                <a:ext cx="27605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A8B0DD-E023-7443-AD2D-6F442BFA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" y="1678990"/>
                <a:ext cx="2760507" cy="400110"/>
              </a:xfrm>
              <a:prstGeom prst="rect">
                <a:avLst/>
              </a:prstGeom>
              <a:blipFill>
                <a:blip r:embed="rId7"/>
                <a:stretch>
                  <a:fillRect l="-2294" t="-9375" b="-218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7C6937-E101-5D45-B216-5E86B04B2AFB}"/>
              </a:ext>
            </a:extLst>
          </p:cNvPr>
          <p:cNvSpPr/>
          <p:nvPr/>
        </p:nvSpPr>
        <p:spPr>
          <a:xfrm>
            <a:off x="5971936" y="5702603"/>
            <a:ext cx="2760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x-none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5BA872-81BB-EF47-85BC-5A697DEDF219}"/>
                  </a:ext>
                </a:extLst>
              </p:cNvPr>
              <p:cNvSpPr/>
              <p:nvPr/>
            </p:nvSpPr>
            <p:spPr>
              <a:xfrm>
                <a:off x="96946" y="5553602"/>
                <a:ext cx="27605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5BA872-81BB-EF47-85BC-5A697DEDF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" y="5553602"/>
                <a:ext cx="2760507" cy="400110"/>
              </a:xfrm>
              <a:prstGeom prst="rect">
                <a:avLst/>
              </a:prstGeom>
              <a:blipFill>
                <a:blip r:embed="rId8"/>
                <a:stretch>
                  <a:fillRect l="-2294" t="-6061" b="-242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3ACB8C-D59C-F843-A151-74442634F610}"/>
                  </a:ext>
                </a:extLst>
              </p:cNvPr>
              <p:cNvSpPr/>
              <p:nvPr/>
            </p:nvSpPr>
            <p:spPr>
              <a:xfrm>
                <a:off x="1418989" y="958076"/>
                <a:ext cx="2244042" cy="71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BD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3ACB8C-D59C-F843-A151-74442634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89" y="958076"/>
                <a:ext cx="2244042" cy="715068"/>
              </a:xfrm>
              <a:prstGeom prst="rect">
                <a:avLst/>
              </a:prstGeom>
              <a:blipFill>
                <a:blip r:embed="rId9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DD1BD1-FE1C-5045-85A7-A68E603E900A}"/>
                  </a:ext>
                </a:extLst>
              </p:cNvPr>
              <p:cNvSpPr/>
              <p:nvPr/>
            </p:nvSpPr>
            <p:spPr>
              <a:xfrm>
                <a:off x="3200593" y="936980"/>
                <a:ext cx="2081469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DD1BD1-FE1C-5045-85A7-A68E603E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93" y="936980"/>
                <a:ext cx="2081469" cy="7534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35ACAA2-A8FA-CA43-9F7F-8D2F5E85E1F7}"/>
                  </a:ext>
                </a:extLst>
              </p:cNvPr>
              <p:cNvSpPr/>
              <p:nvPr/>
            </p:nvSpPr>
            <p:spPr>
              <a:xfrm>
                <a:off x="5071408" y="958621"/>
                <a:ext cx="3095894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5ACAA2-A8FA-CA43-9F7F-8D2F5E85E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08" y="958621"/>
                <a:ext cx="3095894" cy="7140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CC92A00-50E0-3147-B851-9C8A193DE66C}"/>
                  </a:ext>
                </a:extLst>
              </p:cNvPr>
              <p:cNvSpPr/>
              <p:nvPr/>
            </p:nvSpPr>
            <p:spPr>
              <a:xfrm>
                <a:off x="1039845" y="2192717"/>
                <a:ext cx="2955073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2+1+1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C92A00-50E0-3147-B851-9C8A193DE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2192717"/>
                <a:ext cx="2955073" cy="7140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36AE77C-A6C2-F241-87CD-DCF91F41CFA1}"/>
                  </a:ext>
                </a:extLst>
              </p:cNvPr>
              <p:cNvSpPr/>
              <p:nvPr/>
            </p:nvSpPr>
            <p:spPr>
              <a:xfrm>
                <a:off x="1039845" y="2962719"/>
                <a:ext cx="234453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=1+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6AE77C-A6C2-F241-87CD-DCF91F41C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2962719"/>
                <a:ext cx="2344536" cy="668516"/>
              </a:xfrm>
              <a:prstGeom prst="rect">
                <a:avLst/>
              </a:prstGeom>
              <a:blipFill>
                <a:blip r:embed="rId1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3BEEA0-925C-334B-8892-4033E4D471E2}"/>
                  </a:ext>
                </a:extLst>
              </p:cNvPr>
              <p:cNvSpPr/>
              <p:nvPr/>
            </p:nvSpPr>
            <p:spPr>
              <a:xfrm>
                <a:off x="1039845" y="3687195"/>
                <a:ext cx="226369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2−1=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BEEA0-925C-334B-8892-4033E4D47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3687195"/>
                <a:ext cx="2263696" cy="668516"/>
              </a:xfrm>
              <a:prstGeom prst="rect">
                <a:avLst/>
              </a:prstGeom>
              <a:blipFill>
                <a:blip r:embed="rId1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7D41F12-BA5B-AA46-9954-F2F634B66D26}"/>
                  </a:ext>
                </a:extLst>
              </p:cNvPr>
              <p:cNvSpPr/>
              <p:nvPr/>
            </p:nvSpPr>
            <p:spPr>
              <a:xfrm>
                <a:off x="1039845" y="4411671"/>
                <a:ext cx="181243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1=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D41F12-BA5B-AA46-9954-F2F634B66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4411671"/>
                <a:ext cx="1812439" cy="668516"/>
              </a:xfrm>
              <a:prstGeom prst="rect">
                <a:avLst/>
              </a:prstGeom>
              <a:blipFill>
                <a:blip r:embed="rId1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08CC26-7AE2-F44B-BCC3-3667CD539843}"/>
                  </a:ext>
                </a:extLst>
              </p:cNvPr>
              <p:cNvSpPr/>
              <p:nvPr/>
            </p:nvSpPr>
            <p:spPr>
              <a:xfrm>
                <a:off x="1039845" y="5136148"/>
                <a:ext cx="2615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BD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08CC26-7AE2-F44B-BCC3-3667CD539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5136148"/>
                <a:ext cx="2615908" cy="400110"/>
              </a:xfrm>
              <a:prstGeom prst="rect">
                <a:avLst/>
              </a:prstGeom>
              <a:blipFill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5E34591-F523-9042-BD12-761BA8DA4773}"/>
                  </a:ext>
                </a:extLst>
              </p:cNvPr>
              <p:cNvSpPr/>
              <p:nvPr/>
            </p:nvSpPr>
            <p:spPr>
              <a:xfrm>
                <a:off x="1039845" y="6006945"/>
                <a:ext cx="3218985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2−1+1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−1−1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E34591-F523-9042-BD12-761BA8DA4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5" y="6006945"/>
                <a:ext cx="3218985" cy="7140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AC1E0BA-CB27-DD40-892F-4658F065B2DA}"/>
                  </a:ext>
                </a:extLst>
              </p:cNvPr>
              <p:cNvSpPr/>
              <p:nvPr/>
            </p:nvSpPr>
            <p:spPr>
              <a:xfrm>
                <a:off x="6429892" y="2497165"/>
                <a:ext cx="274320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−1+1=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C1E0BA-CB27-DD40-892F-4658F065B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92" y="2497165"/>
                <a:ext cx="2743201" cy="668516"/>
              </a:xfrm>
              <a:prstGeom prst="rect">
                <a:avLst/>
              </a:prstGeom>
              <a:blipFill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BB9F813-C9A0-7147-8C47-EAB7E0F73497}"/>
                  </a:ext>
                </a:extLst>
              </p:cNvPr>
              <p:cNvSpPr/>
              <p:nvPr/>
            </p:nvSpPr>
            <p:spPr>
              <a:xfrm>
                <a:off x="6429892" y="3185003"/>
                <a:ext cx="1906342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0=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B9F813-C9A0-7147-8C47-EAB7E0F73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92" y="3185003"/>
                <a:ext cx="1906342" cy="668516"/>
              </a:xfrm>
              <a:prstGeom prst="rect">
                <a:avLst/>
              </a:prstGeom>
              <a:blipFill>
                <a:blip r:embed="rId19"/>
                <a:stretch>
                  <a:fillRect l="-662" b="-754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0B16DB7-9E93-DA4A-86C2-592481F15919}"/>
                  </a:ext>
                </a:extLst>
              </p:cNvPr>
              <p:cNvSpPr/>
              <p:nvPr/>
            </p:nvSpPr>
            <p:spPr>
              <a:xfrm>
                <a:off x="6429892" y="3872842"/>
                <a:ext cx="3015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=0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BD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B16DB7-9E93-DA4A-86C2-592481F15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92" y="3872842"/>
                <a:ext cx="3015249" cy="400110"/>
              </a:xfrm>
              <a:prstGeom prst="rect">
                <a:avLst/>
              </a:prstGeom>
              <a:blipFill>
                <a:blip r:embed="rId20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3547B35-AAB7-954C-8DE7-1A14C510B8B6}"/>
              </a:ext>
            </a:extLst>
          </p:cNvPr>
          <p:cNvSpPr/>
          <p:nvPr/>
        </p:nvSpPr>
        <p:spPr>
          <a:xfrm>
            <a:off x="5971936" y="4258187"/>
            <a:ext cx="3227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equations</a:t>
            </a:r>
            <a:r>
              <a:rPr lang="x-none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&amp; (3):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932616-27C0-7749-AB96-545A038D9FEE}"/>
                  </a:ext>
                </a:extLst>
              </p:cNvPr>
              <p:cNvSpPr/>
              <p:nvPr/>
            </p:nvSpPr>
            <p:spPr>
              <a:xfrm>
                <a:off x="6536470" y="4653207"/>
                <a:ext cx="27605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     ∴ 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BD" sz="22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932616-27C0-7749-AB96-545A038D9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470" y="4653207"/>
                <a:ext cx="2760508" cy="430887"/>
              </a:xfrm>
              <a:prstGeom prst="rect">
                <a:avLst/>
              </a:prstGeom>
              <a:blipFill>
                <a:blip r:embed="rId2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956E91-E89D-C64D-9AC5-3F752F432728}"/>
                  </a:ext>
                </a:extLst>
              </p:cNvPr>
              <p:cNvSpPr/>
              <p:nvPr/>
            </p:nvSpPr>
            <p:spPr>
              <a:xfrm>
                <a:off x="5971936" y="5047212"/>
                <a:ext cx="347685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BD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(1):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956E91-E89D-C64D-9AC5-3F752F432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36" y="5047212"/>
                <a:ext cx="3476858" cy="400110"/>
              </a:xfrm>
              <a:prstGeom prst="rect">
                <a:avLst/>
              </a:prstGeom>
              <a:blipFill>
                <a:blip r:embed="rId22"/>
                <a:stretch>
                  <a:fillRect l="-1455" t="-6061" b="-242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0B8494-6D2B-244E-AE7A-6E55ECA1CBEE}"/>
                  </a:ext>
                </a:extLst>
              </p:cNvPr>
              <p:cNvSpPr/>
              <p:nvPr/>
            </p:nvSpPr>
            <p:spPr>
              <a:xfrm>
                <a:off x="7435045" y="5447322"/>
                <a:ext cx="10630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BD" sz="22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0B8494-6D2B-244E-AE7A-6E55ECA1C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045" y="5447322"/>
                <a:ext cx="1063077" cy="430887"/>
              </a:xfrm>
              <a:prstGeom prst="rect">
                <a:avLst/>
              </a:prstGeom>
              <a:blipFill>
                <a:blip r:embed="rId23"/>
                <a:stretch>
                  <a:fillRect l="-1176" b="-1714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9D7D48D-92B4-7447-A139-4F0DD9754EA7}"/>
                  </a:ext>
                </a:extLst>
              </p:cNvPr>
              <p:cNvSpPr/>
              <p:nvPr/>
            </p:nvSpPr>
            <p:spPr>
              <a:xfrm>
                <a:off x="6429892" y="1809327"/>
                <a:ext cx="2743202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=−1+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D7D48D-92B4-7447-A139-4F0DD9754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92" y="1809327"/>
                <a:ext cx="2743202" cy="668516"/>
              </a:xfrm>
              <a:prstGeom prst="rect">
                <a:avLst/>
              </a:prstGeom>
              <a:blipFill>
                <a:blip r:embed="rId24"/>
                <a:stretch>
                  <a:fillRect l="-461"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8488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2" grpId="0" animBg="1"/>
      <p:bldP spid="28" grpId="0"/>
      <p:bldP spid="31" grpId="0" animBg="1"/>
      <p:bldP spid="34" grpId="0" animBg="1"/>
      <p:bldP spid="24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/>
      <p:bldP spid="47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5: Separate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D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EEF5F6-F2A1-2742-BFDD-E5EE1570393F}"/>
                  </a:ext>
                </a:extLst>
              </p:cNvPr>
              <p:cNvSpPr/>
              <p:nvPr/>
            </p:nvSpPr>
            <p:spPr>
              <a:xfrm>
                <a:off x="130467" y="2190307"/>
                <a:ext cx="633608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+1=</m:t>
                      </m:r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EF5F6-F2A1-2742-BFDD-E5EE1570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7" y="2190307"/>
                <a:ext cx="6336087" cy="474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7071036" y="4327106"/>
                <a:ext cx="5160028" cy="99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36" y="4327106"/>
                <a:ext cx="5160028" cy="997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71EA80-4F8C-ED45-A54C-F79F714BA229}"/>
                  </a:ext>
                </a:extLst>
              </p:cNvPr>
              <p:cNvSpPr/>
              <p:nvPr/>
            </p:nvSpPr>
            <p:spPr>
              <a:xfrm>
                <a:off x="8382051" y="5349711"/>
                <a:ext cx="3686259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71EA80-4F8C-ED45-A54C-F79F714BA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51" y="5349711"/>
                <a:ext cx="3686259" cy="776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577342-5D0A-4D49-8965-7193D176D64E}"/>
                  </a:ext>
                </a:extLst>
              </p:cNvPr>
              <p:cNvSpPr/>
              <p:nvPr/>
            </p:nvSpPr>
            <p:spPr>
              <a:xfrm>
                <a:off x="172879" y="1077825"/>
                <a:ext cx="6015790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BD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577342-5D0A-4D49-8965-7193D176D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9" y="1077825"/>
                <a:ext cx="6015790" cy="776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51DF48-8333-624D-8F36-B1862C3B6B11}"/>
              </a:ext>
            </a:extLst>
          </p:cNvPr>
          <p:cNvSpPr/>
          <p:nvPr/>
        </p:nvSpPr>
        <p:spPr>
          <a:xfrm>
            <a:off x="-22682" y="805983"/>
            <a:ext cx="153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14C753-5AD6-A944-8A82-F60CCAE925DC}"/>
                  </a:ext>
                </a:extLst>
              </p:cNvPr>
              <p:cNvSpPr/>
              <p:nvPr/>
            </p:nvSpPr>
            <p:spPr>
              <a:xfrm>
                <a:off x="-100651" y="2640891"/>
                <a:ext cx="70061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or</m:t>
                      </m:r>
                      <m:r>
                        <m:rPr>
                          <m:nor/>
                        </m:rPr>
                        <a:rPr lang="en-US" sz="2000"/>
                        <m:t>,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BD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14C753-5AD6-A944-8A82-F60CCAE92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651" y="2640891"/>
                <a:ext cx="7006197" cy="400110"/>
              </a:xfrm>
              <a:prstGeom prst="rect">
                <a:avLst/>
              </a:prstGeom>
              <a:blipFill>
                <a:blip r:embed="rId10"/>
                <a:stretch>
                  <a:fillRect t="-3125" b="-218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3A8B0DD-E023-7443-AD2D-6F442BFA7493}"/>
              </a:ext>
            </a:extLst>
          </p:cNvPr>
          <p:cNvSpPr/>
          <p:nvPr/>
        </p:nvSpPr>
        <p:spPr>
          <a:xfrm>
            <a:off x="-57582" y="3432756"/>
            <a:ext cx="4979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Equating the coefficient of like term</a:t>
            </a:r>
            <a:endParaRPr lang="x-none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D3EADB9-DAE2-E94B-9898-C0FD55CBF1C8}"/>
                  </a:ext>
                </a:extLst>
              </p:cNvPr>
              <p:cNvSpPr/>
              <p:nvPr/>
            </p:nvSpPr>
            <p:spPr>
              <a:xfrm>
                <a:off x="175384" y="3824308"/>
                <a:ext cx="637548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/>
                        <m:t> 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=0;5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=1;−3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EADB9-DAE2-E94B-9898-C0FD55CBF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4" y="3824308"/>
                <a:ext cx="6375480" cy="430887"/>
              </a:xfrm>
              <a:prstGeom prst="rect">
                <a:avLst/>
              </a:prstGeom>
              <a:blipFill>
                <a:blip r:embed="rId11"/>
                <a:stretch>
                  <a:fillRect l="-398" t="-2857"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C11ED6-7C7A-F048-BBD6-EFD792364404}"/>
                  </a:ext>
                </a:extLst>
              </p:cNvPr>
              <p:cNvSpPr/>
              <p:nvPr/>
            </p:nvSpPr>
            <p:spPr>
              <a:xfrm>
                <a:off x="2047223" y="5353707"/>
                <a:ext cx="287673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C11ED6-7C7A-F048-BBD6-EFD792364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223" y="5353707"/>
                <a:ext cx="2876735" cy="430887"/>
              </a:xfrm>
              <a:prstGeom prst="rect">
                <a:avLst/>
              </a:prstGeom>
              <a:blipFill>
                <a:blip r:embed="rId12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7C6937-E101-5D45-B216-5E86B04B2AFB}"/>
              </a:ext>
            </a:extLst>
          </p:cNvPr>
          <p:cNvSpPr/>
          <p:nvPr/>
        </p:nvSpPr>
        <p:spPr>
          <a:xfrm>
            <a:off x="7044288" y="4030228"/>
            <a:ext cx="276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x-non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71E056-DEBC-0648-82B0-E61DDDAD3BCB}"/>
                  </a:ext>
                </a:extLst>
              </p:cNvPr>
              <p:cNvSpPr/>
              <p:nvPr/>
            </p:nvSpPr>
            <p:spPr>
              <a:xfrm>
                <a:off x="413775" y="4946531"/>
                <a:ext cx="42009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ja-JP" alt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B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71E056-DEBC-0648-82B0-E61DDDAD3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5" y="4946531"/>
                <a:ext cx="420090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5BA872-81BB-EF47-85BC-5A697DEDF219}"/>
                  </a:ext>
                </a:extLst>
              </p:cNvPr>
              <p:cNvSpPr/>
              <p:nvPr/>
            </p:nvSpPr>
            <p:spPr>
              <a:xfrm>
                <a:off x="-22682" y="1831162"/>
                <a:ext cx="633608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both sides of (1) by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D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D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BD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D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BD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5BA872-81BB-EF47-85BC-5A697DEDF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82" y="1831162"/>
                <a:ext cx="6336087" cy="430887"/>
              </a:xfrm>
              <a:prstGeom prst="rect">
                <a:avLst/>
              </a:prstGeom>
              <a:blipFill>
                <a:blip r:embed="rId14"/>
                <a:stretch>
                  <a:fillRect l="-1002" t="-8824" b="-2647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7ED6E0-5815-414C-B159-EE2521EC3F77}"/>
                  </a:ext>
                </a:extLst>
              </p:cNvPr>
              <p:cNvSpPr/>
              <p:nvPr/>
            </p:nvSpPr>
            <p:spPr>
              <a:xfrm>
                <a:off x="-153834" y="3075928"/>
                <a:ext cx="700619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or</m:t>
                      </m:r>
                      <m:r>
                        <m:rPr>
                          <m:nor/>
                        </m:rPr>
                        <a:rPr lang="en-US" sz="2000"/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+1=</m:t>
                      </m:r>
                      <m:d>
                        <m:d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D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BD" sz="20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7ED6E0-5815-414C-B159-EE2521EC3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834" y="3075928"/>
                <a:ext cx="7006198" cy="407099"/>
              </a:xfrm>
              <a:prstGeom prst="rect">
                <a:avLst/>
              </a:prstGeom>
              <a:blipFill>
                <a:blip r:embed="rId15"/>
                <a:stretch>
                  <a:fillRect t="-3030" b="-1818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2FF5D20-CA6C-884E-97B5-1CEA7B6412A7}"/>
                  </a:ext>
                </a:extLst>
              </p:cNvPr>
              <p:cNvSpPr/>
              <p:nvPr/>
            </p:nvSpPr>
            <p:spPr>
              <a:xfrm>
                <a:off x="404008" y="4220471"/>
                <a:ext cx="29591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en-US" sz="2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BD" sz="2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FF5D20-CA6C-884E-97B5-1CEA7B641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8" y="4220471"/>
                <a:ext cx="295911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2998B1-BAEF-5745-9E51-0479F8FDFC48}"/>
                  </a:ext>
                </a:extLst>
              </p:cNvPr>
              <p:cNvSpPr/>
              <p:nvPr/>
            </p:nvSpPr>
            <p:spPr>
              <a:xfrm>
                <a:off x="8897453" y="2227496"/>
                <a:ext cx="15071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2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>
                  <a:solidFill>
                    <a:srgbClr val="1416C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2998B1-BAEF-5745-9E51-0479F8FDF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453" y="2227496"/>
                <a:ext cx="1507194" cy="430887"/>
              </a:xfrm>
              <a:prstGeom prst="rect">
                <a:avLst/>
              </a:prstGeom>
              <a:blipFill>
                <a:blip r:embed="rId1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E7ED1D-5297-854E-AEFE-34B977624BA5}"/>
                  </a:ext>
                </a:extLst>
              </p:cNvPr>
              <p:cNvSpPr/>
              <p:nvPr/>
            </p:nvSpPr>
            <p:spPr>
              <a:xfrm>
                <a:off x="8972599" y="2567996"/>
                <a:ext cx="1356704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2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sz="2200" dirty="0">
                  <a:solidFill>
                    <a:srgbClr val="1416C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E7ED1D-5297-854E-AEFE-34B977624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99" y="2567996"/>
                <a:ext cx="1356704" cy="728341"/>
              </a:xfrm>
              <a:prstGeom prst="rect">
                <a:avLst/>
              </a:prstGeom>
              <a:blipFill>
                <a:blip r:embed="rId1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B5A6C0D-FF55-1245-884B-B510E41474D6}"/>
              </a:ext>
            </a:extLst>
          </p:cNvPr>
          <p:cNvCxnSpPr>
            <a:cxnSpLocks/>
          </p:cNvCxnSpPr>
          <p:nvPr/>
        </p:nvCxnSpPr>
        <p:spPr>
          <a:xfrm>
            <a:off x="6879385" y="1139524"/>
            <a:ext cx="0" cy="506732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A85F53D-67DD-384F-BDF7-2BCA8151814B}"/>
                  </a:ext>
                </a:extLst>
              </p:cNvPr>
              <p:cNvSpPr/>
              <p:nvPr/>
            </p:nvSpPr>
            <p:spPr>
              <a:xfrm>
                <a:off x="851068" y="7913211"/>
                <a:ext cx="633608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both sides of (1) by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D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D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BD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BD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BD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85F53D-67DD-384F-BDF7-2BCA81518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8" y="7913211"/>
                <a:ext cx="6336087" cy="430887"/>
              </a:xfrm>
              <a:prstGeom prst="rect">
                <a:avLst/>
              </a:prstGeom>
              <a:blipFill>
                <a:blip r:embed="rId19"/>
                <a:stretch>
                  <a:fillRect l="-1200" t="-5714" b="-2285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0A27E9D-4185-D043-AE09-FC9781E9F9E2}"/>
                  </a:ext>
                </a:extLst>
              </p:cNvPr>
              <p:cNvSpPr/>
              <p:nvPr/>
            </p:nvSpPr>
            <p:spPr>
              <a:xfrm>
                <a:off x="7004121" y="1767377"/>
                <a:ext cx="49272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=1⟹−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>
                  <a:solidFill>
                    <a:srgbClr val="1416C7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A27E9D-4185-D043-AE09-FC9781E9F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121" y="1767377"/>
                <a:ext cx="4927264" cy="461665"/>
              </a:xfrm>
              <a:prstGeom prst="rect">
                <a:avLst/>
              </a:prstGeom>
              <a:blipFill>
                <a:blip r:embed="rId2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19AA72B-5C43-C548-B330-5127D5D87922}"/>
                  </a:ext>
                </a:extLst>
              </p:cNvPr>
              <p:cNvSpPr/>
              <p:nvPr/>
            </p:nvSpPr>
            <p:spPr>
              <a:xfrm>
                <a:off x="392143" y="4589463"/>
                <a:ext cx="298284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9AA72B-5C43-C548-B330-5127D5D87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3" y="4589463"/>
                <a:ext cx="2982846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96712E-4206-8744-9911-9840D94B34DA}"/>
                  </a:ext>
                </a:extLst>
              </p:cNvPr>
              <p:cNvSpPr/>
              <p:nvPr/>
            </p:nvSpPr>
            <p:spPr>
              <a:xfrm>
                <a:off x="2071627" y="5760883"/>
                <a:ext cx="166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D" sz="2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96712E-4206-8744-9911-9840D94B3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27" y="5760883"/>
                <a:ext cx="1666184" cy="430887"/>
              </a:xfrm>
              <a:prstGeom prst="rect">
                <a:avLst/>
              </a:prstGeom>
              <a:blipFill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4C68AD-CB09-AD4C-A979-26899927DA4E}"/>
                  </a:ext>
                </a:extLst>
              </p:cNvPr>
              <p:cNvSpPr/>
              <p:nvPr/>
            </p:nvSpPr>
            <p:spPr>
              <a:xfrm>
                <a:off x="7468556" y="957626"/>
                <a:ext cx="1757190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chemeClr val="accent2"/>
                          </a:solidFill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BD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sz="2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4C68AD-CB09-AD4C-A979-26899927D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556" y="957626"/>
                <a:ext cx="1757190" cy="728341"/>
              </a:xfrm>
              <a:prstGeom prst="rect">
                <a:avLst/>
              </a:prstGeom>
              <a:blipFill>
                <a:blip r:embed="rId23"/>
                <a:stretch>
                  <a:fillRect l="-2899"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D247DE5-6779-744B-9280-6D97B32EE355}"/>
                  </a:ext>
                </a:extLst>
              </p:cNvPr>
              <p:cNvSpPr/>
              <p:nvPr/>
            </p:nvSpPr>
            <p:spPr>
              <a:xfrm>
                <a:off x="7627137" y="3352966"/>
                <a:ext cx="1485442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BD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sz="2200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247DE5-6779-744B-9280-6D97B32EE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37" y="3352966"/>
                <a:ext cx="1485442" cy="728341"/>
              </a:xfrm>
              <a:prstGeom prst="rect">
                <a:avLst/>
              </a:prstGeom>
              <a:blipFill>
                <a:blip r:embed="rId2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220E7B1-72A1-E04F-A2D2-9765CB35D54D}"/>
                  </a:ext>
                </a:extLst>
              </p:cNvPr>
              <p:cNvSpPr/>
              <p:nvPr/>
            </p:nvSpPr>
            <p:spPr>
              <a:xfrm>
                <a:off x="2112646" y="6168059"/>
                <a:ext cx="1365517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sz="2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20E7B1-72A1-E04F-A2D2-9765CB35D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46" y="6168059"/>
                <a:ext cx="1365517" cy="728341"/>
              </a:xfrm>
              <a:prstGeom prst="rect">
                <a:avLst/>
              </a:prstGeom>
              <a:blipFill>
                <a:blip r:embed="rId2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094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7" grpId="0"/>
      <p:bldP spid="21" grpId="0" animBg="1"/>
      <p:bldP spid="22" grpId="0"/>
      <p:bldP spid="23" grpId="0" animBg="1"/>
      <p:bldP spid="25" grpId="0" animBg="1"/>
      <p:bldP spid="28" grpId="0"/>
      <p:bldP spid="29" grpId="0" animBg="1"/>
      <p:bldP spid="31" grpId="0" animBg="1"/>
      <p:bldP spid="24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119491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92CA91-1402-8247-B67F-3AE0AA359EF5}"/>
              </a:ext>
            </a:extLst>
          </p:cNvPr>
          <p:cNvSpPr txBox="1"/>
          <p:nvPr/>
        </p:nvSpPr>
        <p:spPr>
          <a:xfrm>
            <a:off x="1848676" y="1073260"/>
            <a:ext cx="8674946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lesson, you should be able to: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proper and improper fractions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types of partial fractions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a given algebraic fraction as the sum of its partial fractions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cover up rule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an improper algebraic fraction as a proper fraction before expressing it in partial fractions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6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6: Separate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341462-9485-5340-ABF2-5C11B8824309}"/>
                  </a:ext>
                </a:extLst>
              </p:cNvPr>
              <p:cNvSpPr/>
              <p:nvPr/>
            </p:nvSpPr>
            <p:spPr>
              <a:xfrm>
                <a:off x="5025233" y="3468868"/>
                <a:ext cx="3715870" cy="83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341462-9485-5340-ABF2-5C11B882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233" y="3468868"/>
                <a:ext cx="3715870" cy="838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EEF5F6-F2A1-2742-BFDD-E5EE1570393F}"/>
                  </a:ext>
                </a:extLst>
              </p:cNvPr>
              <p:cNvSpPr/>
              <p:nvPr/>
            </p:nvSpPr>
            <p:spPr>
              <a:xfrm>
                <a:off x="4923432" y="2644186"/>
                <a:ext cx="3286882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EF5F6-F2A1-2742-BFDD-E5EE1570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32" y="2644186"/>
                <a:ext cx="3286882" cy="792396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4971750" y="4355735"/>
                <a:ext cx="2977933" cy="83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50" y="4355735"/>
                <a:ext cx="2977933" cy="838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577342-5D0A-4D49-8965-7193D176D64E}"/>
                  </a:ext>
                </a:extLst>
              </p:cNvPr>
              <p:cNvSpPr/>
              <p:nvPr/>
            </p:nvSpPr>
            <p:spPr>
              <a:xfrm>
                <a:off x="4971750" y="1803360"/>
                <a:ext cx="2703575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577342-5D0A-4D49-8965-7193D176D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50" y="1803360"/>
                <a:ext cx="2703575" cy="792396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B08CF6-C463-474B-BDC2-D40820B7E3F9}"/>
                  </a:ext>
                </a:extLst>
              </p:cNvPr>
              <p:cNvSpPr/>
              <p:nvPr/>
            </p:nvSpPr>
            <p:spPr>
              <a:xfrm>
                <a:off x="2832897" y="921994"/>
                <a:ext cx="266376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B08CF6-C463-474B-BDC2-D40820B7E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97" y="921994"/>
                <a:ext cx="2663760" cy="849079"/>
              </a:xfrm>
              <a:prstGeom prst="rect">
                <a:avLst/>
              </a:pr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90B900-C099-0B49-8D6C-57A58A1E30CD}"/>
              </a:ext>
            </a:extLst>
          </p:cNvPr>
          <p:cNvSpPr/>
          <p:nvPr/>
        </p:nvSpPr>
        <p:spPr>
          <a:xfrm>
            <a:off x="1624492" y="1115700"/>
            <a:ext cx="153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457777-3113-D94C-87E4-95B07471131D}"/>
                  </a:ext>
                </a:extLst>
              </p:cNvPr>
              <p:cNvSpPr/>
              <p:nvPr/>
            </p:nvSpPr>
            <p:spPr>
              <a:xfrm>
                <a:off x="4923432" y="5194170"/>
                <a:ext cx="29779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457777-3113-D94C-87E4-95B074711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32" y="5194170"/>
                <a:ext cx="2977933" cy="792396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F53C110-0760-9141-B225-721AE9841C5C}"/>
                  </a:ext>
                </a:extLst>
              </p:cNvPr>
              <p:cNvSpPr/>
              <p:nvPr/>
            </p:nvSpPr>
            <p:spPr>
              <a:xfrm>
                <a:off x="4923431" y="6051508"/>
                <a:ext cx="29779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53C110-0760-9141-B225-721AE9841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31" y="6051508"/>
                <a:ext cx="2977933" cy="792396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48ECBB-CF0F-B54B-B4A4-86AD4A9235A5}"/>
                  </a:ext>
                </a:extLst>
              </p:cNvPr>
              <p:cNvSpPr/>
              <p:nvPr/>
            </p:nvSpPr>
            <p:spPr>
              <a:xfrm>
                <a:off x="5014172" y="931420"/>
                <a:ext cx="3726931" cy="839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BD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48ECBB-CF0F-B54B-B4A4-86AD4A923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72" y="931420"/>
                <a:ext cx="3726931" cy="839653"/>
              </a:xfrm>
              <a:prstGeom prst="rect">
                <a:avLst/>
              </a:prstGeom>
              <a:blipFill>
                <a:blip r:embed="rId1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0814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20" grpId="0" animBg="1"/>
      <p:bldP spid="17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7: Resolve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sSup>
                          <m:sSupPr>
                            <m:ctrlPr>
                              <a:rPr lang="en-BD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250"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B08CF6-C463-474B-BDC2-D40820B7E3F9}"/>
                  </a:ext>
                </a:extLst>
              </p:cNvPr>
              <p:cNvSpPr/>
              <p:nvPr/>
            </p:nvSpPr>
            <p:spPr>
              <a:xfrm>
                <a:off x="2800346" y="921994"/>
                <a:ext cx="2663760" cy="77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BD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B08CF6-C463-474B-BDC2-D40820B7E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46" y="921994"/>
                <a:ext cx="2663760" cy="771686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90B900-C099-0B49-8D6C-57A58A1E30CD}"/>
              </a:ext>
            </a:extLst>
          </p:cNvPr>
          <p:cNvSpPr/>
          <p:nvPr/>
        </p:nvSpPr>
        <p:spPr>
          <a:xfrm>
            <a:off x="1512982" y="1115700"/>
            <a:ext cx="1532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8E9FC3-B8D5-9B4B-A98E-82E35D64E89D}"/>
                  </a:ext>
                </a:extLst>
              </p:cNvPr>
              <p:cNvSpPr/>
              <p:nvPr/>
            </p:nvSpPr>
            <p:spPr>
              <a:xfrm>
                <a:off x="5218775" y="921994"/>
                <a:ext cx="4527395" cy="77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+9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8E9FC3-B8D5-9B4B-A98E-82E35D64E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921994"/>
                <a:ext cx="4527395" cy="771686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9A0B6D-9320-7143-86C5-C1AF4A7B347A}"/>
                  </a:ext>
                </a:extLst>
              </p:cNvPr>
              <p:cNvSpPr/>
              <p:nvPr/>
            </p:nvSpPr>
            <p:spPr>
              <a:xfrm>
                <a:off x="5218775" y="1766550"/>
                <a:ext cx="4527395" cy="77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9A0B6D-9320-7143-86C5-C1AF4A7B3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1766550"/>
                <a:ext cx="4527395" cy="771686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E535A8-2CAD-D145-95CE-995E0CFD2ADA}"/>
                  </a:ext>
                </a:extLst>
              </p:cNvPr>
              <p:cNvSpPr/>
              <p:nvPr/>
            </p:nvSpPr>
            <p:spPr>
              <a:xfrm>
                <a:off x="5218775" y="2611106"/>
                <a:ext cx="4347113" cy="77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E535A8-2CAD-D145-95CE-995E0CFD2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2611106"/>
                <a:ext cx="4347113" cy="771686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B480CC-33A1-5C4F-96F8-4E37AF6F6AD1}"/>
                  </a:ext>
                </a:extLst>
              </p:cNvPr>
              <p:cNvSpPr/>
              <p:nvPr/>
            </p:nvSpPr>
            <p:spPr>
              <a:xfrm>
                <a:off x="5218775" y="3455662"/>
                <a:ext cx="5006896" cy="77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BD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B480CC-33A1-5C4F-96F8-4E37AF6F6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3455662"/>
                <a:ext cx="5006896" cy="771686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6F7BA6-19C0-A643-B52A-ECA1AF6A2043}"/>
                  </a:ext>
                </a:extLst>
              </p:cNvPr>
              <p:cNvSpPr/>
              <p:nvPr/>
            </p:nvSpPr>
            <p:spPr>
              <a:xfrm>
                <a:off x="5218775" y="4300218"/>
                <a:ext cx="3914078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+3+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−3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6F7BA6-19C0-A643-B52A-ECA1AF6A2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4300218"/>
                <a:ext cx="3914078" cy="734047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D7D63B-DAAF-E84E-8179-5D7F18CC1927}"/>
                  </a:ext>
                </a:extLst>
              </p:cNvPr>
              <p:cNvSpPr/>
              <p:nvPr/>
            </p:nvSpPr>
            <p:spPr>
              <a:xfrm>
                <a:off x="5218775" y="5107136"/>
                <a:ext cx="3579541" cy="77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+3+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−4</m:t>
                          </m:r>
                        </m:num>
                        <m:den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BD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D7D63B-DAAF-E84E-8179-5D7F18CC1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5107136"/>
                <a:ext cx="3579541" cy="7762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A9DE91-970E-6442-B157-0ACB3B07D710}"/>
                  </a:ext>
                </a:extLst>
              </p:cNvPr>
              <p:cNvSpPr/>
              <p:nvPr/>
            </p:nvSpPr>
            <p:spPr>
              <a:xfrm>
                <a:off x="5218775" y="5956246"/>
                <a:ext cx="3579541" cy="740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+3+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BD" sz="22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A9DE91-970E-6442-B157-0ACB3B07D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5" y="5956246"/>
                <a:ext cx="3579541" cy="740908"/>
              </a:xfrm>
              <a:prstGeom prst="rect">
                <a:avLst/>
              </a:prstGeom>
              <a:blipFill>
                <a:blip r:embed="rId1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3504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6090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156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22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440210" y="1035845"/>
                <a:ext cx="5974920" cy="4786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﻿Separate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decomposition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 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partial fractions.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10" y="1035845"/>
                <a:ext cx="5974920" cy="4786310"/>
              </a:xfrm>
              <a:prstGeom prst="rect">
                <a:avLst/>
              </a:prstGeom>
              <a:blipFill>
                <a:blip r:embed="rId4"/>
                <a:stretch>
                  <a:fillRect l="-10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3DB2A1A8-1E46-0D49-81DE-CC27765B8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04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19132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207135" y="1041243"/>
                <a:ext cx="11535685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polynomials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the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 rational fraction.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5" y="1041243"/>
                <a:ext cx="11535685" cy="1050031"/>
              </a:xfrm>
              <a:prstGeom prst="rect">
                <a:avLst/>
              </a:prstGeom>
              <a:blipFill>
                <a:blip r:embed="rId4"/>
                <a:stretch>
                  <a:fillRect l="-769" r="-769" b="-119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C38A6-E69F-944C-A734-7D81C0BA2487}"/>
              </a:ext>
            </a:extLst>
          </p:cNvPr>
          <p:cNvSpPr txBox="1"/>
          <p:nvPr/>
        </p:nvSpPr>
        <p:spPr>
          <a:xfrm>
            <a:off x="205337" y="604743"/>
            <a:ext cx="260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Fraction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0654BF-39C5-E143-846D-B8378DDF821C}"/>
              </a:ext>
            </a:extLst>
          </p:cNvPr>
          <p:cNvSpPr txBox="1"/>
          <p:nvPr/>
        </p:nvSpPr>
        <p:spPr>
          <a:xfrm>
            <a:off x="205337" y="2550969"/>
            <a:ext cx="2423562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Fraction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3C9D39-E8A5-B448-9785-91EAF54742D7}"/>
                  </a:ext>
                </a:extLst>
              </p:cNvPr>
              <p:cNvSpPr txBox="1"/>
              <p:nvPr/>
            </p:nvSpPr>
            <p:spPr>
              <a:xfrm>
                <a:off x="2388862" y="1850470"/>
                <a:ext cx="8821638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 a rational fraction.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3C9D39-E8A5-B448-9785-91EAF547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62" y="1850470"/>
                <a:ext cx="8821638" cy="668388"/>
              </a:xfrm>
              <a:prstGeom prst="rect">
                <a:avLst/>
              </a:prstGeom>
              <a:blipFill>
                <a:blip r:embed="rId6"/>
                <a:stretch>
                  <a:fillRect l="-1006" b="-943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EB8670-F932-D941-9C37-9F42AB3F4EC3}"/>
                  </a:ext>
                </a:extLst>
              </p:cNvPr>
              <p:cNvSpPr txBox="1"/>
              <p:nvPr/>
            </p:nvSpPr>
            <p:spPr>
              <a:xfrm>
                <a:off x="207136" y="2952707"/>
                <a:ext cx="11647980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rational fraction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the degree of numerator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less than the degree of denominator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 proper fraction.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EB8670-F932-D941-9C37-9F42AB3F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6" y="2952707"/>
                <a:ext cx="11647980" cy="1050031"/>
              </a:xfrm>
              <a:prstGeom prst="rect">
                <a:avLst/>
              </a:prstGeom>
              <a:blipFill>
                <a:blip r:embed="rId7"/>
                <a:stretch>
                  <a:fillRect l="-763" r="-763" b="-119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5DB5AB7-FFE2-364A-B28E-7B0E7ACA1C78}"/>
              </a:ext>
            </a:extLst>
          </p:cNvPr>
          <p:cNvSpPr txBox="1"/>
          <p:nvPr/>
        </p:nvSpPr>
        <p:spPr>
          <a:xfrm>
            <a:off x="205337" y="4565665"/>
            <a:ext cx="28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 Fraction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716F2A-1EC8-A94B-9EB5-07957C1AB0DC}"/>
                  </a:ext>
                </a:extLst>
              </p:cNvPr>
              <p:cNvSpPr txBox="1"/>
              <p:nvPr/>
            </p:nvSpPr>
            <p:spPr>
              <a:xfrm>
                <a:off x="2388862" y="3968242"/>
                <a:ext cx="8821638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+27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 a proper fraction.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E716F2A-1EC8-A94B-9EB5-07957C1AB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62" y="3968242"/>
                <a:ext cx="8821638" cy="616644"/>
              </a:xfrm>
              <a:prstGeom prst="rect">
                <a:avLst/>
              </a:prstGeom>
              <a:blipFill>
                <a:blip r:embed="rId8"/>
                <a:stretch>
                  <a:fillRect l="-1006" b="-81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0E6EC-F9EF-A545-B67E-718EEF0E7DF8}"/>
                  </a:ext>
                </a:extLst>
              </p:cNvPr>
              <p:cNvSpPr txBox="1"/>
              <p:nvPr/>
            </p:nvSpPr>
            <p:spPr>
              <a:xfrm>
                <a:off x="207136" y="4989658"/>
                <a:ext cx="11535684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rational fraction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the degree of numerator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greater than or equal to the degree of denominator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an improper fraction.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90E6EC-F9EF-A545-B67E-718EEF0E7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6" y="4989658"/>
                <a:ext cx="11535684" cy="1050031"/>
              </a:xfrm>
              <a:prstGeom prst="rect">
                <a:avLst/>
              </a:prstGeom>
              <a:blipFill>
                <a:blip r:embed="rId9"/>
                <a:stretch>
                  <a:fillRect l="-769" r="-769" b="-119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58CE6-C046-A741-9E03-AAC9AB2809C0}"/>
                  </a:ext>
                </a:extLst>
              </p:cNvPr>
              <p:cNvSpPr txBox="1"/>
              <p:nvPr/>
            </p:nvSpPr>
            <p:spPr>
              <a:xfrm>
                <a:off x="2388862" y="5991526"/>
                <a:ext cx="7637454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 improper fractions.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358CE6-C046-A741-9E03-AAC9AB280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62" y="5991526"/>
                <a:ext cx="7637454" cy="668388"/>
              </a:xfrm>
              <a:prstGeom prst="rect">
                <a:avLst/>
              </a:prstGeom>
              <a:blipFill>
                <a:blip r:embed="rId10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054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5" grpId="0"/>
      <p:bldP spid="45" grpId="0" animBg="1"/>
      <p:bldP spid="46" grpId="0" animBg="1"/>
      <p:bldP spid="47" grpId="0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108340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Fractions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92CA91-1402-8247-B67F-3AE0AA359EF5}"/>
              </a:ext>
            </a:extLst>
          </p:cNvPr>
          <p:cNvSpPr txBox="1"/>
          <p:nvPr/>
        </p:nvSpPr>
        <p:spPr>
          <a:xfrm>
            <a:off x="1208148" y="984400"/>
            <a:ext cx="911529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complex algebraic fraction can be expressed as the sum of 2 or more simpler fractions, known as </a:t>
            </a:r>
            <a:r>
              <a:rPr lang="en-US" sz="2400" dirty="0">
                <a:solidFill>
                  <a:srgbClr val="1416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fractions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3C9D39-E8A5-B448-9785-91EAF54742D7}"/>
                  </a:ext>
                </a:extLst>
              </p:cNvPr>
              <p:cNvSpPr txBox="1"/>
              <p:nvPr/>
            </p:nvSpPr>
            <p:spPr>
              <a:xfrm>
                <a:off x="2518074" y="2267367"/>
                <a:ext cx="2860061" cy="23232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−25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complex algebraic fraction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3C9D39-E8A5-B448-9785-91EAF547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74" y="2267367"/>
                <a:ext cx="2860061" cy="2323265"/>
              </a:xfrm>
              <a:prstGeom prst="rect">
                <a:avLst/>
              </a:prstGeom>
              <a:blipFill>
                <a:blip r:embed="rId5"/>
                <a:stretch>
                  <a:fillRect b="-4891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4517C9B-7F34-E543-997F-E8311474C897}"/>
                  </a:ext>
                </a:extLst>
              </p:cNvPr>
              <p:cNvSpPr/>
              <p:nvPr/>
            </p:nvSpPr>
            <p:spPr>
              <a:xfrm>
                <a:off x="6445523" y="2259893"/>
                <a:ext cx="2763617" cy="23232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>
                  <a:solidFill>
                    <a:srgbClr val="1416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2400" dirty="0">
                  <a:solidFill>
                    <a:srgbClr val="1416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BD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 partial fractions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517C9B-7F34-E543-997F-E8311474C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23" y="2259893"/>
                <a:ext cx="2763617" cy="2323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837586-169D-CC44-A8C0-7BD45DED9D77}"/>
                  </a:ext>
                </a:extLst>
              </p:cNvPr>
              <p:cNvSpPr txBox="1"/>
              <p:nvPr/>
            </p:nvSpPr>
            <p:spPr>
              <a:xfrm>
                <a:off x="5392063" y="2822038"/>
                <a:ext cx="867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837586-169D-CC44-A8C0-7BD45DED9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63" y="2822038"/>
                <a:ext cx="8674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6343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63736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Partial Fractions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764919" y="726721"/>
                <a:ext cx="10042602" cy="104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and the form of partial fractions of an algebraic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the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" y="726721"/>
                <a:ext cx="10042602" cy="1040541"/>
              </a:xfrm>
              <a:prstGeom prst="rect">
                <a:avLst/>
              </a:prstGeom>
              <a:blipFill>
                <a:blip r:embed="rId4"/>
                <a:stretch>
                  <a:fillRect l="-1011" r="-126" b="-1325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35027E-485E-3C45-B944-E67180C8C721}"/>
                  </a:ext>
                </a:extLst>
              </p:cNvPr>
              <p:cNvSpPr txBox="1"/>
              <p:nvPr/>
            </p:nvSpPr>
            <p:spPr>
              <a:xfrm>
                <a:off x="1673416" y="1795900"/>
                <a:ext cx="9166301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Consider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35027E-485E-3C45-B944-E67180C8C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416" y="1795900"/>
                <a:ext cx="9166301" cy="861326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1A949-B542-2F46-A3B0-9B4A8FFCFCDC}"/>
                  </a:ext>
                </a:extLst>
              </p:cNvPr>
              <p:cNvSpPr txBox="1"/>
              <p:nvPr/>
            </p:nvSpPr>
            <p:spPr>
              <a:xfrm>
                <a:off x="764919" y="2819754"/>
                <a:ext cx="9395081" cy="279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a: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non-repeated linear factor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rgbClr val="1416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linear factor, 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repeated twice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non-repeated quadratic factor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1416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quadratic factor, i.e.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 i="1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repeated thrice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41A949-B542-2F46-A3B0-9B4A8FFC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" y="2819754"/>
                <a:ext cx="9395081" cy="2795445"/>
              </a:xfrm>
              <a:prstGeom prst="rect">
                <a:avLst/>
              </a:prstGeom>
              <a:blipFill>
                <a:blip r:embed="rId7"/>
                <a:stretch>
                  <a:fillRect l="-1081" b="-407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0476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0"/>
            <a:ext cx="12192000" cy="6677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Partial Fractions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434898" y="696447"/>
                <a:ext cx="10738624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non-repeated linear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will be a partial fraction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constant whose value is to be determined.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696447"/>
                <a:ext cx="10738624" cy="988027"/>
              </a:xfrm>
              <a:prstGeom prst="rect">
                <a:avLst/>
              </a:prstGeom>
              <a:blipFill>
                <a:blip r:embed="rId4"/>
                <a:stretch>
                  <a:fillRect l="-826" t="-5063" r="-826" b="-50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35027E-485E-3C45-B944-E67180C8C721}"/>
                  </a:ext>
                </a:extLst>
              </p:cNvPr>
              <p:cNvSpPr txBox="1"/>
              <p:nvPr/>
            </p:nvSpPr>
            <p:spPr>
              <a:xfrm>
                <a:off x="2362200" y="1648876"/>
                <a:ext cx="7238999" cy="87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35027E-485E-3C45-B944-E67180C8C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48876"/>
                <a:ext cx="7238999" cy="870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8F50E-D97E-6949-A666-064AEAA190B6}"/>
                  </a:ext>
                </a:extLst>
              </p:cNvPr>
              <p:cNvSpPr txBox="1"/>
              <p:nvPr/>
            </p:nvSpPr>
            <p:spPr>
              <a:xfrm>
                <a:off x="2362200" y="2625073"/>
                <a:ext cx="7238999" cy="8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68F50E-D97E-6949-A666-064AEAA1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25073"/>
                <a:ext cx="7238999" cy="883575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B76245-97A0-1648-9F0A-D28681D76B7F}"/>
                  </a:ext>
                </a:extLst>
              </p:cNvPr>
              <p:cNvSpPr txBox="1"/>
              <p:nvPr/>
            </p:nvSpPr>
            <p:spPr>
              <a:xfrm>
                <a:off x="434898" y="3546598"/>
                <a:ext cx="1073862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linear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will be a partial fraction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:r>
                  <a:rPr lang="en-US" sz="24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 constants whose values are to be determined.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B76245-97A0-1648-9F0A-D28681D7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3546598"/>
                <a:ext cx="10738624" cy="1425968"/>
              </a:xfrm>
              <a:prstGeom prst="rect">
                <a:avLst/>
              </a:prstGeom>
              <a:blipFill>
                <a:blip r:embed="rId8"/>
                <a:stretch>
                  <a:fillRect l="-826" t="-2632" r="-826" b="-61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EAB129-6098-AB40-99F4-0C28FA85CDEB}"/>
                  </a:ext>
                </a:extLst>
              </p:cNvPr>
              <p:cNvSpPr txBox="1"/>
              <p:nvPr/>
            </p:nvSpPr>
            <p:spPr>
              <a:xfrm>
                <a:off x="2362200" y="4976584"/>
                <a:ext cx="7238999" cy="87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EAB129-6098-AB40-99F4-0C28FA85C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976584"/>
                <a:ext cx="7238999" cy="8703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1908E-E9F8-E545-A7CC-F767FE5C427A}"/>
                  </a:ext>
                </a:extLst>
              </p:cNvPr>
              <p:cNvSpPr txBox="1"/>
              <p:nvPr/>
            </p:nvSpPr>
            <p:spPr>
              <a:xfrm>
                <a:off x="2362200" y="5927544"/>
                <a:ext cx="7972665" cy="8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B1908E-E9F8-E545-A7CC-F767FE5C4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927544"/>
                <a:ext cx="7972665" cy="883575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690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0"/>
            <a:ext cx="12192000" cy="66773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Partial Fractions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434897" y="696447"/>
                <a:ext cx="11006253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quadratic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will be a partial fraction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constants whose values are to be determined.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7" y="696447"/>
                <a:ext cx="11006253" cy="988027"/>
              </a:xfrm>
              <a:prstGeom prst="rect">
                <a:avLst/>
              </a:prstGeom>
              <a:blipFill>
                <a:blip r:embed="rId4"/>
                <a:stretch>
                  <a:fillRect l="-806" t="-5063" r="-806" b="-50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35027E-485E-3C45-B944-E67180C8C721}"/>
                  </a:ext>
                </a:extLst>
              </p:cNvPr>
              <p:cNvSpPr txBox="1"/>
              <p:nvPr/>
            </p:nvSpPr>
            <p:spPr>
              <a:xfrm>
                <a:off x="2953214" y="1648876"/>
                <a:ext cx="5107259" cy="87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𝐴𝑥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35027E-485E-3C45-B944-E67180C8C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14" y="1648876"/>
                <a:ext cx="5107259" cy="870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68F50E-D97E-6949-A666-064AEAA190B6}"/>
                  </a:ext>
                </a:extLst>
              </p:cNvPr>
              <p:cNvSpPr txBox="1"/>
              <p:nvPr/>
            </p:nvSpPr>
            <p:spPr>
              <a:xfrm>
                <a:off x="2953214" y="2625073"/>
                <a:ext cx="5107259" cy="83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𝐶𝑥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68F50E-D97E-6949-A666-064AEAA1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14" y="2625073"/>
                <a:ext cx="5107259" cy="838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B76245-97A0-1648-9F0A-D28681D76B7F}"/>
                  </a:ext>
                </a:extLst>
              </p:cNvPr>
              <p:cNvSpPr txBox="1"/>
              <p:nvPr/>
            </p:nvSpPr>
            <p:spPr>
              <a:xfrm>
                <a:off x="434897" y="3546598"/>
                <a:ext cx="1100625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quadratic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1416C7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1416C7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1416C7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𝑏𝑥</m:t>
                            </m:r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1416C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1416C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will be a partial fraction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 constants whose values are to be determined.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B76245-97A0-1648-9F0A-D28681D7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7" y="3546598"/>
                <a:ext cx="11006252" cy="1425968"/>
              </a:xfrm>
              <a:prstGeom prst="rect">
                <a:avLst/>
              </a:prstGeom>
              <a:blipFill>
                <a:blip r:embed="rId8"/>
                <a:stretch>
                  <a:fillRect l="-806" t="-2632" r="-806" b="-61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EAB129-6098-AB40-99F4-0C28FA85CDEB}"/>
                  </a:ext>
                </a:extLst>
              </p:cNvPr>
              <p:cNvSpPr txBox="1"/>
              <p:nvPr/>
            </p:nvSpPr>
            <p:spPr>
              <a:xfrm>
                <a:off x="2953214" y="4976720"/>
                <a:ext cx="5803343" cy="90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EAB129-6098-AB40-99F4-0C28FA85C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14" y="4976720"/>
                <a:ext cx="5803343" cy="9081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B1908E-E9F8-E545-A7CC-F767FE5C427A}"/>
                  </a:ext>
                </a:extLst>
              </p:cNvPr>
              <p:cNvSpPr txBox="1"/>
              <p:nvPr/>
            </p:nvSpPr>
            <p:spPr>
              <a:xfrm>
                <a:off x="2953214" y="5927680"/>
                <a:ext cx="685985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𝐴𝑥</m:t>
                          </m:r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1416C7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1416C7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𝐶𝑥</m:t>
                          </m:r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1416C7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B1908E-E9F8-E545-A7CC-F767FE5C4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14" y="5927680"/>
                <a:ext cx="6859859" cy="898964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1660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63736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92CA91-1402-8247-B67F-3AE0AA359EF5}"/>
              </a:ext>
            </a:extLst>
          </p:cNvPr>
          <p:cNvSpPr txBox="1"/>
          <p:nvPr/>
        </p:nvSpPr>
        <p:spPr>
          <a:xfrm>
            <a:off x="625398" y="894446"/>
            <a:ext cx="1040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writing out the form of the partial fractions, we need to find the constants in the numerators of these partial fractions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1A949-B542-2F46-A3B0-9B4A8FFCFCDC}"/>
                  </a:ext>
                </a:extLst>
              </p:cNvPr>
              <p:cNvSpPr txBox="1"/>
              <p:nvPr/>
            </p:nvSpPr>
            <p:spPr>
              <a:xfrm>
                <a:off x="514207" y="3464512"/>
                <a:ext cx="9166301" cy="224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these numerator constants by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714500" lvl="3" indent="-342900" algn="just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cover-up rule</a:t>
                </a:r>
              </a:p>
              <a:p>
                <a:pPr marL="1714500" lvl="3" indent="-342900" algn="just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like terms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both sides, or </a:t>
                </a:r>
              </a:p>
              <a:p>
                <a:pPr marL="1714500" lvl="3" indent="-342900" algn="just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suitable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41A949-B542-2F46-A3B0-9B4A8FFC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7" y="3464512"/>
                <a:ext cx="9166301" cy="2241960"/>
              </a:xfrm>
              <a:prstGeom prst="rect">
                <a:avLst/>
              </a:prstGeom>
              <a:blipFill>
                <a:blip r:embed="rId5"/>
                <a:stretch>
                  <a:fillRect l="-830" b="-56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4CF47-64A0-F743-9B98-E480252B2B66}"/>
                  </a:ext>
                </a:extLst>
              </p:cNvPr>
              <p:cNvSpPr txBox="1"/>
              <p:nvPr/>
            </p:nvSpPr>
            <p:spPr>
              <a:xfrm>
                <a:off x="1542299" y="1888415"/>
                <a:ext cx="7491118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𝐵𝑥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4CF47-64A0-F743-9B98-E480252B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99" y="1888415"/>
                <a:ext cx="7491118" cy="1252907"/>
              </a:xfrm>
              <a:prstGeom prst="rect">
                <a:avLst/>
              </a:prstGeom>
              <a:blipFill>
                <a:blip r:embed="rId6"/>
                <a:stretch>
                  <a:fillRect l="-1184" t="-4040" b="-40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499E86-6201-714B-9B5D-32678471D96D}"/>
                  </a:ext>
                </a:extLst>
              </p:cNvPr>
              <p:cNvSpPr/>
              <p:nvPr/>
            </p:nvSpPr>
            <p:spPr>
              <a:xfrm>
                <a:off x="8042200" y="2222663"/>
                <a:ext cx="3276615" cy="830997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D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aim is to find the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BD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499E86-6201-714B-9B5D-32678471D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00" y="2222663"/>
                <a:ext cx="3276615" cy="830997"/>
              </a:xfrm>
              <a:prstGeom prst="rect">
                <a:avLst/>
              </a:prstGeom>
              <a:blipFill>
                <a:blip r:embed="rId8"/>
                <a:stretch>
                  <a:fillRect t="-4478" b="-14925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560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9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434898" y="1268361"/>
                <a:ext cx="112404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cover-up rule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to find the numerator constant of a partial fraction corresponding to a non-repeated linear factor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268361"/>
                <a:ext cx="11240429" cy="830997"/>
              </a:xfrm>
              <a:prstGeom prst="rect">
                <a:avLst/>
              </a:prstGeom>
              <a:blipFill>
                <a:blip r:embed="rId4"/>
                <a:stretch>
                  <a:fillRect l="-790" t="-4545" r="-790" b="-1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1A949-B542-2F46-A3B0-9B4A8FFCFCDC}"/>
                  </a:ext>
                </a:extLst>
              </p:cNvPr>
              <p:cNvSpPr txBox="1"/>
              <p:nvPr/>
            </p:nvSpPr>
            <p:spPr>
              <a:xfrm>
                <a:off x="434898" y="4324710"/>
                <a:ext cx="11240429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use the cover-up rule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416C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it is the numerator of the partial fraction corresponding to the </a:t>
                </a:r>
                <a:r>
                  <a:rPr lang="en-US" sz="2400" dirty="0">
                    <a:solidFill>
                      <a:srgbClr val="1416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non-repeated linear factor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41A949-B542-2F46-A3B0-9B4A8FFC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4324710"/>
                <a:ext cx="11240429" cy="1133965"/>
              </a:xfrm>
              <a:prstGeom prst="rect">
                <a:avLst/>
              </a:prstGeom>
              <a:blipFill>
                <a:blip r:embed="rId6"/>
                <a:stretch>
                  <a:fillRect l="-790" r="-790" b="-1111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4CF47-64A0-F743-9B98-E480252B2B66}"/>
                  </a:ext>
                </a:extLst>
              </p:cNvPr>
              <p:cNvSpPr txBox="1"/>
              <p:nvPr/>
            </p:nvSpPr>
            <p:spPr>
              <a:xfrm>
                <a:off x="1351799" y="2337931"/>
                <a:ext cx="7491118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42−19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4CF47-64A0-F743-9B98-E480252B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99" y="2337931"/>
                <a:ext cx="7491118" cy="1252907"/>
              </a:xfrm>
              <a:prstGeom prst="rect">
                <a:avLst/>
              </a:prstGeom>
              <a:blipFill>
                <a:blip r:embed="rId7"/>
                <a:stretch>
                  <a:fillRect l="-1184" t="-3000" b="-4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7AABBB19-3C53-7D4C-B9F5-275449912BD9}"/>
              </a:ext>
            </a:extLst>
          </p:cNvPr>
          <p:cNvSpPr/>
          <p:nvPr/>
        </p:nvSpPr>
        <p:spPr>
          <a:xfrm>
            <a:off x="2553630" y="3750943"/>
            <a:ext cx="1605775" cy="551465"/>
          </a:xfrm>
          <a:prstGeom prst="wedgeRoundRectCallout">
            <a:avLst>
              <a:gd name="adj1" fmla="val -1505"/>
              <a:gd name="adj2" fmla="val -972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on-repeated linear factor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01E72AE-D4F7-FB4D-9344-3C187C99D41D}"/>
              </a:ext>
            </a:extLst>
          </p:cNvPr>
          <p:cNvSpPr txBox="1">
            <a:spLocks/>
          </p:cNvSpPr>
          <p:nvPr/>
        </p:nvSpPr>
        <p:spPr>
          <a:xfrm>
            <a:off x="205338" y="-50564"/>
            <a:ext cx="11914194" cy="6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Numerator Constants in Partial Fractions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7C0847B-B250-D94D-8638-922E760BB4E7}"/>
              </a:ext>
            </a:extLst>
          </p:cNvPr>
          <p:cNvGrpSpPr/>
          <p:nvPr/>
        </p:nvGrpSpPr>
        <p:grpSpPr>
          <a:xfrm>
            <a:off x="2542060" y="522784"/>
            <a:ext cx="7107878" cy="417826"/>
            <a:chOff x="2882900" y="570398"/>
            <a:chExt cx="7107878" cy="417826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xmlns="" id="{17C912A2-E5D1-E546-B59A-944F44FABA43}"/>
                </a:ext>
              </a:extLst>
            </p:cNvPr>
            <p:cNvSpPr txBox="1">
              <a:spLocks/>
            </p:cNvSpPr>
            <p:nvPr/>
          </p:nvSpPr>
          <p:spPr>
            <a:xfrm>
              <a:off x="5262693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Comparing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xmlns="" id="{5BE626A9-F51A-224E-AEB4-05F4D264EBA3}"/>
                </a:ext>
              </a:extLst>
            </p:cNvPr>
            <p:cNvSpPr txBox="1">
              <a:spLocks/>
            </p:cNvSpPr>
            <p:nvPr/>
          </p:nvSpPr>
          <p:spPr>
            <a:xfrm>
              <a:off x="7642486" y="570398"/>
              <a:ext cx="2348292" cy="417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Substitution</a:t>
              </a: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xmlns="" id="{FE60CB3C-BF33-0F44-B126-5F28A3C04D29}"/>
                </a:ext>
              </a:extLst>
            </p:cNvPr>
            <p:cNvSpPr txBox="1">
              <a:spLocks/>
            </p:cNvSpPr>
            <p:nvPr/>
          </p:nvSpPr>
          <p:spPr>
            <a:xfrm>
              <a:off x="2882900" y="570398"/>
              <a:ext cx="2348292" cy="417826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0" tIns="0" rIns="3600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Cover-up Rule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450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8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320</Words>
  <Application>Microsoft Macintosh PowerPoint</Application>
  <PresentationFormat>Custom</PresentationFormat>
  <Paragraphs>270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Partial Fractions</vt:lpstr>
      <vt:lpstr>Learning Objectives</vt:lpstr>
      <vt:lpstr>Definitions</vt:lpstr>
      <vt:lpstr>Partial Fractions</vt:lpstr>
      <vt:lpstr>Form of Partial Fractions</vt:lpstr>
      <vt:lpstr>Form of Partial Fractions</vt:lpstr>
      <vt:lpstr>Form of Partial Fractions</vt:lpstr>
      <vt:lpstr>Finding Numerator Constants in Partial Fractions</vt:lpstr>
      <vt:lpstr>Slide 9</vt:lpstr>
      <vt:lpstr>Slide 10</vt:lpstr>
      <vt:lpstr>Slide 11</vt:lpstr>
      <vt:lpstr>Slide 12</vt:lpstr>
      <vt:lpstr>Slide 13</vt:lpstr>
      <vt:lpstr>Slide 14</vt:lpstr>
      <vt:lpstr> </vt:lpstr>
      <vt:lpstr> </vt:lpstr>
      <vt:lpstr> </vt:lpstr>
      <vt:lpstr> </vt:lpstr>
      <vt:lpstr> </vt:lpstr>
      <vt:lpstr> </vt:lpstr>
      <vt:lpstr> </vt:lpstr>
      <vt:lpstr>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Masuma Parvin</cp:lastModifiedBy>
  <cp:revision>485</cp:revision>
  <dcterms:created xsi:type="dcterms:W3CDTF">2020-03-18T12:06:53Z</dcterms:created>
  <dcterms:modified xsi:type="dcterms:W3CDTF">2021-02-28T14:14:08Z</dcterms:modified>
</cp:coreProperties>
</file>